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425"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A53D92F4-225D-4C68-9647-4BD981781315}" type="datetimeFigureOut">
              <a:rPr lang="de-DE" smtClean="0"/>
              <a:t>27.07.2020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2BC742B-C499-490E-964F-89B7C388C929}" type="slidenum">
              <a:rPr lang="de-DE" smtClean="0"/>
              <a:t>‹Nr.›</a:t>
            </a:fld>
            <a:endParaRPr lang="de-DE"/>
          </a:p>
        </p:txBody>
      </p:sp>
    </p:spTree>
    <p:extLst>
      <p:ext uri="{BB962C8B-B14F-4D97-AF65-F5344CB8AC3E}">
        <p14:creationId xmlns:p14="http://schemas.microsoft.com/office/powerpoint/2010/main" val="459314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A53D92F4-225D-4C68-9647-4BD981781315}" type="datetimeFigureOut">
              <a:rPr lang="de-DE" smtClean="0"/>
              <a:t>27.07.2020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2BC742B-C499-490E-964F-89B7C388C929}" type="slidenum">
              <a:rPr lang="de-DE" smtClean="0"/>
              <a:t>‹Nr.›</a:t>
            </a:fld>
            <a:endParaRPr lang="de-DE"/>
          </a:p>
        </p:txBody>
      </p:sp>
    </p:spTree>
    <p:extLst>
      <p:ext uri="{BB962C8B-B14F-4D97-AF65-F5344CB8AC3E}">
        <p14:creationId xmlns:p14="http://schemas.microsoft.com/office/powerpoint/2010/main" val="69530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A53D92F4-225D-4C68-9647-4BD981781315}" type="datetimeFigureOut">
              <a:rPr lang="de-DE" smtClean="0"/>
              <a:t>27.07.2020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2BC742B-C499-490E-964F-89B7C388C929}" type="slidenum">
              <a:rPr lang="de-DE" smtClean="0"/>
              <a:t>‹Nr.›</a:t>
            </a:fld>
            <a:endParaRPr lang="de-DE"/>
          </a:p>
        </p:txBody>
      </p:sp>
    </p:spTree>
    <p:extLst>
      <p:ext uri="{BB962C8B-B14F-4D97-AF65-F5344CB8AC3E}">
        <p14:creationId xmlns:p14="http://schemas.microsoft.com/office/powerpoint/2010/main" val="3322215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A53D92F4-225D-4C68-9647-4BD981781315}" type="datetimeFigureOut">
              <a:rPr lang="de-DE" smtClean="0"/>
              <a:t>27.07.2020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2BC742B-C499-490E-964F-89B7C388C929}" type="slidenum">
              <a:rPr lang="de-DE" smtClean="0"/>
              <a:t>‹Nr.›</a:t>
            </a:fld>
            <a:endParaRPr lang="de-DE"/>
          </a:p>
        </p:txBody>
      </p:sp>
    </p:spTree>
    <p:extLst>
      <p:ext uri="{BB962C8B-B14F-4D97-AF65-F5344CB8AC3E}">
        <p14:creationId xmlns:p14="http://schemas.microsoft.com/office/powerpoint/2010/main" val="3446138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A53D92F4-225D-4C68-9647-4BD981781315}" type="datetimeFigureOut">
              <a:rPr lang="de-DE" smtClean="0"/>
              <a:t>27.07.2020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2BC742B-C499-490E-964F-89B7C388C929}" type="slidenum">
              <a:rPr lang="de-DE" smtClean="0"/>
              <a:t>‹Nr.›</a:t>
            </a:fld>
            <a:endParaRPr lang="de-DE"/>
          </a:p>
        </p:txBody>
      </p:sp>
    </p:spTree>
    <p:extLst>
      <p:ext uri="{BB962C8B-B14F-4D97-AF65-F5344CB8AC3E}">
        <p14:creationId xmlns:p14="http://schemas.microsoft.com/office/powerpoint/2010/main" val="1248679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A53D92F4-225D-4C68-9647-4BD981781315}" type="datetimeFigureOut">
              <a:rPr lang="de-DE" smtClean="0"/>
              <a:t>27.07.2020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2BC742B-C499-490E-964F-89B7C388C929}" type="slidenum">
              <a:rPr lang="de-DE" smtClean="0"/>
              <a:t>‹Nr.›</a:t>
            </a:fld>
            <a:endParaRPr lang="de-DE"/>
          </a:p>
        </p:txBody>
      </p:sp>
    </p:spTree>
    <p:extLst>
      <p:ext uri="{BB962C8B-B14F-4D97-AF65-F5344CB8AC3E}">
        <p14:creationId xmlns:p14="http://schemas.microsoft.com/office/powerpoint/2010/main" val="1597444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A53D92F4-225D-4C68-9647-4BD981781315}" type="datetimeFigureOut">
              <a:rPr lang="de-DE" smtClean="0"/>
              <a:t>27.07.2020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92BC742B-C499-490E-964F-89B7C388C929}" type="slidenum">
              <a:rPr lang="de-DE" smtClean="0"/>
              <a:t>‹Nr.›</a:t>
            </a:fld>
            <a:endParaRPr lang="de-DE"/>
          </a:p>
        </p:txBody>
      </p:sp>
    </p:spTree>
    <p:extLst>
      <p:ext uri="{BB962C8B-B14F-4D97-AF65-F5344CB8AC3E}">
        <p14:creationId xmlns:p14="http://schemas.microsoft.com/office/powerpoint/2010/main" val="406711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A53D92F4-225D-4C68-9647-4BD981781315}" type="datetimeFigureOut">
              <a:rPr lang="de-DE" smtClean="0"/>
              <a:t>27.07.2020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92BC742B-C499-490E-964F-89B7C388C929}" type="slidenum">
              <a:rPr lang="de-DE" smtClean="0"/>
              <a:t>‹Nr.›</a:t>
            </a:fld>
            <a:endParaRPr lang="de-DE"/>
          </a:p>
        </p:txBody>
      </p:sp>
    </p:spTree>
    <p:extLst>
      <p:ext uri="{BB962C8B-B14F-4D97-AF65-F5344CB8AC3E}">
        <p14:creationId xmlns:p14="http://schemas.microsoft.com/office/powerpoint/2010/main" val="1670158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53D92F4-225D-4C68-9647-4BD981781315}" type="datetimeFigureOut">
              <a:rPr lang="de-DE" smtClean="0"/>
              <a:t>27.07.2020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92BC742B-C499-490E-964F-89B7C388C929}" type="slidenum">
              <a:rPr lang="de-DE" smtClean="0"/>
              <a:t>‹Nr.›</a:t>
            </a:fld>
            <a:endParaRPr lang="de-DE"/>
          </a:p>
        </p:txBody>
      </p:sp>
    </p:spTree>
    <p:extLst>
      <p:ext uri="{BB962C8B-B14F-4D97-AF65-F5344CB8AC3E}">
        <p14:creationId xmlns:p14="http://schemas.microsoft.com/office/powerpoint/2010/main" val="986972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A53D92F4-225D-4C68-9647-4BD981781315}" type="datetimeFigureOut">
              <a:rPr lang="de-DE" smtClean="0"/>
              <a:t>27.07.2020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2BC742B-C499-490E-964F-89B7C388C929}" type="slidenum">
              <a:rPr lang="de-DE" smtClean="0"/>
              <a:t>‹Nr.›</a:t>
            </a:fld>
            <a:endParaRPr lang="de-DE"/>
          </a:p>
        </p:txBody>
      </p:sp>
    </p:spTree>
    <p:extLst>
      <p:ext uri="{BB962C8B-B14F-4D97-AF65-F5344CB8AC3E}">
        <p14:creationId xmlns:p14="http://schemas.microsoft.com/office/powerpoint/2010/main" val="3469515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A53D92F4-225D-4C68-9647-4BD981781315}" type="datetimeFigureOut">
              <a:rPr lang="de-DE" smtClean="0"/>
              <a:t>27.07.2020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2BC742B-C499-490E-964F-89B7C388C929}" type="slidenum">
              <a:rPr lang="de-DE" smtClean="0"/>
              <a:t>‹Nr.›</a:t>
            </a:fld>
            <a:endParaRPr lang="de-DE"/>
          </a:p>
        </p:txBody>
      </p:sp>
    </p:spTree>
    <p:extLst>
      <p:ext uri="{BB962C8B-B14F-4D97-AF65-F5344CB8AC3E}">
        <p14:creationId xmlns:p14="http://schemas.microsoft.com/office/powerpoint/2010/main" val="91130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D92F4-225D-4C68-9647-4BD981781315}" type="datetimeFigureOut">
              <a:rPr lang="de-DE" smtClean="0"/>
              <a:t>27.07.2020</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C742B-C499-490E-964F-89B7C388C929}" type="slidenum">
              <a:rPr lang="de-DE" smtClean="0"/>
              <a:t>‹Nr.›</a:t>
            </a:fld>
            <a:endParaRPr lang="de-DE"/>
          </a:p>
        </p:txBody>
      </p:sp>
    </p:spTree>
    <p:extLst>
      <p:ext uri="{BB962C8B-B14F-4D97-AF65-F5344CB8AC3E}">
        <p14:creationId xmlns:p14="http://schemas.microsoft.com/office/powerpoint/2010/main" val="2582266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mobilityexchange.mercer.com/insights/quality-of-living-rankings" TargetMode="External"/><Relationship Id="rId2" Type="http://schemas.openxmlformats.org/officeDocument/2006/relationships/hyperlink" Target="https://de.wikipedia.org/wiki/Liste_der_Hochschulen_in_Deutschland" TargetMode="External"/><Relationship Id="rId1" Type="http://schemas.openxmlformats.org/officeDocument/2006/relationships/slideLayout" Target="../slideLayouts/slideLayout2.xml"/><Relationship Id="rId5" Type="http://schemas.openxmlformats.org/officeDocument/2006/relationships/hyperlink" Target="https://www.timeshighereducation.com/student/best-universities/best-universities-germany" TargetMode="External"/><Relationship Id="rId4" Type="http://schemas.openxmlformats.org/officeDocument/2006/relationships/hyperlink" Target="http://freecountrymaps.com/databases/german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Where</a:t>
            </a:r>
            <a:r>
              <a:rPr lang="de-DE" dirty="0" smtClean="0"/>
              <a:t> </a:t>
            </a:r>
            <a:r>
              <a:rPr lang="de-DE" dirty="0" err="1" smtClean="0"/>
              <a:t>to</a:t>
            </a:r>
            <a:r>
              <a:rPr lang="de-DE" dirty="0" smtClean="0"/>
              <a:t> </a:t>
            </a:r>
            <a:r>
              <a:rPr lang="de-DE" dirty="0" err="1" smtClean="0"/>
              <a:t>go</a:t>
            </a:r>
            <a:r>
              <a:rPr lang="de-DE" dirty="0" smtClean="0"/>
              <a:t> </a:t>
            </a:r>
            <a:r>
              <a:rPr lang="de-DE" dirty="0" err="1" smtClean="0"/>
              <a:t>to</a:t>
            </a:r>
            <a:r>
              <a:rPr lang="de-DE" dirty="0" smtClean="0"/>
              <a:t> </a:t>
            </a:r>
            <a:r>
              <a:rPr lang="de-DE" dirty="0" err="1" smtClean="0"/>
              <a:t>college</a:t>
            </a:r>
            <a:r>
              <a:rPr lang="de-DE" dirty="0" smtClean="0"/>
              <a:t> in Germany?</a:t>
            </a:r>
            <a:endParaRPr lang="de-DE" dirty="0"/>
          </a:p>
        </p:txBody>
      </p:sp>
      <p:sp>
        <p:nvSpPr>
          <p:cNvPr id="3" name="Untertitel 2"/>
          <p:cNvSpPr>
            <a:spLocks noGrp="1"/>
          </p:cNvSpPr>
          <p:nvPr>
            <p:ph type="subTitle" idx="1"/>
          </p:nvPr>
        </p:nvSpPr>
        <p:spPr/>
        <p:txBody>
          <a:bodyPr/>
          <a:lstStyle/>
          <a:p>
            <a:r>
              <a:rPr lang="de-DE" dirty="0" smtClean="0"/>
              <a:t>Martin Löffler</a:t>
            </a:r>
            <a:endParaRPr lang="de-DE" dirty="0"/>
          </a:p>
        </p:txBody>
      </p:sp>
    </p:spTree>
    <p:extLst>
      <p:ext uri="{BB962C8B-B14F-4D97-AF65-F5344CB8AC3E}">
        <p14:creationId xmlns:p14="http://schemas.microsoft.com/office/powerpoint/2010/main" val="341791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Data</a:t>
            </a:r>
            <a:endParaRPr lang="de-DE" dirty="0"/>
          </a:p>
        </p:txBody>
      </p:sp>
      <p:graphicFrame>
        <p:nvGraphicFramePr>
          <p:cNvPr id="5" name="Inhaltsplatzhalter 4"/>
          <p:cNvGraphicFramePr>
            <a:graphicFrameLocks noGrp="1"/>
          </p:cNvGraphicFramePr>
          <p:nvPr>
            <p:ph idx="1"/>
          </p:nvPr>
        </p:nvGraphicFramePr>
        <p:xfrm>
          <a:off x="1647190" y="2765901"/>
          <a:ext cx="5849620" cy="2351788"/>
        </p:xfrm>
        <a:graphic>
          <a:graphicData uri="http://schemas.openxmlformats.org/drawingml/2006/table">
            <a:tbl>
              <a:tblPr firstRow="1" firstCol="1" bandRow="1">
                <a:tableStyleId>{5C22544A-7EE6-4342-B048-85BDC9FD1C3A}</a:tableStyleId>
              </a:tblPr>
              <a:tblGrid>
                <a:gridCol w="5849620"/>
              </a:tblGrid>
              <a:tr h="0">
                <a:tc>
                  <a:txBody>
                    <a:bodyPr/>
                    <a:lstStyle/>
                    <a:p>
                      <a:pPr algn="just">
                        <a:lnSpc>
                          <a:spcPct val="150000"/>
                        </a:lnSpc>
                        <a:spcAft>
                          <a:spcPts val="0"/>
                        </a:spcAft>
                      </a:pPr>
                      <a:r>
                        <a:rPr lang="en-US" sz="1200">
                          <a:effectLst/>
                        </a:rPr>
                        <a:t>A List of all colleges/ universities in Germany from Wikipedia</a:t>
                      </a:r>
                      <a:endParaRPr lang="de-DE" sz="1200">
                        <a:effectLst/>
                      </a:endParaRPr>
                    </a:p>
                    <a:p>
                      <a:pPr algn="just">
                        <a:lnSpc>
                          <a:spcPct val="150000"/>
                        </a:lnSpc>
                        <a:spcAft>
                          <a:spcPts val="0"/>
                        </a:spcAft>
                      </a:pPr>
                      <a:r>
                        <a:rPr lang="en-US" sz="1200" u="sng">
                          <a:effectLst/>
                          <a:hlinkClick r:id="rId2"/>
                        </a:rPr>
                        <a:t>https://de.wikipedia.org/wiki/Liste_der_Hochschulen_in_Deutschland</a:t>
                      </a:r>
                      <a:endParaRPr lang="de-DE" sz="1200">
                        <a:effectLst/>
                        <a:latin typeface="Times New Roman"/>
                        <a:ea typeface="Calibri"/>
                        <a:cs typeface="Times New Roman"/>
                      </a:endParaRPr>
                    </a:p>
                  </a:txBody>
                  <a:tcPr marL="68580" marR="68580" marT="0" marB="0"/>
                </a:tc>
              </a:tr>
              <a:tr h="0">
                <a:tc>
                  <a:txBody>
                    <a:bodyPr/>
                    <a:lstStyle/>
                    <a:p>
                      <a:pPr algn="just">
                        <a:lnSpc>
                          <a:spcPct val="150000"/>
                        </a:lnSpc>
                        <a:spcAft>
                          <a:spcPts val="0"/>
                        </a:spcAft>
                      </a:pPr>
                      <a:r>
                        <a:rPr lang="en-US" sz="1200">
                          <a:effectLst/>
                        </a:rPr>
                        <a:t>A Mercer Study of quality of Living in different cities</a:t>
                      </a:r>
                      <a:endParaRPr lang="de-DE" sz="1200">
                        <a:effectLst/>
                      </a:endParaRPr>
                    </a:p>
                    <a:p>
                      <a:pPr algn="just">
                        <a:lnSpc>
                          <a:spcPct val="150000"/>
                        </a:lnSpc>
                        <a:spcAft>
                          <a:spcPts val="0"/>
                        </a:spcAft>
                      </a:pPr>
                      <a:r>
                        <a:rPr lang="de-DE" sz="1200" u="sng">
                          <a:effectLst/>
                          <a:hlinkClick r:id="rId3"/>
                        </a:rPr>
                        <a:t>https://mobilityexchange.mercer.com/insights/quality-of-living-rankings</a:t>
                      </a:r>
                      <a:endParaRPr lang="de-DE" sz="1200">
                        <a:effectLst/>
                        <a:latin typeface="Times New Roman"/>
                        <a:ea typeface="Calibri"/>
                        <a:cs typeface="Times New Roman"/>
                      </a:endParaRPr>
                    </a:p>
                  </a:txBody>
                  <a:tcPr marL="68580" marR="68580" marT="0" marB="0"/>
                </a:tc>
              </a:tr>
              <a:tr h="0">
                <a:tc>
                  <a:txBody>
                    <a:bodyPr/>
                    <a:lstStyle/>
                    <a:p>
                      <a:pPr algn="just">
                        <a:lnSpc>
                          <a:spcPct val="150000"/>
                        </a:lnSpc>
                        <a:spcAft>
                          <a:spcPts val="0"/>
                        </a:spcAft>
                      </a:pPr>
                      <a:r>
                        <a:rPr lang="en-US" sz="1200">
                          <a:effectLst/>
                        </a:rPr>
                        <a:t>Data of gps coordinates of German cities</a:t>
                      </a:r>
                      <a:endParaRPr lang="de-DE" sz="1200">
                        <a:effectLst/>
                      </a:endParaRPr>
                    </a:p>
                    <a:p>
                      <a:pPr algn="just">
                        <a:lnSpc>
                          <a:spcPct val="150000"/>
                        </a:lnSpc>
                        <a:spcAft>
                          <a:spcPts val="0"/>
                        </a:spcAft>
                      </a:pPr>
                      <a:r>
                        <a:rPr lang="en-US" sz="1200" u="sng">
                          <a:effectLst/>
                          <a:hlinkClick r:id="rId4"/>
                        </a:rPr>
                        <a:t>http://freecountrymaps.com/databases/germany/</a:t>
                      </a:r>
                      <a:endParaRPr lang="de-DE" sz="1200">
                        <a:effectLst/>
                        <a:latin typeface="Times New Roman"/>
                        <a:ea typeface="Calibri"/>
                        <a:cs typeface="Times New Roman"/>
                      </a:endParaRPr>
                    </a:p>
                  </a:txBody>
                  <a:tcPr marL="68580" marR="68580" marT="0" marB="0"/>
                </a:tc>
              </a:tr>
              <a:tr h="0">
                <a:tc>
                  <a:txBody>
                    <a:bodyPr/>
                    <a:lstStyle/>
                    <a:p>
                      <a:pPr algn="just">
                        <a:lnSpc>
                          <a:spcPct val="150000"/>
                        </a:lnSpc>
                        <a:spcAft>
                          <a:spcPts val="0"/>
                        </a:spcAft>
                      </a:pPr>
                      <a:r>
                        <a:rPr lang="en-US" sz="1200" dirty="0">
                          <a:effectLst/>
                        </a:rPr>
                        <a:t>The times study of higher education in Germany</a:t>
                      </a:r>
                      <a:endParaRPr lang="de-DE" sz="1200" dirty="0">
                        <a:effectLst/>
                      </a:endParaRPr>
                    </a:p>
                    <a:p>
                      <a:pPr algn="just">
                        <a:lnSpc>
                          <a:spcPct val="150000"/>
                        </a:lnSpc>
                        <a:spcAft>
                          <a:spcPts val="0"/>
                        </a:spcAft>
                      </a:pPr>
                      <a:r>
                        <a:rPr lang="de-DE" sz="1200" u="sng" dirty="0">
                          <a:effectLst/>
                          <a:hlinkClick r:id="rId5"/>
                        </a:rPr>
                        <a:t>https://www.timeshighereducation.com/student/best-universities/best-universities-germany</a:t>
                      </a:r>
                      <a:endParaRPr lang="de-DE" sz="1200" dirty="0">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805634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Higher Education in Germany</a:t>
            </a:r>
            <a:endParaRPr lang="de-DE" dirty="0"/>
          </a:p>
        </p:txBody>
      </p:sp>
      <p:pic>
        <p:nvPicPr>
          <p:cNvPr id="4" name="Inhaltsplatzhalter 3"/>
          <p:cNvPicPr>
            <a:picLocks noGrp="1"/>
          </p:cNvPicPr>
          <p:nvPr>
            <p:ph idx="1"/>
          </p:nvPr>
        </p:nvPicPr>
        <p:blipFill>
          <a:blip r:embed="rId2"/>
          <a:stretch>
            <a:fillRect/>
          </a:stretch>
        </p:blipFill>
        <p:spPr>
          <a:xfrm>
            <a:off x="2500398" y="1600200"/>
            <a:ext cx="4143203" cy="4525963"/>
          </a:xfrm>
          <a:prstGeom prst="rect">
            <a:avLst/>
          </a:prstGeom>
        </p:spPr>
      </p:pic>
    </p:spTree>
    <p:extLst>
      <p:ext uri="{BB962C8B-B14F-4D97-AF65-F5344CB8AC3E}">
        <p14:creationId xmlns:p14="http://schemas.microsoft.com/office/powerpoint/2010/main" val="2518540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Clustering DB-Scan</a:t>
            </a:r>
            <a:endParaRPr lang="de-DE" dirty="0"/>
          </a:p>
        </p:txBody>
      </p:sp>
      <p:pic>
        <p:nvPicPr>
          <p:cNvPr id="4" name="Inhaltsplatzhalt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5536" y="1484783"/>
            <a:ext cx="8280920" cy="5260851"/>
          </a:xfrm>
          <a:prstGeom prst="rect">
            <a:avLst/>
          </a:prstGeom>
        </p:spPr>
      </p:pic>
    </p:spTree>
    <p:extLst>
      <p:ext uri="{BB962C8B-B14F-4D97-AF65-F5344CB8AC3E}">
        <p14:creationId xmlns:p14="http://schemas.microsoft.com/office/powerpoint/2010/main" val="2334209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Highest</a:t>
            </a:r>
            <a:r>
              <a:rPr lang="de-DE" dirty="0" smtClean="0"/>
              <a:t> Quality </a:t>
            </a:r>
            <a:r>
              <a:rPr lang="de-DE" dirty="0" err="1" smtClean="0"/>
              <a:t>of</a:t>
            </a:r>
            <a:r>
              <a:rPr lang="de-DE" dirty="0" smtClean="0"/>
              <a:t> Living</a:t>
            </a:r>
            <a:endParaRPr lang="de-DE" dirty="0"/>
          </a:p>
        </p:txBody>
      </p:sp>
      <p:pic>
        <p:nvPicPr>
          <p:cNvPr id="4" name="Inhaltsplatzhalter 3"/>
          <p:cNvPicPr>
            <a:picLocks noGrp="1"/>
          </p:cNvPicPr>
          <p:nvPr>
            <p:ph idx="1"/>
          </p:nvPr>
        </p:nvPicPr>
        <p:blipFill>
          <a:blip r:embed="rId2"/>
          <a:stretch>
            <a:fillRect/>
          </a:stretch>
        </p:blipFill>
        <p:spPr>
          <a:xfrm>
            <a:off x="2634311" y="1600200"/>
            <a:ext cx="3875377" cy="4525963"/>
          </a:xfrm>
          <a:prstGeom prst="rect">
            <a:avLst/>
          </a:prstGeom>
        </p:spPr>
      </p:pic>
    </p:spTree>
    <p:extLst>
      <p:ext uri="{BB962C8B-B14F-4D97-AF65-F5344CB8AC3E}">
        <p14:creationId xmlns:p14="http://schemas.microsoft.com/office/powerpoint/2010/main" val="186405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03648" y="1102514"/>
            <a:ext cx="8229600" cy="1143000"/>
          </a:xfrm>
        </p:spPr>
        <p:txBody>
          <a:bodyPr/>
          <a:lstStyle/>
          <a:p>
            <a:r>
              <a:rPr lang="de-DE" dirty="0" smtClean="0"/>
              <a:t>International Ranking</a:t>
            </a:r>
            <a:endParaRPr lang="de-DE" dirty="0"/>
          </a:p>
        </p:txBody>
      </p:sp>
      <p:pic>
        <p:nvPicPr>
          <p:cNvPr id="4" name="Inhaltsplatzhalter 3"/>
          <p:cNvPicPr>
            <a:picLocks noGrp="1"/>
          </p:cNvPicPr>
          <p:nvPr>
            <p:ph idx="1"/>
          </p:nvPr>
        </p:nvPicPr>
        <p:blipFill>
          <a:blip r:embed="rId2"/>
          <a:stretch>
            <a:fillRect/>
          </a:stretch>
        </p:blipFill>
        <p:spPr>
          <a:xfrm>
            <a:off x="251520" y="44624"/>
            <a:ext cx="2333625" cy="2824163"/>
          </a:xfrm>
          <a:prstGeom prst="rect">
            <a:avLst/>
          </a:prstGeom>
        </p:spPr>
      </p:pic>
      <p:graphicFrame>
        <p:nvGraphicFramePr>
          <p:cNvPr id="7" name="Tabelle 6"/>
          <p:cNvGraphicFramePr>
            <a:graphicFrameLocks noGrp="1"/>
          </p:cNvGraphicFramePr>
          <p:nvPr>
            <p:extLst>
              <p:ext uri="{D42A27DB-BD31-4B8C-83A1-F6EECF244321}">
                <p14:modId xmlns:p14="http://schemas.microsoft.com/office/powerpoint/2010/main" val="2500177192"/>
              </p:ext>
            </p:extLst>
          </p:nvPr>
        </p:nvGraphicFramePr>
        <p:xfrm>
          <a:off x="2339752" y="2276872"/>
          <a:ext cx="6640830" cy="3774694"/>
        </p:xfrm>
        <a:graphic>
          <a:graphicData uri="http://schemas.openxmlformats.org/drawingml/2006/table">
            <a:tbl>
              <a:tblPr firstRow="1" firstCol="1" bandRow="1">
                <a:tableStyleId>{5C22544A-7EE6-4342-B048-85BDC9FD1C3A}</a:tableStyleId>
              </a:tblPr>
              <a:tblGrid>
                <a:gridCol w="2376264"/>
                <a:gridCol w="1833786"/>
                <a:gridCol w="2430780"/>
              </a:tblGrid>
              <a:tr h="0">
                <a:tc rowSpan="2">
                  <a:txBody>
                    <a:bodyPr/>
                    <a:lstStyle/>
                    <a:p>
                      <a:pPr algn="ctr">
                        <a:lnSpc>
                          <a:spcPct val="150000"/>
                        </a:lnSpc>
                        <a:spcAft>
                          <a:spcPts val="0"/>
                        </a:spcAft>
                      </a:pPr>
                      <a:r>
                        <a:rPr lang="en-US" sz="1200" dirty="0">
                          <a:effectLst/>
                        </a:rPr>
                        <a:t>Cluster Number </a:t>
                      </a:r>
                      <a:r>
                        <a:rPr lang="en-US" sz="1200" dirty="0" smtClean="0">
                          <a:effectLst/>
                        </a:rPr>
                        <a:t>1</a:t>
                      </a:r>
                    </a:p>
                    <a:p>
                      <a:pPr algn="ctr">
                        <a:lnSpc>
                          <a:spcPct val="150000"/>
                        </a:lnSpc>
                        <a:spcAft>
                          <a:spcPts val="0"/>
                        </a:spcAft>
                      </a:pPr>
                      <a:r>
                        <a:rPr lang="en-US" sz="1200" dirty="0" smtClean="0">
                          <a:effectLst/>
                          <a:latin typeface="Times New Roman"/>
                          <a:ea typeface="Calibri"/>
                          <a:cs typeface="Times New Roman"/>
                        </a:rPr>
                        <a:t>Red</a:t>
                      </a:r>
                      <a:endParaRPr lang="de-DE" sz="1200" dirty="0">
                        <a:effectLst/>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US" sz="1200">
                          <a:effectLst/>
                        </a:rPr>
                        <a:t>32</a:t>
                      </a:r>
                      <a:endParaRPr lang="de-DE" sz="1200">
                        <a:effectLst/>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US" sz="1200">
                          <a:effectLst/>
                        </a:rPr>
                        <a:t>LMU Munich</a:t>
                      </a:r>
                      <a:endParaRPr lang="de-DE" sz="1200">
                        <a:effectLst/>
                        <a:latin typeface="Times New Roman"/>
                        <a:ea typeface="Calibri"/>
                        <a:cs typeface="Times New Roman"/>
                      </a:endParaRPr>
                    </a:p>
                  </a:txBody>
                  <a:tcPr marL="68580" marR="68580" marT="0" marB="0" anchor="ctr"/>
                </a:tc>
              </a:tr>
              <a:tr h="0">
                <a:tc vMerge="1">
                  <a:txBody>
                    <a:bodyPr/>
                    <a:lstStyle/>
                    <a:p>
                      <a:endParaRPr lang="de-DE"/>
                    </a:p>
                  </a:txBody>
                  <a:tcPr/>
                </a:tc>
                <a:tc>
                  <a:txBody>
                    <a:bodyPr/>
                    <a:lstStyle/>
                    <a:p>
                      <a:pPr algn="ctr">
                        <a:lnSpc>
                          <a:spcPct val="150000"/>
                        </a:lnSpc>
                        <a:spcAft>
                          <a:spcPts val="0"/>
                        </a:spcAft>
                      </a:pPr>
                      <a:r>
                        <a:rPr lang="en-US" sz="1200">
                          <a:effectLst/>
                        </a:rPr>
                        <a:t>43</a:t>
                      </a:r>
                      <a:endParaRPr lang="de-DE" sz="1200">
                        <a:effectLst/>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US" sz="1200">
                          <a:effectLst/>
                        </a:rPr>
                        <a:t>Technical University of Munich</a:t>
                      </a:r>
                      <a:endParaRPr lang="de-DE" sz="1200">
                        <a:effectLst/>
                        <a:latin typeface="Times New Roman"/>
                        <a:ea typeface="Calibri"/>
                        <a:cs typeface="Times New Roman"/>
                      </a:endParaRPr>
                    </a:p>
                  </a:txBody>
                  <a:tcPr marL="68580" marR="68580" marT="0" marB="0" anchor="ctr"/>
                </a:tc>
              </a:tr>
              <a:tr h="0">
                <a:tc rowSpan="4">
                  <a:txBody>
                    <a:bodyPr/>
                    <a:lstStyle/>
                    <a:p>
                      <a:pPr algn="ctr">
                        <a:lnSpc>
                          <a:spcPct val="150000"/>
                        </a:lnSpc>
                        <a:spcAft>
                          <a:spcPts val="0"/>
                        </a:spcAft>
                      </a:pPr>
                      <a:r>
                        <a:rPr lang="en-US" sz="1200" dirty="0">
                          <a:effectLst/>
                        </a:rPr>
                        <a:t>Cluster Number </a:t>
                      </a:r>
                      <a:r>
                        <a:rPr lang="en-US" sz="1200" dirty="0" smtClean="0">
                          <a:effectLst/>
                        </a:rPr>
                        <a:t>2</a:t>
                      </a:r>
                    </a:p>
                    <a:p>
                      <a:pPr algn="ctr">
                        <a:lnSpc>
                          <a:spcPct val="150000"/>
                        </a:lnSpc>
                        <a:spcAft>
                          <a:spcPts val="0"/>
                        </a:spcAft>
                      </a:pPr>
                      <a:r>
                        <a:rPr lang="en-US" sz="1200" dirty="0" smtClean="0">
                          <a:effectLst/>
                          <a:latin typeface="Times New Roman"/>
                          <a:ea typeface="Calibri"/>
                          <a:cs typeface="Times New Roman"/>
                        </a:rPr>
                        <a:t>Green</a:t>
                      </a:r>
                      <a:endParaRPr lang="de-DE" sz="1200" dirty="0">
                        <a:effectLst/>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US" sz="1200">
                          <a:effectLst/>
                        </a:rPr>
                        <a:t>74</a:t>
                      </a:r>
                      <a:endParaRPr lang="de-DE" sz="1200">
                        <a:effectLst/>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US" sz="1200">
                          <a:effectLst/>
                        </a:rPr>
                        <a:t>Humboldt University of Berlin</a:t>
                      </a:r>
                      <a:endParaRPr lang="de-DE" sz="1200">
                        <a:effectLst/>
                        <a:latin typeface="Times New Roman"/>
                        <a:ea typeface="Calibri"/>
                        <a:cs typeface="Times New Roman"/>
                      </a:endParaRPr>
                    </a:p>
                  </a:txBody>
                  <a:tcPr marL="68580" marR="68580" marT="0" marB="0" anchor="ctr"/>
                </a:tc>
              </a:tr>
              <a:tr h="0">
                <a:tc vMerge="1">
                  <a:txBody>
                    <a:bodyPr/>
                    <a:lstStyle/>
                    <a:p>
                      <a:endParaRPr lang="de-DE"/>
                    </a:p>
                  </a:txBody>
                  <a:tcPr/>
                </a:tc>
                <a:tc>
                  <a:txBody>
                    <a:bodyPr/>
                    <a:lstStyle/>
                    <a:p>
                      <a:pPr algn="ctr">
                        <a:lnSpc>
                          <a:spcPct val="150000"/>
                        </a:lnSpc>
                        <a:spcAft>
                          <a:spcPts val="0"/>
                        </a:spcAft>
                      </a:pPr>
                      <a:r>
                        <a:rPr lang="en-US" sz="1200">
                          <a:effectLst/>
                        </a:rPr>
                        <a:t>80</a:t>
                      </a:r>
                      <a:endParaRPr lang="de-DE" sz="1200">
                        <a:effectLst/>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US" sz="1200">
                          <a:effectLst/>
                        </a:rPr>
                        <a:t>Charité - Universitätsmedizin Berlin</a:t>
                      </a:r>
                      <a:endParaRPr lang="de-DE" sz="1200">
                        <a:effectLst/>
                        <a:latin typeface="Times New Roman"/>
                        <a:ea typeface="Calibri"/>
                        <a:cs typeface="Times New Roman"/>
                      </a:endParaRPr>
                    </a:p>
                  </a:txBody>
                  <a:tcPr marL="68580" marR="68580" marT="0" marB="0" anchor="ctr"/>
                </a:tc>
              </a:tr>
              <a:tr h="0">
                <a:tc vMerge="1">
                  <a:txBody>
                    <a:bodyPr/>
                    <a:lstStyle/>
                    <a:p>
                      <a:endParaRPr lang="de-DE"/>
                    </a:p>
                  </a:txBody>
                  <a:tcPr/>
                </a:tc>
                <a:tc>
                  <a:txBody>
                    <a:bodyPr/>
                    <a:lstStyle/>
                    <a:p>
                      <a:pPr algn="ctr">
                        <a:lnSpc>
                          <a:spcPct val="150000"/>
                        </a:lnSpc>
                        <a:spcAft>
                          <a:spcPts val="0"/>
                        </a:spcAft>
                      </a:pPr>
                      <a:r>
                        <a:rPr lang="en-US" sz="1200">
                          <a:effectLst/>
                        </a:rPr>
                        <a:t>117</a:t>
                      </a:r>
                      <a:endParaRPr lang="de-DE" sz="1200">
                        <a:effectLst/>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US" sz="1200">
                          <a:effectLst/>
                        </a:rPr>
                        <a:t>Free University of Berlin</a:t>
                      </a:r>
                      <a:endParaRPr lang="de-DE" sz="1200">
                        <a:effectLst/>
                        <a:latin typeface="Times New Roman"/>
                        <a:ea typeface="Calibri"/>
                        <a:cs typeface="Times New Roman"/>
                      </a:endParaRPr>
                    </a:p>
                  </a:txBody>
                  <a:tcPr marL="68580" marR="68580" marT="0" marB="0" anchor="ctr"/>
                </a:tc>
              </a:tr>
              <a:tr h="0">
                <a:tc vMerge="1">
                  <a:txBody>
                    <a:bodyPr/>
                    <a:lstStyle/>
                    <a:p>
                      <a:endParaRPr lang="de-DE"/>
                    </a:p>
                  </a:txBody>
                  <a:tcPr/>
                </a:tc>
                <a:tc>
                  <a:txBody>
                    <a:bodyPr/>
                    <a:lstStyle/>
                    <a:p>
                      <a:pPr algn="ctr">
                        <a:lnSpc>
                          <a:spcPct val="150000"/>
                        </a:lnSpc>
                        <a:spcAft>
                          <a:spcPts val="0"/>
                        </a:spcAft>
                      </a:pPr>
                      <a:r>
                        <a:rPr lang="en-US" sz="1200">
                          <a:effectLst/>
                        </a:rPr>
                        <a:t>149</a:t>
                      </a:r>
                      <a:endParaRPr lang="de-DE" sz="1200">
                        <a:effectLst/>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US" sz="1200">
                          <a:effectLst/>
                        </a:rPr>
                        <a:t>Technical University of Berlin</a:t>
                      </a:r>
                      <a:endParaRPr lang="de-DE" sz="1200">
                        <a:effectLst/>
                        <a:latin typeface="Times New Roman"/>
                        <a:ea typeface="Calibri"/>
                        <a:cs typeface="Times New Roman"/>
                      </a:endParaRPr>
                    </a:p>
                  </a:txBody>
                  <a:tcPr marL="68580" marR="68580" marT="0" marB="0" anchor="ctr"/>
                </a:tc>
              </a:tr>
              <a:tr h="0">
                <a:tc rowSpan="2">
                  <a:txBody>
                    <a:bodyPr/>
                    <a:lstStyle/>
                    <a:p>
                      <a:pPr algn="ctr">
                        <a:lnSpc>
                          <a:spcPct val="150000"/>
                        </a:lnSpc>
                        <a:spcAft>
                          <a:spcPts val="0"/>
                        </a:spcAft>
                      </a:pPr>
                      <a:r>
                        <a:rPr lang="en-US" sz="1200" dirty="0">
                          <a:effectLst/>
                        </a:rPr>
                        <a:t>Cluster Number </a:t>
                      </a:r>
                      <a:r>
                        <a:rPr lang="en-US" sz="1200" dirty="0" smtClean="0">
                          <a:effectLst/>
                        </a:rPr>
                        <a:t>3</a:t>
                      </a:r>
                    </a:p>
                    <a:p>
                      <a:pPr algn="ctr">
                        <a:lnSpc>
                          <a:spcPct val="150000"/>
                        </a:lnSpc>
                        <a:spcAft>
                          <a:spcPts val="0"/>
                        </a:spcAft>
                      </a:pPr>
                      <a:r>
                        <a:rPr lang="en-US" sz="1200" dirty="0" smtClean="0">
                          <a:effectLst/>
                          <a:latin typeface="Times New Roman"/>
                          <a:ea typeface="Calibri"/>
                          <a:cs typeface="Times New Roman"/>
                        </a:rPr>
                        <a:t>Blue</a:t>
                      </a:r>
                      <a:endParaRPr lang="de-DE" sz="1200" dirty="0">
                        <a:effectLst/>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US" sz="1200">
                          <a:effectLst/>
                        </a:rPr>
                        <a:t>99</a:t>
                      </a:r>
                      <a:endParaRPr lang="de-DE" sz="1200">
                        <a:effectLst/>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US" sz="1200">
                          <a:effectLst/>
                        </a:rPr>
                        <a:t>RWTH Aachen University</a:t>
                      </a:r>
                      <a:endParaRPr lang="de-DE" sz="1200">
                        <a:effectLst/>
                        <a:latin typeface="Times New Roman"/>
                        <a:ea typeface="Calibri"/>
                        <a:cs typeface="Times New Roman"/>
                      </a:endParaRPr>
                    </a:p>
                  </a:txBody>
                  <a:tcPr marL="68580" marR="68580" marT="0" marB="0" anchor="ctr"/>
                </a:tc>
              </a:tr>
              <a:tr h="0">
                <a:tc vMerge="1">
                  <a:txBody>
                    <a:bodyPr/>
                    <a:lstStyle/>
                    <a:p>
                      <a:endParaRPr lang="de-DE"/>
                    </a:p>
                  </a:txBody>
                  <a:tcPr/>
                </a:tc>
                <a:tc>
                  <a:txBody>
                    <a:bodyPr/>
                    <a:lstStyle/>
                    <a:p>
                      <a:pPr algn="ctr">
                        <a:lnSpc>
                          <a:spcPct val="150000"/>
                        </a:lnSpc>
                        <a:spcAft>
                          <a:spcPts val="0"/>
                        </a:spcAft>
                      </a:pPr>
                      <a:r>
                        <a:rPr lang="en-US" sz="1200">
                          <a:effectLst/>
                        </a:rPr>
                        <a:t>105</a:t>
                      </a:r>
                      <a:endParaRPr lang="de-DE" sz="1200">
                        <a:effectLst/>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US" sz="1200">
                          <a:effectLst/>
                        </a:rPr>
                        <a:t>University of Bonn</a:t>
                      </a:r>
                      <a:endParaRPr lang="de-DE" sz="1200">
                        <a:effectLst/>
                        <a:latin typeface="Times New Roman"/>
                        <a:ea typeface="Calibri"/>
                        <a:cs typeface="Times New Roman"/>
                      </a:endParaRPr>
                    </a:p>
                  </a:txBody>
                  <a:tcPr marL="68580" marR="68580" marT="0" marB="0" anchor="ctr"/>
                </a:tc>
              </a:tr>
              <a:tr h="0">
                <a:tc rowSpan="2">
                  <a:txBody>
                    <a:bodyPr/>
                    <a:lstStyle/>
                    <a:p>
                      <a:pPr algn="ctr">
                        <a:lnSpc>
                          <a:spcPct val="150000"/>
                        </a:lnSpc>
                        <a:spcAft>
                          <a:spcPts val="0"/>
                        </a:spcAft>
                      </a:pPr>
                      <a:r>
                        <a:rPr lang="en-US" sz="1200" dirty="0">
                          <a:effectLst/>
                        </a:rPr>
                        <a:t>Cluster Number </a:t>
                      </a:r>
                      <a:r>
                        <a:rPr lang="en-US" sz="1200" dirty="0" smtClean="0">
                          <a:effectLst/>
                        </a:rPr>
                        <a:t>4</a:t>
                      </a:r>
                    </a:p>
                    <a:p>
                      <a:pPr algn="ctr">
                        <a:lnSpc>
                          <a:spcPct val="150000"/>
                        </a:lnSpc>
                        <a:spcAft>
                          <a:spcPts val="0"/>
                        </a:spcAft>
                      </a:pPr>
                      <a:r>
                        <a:rPr lang="en-US" sz="1200" dirty="0" smtClean="0">
                          <a:effectLst/>
                          <a:latin typeface="Times New Roman"/>
                          <a:ea typeface="Calibri"/>
                          <a:cs typeface="Times New Roman"/>
                        </a:rPr>
                        <a:t>Yellow</a:t>
                      </a:r>
                      <a:endParaRPr lang="de-DE" sz="1200" dirty="0">
                        <a:effectLst/>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US" sz="1200">
                          <a:effectLst/>
                        </a:rPr>
                        <a:t>91</a:t>
                      </a:r>
                      <a:endParaRPr lang="de-DE" sz="1200">
                        <a:effectLst/>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US" sz="1200">
                          <a:effectLst/>
                        </a:rPr>
                        <a:t>University of Tübingen</a:t>
                      </a:r>
                      <a:endParaRPr lang="de-DE" sz="1200">
                        <a:effectLst/>
                        <a:latin typeface="Times New Roman"/>
                        <a:ea typeface="Calibri"/>
                        <a:cs typeface="Times New Roman"/>
                      </a:endParaRPr>
                    </a:p>
                  </a:txBody>
                  <a:tcPr marL="68580" marR="68580" marT="0" marB="0" anchor="ctr"/>
                </a:tc>
              </a:tr>
              <a:tr h="0">
                <a:tc vMerge="1">
                  <a:txBody>
                    <a:bodyPr/>
                    <a:lstStyle/>
                    <a:p>
                      <a:endParaRPr lang="de-DE"/>
                    </a:p>
                  </a:txBody>
                  <a:tcPr/>
                </a:tc>
                <a:tc>
                  <a:txBody>
                    <a:bodyPr/>
                    <a:lstStyle/>
                    <a:p>
                      <a:pPr algn="ctr">
                        <a:lnSpc>
                          <a:spcPct val="150000"/>
                        </a:lnSpc>
                        <a:spcAft>
                          <a:spcPts val="0"/>
                        </a:spcAft>
                      </a:pPr>
                      <a:r>
                        <a:rPr lang="en-US" sz="1200">
                          <a:effectLst/>
                        </a:rPr>
                        <a:t>141</a:t>
                      </a:r>
                      <a:endParaRPr lang="de-DE" sz="1200">
                        <a:effectLst/>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US" sz="1200">
                          <a:effectLst/>
                        </a:rPr>
                        <a:t>Ulm University</a:t>
                      </a:r>
                      <a:endParaRPr lang="de-DE" sz="1200">
                        <a:effectLst/>
                        <a:latin typeface="Times New Roman"/>
                        <a:ea typeface="Calibri"/>
                        <a:cs typeface="Times New Roman"/>
                      </a:endParaRPr>
                    </a:p>
                  </a:txBody>
                  <a:tcPr marL="68580" marR="68580" marT="0" marB="0" anchor="ctr"/>
                </a:tc>
              </a:tr>
              <a:tr h="0">
                <a:tc>
                  <a:txBody>
                    <a:bodyPr/>
                    <a:lstStyle/>
                    <a:p>
                      <a:pPr algn="ctr">
                        <a:lnSpc>
                          <a:spcPct val="150000"/>
                        </a:lnSpc>
                        <a:spcAft>
                          <a:spcPts val="0"/>
                        </a:spcAft>
                      </a:pPr>
                      <a:r>
                        <a:rPr lang="en-US" sz="1200" dirty="0">
                          <a:effectLst/>
                        </a:rPr>
                        <a:t>Cluster Number </a:t>
                      </a:r>
                      <a:r>
                        <a:rPr lang="en-US" sz="1200" dirty="0" smtClean="0">
                          <a:effectLst/>
                        </a:rPr>
                        <a:t>6</a:t>
                      </a:r>
                    </a:p>
                    <a:p>
                      <a:pPr algn="ctr">
                        <a:lnSpc>
                          <a:spcPct val="150000"/>
                        </a:lnSpc>
                        <a:spcAft>
                          <a:spcPts val="0"/>
                        </a:spcAft>
                      </a:pPr>
                      <a:r>
                        <a:rPr lang="en-US" sz="1200" dirty="0" smtClean="0">
                          <a:effectLst/>
                          <a:latin typeface="Times New Roman"/>
                          <a:ea typeface="Calibri"/>
                          <a:cs typeface="Times New Roman"/>
                        </a:rPr>
                        <a:t>Magenta</a:t>
                      </a:r>
                      <a:endParaRPr lang="de-DE" sz="1200" dirty="0">
                        <a:effectLst/>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US" sz="1200">
                          <a:effectLst/>
                        </a:rPr>
                        <a:t>149</a:t>
                      </a:r>
                      <a:endParaRPr lang="de-DE" sz="1200">
                        <a:effectLst/>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US" sz="1200">
                          <a:effectLst/>
                        </a:rPr>
                        <a:t>University of Hamburg</a:t>
                      </a:r>
                      <a:endParaRPr lang="de-DE" sz="1200">
                        <a:effectLst/>
                        <a:latin typeface="Times New Roman"/>
                        <a:ea typeface="Calibri"/>
                        <a:cs typeface="Times New Roman"/>
                      </a:endParaRPr>
                    </a:p>
                  </a:txBody>
                  <a:tcPr marL="68580" marR="68580" marT="0" marB="0" anchor="ctr"/>
                </a:tc>
              </a:tr>
              <a:tr h="0">
                <a:tc>
                  <a:txBody>
                    <a:bodyPr/>
                    <a:lstStyle/>
                    <a:p>
                      <a:pPr algn="ctr">
                        <a:lnSpc>
                          <a:spcPct val="150000"/>
                        </a:lnSpc>
                        <a:spcAft>
                          <a:spcPts val="0"/>
                        </a:spcAft>
                      </a:pPr>
                      <a:r>
                        <a:rPr lang="de-DE" sz="1200" dirty="0">
                          <a:effectLst/>
                        </a:rPr>
                        <a:t>Cluster </a:t>
                      </a:r>
                      <a:r>
                        <a:rPr lang="de-DE" sz="1200" dirty="0" err="1">
                          <a:effectLst/>
                        </a:rPr>
                        <a:t>Number</a:t>
                      </a:r>
                      <a:r>
                        <a:rPr lang="de-DE" sz="1200" dirty="0">
                          <a:effectLst/>
                        </a:rPr>
                        <a:t> </a:t>
                      </a:r>
                      <a:r>
                        <a:rPr lang="de-DE" sz="1200" dirty="0" smtClean="0">
                          <a:effectLst/>
                        </a:rPr>
                        <a:t>7</a:t>
                      </a:r>
                    </a:p>
                    <a:p>
                      <a:pPr algn="ctr">
                        <a:lnSpc>
                          <a:spcPct val="150000"/>
                        </a:lnSpc>
                        <a:spcAft>
                          <a:spcPts val="0"/>
                        </a:spcAft>
                      </a:pPr>
                      <a:r>
                        <a:rPr lang="de-DE" sz="1200" dirty="0" smtClean="0">
                          <a:effectLst/>
                          <a:latin typeface="Times New Roman"/>
                          <a:ea typeface="Calibri"/>
                          <a:cs typeface="Times New Roman"/>
                        </a:rPr>
                        <a:t>Orange</a:t>
                      </a:r>
                      <a:endParaRPr lang="de-DE" sz="1200" dirty="0">
                        <a:effectLst/>
                        <a:latin typeface="Times New Roman"/>
                        <a:ea typeface="Calibri"/>
                        <a:cs typeface="Times New Roman"/>
                      </a:endParaRPr>
                    </a:p>
                  </a:txBody>
                  <a:tcPr marL="68580" marR="68580" marT="0" marB="0" anchor="ctr"/>
                </a:tc>
                <a:tc>
                  <a:txBody>
                    <a:bodyPr/>
                    <a:lstStyle/>
                    <a:p>
                      <a:pPr algn="ctr">
                        <a:lnSpc>
                          <a:spcPct val="150000"/>
                        </a:lnSpc>
                        <a:spcAft>
                          <a:spcPts val="0"/>
                        </a:spcAft>
                      </a:pPr>
                      <a:r>
                        <a:rPr lang="de-DE" sz="1200">
                          <a:effectLst/>
                        </a:rPr>
                        <a:t>44</a:t>
                      </a:r>
                      <a:endParaRPr lang="de-DE" sz="1200">
                        <a:effectLst/>
                        <a:latin typeface="Times New Roman"/>
                        <a:ea typeface="Calibri"/>
                        <a:cs typeface="Times New Roman"/>
                      </a:endParaRPr>
                    </a:p>
                  </a:txBody>
                  <a:tcPr marL="68580" marR="68580" marT="0" marB="0" anchor="ctr"/>
                </a:tc>
                <a:tc>
                  <a:txBody>
                    <a:bodyPr/>
                    <a:lstStyle/>
                    <a:p>
                      <a:pPr algn="ctr">
                        <a:lnSpc>
                          <a:spcPct val="150000"/>
                        </a:lnSpc>
                        <a:spcAft>
                          <a:spcPts val="0"/>
                        </a:spcAft>
                      </a:pPr>
                      <a:r>
                        <a:rPr lang="de-DE" sz="1200" dirty="0">
                          <a:effectLst/>
                        </a:rPr>
                        <a:t>Heidelberg  University</a:t>
                      </a:r>
                      <a:endParaRPr lang="de-DE" sz="1200" dirty="0">
                        <a:effectLst/>
                        <a:latin typeface="Times New Roman"/>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47335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Conclusion</a:t>
            </a:r>
            <a:endParaRPr lang="de-DE" dirty="0"/>
          </a:p>
        </p:txBody>
      </p:sp>
      <p:sp>
        <p:nvSpPr>
          <p:cNvPr id="3" name="Inhaltsplatzhalter 2"/>
          <p:cNvSpPr>
            <a:spLocks noGrp="1"/>
          </p:cNvSpPr>
          <p:nvPr>
            <p:ph idx="1"/>
          </p:nvPr>
        </p:nvSpPr>
        <p:spPr/>
        <p:txBody>
          <a:bodyPr/>
          <a:lstStyle/>
          <a:p>
            <a:pPr marL="0" indent="0">
              <a:buNone/>
            </a:pPr>
            <a:r>
              <a:rPr lang="en-US" dirty="0"/>
              <a:t>There are 7 Regions with a very high density of places with higher education. These correspond to the main cities where the quality of living is perceived very high. These Cluster points correspond to the facilities which are ranked internationally. Outstanding are the Regions Munich and Berlin.</a:t>
            </a:r>
            <a:endParaRPr lang="de-DE" dirty="0"/>
          </a:p>
        </p:txBody>
      </p:sp>
    </p:spTree>
    <p:extLst>
      <p:ext uri="{BB962C8B-B14F-4D97-AF65-F5344CB8AC3E}">
        <p14:creationId xmlns:p14="http://schemas.microsoft.com/office/powerpoint/2010/main" val="1071742794"/>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198</Words>
  <Application>Microsoft Office PowerPoint</Application>
  <PresentationFormat>Bildschirmpräsentation (4:3)</PresentationFormat>
  <Paragraphs>53</Paragraphs>
  <Slides>7</Slides>
  <Notes>0</Notes>
  <HiddenSlides>0</HiddenSlides>
  <MMClips>0</MMClips>
  <ScaleCrop>false</ScaleCrop>
  <HeadingPairs>
    <vt:vector size="4" baseType="variant">
      <vt:variant>
        <vt:lpstr>Design</vt:lpstr>
      </vt:variant>
      <vt:variant>
        <vt:i4>1</vt:i4>
      </vt:variant>
      <vt:variant>
        <vt:lpstr>Folientitel</vt:lpstr>
      </vt:variant>
      <vt:variant>
        <vt:i4>7</vt:i4>
      </vt:variant>
    </vt:vector>
  </HeadingPairs>
  <TitlesOfParts>
    <vt:vector size="8" baseType="lpstr">
      <vt:lpstr>Larissa</vt:lpstr>
      <vt:lpstr>Where to go to college in Germany?</vt:lpstr>
      <vt:lpstr>Data</vt:lpstr>
      <vt:lpstr>Higher Education in Germany</vt:lpstr>
      <vt:lpstr>Clustering DB-Scan</vt:lpstr>
      <vt:lpstr>Highest Quality of Living</vt:lpstr>
      <vt:lpstr>International Ranking</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to go to college in Germany?</dc:title>
  <dc:creator>LöfM</dc:creator>
  <cp:lastModifiedBy>LöfM</cp:lastModifiedBy>
  <cp:revision>1</cp:revision>
  <dcterms:created xsi:type="dcterms:W3CDTF">2020-07-27T10:28:13Z</dcterms:created>
  <dcterms:modified xsi:type="dcterms:W3CDTF">2020-07-27T10:34:52Z</dcterms:modified>
</cp:coreProperties>
</file>