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71" r:id="rId3"/>
    <p:sldId id="257" r:id="rId4"/>
    <p:sldId id="259" r:id="rId5"/>
    <p:sldId id="263" r:id="rId6"/>
    <p:sldId id="260" r:id="rId7"/>
    <p:sldId id="264" r:id="rId8"/>
    <p:sldId id="265" r:id="rId9"/>
    <p:sldId id="261" r:id="rId10"/>
    <p:sldId id="267" r:id="rId11"/>
    <p:sldId id="269" r:id="rId12"/>
    <p:sldId id="268" r:id="rId13"/>
    <p:sldId id="262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近几年智能锁需求量（万套）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需求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350</c:v>
                </c:pt>
                <c:pt idx="2">
                  <c:v>700</c:v>
                </c:pt>
                <c:pt idx="3">
                  <c:v>1300</c:v>
                </c:pt>
                <c:pt idx="4">
                  <c:v>2200</c:v>
                </c:pt>
                <c:pt idx="5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0-43A7-AF7A-BBA058113D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有效供给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1300</c:v>
                </c:pt>
                <c:pt idx="4">
                  <c:v>2200</c:v>
                </c:pt>
                <c:pt idx="5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40-43A7-AF7A-BBA058113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2489695"/>
        <c:axId val="1147155439"/>
      </c:barChart>
      <c:catAx>
        <c:axId val="1142489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7155439"/>
        <c:crosses val="autoZero"/>
        <c:auto val="1"/>
        <c:lblAlgn val="ctr"/>
        <c:lblOffset val="100"/>
        <c:noMultiLvlLbl val="0"/>
      </c:catAx>
      <c:valAx>
        <c:axId val="114715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2489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BC3E8-28A5-41A9-9EB6-82ABE19CD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16C480-9173-4D34-AB5D-E2C8BE892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15DC0-6417-4B1A-B66B-8977E346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6B83-3932-46B5-BAAD-9936C64F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F80AA-3B71-4274-BAD0-0C8FF947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0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882C9-7E14-45F9-8EBD-00B0DBE4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374E01-9388-467B-B747-9A6952187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08DBC-595F-4310-AA88-C319A272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D9D8A-8A01-4555-95F8-8014F361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A2E9C-5A7C-41F6-B011-EE39A83D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FAFF4C-5B67-47F3-9D9A-98AFFD8FF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537BF8-C780-4C32-9DA0-0D1EDA455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F28CF-230D-40D8-A5FD-B73E8537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DB0A4-85A2-4559-8E8A-83A0CA7F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0722D-27A4-48C3-8C25-F5B4FF0E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9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BA38C-5C4D-463E-A0EB-58EF90EC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A317C-12E7-4020-9C8A-88D850EF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A7248-7699-40E2-A366-EBE32D5E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4AEA9-FD81-4F17-92AA-C5DA533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4D583-E717-4530-BF9D-E7C8F80C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8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35A6-93CA-4FF2-B092-3FEF82E9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F62B8-6FD5-4537-84ED-C20B7F57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53271-2417-4DCE-BBEA-B3868635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044ED-9E4B-4302-ACC9-6308F821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1726A-FA5E-47CC-8F3A-303C3C63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7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77951-19A2-44CE-BBF5-2C453D34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3008-1835-497F-B31A-4B11DE762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2553C-59C2-49FA-8210-E3641FBE0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A2CB1-A450-403C-9343-248707D8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247035-B566-4211-94A9-0D6727ED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024D1-A61B-45B7-8672-2E3DBC2E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5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068B0-109C-471C-8D2B-7BED4884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CBF8DE-3478-4262-8035-644B5A66D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8D7D37-3CAC-4148-B81B-E2AD6626F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69E95-FF91-4678-93F8-4BE37A0C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FE8C72-F09A-4083-862D-E3BDAA821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1D10D5-CC9E-4FD3-A43E-BEC18747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89F2E-6820-4930-A647-2B639B99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C8257-0B4E-4136-8D4A-D190DA1D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27784-902C-4722-82CD-1B97BAA9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F3E07-2635-46FF-9BB4-229E875D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76BE34-D69A-4582-9810-1DA8DE17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748D1C-4C7B-4C76-A606-5B7A686B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2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2D249-423A-40B3-AFEA-0D5DBC0E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942187-F278-450F-97B3-B48563D8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8E962-882F-4F6A-B689-9A25C1E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7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1E264-78FA-4D72-84D4-B1A07D9B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9C94C-25C6-405D-B680-F8044B13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7B3D4-85C7-41EA-A910-4453236A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F9B72-1622-4F4F-9C17-F50B3FC4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7C2AB-3614-453B-A4AF-2D180D1C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8BCAE-ADCE-4E1F-B847-DF1988D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1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A02FB-4242-48D4-B152-FB4360FD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1E96C9-174F-415C-AC2B-B8BA43D28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23FA0-0415-435F-A17E-4A46690F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7174D-2668-4ADD-A937-14600245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552B3-5AB5-403E-8A24-6B02C5BB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8DB3A-29C7-4F85-A155-BF356637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5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55B5F-D66D-4AB1-BA29-E0E201B5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95CDE-BBA9-44F8-970C-9371408B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60BBA-4822-4F67-BA31-901254FB3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20BC-DC5C-41A4-BA59-B881ACB2BE61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88440-7360-40E9-BEA0-53B5D5138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50AFA-0D34-453A-811C-C6BACD4D6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929C-60EB-4179-BC8D-EF861F46D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8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Visio_Drawing1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BA4E-B2A2-4756-BCBA-8D5F0DBE6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智能锁简介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D2777-45CB-4114-886F-DEA0F0AF5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叶</a:t>
            </a:r>
            <a:r>
              <a:rPr lang="zh-CN" altLang="en-US"/>
              <a:t>立威</a:t>
            </a:r>
            <a:endParaRPr lang="en-US" altLang="zh-CN" dirty="0"/>
          </a:p>
          <a:p>
            <a:r>
              <a:rPr lang="en-US" altLang="zh-CN" dirty="0"/>
              <a:t>346633521@qq.com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20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1C0A1D-BF56-4F81-B4B0-05B816DC8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86366BC-D313-4C28-8183-666E0596D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935006"/>
              </p:ext>
            </p:extLst>
          </p:nvPr>
        </p:nvGraphicFramePr>
        <p:xfrm>
          <a:off x="2532901" y="2055360"/>
          <a:ext cx="6383338" cy="394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Visio" r:id="rId4" imgW="4061237" imgH="2506808" progId="Visio.Drawing.15">
                  <p:embed/>
                </p:oleObj>
              </mc:Choice>
              <mc:Fallback>
                <p:oleObj name="Visio" r:id="rId4" imgW="4061237" imgH="25068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901" y="2055360"/>
                        <a:ext cx="6383338" cy="3940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22EEC6A-395B-423D-979A-6D02F4BAD30C}"/>
              </a:ext>
            </a:extLst>
          </p:cNvPr>
          <p:cNvSpPr/>
          <p:nvPr/>
        </p:nvSpPr>
        <p:spPr>
          <a:xfrm>
            <a:off x="741645" y="1178902"/>
            <a:ext cx="9765422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</a:pP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智能锁通过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NB-IOT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方式接入酒店自助入住系统，前台管理员可以更新每个房间的开锁密码，用户申请入住时凭借系统提供的开锁密码直接入住，不需要前台提供门卡。</a:t>
            </a:r>
            <a:endParaRPr lang="zh-CN" altLang="en-US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06D6E4BB-3D3C-460F-A383-39BFADFFC096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  <a:solidFill>
            <a:srgbClr val="00B050"/>
          </a:solidFill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E254584F-9712-4113-8E74-9CC1CCD0FD0D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11" name="Arrow: Pentagon 9">
              <a:extLst>
                <a:ext uri="{FF2B5EF4-FFF2-40B4-BE49-F238E27FC236}">
                  <a16:creationId xmlns:a16="http://schemas.microsoft.com/office/drawing/2014/main" id="{BE0E9479-832B-4707-91E7-1B2F4CFFD9C3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智能锁应用场景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58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1C0A1D-BF56-4F81-B4B0-05B816DC8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120214-5C00-4029-9070-DFD399A3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9996672-90F9-4AD1-A345-7660EC134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465264"/>
              </p:ext>
            </p:extLst>
          </p:nvPr>
        </p:nvGraphicFramePr>
        <p:xfrm>
          <a:off x="2548814" y="2478322"/>
          <a:ext cx="6351511" cy="3926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Visio" r:id="rId3" imgW="4053829" imgH="2506808" progId="Visio.Drawing.15">
                  <p:embed/>
                </p:oleObj>
              </mc:Choice>
              <mc:Fallback>
                <p:oleObj name="Visio" r:id="rId3" imgW="4053829" imgH="25068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814" y="2478322"/>
                        <a:ext cx="6351511" cy="3926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61FC24E8-A220-4CD9-86EE-11647E2DE4D7}"/>
              </a:ext>
            </a:extLst>
          </p:cNvPr>
          <p:cNvSpPr/>
          <p:nvPr/>
        </p:nvSpPr>
        <p:spPr>
          <a:xfrm>
            <a:off x="840470" y="1192072"/>
            <a:ext cx="10466961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3515" indent="304800">
              <a:lnSpc>
                <a:spcPct val="150000"/>
              </a:lnSpc>
              <a:spcBef>
                <a:spcPts val="600"/>
              </a:spcBef>
            </a:pP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智能锁通过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NB-IOT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方式接入办公室门禁管理系统，管理员可以管理每个办公室的开锁密码及有效时段，在有效时段内，用户可以开锁，超出有效时段则不能开锁，用户也可以通过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申请开锁，管理员验证用户身份后给予开锁。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8F5A2AB2-4C47-42BA-81F5-66CCD9D25C95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  <a:solidFill>
            <a:srgbClr val="00B050"/>
          </a:solidFill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30B93270-C153-4355-9BF5-B8172A16CFEB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12" name="Arrow: Pentagon 9">
              <a:extLst>
                <a:ext uri="{FF2B5EF4-FFF2-40B4-BE49-F238E27FC236}">
                  <a16:creationId xmlns:a16="http://schemas.microsoft.com/office/drawing/2014/main" id="{62B65BBB-AF10-46BB-A49B-E980D56059D4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智能锁应用场景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8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mg2.baidu.com/image_search/src=http%3A%2F%2Fgss0.baidu.com%2F-Po3dSag_xI4khGko9WTAnF6hhy%2Fzhidao%2Fpic%2Fitem%2Fb999a9014c086e0666249d7c0f087bf40ad1cb7d.jpg&amp;refer=http%3A%2F%2Fgss0.baidu.com&amp;app=2002&amp;size=f9999,10000&amp;q=a80&amp;n=0&amp;g=0n&amp;fmt=jpeg?sec=1618471816&amp;t=505be4ff0bbc072b252b28cb0fe308a5">
            <a:extLst>
              <a:ext uri="{FF2B5EF4-FFF2-40B4-BE49-F238E27FC236}">
                <a16:creationId xmlns:a16="http://schemas.microsoft.com/office/drawing/2014/main" id="{4D1ABBB4-E804-4BE8-8556-92B08088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21" y="4453592"/>
            <a:ext cx="1742872" cy="17428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mg2.baidu.com/image_search/src=http%3A%2F%2Fimg1.gtimg.com%2Fhouse%2Fpics%2Fhv1%2F123%2F46%2F1069%2F69523578.jpg&amp;refer=http%3A%2F%2Fimg1.gtimg.com&amp;app=2002&amp;size=f9999,10000&amp;q=a80&amp;n=0&amp;g=0n&amp;fmt=jpeg?sec=1618471936&amp;t=ccfe7a478c54b7c8892218333cefa9f0">
            <a:extLst>
              <a:ext uri="{FF2B5EF4-FFF2-40B4-BE49-F238E27FC236}">
                <a16:creationId xmlns:a16="http://schemas.microsoft.com/office/drawing/2014/main" id="{93DCBD2C-2F84-4C5F-985E-FB150AED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02" y="1340184"/>
            <a:ext cx="2553511" cy="16980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img2.baidu.com/image_search/src=http%3A%2F%2Fwww.jpxww.com%2Fupload%2Fneirong%2Fimage%2F20170224110654995499.jpg&amp;refer=http%3A%2F%2Fwww.jpxww.com&amp;app=2002&amp;size=f9999,10000&amp;q=a80&amp;n=0&amp;g=0n&amp;fmt=jpeg?sec=1618471987&amp;t=716f358fec1687453fce62fcd998e92d">
            <a:extLst>
              <a:ext uri="{FF2B5EF4-FFF2-40B4-BE49-F238E27FC236}">
                <a16:creationId xmlns:a16="http://schemas.microsoft.com/office/drawing/2014/main" id="{83954F83-2749-401F-AF1C-82BD6048A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86" y="1361871"/>
            <a:ext cx="2442804" cy="16366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gimg2.baidu.com/image_search/src=http%3A%2F%2Fbpic.588ku.com%2Felement_origin_min_pic%2F16%2F11%2F22%2F64236bbc8b4d14dffaf5ae131fdfddcd.jpg&amp;refer=http%3A%2F%2Fbpic.588ku.com&amp;app=2002&amp;size=f9999,10000&amp;q=a80&amp;n=0&amp;g=0n&amp;fmt=jpeg?sec=1618472027&amp;t=839d2f1af0abb5a6de69a6e12a3b95ed">
            <a:extLst>
              <a:ext uri="{FF2B5EF4-FFF2-40B4-BE49-F238E27FC236}">
                <a16:creationId xmlns:a16="http://schemas.microsoft.com/office/drawing/2014/main" id="{FF0FACBD-A8F0-4313-9786-27FB594C5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888" y="3751944"/>
            <a:ext cx="2366197" cy="25336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B7CBAE-D1B6-4C05-90ED-FA645E5CC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54" y="2626467"/>
            <a:ext cx="1428414" cy="23923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箭头: 左 5">
            <a:extLst>
              <a:ext uri="{FF2B5EF4-FFF2-40B4-BE49-F238E27FC236}">
                <a16:creationId xmlns:a16="http://schemas.microsoft.com/office/drawing/2014/main" id="{E66EBA8C-5352-4892-A1F0-A8A398E51F89}"/>
              </a:ext>
            </a:extLst>
          </p:cNvPr>
          <p:cNvSpPr/>
          <p:nvPr/>
        </p:nvSpPr>
        <p:spPr>
          <a:xfrm rot="1714190">
            <a:off x="3915738" y="3006231"/>
            <a:ext cx="1052583" cy="2175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DC04364D-5971-418E-9DD3-BBC3CE6A6C0C}"/>
              </a:ext>
            </a:extLst>
          </p:cNvPr>
          <p:cNvSpPr/>
          <p:nvPr/>
        </p:nvSpPr>
        <p:spPr>
          <a:xfrm rot="20432299">
            <a:off x="3004841" y="4791559"/>
            <a:ext cx="1933592" cy="2175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1F432DF8-A390-4644-AFA6-755D15796C91}"/>
              </a:ext>
            </a:extLst>
          </p:cNvPr>
          <p:cNvSpPr/>
          <p:nvPr/>
        </p:nvSpPr>
        <p:spPr>
          <a:xfrm rot="9289075">
            <a:off x="6411382" y="2756316"/>
            <a:ext cx="1314699" cy="2175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FEAD0869-815E-4374-B81C-095E764220D8}"/>
              </a:ext>
            </a:extLst>
          </p:cNvPr>
          <p:cNvSpPr/>
          <p:nvPr/>
        </p:nvSpPr>
        <p:spPr>
          <a:xfrm rot="11924295">
            <a:off x="6430645" y="4479231"/>
            <a:ext cx="1314712" cy="2175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CAAD0A-91F9-48E3-B0F4-734A0C2D1BA9}"/>
              </a:ext>
            </a:extLst>
          </p:cNvPr>
          <p:cNvSpPr txBox="1"/>
          <p:nvPr/>
        </p:nvSpPr>
        <p:spPr>
          <a:xfrm>
            <a:off x="1894241" y="3110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FCEC17-ECDB-40EC-A2CB-9169B72C5C51}"/>
              </a:ext>
            </a:extLst>
          </p:cNvPr>
          <p:cNvSpPr txBox="1"/>
          <p:nvPr/>
        </p:nvSpPr>
        <p:spPr>
          <a:xfrm>
            <a:off x="1774075" y="62746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出租屋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DC670A-51DC-420E-BBB2-CD38EFD494C8}"/>
              </a:ext>
            </a:extLst>
          </p:cNvPr>
          <p:cNvSpPr txBox="1"/>
          <p:nvPr/>
        </p:nvSpPr>
        <p:spPr>
          <a:xfrm>
            <a:off x="8619822" y="30445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医院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65DC20-148B-4D2F-AE01-0541444B272A}"/>
              </a:ext>
            </a:extLst>
          </p:cNvPr>
          <p:cNvSpPr txBox="1"/>
          <p:nvPr/>
        </p:nvSpPr>
        <p:spPr>
          <a:xfrm>
            <a:off x="8619822" y="6326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B5F4C811-3806-45D9-97FE-50A0A773837F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  <a:solidFill>
            <a:srgbClr val="00B050"/>
          </a:solidFill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8B74B75F-7895-48E4-AF0D-F267AD87BEF1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22" name="Arrow: Pentagon 9">
              <a:extLst>
                <a:ext uri="{FF2B5EF4-FFF2-40B4-BE49-F238E27FC236}">
                  <a16:creationId xmlns:a16="http://schemas.microsoft.com/office/drawing/2014/main" id="{77270F65-3A03-46FF-9A04-ACC30F2190E3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智能锁应用场景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34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1FECC7F3-2591-4855-BC97-927834971288}"/>
              </a:ext>
            </a:extLst>
          </p:cNvPr>
          <p:cNvSpPr/>
          <p:nvPr/>
        </p:nvSpPr>
        <p:spPr>
          <a:xfrm>
            <a:off x="929640" y="2628414"/>
            <a:ext cx="4815840" cy="294180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1E84F70-CC23-4F7B-AC6E-936E966694EF}"/>
              </a:ext>
            </a:extLst>
          </p:cNvPr>
          <p:cNvSpPr/>
          <p:nvPr/>
        </p:nvSpPr>
        <p:spPr>
          <a:xfrm>
            <a:off x="1645921" y="2628413"/>
            <a:ext cx="3383280" cy="206047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BC4151F-20D9-42FF-BA88-9F5403F82ADC}"/>
              </a:ext>
            </a:extLst>
          </p:cNvPr>
          <p:cNvSpPr/>
          <p:nvPr/>
        </p:nvSpPr>
        <p:spPr>
          <a:xfrm>
            <a:off x="2250440" y="2628412"/>
            <a:ext cx="2179320" cy="132245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 dirty="0">
              <a:solidFill>
                <a:schemeClr val="l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9042E6-CF41-43A3-B3C1-51EF0C6CE64C}"/>
              </a:ext>
            </a:extLst>
          </p:cNvPr>
          <p:cNvSpPr txBox="1"/>
          <p:nvPr/>
        </p:nvSpPr>
        <p:spPr>
          <a:xfrm>
            <a:off x="2144151" y="4965244"/>
            <a:ext cx="23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互联网品牌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256753-4260-4272-ADD2-C7B332F99629}"/>
              </a:ext>
            </a:extLst>
          </p:cNvPr>
          <p:cNvSpPr txBox="1"/>
          <p:nvPr/>
        </p:nvSpPr>
        <p:spPr>
          <a:xfrm>
            <a:off x="2349910" y="4064194"/>
            <a:ext cx="1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跨界品牌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359663-A897-4E5E-BA0E-EEB4A434928A}"/>
              </a:ext>
            </a:extLst>
          </p:cNvPr>
          <p:cNvSpPr txBox="1"/>
          <p:nvPr/>
        </p:nvSpPr>
        <p:spPr>
          <a:xfrm>
            <a:off x="2349911" y="3353588"/>
            <a:ext cx="1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专业品牌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6C511F-244A-40A6-BAA1-1952A2FFCC56}"/>
              </a:ext>
            </a:extLst>
          </p:cNvPr>
          <p:cNvSpPr/>
          <p:nvPr/>
        </p:nvSpPr>
        <p:spPr>
          <a:xfrm>
            <a:off x="6512116" y="2628413"/>
            <a:ext cx="3550920" cy="294180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F9359A-A707-4301-8992-52394BF16BA0}"/>
              </a:ext>
            </a:extLst>
          </p:cNvPr>
          <p:cNvCxnSpPr/>
          <p:nvPr/>
        </p:nvCxnSpPr>
        <p:spPr>
          <a:xfrm>
            <a:off x="6525764" y="4688886"/>
            <a:ext cx="3508022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A3F9E4-A936-407F-B21E-7CED25BD19D8}"/>
              </a:ext>
            </a:extLst>
          </p:cNvPr>
          <p:cNvCxnSpPr/>
          <p:nvPr/>
        </p:nvCxnSpPr>
        <p:spPr>
          <a:xfrm>
            <a:off x="6525764" y="3946453"/>
            <a:ext cx="3508022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66B42F3-D36E-44FA-AC2F-05ED752F74AF}"/>
              </a:ext>
            </a:extLst>
          </p:cNvPr>
          <p:cNvSpPr txBox="1"/>
          <p:nvPr/>
        </p:nvSpPr>
        <p:spPr>
          <a:xfrm>
            <a:off x="6795821" y="3185146"/>
            <a:ext cx="311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盖德曼   德施曼   </a:t>
            </a:r>
            <a:r>
              <a:rPr lang="en-US" altLang="zh-CN" dirty="0"/>
              <a:t>VOC</a:t>
            </a:r>
            <a:r>
              <a:rPr lang="zh-CN" altLang="en-US" dirty="0"/>
              <a:t>    耶鲁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7CE489-65E8-4374-8923-AF3348B464B6}"/>
              </a:ext>
            </a:extLst>
          </p:cNvPr>
          <p:cNvSpPr txBox="1"/>
          <p:nvPr/>
        </p:nvSpPr>
        <p:spPr>
          <a:xfrm>
            <a:off x="6855346" y="4110360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美的   海尔   </a:t>
            </a:r>
            <a:r>
              <a:rPr lang="en-US" altLang="zh-CN" dirty="0"/>
              <a:t>TCL  </a:t>
            </a:r>
            <a:r>
              <a:rPr lang="zh-CN" altLang="en-US" dirty="0"/>
              <a:t>松下   三星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558B95-E5A0-46A7-A4BF-6A9A81424834}"/>
              </a:ext>
            </a:extLst>
          </p:cNvPr>
          <p:cNvSpPr txBox="1"/>
          <p:nvPr/>
        </p:nvSpPr>
        <p:spPr>
          <a:xfrm>
            <a:off x="6855346" y="496167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果加           鹿客            小米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25E60DF-5B6E-4A01-BC90-80212919AD36}"/>
              </a:ext>
            </a:extLst>
          </p:cNvPr>
          <p:cNvSpPr/>
          <p:nvPr/>
        </p:nvSpPr>
        <p:spPr>
          <a:xfrm>
            <a:off x="5029201" y="4168140"/>
            <a:ext cx="1242059" cy="137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02A78662-CE50-4127-993D-5F09886AC2A4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  <a:solidFill>
            <a:schemeClr val="accent4">
              <a:lumMod val="50000"/>
            </a:schemeClr>
          </a:solidFill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31168F3F-75DF-4E5D-BD54-DB81DD5C1E0A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24" name="Arrow: Pentagon 9">
              <a:extLst>
                <a:ext uri="{FF2B5EF4-FFF2-40B4-BE49-F238E27FC236}">
                  <a16:creationId xmlns:a16="http://schemas.microsoft.com/office/drawing/2014/main" id="{F63DACB1-9FC5-483B-9B98-5E3EC13190A4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智能锁品牌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53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BA4E-B2A2-4756-BCBA-8D5F0DBE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827506"/>
            <a:ext cx="9144000" cy="931220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458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5">
            <a:extLst>
              <a:ext uri="{FF2B5EF4-FFF2-40B4-BE49-F238E27FC236}">
                <a16:creationId xmlns:a16="http://schemas.microsoft.com/office/drawing/2014/main" id="{A0CF0FE1-C7F9-4392-8EF7-15C81F95CF16}"/>
              </a:ext>
            </a:extLst>
          </p:cNvPr>
          <p:cNvGrpSpPr/>
          <p:nvPr/>
        </p:nvGrpSpPr>
        <p:grpSpPr>
          <a:xfrm>
            <a:off x="3819478" y="1931566"/>
            <a:ext cx="4553043" cy="447740"/>
            <a:chOff x="3266193" y="1753380"/>
            <a:chExt cx="6070167" cy="59702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61F9A1B9-21F6-47FA-9DC2-72CCD36CEED1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solidFill>
              <a:srgbClr val="16BA9B">
                <a:lumMod val="100000"/>
              </a:srgb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85843">
                <a:defRPr/>
              </a:pPr>
              <a:r>
                <a:rPr lang="en-US" altLang="zh-CN" sz="2800" kern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3" name="Arrow: Pentagon 9">
              <a:extLst>
                <a:ext uri="{FF2B5EF4-FFF2-40B4-BE49-F238E27FC236}">
                  <a16:creationId xmlns:a16="http://schemas.microsoft.com/office/drawing/2014/main" id="{A83D09CB-B7FB-4457-BBC9-CC75962332E4}"/>
                </a:ext>
              </a:extLst>
            </p:cNvPr>
            <p:cNvSpPr/>
            <p:nvPr/>
          </p:nvSpPr>
          <p:spPr bwMode="auto">
            <a:xfrm>
              <a:off x="3971764" y="1753380"/>
              <a:ext cx="5364596" cy="597024"/>
            </a:xfrm>
            <a:prstGeom prst="rect">
              <a:avLst/>
            </a:prstGeom>
            <a:solidFill>
              <a:srgbClr val="16BA9B">
                <a:lumMod val="100000"/>
              </a:srgb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24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智能锁定义</a:t>
              </a:r>
              <a:endParaRPr lang="zh-CN" altLang="en-US" sz="24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16">
            <a:extLst>
              <a:ext uri="{FF2B5EF4-FFF2-40B4-BE49-F238E27FC236}">
                <a16:creationId xmlns:a16="http://schemas.microsoft.com/office/drawing/2014/main" id="{2BD9245E-0DF6-4FBD-80C4-6CAC594A7274}"/>
              </a:ext>
            </a:extLst>
          </p:cNvPr>
          <p:cNvGrpSpPr/>
          <p:nvPr/>
        </p:nvGrpSpPr>
        <p:grpSpPr>
          <a:xfrm>
            <a:off x="3819478" y="2682879"/>
            <a:ext cx="4553043" cy="447740"/>
            <a:chOff x="3266193" y="2590092"/>
            <a:chExt cx="6070167" cy="597024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95B4B7F4-53D0-481A-ABA3-8AA11E139CE3}"/>
                </a:ext>
              </a:extLst>
            </p:cNvPr>
            <p:cNvSpPr/>
            <p:nvPr/>
          </p:nvSpPr>
          <p:spPr bwMode="auto">
            <a:xfrm>
              <a:off x="3266193" y="2590092"/>
              <a:ext cx="597024" cy="597024"/>
            </a:xfrm>
            <a:prstGeom prst="rect">
              <a:avLst/>
            </a:prstGeom>
            <a:solidFill>
              <a:srgbClr val="74C042">
                <a:lumMod val="100000"/>
              </a:srgb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85843">
                <a:defRPr/>
              </a:pPr>
              <a:r>
                <a:rPr lang="en-US" altLang="zh-CN" sz="2800" kern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6" name="Arrow: Pentagon 10">
              <a:extLst>
                <a:ext uri="{FF2B5EF4-FFF2-40B4-BE49-F238E27FC236}">
                  <a16:creationId xmlns:a16="http://schemas.microsoft.com/office/drawing/2014/main" id="{0DA1DA11-016B-4C28-B19D-A286643CE6AB}"/>
                </a:ext>
              </a:extLst>
            </p:cNvPr>
            <p:cNvSpPr/>
            <p:nvPr/>
          </p:nvSpPr>
          <p:spPr bwMode="auto">
            <a:xfrm>
              <a:off x="3971764" y="2590092"/>
              <a:ext cx="5364596" cy="597024"/>
            </a:xfrm>
            <a:prstGeom prst="rect">
              <a:avLst/>
            </a:prstGeom>
            <a:solidFill>
              <a:srgbClr val="74C042">
                <a:lumMod val="100000"/>
              </a:srgb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24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智能锁技术</a:t>
              </a:r>
            </a:p>
          </p:txBody>
        </p: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266BB303-02A7-424B-A38A-A58408326160}"/>
              </a:ext>
            </a:extLst>
          </p:cNvPr>
          <p:cNvGrpSpPr/>
          <p:nvPr/>
        </p:nvGrpSpPr>
        <p:grpSpPr>
          <a:xfrm>
            <a:off x="3819478" y="3434192"/>
            <a:ext cx="4553043" cy="447740"/>
            <a:chOff x="3266193" y="3426804"/>
            <a:chExt cx="6070167" cy="597024"/>
          </a:xfrm>
          <a:solidFill>
            <a:srgbClr val="FFC000"/>
          </a:solidFill>
        </p:grpSpPr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9695D461-3C74-4627-841E-6BFB24EF7D2D}"/>
                </a:ext>
              </a:extLst>
            </p:cNvPr>
            <p:cNvSpPr/>
            <p:nvPr/>
          </p:nvSpPr>
          <p:spPr bwMode="auto">
            <a:xfrm>
              <a:off x="3266193" y="3426804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85843">
                <a:defRPr/>
              </a:pPr>
              <a:r>
                <a:rPr lang="en-US" altLang="zh-CN" sz="2800" kern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9" name="Arrow: Pentagon 11">
              <a:extLst>
                <a:ext uri="{FF2B5EF4-FFF2-40B4-BE49-F238E27FC236}">
                  <a16:creationId xmlns:a16="http://schemas.microsoft.com/office/drawing/2014/main" id="{618511FE-613C-44F1-9A87-A8D71930CB1F}"/>
                </a:ext>
              </a:extLst>
            </p:cNvPr>
            <p:cNvSpPr/>
            <p:nvPr/>
          </p:nvSpPr>
          <p:spPr bwMode="auto">
            <a:xfrm>
              <a:off x="3971764" y="3426804"/>
              <a:ext cx="5364596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24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智能锁发展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CB4CC364-58BA-43CF-813F-4972B174A784}"/>
              </a:ext>
            </a:extLst>
          </p:cNvPr>
          <p:cNvGrpSpPr/>
          <p:nvPr/>
        </p:nvGrpSpPr>
        <p:grpSpPr>
          <a:xfrm>
            <a:off x="3819478" y="4185505"/>
            <a:ext cx="4553043" cy="447740"/>
            <a:chOff x="3266193" y="4263516"/>
            <a:chExt cx="6070167" cy="597024"/>
          </a:xfrm>
          <a:solidFill>
            <a:srgbClr val="FF0000"/>
          </a:solidFill>
        </p:grpSpPr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7D0CB66D-D6E5-4B14-94FE-0A63828B13DB}"/>
                </a:ext>
              </a:extLst>
            </p:cNvPr>
            <p:cNvSpPr/>
            <p:nvPr/>
          </p:nvSpPr>
          <p:spPr bwMode="auto">
            <a:xfrm>
              <a:off x="3266193" y="4263516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85843">
                <a:defRPr/>
              </a:pPr>
              <a:r>
                <a:rPr lang="en-US" altLang="zh-CN" sz="2800" kern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32" name="Arrow: Pentagon 12">
              <a:extLst>
                <a:ext uri="{FF2B5EF4-FFF2-40B4-BE49-F238E27FC236}">
                  <a16:creationId xmlns:a16="http://schemas.microsoft.com/office/drawing/2014/main" id="{F553E36E-98E9-42A7-99C2-54FC02997B0F}"/>
                </a:ext>
              </a:extLst>
            </p:cNvPr>
            <p:cNvSpPr/>
            <p:nvPr/>
          </p:nvSpPr>
          <p:spPr bwMode="auto">
            <a:xfrm>
              <a:off x="3971764" y="4263516"/>
              <a:ext cx="5364596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24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智能锁优势</a:t>
              </a:r>
            </a:p>
          </p:txBody>
        </p:sp>
      </p:grpSp>
      <p:grpSp>
        <p:nvGrpSpPr>
          <p:cNvPr id="35" name="Group 18">
            <a:extLst>
              <a:ext uri="{FF2B5EF4-FFF2-40B4-BE49-F238E27FC236}">
                <a16:creationId xmlns:a16="http://schemas.microsoft.com/office/drawing/2014/main" id="{603D65C0-A6CD-414D-935E-D90D6BF9F525}"/>
              </a:ext>
            </a:extLst>
          </p:cNvPr>
          <p:cNvGrpSpPr/>
          <p:nvPr/>
        </p:nvGrpSpPr>
        <p:grpSpPr>
          <a:xfrm>
            <a:off x="3819477" y="5688131"/>
            <a:ext cx="4553043" cy="447740"/>
            <a:chOff x="3266193" y="4263516"/>
            <a:chExt cx="6070167" cy="597024"/>
          </a:xfrm>
        </p:grpSpPr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B488A646-8C35-4696-A912-78271EB8306A}"/>
                </a:ext>
              </a:extLst>
            </p:cNvPr>
            <p:cNvSpPr/>
            <p:nvPr/>
          </p:nvSpPr>
          <p:spPr bwMode="auto">
            <a:xfrm>
              <a:off x="3266193" y="4263516"/>
              <a:ext cx="597024" cy="59702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85843">
                <a:defRPr/>
              </a:pPr>
              <a:r>
                <a:rPr lang="en-US" altLang="zh-CN" sz="28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37" name="Arrow: Pentagon 12">
              <a:extLst>
                <a:ext uri="{FF2B5EF4-FFF2-40B4-BE49-F238E27FC236}">
                  <a16:creationId xmlns:a16="http://schemas.microsoft.com/office/drawing/2014/main" id="{36A11FEA-C5A8-4FC4-93A2-6B3946B57628}"/>
                </a:ext>
              </a:extLst>
            </p:cNvPr>
            <p:cNvSpPr/>
            <p:nvPr/>
          </p:nvSpPr>
          <p:spPr bwMode="auto">
            <a:xfrm>
              <a:off x="3971764" y="4263516"/>
              <a:ext cx="5364596" cy="59702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24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智能锁品牌</a:t>
              </a:r>
            </a:p>
          </p:txBody>
        </p: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30153D24-88D8-4F65-85A5-F6D1B8538289}"/>
              </a:ext>
            </a:extLst>
          </p:cNvPr>
          <p:cNvGrpSpPr/>
          <p:nvPr/>
        </p:nvGrpSpPr>
        <p:grpSpPr>
          <a:xfrm>
            <a:off x="3819477" y="4936818"/>
            <a:ext cx="4553043" cy="447740"/>
            <a:chOff x="3266193" y="4263516"/>
            <a:chExt cx="6070167" cy="597024"/>
          </a:xfrm>
          <a:solidFill>
            <a:srgbClr val="00B050"/>
          </a:solidFill>
        </p:grpSpPr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BE1282CA-FD44-4476-BE0F-781B65E91962}"/>
                </a:ext>
              </a:extLst>
            </p:cNvPr>
            <p:cNvSpPr/>
            <p:nvPr/>
          </p:nvSpPr>
          <p:spPr bwMode="auto">
            <a:xfrm>
              <a:off x="3266193" y="4263516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85843">
                <a:defRPr/>
              </a:pPr>
              <a:r>
                <a:rPr lang="en-US" altLang="zh-CN" sz="28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40" name="Arrow: Pentagon 12">
              <a:extLst>
                <a:ext uri="{FF2B5EF4-FFF2-40B4-BE49-F238E27FC236}">
                  <a16:creationId xmlns:a16="http://schemas.microsoft.com/office/drawing/2014/main" id="{CB5F1CFA-6855-404C-BD14-AE3C5964BD14}"/>
                </a:ext>
              </a:extLst>
            </p:cNvPr>
            <p:cNvSpPr/>
            <p:nvPr/>
          </p:nvSpPr>
          <p:spPr bwMode="auto">
            <a:xfrm>
              <a:off x="3971764" y="4263516"/>
              <a:ext cx="5364596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24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智能锁应用场景</a:t>
              </a:r>
            </a:p>
          </p:txBody>
        </p:sp>
      </p:grpSp>
      <p:sp>
        <p:nvSpPr>
          <p:cNvPr id="41" name="标题 1">
            <a:extLst>
              <a:ext uri="{FF2B5EF4-FFF2-40B4-BE49-F238E27FC236}">
                <a16:creationId xmlns:a16="http://schemas.microsoft.com/office/drawing/2014/main" id="{41059040-7E76-4AB9-8910-2F170F66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8657"/>
            <a:ext cx="9144000" cy="1000028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2328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F85FF5-8052-41E7-BB66-1DBC5D069301}"/>
              </a:ext>
            </a:extLst>
          </p:cNvPr>
          <p:cNvSpPr/>
          <p:nvPr/>
        </p:nvSpPr>
        <p:spPr>
          <a:xfrm>
            <a:off x="397229" y="1665224"/>
            <a:ext cx="78599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智能锁（外文名Intelligent Lock）是指区别于传统机械锁，在用户识别、安全性、管理性方面更加智能化的锁具。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按照技术分类可分为生物特征识别、密码类、近场通讯类（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、蓝牙等）、智能家居配套类和联网（远程控制开启、闭合）类等几类产品。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E73C52-2D41-42CF-A5F2-244A930FD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6" y="4220892"/>
            <a:ext cx="1441874" cy="1785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0B8919-5725-4B8D-A95B-909E97347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66" y="4227762"/>
            <a:ext cx="1676069" cy="17790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05935B-3DFC-4C1B-94E7-847158827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07" y="4220160"/>
            <a:ext cx="2168558" cy="17866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44C461-8F93-4A70-8759-42B28EC16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43" y="4223448"/>
            <a:ext cx="2015841" cy="1785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2C392D-1FFE-47F7-933E-D957114B7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428" y="583659"/>
            <a:ext cx="3000477" cy="5424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0AE248-DB0A-46E8-B99E-8B17F990B89A}"/>
              </a:ext>
            </a:extLst>
          </p:cNvPr>
          <p:cNvSpPr txBox="1"/>
          <p:nvPr/>
        </p:nvSpPr>
        <p:spPr>
          <a:xfrm>
            <a:off x="292793" y="61024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生物特征识别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3F3ACF-2305-4C9E-9209-4F564058CF54}"/>
              </a:ext>
            </a:extLst>
          </p:cNvPr>
          <p:cNvSpPr txBox="1"/>
          <p:nvPr/>
        </p:nvSpPr>
        <p:spPr>
          <a:xfrm>
            <a:off x="4616988" y="6102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密码识别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8B2151-96F5-4D25-95B1-DAF84B67756E}"/>
              </a:ext>
            </a:extLst>
          </p:cNvPr>
          <p:cNvSpPr txBox="1"/>
          <p:nvPr/>
        </p:nvSpPr>
        <p:spPr>
          <a:xfrm>
            <a:off x="2366339" y="610248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NFC</a:t>
            </a:r>
            <a:r>
              <a:rPr lang="zh-CN" altLang="en-US" dirty="0"/>
              <a:t>识别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5338D7-F133-4EED-BF7E-D0B1827C32AA}"/>
              </a:ext>
            </a:extLst>
          </p:cNvPr>
          <p:cNvSpPr txBox="1"/>
          <p:nvPr/>
        </p:nvSpPr>
        <p:spPr>
          <a:xfrm>
            <a:off x="7116502" y="6102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蓝牙通信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4FF993-8DC5-402C-96E7-0D17DDC34767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14B9BD0C-E83F-4C12-9C84-0DBFB3740C3E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solidFill>
              <a:srgbClr val="16BA9B">
                <a:lumMod val="100000"/>
              </a:srgb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8" name="Arrow: Pentagon 9">
              <a:extLst>
                <a:ext uri="{FF2B5EF4-FFF2-40B4-BE49-F238E27FC236}">
                  <a16:creationId xmlns:a16="http://schemas.microsoft.com/office/drawing/2014/main" id="{1A84393C-A5D7-434A-B962-146DE415FFF4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solidFill>
              <a:srgbClr val="16BA9B">
                <a:lumMod val="100000"/>
              </a:srgb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智能锁定义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09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F85FF5-8052-41E7-BB66-1DBC5D069301}"/>
              </a:ext>
            </a:extLst>
          </p:cNvPr>
          <p:cNvSpPr/>
          <p:nvPr/>
        </p:nvSpPr>
        <p:spPr>
          <a:xfrm>
            <a:off x="346988" y="1044102"/>
            <a:ext cx="10976008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智能锁产品主要涉及的技术有生物特征识别技术、云存储技术、智能家居技术、机电一体化技术、机械结构设计、电子电路等技术，基本涵盖了从电子、通讯到机械设计和制造的大部应用。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30" name="Picture 6" descr="https://ss1.bdstatic.com/70cFuXSh_Q1YnxGkpoWK1HF6hhy/it/u=1204445152,2841286369&amp;fm=26&amp;gp=0.jpg">
            <a:extLst>
              <a:ext uri="{FF2B5EF4-FFF2-40B4-BE49-F238E27FC236}">
                <a16:creationId xmlns:a16="http://schemas.microsoft.com/office/drawing/2014/main" id="{BD0AF77E-538D-4AE8-9013-DC525ED3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54" y="5134418"/>
            <a:ext cx="2510513" cy="13280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file.elecfans.com%2Fweb1%2FM00%2F4C%2F07%2Fo4YBAFqzGgiAPeA2AAJ0PCU2TAk416.png&amp;refer=http%3A%2F%2Ffile.elecfans.com&amp;app=2002&amp;size=f9999,10000&amp;q=a80&amp;n=0&amp;g=0n&amp;fmt=jpeg?sec=1618450911&amp;t=7a5db3c2f3d3657bf5c193feb1e8653e">
            <a:extLst>
              <a:ext uri="{FF2B5EF4-FFF2-40B4-BE49-F238E27FC236}">
                <a16:creationId xmlns:a16="http://schemas.microsoft.com/office/drawing/2014/main" id="{F2C13459-EFE8-4592-B666-AB6B2C0C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87" y="1943956"/>
            <a:ext cx="1547800" cy="10692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bbs.gtibee.com%2Fdata%2Fattachment%2Fforum%2F201809%2F21%2F093727sw1bqqppvjw4wqpo.jpg&amp;refer=http%3A%2F%2Fbbs.gtibee.com&amp;app=2002&amp;size=f9999,10000&amp;q=a80&amp;n=0&amp;g=0n&amp;fmt=jpeg?sec=1618450933&amp;t=91bb0799fae427556e775e1e15f4e334">
            <a:extLst>
              <a:ext uri="{FF2B5EF4-FFF2-40B4-BE49-F238E27FC236}">
                <a16:creationId xmlns:a16="http://schemas.microsoft.com/office/drawing/2014/main" id="{E3AE5132-06D9-4790-800D-5A183E2D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18" y="3256628"/>
            <a:ext cx="1625127" cy="13258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gimg2.baidu.com/image_search/src=http%3A%2F%2Fpic.51yuansu.com%2Fpic3%2Fcover%2F03%2F27%2F90%2F5b7b9c8462a5d_610.jpg&amp;refer=http%3A%2F%2Fpic.51yuansu.com&amp;app=2002&amp;size=f9999,10000&amp;q=a80&amp;n=0&amp;g=0n&amp;fmt=jpeg?sec=1618450973&amp;t=ea9f08b8ee3f0b2f141ff1848fbde6cd">
            <a:extLst>
              <a:ext uri="{FF2B5EF4-FFF2-40B4-BE49-F238E27FC236}">
                <a16:creationId xmlns:a16="http://schemas.microsoft.com/office/drawing/2014/main" id="{BDBC8CD4-4E74-4AB6-8BF9-A9D38CB6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13" y="5047396"/>
            <a:ext cx="1469124" cy="13607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gimg2.baidu.com/image_search/src=http%3A%2F%2Fimg009.hc360.cn%2Fk3%2FM05%2F09%2F5F%2FwKhQx1fWkReEAwgrAAAAAJzG21w513.jpg&amp;refer=http%3A%2F%2Fimg009.hc360.cn&amp;app=2002&amp;size=f9999,10000&amp;q=a80&amp;n=0&amp;g=0n&amp;fmt=jpeg?sec=1618451219&amp;t=1a75fc62e3d9cfc435b781d6133f4cce">
            <a:extLst>
              <a:ext uri="{FF2B5EF4-FFF2-40B4-BE49-F238E27FC236}">
                <a16:creationId xmlns:a16="http://schemas.microsoft.com/office/drawing/2014/main" id="{34C3AD7A-82D6-4B3F-8228-1203CDE9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6" y="3499393"/>
            <a:ext cx="1717373" cy="10418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ns-strategy.cdn.bcebos.com/ns-strategy/upload/fc_big_pic/part-00072-2090.jpg">
            <a:extLst>
              <a:ext uri="{FF2B5EF4-FFF2-40B4-BE49-F238E27FC236}">
                <a16:creationId xmlns:a16="http://schemas.microsoft.com/office/drawing/2014/main" id="{D174E42C-46E3-42B7-82D4-0ADF511E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987149"/>
            <a:ext cx="1964916" cy="11076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mg2.baidu.com/image_search/src=http%3A%2F%2Fimg.pconline.com.cn%2Fimages%2Fupload%2Fupc%2Ftx%2Fpc_best%2F2102%2F12%2Fc32%2F253366272_1613092165020.jpg&amp;refer=http%3A%2F%2Fimg.pconline.com.cn&amp;app=2002&amp;size=f9999,10000&amp;q=a80&amp;n=0&amp;g=0n&amp;fmt=jpeg?sec=1618451406&amp;t=5f7b9502e504e3cf51c02fc9618ca2b9">
            <a:extLst>
              <a:ext uri="{FF2B5EF4-FFF2-40B4-BE49-F238E27FC236}">
                <a16:creationId xmlns:a16="http://schemas.microsoft.com/office/drawing/2014/main" id="{3477A11A-159F-4C53-8833-F167C7FB2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79" y="3499393"/>
            <a:ext cx="2029321" cy="20124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1FD7F0C-AD54-4FC0-83FF-1AB92BB76CA6}"/>
              </a:ext>
            </a:extLst>
          </p:cNvPr>
          <p:cNvSpPr/>
          <p:nvPr/>
        </p:nvSpPr>
        <p:spPr>
          <a:xfrm>
            <a:off x="2379563" y="6462479"/>
            <a:ext cx="1800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机电一体化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547778-90B7-4314-AEB7-ADE45D1982C6}"/>
              </a:ext>
            </a:extLst>
          </p:cNvPr>
          <p:cNvSpPr/>
          <p:nvPr/>
        </p:nvSpPr>
        <p:spPr>
          <a:xfrm>
            <a:off x="7332324" y="3021537"/>
            <a:ext cx="203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生物特征识别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5CEAB7-F61A-4B57-8ECF-B168C915A9E7}"/>
              </a:ext>
            </a:extLst>
          </p:cNvPr>
          <p:cNvSpPr/>
          <p:nvPr/>
        </p:nvSpPr>
        <p:spPr>
          <a:xfrm>
            <a:off x="9420567" y="4597041"/>
            <a:ext cx="133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云存储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7F58A9-D661-4393-B0EF-952EB4F54514}"/>
              </a:ext>
            </a:extLst>
          </p:cNvPr>
          <p:cNvSpPr/>
          <p:nvPr/>
        </p:nvSpPr>
        <p:spPr>
          <a:xfrm>
            <a:off x="7660645" y="6534921"/>
            <a:ext cx="1569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智能家居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A6A7EF-5884-43E3-B344-30EA27EC6957}"/>
              </a:ext>
            </a:extLst>
          </p:cNvPr>
          <p:cNvSpPr/>
          <p:nvPr/>
        </p:nvSpPr>
        <p:spPr>
          <a:xfrm>
            <a:off x="307692" y="4541266"/>
            <a:ext cx="1569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机械结构设计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4926AC-CDCA-4680-A707-B7102ED7337C}"/>
              </a:ext>
            </a:extLst>
          </p:cNvPr>
          <p:cNvSpPr/>
          <p:nvPr/>
        </p:nvSpPr>
        <p:spPr>
          <a:xfrm>
            <a:off x="2493154" y="3130061"/>
            <a:ext cx="1569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电子电路</a:t>
            </a:r>
          </a:p>
        </p:txBody>
      </p:sp>
      <p:sp>
        <p:nvSpPr>
          <p:cNvPr id="22" name="箭头: 左 21">
            <a:extLst>
              <a:ext uri="{FF2B5EF4-FFF2-40B4-BE49-F238E27FC236}">
                <a16:creationId xmlns:a16="http://schemas.microsoft.com/office/drawing/2014/main" id="{99B499DA-C30B-4A43-BA06-01BF13FED607}"/>
              </a:ext>
            </a:extLst>
          </p:cNvPr>
          <p:cNvSpPr/>
          <p:nvPr/>
        </p:nvSpPr>
        <p:spPr>
          <a:xfrm rot="20432299">
            <a:off x="7084061" y="3507643"/>
            <a:ext cx="1354236" cy="2175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ADC77ECB-EB52-4BF3-BE13-B7BA14828FDE}"/>
              </a:ext>
            </a:extLst>
          </p:cNvPr>
          <p:cNvSpPr/>
          <p:nvPr/>
        </p:nvSpPr>
        <p:spPr>
          <a:xfrm>
            <a:off x="7086502" y="4335912"/>
            <a:ext cx="2190915" cy="2175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7256AE89-0CE9-48A4-9016-020BE658FA22}"/>
              </a:ext>
            </a:extLst>
          </p:cNvPr>
          <p:cNvSpPr/>
          <p:nvPr/>
        </p:nvSpPr>
        <p:spPr>
          <a:xfrm rot="12749372">
            <a:off x="3822426" y="3648083"/>
            <a:ext cx="1058660" cy="2175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 24">
            <a:extLst>
              <a:ext uri="{FF2B5EF4-FFF2-40B4-BE49-F238E27FC236}">
                <a16:creationId xmlns:a16="http://schemas.microsoft.com/office/drawing/2014/main" id="{71A639B8-AA90-4D98-AF24-B80F677B590F}"/>
              </a:ext>
            </a:extLst>
          </p:cNvPr>
          <p:cNvSpPr/>
          <p:nvPr/>
        </p:nvSpPr>
        <p:spPr>
          <a:xfrm rot="10800000">
            <a:off x="2055712" y="4252818"/>
            <a:ext cx="2828564" cy="2175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37D3E520-FCAA-4ECF-B577-46A8FC25155F}"/>
              </a:ext>
            </a:extLst>
          </p:cNvPr>
          <p:cNvSpPr/>
          <p:nvPr/>
        </p:nvSpPr>
        <p:spPr>
          <a:xfrm rot="9446657">
            <a:off x="3558521" y="5037490"/>
            <a:ext cx="1360193" cy="2175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 26">
            <a:extLst>
              <a:ext uri="{FF2B5EF4-FFF2-40B4-BE49-F238E27FC236}">
                <a16:creationId xmlns:a16="http://schemas.microsoft.com/office/drawing/2014/main" id="{EB25B074-D255-43A9-B398-5C39262275BA}"/>
              </a:ext>
            </a:extLst>
          </p:cNvPr>
          <p:cNvSpPr/>
          <p:nvPr/>
        </p:nvSpPr>
        <p:spPr>
          <a:xfrm rot="1677027">
            <a:off x="6338004" y="5779979"/>
            <a:ext cx="1360193" cy="2175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Group 15">
            <a:extLst>
              <a:ext uri="{FF2B5EF4-FFF2-40B4-BE49-F238E27FC236}">
                <a16:creationId xmlns:a16="http://schemas.microsoft.com/office/drawing/2014/main" id="{5879502C-9BEE-4689-A291-F1E18834ADED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F6F93AD3-AA73-4A36-A3D5-8AC8AAA68BE4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7" name="Arrow: Pentagon 9">
              <a:extLst>
                <a:ext uri="{FF2B5EF4-FFF2-40B4-BE49-F238E27FC236}">
                  <a16:creationId xmlns:a16="http://schemas.microsoft.com/office/drawing/2014/main" id="{BB44248E-C5E5-43CE-B6E8-DD4A51BD538E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智能锁技术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8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0A36125-BE30-4458-8E99-EFFFB6DEC59B}"/>
              </a:ext>
            </a:extLst>
          </p:cNvPr>
          <p:cNvSpPr/>
          <p:nvPr/>
        </p:nvSpPr>
        <p:spPr>
          <a:xfrm>
            <a:off x="5724569" y="4844729"/>
            <a:ext cx="2659227" cy="156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虹膜识别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084810-A384-49F9-9594-02A75D6FE31C}"/>
              </a:ext>
            </a:extLst>
          </p:cNvPr>
          <p:cNvSpPr/>
          <p:nvPr/>
        </p:nvSpPr>
        <p:spPr>
          <a:xfrm>
            <a:off x="5724570" y="3172410"/>
            <a:ext cx="2659227" cy="15690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人脸识别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22144EA-9CC9-4AA3-A7A4-9A72BD44E80C}"/>
              </a:ext>
            </a:extLst>
          </p:cNvPr>
          <p:cNvSpPr/>
          <p:nvPr/>
        </p:nvSpPr>
        <p:spPr>
          <a:xfrm>
            <a:off x="2964060" y="4844729"/>
            <a:ext cx="2659227" cy="15690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指静脉识别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977928-3C47-4BCC-BB2C-C00C4460F258}"/>
              </a:ext>
            </a:extLst>
          </p:cNvPr>
          <p:cNvSpPr/>
          <p:nvPr/>
        </p:nvSpPr>
        <p:spPr>
          <a:xfrm>
            <a:off x="2964060" y="3172410"/>
            <a:ext cx="2659227" cy="1569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指纹识别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F85FF5-8052-41E7-BB66-1DBC5D069301}"/>
              </a:ext>
            </a:extLst>
          </p:cNvPr>
          <p:cNvSpPr/>
          <p:nvPr/>
        </p:nvSpPr>
        <p:spPr>
          <a:xfrm>
            <a:off x="346987" y="1044102"/>
            <a:ext cx="11598579" cy="16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生物特征识别技术就是通过计算机与光学、声学、生物传感器和生物统计学原理等高科技手段密切结合，利用人体固有的生理特性（如指纹、指静脉、人脸、虹膜）和行为特征（如声音、步态）来进行个人身份的鉴定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现阶段主要应用包括指纹识别、人脸识别、静脉识别、虹膜识别，其中指纹识别技术为最主要应用技术，占智能锁具技术的百分之七十以上，其次为人脸识别技术，其它技术应用则较为小众。</a:t>
            </a:r>
          </a:p>
        </p:txBody>
      </p:sp>
      <p:pic>
        <p:nvPicPr>
          <p:cNvPr id="2050" name="Picture 2" descr="https://ss1.bdstatic.com/70cFvXSh_Q1YnxGkpoWK1HF6hhy/it/u=1202360665,2694724914&amp;fm=26&amp;gp=0.jpg">
            <a:extLst>
              <a:ext uri="{FF2B5EF4-FFF2-40B4-BE49-F238E27FC236}">
                <a16:creationId xmlns:a16="http://schemas.microsoft.com/office/drawing/2014/main" id="{3A7DFF87-7041-47CC-94FB-42B761E4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16" y="3506045"/>
            <a:ext cx="1582856" cy="101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s2.bdstatic.com/70cFvnSh_Q1YnxGkpoWK1HF6hhy/it/u=195515528,1674789798&amp;fm=26&amp;gp=0.jpg">
            <a:extLst>
              <a:ext uri="{FF2B5EF4-FFF2-40B4-BE49-F238E27FC236}">
                <a16:creationId xmlns:a16="http://schemas.microsoft.com/office/drawing/2014/main" id="{B0E393B3-3733-4832-9EF9-A4574912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53" y="3319809"/>
            <a:ext cx="2225209" cy="122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ns-strategy.cdn.bcebos.com/ns-strategy/upload/fc_big_pic/part-00207-1421.jpg">
            <a:extLst>
              <a:ext uri="{FF2B5EF4-FFF2-40B4-BE49-F238E27FC236}">
                <a16:creationId xmlns:a16="http://schemas.microsoft.com/office/drawing/2014/main" id="{BD8812BD-B295-4D55-91D0-3FD01EDD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842" y="4969761"/>
            <a:ext cx="2225209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8C0A5B-BAA3-4B96-B0EA-6F8CD9D92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64" y="4913775"/>
            <a:ext cx="1317824" cy="1430990"/>
          </a:xfrm>
          <a:prstGeom prst="rect">
            <a:avLst/>
          </a:prstGeom>
        </p:spPr>
      </p:pic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B66AEA15-A34B-49C0-AB6F-82FFA06FB565}"/>
              </a:ext>
            </a:extLst>
          </p:cNvPr>
          <p:cNvSpPr/>
          <p:nvPr/>
        </p:nvSpPr>
        <p:spPr>
          <a:xfrm>
            <a:off x="4829847" y="3945904"/>
            <a:ext cx="1732752" cy="168937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生物识别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772384-8D06-4779-8C8E-1010D63C2DDE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E46AF110-23F2-4086-A6F3-9982F0A60D8C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1" name="Arrow: Pentagon 9">
              <a:extLst>
                <a:ext uri="{FF2B5EF4-FFF2-40B4-BE49-F238E27FC236}">
                  <a16:creationId xmlns:a16="http://schemas.microsoft.com/office/drawing/2014/main" id="{B8D6FCED-01C3-41B6-BCC0-22FB56128AD6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智能锁技术</a:t>
              </a: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-</a:t>
              </a: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生物特征识别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66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ss0.bdstatic.com/70cFuHSh_Q1YnxGkpoWK1HF6hhy/it/u=1390376888,3374876286&amp;fm=26&amp;gp=0.jpg">
            <a:extLst>
              <a:ext uri="{FF2B5EF4-FFF2-40B4-BE49-F238E27FC236}">
                <a16:creationId xmlns:a16="http://schemas.microsoft.com/office/drawing/2014/main" id="{788ECFD7-DBA1-4FBC-8E7F-EBFB93E3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" y="2328507"/>
            <a:ext cx="1541120" cy="15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img2.baidu.com/image_search/src=http%3A%2F%2Fimages.qianyan.biz%2Fqy%2F7%2F8%2F7%2F2008112611183081668836.jpg&amp;refer=http%3A%2F%2Fimages.qianyan.biz&amp;app=2002&amp;size=f9999,10000&amp;q=a80&amp;n=0&amp;g=0n&amp;fmt=jpeg?sec=1618453539&amp;t=01ab5fc7446973ff7783bdb0d689c574">
            <a:extLst>
              <a:ext uri="{FF2B5EF4-FFF2-40B4-BE49-F238E27FC236}">
                <a16:creationId xmlns:a16="http://schemas.microsoft.com/office/drawing/2014/main" id="{8CDFEB14-F37A-450E-A0D3-70FA932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83" y="2315536"/>
            <a:ext cx="744073" cy="128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gimg2.baidu.com/image_search/src=http%3A%2F%2Fgfs17.gomein.net.cn%2FT17BWQBKZT1RCvBVdK_450.jpg&amp;refer=http%3A%2F%2Fgfs17.gomein.net.cn&amp;app=2002&amp;size=f9999,10000&amp;q=a80&amp;n=0&amp;g=0n&amp;fmt=jpeg?sec=1618453644&amp;t=ea47e474df5a31821db6a3fb78b9b8ce">
            <a:extLst>
              <a:ext uri="{FF2B5EF4-FFF2-40B4-BE49-F238E27FC236}">
                <a16:creationId xmlns:a16="http://schemas.microsoft.com/office/drawing/2014/main" id="{3A7533FF-B57C-417A-BA32-3E12B289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349" y="1923808"/>
            <a:ext cx="1691332" cy="169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img.36krcdn.com/20200410/v2_897c7d76a09f49309c147107ee5a02c4_img_000">
            <a:extLst>
              <a:ext uri="{FF2B5EF4-FFF2-40B4-BE49-F238E27FC236}">
                <a16:creationId xmlns:a16="http://schemas.microsoft.com/office/drawing/2014/main" id="{C25EEE47-07FF-4E60-A8DD-DA03AC51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62" y="1923808"/>
            <a:ext cx="2788848" cy="18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gimg2.baidu.com/image_search/src=http%3A%2F%2Fbrup.shengri.cn%2Fgoods%2F2018%2F04%2F19140421_aa81e810dd1adf19863b956cae94b93e.jpg&amp;refer=http%3A%2F%2Fbrup.shengri.cn&amp;app=2002&amp;size=f9999,10000&amp;q=a80&amp;n=0&amp;g=0n&amp;fmt=jpeg?sec=1618453776&amp;t=1242fd69449c55490274255ae01a549a">
            <a:extLst>
              <a:ext uri="{FF2B5EF4-FFF2-40B4-BE49-F238E27FC236}">
                <a16:creationId xmlns:a16="http://schemas.microsoft.com/office/drawing/2014/main" id="{6D0BB8DE-4254-42EB-B50E-F66FFC42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504" y="1860737"/>
            <a:ext cx="1824321" cy="182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9A9873-899A-4ABC-A080-4654F78F81FC}"/>
              </a:ext>
            </a:extLst>
          </p:cNvPr>
          <p:cNvSpPr txBox="1"/>
          <p:nvPr/>
        </p:nvSpPr>
        <p:spPr>
          <a:xfrm>
            <a:off x="2292802" y="14914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57383A-068A-4D0B-8C08-AD21947E64D5}"/>
              </a:ext>
            </a:extLst>
          </p:cNvPr>
          <p:cNvSpPr txBox="1"/>
          <p:nvPr/>
        </p:nvSpPr>
        <p:spPr>
          <a:xfrm>
            <a:off x="159202" y="36830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1.0</a:t>
            </a:r>
            <a:r>
              <a:rPr lang="zh-CN" altLang="en-US" b="1" dirty="0"/>
              <a:t>单机锁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175536-5F33-426B-B9BA-81C157EA8F98}"/>
              </a:ext>
            </a:extLst>
          </p:cNvPr>
          <p:cNvSpPr txBox="1"/>
          <p:nvPr/>
        </p:nvSpPr>
        <p:spPr>
          <a:xfrm>
            <a:off x="4926025" y="14978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8659BA-DFEE-40BD-BFB1-F4418BFDC665}"/>
              </a:ext>
            </a:extLst>
          </p:cNvPr>
          <p:cNvSpPr txBox="1"/>
          <p:nvPr/>
        </p:nvSpPr>
        <p:spPr>
          <a:xfrm>
            <a:off x="7730132" y="149140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2015-2016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904F53-F48F-4DFC-A28E-4703E408D0C4}"/>
              </a:ext>
            </a:extLst>
          </p:cNvPr>
          <p:cNvSpPr txBox="1"/>
          <p:nvPr/>
        </p:nvSpPr>
        <p:spPr>
          <a:xfrm>
            <a:off x="10365310" y="149140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2017-2021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0E1E70-193F-4C04-949B-53326653D91E}"/>
              </a:ext>
            </a:extLst>
          </p:cNvPr>
          <p:cNvSpPr txBox="1"/>
          <p:nvPr/>
        </p:nvSpPr>
        <p:spPr>
          <a:xfrm>
            <a:off x="344657" y="151861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2009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5CC9EA-ACDD-4A81-8CBE-2D0DF3503201}"/>
              </a:ext>
            </a:extLst>
          </p:cNvPr>
          <p:cNvSpPr txBox="1"/>
          <p:nvPr/>
        </p:nvSpPr>
        <p:spPr>
          <a:xfrm>
            <a:off x="159202" y="4350297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单机报警</a:t>
            </a:r>
            <a:endParaRPr lang="en-US" altLang="zh-CN" b="1" dirty="0"/>
          </a:p>
          <a:p>
            <a:r>
              <a:rPr lang="zh-CN" altLang="en-US" b="1" dirty="0"/>
              <a:t>无液晶屏</a:t>
            </a:r>
            <a:endParaRPr lang="en-US" altLang="zh-CN" b="1" dirty="0"/>
          </a:p>
          <a:p>
            <a:r>
              <a:rPr lang="zh-CN" altLang="en-US" b="1" dirty="0"/>
              <a:t>语音提示</a:t>
            </a:r>
            <a:endParaRPr lang="en-US" altLang="zh-CN" b="1" dirty="0"/>
          </a:p>
          <a:p>
            <a:r>
              <a:rPr lang="zh-CN" altLang="en-US" b="1" dirty="0"/>
              <a:t>操作复杂</a:t>
            </a:r>
            <a:endParaRPr lang="en-US" altLang="zh-CN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908B57-A3EB-4E19-B60A-50266F6EFA91}"/>
              </a:ext>
            </a:extLst>
          </p:cNvPr>
          <p:cNvSpPr txBox="1"/>
          <p:nvPr/>
        </p:nvSpPr>
        <p:spPr>
          <a:xfrm>
            <a:off x="2068607" y="36885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2.0</a:t>
            </a:r>
            <a:r>
              <a:rPr lang="zh-CN" altLang="en-US" b="1" dirty="0"/>
              <a:t>单机锁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A9642-F617-4997-AAB2-17292559A4F1}"/>
              </a:ext>
            </a:extLst>
          </p:cNvPr>
          <p:cNvSpPr txBox="1"/>
          <p:nvPr/>
        </p:nvSpPr>
        <p:spPr>
          <a:xfrm>
            <a:off x="2068607" y="435029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中文菜单</a:t>
            </a:r>
            <a:endParaRPr lang="en-US" altLang="zh-CN" b="1" dirty="0"/>
          </a:p>
          <a:p>
            <a:r>
              <a:rPr lang="zh-CN" altLang="en-US" b="1" dirty="0"/>
              <a:t>液晶屏可视化操作</a:t>
            </a:r>
            <a:endParaRPr lang="en-US" altLang="zh-CN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AE89BD-B9C0-4262-AB2A-3459B7FE763B}"/>
              </a:ext>
            </a:extLst>
          </p:cNvPr>
          <p:cNvSpPr txBox="1"/>
          <p:nvPr/>
        </p:nvSpPr>
        <p:spPr>
          <a:xfrm>
            <a:off x="4665621" y="4356783"/>
            <a:ext cx="229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手机短信报警</a:t>
            </a:r>
            <a:endParaRPr lang="en-US" altLang="zh-CN" b="1" dirty="0"/>
          </a:p>
          <a:p>
            <a:r>
              <a:rPr lang="zh-CN" altLang="en-US" b="1" dirty="0"/>
              <a:t>大液晶屏可视化管理</a:t>
            </a:r>
            <a:endParaRPr lang="en-US" altLang="zh-CN" b="1" dirty="0"/>
          </a:p>
          <a:p>
            <a:r>
              <a:rPr lang="zh-CN" altLang="en-US" b="1" dirty="0"/>
              <a:t>可查询开门记录</a:t>
            </a:r>
            <a:endParaRPr lang="en-US" altLang="zh-CN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65A9CF-B495-497D-AC52-1ED9BE1D34CE}"/>
              </a:ext>
            </a:extLst>
          </p:cNvPr>
          <p:cNvSpPr txBox="1"/>
          <p:nvPr/>
        </p:nvSpPr>
        <p:spPr>
          <a:xfrm>
            <a:off x="4665621" y="37346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3.0</a:t>
            </a:r>
            <a:r>
              <a:rPr lang="zh-CN" altLang="en-US" b="1" dirty="0"/>
              <a:t>管家锁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84CBDA8-195F-440F-B557-569EFF3C98EA}"/>
              </a:ext>
            </a:extLst>
          </p:cNvPr>
          <p:cNvSpPr txBox="1"/>
          <p:nvPr/>
        </p:nvSpPr>
        <p:spPr>
          <a:xfrm>
            <a:off x="7772611" y="4350947"/>
            <a:ext cx="2695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蓝牙开门</a:t>
            </a:r>
            <a:endParaRPr lang="en-US" altLang="zh-CN" b="1" dirty="0"/>
          </a:p>
          <a:p>
            <a:r>
              <a:rPr lang="zh-CN" altLang="en-US" b="1" dirty="0"/>
              <a:t>猫眼联动远程监控</a:t>
            </a:r>
            <a:endParaRPr lang="en-US" altLang="zh-CN" b="1" dirty="0"/>
          </a:p>
          <a:p>
            <a:r>
              <a:rPr lang="zh-CN" altLang="en-US" b="1" dirty="0"/>
              <a:t>固件在线升级</a:t>
            </a:r>
            <a:endParaRPr lang="en-US" altLang="zh-CN" b="1" dirty="0"/>
          </a:p>
          <a:p>
            <a:r>
              <a:rPr lang="zh-CN" altLang="en-US" b="1" dirty="0"/>
              <a:t>手机</a:t>
            </a:r>
            <a:r>
              <a:rPr lang="en-US" altLang="zh-CN" b="1" dirty="0"/>
              <a:t>APP+</a:t>
            </a:r>
            <a:r>
              <a:rPr lang="zh-CN" altLang="en-US" b="1" dirty="0"/>
              <a:t>短信报警</a:t>
            </a:r>
            <a:endParaRPr lang="en-US" altLang="zh-CN" b="1" dirty="0"/>
          </a:p>
          <a:p>
            <a:r>
              <a:rPr lang="en-US" altLang="zh-CN" b="1" dirty="0"/>
              <a:t>APP</a:t>
            </a:r>
            <a:r>
              <a:rPr lang="zh-CN" altLang="en-US" b="1" dirty="0"/>
              <a:t>操作系统</a:t>
            </a:r>
            <a:endParaRPr lang="en-US" altLang="zh-CN" b="1" dirty="0"/>
          </a:p>
          <a:p>
            <a:r>
              <a:rPr lang="zh-CN" altLang="en-US" b="1" dirty="0"/>
              <a:t>可视化云管理查询平台</a:t>
            </a:r>
            <a:endParaRPr lang="en-US" altLang="zh-CN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6229C1-1F95-4767-BE1C-78E56DFB4A96}"/>
              </a:ext>
            </a:extLst>
          </p:cNvPr>
          <p:cNvSpPr txBox="1"/>
          <p:nvPr/>
        </p:nvSpPr>
        <p:spPr>
          <a:xfrm>
            <a:off x="7772611" y="3730792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4.0</a:t>
            </a:r>
            <a:r>
              <a:rPr lang="zh-CN" altLang="en-US" b="1" dirty="0"/>
              <a:t>联网锁</a:t>
            </a:r>
            <a:endParaRPr lang="en-US" altLang="zh-CN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APP</a:t>
            </a:r>
            <a:r>
              <a:rPr lang="zh-CN" altLang="en-US" sz="1400" b="1" dirty="0"/>
              <a:t>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15A39F-694E-4E30-8ED9-1316D15677F2}"/>
              </a:ext>
            </a:extLst>
          </p:cNvPr>
          <p:cNvSpPr txBox="1"/>
          <p:nvPr/>
        </p:nvSpPr>
        <p:spPr>
          <a:xfrm>
            <a:off x="10365310" y="3728185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5.0</a:t>
            </a:r>
            <a:r>
              <a:rPr lang="zh-CN" altLang="en-US" b="1" dirty="0"/>
              <a:t>联网锁</a:t>
            </a:r>
            <a:endParaRPr lang="en-US" altLang="zh-CN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NB-IOT</a:t>
            </a:r>
            <a:r>
              <a:rPr lang="zh-CN" altLang="en-US" sz="1400" b="1" dirty="0"/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2984F7-BA64-4486-8DA0-D6C202EDBC54}"/>
              </a:ext>
            </a:extLst>
          </p:cNvPr>
          <p:cNvSpPr txBox="1"/>
          <p:nvPr/>
        </p:nvSpPr>
        <p:spPr>
          <a:xfrm>
            <a:off x="10441158" y="4350298"/>
            <a:ext cx="168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个性化设置</a:t>
            </a:r>
            <a:endParaRPr lang="en-US" altLang="zh-CN" b="1" dirty="0"/>
          </a:p>
          <a:p>
            <a:r>
              <a:rPr lang="zh-CN" altLang="en-US" b="1" dirty="0"/>
              <a:t>兼容</a:t>
            </a:r>
            <a:r>
              <a:rPr lang="en-US" altLang="zh-CN" b="1" dirty="0"/>
              <a:t>NB-IOT</a:t>
            </a:r>
          </a:p>
          <a:p>
            <a:r>
              <a:rPr lang="zh-CN" altLang="en-US" b="1" dirty="0"/>
              <a:t>加密芯片</a:t>
            </a:r>
            <a:endParaRPr lang="en-US" altLang="zh-CN" b="1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6F7BEDB-7074-4471-82EA-8FA18CAB4124}"/>
              </a:ext>
            </a:extLst>
          </p:cNvPr>
          <p:cNvSpPr/>
          <p:nvPr/>
        </p:nvSpPr>
        <p:spPr>
          <a:xfrm>
            <a:off x="277175" y="3665500"/>
            <a:ext cx="11460868" cy="626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Group 15">
            <a:extLst>
              <a:ext uri="{FF2B5EF4-FFF2-40B4-BE49-F238E27FC236}">
                <a16:creationId xmlns:a16="http://schemas.microsoft.com/office/drawing/2014/main" id="{6FCA1CDB-CF5C-4E43-835B-D22CED25113C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  <a:solidFill>
            <a:srgbClr val="FFC000"/>
          </a:solidFill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383B2C4C-7C21-43F8-B46B-16E687BA4EC2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6" name="Arrow: Pentagon 9">
              <a:extLst>
                <a:ext uri="{FF2B5EF4-FFF2-40B4-BE49-F238E27FC236}">
                  <a16:creationId xmlns:a16="http://schemas.microsoft.com/office/drawing/2014/main" id="{3476D4B8-2845-4688-B107-08AA59F53236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智能锁发展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23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E136628-3A23-4699-A04F-5964A7D01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054353"/>
              </p:ext>
            </p:extLst>
          </p:nvPr>
        </p:nvGraphicFramePr>
        <p:xfrm>
          <a:off x="2032000" y="2030831"/>
          <a:ext cx="8128000" cy="385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15">
            <a:extLst>
              <a:ext uri="{FF2B5EF4-FFF2-40B4-BE49-F238E27FC236}">
                <a16:creationId xmlns:a16="http://schemas.microsoft.com/office/drawing/2014/main" id="{930319A0-62F6-4E84-982B-3A5557CB7E58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  <a:solidFill>
            <a:srgbClr val="FFC000"/>
          </a:solidFill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D63B5477-A47B-4AFA-8A0A-D5051A30FE9A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9" name="Arrow: Pentagon 9">
              <a:extLst>
                <a:ext uri="{FF2B5EF4-FFF2-40B4-BE49-F238E27FC236}">
                  <a16:creationId xmlns:a16="http://schemas.microsoft.com/office/drawing/2014/main" id="{8188096C-AA70-4D37-8907-16A512AAA69E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智能锁发展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53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35C9C3-1CCE-429B-92EE-0EA1CDF5A52B}"/>
              </a:ext>
            </a:extLst>
          </p:cNvPr>
          <p:cNvSpPr txBox="1"/>
          <p:nvPr/>
        </p:nvSpPr>
        <p:spPr>
          <a:xfrm>
            <a:off x="840470" y="1872161"/>
            <a:ext cx="10272409" cy="362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便利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智能门锁让用户在使用中脱离了钥匙，人体的生物特征和密码等成为了解锁的工具，让用户使用中不再担心钥匙丢失、配钥匙等风险，也不用出门再拿钥匙，解放了钥匙的困扰。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智能门锁以其电子信息独有的特点，在主动性的防护，如主动报警、影音传送等方面做了极大的优化，满足了人们的安全需求。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智能化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随着近年来智能家居、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产业的高速发展，智能门锁的智能化功能也越来越多，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控制，开锁时间、时长、与其它智能家居产品联动等等一系列智能化的用途。实现了与智能家居，其它安防产品或智能硬件相联，形成智能生态。</a:t>
            </a: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42AED69C-8591-42B7-A3F0-0D7E9AC5E568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  <a:solidFill>
            <a:srgbClr val="FF0000"/>
          </a:solidFill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410FAD4-C706-41D6-9A15-7CAAEA0C8788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9" name="Arrow: Pentagon 9">
              <a:extLst>
                <a:ext uri="{FF2B5EF4-FFF2-40B4-BE49-F238E27FC236}">
                  <a16:creationId xmlns:a16="http://schemas.microsoft.com/office/drawing/2014/main" id="{2AE52393-B56F-45CC-92C6-96FE645E57DE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智能锁优势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44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5BC727-105B-4032-8D43-1FF4F7FF0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217" y="15629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BC1E75F-F4CF-4AF2-95A9-15E3C2E87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9288"/>
              </p:ext>
            </p:extLst>
          </p:nvPr>
        </p:nvGraphicFramePr>
        <p:xfrm>
          <a:off x="3447603" y="2444138"/>
          <a:ext cx="5041401" cy="419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3" imgW="4091926" imgH="3406155" progId="Visio.Drawing.15">
                  <p:embed/>
                </p:oleObj>
              </mc:Choice>
              <mc:Fallback>
                <p:oleObj name="Visio" r:id="rId3" imgW="4091926" imgH="34061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603" y="2444138"/>
                        <a:ext cx="5041401" cy="4196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0B2087C-0665-44BE-82F8-22247BFD01C9}"/>
              </a:ext>
            </a:extLst>
          </p:cNvPr>
          <p:cNvSpPr/>
          <p:nvPr/>
        </p:nvSpPr>
        <p:spPr>
          <a:xfrm>
            <a:off x="840470" y="1242194"/>
            <a:ext cx="10246468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</a:pP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智能锁借助网关接入智能家居系统，在开锁及上锁时联动家里的窗帘、灯、空调等其它设备，实现回家和离家时自动化控制这些设备。同时用户可以随时接收开锁事件及远程控制开锁，或者远程下发临时开锁密码等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2B51450E-DC61-4C53-81B2-DD00763861C7}"/>
              </a:ext>
            </a:extLst>
          </p:cNvPr>
          <p:cNvGrpSpPr/>
          <p:nvPr/>
        </p:nvGrpSpPr>
        <p:grpSpPr>
          <a:xfrm>
            <a:off x="198095" y="157202"/>
            <a:ext cx="5526475" cy="759863"/>
            <a:chOff x="3266193" y="1753379"/>
            <a:chExt cx="6070166" cy="597025"/>
          </a:xfrm>
          <a:solidFill>
            <a:srgbClr val="00B050"/>
          </a:solidFill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460C55E-284D-4285-9431-0FB2D1234B93}"/>
                </a:ext>
              </a:extLst>
            </p:cNvPr>
            <p:cNvSpPr/>
            <p:nvPr/>
          </p:nvSpPr>
          <p:spPr bwMode="auto">
            <a:xfrm>
              <a:off x="3266193" y="1753380"/>
              <a:ext cx="597024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 defTabSz="685843">
                <a:defRPr/>
              </a:pPr>
              <a:r>
                <a:rPr lang="en-US" altLang="zh-CN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CD990260-F3A0-4453-93BE-E3010FCC3C32}"/>
                </a:ext>
              </a:extLst>
            </p:cNvPr>
            <p:cNvSpPr/>
            <p:nvPr/>
          </p:nvSpPr>
          <p:spPr bwMode="auto">
            <a:xfrm>
              <a:off x="3971764" y="1753379"/>
              <a:ext cx="5364595" cy="597024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72574" tIns="36287" rIns="72574" bIns="36287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defTabSz="685843">
                <a:lnSpc>
                  <a:spcPct val="120000"/>
                </a:lnSpc>
                <a:defRPr/>
              </a:pPr>
              <a:r>
                <a:rPr lang="zh-CN" altLang="en-US" sz="3600" kern="0" dirty="0">
                  <a:solidFill>
                    <a:srgbClr val="FFFFFF">
                      <a:lumMod val="100000"/>
                    </a:srgbClr>
                  </a:solidFill>
                  <a:cs typeface="+mn-ea"/>
                </a:rPr>
                <a:t>智能锁应用场景</a:t>
              </a:r>
              <a:endParaRPr lang="zh-CN" altLang="en-US" sz="3600" kern="0" dirty="0">
                <a:solidFill>
                  <a:srgbClr val="FFFFFF">
                    <a:lumMod val="10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18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780</Words>
  <Application>Microsoft Office PowerPoint</Application>
  <PresentationFormat>宽屏</PresentationFormat>
  <Paragraphs>106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Visio</vt:lpstr>
      <vt:lpstr>智能锁简介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ye liwei</cp:lastModifiedBy>
  <cp:revision>108</cp:revision>
  <dcterms:created xsi:type="dcterms:W3CDTF">2021-03-12T01:58:46Z</dcterms:created>
  <dcterms:modified xsi:type="dcterms:W3CDTF">2022-01-08T14:55:42Z</dcterms:modified>
</cp:coreProperties>
</file>