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1" r:id="rId10"/>
    <p:sldId id="268" r:id="rId11"/>
    <p:sldId id="267" r:id="rId12"/>
    <p:sldId id="270" r:id="rId13"/>
    <p:sldId id="271" r:id="rId14"/>
    <p:sldId id="272" r:id="rId15"/>
    <p:sldId id="263" r:id="rId16"/>
    <p:sldId id="26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96D15B-0C69-428A-930B-D78E7072759B}" v="6" dt="2024-12-16T19:42:06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15" autoAdjust="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 Myers" userId="cd0eaee627c50470" providerId="LiveId" clId="{E496D15B-0C69-428A-930B-D78E7072759B}"/>
    <pc:docChg chg="undo custSel modSld">
      <pc:chgData name="Bryan Myers" userId="cd0eaee627c50470" providerId="LiveId" clId="{E496D15B-0C69-428A-930B-D78E7072759B}" dt="2024-12-16T19:43:42.012" v="256" actId="5793"/>
      <pc:docMkLst>
        <pc:docMk/>
      </pc:docMkLst>
      <pc:sldChg chg="modSp mod">
        <pc:chgData name="Bryan Myers" userId="cd0eaee627c50470" providerId="LiveId" clId="{E496D15B-0C69-428A-930B-D78E7072759B}" dt="2024-12-16T19:41:06.999" v="113" actId="1076"/>
        <pc:sldMkLst>
          <pc:docMk/>
          <pc:sldMk cId="4199318973" sldId="261"/>
        </pc:sldMkLst>
        <pc:spChg chg="mod">
          <ac:chgData name="Bryan Myers" userId="cd0eaee627c50470" providerId="LiveId" clId="{E496D15B-0C69-428A-930B-D78E7072759B}" dt="2024-12-16T19:41:00.730" v="110" actId="1076"/>
          <ac:spMkLst>
            <pc:docMk/>
            <pc:sldMk cId="4199318973" sldId="261"/>
            <ac:spMk id="11" creationId="{43C5D095-3029-5C1C-5789-63D7780060A3}"/>
          </ac:spMkLst>
        </pc:spChg>
        <pc:spChg chg="mod">
          <ac:chgData name="Bryan Myers" userId="cd0eaee627c50470" providerId="LiveId" clId="{E496D15B-0C69-428A-930B-D78E7072759B}" dt="2024-12-16T19:41:06.999" v="113" actId="1076"/>
          <ac:spMkLst>
            <pc:docMk/>
            <pc:sldMk cId="4199318973" sldId="261"/>
            <ac:spMk id="12" creationId="{530E97C2-4AEF-4EB9-A49F-0A01ED231C3A}"/>
          </ac:spMkLst>
        </pc:spChg>
      </pc:sldChg>
      <pc:sldChg chg="delSp modSp mod">
        <pc:chgData name="Bryan Myers" userId="cd0eaee627c50470" providerId="LiveId" clId="{E496D15B-0C69-428A-930B-D78E7072759B}" dt="2024-12-16T19:39:34.224" v="107" actId="122"/>
        <pc:sldMkLst>
          <pc:docMk/>
          <pc:sldMk cId="3076889479" sldId="263"/>
        </pc:sldMkLst>
        <pc:spChg chg="del mod">
          <ac:chgData name="Bryan Myers" userId="cd0eaee627c50470" providerId="LiveId" clId="{E496D15B-0C69-428A-930B-D78E7072759B}" dt="2024-12-16T19:38:37.669" v="2" actId="478"/>
          <ac:spMkLst>
            <pc:docMk/>
            <pc:sldMk cId="3076889479" sldId="263"/>
            <ac:spMk id="4" creationId="{C6B4E9F9-13FF-F297-762B-C7AB357DA01D}"/>
          </ac:spMkLst>
        </pc:spChg>
        <pc:spChg chg="mod">
          <ac:chgData name="Bryan Myers" userId="cd0eaee627c50470" providerId="LiveId" clId="{E496D15B-0C69-428A-930B-D78E7072759B}" dt="2024-12-16T19:39:34.224" v="107" actId="122"/>
          <ac:spMkLst>
            <pc:docMk/>
            <pc:sldMk cId="3076889479" sldId="263"/>
            <ac:spMk id="7" creationId="{A22A1CD6-D537-15EE-6331-F19B1EA13C27}"/>
          </ac:spMkLst>
        </pc:spChg>
        <pc:picChg chg="del">
          <ac:chgData name="Bryan Myers" userId="cd0eaee627c50470" providerId="LiveId" clId="{E496D15B-0C69-428A-930B-D78E7072759B}" dt="2024-12-16T19:38:36.225" v="0" actId="478"/>
          <ac:picMkLst>
            <pc:docMk/>
            <pc:sldMk cId="3076889479" sldId="263"/>
            <ac:picMk id="3" creationId="{C85F627A-EB37-C3B2-8EA6-A435A803DA66}"/>
          </ac:picMkLst>
        </pc:picChg>
      </pc:sldChg>
      <pc:sldChg chg="addSp modSp mod">
        <pc:chgData name="Bryan Myers" userId="cd0eaee627c50470" providerId="LiveId" clId="{E496D15B-0C69-428A-930B-D78E7072759B}" dt="2024-12-16T19:42:09.305" v="131" actId="1036"/>
        <pc:sldMkLst>
          <pc:docMk/>
          <pc:sldMk cId="2517803890" sldId="268"/>
        </pc:sldMkLst>
        <pc:spChg chg="add mod">
          <ac:chgData name="Bryan Myers" userId="cd0eaee627c50470" providerId="LiveId" clId="{E496D15B-0C69-428A-930B-D78E7072759B}" dt="2024-12-16T19:42:06.886" v="130" actId="164"/>
          <ac:spMkLst>
            <pc:docMk/>
            <pc:sldMk cId="2517803890" sldId="268"/>
            <ac:spMk id="18" creationId="{73BCC371-F029-FA75-17D6-B8757C0F3291}"/>
          </ac:spMkLst>
        </pc:spChg>
        <pc:spChg chg="add mod">
          <ac:chgData name="Bryan Myers" userId="cd0eaee627c50470" providerId="LiveId" clId="{E496D15B-0C69-428A-930B-D78E7072759B}" dt="2024-12-16T19:42:03.741" v="129" actId="164"/>
          <ac:spMkLst>
            <pc:docMk/>
            <pc:sldMk cId="2517803890" sldId="268"/>
            <ac:spMk id="19" creationId="{C31C4BA6-473E-5E9F-1C40-51FD90D4B8E1}"/>
          </ac:spMkLst>
        </pc:spChg>
        <pc:spChg chg="add mod">
          <ac:chgData name="Bryan Myers" userId="cd0eaee627c50470" providerId="LiveId" clId="{E496D15B-0C69-428A-930B-D78E7072759B}" dt="2024-12-16T19:41:59.308" v="128" actId="164"/>
          <ac:spMkLst>
            <pc:docMk/>
            <pc:sldMk cId="2517803890" sldId="268"/>
            <ac:spMk id="20" creationId="{77FAE906-1A1F-FF7D-5257-824C94DE3239}"/>
          </ac:spMkLst>
        </pc:spChg>
        <pc:grpChg chg="add mod">
          <ac:chgData name="Bryan Myers" userId="cd0eaee627c50470" providerId="LiveId" clId="{E496D15B-0C69-428A-930B-D78E7072759B}" dt="2024-12-16T19:41:59.308" v="128" actId="164"/>
          <ac:grpSpMkLst>
            <pc:docMk/>
            <pc:sldMk cId="2517803890" sldId="268"/>
            <ac:grpSpMk id="22" creationId="{6B20970D-04D7-F41B-EC0C-10548EEFF316}"/>
          </ac:grpSpMkLst>
        </pc:grpChg>
        <pc:grpChg chg="add mod">
          <ac:chgData name="Bryan Myers" userId="cd0eaee627c50470" providerId="LiveId" clId="{E496D15B-0C69-428A-930B-D78E7072759B}" dt="2024-12-16T19:42:03.741" v="129" actId="164"/>
          <ac:grpSpMkLst>
            <pc:docMk/>
            <pc:sldMk cId="2517803890" sldId="268"/>
            <ac:grpSpMk id="23" creationId="{726138FA-D702-601F-587C-C474F60D1760}"/>
          </ac:grpSpMkLst>
        </pc:grpChg>
        <pc:grpChg chg="add mod">
          <ac:chgData name="Bryan Myers" userId="cd0eaee627c50470" providerId="LiveId" clId="{E496D15B-0C69-428A-930B-D78E7072759B}" dt="2024-12-16T19:42:09.305" v="131" actId="1036"/>
          <ac:grpSpMkLst>
            <pc:docMk/>
            <pc:sldMk cId="2517803890" sldId="268"/>
            <ac:grpSpMk id="24" creationId="{759A67B1-F049-3900-D7B9-9DF85171A071}"/>
          </ac:grpSpMkLst>
        </pc:grpChg>
        <pc:picChg chg="mod">
          <ac:chgData name="Bryan Myers" userId="cd0eaee627c50470" providerId="LiveId" clId="{E496D15B-0C69-428A-930B-D78E7072759B}" dt="2024-12-16T19:41:59.308" v="128" actId="164"/>
          <ac:picMkLst>
            <pc:docMk/>
            <pc:sldMk cId="2517803890" sldId="268"/>
            <ac:picMk id="13" creationId="{CF53F181-C4D2-3EAB-BDF1-D69570842B19}"/>
          </ac:picMkLst>
        </pc:picChg>
        <pc:picChg chg="mod">
          <ac:chgData name="Bryan Myers" userId="cd0eaee627c50470" providerId="LiveId" clId="{E496D15B-0C69-428A-930B-D78E7072759B}" dt="2024-12-16T19:42:03.741" v="129" actId="164"/>
          <ac:picMkLst>
            <pc:docMk/>
            <pc:sldMk cId="2517803890" sldId="268"/>
            <ac:picMk id="15" creationId="{CA97683E-090A-7A3C-F471-F5C515F2B676}"/>
          </ac:picMkLst>
        </pc:picChg>
        <pc:picChg chg="mod">
          <ac:chgData name="Bryan Myers" userId="cd0eaee627c50470" providerId="LiveId" clId="{E496D15B-0C69-428A-930B-D78E7072759B}" dt="2024-12-16T19:42:06.886" v="130" actId="164"/>
          <ac:picMkLst>
            <pc:docMk/>
            <pc:sldMk cId="2517803890" sldId="268"/>
            <ac:picMk id="17" creationId="{61134A93-08C6-0DD9-6071-C12B3ACCECEF}"/>
          </ac:picMkLst>
        </pc:picChg>
      </pc:sldChg>
      <pc:sldChg chg="modSp mod">
        <pc:chgData name="Bryan Myers" userId="cd0eaee627c50470" providerId="LiveId" clId="{E496D15B-0C69-428A-930B-D78E7072759B}" dt="2024-12-16T19:42:51.284" v="179" actId="20577"/>
        <pc:sldMkLst>
          <pc:docMk/>
          <pc:sldMk cId="2784656687" sldId="270"/>
        </pc:sldMkLst>
        <pc:spChg chg="mod">
          <ac:chgData name="Bryan Myers" userId="cd0eaee627c50470" providerId="LiveId" clId="{E496D15B-0C69-428A-930B-D78E7072759B}" dt="2024-12-16T19:42:51.284" v="179" actId="20577"/>
          <ac:spMkLst>
            <pc:docMk/>
            <pc:sldMk cId="2784656687" sldId="270"/>
            <ac:spMk id="7" creationId="{02755A64-983D-D9A9-4C9C-88CC914FB845}"/>
          </ac:spMkLst>
        </pc:spChg>
        <pc:spChg chg="mod">
          <ac:chgData name="Bryan Myers" userId="cd0eaee627c50470" providerId="LiveId" clId="{E496D15B-0C69-428A-930B-D78E7072759B}" dt="2024-12-16T19:42:29.980" v="132" actId="113"/>
          <ac:spMkLst>
            <pc:docMk/>
            <pc:sldMk cId="2784656687" sldId="270"/>
            <ac:spMk id="8" creationId="{F557BDF2-53FD-5AA5-F243-3D0A9E6C7DAF}"/>
          </ac:spMkLst>
        </pc:spChg>
      </pc:sldChg>
      <pc:sldChg chg="modSp mod">
        <pc:chgData name="Bryan Myers" userId="cd0eaee627c50470" providerId="LiveId" clId="{E496D15B-0C69-428A-930B-D78E7072759B}" dt="2024-12-16T19:43:42.012" v="256" actId="5793"/>
        <pc:sldMkLst>
          <pc:docMk/>
          <pc:sldMk cId="3226979862" sldId="271"/>
        </pc:sldMkLst>
        <pc:spChg chg="mod">
          <ac:chgData name="Bryan Myers" userId="cd0eaee627c50470" providerId="LiveId" clId="{E496D15B-0C69-428A-930B-D78E7072759B}" dt="2024-12-16T19:43:32.277" v="251" actId="20577"/>
          <ac:spMkLst>
            <pc:docMk/>
            <pc:sldMk cId="3226979862" sldId="271"/>
            <ac:spMk id="7" creationId="{7B016037-B16A-B5BF-931D-6E12AFFC4761}"/>
          </ac:spMkLst>
        </pc:spChg>
        <pc:spChg chg="mod">
          <ac:chgData name="Bryan Myers" userId="cd0eaee627c50470" providerId="LiveId" clId="{E496D15B-0C69-428A-930B-D78E7072759B}" dt="2024-12-16T19:43:42.012" v="256" actId="5793"/>
          <ac:spMkLst>
            <pc:docMk/>
            <pc:sldMk cId="3226979862" sldId="271"/>
            <ac:spMk id="8" creationId="{B248D494-BB32-EF46-DAF9-AB921EAC2885}"/>
          </ac:spMkLst>
        </pc:spChg>
      </pc:sldChg>
      <pc:sldChg chg="modSp mod">
        <pc:chgData name="Bryan Myers" userId="cd0eaee627c50470" providerId="LiveId" clId="{E496D15B-0C69-428A-930B-D78E7072759B}" dt="2024-12-16T19:39:27.189" v="97" actId="20577"/>
        <pc:sldMkLst>
          <pc:docMk/>
          <pc:sldMk cId="1582694151" sldId="272"/>
        </pc:sldMkLst>
        <pc:spChg chg="mod">
          <ac:chgData name="Bryan Myers" userId="cd0eaee627c50470" providerId="LiveId" clId="{E496D15B-0C69-428A-930B-D78E7072759B}" dt="2024-12-16T19:39:27.189" v="97" actId="20577"/>
          <ac:spMkLst>
            <pc:docMk/>
            <pc:sldMk cId="1582694151" sldId="272"/>
            <ac:spMk id="7" creationId="{0EDD2BD9-6F64-ECE9-8B8D-2FFFE65BAD15}"/>
          </ac:spMkLst>
        </pc:spChg>
        <pc:spChg chg="mod">
          <ac:chgData name="Bryan Myers" userId="cd0eaee627c50470" providerId="LiveId" clId="{E496D15B-0C69-428A-930B-D78E7072759B}" dt="2024-12-16T19:39:25.513" v="96" actId="1076"/>
          <ac:spMkLst>
            <pc:docMk/>
            <pc:sldMk cId="1582694151" sldId="272"/>
            <ac:spMk id="8" creationId="{D455DA57-E46E-FEE8-CDEE-105E6C6E92A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9F188-1A0B-4D8B-99EC-EF1359E3C2E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2155C-31EC-46FB-BA38-CBC2780EA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1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155C-31EC-46FB-BA38-CBC2780EA5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80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A7AD0-BB0E-AE20-D568-213BA4B51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B88990-77A1-A55D-DEBC-34846C3051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517235-DC07-2816-DA3B-B8C0C9CDC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20BF6-F89A-36D2-2F4A-A30779E70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155C-31EC-46FB-BA38-CBC2780EA5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92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C49BA-7B10-3738-F188-8CF9A1E81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D77A92-9BCA-C600-865D-AFEE2ED9D1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77EF59-D01C-C302-CABB-A0EBC5ED2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C99A8-879A-4A44-E006-F4094C890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155C-31EC-46FB-BA38-CBC2780EA5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66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B0C59-E0C8-CCFE-238B-47496B6BE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BA2346-7376-43B1-591E-F3F6A25D7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2AA1AA-FD89-F713-1235-1611A0649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DDDEB-A9B5-ABB1-46A5-876E2C27E6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155C-31EC-46FB-BA38-CBC2780EA5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77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19E56-8E8D-1A3F-D17C-996418551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8FD25D-C650-8FD6-B0E7-55D701BEF3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076C1-9EAD-EDEC-5143-DE026AFB7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E4CF9-B8B9-A589-88CD-4866A12DD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155C-31EC-46FB-BA38-CBC2780EA5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3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6F05A-B08A-3C77-E52A-6E734C794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C95774-FB03-76CE-14B3-3F9E817977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D6BE65-DB1B-91A0-1014-0A87FEDB2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A66D1-AE3A-B356-65AF-C6E9B16ED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155C-31EC-46FB-BA38-CBC2780EA5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2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62257-67D6-7099-0FEB-9F631101B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4D5111-3FD3-F309-24C2-03CCDC8265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E9BF7E-ACF7-C43C-E9CF-26724F747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96405-C3E0-65FF-0AC5-202985881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155C-31EC-46FB-BA38-CBC2780EA5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0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33A11-87B8-1344-99AD-7BFDAB69D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F52238-579D-DB03-1963-8138DE29C1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774474-9217-1C2C-3435-A68D95596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524B2-276C-798C-52F6-1013F5BCEF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155C-31EC-46FB-BA38-CBC2780EA5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2FAD0-4B66-F13C-982F-F54D34EF2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37F5C6-52DE-808C-FF9F-0C1F50ABDF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B03771-AE70-A80E-F7AC-D1208099D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ED3BB-DB95-4619-D578-0DCCB77BD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155C-31EC-46FB-BA38-CBC2780EA5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76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8DF2C-478B-3FFD-A8A3-7DEFC16BD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4107A1-5F82-C10A-631F-D824721D8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A0F6E2-332B-4EE4-1489-65E2A59D8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D81DB-408F-9EB3-DA1E-389FCB78D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155C-31EC-46FB-BA38-CBC2780EA5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3C753-57D9-B7A4-FDF1-D5E289656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7E7B20-362F-67FA-AFA2-A8DD3D413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F79BCE-0010-88BC-73F8-D3B038D83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1283-9F64-DD39-C9E7-FDECB951DC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155C-31EC-46FB-BA38-CBC2780EA5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21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9C6FA-491A-82E9-E316-2A0C610DC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EC118A-E3CE-AC35-2BB4-82B7EE1C50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FC3E2-4E25-B430-C51B-5B0DBF85A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FBDA1-E066-20C2-1B03-880A8B050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155C-31EC-46FB-BA38-CBC2780EA5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46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6DD98-7BE2-A82A-E683-E26F9A7C3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4768F7-8BFE-87CF-4A27-7A3903C252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E9DFCF-F048-A8F9-7038-67134B3D6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08BB5-68A3-0156-5692-AF9C94FBB1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155C-31EC-46FB-BA38-CBC2780EA5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3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5AC88-1955-8499-147D-BD8A9D9F0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3A7C94-67B5-CDF5-CB4F-999A2E8947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8CB7F7-04B5-1ACB-C7BD-97B9C8710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0B98A-E817-669D-8AAB-6ABB8BDBE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155C-31EC-46FB-BA38-CBC2780EA5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38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31F70-225A-7E7B-21A1-22AC001AB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109D6A-4E6F-2DF3-24C2-A6735F9725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F9AF3F-C81F-ACB0-8AA3-40A7B6A88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15CA2-7CD2-75E5-F7CD-0C08D9360A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2155C-31EC-46FB-BA38-CBC2780EA5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0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EE51-6565-9471-10E7-6A903FCC5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A16B3-1984-579A-B53B-C324E9742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21A09-5FD3-6DA8-152D-046E7450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DAE-DF4F-4170-95AB-A73CBAB95FA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EF68D-A742-7016-7608-9F87EAD3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37141-C7F5-EEA5-6A5B-E268C3EA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8722-3C08-4151-9422-FA4FCB3F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69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8819-E32E-7D83-9F54-E19D6A1F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FE8C3-FB8E-271C-7D19-65BABDCAD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EBAB5-74C5-7DA4-B397-72FA9368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DAE-DF4F-4170-95AB-A73CBAB95FA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67249-E836-EA7F-FC32-D0CFE8E1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D1ADC-B89C-A47E-720E-35D2E23D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8722-3C08-4151-9422-FA4FCB3F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4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7061E8-3FEF-6FFE-07D3-ADA47E11D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6BB1F-9EE0-DC28-233E-0D4A72A74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A8375-033F-E361-5E39-42C1C6AC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DAE-DF4F-4170-95AB-A73CBAB95FA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0A905-45FA-589A-E64E-28DA702D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565EF-A3F6-0C68-B403-8F6DFFA8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8722-3C08-4151-9422-FA4FCB3F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9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BEB5-E604-6D3D-8019-66B270C6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AA4C-F798-6054-ACD2-8A9758C2B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7DE68-202C-9CDC-00CE-8CADA802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DAE-DF4F-4170-95AB-A73CBAB95FA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2D8DF-5D24-5781-EA21-18CE9BC2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2EFD4-3903-1141-F5CA-CD01017E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8722-3C08-4151-9422-FA4FCB3F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88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9E7F-54EB-45E1-66DE-A516BD2AC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8A979-9B06-68CD-38C9-53B62BE6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3E825-690D-8B59-83AE-5D839FB0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DAE-DF4F-4170-95AB-A73CBAB95FA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AD1AB-5F55-37C0-EED1-2EE3C88E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0E8C8-331B-2DDB-05F0-ECD0E689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8722-3C08-4151-9422-FA4FCB3F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7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3221-939E-C08D-6210-7809D7886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EF6A-42D2-319B-DF26-4BE6DF494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4B202-BB2C-B1E1-1851-2AAE186A6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68780-D2CA-9312-2DC2-48F17517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DAE-DF4F-4170-95AB-A73CBAB95FA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D0A52-4042-1A65-A4E2-4D253040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601C3-4349-6BE7-C150-4393F52C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8722-3C08-4151-9422-FA4FCB3F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2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D1C4-413E-43E4-B194-440DB99E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0B5C8-CC50-C83D-90FA-2D821F9E8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24D7E-4F27-F31D-7D3E-BBDEFFBEF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67A4B-EEC4-5178-D940-AEAB1DC82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AB09B-6D40-AEB0-DC1A-E78341293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7C7C2-5FF6-9539-DB39-6B1BE721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DAE-DF4F-4170-95AB-A73CBAB95FA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F43EB-B413-54CA-9863-9E0486CF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91B46-8DA4-0FA7-6BB3-5FB91A4D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8722-3C08-4151-9422-FA4FCB3F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8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22C3-967B-A5E8-DA7E-D23EA66B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59621-ACEC-1092-631F-BA830202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DAE-DF4F-4170-95AB-A73CBAB95FA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78F32-E725-5A8A-97C6-A260D0DB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1351E-9322-FE7F-87D6-EDBF634A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8722-3C08-4151-9422-FA4FCB3F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7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B46C9-F185-4B1D-12B2-5262A1CE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DAE-DF4F-4170-95AB-A73CBAB95FA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9AFCE-ED6F-57E1-E9C4-F476E585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C0D0B-F3BA-768D-F253-2C6C10C4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8722-3C08-4151-9422-FA4FCB3F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7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1E18-2D60-239E-16AB-48B15764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53A09-8318-9657-B782-789816C24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620D3-54D5-BBCB-426F-F9BB804F3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FB54F-F6E2-6FCE-9330-F9AB4B1F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DAE-DF4F-4170-95AB-A73CBAB95FA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0DCDA-1FF7-481D-A7A8-B524B033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46EF2-BC68-F139-FA74-96DCC0C3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8722-3C08-4151-9422-FA4FCB3F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6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F9DC-F998-4B72-EF68-B756606E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D1300-3ACE-AE22-B26A-BFE423AC8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1DEAB-E793-83A2-9AA0-59A734161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DEE33-24CA-4C0E-8BC3-053F0341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FDAE-DF4F-4170-95AB-A73CBAB95FA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47B42-9DE7-2A9E-BBBC-5A0FEF3A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F08F7-7182-4CAB-B5F8-5DD340F1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8722-3C08-4151-9422-FA4FCB3F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1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50756F-9A87-7EA4-CF86-AF5BEBD2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182EE-D4E3-CE9A-7010-9E65C1E64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EA5D2-2342-3D6B-2994-C27143052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EFDAE-DF4F-4170-95AB-A73CBAB95FA5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17F81-AECD-B554-D08F-D6BAF5F74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3ED5A-BADA-1C3E-2542-3ACCCCECB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18722-3C08-4151-9422-FA4FCB3F4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0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CBD270-3471-4999-8830-1E749B37E6BB}"/>
              </a:ext>
            </a:extLst>
          </p:cNvPr>
          <p:cNvSpPr/>
          <p:nvPr/>
        </p:nvSpPr>
        <p:spPr>
          <a:xfrm>
            <a:off x="0" y="448235"/>
            <a:ext cx="12192000" cy="15598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A7822-4C34-D45B-F0C7-FE0125753457}"/>
              </a:ext>
            </a:extLst>
          </p:cNvPr>
          <p:cNvSpPr txBox="1"/>
          <p:nvPr/>
        </p:nvSpPr>
        <p:spPr>
          <a:xfrm>
            <a:off x="378634" y="555453"/>
            <a:ext cx="11434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Developing deep learning models to identify emotions in human faces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768D3-7246-00AF-5D48-002B995908DE}"/>
              </a:ext>
            </a:extLst>
          </p:cNvPr>
          <p:cNvSpPr txBox="1"/>
          <p:nvPr/>
        </p:nvSpPr>
        <p:spPr>
          <a:xfrm>
            <a:off x="4501653" y="2949388"/>
            <a:ext cx="3188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Moureen</a:t>
            </a:r>
            <a:r>
              <a:rPr lang="en-US" sz="3600" dirty="0"/>
              <a:t> </a:t>
            </a:r>
            <a:r>
              <a:rPr lang="en-US" sz="3600" dirty="0" err="1"/>
              <a:t>Kemei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47F81-00CF-B927-0A7A-85E80C94CC8C}"/>
              </a:ext>
            </a:extLst>
          </p:cNvPr>
          <p:cNvSpPr txBox="1"/>
          <p:nvPr/>
        </p:nvSpPr>
        <p:spPr>
          <a:xfrm>
            <a:off x="2253248" y="4948517"/>
            <a:ext cx="7685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MIT Applied Data Science Program 2024</a:t>
            </a:r>
          </a:p>
        </p:txBody>
      </p:sp>
    </p:spTree>
    <p:extLst>
      <p:ext uri="{BB962C8B-B14F-4D97-AF65-F5344CB8AC3E}">
        <p14:creationId xmlns:p14="http://schemas.microsoft.com/office/powerpoint/2010/main" val="24787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E1D5-2875-9ABE-1AFB-6B776CF6F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0F0690-ED97-29DA-3C59-577CEC622267}"/>
              </a:ext>
            </a:extLst>
          </p:cNvPr>
          <p:cNvSpPr/>
          <p:nvPr/>
        </p:nvSpPr>
        <p:spPr>
          <a:xfrm>
            <a:off x="0" y="101244"/>
            <a:ext cx="12192000" cy="748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Transfer learning architectures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401BC19-A143-6929-1727-90E963242746}"/>
              </a:ext>
            </a:extLst>
          </p:cNvPr>
          <p:cNvSpPr/>
          <p:nvPr/>
        </p:nvSpPr>
        <p:spPr>
          <a:xfrm>
            <a:off x="885858" y="1247300"/>
            <a:ext cx="3310467" cy="26538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Accuracy: 73.4%</a:t>
            </a:r>
          </a:p>
          <a:p>
            <a:pPr algn="ctr"/>
            <a:r>
              <a:rPr lang="en-US" sz="2800" b="1" dirty="0"/>
              <a:t>F1-Scores</a:t>
            </a:r>
          </a:p>
          <a:p>
            <a:r>
              <a:rPr lang="en-US" sz="2800" dirty="0"/>
              <a:t>Happy: 79%</a:t>
            </a:r>
          </a:p>
          <a:p>
            <a:r>
              <a:rPr lang="en-US" sz="2800" dirty="0"/>
              <a:t>Sad: 67%</a:t>
            </a:r>
          </a:p>
          <a:p>
            <a:r>
              <a:rPr lang="en-US" sz="2800" dirty="0"/>
              <a:t>Neutral: 63%</a:t>
            </a:r>
          </a:p>
          <a:p>
            <a:r>
              <a:rPr lang="en-US" sz="2800" dirty="0"/>
              <a:t>Surprised: 88%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23E2E7-5422-437C-12C4-3F08430534AF}"/>
              </a:ext>
            </a:extLst>
          </p:cNvPr>
          <p:cNvSpPr txBox="1"/>
          <p:nvPr/>
        </p:nvSpPr>
        <p:spPr>
          <a:xfrm>
            <a:off x="1693334" y="773467"/>
            <a:ext cx="1348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VGG16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52274-5640-23DD-622B-780AEFD87E45}"/>
              </a:ext>
            </a:extLst>
          </p:cNvPr>
          <p:cNvSpPr txBox="1"/>
          <p:nvPr/>
        </p:nvSpPr>
        <p:spPr>
          <a:xfrm>
            <a:off x="5448299" y="785005"/>
            <a:ext cx="1901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ResNet</a:t>
            </a:r>
            <a:r>
              <a:rPr lang="en-US" sz="3200" dirty="0"/>
              <a:t> V2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34022-CA43-EFF4-1B09-77167AD44447}"/>
              </a:ext>
            </a:extLst>
          </p:cNvPr>
          <p:cNvSpPr txBox="1"/>
          <p:nvPr/>
        </p:nvSpPr>
        <p:spPr>
          <a:xfrm>
            <a:off x="9258058" y="756379"/>
            <a:ext cx="2231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EfficientNet</a:t>
            </a:r>
            <a:r>
              <a:rPr lang="en-US" sz="3200" dirty="0"/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A17385F-3822-D5BD-FDD7-598AF404E807}"/>
              </a:ext>
            </a:extLst>
          </p:cNvPr>
          <p:cNvSpPr/>
          <p:nvPr/>
        </p:nvSpPr>
        <p:spPr>
          <a:xfrm>
            <a:off x="4914900" y="1247300"/>
            <a:ext cx="3310467" cy="267315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Accuracy: 76.5%</a:t>
            </a:r>
          </a:p>
          <a:p>
            <a:pPr algn="ctr"/>
            <a:r>
              <a:rPr lang="en-US" sz="2800" b="1" dirty="0"/>
              <a:t>F1-Scores</a:t>
            </a:r>
          </a:p>
          <a:p>
            <a:r>
              <a:rPr lang="en-US" sz="2800" dirty="0"/>
              <a:t>Happy: 89%</a:t>
            </a:r>
          </a:p>
          <a:p>
            <a:r>
              <a:rPr lang="en-US" sz="2800" dirty="0"/>
              <a:t>Sad: 65%</a:t>
            </a:r>
          </a:p>
          <a:p>
            <a:r>
              <a:rPr lang="en-US" sz="2800" dirty="0"/>
              <a:t>Neutral: 70%</a:t>
            </a:r>
          </a:p>
          <a:p>
            <a:r>
              <a:rPr lang="en-US" sz="2800" dirty="0"/>
              <a:t>Surprised: 83%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69FB18-EBBF-87B0-7F73-E9C5D7D16D76}"/>
              </a:ext>
            </a:extLst>
          </p:cNvPr>
          <p:cNvSpPr/>
          <p:nvPr/>
        </p:nvSpPr>
        <p:spPr>
          <a:xfrm>
            <a:off x="8718482" y="1247300"/>
            <a:ext cx="3310467" cy="2653800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Accuracy: 76.5%</a:t>
            </a:r>
          </a:p>
          <a:p>
            <a:pPr algn="ctr"/>
            <a:r>
              <a:rPr lang="en-US" sz="2800" b="1" dirty="0"/>
              <a:t>F1-Scores</a:t>
            </a:r>
          </a:p>
          <a:p>
            <a:r>
              <a:rPr lang="en-US" sz="2800" dirty="0"/>
              <a:t>Happy: 82%</a:t>
            </a:r>
          </a:p>
          <a:p>
            <a:r>
              <a:rPr lang="en-US" sz="2800" dirty="0"/>
              <a:t>Sad: 64%</a:t>
            </a:r>
          </a:p>
          <a:p>
            <a:r>
              <a:rPr lang="en-US" sz="2800" dirty="0"/>
              <a:t>Neutral: 72%</a:t>
            </a:r>
          </a:p>
          <a:p>
            <a:r>
              <a:rPr lang="en-US" sz="2800" dirty="0"/>
              <a:t>Surprised: 88%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9A67B1-F049-3900-D7B9-9DF85171A071}"/>
              </a:ext>
            </a:extLst>
          </p:cNvPr>
          <p:cNvGrpSpPr/>
          <p:nvPr/>
        </p:nvGrpSpPr>
        <p:grpSpPr>
          <a:xfrm>
            <a:off x="8888910" y="3909567"/>
            <a:ext cx="2924344" cy="2982409"/>
            <a:chOff x="8888910" y="3901100"/>
            <a:chExt cx="2924344" cy="2982409"/>
          </a:xfrm>
        </p:grpSpPr>
        <p:pic>
          <p:nvPicPr>
            <p:cNvPr id="17" name="Picture 16" descr="A diagram of different colors&#10;&#10;Description automatically generated">
              <a:extLst>
                <a:ext uri="{FF2B5EF4-FFF2-40B4-BE49-F238E27FC236}">
                  <a16:creationId xmlns:a16="http://schemas.microsoft.com/office/drawing/2014/main" id="{61134A93-08C6-0DD9-6071-C12B3ACCE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8910" y="3901100"/>
              <a:ext cx="2924344" cy="2982409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BCC371-F029-FA75-17D6-B8757C0F3291}"/>
                </a:ext>
              </a:extLst>
            </p:cNvPr>
            <p:cNvSpPr/>
            <p:nvPr/>
          </p:nvSpPr>
          <p:spPr>
            <a:xfrm>
              <a:off x="9771455" y="4630378"/>
              <a:ext cx="1023545" cy="627423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6138FA-D702-601F-587C-C474F60D1760}"/>
              </a:ext>
            </a:extLst>
          </p:cNvPr>
          <p:cNvGrpSpPr/>
          <p:nvPr/>
        </p:nvGrpSpPr>
        <p:grpSpPr>
          <a:xfrm>
            <a:off x="5028108" y="3987286"/>
            <a:ext cx="2803560" cy="2816211"/>
            <a:chOff x="5028108" y="3987286"/>
            <a:chExt cx="2803560" cy="2816211"/>
          </a:xfrm>
        </p:grpSpPr>
        <p:pic>
          <p:nvPicPr>
            <p:cNvPr id="15" name="Picture 14" descr="A chart of different colors&#10;&#10;Description automatically generated">
              <a:extLst>
                <a:ext uri="{FF2B5EF4-FFF2-40B4-BE49-F238E27FC236}">
                  <a16:creationId xmlns:a16="http://schemas.microsoft.com/office/drawing/2014/main" id="{CA97683E-090A-7A3C-F471-F5C515F2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8108" y="3987286"/>
              <a:ext cx="2803560" cy="2816211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31C4BA6-473E-5E9F-1C40-51FD90D4B8E1}"/>
                </a:ext>
              </a:extLst>
            </p:cNvPr>
            <p:cNvSpPr/>
            <p:nvPr/>
          </p:nvSpPr>
          <p:spPr>
            <a:xfrm>
              <a:off x="5887364" y="4630378"/>
              <a:ext cx="979104" cy="568156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20970D-04D7-F41B-EC0C-10548EEFF316}"/>
              </a:ext>
            </a:extLst>
          </p:cNvPr>
          <p:cNvGrpSpPr/>
          <p:nvPr/>
        </p:nvGrpSpPr>
        <p:grpSpPr>
          <a:xfrm>
            <a:off x="1046521" y="3920458"/>
            <a:ext cx="2924345" cy="2937542"/>
            <a:chOff x="1046521" y="3920458"/>
            <a:chExt cx="2924345" cy="2937542"/>
          </a:xfrm>
        </p:grpSpPr>
        <p:pic>
          <p:nvPicPr>
            <p:cNvPr id="13" name="Picture 12" descr="A chart of different colors&#10;&#10;Description automatically generated">
              <a:extLst>
                <a:ext uri="{FF2B5EF4-FFF2-40B4-BE49-F238E27FC236}">
                  <a16:creationId xmlns:a16="http://schemas.microsoft.com/office/drawing/2014/main" id="{CF53F181-C4D2-3EAB-BDF1-D69570842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6521" y="3920458"/>
              <a:ext cx="2924345" cy="2937542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7FAE906-1A1F-FF7D-5257-824C94DE3239}"/>
                </a:ext>
              </a:extLst>
            </p:cNvPr>
            <p:cNvSpPr/>
            <p:nvPr/>
          </p:nvSpPr>
          <p:spPr>
            <a:xfrm>
              <a:off x="1975342" y="4621911"/>
              <a:ext cx="971058" cy="551222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780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43DE1-C477-5C57-29CA-63A623F4A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A6CB7B-2A1B-6DEF-2AC0-F9C95A43886D}"/>
              </a:ext>
            </a:extLst>
          </p:cNvPr>
          <p:cNvSpPr/>
          <p:nvPr/>
        </p:nvSpPr>
        <p:spPr>
          <a:xfrm>
            <a:off x="0" y="101244"/>
            <a:ext cx="12192000" cy="748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Optimized CNN model architecture for facial emotion detection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927B56-34C8-8E03-3BEC-1350E1E0D7E3}"/>
              </a:ext>
            </a:extLst>
          </p:cNvPr>
          <p:cNvSpPr txBox="1"/>
          <p:nvPr/>
        </p:nvSpPr>
        <p:spPr>
          <a:xfrm>
            <a:off x="89576" y="1026695"/>
            <a:ext cx="10612777" cy="1082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Image generator: RGB images</a:t>
            </a:r>
          </a:p>
          <a:p>
            <a:endParaRPr lang="en-US" sz="2000" dirty="0"/>
          </a:p>
          <a:p>
            <a:pPr>
              <a:lnSpc>
                <a:spcPts val="1425"/>
              </a:lnSpc>
            </a:pPr>
            <a:r>
              <a:rPr lang="en-US" sz="2000" dirty="0"/>
              <a:t>Train Data augmentation: horizontal flip, brightness range (0, 0.2), rescale (1/255), </a:t>
            </a:r>
            <a:r>
              <a:rPr lang="en-US" sz="2000" dirty="0" err="1"/>
              <a:t>shear_range</a:t>
            </a:r>
            <a:r>
              <a:rPr lang="en-US" sz="2000" dirty="0"/>
              <a:t> (0.3)</a:t>
            </a:r>
          </a:p>
          <a:p>
            <a:pPr>
              <a:lnSpc>
                <a:spcPts val="1425"/>
              </a:lnSpc>
            </a:pPr>
            <a:r>
              <a:rPr lang="en-US" sz="2000" dirty="0"/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48A27A-0E65-ED2A-1B3E-2EBAAC61A700}"/>
              </a:ext>
            </a:extLst>
          </p:cNvPr>
          <p:cNvSpPr txBox="1"/>
          <p:nvPr/>
        </p:nvSpPr>
        <p:spPr>
          <a:xfrm>
            <a:off x="105995" y="1929472"/>
            <a:ext cx="112710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Improvements on Convolutional Neural Network:</a:t>
            </a:r>
          </a:p>
          <a:p>
            <a:pPr marL="800100" lvl="1" indent="-342900">
              <a:buAutoNum type="arabicPeriod"/>
            </a:pPr>
            <a:r>
              <a:rPr lang="en-US" sz="2000" b="1" dirty="0"/>
              <a:t>Increase the depth to learn hierarchical features</a:t>
            </a:r>
          </a:p>
          <a:p>
            <a:pPr marL="800100" lvl="1" indent="-342900">
              <a:buAutoNum type="arabicPeriod"/>
            </a:pPr>
            <a:r>
              <a:rPr lang="en-US" sz="2000" b="1" dirty="0"/>
              <a:t>Use of </a:t>
            </a:r>
            <a:r>
              <a:rPr lang="en-US" sz="2000" b="1" dirty="0" err="1"/>
              <a:t>SiLU</a:t>
            </a:r>
            <a:r>
              <a:rPr lang="en-US" sz="2000" b="1" dirty="0"/>
              <a:t> (Sigmoid-Weighted Linear unit) verses </a:t>
            </a:r>
            <a:r>
              <a:rPr lang="en-US" sz="2000" b="1" dirty="0" err="1"/>
              <a:t>ReLU</a:t>
            </a:r>
            <a:r>
              <a:rPr lang="en-US" sz="2000" b="1" dirty="0"/>
              <a:t>(Rectified Linear Unit) activation function</a:t>
            </a:r>
          </a:p>
          <a:p>
            <a:pPr marL="800100" lvl="1" indent="-342900">
              <a:buAutoNum type="arabicPeriod"/>
            </a:pPr>
            <a:r>
              <a:rPr lang="en-US" sz="2000" b="1" dirty="0"/>
              <a:t>Use of Batch normalization to improve training stability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9541728-567D-5CCC-8BC8-C94A72A92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05738"/>
              </p:ext>
            </p:extLst>
          </p:nvPr>
        </p:nvGraphicFramePr>
        <p:xfrm>
          <a:off x="105995" y="3577980"/>
          <a:ext cx="10490202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102">
                  <a:extLst>
                    <a:ext uri="{9D8B030D-6E8A-4147-A177-3AD203B41FA5}">
                      <a16:colId xmlns:a16="http://schemas.microsoft.com/office/drawing/2014/main" val="202314609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61537246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4919199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05256775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522432604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098935049"/>
                    </a:ext>
                  </a:extLst>
                </a:gridCol>
              </a:tblGrid>
              <a:tr h="477537">
                <a:tc>
                  <a:txBody>
                    <a:bodyPr/>
                    <a:lstStyle/>
                    <a:p>
                      <a:r>
                        <a:rPr lang="en-US" sz="2800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F1-Score</a:t>
                      </a:r>
                    </a:p>
                    <a:p>
                      <a:r>
                        <a:rPr lang="en-US" sz="2800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F1-Score</a:t>
                      </a:r>
                    </a:p>
                    <a:p>
                      <a:r>
                        <a:rPr lang="en-US" sz="2800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F1-Score</a:t>
                      </a:r>
                    </a:p>
                    <a:p>
                      <a:r>
                        <a:rPr lang="en-US" sz="2800" dirty="0"/>
                        <a:t>Neutral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F1-Score</a:t>
                      </a:r>
                    </a:p>
                    <a:p>
                      <a:r>
                        <a:rPr lang="en-US" sz="2800" dirty="0"/>
                        <a:t>Surprise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46372"/>
                  </a:ext>
                </a:extLst>
              </a:tr>
              <a:tr h="477537">
                <a:tc>
                  <a:txBody>
                    <a:bodyPr/>
                    <a:lstStyle/>
                    <a:p>
                      <a:r>
                        <a:rPr lang="en-US" sz="2800" dirty="0"/>
                        <a:t>CNN 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41094"/>
                  </a:ext>
                </a:extLst>
              </a:tr>
              <a:tr h="477537">
                <a:tc>
                  <a:txBody>
                    <a:bodyPr/>
                    <a:lstStyle/>
                    <a:p>
                      <a:r>
                        <a:rPr lang="en-US" sz="2800" dirty="0"/>
                        <a:t>CNN 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7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743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C0164-4664-96DF-B33C-7CBDF7F27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755A64-983D-D9A9-4C9C-88CC914FB845}"/>
              </a:ext>
            </a:extLst>
          </p:cNvPr>
          <p:cNvSpPr/>
          <p:nvPr/>
        </p:nvSpPr>
        <p:spPr>
          <a:xfrm>
            <a:off x="0" y="101244"/>
            <a:ext cx="12192000" cy="748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Comparison of models: CNN Model 4 is efficient and accurate</a:t>
            </a:r>
            <a:endParaRPr lang="en-US" dirty="0"/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6520CB9-8097-6880-A680-5BF3EF64E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37" y="1194145"/>
            <a:ext cx="10143765" cy="5562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57BDF2-53FD-5AA5-F243-3D0A9E6C7DAF}"/>
              </a:ext>
            </a:extLst>
          </p:cNvPr>
          <p:cNvSpPr txBox="1"/>
          <p:nvPr/>
        </p:nvSpPr>
        <p:spPr>
          <a:xfrm>
            <a:off x="8361680" y="3667760"/>
            <a:ext cx="36494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optimized CNN model 4</a:t>
            </a:r>
            <a:r>
              <a:rPr lang="en-US" sz="2800" dirty="0"/>
              <a:t> matches transfer learning architecture</a:t>
            </a:r>
          </a:p>
          <a:p>
            <a:r>
              <a:rPr lang="en-US" sz="2800" dirty="0"/>
              <a:t>outcomes for accuracy and F1 score</a:t>
            </a:r>
          </a:p>
        </p:txBody>
      </p:sp>
    </p:spTree>
    <p:extLst>
      <p:ext uri="{BB962C8B-B14F-4D97-AF65-F5344CB8AC3E}">
        <p14:creationId xmlns:p14="http://schemas.microsoft.com/office/powerpoint/2010/main" val="278465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839E4-9168-BFAF-F170-A5FD6BDE1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016037-B16A-B5BF-931D-6E12AFFC4761}"/>
              </a:ext>
            </a:extLst>
          </p:cNvPr>
          <p:cNvSpPr/>
          <p:nvPr/>
        </p:nvSpPr>
        <p:spPr>
          <a:xfrm>
            <a:off x="0" y="101244"/>
            <a:ext cx="12192000" cy="748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Recommendation: </a:t>
            </a:r>
            <a:r>
              <a:rPr lang="en-US" sz="3200" dirty="0" err="1"/>
              <a:t>CNN_Model</a:t>
            </a:r>
            <a:r>
              <a:rPr lang="en-US" sz="3200" dirty="0"/>
              <a:t> 4 is accurate and efficient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8D494-BB32-EF46-DAF9-AB921EAC2885}"/>
              </a:ext>
            </a:extLst>
          </p:cNvPr>
          <p:cNvSpPr txBox="1"/>
          <p:nvPr/>
        </p:nvSpPr>
        <p:spPr>
          <a:xfrm>
            <a:off x="5935134" y="1399552"/>
            <a:ext cx="6019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CNN model 4 is recommended for use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Simpler model which matches F1-score and accuracy performance of complex transfer </a:t>
            </a:r>
            <a:r>
              <a:rPr lang="en-US" sz="2800"/>
              <a:t>learning models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Smaller and efficient (7 minute train time on GPU)</a:t>
            </a:r>
          </a:p>
        </p:txBody>
      </p:sp>
      <p:pic>
        <p:nvPicPr>
          <p:cNvPr id="3" name="Picture 2" descr="A chart of different colors&#10;&#10;Description automatically generated">
            <a:extLst>
              <a:ext uri="{FF2B5EF4-FFF2-40B4-BE49-F238E27FC236}">
                <a16:creationId xmlns:a16="http://schemas.microsoft.com/office/drawing/2014/main" id="{EC16ECD4-65C5-EF3C-E953-C81CB23B3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04" y="1399552"/>
            <a:ext cx="4922862" cy="494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79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AEFD8-8FB3-EB72-B68C-750C18610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DD2BD9-6F64-ECE9-8B8D-2FFFE65BAD15}"/>
              </a:ext>
            </a:extLst>
          </p:cNvPr>
          <p:cNvSpPr/>
          <p:nvPr/>
        </p:nvSpPr>
        <p:spPr>
          <a:xfrm>
            <a:off x="0" y="101244"/>
            <a:ext cx="12192000" cy="748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Paths for model improvements: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5DA57-E46E-FEE8-CDEE-105E6C6E92AB}"/>
              </a:ext>
            </a:extLst>
          </p:cNvPr>
          <p:cNvSpPr txBox="1"/>
          <p:nvPr/>
        </p:nvSpPr>
        <p:spPr>
          <a:xfrm>
            <a:off x="647700" y="1712819"/>
            <a:ext cx="1089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Training on large data sets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Hyper parameter tuning to optimize model settings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Use of higher resolution images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Allowing training to improve over many epochs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Building a more complex CNN model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Mitigating class imbalance during training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58269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B3BC8-9783-96D2-0697-3CAC25B63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2A1CD6-D537-15EE-6331-F19B1EA13C27}"/>
              </a:ext>
            </a:extLst>
          </p:cNvPr>
          <p:cNvSpPr/>
          <p:nvPr/>
        </p:nvSpPr>
        <p:spPr>
          <a:xfrm>
            <a:off x="0" y="2234844"/>
            <a:ext cx="12192000" cy="748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8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295E2-D6B5-FA73-A8E7-743531A86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ED1B63-3732-450D-0779-86A3835D65BA}"/>
              </a:ext>
            </a:extLst>
          </p:cNvPr>
          <p:cNvSpPr/>
          <p:nvPr/>
        </p:nvSpPr>
        <p:spPr>
          <a:xfrm>
            <a:off x="0" y="101244"/>
            <a:ext cx="12192000" cy="748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CNN model 1 loss: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F1600A-9EED-AFE7-BD1B-485FBC537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17800"/>
            <a:ext cx="5486400" cy="540295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FCC0C9-9363-98C9-538B-B5B96D89F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14753"/>
              </p:ext>
            </p:extLst>
          </p:nvPr>
        </p:nvGraphicFramePr>
        <p:xfrm>
          <a:off x="330199" y="1356360"/>
          <a:ext cx="519354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180">
                  <a:extLst>
                    <a:ext uri="{9D8B030D-6E8A-4147-A177-3AD203B41FA5}">
                      <a16:colId xmlns:a16="http://schemas.microsoft.com/office/drawing/2014/main" val="202314609"/>
                    </a:ext>
                  </a:extLst>
                </a:gridCol>
                <a:gridCol w="1731180">
                  <a:extLst>
                    <a:ext uri="{9D8B030D-6E8A-4147-A177-3AD203B41FA5}">
                      <a16:colId xmlns:a16="http://schemas.microsoft.com/office/drawing/2014/main" val="615372461"/>
                    </a:ext>
                  </a:extLst>
                </a:gridCol>
                <a:gridCol w="1731180">
                  <a:extLst>
                    <a:ext uri="{9D8B030D-6E8A-4147-A177-3AD203B41FA5}">
                      <a16:colId xmlns:a16="http://schemas.microsoft.com/office/drawing/2014/main" val="2154674803"/>
                    </a:ext>
                  </a:extLst>
                </a:gridCol>
              </a:tblGrid>
              <a:tr h="477537">
                <a:tc>
                  <a:txBody>
                    <a:bodyPr/>
                    <a:lstStyle/>
                    <a:p>
                      <a:r>
                        <a:rPr lang="en-US" sz="2800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46372"/>
                  </a:ext>
                </a:extLst>
              </a:tr>
              <a:tr h="477537">
                <a:tc>
                  <a:txBody>
                    <a:bodyPr/>
                    <a:lstStyle/>
                    <a:p>
                      <a:r>
                        <a:rPr lang="en-US" sz="2800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65.64%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82.3%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41094"/>
                  </a:ext>
                </a:extLst>
              </a:tr>
              <a:tr h="477537">
                <a:tc>
                  <a:txBody>
                    <a:bodyPr/>
                    <a:lstStyle/>
                    <a:p>
                      <a:r>
                        <a:rPr lang="en-US" sz="2800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69.71%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70303"/>
                  </a:ext>
                </a:extLst>
              </a:tr>
              <a:tr h="477537">
                <a:tc>
                  <a:txBody>
                    <a:bodyPr/>
                    <a:lstStyle/>
                    <a:p>
                      <a:r>
                        <a:rPr lang="en-US" sz="28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68.8%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77.6%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6489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14BF1F-3AD3-72E5-3472-6F14F6A7AAA1}"/>
              </a:ext>
            </a:extLst>
          </p:cNvPr>
          <p:cNvSpPr txBox="1"/>
          <p:nvPr/>
        </p:nvSpPr>
        <p:spPr>
          <a:xfrm>
            <a:off x="0" y="3935128"/>
            <a:ext cx="51935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Training loss decreases with each epoch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Model generalizes well to unseen data, loss is lower for validation and test data sets</a:t>
            </a:r>
          </a:p>
        </p:txBody>
      </p:sp>
    </p:spTree>
    <p:extLst>
      <p:ext uri="{BB962C8B-B14F-4D97-AF65-F5344CB8AC3E}">
        <p14:creationId xmlns:p14="http://schemas.microsoft.com/office/powerpoint/2010/main" val="1070979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3A17C-CC96-C9AF-5CAE-AE753E4EE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363A17-37AD-B423-1355-F6001E41C2F2}"/>
              </a:ext>
            </a:extLst>
          </p:cNvPr>
          <p:cNvSpPr/>
          <p:nvPr/>
        </p:nvSpPr>
        <p:spPr>
          <a:xfrm>
            <a:off x="0" y="101244"/>
            <a:ext cx="12192000" cy="748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Comparison of models</a:t>
            </a:r>
            <a:endParaRPr lang="en-US" dirty="0"/>
          </a:p>
        </p:txBody>
      </p:sp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764DA0AA-E5BA-F26D-D017-C5507FD1E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956"/>
            <a:ext cx="11937348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2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4A378-4C34-6717-3770-0F3BA954E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37E819-0E88-D2C8-FC85-238EBD895C12}"/>
              </a:ext>
            </a:extLst>
          </p:cNvPr>
          <p:cNvSpPr/>
          <p:nvPr/>
        </p:nvSpPr>
        <p:spPr>
          <a:xfrm>
            <a:off x="0" y="101244"/>
            <a:ext cx="12192000" cy="436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Importance of artificial emotional intelligence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F3D44-9BBA-5D68-C970-982860D4CFAD}"/>
              </a:ext>
            </a:extLst>
          </p:cNvPr>
          <p:cNvSpPr txBox="1"/>
          <p:nvPr/>
        </p:nvSpPr>
        <p:spPr>
          <a:xfrm>
            <a:off x="430307" y="896471"/>
            <a:ext cx="10908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Artificial emotional intelligence </a:t>
            </a:r>
            <a:r>
              <a:rPr lang="en-US" sz="2400" dirty="0"/>
              <a:t>is the study and development of technologies that read human emotions by analyzing body gestures, facial expressions, voice tone and can react appropriately to them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8B6010-3DB1-234C-363F-D4EA1C568AA8}"/>
              </a:ext>
            </a:extLst>
          </p:cNvPr>
          <p:cNvSpPr txBox="1"/>
          <p:nvPr/>
        </p:nvSpPr>
        <p:spPr>
          <a:xfrm>
            <a:off x="367554" y="2626660"/>
            <a:ext cx="111506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Research shows that 55% of communication is through facial expression and visual cues. </a:t>
            </a:r>
            <a:r>
              <a:rPr lang="en-US" sz="2400" b="1" dirty="0"/>
              <a:t>Artificial emotional intelligence is fundamental to </a:t>
            </a:r>
            <a:r>
              <a:rPr lang="en-US" sz="2400" dirty="0"/>
              <a:t>effective human and technology interactions with applications in health care, education, service industry and others. </a:t>
            </a:r>
          </a:p>
        </p:txBody>
      </p:sp>
    </p:spTree>
    <p:extLst>
      <p:ext uri="{BB962C8B-B14F-4D97-AF65-F5344CB8AC3E}">
        <p14:creationId xmlns:p14="http://schemas.microsoft.com/office/powerpoint/2010/main" val="160951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3D896-F4CB-EF57-A872-D2892AEDB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1CE00B-A28C-3E7B-9EF8-304CDEC4D2FC}"/>
              </a:ext>
            </a:extLst>
          </p:cNvPr>
          <p:cNvSpPr/>
          <p:nvPr/>
        </p:nvSpPr>
        <p:spPr>
          <a:xfrm>
            <a:off x="0" y="101244"/>
            <a:ext cx="12192000" cy="10135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Goal: Develop a deep learning model to classify emotions in human faces 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E67440-D632-F0B9-6972-9580B5B6F72F}"/>
              </a:ext>
            </a:extLst>
          </p:cNvPr>
          <p:cNvSpPr txBox="1"/>
          <p:nvPr/>
        </p:nvSpPr>
        <p:spPr>
          <a:xfrm>
            <a:off x="76022" y="1430813"/>
            <a:ext cx="1090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Create a computer vision model that accurately detects facial emotions 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139D289-DF7E-569C-24FC-4BA46114D296}"/>
              </a:ext>
            </a:extLst>
          </p:cNvPr>
          <p:cNvGrpSpPr/>
          <p:nvPr/>
        </p:nvGrpSpPr>
        <p:grpSpPr>
          <a:xfrm>
            <a:off x="641705" y="2208489"/>
            <a:ext cx="10908589" cy="3022327"/>
            <a:chOff x="372337" y="3056541"/>
            <a:chExt cx="10908589" cy="302232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7BE00E3-74D5-FDB2-B605-A2EAA6C2C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37" y="3056541"/>
              <a:ext cx="2652996" cy="265299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C24E59A-4178-2E59-1A2A-C87838BD5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2" y="3056541"/>
              <a:ext cx="2652996" cy="265299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942E07-38C2-8532-6972-FC491DEB4E22}"/>
                </a:ext>
              </a:extLst>
            </p:cNvPr>
            <p:cNvSpPr txBox="1"/>
            <p:nvPr/>
          </p:nvSpPr>
          <p:spPr>
            <a:xfrm>
              <a:off x="1142423" y="5709536"/>
              <a:ext cx="799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Happy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BF376D-4B85-FC2D-A918-B5732511921F}"/>
                </a:ext>
              </a:extLst>
            </p:cNvPr>
            <p:cNvSpPr txBox="1"/>
            <p:nvPr/>
          </p:nvSpPr>
          <p:spPr>
            <a:xfrm>
              <a:off x="3924364" y="5709536"/>
              <a:ext cx="90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Neutral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E09911D-B6E9-860D-DF43-D3B1DF32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6067" y="3056541"/>
              <a:ext cx="2652996" cy="265299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E95E67F-1E50-47EF-1F7D-02D099FC0654}"/>
                </a:ext>
              </a:extLst>
            </p:cNvPr>
            <p:cNvSpPr txBox="1"/>
            <p:nvPr/>
          </p:nvSpPr>
          <p:spPr>
            <a:xfrm>
              <a:off x="6937107" y="570953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Sad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6EB893E-7F8E-7A86-008B-E8C1E9E31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7931" y="3056541"/>
              <a:ext cx="2652995" cy="2652995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A99653-0A5E-AECF-8E87-0A9D4D6D20E7}"/>
                </a:ext>
              </a:extLst>
            </p:cNvPr>
            <p:cNvSpPr txBox="1"/>
            <p:nvPr/>
          </p:nvSpPr>
          <p:spPr>
            <a:xfrm>
              <a:off x="9409246" y="5709536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Surprised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5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CFF17-9AA3-0143-0B14-5D0EED29A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8075DD9-E32B-D91B-A6DB-AE93FF2D45DC}"/>
              </a:ext>
            </a:extLst>
          </p:cNvPr>
          <p:cNvSpPr/>
          <p:nvPr/>
        </p:nvSpPr>
        <p:spPr>
          <a:xfrm>
            <a:off x="0" y="101244"/>
            <a:ext cx="12192000" cy="748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The data used to build a facial emotion detection model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C1113-279D-7AF4-E207-12E301A7F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530" y="1765359"/>
            <a:ext cx="4518986" cy="47472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B7C1B7-2187-B832-8EEF-7E567AD8BFDC}"/>
              </a:ext>
            </a:extLst>
          </p:cNvPr>
          <p:cNvSpPr txBox="1"/>
          <p:nvPr/>
        </p:nvSpPr>
        <p:spPr>
          <a:xfrm>
            <a:off x="89576" y="1026695"/>
            <a:ext cx="48422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 x 48-pixel images of faces displaying emotions: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Happy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Sad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Neutral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Surprised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8E647-F945-3F52-1119-EBDEA522B442}"/>
              </a:ext>
            </a:extLst>
          </p:cNvPr>
          <p:cNvSpPr txBox="1"/>
          <p:nvPr/>
        </p:nvSpPr>
        <p:spPr>
          <a:xfrm>
            <a:off x="6030214" y="1138892"/>
            <a:ext cx="591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Training data </a:t>
            </a:r>
            <a:r>
              <a:rPr lang="en-US" dirty="0"/>
              <a:t>set distribution of pictures for various emotions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8754A-9881-B626-C3C9-67CA1B71B8F5}"/>
              </a:ext>
            </a:extLst>
          </p:cNvPr>
          <p:cNvSpPr txBox="1"/>
          <p:nvPr/>
        </p:nvSpPr>
        <p:spPr>
          <a:xfrm>
            <a:off x="89576" y="5877861"/>
            <a:ext cx="331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*Duplicate images were removed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35CDA-6F12-C8C9-0E25-89FEF47DE1CC}"/>
              </a:ext>
            </a:extLst>
          </p:cNvPr>
          <p:cNvSpPr txBox="1"/>
          <p:nvPr/>
        </p:nvSpPr>
        <p:spPr>
          <a:xfrm>
            <a:off x="224588" y="2792683"/>
            <a:ext cx="6330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 imbalance </a:t>
            </a:r>
            <a:r>
              <a:rPr lang="en-US" dirty="0"/>
              <a:t>= 3982/3173 = 1.25 (before removing duplicates)</a:t>
            </a:r>
          </a:p>
          <a:p>
            <a:endParaRPr lang="en-US" dirty="0"/>
          </a:p>
          <a:p>
            <a:r>
              <a:rPr lang="en-US" dirty="0"/>
              <a:t>The imbalance is not too high, we will use F1-Score to determine</a:t>
            </a:r>
          </a:p>
          <a:p>
            <a:r>
              <a:rPr lang="en-US" dirty="0"/>
              <a:t>model accuracy to mitigate the class imbalance concern.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60DD6F-9F82-E4A0-5203-82D1A44214A3}"/>
                  </a:ext>
                </a:extLst>
              </p:cNvPr>
              <p:cNvSpPr txBox="1"/>
              <p:nvPr/>
            </p:nvSpPr>
            <p:spPr>
              <a:xfrm>
                <a:off x="369716" y="4216799"/>
                <a:ext cx="2752869" cy="402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F1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2 .  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.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60DD6F-9F82-E4A0-5203-82D1A4421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16" y="4216799"/>
                <a:ext cx="2752869" cy="402995"/>
              </a:xfrm>
              <a:prstGeom prst="rect">
                <a:avLst/>
              </a:prstGeom>
              <a:blipFill>
                <a:blip r:embed="rId4"/>
                <a:stretch>
                  <a:fillRect l="-5322" t="-3030" r="-1330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55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D0465-5032-8CAA-1A80-37E7D1D3F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E71682-6149-DA10-50C2-F7EB6D56808D}"/>
              </a:ext>
            </a:extLst>
          </p:cNvPr>
          <p:cNvSpPr/>
          <p:nvPr/>
        </p:nvSpPr>
        <p:spPr>
          <a:xfrm>
            <a:off x="0" y="101244"/>
            <a:ext cx="12192000" cy="748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The data used to validate and test a facial emotion detection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3508C1-373B-9F7E-4A32-23EB7A5B3149}"/>
              </a:ext>
            </a:extLst>
          </p:cNvPr>
          <p:cNvSpPr txBox="1"/>
          <p:nvPr/>
        </p:nvSpPr>
        <p:spPr>
          <a:xfrm>
            <a:off x="339628" y="1034852"/>
            <a:ext cx="5552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data </a:t>
            </a:r>
            <a:r>
              <a:rPr lang="en-US" dirty="0"/>
              <a:t>set distribution of pictures for various emotions before removing duplicates</a:t>
            </a:r>
          </a:p>
        </p:txBody>
      </p:sp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C2492C52-9692-DD7F-5482-BEF2569C3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28" y="1747179"/>
            <a:ext cx="4711050" cy="4948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A9DAD1-6204-BC13-4A56-A29DBD219368}"/>
              </a:ext>
            </a:extLst>
          </p:cNvPr>
          <p:cNvSpPr txBox="1"/>
          <p:nvPr/>
        </p:nvSpPr>
        <p:spPr>
          <a:xfrm>
            <a:off x="6639814" y="1100848"/>
            <a:ext cx="555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Test data </a:t>
            </a:r>
            <a:r>
              <a:rPr lang="en-US" dirty="0"/>
              <a:t>set distribution of pictures for various emotions</a:t>
            </a:r>
          </a:p>
        </p:txBody>
      </p:sp>
      <p:pic>
        <p:nvPicPr>
          <p:cNvPr id="11" name="Picture 10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31C5F8BE-5E94-D6CD-5747-E391D6A2C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994" y="1747179"/>
            <a:ext cx="4578308" cy="494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1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383B0-A8F7-9CDE-AF27-2AF115F30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D96B31-5213-B310-8CE7-464DC01B5C3F}"/>
              </a:ext>
            </a:extLst>
          </p:cNvPr>
          <p:cNvSpPr/>
          <p:nvPr/>
        </p:nvSpPr>
        <p:spPr>
          <a:xfrm>
            <a:off x="0" y="101244"/>
            <a:ext cx="12192000" cy="748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The CNN model architecture for facial emotion detection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44A22-AC1D-2DA6-2A40-D0799D5631CF}"/>
              </a:ext>
            </a:extLst>
          </p:cNvPr>
          <p:cNvSpPr txBox="1"/>
          <p:nvPr/>
        </p:nvSpPr>
        <p:spPr>
          <a:xfrm>
            <a:off x="89576" y="1026695"/>
            <a:ext cx="10612777" cy="1082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Image generator: Grayscale images</a:t>
            </a:r>
          </a:p>
          <a:p>
            <a:endParaRPr lang="en-US" sz="2000" dirty="0"/>
          </a:p>
          <a:p>
            <a:pPr>
              <a:lnSpc>
                <a:spcPts val="1425"/>
              </a:lnSpc>
            </a:pPr>
            <a:r>
              <a:rPr lang="en-US" sz="2000" dirty="0"/>
              <a:t>Train Data augmentation: horizontal flip, brightness range (0, 0.2), rescale (1/255), </a:t>
            </a:r>
            <a:r>
              <a:rPr lang="en-US" sz="2000" dirty="0" err="1"/>
              <a:t>shear_range</a:t>
            </a:r>
            <a:r>
              <a:rPr lang="en-US" sz="2000" dirty="0"/>
              <a:t> (0.3)</a:t>
            </a:r>
          </a:p>
          <a:p>
            <a:pPr>
              <a:lnSpc>
                <a:spcPts val="1425"/>
              </a:lnSpc>
            </a:pPr>
            <a:r>
              <a:rPr lang="en-US" sz="2000" dirty="0"/>
              <a:t>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A89A49-5F59-CB86-EE2F-62FBD0446FDA}"/>
              </a:ext>
            </a:extLst>
          </p:cNvPr>
          <p:cNvGrpSpPr/>
          <p:nvPr/>
        </p:nvGrpSpPr>
        <p:grpSpPr>
          <a:xfrm>
            <a:off x="541688" y="2510117"/>
            <a:ext cx="9920124" cy="3785007"/>
            <a:chOff x="765805" y="2224591"/>
            <a:chExt cx="10194495" cy="39900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31590F0-7424-B2E3-5C80-CB30FCF48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805" y="2408987"/>
              <a:ext cx="2652996" cy="2652996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5B554E55-5F98-6FA1-F4EF-951EAF461D9A}"/>
                </a:ext>
              </a:extLst>
            </p:cNvPr>
            <p:cNvSpPr/>
            <p:nvPr/>
          </p:nvSpPr>
          <p:spPr>
            <a:xfrm flipH="1">
              <a:off x="1881252" y="3320732"/>
              <a:ext cx="2811294" cy="1741251"/>
            </a:xfrm>
            <a:prstGeom prst="cube">
              <a:avLst>
                <a:gd name="adj" fmla="val 11033"/>
              </a:avLst>
            </a:prstGeom>
            <a:scene3d>
              <a:camera prst="orthographicFront">
                <a:rot lat="1791376" lon="18944710" rev="198255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28C008-1D85-07AD-1BD3-A67AA9DEE22B}"/>
                </a:ext>
              </a:extLst>
            </p:cNvPr>
            <p:cNvSpPr txBox="1"/>
            <p:nvPr/>
          </p:nvSpPr>
          <p:spPr>
            <a:xfrm rot="19684216">
              <a:off x="2672440" y="3152001"/>
              <a:ext cx="18556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48 x 48 x 64</a:t>
              </a:r>
            </a:p>
            <a:p>
              <a:endParaRPr lang="en-US" dirty="0"/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862A61D7-04B9-7813-E529-7D21749BBEA7}"/>
                </a:ext>
              </a:extLst>
            </p:cNvPr>
            <p:cNvSpPr/>
            <p:nvPr/>
          </p:nvSpPr>
          <p:spPr>
            <a:xfrm flipH="1">
              <a:off x="8264123" y="2276320"/>
              <a:ext cx="440606" cy="426872"/>
            </a:xfrm>
            <a:prstGeom prst="cube">
              <a:avLst>
                <a:gd name="adj" fmla="val 11033"/>
              </a:avLst>
            </a:prstGeom>
            <a:scene3d>
              <a:camera prst="orthographicFront">
                <a:rot lat="1791376" lon="18944710" rev="198255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B2BD5A-A5FE-F47C-E500-D478949B19F0}"/>
                </a:ext>
              </a:extLst>
            </p:cNvPr>
            <p:cNvSpPr txBox="1"/>
            <p:nvPr/>
          </p:nvSpPr>
          <p:spPr>
            <a:xfrm>
              <a:off x="8879593" y="2224591"/>
              <a:ext cx="2080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Convolution + </a:t>
              </a:r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EA62BBB3-2BD0-158B-D760-9B535422CA42}"/>
                </a:ext>
              </a:extLst>
            </p:cNvPr>
            <p:cNvSpPr/>
            <p:nvPr/>
          </p:nvSpPr>
          <p:spPr>
            <a:xfrm flipH="1">
              <a:off x="2666326" y="3803467"/>
              <a:ext cx="1867922" cy="1451616"/>
            </a:xfrm>
            <a:prstGeom prst="cube">
              <a:avLst>
                <a:gd name="adj" fmla="val 11033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1791376" lon="18944710" rev="198255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556457-699C-5E80-EF99-B630998A4A17}"/>
                </a:ext>
              </a:extLst>
            </p:cNvPr>
            <p:cNvSpPr txBox="1"/>
            <p:nvPr/>
          </p:nvSpPr>
          <p:spPr>
            <a:xfrm rot="19684216">
              <a:off x="3053384" y="3576441"/>
              <a:ext cx="18556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24 x 24 x 64</a:t>
              </a:r>
            </a:p>
            <a:p>
              <a:endParaRPr lang="en-US" dirty="0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D2D998C0-2474-DC04-D092-257DB1BACA40}"/>
                </a:ext>
              </a:extLst>
            </p:cNvPr>
            <p:cNvSpPr/>
            <p:nvPr/>
          </p:nvSpPr>
          <p:spPr>
            <a:xfrm flipH="1">
              <a:off x="8264123" y="2931384"/>
              <a:ext cx="440606" cy="497549"/>
            </a:xfrm>
            <a:prstGeom prst="cube">
              <a:avLst>
                <a:gd name="adj" fmla="val 11033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>
                <a:rot lat="1791376" lon="18944710" rev="198255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13DC18-048D-3612-527A-4771B9E8BA6F}"/>
                </a:ext>
              </a:extLst>
            </p:cNvPr>
            <p:cNvSpPr txBox="1"/>
            <p:nvPr/>
          </p:nvSpPr>
          <p:spPr>
            <a:xfrm>
              <a:off x="8879593" y="2848836"/>
              <a:ext cx="2080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 Pooling (2x2)</a:t>
              </a:r>
            </a:p>
          </p:txBody>
        </p:sp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681AC33A-7D41-83A2-4192-EC016FA66A2D}"/>
                </a:ext>
              </a:extLst>
            </p:cNvPr>
            <p:cNvSpPr/>
            <p:nvPr/>
          </p:nvSpPr>
          <p:spPr>
            <a:xfrm rot="21368370" flipH="1">
              <a:off x="3086939" y="4587711"/>
              <a:ext cx="1148516" cy="416488"/>
            </a:xfrm>
            <a:prstGeom prst="cube">
              <a:avLst>
                <a:gd name="adj" fmla="val 30405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  <a:scene3d>
              <a:camera prst="orthographicFront">
                <a:rot lat="1791376" lon="18944710" rev="198255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55C00AD9-D7EE-E172-D646-7D8C5A85F149}"/>
                </a:ext>
              </a:extLst>
            </p:cNvPr>
            <p:cNvSpPr/>
            <p:nvPr/>
          </p:nvSpPr>
          <p:spPr>
            <a:xfrm flipH="1">
              <a:off x="3371658" y="4103773"/>
              <a:ext cx="1867922" cy="1451616"/>
            </a:xfrm>
            <a:prstGeom prst="cube">
              <a:avLst>
                <a:gd name="adj" fmla="val 11033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  <a:scene3d>
              <a:camera prst="orthographicFront">
                <a:rot lat="1791376" lon="18944710" rev="198255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6689E5-18A5-088A-1EE8-5DFAA89D8710}"/>
                </a:ext>
              </a:extLst>
            </p:cNvPr>
            <p:cNvSpPr txBox="1"/>
            <p:nvPr/>
          </p:nvSpPr>
          <p:spPr>
            <a:xfrm rot="19786384">
              <a:off x="3735095" y="3930537"/>
              <a:ext cx="18556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24 x 24 x 32</a:t>
              </a:r>
            </a:p>
            <a:p>
              <a:endParaRPr lang="en-US" dirty="0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6AF559BB-AB83-6D25-E351-B63422A442EC}"/>
                </a:ext>
              </a:extLst>
            </p:cNvPr>
            <p:cNvSpPr/>
            <p:nvPr/>
          </p:nvSpPr>
          <p:spPr>
            <a:xfrm rot="21368370" flipH="1">
              <a:off x="8271234" y="3603306"/>
              <a:ext cx="426384" cy="416488"/>
            </a:xfrm>
            <a:prstGeom prst="cube">
              <a:avLst>
                <a:gd name="adj" fmla="val 30405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  <a:scene3d>
              <a:camera prst="orthographicFront">
                <a:rot lat="1791376" lon="18944710" rev="198255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95CBEE-40E5-6F8D-D342-8FCF912236F7}"/>
                </a:ext>
              </a:extLst>
            </p:cNvPr>
            <p:cNvSpPr txBox="1"/>
            <p:nvPr/>
          </p:nvSpPr>
          <p:spPr>
            <a:xfrm>
              <a:off x="8879593" y="4097327"/>
              <a:ext cx="2080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Softmax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08B075-D21B-F91E-255E-BBBEB231EFAA}"/>
                </a:ext>
              </a:extLst>
            </p:cNvPr>
            <p:cNvSpPr txBox="1"/>
            <p:nvPr/>
          </p:nvSpPr>
          <p:spPr>
            <a:xfrm rot="20093361">
              <a:off x="3304706" y="4478397"/>
              <a:ext cx="18131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0.2</a:t>
              </a:r>
            </a:p>
            <a:p>
              <a:endParaRPr lang="en-US" dirty="0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433CAF57-E8BD-45F0-82E4-2022500809C5}"/>
                </a:ext>
              </a:extLst>
            </p:cNvPr>
            <p:cNvSpPr/>
            <p:nvPr/>
          </p:nvSpPr>
          <p:spPr>
            <a:xfrm flipH="1">
              <a:off x="3980708" y="4459643"/>
              <a:ext cx="1351989" cy="1325102"/>
            </a:xfrm>
            <a:prstGeom prst="cube">
              <a:avLst>
                <a:gd name="adj" fmla="val 11033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1791376" lon="18944710" rev="198255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F7BFDC-053C-6FBD-93E0-C8BBC460011D}"/>
                </a:ext>
              </a:extLst>
            </p:cNvPr>
            <p:cNvSpPr txBox="1"/>
            <p:nvPr/>
          </p:nvSpPr>
          <p:spPr>
            <a:xfrm rot="19879297">
              <a:off x="4174531" y="4233599"/>
              <a:ext cx="18556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12 x 12 x 32</a:t>
              </a:r>
            </a:p>
            <a:p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65C0AA5-ADCD-678B-5A5A-267495697D85}"/>
                </a:ext>
              </a:extLst>
            </p:cNvPr>
            <p:cNvGrpSpPr/>
            <p:nvPr/>
          </p:nvGrpSpPr>
          <p:grpSpPr>
            <a:xfrm>
              <a:off x="4206619" y="4922712"/>
              <a:ext cx="2030910" cy="553998"/>
              <a:chOff x="4206673" y="4896724"/>
              <a:chExt cx="2030910" cy="553998"/>
            </a:xfrm>
          </p:grpSpPr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D80D03C6-5273-D270-7A58-A809791D224A}"/>
                  </a:ext>
                </a:extLst>
              </p:cNvPr>
              <p:cNvSpPr/>
              <p:nvPr/>
            </p:nvSpPr>
            <p:spPr>
              <a:xfrm rot="21368370" flipH="1">
                <a:off x="4206673" y="5006038"/>
                <a:ext cx="1148516" cy="416488"/>
              </a:xfrm>
              <a:prstGeom prst="cube">
                <a:avLst>
                  <a:gd name="adj" fmla="val 30405"/>
                </a:avLst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1791376" lon="18944710" rev="198255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73C6A7-E2FD-566B-E086-C9A3BCB8C4AB}"/>
                  </a:ext>
                </a:extLst>
              </p:cNvPr>
              <p:cNvSpPr txBox="1"/>
              <p:nvPr/>
            </p:nvSpPr>
            <p:spPr>
              <a:xfrm rot="20093361">
                <a:off x="4424440" y="4896724"/>
                <a:ext cx="18131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0.2</a:t>
                </a:r>
              </a:p>
              <a:p>
                <a:endParaRPr lang="en-US" dirty="0"/>
              </a:p>
            </p:txBody>
          </p:sp>
        </p:grp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9965CAF3-3F0A-DCD7-AAD6-273D13515388}"/>
                </a:ext>
              </a:extLst>
            </p:cNvPr>
            <p:cNvSpPr/>
            <p:nvPr/>
          </p:nvSpPr>
          <p:spPr>
            <a:xfrm flipH="1">
              <a:off x="4563585" y="4592532"/>
              <a:ext cx="1351989" cy="1325102"/>
            </a:xfrm>
            <a:prstGeom prst="cube">
              <a:avLst>
                <a:gd name="adj" fmla="val 11033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  <a:scene3d>
              <a:camera prst="orthographicFront">
                <a:rot lat="1791376" lon="18944710" rev="198255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F83714-E9C2-F7F0-FDF4-1F13C98AF5DB}"/>
                </a:ext>
              </a:extLst>
            </p:cNvPr>
            <p:cNvSpPr txBox="1"/>
            <p:nvPr/>
          </p:nvSpPr>
          <p:spPr>
            <a:xfrm rot="19879297">
              <a:off x="4757407" y="4361335"/>
              <a:ext cx="185569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12 x 12 x 32</a:t>
              </a:r>
            </a:p>
            <a:p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1C23440-3D6B-0B37-7071-6DEE13CB7B4B}"/>
                </a:ext>
              </a:extLst>
            </p:cNvPr>
            <p:cNvGrpSpPr/>
            <p:nvPr/>
          </p:nvGrpSpPr>
          <p:grpSpPr>
            <a:xfrm>
              <a:off x="5032051" y="4579231"/>
              <a:ext cx="2082034" cy="1388519"/>
              <a:chOff x="5383804" y="4460016"/>
              <a:chExt cx="2082034" cy="1388519"/>
            </a:xfrm>
          </p:grpSpPr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49D30435-EC0A-AC46-F2EF-671C0BFD3DD3}"/>
                  </a:ext>
                </a:extLst>
              </p:cNvPr>
              <p:cNvSpPr/>
              <p:nvPr/>
            </p:nvSpPr>
            <p:spPr>
              <a:xfrm flipH="1">
                <a:off x="5383804" y="4783845"/>
                <a:ext cx="1248407" cy="1064690"/>
              </a:xfrm>
              <a:prstGeom prst="cube">
                <a:avLst>
                  <a:gd name="adj" fmla="val 11033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1791376" lon="18944710" rev="198255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E7125B-0D1D-6A09-F3BA-53E0D2C6BF98}"/>
                  </a:ext>
                </a:extLst>
              </p:cNvPr>
              <p:cNvSpPr txBox="1"/>
              <p:nvPr/>
            </p:nvSpPr>
            <p:spPr>
              <a:xfrm rot="19879297">
                <a:off x="5610143" y="4460016"/>
                <a:ext cx="18556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 x 6 x 32</a:t>
                </a:r>
              </a:p>
              <a:p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6185DFA-C8D5-70F7-2296-76B135D544A1}"/>
                </a:ext>
              </a:extLst>
            </p:cNvPr>
            <p:cNvGrpSpPr/>
            <p:nvPr/>
          </p:nvGrpSpPr>
          <p:grpSpPr>
            <a:xfrm>
              <a:off x="5247073" y="5181039"/>
              <a:ext cx="2030910" cy="553998"/>
              <a:chOff x="4206673" y="4896724"/>
              <a:chExt cx="2030910" cy="553998"/>
            </a:xfrm>
          </p:grpSpPr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32F69047-85ED-C7FE-FBED-3C7D66478FA6}"/>
                  </a:ext>
                </a:extLst>
              </p:cNvPr>
              <p:cNvSpPr/>
              <p:nvPr/>
            </p:nvSpPr>
            <p:spPr>
              <a:xfrm rot="21368370" flipH="1">
                <a:off x="4206673" y="5006038"/>
                <a:ext cx="1148516" cy="416488"/>
              </a:xfrm>
              <a:prstGeom prst="cube">
                <a:avLst>
                  <a:gd name="adj" fmla="val 30405"/>
                </a:avLst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1791376" lon="18944710" rev="198255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065EB44-6990-9F9A-F151-5666457D89C2}"/>
                  </a:ext>
                </a:extLst>
              </p:cNvPr>
              <p:cNvSpPr txBox="1"/>
              <p:nvPr/>
            </p:nvSpPr>
            <p:spPr>
              <a:xfrm rot="20093361">
                <a:off x="4424440" y="4896724"/>
                <a:ext cx="181314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0.2</a:t>
                </a:r>
              </a:p>
              <a:p>
                <a:endParaRPr lang="en-US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AD7EF69-596E-E859-838D-8F37EBF1155C}"/>
                </a:ext>
              </a:extLst>
            </p:cNvPr>
            <p:cNvGrpSpPr/>
            <p:nvPr/>
          </p:nvGrpSpPr>
          <p:grpSpPr>
            <a:xfrm>
              <a:off x="5607940" y="5266126"/>
              <a:ext cx="2746268" cy="553998"/>
              <a:chOff x="5076645" y="5401271"/>
              <a:chExt cx="2746268" cy="553998"/>
            </a:xfrm>
          </p:grpSpPr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6822353E-E12E-197A-AFE9-128AF0761FC4}"/>
                  </a:ext>
                </a:extLst>
              </p:cNvPr>
              <p:cNvSpPr/>
              <p:nvPr/>
            </p:nvSpPr>
            <p:spPr>
              <a:xfrm flipH="1">
                <a:off x="5076645" y="5424588"/>
                <a:ext cx="2746268" cy="377563"/>
              </a:xfrm>
              <a:prstGeom prst="cube">
                <a:avLst>
                  <a:gd name="adj" fmla="val 62253"/>
                </a:avLst>
              </a:prstGeom>
              <a:solidFill>
                <a:schemeClr val="accent4"/>
              </a:solidFill>
              <a:scene3d>
                <a:camera prst="orthographicFront">
                  <a:rot lat="1791376" lon="18944710" rev="198255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2179590-4D0D-40E4-2180-D1AD37B57986}"/>
                  </a:ext>
                </a:extLst>
              </p:cNvPr>
              <p:cNvSpPr txBox="1"/>
              <p:nvPr/>
            </p:nvSpPr>
            <p:spPr>
              <a:xfrm rot="19846813">
                <a:off x="5971186" y="5401271"/>
                <a:ext cx="106106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Flatten (1152)</a:t>
                </a:r>
              </a:p>
              <a:p>
                <a:endParaRPr lang="en-US" dirty="0"/>
              </a:p>
            </p:txBody>
          </p:sp>
        </p:grp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E65C0272-DC73-D8F9-341B-9544B8CA1584}"/>
                </a:ext>
              </a:extLst>
            </p:cNvPr>
            <p:cNvSpPr/>
            <p:nvPr/>
          </p:nvSpPr>
          <p:spPr>
            <a:xfrm flipH="1">
              <a:off x="5477040" y="5573904"/>
              <a:ext cx="3732728" cy="446691"/>
            </a:xfrm>
            <a:prstGeom prst="cube">
              <a:avLst>
                <a:gd name="adj" fmla="val 62253"/>
              </a:avLst>
            </a:prstGeom>
            <a:solidFill>
              <a:schemeClr val="accent2">
                <a:lumMod val="60000"/>
                <a:lumOff val="40000"/>
              </a:schemeClr>
            </a:solidFill>
            <a:scene3d>
              <a:camera prst="orthographicFront">
                <a:rot lat="1791376" lon="18944710" rev="198255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0976F6-7C60-2646-FAE6-43C7E73572F8}"/>
                </a:ext>
              </a:extLst>
            </p:cNvPr>
            <p:cNvSpPr txBox="1"/>
            <p:nvPr/>
          </p:nvSpPr>
          <p:spPr>
            <a:xfrm rot="19850071">
              <a:off x="6484029" y="5450397"/>
              <a:ext cx="2133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Fully Connected + Dropout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C402A4B-E331-1CF9-0C69-24964CD09C4F}"/>
                </a:ext>
              </a:extLst>
            </p:cNvPr>
            <p:cNvGrpSpPr/>
            <p:nvPr/>
          </p:nvGrpSpPr>
          <p:grpSpPr>
            <a:xfrm>
              <a:off x="7030277" y="5818286"/>
              <a:ext cx="1988604" cy="396385"/>
              <a:chOff x="5215933" y="5584640"/>
              <a:chExt cx="1988604" cy="396385"/>
            </a:xfrm>
          </p:grpSpPr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2D460F89-109A-0A1F-F5EA-5B8CAA02F7F7}"/>
                  </a:ext>
                </a:extLst>
              </p:cNvPr>
              <p:cNvSpPr/>
              <p:nvPr/>
            </p:nvSpPr>
            <p:spPr>
              <a:xfrm flipH="1">
                <a:off x="5215933" y="5603462"/>
                <a:ext cx="1988604" cy="377563"/>
              </a:xfrm>
              <a:prstGeom prst="cube">
                <a:avLst>
                  <a:gd name="adj" fmla="val 62253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scene3d>
                <a:camera prst="orthographicFront">
                  <a:rot lat="1791376" lon="18944710" rev="198255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EC2EA8-AAB5-2CFB-E998-88DBEF7653A4}"/>
                  </a:ext>
                </a:extLst>
              </p:cNvPr>
              <p:cNvSpPr txBox="1"/>
              <p:nvPr/>
            </p:nvSpPr>
            <p:spPr>
              <a:xfrm rot="19846813">
                <a:off x="5780549" y="5584640"/>
                <a:ext cx="83708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Output (4)</a:t>
                </a:r>
              </a:p>
            </p:txBody>
          </p:sp>
        </p:grpSp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73052660-8DE6-D0B8-6E6C-447CE96E102E}"/>
                </a:ext>
              </a:extLst>
            </p:cNvPr>
            <p:cNvSpPr/>
            <p:nvPr/>
          </p:nvSpPr>
          <p:spPr>
            <a:xfrm flipH="1">
              <a:off x="8234542" y="4153509"/>
              <a:ext cx="579889" cy="377563"/>
            </a:xfrm>
            <a:prstGeom prst="cube">
              <a:avLst>
                <a:gd name="adj" fmla="val 62253"/>
              </a:avLst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>
                <a:rot lat="1791376" lon="18944710" rev="198255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041039-4638-597C-6BF1-801C6624B1F5}"/>
                </a:ext>
              </a:extLst>
            </p:cNvPr>
            <p:cNvSpPr txBox="1"/>
            <p:nvPr/>
          </p:nvSpPr>
          <p:spPr>
            <a:xfrm>
              <a:off x="8879593" y="3473081"/>
              <a:ext cx="2080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Dropout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AFB752A-E2FB-0BE6-FDB8-807CD84DA40B}"/>
              </a:ext>
            </a:extLst>
          </p:cNvPr>
          <p:cNvSpPr txBox="1"/>
          <p:nvPr/>
        </p:nvSpPr>
        <p:spPr>
          <a:xfrm>
            <a:off x="105995" y="1929472"/>
            <a:ext cx="453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Convolutional Neural Network 1 architecture:</a:t>
            </a:r>
          </a:p>
        </p:txBody>
      </p:sp>
    </p:spTree>
    <p:extLst>
      <p:ext uri="{BB962C8B-B14F-4D97-AF65-F5344CB8AC3E}">
        <p14:creationId xmlns:p14="http://schemas.microsoft.com/office/powerpoint/2010/main" val="330113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83EDE-9133-E944-4ADD-30096DD93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C7AC42-0FCE-54D3-6B67-E03DC16652A1}"/>
              </a:ext>
            </a:extLst>
          </p:cNvPr>
          <p:cNvSpPr/>
          <p:nvPr/>
        </p:nvSpPr>
        <p:spPr>
          <a:xfrm>
            <a:off x="0" y="101244"/>
            <a:ext cx="12192000" cy="748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CNN model 1 accuracy: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5C863D0-2095-20C4-6A79-567C98D70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946988"/>
              </p:ext>
            </p:extLst>
          </p:nvPr>
        </p:nvGraphicFramePr>
        <p:xfrm>
          <a:off x="330198" y="1356360"/>
          <a:ext cx="513080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1">
                  <a:extLst>
                    <a:ext uri="{9D8B030D-6E8A-4147-A177-3AD203B41FA5}">
                      <a16:colId xmlns:a16="http://schemas.microsoft.com/office/drawing/2014/main" val="202314609"/>
                    </a:ext>
                  </a:extLst>
                </a:gridCol>
                <a:gridCol w="2565401">
                  <a:extLst>
                    <a:ext uri="{9D8B030D-6E8A-4147-A177-3AD203B41FA5}">
                      <a16:colId xmlns:a16="http://schemas.microsoft.com/office/drawing/2014/main" val="615372461"/>
                    </a:ext>
                  </a:extLst>
                </a:gridCol>
              </a:tblGrid>
              <a:tr h="496993">
                <a:tc>
                  <a:txBody>
                    <a:bodyPr/>
                    <a:lstStyle/>
                    <a:p>
                      <a:r>
                        <a:rPr lang="en-US" sz="2800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46372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r>
                        <a:rPr lang="en-US" sz="2800" dirty="0"/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65.26%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41094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r>
                        <a:rPr lang="en-US" sz="2800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70.3%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70303"/>
                  </a:ext>
                </a:extLst>
              </a:tr>
              <a:tr h="496993">
                <a:tc>
                  <a:txBody>
                    <a:bodyPr/>
                    <a:lstStyle/>
                    <a:p>
                      <a:r>
                        <a:rPr lang="en-US" sz="28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75.8%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6489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EF3B9C-DFA5-EE10-C71B-A13830054968}"/>
              </a:ext>
            </a:extLst>
          </p:cNvPr>
          <p:cNvSpPr txBox="1"/>
          <p:nvPr/>
        </p:nvSpPr>
        <p:spPr>
          <a:xfrm>
            <a:off x="0" y="3935128"/>
            <a:ext cx="51935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Training accuracy increases with each epoch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Model generalizes well to unseen data, accuracy is higher for validation and test data sets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EDEF2A31-9033-7AD8-CDF2-615B361EA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82778"/>
            <a:ext cx="5611379" cy="550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55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F1968-EC04-2EC3-6C19-667C88DBE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lage of different faces&#10;&#10;Description automatically generated">
            <a:extLst>
              <a:ext uri="{FF2B5EF4-FFF2-40B4-BE49-F238E27FC236}">
                <a16:creationId xmlns:a16="http://schemas.microsoft.com/office/drawing/2014/main" id="{7A5D470A-D2F1-0E46-3818-B65E57A79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934" y="1045766"/>
            <a:ext cx="5337184" cy="5566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BF9C2A-E633-96A1-340C-29124B576BD5}"/>
              </a:ext>
            </a:extLst>
          </p:cNvPr>
          <p:cNvSpPr/>
          <p:nvPr/>
        </p:nvSpPr>
        <p:spPr>
          <a:xfrm>
            <a:off x="0" y="101244"/>
            <a:ext cx="12192000" cy="748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CNN model 1 accuracy and F1-Scores: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B7BFBF9-C305-B5AC-20DB-D1EAD4725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61327"/>
              </p:ext>
            </p:extLst>
          </p:nvPr>
        </p:nvGraphicFramePr>
        <p:xfrm>
          <a:off x="3906498" y="3280700"/>
          <a:ext cx="262650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252">
                  <a:extLst>
                    <a:ext uri="{9D8B030D-6E8A-4147-A177-3AD203B41FA5}">
                      <a16:colId xmlns:a16="http://schemas.microsoft.com/office/drawing/2014/main" val="202314609"/>
                    </a:ext>
                  </a:extLst>
                </a:gridCol>
                <a:gridCol w="1313252">
                  <a:extLst>
                    <a:ext uri="{9D8B030D-6E8A-4147-A177-3AD203B41FA5}">
                      <a16:colId xmlns:a16="http://schemas.microsoft.com/office/drawing/2014/main" val="615372461"/>
                    </a:ext>
                  </a:extLst>
                </a:gridCol>
              </a:tblGrid>
              <a:tr h="375039">
                <a:tc>
                  <a:txBody>
                    <a:bodyPr/>
                    <a:lstStyle/>
                    <a:p>
                      <a:r>
                        <a:rPr lang="en-US" sz="2400" dirty="0"/>
                        <a:t>Emotion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46372"/>
                  </a:ext>
                </a:extLst>
              </a:tr>
              <a:tr h="375039">
                <a:tc>
                  <a:txBody>
                    <a:bodyPr/>
                    <a:lstStyle/>
                    <a:p>
                      <a:r>
                        <a:rPr lang="en-US" sz="2400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641094"/>
                  </a:ext>
                </a:extLst>
              </a:tr>
              <a:tr h="375039">
                <a:tc>
                  <a:txBody>
                    <a:bodyPr/>
                    <a:lstStyle/>
                    <a:p>
                      <a:r>
                        <a:rPr lang="en-US" sz="2400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070303"/>
                  </a:ext>
                </a:extLst>
              </a:tr>
              <a:tr h="375039">
                <a:tc>
                  <a:txBody>
                    <a:bodyPr/>
                    <a:lstStyle/>
                    <a:p>
                      <a:r>
                        <a:rPr lang="en-US" sz="24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648971"/>
                  </a:ext>
                </a:extLst>
              </a:tr>
              <a:tr h="375039">
                <a:tc>
                  <a:txBody>
                    <a:bodyPr/>
                    <a:lstStyle/>
                    <a:p>
                      <a:r>
                        <a:rPr lang="en-US" sz="2400" dirty="0"/>
                        <a:t>Surprise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2826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FE9243E-2852-C466-E558-F39CE1FCF36C}"/>
              </a:ext>
            </a:extLst>
          </p:cNvPr>
          <p:cNvSpPr txBox="1"/>
          <p:nvPr/>
        </p:nvSpPr>
        <p:spPr>
          <a:xfrm>
            <a:off x="106851" y="1143610"/>
            <a:ext cx="5193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Model struggles to distinguish sad verses neutral faces</a:t>
            </a:r>
          </a:p>
          <a:p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CB4C8B-F980-41D9-7365-C9E1BA3AB7ED}"/>
              </a:ext>
            </a:extLst>
          </p:cNvPr>
          <p:cNvSpPr/>
          <p:nvPr/>
        </p:nvSpPr>
        <p:spPr>
          <a:xfrm>
            <a:off x="10471588" y="2895601"/>
            <a:ext cx="1525277" cy="18233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hart of different colors&#10;&#10;Description automatically generated">
            <a:extLst>
              <a:ext uri="{FF2B5EF4-FFF2-40B4-BE49-F238E27FC236}">
                <a16:creationId xmlns:a16="http://schemas.microsoft.com/office/drawing/2014/main" id="{E5AD67CA-D02A-8145-5832-9822918828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9" y="2727484"/>
            <a:ext cx="3377191" cy="339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52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EFE03-A4FF-8E9C-F80F-3091DFA1A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ACF7DA-08E8-C08C-F9FA-CD6923BB09E3}"/>
              </a:ext>
            </a:extLst>
          </p:cNvPr>
          <p:cNvSpPr/>
          <p:nvPr/>
        </p:nvSpPr>
        <p:spPr>
          <a:xfrm>
            <a:off x="0" y="101244"/>
            <a:ext cx="12192000" cy="748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Impact of training with </a:t>
            </a:r>
            <a:r>
              <a:rPr lang="en-US" sz="3200" dirty="0" err="1"/>
              <a:t>rgb</a:t>
            </a:r>
            <a:r>
              <a:rPr lang="en-US" sz="3200" dirty="0"/>
              <a:t> vs gray scale images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353190-67D0-2D2B-A8D5-4A1B927AA11C}"/>
              </a:ext>
            </a:extLst>
          </p:cNvPr>
          <p:cNvSpPr txBox="1"/>
          <p:nvPr/>
        </p:nvSpPr>
        <p:spPr>
          <a:xfrm>
            <a:off x="106850" y="1143610"/>
            <a:ext cx="11475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Model accuracy is matched when training with </a:t>
            </a:r>
            <a:r>
              <a:rPr lang="en-US" sz="2400" dirty="0" err="1"/>
              <a:t>rgb</a:t>
            </a:r>
            <a:r>
              <a:rPr lang="en-US" sz="2400" dirty="0"/>
              <a:t> verses grayscale images.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When images are RGB, model struggles to distinguish actual sad verses neutral faces</a:t>
            </a:r>
          </a:p>
          <a:p>
            <a:endParaRPr lang="en-US" sz="2400" dirty="0"/>
          </a:p>
        </p:txBody>
      </p:sp>
      <p:pic>
        <p:nvPicPr>
          <p:cNvPr id="4" name="Picture 3" descr="A chart of different colors&#10;&#10;Description automatically generated">
            <a:extLst>
              <a:ext uri="{FF2B5EF4-FFF2-40B4-BE49-F238E27FC236}">
                <a16:creationId xmlns:a16="http://schemas.microsoft.com/office/drawing/2014/main" id="{B6F51508-E5BC-46BD-1E68-B4D2B6863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737" y="2731543"/>
            <a:ext cx="3377191" cy="3392431"/>
          </a:xfrm>
          <a:prstGeom prst="rect">
            <a:avLst/>
          </a:prstGeom>
        </p:spPr>
      </p:pic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FD5F87E-820D-4620-41B6-EAD983E233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51" y="2343939"/>
            <a:ext cx="4248410" cy="41676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C5D095-3029-5C1C-5789-63D7780060A3}"/>
              </a:ext>
            </a:extLst>
          </p:cNvPr>
          <p:cNvSpPr txBox="1"/>
          <p:nvPr/>
        </p:nvSpPr>
        <p:spPr>
          <a:xfrm>
            <a:off x="5371520" y="2306909"/>
            <a:ext cx="2698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FF"/>
                </a:solidFill>
              </a:rPr>
              <a:t>Treat images as RGB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0E97C2-4AEF-4EB9-A49F-0A01ED231C3A}"/>
              </a:ext>
            </a:extLst>
          </p:cNvPr>
          <p:cNvSpPr txBox="1"/>
          <p:nvPr/>
        </p:nvSpPr>
        <p:spPr>
          <a:xfrm>
            <a:off x="8810429" y="2302418"/>
            <a:ext cx="3459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3333FF"/>
                </a:solidFill>
              </a:rPr>
              <a:t>Treat images as Gray Scale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0229DD-CF3A-AED1-195B-4A3F7CFDE58A}"/>
              </a:ext>
            </a:extLst>
          </p:cNvPr>
          <p:cNvGrpSpPr/>
          <p:nvPr/>
        </p:nvGrpSpPr>
        <p:grpSpPr>
          <a:xfrm>
            <a:off x="5097013" y="2731543"/>
            <a:ext cx="3377191" cy="3392431"/>
            <a:chOff x="5097013" y="2731543"/>
            <a:chExt cx="3377191" cy="3392431"/>
          </a:xfrm>
        </p:grpSpPr>
        <p:pic>
          <p:nvPicPr>
            <p:cNvPr id="10" name="Picture 9" descr="A chart of different colors&#10;&#10;Description automatically generated">
              <a:extLst>
                <a:ext uri="{FF2B5EF4-FFF2-40B4-BE49-F238E27FC236}">
                  <a16:creationId xmlns:a16="http://schemas.microsoft.com/office/drawing/2014/main" id="{6964EAA1-7F6B-97B9-0D19-5EDF274D1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013" y="2731543"/>
              <a:ext cx="3377191" cy="3392431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4771821-9EF3-99D5-81DC-E2F7E5A8BA6A}"/>
                </a:ext>
              </a:extLst>
            </p:cNvPr>
            <p:cNvSpPr/>
            <p:nvPr/>
          </p:nvSpPr>
          <p:spPr>
            <a:xfrm>
              <a:off x="6135058" y="3521243"/>
              <a:ext cx="1171676" cy="695157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9318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Words>794</Words>
  <Application>Microsoft Office PowerPoint</Application>
  <PresentationFormat>Widescreen</PresentationFormat>
  <Paragraphs>181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bryan m</dc:creator>
  <cp:lastModifiedBy>bryan m</cp:lastModifiedBy>
  <cp:revision>18</cp:revision>
  <dcterms:created xsi:type="dcterms:W3CDTF">2024-12-13T13:24:59Z</dcterms:created>
  <dcterms:modified xsi:type="dcterms:W3CDTF">2024-12-16T19:47:48Z</dcterms:modified>
</cp:coreProperties>
</file>