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9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D0202"/>
    <a:srgbClr val="AF0101"/>
    <a:srgbClr val="9B0000"/>
    <a:srgbClr val="9A0000"/>
    <a:srgbClr val="3A8686"/>
    <a:srgbClr val="B60C0C"/>
    <a:srgbClr val="EED79E"/>
    <a:srgbClr val="FEF4FC"/>
    <a:srgbClr val="E46C0A"/>
    <a:srgbClr val="FA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B4D8-DB02-4DC6-A0A2-4F2EBAE1DC90}"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4223" autoAdjust="0"/>
  </p:normalViewPr>
  <p:slideViewPr>
    <p:cSldViewPr snapToGrid="0">
      <p:cViewPr varScale="1">
        <p:scale>
          <a:sx n="75" d="100"/>
          <a:sy n="75" d="100"/>
        </p:scale>
        <p:origin x="16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C24CE-5143-441E-BA4F-54B2C2B3D92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E386-5095-4E3E-AB3D-AFA8F5A5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C8E1E1-FC95-485E-B026-B910B1FE211C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85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4C19-3A6A-416F-8DAB-DBE2D09D0380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2BE-4AA4-41AA-98E1-0C05E880C5F9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3B5D-0258-47B3-B589-AFF89CBEAB2A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C07C-A6A5-409C-82AD-D1E9100B466C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696A-26D4-40D7-B195-21C8860962B0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2F24-802D-4FB4-87CB-C9DA9635A56D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96F8-D2F8-4386-97F9-548E0A97EBC4}" type="datetime1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4D6-EF32-4A96-8EAC-97295FD6B90E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F8BA-6710-4429-8025-146EA0A3AE5A}" type="datetime1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7148-D2D5-40C2-ABBB-E8C972A5F9BB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45-1BB5-4B15-8674-3A0FB84BBBE0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86C4-E37E-49F3-84F9-EA8708D2C26E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DA72-663C-464B-9DA8-271D0528E5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37920"/>
            <a:ext cx="6357937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34350" cy="360521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b="1" dirty="0"/>
              <a:t>双缩脲反应</a:t>
            </a:r>
            <a:r>
              <a:rPr lang="zh-CN" altLang="en-US" sz="2800" b="1" dirty="0">
                <a:solidFill>
                  <a:srgbClr val="262673"/>
                </a:solidFill>
              </a:rPr>
              <a:t>（蛋白质含有肽键）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b="1" dirty="0"/>
              <a:t>米伦氏反应</a:t>
            </a:r>
            <a:r>
              <a:rPr lang="zh-CN" altLang="en-US" sz="2800" b="1" dirty="0">
                <a:solidFill>
                  <a:schemeClr val="accent1"/>
                </a:solidFill>
              </a:rPr>
              <a:t>（</a:t>
            </a:r>
            <a:r>
              <a:rPr lang="zh-CN" altLang="en-US" sz="2800" b="1" dirty="0">
                <a:solidFill>
                  <a:srgbClr val="262673"/>
                </a:solidFill>
              </a:rPr>
              <a:t>酪氨酸及含酪氨酸的蛋白质）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b="1" dirty="0"/>
              <a:t>茚三酮反应</a:t>
            </a:r>
            <a:r>
              <a:rPr lang="zh-CN" altLang="en-US" sz="2800" b="1" dirty="0">
                <a:solidFill>
                  <a:schemeClr val="accent1"/>
                </a:solidFill>
              </a:rPr>
              <a:t>（</a:t>
            </a:r>
            <a:r>
              <a:rPr lang="zh-CN" altLang="en-US" sz="2800" b="1" dirty="0">
                <a:solidFill>
                  <a:srgbClr val="262673"/>
                </a:solidFill>
              </a:rPr>
              <a:t>肽类、氨基酸及其它伯胺类化合物等具有氨基的化合物）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b="1" dirty="0"/>
              <a:t>乙醛酸反应</a:t>
            </a:r>
            <a:r>
              <a:rPr lang="zh-CN" altLang="en-US" sz="2800" b="1" dirty="0">
                <a:solidFill>
                  <a:srgbClr val="262673"/>
                </a:solidFill>
              </a:rPr>
              <a:t>（色氨酸的吲哚基）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b="1" dirty="0"/>
              <a:t>坂口反应</a:t>
            </a:r>
            <a:r>
              <a:rPr lang="zh-CN" altLang="en-US" sz="2800" b="1" dirty="0">
                <a:solidFill>
                  <a:schemeClr val="accent1"/>
                </a:solidFill>
              </a:rPr>
              <a:t>（</a:t>
            </a:r>
            <a:r>
              <a:rPr lang="zh-CN" altLang="en-US" sz="2800" b="1" dirty="0">
                <a:solidFill>
                  <a:srgbClr val="262673"/>
                </a:solidFill>
              </a:rPr>
              <a:t>精氨酸及含精氨酸的蛋白质）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b="1" dirty="0"/>
              <a:t>福林反应</a:t>
            </a:r>
            <a:r>
              <a:rPr lang="zh-CN" altLang="en-US" sz="2800" b="1" dirty="0">
                <a:solidFill>
                  <a:schemeClr val="accent1"/>
                </a:solidFill>
              </a:rPr>
              <a:t>（</a:t>
            </a:r>
            <a:r>
              <a:rPr lang="zh-CN" altLang="en-US" sz="2800" b="1" dirty="0">
                <a:solidFill>
                  <a:srgbClr val="262673"/>
                </a:solidFill>
              </a:rPr>
              <a:t>测定蛋白质含量）</a:t>
            </a:r>
          </a:p>
        </p:txBody>
      </p:sp>
      <p:sp>
        <p:nvSpPr>
          <p:cNvPr id="118788" name="TextBox 3"/>
          <p:cNvSpPr txBox="1">
            <a:spLocks noChangeArrowheads="1"/>
          </p:cNvSpPr>
          <p:nvPr/>
        </p:nvSpPr>
        <p:spPr bwMode="auto">
          <a:xfrm>
            <a:off x="685800" y="5368829"/>
            <a:ext cx="7625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/>
              <a:t>简述上述颜色反应的基本原理、操作和方法的灵敏度、定量范围以及局限性，学号尾数单数的同学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；双数的同学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Bef>
                <a:spcPct val="0"/>
              </a:spcBef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日</a:t>
            </a:r>
            <a:r>
              <a:rPr lang="en-US" altLang="zh-CN" sz="2000" dirty="0" smtClean="0"/>
              <a:t>17</a:t>
            </a:r>
            <a:r>
              <a:rPr lang="zh-CN" altLang="en-US" sz="2000" smtClean="0"/>
              <a:t>点</a:t>
            </a:r>
            <a:r>
              <a:rPr lang="zh-CN" altLang="en-US" sz="2000" smtClean="0"/>
              <a:t>前</a:t>
            </a:r>
            <a:r>
              <a:rPr lang="zh-CN" altLang="en-US" sz="2000"/>
              <a:t>将</a:t>
            </a:r>
            <a:r>
              <a:rPr lang="zh-CN" altLang="en-US" sz="2000" smtClean="0"/>
              <a:t>作业</a:t>
            </a:r>
            <a:r>
              <a:rPr lang="zh-CN" altLang="en-US" sz="2000"/>
              <a:t>的电子版</a:t>
            </a:r>
            <a:r>
              <a:rPr lang="zh-CN" altLang="en-US" sz="2000" smtClean="0"/>
              <a:t>发</a:t>
            </a:r>
            <a:r>
              <a:rPr lang="zh-CN" altLang="en-US" sz="2000" dirty="0" smtClean="0"/>
              <a:t>到</a:t>
            </a:r>
            <a:r>
              <a:rPr lang="en-US" altLang="zh-CN" sz="2000" dirty="0"/>
              <a:t>1601110329@pku.edu.cn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62598" y="10916"/>
            <a:ext cx="9072259" cy="1049721"/>
            <a:chOff x="62598" y="10916"/>
            <a:chExt cx="9072259" cy="1049721"/>
          </a:xfrm>
        </p:grpSpPr>
        <p:pic>
          <p:nvPicPr>
            <p:cNvPr id="6" name="Picture 4" descr="https://www.pku.edu.cn/img/vis/wen-8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9" t="56827" r="43374" b="35543"/>
            <a:stretch/>
          </p:blipFill>
          <p:spPr bwMode="auto">
            <a:xfrm>
              <a:off x="6591669" y="10916"/>
              <a:ext cx="2543188" cy="1049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接连接符 6"/>
            <p:cNvCxnSpPr/>
            <p:nvPr/>
          </p:nvCxnSpPr>
          <p:spPr>
            <a:xfrm>
              <a:off x="62598" y="1051493"/>
              <a:ext cx="8640000" cy="9144"/>
            </a:xfrm>
            <a:prstGeom prst="line">
              <a:avLst/>
            </a:prstGeom>
            <a:ln w="57150">
              <a:gradFill flip="none" rotWithShape="1">
                <a:gsLst>
                  <a:gs pos="0">
                    <a:srgbClr val="9B0000"/>
                  </a:gs>
                  <a:gs pos="50000">
                    <a:srgbClr val="9A0000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 descr="https://timgsa.baidu.com/timg?image&amp;quality=80&amp;size=b9999_10000&amp;sec=1566797170333&amp;di=63599f91c661775f9ee1b462b1e36b00&amp;imgtype=0&amp;src=http%3A%2F%2Fimg.mp.itc.cn%2Fupload%2F20161130%2F355269a0dea74cd093e3933c8064070b_t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9669" r="8922" b="10433"/>
          <a:stretch/>
        </p:blipFill>
        <p:spPr bwMode="auto">
          <a:xfrm>
            <a:off x="17930" y="19522"/>
            <a:ext cx="995082" cy="9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1AE691A3-D58B-456D-A888-A95B0BE3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08595"/>
            <a:ext cx="2057400" cy="365125"/>
          </a:xfrm>
        </p:spPr>
        <p:txBody>
          <a:bodyPr/>
          <a:lstStyle/>
          <a:p>
            <a:fld id="{D83EDA72-663C-464B-9DA8-271D0528E5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261"/>
    </mc:Choice>
    <mc:Fallback xmlns="">
      <p:transition advTm="2026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20569</TotalTime>
  <Words>121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微软雅黑</vt:lpstr>
      <vt:lpstr>Arial</vt:lpstr>
      <vt:lpstr>Calibri</vt:lpstr>
      <vt:lpstr>Calibri Light</vt:lpstr>
      <vt:lpstr>Office Theme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B238</dc:creator>
  <cp:lastModifiedBy>Windows 用户</cp:lastModifiedBy>
  <cp:revision>1506</cp:revision>
  <dcterms:created xsi:type="dcterms:W3CDTF">2017-05-02T16:22:00Z</dcterms:created>
  <dcterms:modified xsi:type="dcterms:W3CDTF">2020-02-23T11:21:35Z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