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1"/>
  </p:notesMasterIdLst>
  <p:handoutMasterIdLst>
    <p:handoutMasterId r:id="rId12"/>
  </p:handoutMasterIdLst>
  <p:sldIdLst>
    <p:sldId id="257" r:id="rId5"/>
    <p:sldId id="260" r:id="rId6"/>
    <p:sldId id="283" r:id="rId7"/>
    <p:sldId id="265" r:id="rId8"/>
    <p:sldId id="261" r:id="rId9"/>
    <p:sldId id="277"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11/24/2023</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png"/><Relationship Id="rId7" Type="http://schemas.openxmlformats.org/officeDocument/2006/relationships/image" Target="../media/image15.svg"/><Relationship Id="rId12" Type="http://schemas.openxmlformats.org/officeDocument/2006/relationships/hyperlink" Target="https://techbeacon.com/app-dev-testing/forget-monoliths-vs-microservices-cognitive-load-what-matters" TargetMode="Externa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3.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lstStyle/>
          <a:p>
            <a:r>
              <a:rPr lang="en-US" dirty="0"/>
              <a:t>CI/CD Transform Business</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Chemparidhi - </a:t>
            </a:r>
            <a:r>
              <a:rPr lang="en-US" dirty="0" err="1" smtClean="0"/>
              <a:t>UdaPeople</a:t>
            </a:r>
            <a:endParaRPr lang="ru-RU" dirty="0"/>
          </a:p>
        </p:txBody>
      </p:sp>
      <p:pic>
        <p:nvPicPr>
          <p:cNvPr id="7" name="Picture 6"/>
          <p:cNvPicPr>
            <a:picLocks noChangeAspect="1"/>
          </p:cNvPicPr>
          <p:nvPr/>
        </p:nvPicPr>
        <p:blipFill>
          <a:blip r:embed="rId3"/>
          <a:stretch>
            <a:fillRect/>
          </a:stretch>
        </p:blipFill>
        <p:spPr>
          <a:xfrm>
            <a:off x="2667699" y="2375038"/>
            <a:ext cx="2013357" cy="2006127"/>
          </a:xfrm>
          <a:prstGeom prst="rect">
            <a:avLst/>
          </a:prstGeom>
        </p:spPr>
      </p:pic>
    </p:spTree>
    <p:extLst>
      <p:ext uri="{BB962C8B-B14F-4D97-AF65-F5344CB8AC3E}">
        <p14:creationId xmlns:p14="http://schemas.microsoft.com/office/powerpoint/2010/main" val="2982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Continuous Integration</a:t>
            </a:r>
            <a:endParaRPr lang="en-US"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normAutofit fontScale="85000" lnSpcReduction="20000"/>
          </a:bodyPr>
          <a:lstStyle/>
          <a:p>
            <a:r>
              <a:rPr lang="en-US" dirty="0"/>
              <a:t>Continuous integration is the practice of integrating all your code changes into the main branch of a shared source code repository early and often, automatically testing each change when you commit or merge them, and automatically kicking off a build. With continuous integration, errors and security issues can be identified and fixed more easily, and much earlier in the development process.</a:t>
            </a:r>
          </a:p>
          <a:p>
            <a:endParaRPr lang="en-US" dirty="0"/>
          </a:p>
          <a:p>
            <a:r>
              <a:rPr lang="en-US" dirty="0"/>
              <a:t>By merging changes frequently and triggering automatic testing and validation processes, you minimize the possibility of code conflict, even with multiple developers working on the same application. A secondary advantage is that you don't have to wait long for answers and can, if necessary, fix bugs and security issues while the topic is still fresh in your mind.</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pic>
        <p:nvPicPr>
          <p:cNvPr id="10" name="Picture 9"/>
          <p:cNvPicPr>
            <a:picLocks noChangeAspect="1"/>
          </p:cNvPicPr>
          <p:nvPr/>
        </p:nvPicPr>
        <p:blipFill>
          <a:blip r:embed="rId3"/>
          <a:stretch>
            <a:fillRect/>
          </a:stretch>
        </p:blipFill>
        <p:spPr>
          <a:xfrm>
            <a:off x="815720" y="827719"/>
            <a:ext cx="885281" cy="882102"/>
          </a:xfrm>
          <a:prstGeom prst="rect">
            <a:avLst/>
          </a:prstGeom>
        </p:spPr>
      </p:pic>
      <p:pic>
        <p:nvPicPr>
          <p:cNvPr id="8" name="Picture 7"/>
          <p:cNvPicPr>
            <a:picLocks noChangeAspect="1"/>
          </p:cNvPicPr>
          <p:nvPr/>
        </p:nvPicPr>
        <p:blipFill>
          <a:blip r:embed="rId4"/>
          <a:stretch>
            <a:fillRect/>
          </a:stretch>
        </p:blipFill>
        <p:spPr>
          <a:xfrm>
            <a:off x="6912528" y="2457606"/>
            <a:ext cx="4335851" cy="2781688"/>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a:bodyPr>
          <a:lstStyle/>
          <a:p>
            <a:r>
              <a:rPr lang="en-US" dirty="0"/>
              <a:t>Continuous </a:t>
            </a:r>
            <a:r>
              <a:rPr lang="en-US" dirty="0" smtClean="0"/>
              <a:t>Delivery</a:t>
            </a:r>
            <a:endParaRPr lang="en-US"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normAutofit fontScale="92500" lnSpcReduction="20000"/>
          </a:bodyPr>
          <a:lstStyle/>
          <a:p>
            <a:r>
              <a:rPr lang="en-US" dirty="0"/>
              <a:t>Continuous delivery is a software development practice that works in conjunction with CI to automate the infrastructure provisioning and application release process.</a:t>
            </a:r>
          </a:p>
          <a:p>
            <a:r>
              <a:rPr lang="en-US" dirty="0"/>
              <a:t>Once code has been tested and built as part of the CI process, CD takes over during the final stages to ensure it's packaged with everything it needs to deploy to any environment at any time. CD can cover everything from provisioning the infrastructure to deploying the application to the testing or production environment.</a:t>
            </a:r>
          </a:p>
          <a:p>
            <a:r>
              <a:rPr lang="en-US" dirty="0"/>
              <a:t>With CD, the software is built so that it can be deployed to production at any time. Then you can trigger the deployments manually or move to continuous deployment, where deployments are automated as well.</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pic>
        <p:nvPicPr>
          <p:cNvPr id="10" name="Picture 9"/>
          <p:cNvPicPr>
            <a:picLocks noChangeAspect="1"/>
          </p:cNvPicPr>
          <p:nvPr/>
        </p:nvPicPr>
        <p:blipFill>
          <a:blip r:embed="rId3"/>
          <a:stretch>
            <a:fillRect/>
          </a:stretch>
        </p:blipFill>
        <p:spPr>
          <a:xfrm>
            <a:off x="815720" y="791121"/>
            <a:ext cx="885281" cy="882102"/>
          </a:xfrm>
          <a:prstGeom prst="rect">
            <a:avLst/>
          </a:prstGeom>
        </p:spPr>
      </p:pic>
      <p:pic>
        <p:nvPicPr>
          <p:cNvPr id="8" name="Picture 7"/>
          <p:cNvPicPr>
            <a:picLocks noChangeAspect="1"/>
          </p:cNvPicPr>
          <p:nvPr/>
        </p:nvPicPr>
        <p:blipFill>
          <a:blip r:embed="rId4"/>
          <a:stretch>
            <a:fillRect/>
          </a:stretch>
        </p:blipFill>
        <p:spPr>
          <a:xfrm>
            <a:off x="7011950" y="2913581"/>
            <a:ext cx="4185619" cy="2266980"/>
          </a:xfrm>
          <a:prstGeom prst="rect">
            <a:avLst/>
          </a:prstGeom>
        </p:spPr>
      </p:pic>
    </p:spTree>
    <p:extLst>
      <p:ext uri="{BB962C8B-B14F-4D97-AF65-F5344CB8AC3E}">
        <p14:creationId xmlns:p14="http://schemas.microsoft.com/office/powerpoint/2010/main" val="88666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fontScale="90000"/>
          </a:bodyPr>
          <a:lstStyle/>
          <a:p>
            <a:r>
              <a:rPr lang="en-US" dirty="0" smtClean="0"/>
              <a:t>CI/CD Fundamentals</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698274" y="3171698"/>
            <a:ext cx="4477733" cy="2843208"/>
          </a:xfrm>
        </p:spPr>
        <p:txBody>
          <a:bodyPr>
            <a:normAutofit/>
          </a:bodyPr>
          <a:lstStyle/>
          <a:p>
            <a:r>
              <a:rPr lang="en-GB" b="1" dirty="0"/>
              <a:t>A single source </a:t>
            </a:r>
            <a:r>
              <a:rPr lang="en-GB" b="1" dirty="0" smtClean="0"/>
              <a:t>repository</a:t>
            </a:r>
          </a:p>
          <a:p>
            <a:r>
              <a:rPr lang="en-US" b="1" dirty="0"/>
              <a:t>Frequent check-ins to main </a:t>
            </a:r>
            <a:r>
              <a:rPr lang="en-US" b="1" dirty="0" smtClean="0"/>
              <a:t>branch</a:t>
            </a:r>
          </a:p>
          <a:p>
            <a:r>
              <a:rPr lang="en-GB" b="1" dirty="0"/>
              <a:t>Automated </a:t>
            </a:r>
            <a:r>
              <a:rPr lang="en-GB" b="1" dirty="0" smtClean="0"/>
              <a:t>builds</a:t>
            </a:r>
          </a:p>
          <a:p>
            <a:r>
              <a:rPr lang="en-GB" b="1" dirty="0"/>
              <a:t>Self-testing </a:t>
            </a:r>
            <a:r>
              <a:rPr lang="en-GB" b="1" dirty="0" smtClean="0"/>
              <a:t>builds</a:t>
            </a:r>
          </a:p>
          <a:p>
            <a:r>
              <a:rPr lang="en-GB" b="1" dirty="0"/>
              <a:t>Frequent </a:t>
            </a:r>
            <a:r>
              <a:rPr lang="en-GB" b="1" dirty="0" smtClean="0"/>
              <a:t>iterations</a:t>
            </a:r>
          </a:p>
          <a:p>
            <a:r>
              <a:rPr lang="en-GB" b="1" dirty="0"/>
              <a:t>Stable testing </a:t>
            </a:r>
            <a:r>
              <a:rPr lang="en-GB" b="1" dirty="0" smtClean="0"/>
              <a:t>environments</a:t>
            </a:r>
          </a:p>
          <a:p>
            <a:r>
              <a:rPr lang="en-GB" b="1" dirty="0"/>
              <a:t>Maximum </a:t>
            </a:r>
            <a:r>
              <a:rPr lang="en-GB" b="1" dirty="0" smtClean="0"/>
              <a:t>visibility</a:t>
            </a:r>
          </a:p>
          <a:p>
            <a:r>
              <a:rPr lang="en-GB" b="1" dirty="0"/>
              <a:t>Predictable deployments anytime</a:t>
            </a: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4</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pic>
        <p:nvPicPr>
          <p:cNvPr id="12" name="Picture 11"/>
          <p:cNvPicPr>
            <a:picLocks noChangeAspect="1"/>
          </p:cNvPicPr>
          <p:nvPr/>
        </p:nvPicPr>
        <p:blipFill>
          <a:blip r:embed="rId3"/>
          <a:stretch>
            <a:fillRect/>
          </a:stretch>
        </p:blipFill>
        <p:spPr>
          <a:xfrm>
            <a:off x="815720" y="827719"/>
            <a:ext cx="885281" cy="882102"/>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smtClean="0"/>
              <a:t>Benefits of CI/CD</a:t>
            </a:r>
            <a:endParaRPr lang="en-US"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normAutofit fontScale="77500" lnSpcReduction="20000"/>
          </a:bodyPr>
          <a:lstStyle/>
          <a:p>
            <a:r>
              <a:rPr lang="en-US" b="0" dirty="0"/>
              <a:t>Companies and organizations that adopt CI/CD tend to notice a lot of positive changes. Here are some of the benefits you can look forward to as you implement CI/CD:</a:t>
            </a:r>
            <a:endParaRPr lang="en-US"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31850" y="2544112"/>
            <a:ext cx="1209357" cy="640080"/>
          </a:xfrm>
        </p:spPr>
        <p:txBody>
          <a:bodyPr>
            <a:normAutofit fontScale="92500" lnSpcReduction="20000"/>
          </a:bodyPr>
          <a:lstStyle/>
          <a:p>
            <a:r>
              <a:rPr lang="en-GB" dirty="0"/>
              <a:t>Happier users and customers</a:t>
            </a:r>
            <a:endParaRPr lang="en-US"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a:xfrm>
            <a:off x="2090460" y="2525824"/>
            <a:ext cx="640080" cy="658368"/>
          </a:xfrm>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2920469" y="2544112"/>
            <a:ext cx="2670048" cy="640080"/>
          </a:xfrm>
        </p:spPr>
        <p:txBody>
          <a:bodyPr>
            <a:normAutofit fontScale="62500" lnSpcReduction="20000"/>
          </a:bodyPr>
          <a:lstStyle/>
          <a:p>
            <a:r>
              <a:rPr lang="en-US" dirty="0"/>
              <a:t>Fewer bugs and errors make it into production, so your users and customers have a better experience. This leads to improved levels of customer satisfaction, improved customer confidence, and a better reputation for your organization</a:t>
            </a:r>
            <a:endParaRPr lang="en-US" dirty="0"/>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460807" y="2544112"/>
            <a:ext cx="1209357" cy="640080"/>
          </a:xfrm>
        </p:spPr>
        <p:txBody>
          <a:bodyPr/>
          <a:lstStyle/>
          <a:p>
            <a:r>
              <a:rPr lang="en-GB" dirty="0"/>
              <a:t>Less fire fighting</a:t>
            </a:r>
            <a:endParaRPr lang="en-US"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a:xfrm>
            <a:off x="7719417" y="2525824"/>
            <a:ext cx="640080" cy="658368"/>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8549426" y="2544112"/>
            <a:ext cx="2670048" cy="640080"/>
          </a:xfrm>
        </p:spPr>
        <p:txBody>
          <a:bodyPr>
            <a:normAutofit fontScale="62500" lnSpcReduction="20000"/>
          </a:bodyPr>
          <a:lstStyle/>
          <a:p>
            <a:r>
              <a:rPr lang="en-US" dirty="0"/>
              <a:t>Testing code more often, in smaller batches, and earlier in the development cycle can seriously cut down on fire drills. This results in a smoother development cycle and less team stress. Results are more predictable, and it's easier to find and fix bugs.</a:t>
            </a:r>
            <a:endParaRPr lang="en-US" dirty="0"/>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831850" y="3679880"/>
            <a:ext cx="1209357" cy="640080"/>
          </a:xfrm>
        </p:spPr>
        <p:txBody>
          <a:bodyPr>
            <a:normAutofit fontScale="92500" lnSpcReduction="20000"/>
          </a:bodyPr>
          <a:lstStyle/>
          <a:p>
            <a:r>
              <a:rPr lang="en-GB" dirty="0"/>
              <a:t>Accelerated time-to-value</a:t>
            </a:r>
            <a:endParaRPr lang="en-US"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a:xfrm>
            <a:off x="2090460" y="3661592"/>
            <a:ext cx="640080" cy="658368"/>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2920469" y="3679880"/>
            <a:ext cx="2670048" cy="640080"/>
          </a:xfrm>
        </p:spPr>
        <p:txBody>
          <a:bodyPr>
            <a:normAutofit fontScale="62500" lnSpcReduction="20000"/>
          </a:bodyPr>
          <a:lstStyle/>
          <a:p>
            <a:r>
              <a:rPr lang="en-US" dirty="0"/>
              <a:t>When you can deploy any time, you can bring products and new features to market faster. Your development costs are lower, and a faster turnaround frees your team for other work. Customers get results faster, giving your company a competitive edge.</a:t>
            </a:r>
            <a:endParaRPr lang="en-US" dirty="0"/>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460807" y="3679880"/>
            <a:ext cx="1209357" cy="640080"/>
          </a:xfrm>
        </p:spPr>
        <p:txBody>
          <a:bodyPr>
            <a:normAutofit fontScale="92500" lnSpcReduction="20000"/>
          </a:bodyPr>
          <a:lstStyle/>
          <a:p>
            <a:r>
              <a:rPr lang="en-GB" dirty="0"/>
              <a:t>Hit dates more reliably</a:t>
            </a:r>
            <a:endParaRPr lang="en-US" dirty="0"/>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a:xfrm>
            <a:off x="7719417" y="3661592"/>
            <a:ext cx="640080" cy="658368"/>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a:xfrm>
            <a:off x="8549426" y="3679880"/>
            <a:ext cx="2670048" cy="640080"/>
          </a:xfrm>
        </p:spPr>
        <p:txBody>
          <a:bodyPr>
            <a:normAutofit fontScale="55000" lnSpcReduction="20000"/>
          </a:bodyPr>
          <a:lstStyle/>
          <a:p>
            <a:r>
              <a:rPr lang="en-US" dirty="0"/>
              <a:t>Removing deployment bottlenecks and making deployments predictable can remove a lot of the uncertainty around hitting key dates. Breaking work into smaller, manageable bites means it's easier to complete each stage on time and track progress. This approach gives plenty of time to monitor overall progress and determine completion dates more accurately.</a:t>
            </a:r>
            <a:endParaRPr lang="en-US"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
        <p:nvSpPr>
          <p:cNvPr id="20" name="Text Placeholder 12">
            <a:extLst>
              <a:ext uri="{FF2B5EF4-FFF2-40B4-BE49-F238E27FC236}">
                <a16:creationId xmlns:a16="http://schemas.microsoft.com/office/drawing/2014/main" id="{B457CA9C-196E-494C-85C7-9B4861053912}"/>
              </a:ext>
            </a:extLst>
          </p:cNvPr>
          <p:cNvSpPr txBox="1">
            <a:spLocks/>
          </p:cNvSpPr>
          <p:nvPr/>
        </p:nvSpPr>
        <p:spPr>
          <a:xfrm>
            <a:off x="831850" y="4716430"/>
            <a:ext cx="1209357" cy="640080"/>
          </a:xfrm>
          <a:prstGeom prst="rect">
            <a:avLst/>
          </a:prstGeom>
        </p:spPr>
        <p:txBody>
          <a:bodyPr vert="horz" lIns="0" tIns="0" rIns="0" bIns="0" rtlCol="0">
            <a:normAutofit fontScale="92500" lnSpcReduction="2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Free up developers' time</a:t>
            </a:r>
            <a:endParaRPr lang="en-US" dirty="0"/>
          </a:p>
        </p:txBody>
      </p:sp>
      <p:pic>
        <p:nvPicPr>
          <p:cNvPr id="22" name="Picture Placeholder 17" descr="Microprocessor icon">
            <a:extLst>
              <a:ext uri="{FF2B5EF4-FFF2-40B4-BE49-F238E27FC236}">
                <a16:creationId xmlns:a16="http://schemas.microsoft.com/office/drawing/2014/main" id="{2714DCC9-F1D9-4D7B-9452-B6DF9693F6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a:xfrm>
            <a:off x="2090460" y="4698142"/>
            <a:ext cx="640080" cy="658368"/>
          </a:xfrm>
          <a:prstGeom prst="rect">
            <a:avLst/>
          </a:prstGeom>
        </p:spPr>
      </p:pic>
      <p:sp>
        <p:nvSpPr>
          <p:cNvPr id="23" name="Text Placeholder 10">
            <a:extLst>
              <a:ext uri="{FF2B5EF4-FFF2-40B4-BE49-F238E27FC236}">
                <a16:creationId xmlns:a16="http://schemas.microsoft.com/office/drawing/2014/main" id="{CE2783CF-764B-4358-9D88-FAC1CFEBE203}"/>
              </a:ext>
            </a:extLst>
          </p:cNvPr>
          <p:cNvSpPr txBox="1">
            <a:spLocks/>
          </p:cNvSpPr>
          <p:nvPr/>
        </p:nvSpPr>
        <p:spPr>
          <a:xfrm>
            <a:off x="2920469" y="4716430"/>
            <a:ext cx="2670048" cy="640080"/>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With more of the deployment process automated, the team has time for more rewarding projects. It's estimated that developers spend between 35% and 50% of their time testing, validating, and debugging code. By automating these processes, developers significantly improve their productivity.</a:t>
            </a:r>
            <a:endParaRPr lang="en-US" dirty="0"/>
          </a:p>
        </p:txBody>
      </p:sp>
      <p:sp>
        <p:nvSpPr>
          <p:cNvPr id="24" name="Text Placeholder 18">
            <a:extLst>
              <a:ext uri="{FF2B5EF4-FFF2-40B4-BE49-F238E27FC236}">
                <a16:creationId xmlns:a16="http://schemas.microsoft.com/office/drawing/2014/main" id="{0D9ADD0F-E05E-4B0E-9D9D-545FD755D7AE}"/>
              </a:ext>
            </a:extLst>
          </p:cNvPr>
          <p:cNvSpPr txBox="1">
            <a:spLocks/>
          </p:cNvSpPr>
          <p:nvPr/>
        </p:nvSpPr>
        <p:spPr>
          <a:xfrm>
            <a:off x="6460807" y="4716430"/>
            <a:ext cx="1209357" cy="640080"/>
          </a:xfrm>
          <a:prstGeom prst="rect">
            <a:avLst/>
          </a:prstGeom>
        </p:spPr>
        <p:txBody>
          <a:bodyPr vert="horz" lIns="0" tIns="0" rIns="0" bIns="0" rtlCol="0">
            <a:normAutofit fontScale="92500" lnSpcReduction="2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Less context switching</a:t>
            </a:r>
            <a:endParaRPr lang="en-US" dirty="0"/>
          </a:p>
        </p:txBody>
      </p:sp>
      <p:pic>
        <p:nvPicPr>
          <p:cNvPr id="25" name="Picture Placeholder 20" descr="Atom icon">
            <a:extLst>
              <a:ext uri="{FF2B5EF4-FFF2-40B4-BE49-F238E27FC236}">
                <a16:creationId xmlns:a16="http://schemas.microsoft.com/office/drawing/2014/main" id="{E6E2A99D-9A76-4170-84C5-E8E895DEA5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a:xfrm>
            <a:off x="7719417" y="4698142"/>
            <a:ext cx="640080" cy="658368"/>
          </a:xfrm>
          <a:prstGeom prst="rect">
            <a:avLst/>
          </a:prstGeom>
        </p:spPr>
      </p:pic>
      <p:sp>
        <p:nvSpPr>
          <p:cNvPr id="26" name="Text Placeholder 16">
            <a:extLst>
              <a:ext uri="{FF2B5EF4-FFF2-40B4-BE49-F238E27FC236}">
                <a16:creationId xmlns:a16="http://schemas.microsoft.com/office/drawing/2014/main" id="{46EA4E1F-EF09-44AB-9483-363CF418AA99}"/>
              </a:ext>
            </a:extLst>
          </p:cNvPr>
          <p:cNvSpPr txBox="1">
            <a:spLocks/>
          </p:cNvSpPr>
          <p:nvPr/>
        </p:nvSpPr>
        <p:spPr>
          <a:xfrm>
            <a:off x="8549426" y="4716430"/>
            <a:ext cx="2670048" cy="640080"/>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Getting real-time feedback on their code makes it easier for developers to work on one thing at a time and minimizes their </a:t>
            </a:r>
            <a:r>
              <a:rPr lang="en-US" dirty="0">
                <a:hlinkClick r:id="rId12"/>
              </a:rPr>
              <a:t>cognitive load</a:t>
            </a:r>
            <a:r>
              <a:rPr lang="en-US" dirty="0"/>
              <a:t>. By working with small sections of code that are automatically tested, developers can debug code quickly while their minds are still fresh from programming. Finding bugs is easier because there's less code to review.</a:t>
            </a:r>
            <a:endParaRPr lang="en-US" dirty="0"/>
          </a:p>
        </p:txBody>
      </p:sp>
      <p:pic>
        <p:nvPicPr>
          <p:cNvPr id="27" name="Picture 26"/>
          <p:cNvPicPr>
            <a:picLocks noChangeAspect="1"/>
          </p:cNvPicPr>
          <p:nvPr/>
        </p:nvPicPr>
        <p:blipFill>
          <a:blip r:embed="rId13"/>
          <a:stretch>
            <a:fillRect/>
          </a:stretch>
        </p:blipFill>
        <p:spPr>
          <a:xfrm>
            <a:off x="815720" y="791121"/>
            <a:ext cx="885281" cy="88210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pic>
        <p:nvPicPr>
          <p:cNvPr id="14" name="Picture 13"/>
          <p:cNvPicPr>
            <a:picLocks noChangeAspect="1"/>
          </p:cNvPicPr>
          <p:nvPr/>
        </p:nvPicPr>
        <p:blipFill>
          <a:blip r:embed="rId3"/>
          <a:stretch>
            <a:fillRect/>
          </a:stretch>
        </p:blipFill>
        <p:spPr>
          <a:xfrm>
            <a:off x="809959" y="663989"/>
            <a:ext cx="885281" cy="882102"/>
          </a:xfrm>
          <a:prstGeom prst="rect">
            <a:avLst/>
          </a:prstGeom>
        </p:spPr>
      </p:pic>
    </p:spTree>
    <p:extLst>
      <p:ext uri="{BB962C8B-B14F-4D97-AF65-F5344CB8AC3E}">
        <p14:creationId xmlns:p14="http://schemas.microsoft.com/office/powerpoint/2010/main" val="26956722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16c05727-aa75-4e4a-9b5f-8a80a1165891"/>
    <ds:schemaRef ds:uri="http://purl.org/dc/dcmitype/"/>
    <ds:schemaRef ds:uri="http://schemas.microsoft.com/office/2006/metadata/properties"/>
    <ds:schemaRef ds:uri="http://schemas.microsoft.com/office/2006/documentManagement/types"/>
    <ds:schemaRef ds:uri="71af3243-3dd4-4a8d-8c0d-dd76da1f02a5"/>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667</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Courier New</vt:lpstr>
      <vt:lpstr>Gill Sans MT</vt:lpstr>
      <vt:lpstr>Segoe UI</vt:lpstr>
      <vt:lpstr>Segoe UI Light</vt:lpstr>
      <vt:lpstr>Segoe UI Semibold</vt:lpstr>
      <vt:lpstr>Tahoma</vt:lpstr>
      <vt:lpstr>Office Theme</vt:lpstr>
      <vt:lpstr>CI/CD Transform Business</vt:lpstr>
      <vt:lpstr>Continuous Integration</vt:lpstr>
      <vt:lpstr>Continuous Delivery</vt:lpstr>
      <vt:lpstr>CI/CD Fundamentals</vt:lpstr>
      <vt:lpstr>Benefits of CI/CD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2023-11-24T08:35:23Z</dcterms:created>
  <dcterms:modified xsi:type="dcterms:W3CDTF">2023-11-24T09:09:02Z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