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ink/ink1.xml" ContentType="application/inkml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90" r:id="rId3"/>
    <p:sldMasterId id="2147483678" r:id="rId4"/>
    <p:sldMasterId id="2147483702" r:id="rId5"/>
  </p:sldMasterIdLst>
  <p:notesMasterIdLst>
    <p:notesMasterId r:id="rId24"/>
  </p:notesMasterIdLst>
  <p:handoutMasterIdLst>
    <p:handoutMasterId r:id="rId25"/>
  </p:handoutMasterIdLst>
  <p:sldIdLst>
    <p:sldId id="256" r:id="rId6"/>
    <p:sldId id="258" r:id="rId7"/>
    <p:sldId id="261" r:id="rId8"/>
    <p:sldId id="262" r:id="rId9"/>
    <p:sldId id="265" r:id="rId10"/>
    <p:sldId id="284" r:id="rId11"/>
    <p:sldId id="268" r:id="rId12"/>
    <p:sldId id="271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81" r:id="rId21"/>
    <p:sldId id="272" r:id="rId22"/>
    <p:sldId id="285" r:id="rId23"/>
  </p:sldIdLst>
  <p:sldSz cx="178816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garde" id="{E37B6D22-5BB4-4EB1-BBCF-0B46EEEC383C}">
          <p14:sldIdLst>
            <p14:sldId id="256"/>
          </p14:sldIdLst>
        </p14:section>
        <p14:section name="Summuray" id="{F09328CE-75E4-41D3-8CBE-806A0522B858}">
          <p14:sldIdLst>
            <p14:sldId id="258"/>
          </p14:sldIdLst>
        </p14:section>
        <p14:section name="Introduciton" id="{CB7A62EE-2BF0-4804-A00E-0A5F258D3215}">
          <p14:sldIdLst>
            <p14:sldId id="261"/>
            <p14:sldId id="262"/>
          </p14:sldIdLst>
        </p14:section>
        <p14:section name="Détection d'intrusion" id="{813B3A75-FD1F-4926-9575-EF91C5B09FC1}">
          <p14:sldIdLst>
            <p14:sldId id="265"/>
            <p14:sldId id="284"/>
          </p14:sldIdLst>
        </p14:section>
        <p14:section name="Machine Learning" id="{91658D4C-A7DF-430C-9B90-A57589E42FC8}">
          <p14:sldIdLst>
            <p14:sldId id="268"/>
            <p14:sldId id="271"/>
            <p14:sldId id="269"/>
          </p14:sldIdLst>
        </p14:section>
        <p14:section name="Expérimentation et résultat" id="{62FABA38-D504-4D61-8315-C79A9DFF4658}">
          <p14:sldIdLst>
            <p14:sldId id="270"/>
            <p14:sldId id="273"/>
            <p14:sldId id="274"/>
            <p14:sldId id="275"/>
            <p14:sldId id="276"/>
            <p14:sldId id="277"/>
            <p14:sldId id="281"/>
          </p14:sldIdLst>
        </p14:section>
        <p14:section name="Conclusion" id="{72C2629A-37FD-4558-973D-DE6469963BB1}">
          <p14:sldIdLst>
            <p14:sldId id="272"/>
          </p14:sldIdLst>
        </p14:section>
        <p14:section name="Fin" id="{CB8598BA-A62E-49D0-8D92-514EE31FE8B5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8A4"/>
    <a:srgbClr val="4472C4"/>
    <a:srgbClr val="E9EBF5"/>
    <a:srgbClr val="CFD5EA"/>
    <a:srgbClr val="FFFFFF"/>
    <a:srgbClr val="C4D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85451" autoAdjust="0"/>
  </p:normalViewPr>
  <p:slideViewPr>
    <p:cSldViewPr>
      <p:cViewPr varScale="1">
        <p:scale>
          <a:sx n="42" d="100"/>
          <a:sy n="42" d="100"/>
        </p:scale>
        <p:origin x="960" y="72"/>
      </p:cViewPr>
      <p:guideLst>
        <p:guide orient="horz" pos="2880"/>
        <p:guide pos="4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sc\Desktop\PLot%20Img\Plot%20N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sc\Desktop\PLot%20Img\Plot%20N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600" b="0" dirty="0"/>
              <a:t>comparaison des résultats de la détection d’intrusion avec </a:t>
            </a:r>
            <a:r>
              <a:rPr lang="fr-FR" sz="2600" b="1" dirty="0"/>
              <a:t>2 attributs</a:t>
            </a:r>
            <a:r>
              <a:rPr lang="fr-FR" sz="2600" b="0" dirty="0"/>
              <a:t> de la </a:t>
            </a:r>
            <a:r>
              <a:rPr lang="fr-FR" sz="2600" b="1" dirty="0"/>
              <a:t>KDDCup99</a:t>
            </a:r>
            <a:endParaRPr lang="en-US" sz="2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Sheet1!$N$52</c:f>
              <c:strCache>
                <c:ptCount val="1"/>
                <c:pt idx="0">
                  <c:v>Entropy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Sheet1!$L$53:$M$60</c:f>
              <c:strCache>
                <c:ptCount val="7"/>
                <c:pt idx="0">
                  <c:v>Naive Bayes</c:v>
                </c:pt>
                <c:pt idx="2">
                  <c:v>KPPV</c:v>
                </c:pt>
                <c:pt idx="4">
                  <c:v>Arbre de décision</c:v>
                </c:pt>
                <c:pt idx="6">
                  <c:v>K-means</c:v>
                </c:pt>
              </c:strCache>
            </c:strRef>
          </c:cat>
          <c:val>
            <c:numRef>
              <c:f>Sheet1!$N$53:$N$60</c:f>
              <c:numCache>
                <c:formatCode>General</c:formatCode>
                <c:ptCount val="8"/>
                <c:pt idx="0">
                  <c:v>0.12</c:v>
                </c:pt>
                <c:pt idx="2">
                  <c:v>0.02</c:v>
                </c:pt>
                <c:pt idx="4">
                  <c:v>0.79</c:v>
                </c:pt>
                <c:pt idx="6">
                  <c:v>31.96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61-4813-B16D-48DD97E9D32A}"/>
            </c:ext>
          </c:extLst>
        </c:ser>
        <c:ser>
          <c:idx val="1"/>
          <c:order val="1"/>
          <c:tx>
            <c:strRef>
              <c:f>Sheet1!$O$52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Sheet1!$L$53:$M$60</c:f>
              <c:strCache>
                <c:ptCount val="7"/>
                <c:pt idx="0">
                  <c:v>Naive Bayes</c:v>
                </c:pt>
                <c:pt idx="2">
                  <c:v>KPPV</c:v>
                </c:pt>
                <c:pt idx="4">
                  <c:v>Arbre de décision</c:v>
                </c:pt>
                <c:pt idx="6">
                  <c:v>K-means</c:v>
                </c:pt>
              </c:strCache>
            </c:strRef>
          </c:cat>
          <c:val>
            <c:numRef>
              <c:f>Sheet1!$O$53:$O$60</c:f>
              <c:numCache>
                <c:formatCode>General</c:formatCode>
                <c:ptCount val="8"/>
                <c:pt idx="0">
                  <c:v>19.64</c:v>
                </c:pt>
                <c:pt idx="2">
                  <c:v>98.9</c:v>
                </c:pt>
                <c:pt idx="4">
                  <c:v>98.57</c:v>
                </c:pt>
                <c:pt idx="6">
                  <c:v>19.64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61-4813-B16D-48DD97E9D32A}"/>
            </c:ext>
          </c:extLst>
        </c:ser>
        <c:ser>
          <c:idx val="2"/>
          <c:order val="2"/>
          <c:tx>
            <c:strRef>
              <c:f>Sheet1!$P$52</c:f>
              <c:strCache>
                <c:ptCount val="1"/>
                <c:pt idx="0">
                  <c:v>Precision 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Sheet1!$L$53:$M$60</c:f>
              <c:strCache>
                <c:ptCount val="7"/>
                <c:pt idx="0">
                  <c:v>Naive Bayes</c:v>
                </c:pt>
                <c:pt idx="2">
                  <c:v>KPPV</c:v>
                </c:pt>
                <c:pt idx="4">
                  <c:v>Arbre de décision</c:v>
                </c:pt>
                <c:pt idx="6">
                  <c:v>K-means</c:v>
                </c:pt>
              </c:strCache>
            </c:strRef>
          </c:cat>
          <c:val>
            <c:numRef>
              <c:f>Sheet1!$P$53:$P$60</c:f>
              <c:numCache>
                <c:formatCode>General</c:formatCode>
                <c:ptCount val="8"/>
                <c:pt idx="0">
                  <c:v>0.01</c:v>
                </c:pt>
                <c:pt idx="2">
                  <c:v>99.97</c:v>
                </c:pt>
                <c:pt idx="4">
                  <c:v>99.92</c:v>
                </c:pt>
                <c:pt idx="6">
                  <c:v>19.64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61-4813-B16D-48DD97E9D32A}"/>
            </c:ext>
          </c:extLst>
        </c:ser>
        <c:ser>
          <c:idx val="3"/>
          <c:order val="3"/>
          <c:tx>
            <c:strRef>
              <c:f>Sheet1!$Q$52</c:f>
              <c:strCache>
                <c:ptCount val="1"/>
                <c:pt idx="0">
                  <c:v>Rappel 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Sheet1!$L$53:$M$60</c:f>
              <c:strCache>
                <c:ptCount val="7"/>
                <c:pt idx="0">
                  <c:v>Naive Bayes</c:v>
                </c:pt>
                <c:pt idx="2">
                  <c:v>KPPV</c:v>
                </c:pt>
                <c:pt idx="4">
                  <c:v>Arbre de décision</c:v>
                </c:pt>
                <c:pt idx="6">
                  <c:v>K-means</c:v>
                </c:pt>
              </c:strCache>
            </c:strRef>
          </c:cat>
          <c:val>
            <c:numRef>
              <c:f>Sheet1!$Q$53:$Q$60</c:f>
              <c:numCache>
                <c:formatCode>General</c:formatCode>
                <c:ptCount val="8"/>
                <c:pt idx="0">
                  <c:v>43.58</c:v>
                </c:pt>
                <c:pt idx="2">
                  <c:v>98.68</c:v>
                </c:pt>
                <c:pt idx="4">
                  <c:v>98.33</c:v>
                </c:pt>
                <c:pt idx="6">
                  <c:v>19.64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61-4813-B16D-48DD97E9D32A}"/>
            </c:ext>
          </c:extLst>
        </c:ser>
        <c:ser>
          <c:idx val="4"/>
          <c:order val="4"/>
          <c:tx>
            <c:strRef>
              <c:f>Sheet1!$R$52</c:f>
              <c:strCache>
                <c:ptCount val="1"/>
                <c:pt idx="0">
                  <c:v>F-mesure %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Sheet1!$L$53:$M$60</c:f>
              <c:strCache>
                <c:ptCount val="7"/>
                <c:pt idx="0">
                  <c:v>Naive Bayes</c:v>
                </c:pt>
                <c:pt idx="2">
                  <c:v>KPPV</c:v>
                </c:pt>
                <c:pt idx="4">
                  <c:v>Arbre de décision</c:v>
                </c:pt>
                <c:pt idx="6">
                  <c:v>K-means</c:v>
                </c:pt>
              </c:strCache>
            </c:strRef>
          </c:cat>
          <c:val>
            <c:numRef>
              <c:f>Sheet1!$R$53:$R$60</c:f>
              <c:numCache>
                <c:formatCode>General</c:formatCode>
                <c:ptCount val="8"/>
                <c:pt idx="0">
                  <c:v>0.02</c:v>
                </c:pt>
                <c:pt idx="2">
                  <c:v>99.32</c:v>
                </c:pt>
                <c:pt idx="4">
                  <c:v>99.13</c:v>
                </c:pt>
                <c:pt idx="6">
                  <c:v>19.64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61-4813-B16D-48DD97E9D32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80489440"/>
        <c:axId val="480489768"/>
        <c:axId val="474293528"/>
      </c:bar3DChart>
      <c:catAx>
        <c:axId val="48048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489768"/>
        <c:crosses val="autoZero"/>
        <c:auto val="1"/>
        <c:lblAlgn val="ctr"/>
        <c:lblOffset val="100"/>
        <c:noMultiLvlLbl val="0"/>
      </c:catAx>
      <c:valAx>
        <c:axId val="480489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489440"/>
        <c:crosses val="autoZero"/>
        <c:crossBetween val="between"/>
      </c:valAx>
      <c:serAx>
        <c:axId val="4742935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489768"/>
        <c:crosses val="autoZero"/>
      </c:ser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Sheet1!$E$36</c:f>
              <c:strCache>
                <c:ptCount val="1"/>
                <c:pt idx="0">
                  <c:v>Entropy % : 2 attributs sélectionnés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57C-4733-9930-9D38D12D1BB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57C-4733-9930-9D38D12D1BB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57C-4733-9930-9D38D12D1BB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57C-4733-9930-9D38D12D1B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Sheet1!$C$37:$D$44</c:f>
              <c:strCache>
                <c:ptCount val="7"/>
                <c:pt idx="0">
                  <c:v>Naive Bayes</c:v>
                </c:pt>
                <c:pt idx="2">
                  <c:v>KPPV</c:v>
                </c:pt>
                <c:pt idx="4">
                  <c:v>Arbre de décision</c:v>
                </c:pt>
                <c:pt idx="6">
                  <c:v>K-means</c:v>
                </c:pt>
              </c:strCache>
            </c:strRef>
          </c:cat>
          <c:val>
            <c:numRef>
              <c:f>Sheet1!$E$37:$E$44</c:f>
              <c:numCache>
                <c:formatCode>General</c:formatCode>
                <c:ptCount val="8"/>
                <c:pt idx="0">
                  <c:v>0.12</c:v>
                </c:pt>
                <c:pt idx="2">
                  <c:v>0.02</c:v>
                </c:pt>
                <c:pt idx="4">
                  <c:v>0.79</c:v>
                </c:pt>
                <c:pt idx="6">
                  <c:v>31.96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57C-4733-9930-9D38D12D1BB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7534984"/>
        <c:axId val="117532360"/>
      </c:lineChart>
      <c:catAx>
        <c:axId val="117534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532360"/>
        <c:crosses val="autoZero"/>
        <c:auto val="1"/>
        <c:lblAlgn val="ctr"/>
        <c:lblOffset val="100"/>
        <c:noMultiLvlLbl val="0"/>
      </c:catAx>
      <c:valAx>
        <c:axId val="117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534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3206ED-CA34-E630-21D6-34BADB1B93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8B524-FE12-A057-D620-803AF7C505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0121-1D6E-49DE-AF30-2D68CC235C9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A4597-1AFA-61C2-2D66-44737B5EA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67111-6209-38B5-DA13-106D73BCBF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1C988-969F-4ACA-9BD0-CA16E2203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23:35:0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51:49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51:5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51:58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51:5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52:07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52:0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5C779-1E51-4240-9934-07A9021B008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8CB35-6EE5-4A26-ADF4-7DE7A243E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3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Bonjour à tous, </a:t>
            </a:r>
            <a:r>
              <a:rPr lang="fr-FR" noProof="0" dirty="0"/>
              <a:t>Merci monsieur le président, et les 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membre de jury, bienvenue 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Nous avons l'honneur de vous présenter notre PFE intitulé «  une approche…. 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CB35-6EE5-4A26-ADF4-7DE7A243EF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0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Notre approche divisée en 2 parties : </a:t>
            </a:r>
          </a:p>
          <a:p>
            <a:r>
              <a:rPr lang="fr-FR" dirty="0"/>
              <a:t>Nous pouvons commencer à appliquer des techniques d’apprentissage automatique pour la classification dans un ensemble de données qui détecte les intrusions.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CB35-6EE5-4A26-ADF4-7DE7A243EF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21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Duration</a:t>
            </a:r>
            <a:r>
              <a:rPr lang="fr-FR" dirty="0"/>
              <a:t> : longueur (nombre de secondes) de la connexion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protocol_type</a:t>
            </a:r>
            <a:r>
              <a:rPr lang="en-US" dirty="0"/>
              <a:t> : type de </a:t>
            </a:r>
            <a:r>
              <a:rPr lang="en-US" dirty="0" err="1"/>
              <a:t>protocole</a:t>
            </a:r>
            <a:r>
              <a:rPr lang="en-US" dirty="0"/>
              <a:t>, par </a:t>
            </a:r>
            <a:r>
              <a:rPr lang="en-US" dirty="0" err="1"/>
              <a:t>exemple</a:t>
            </a:r>
            <a:r>
              <a:rPr lang="en-US" dirty="0"/>
              <a:t> :</a:t>
            </a:r>
            <a:r>
              <a:rPr lang="en-US" dirty="0" err="1"/>
              <a:t>tcp</a:t>
            </a:r>
            <a:r>
              <a:rPr lang="en-US" dirty="0"/>
              <a:t>, </a:t>
            </a:r>
            <a:r>
              <a:rPr lang="en-US" dirty="0" err="1"/>
              <a:t>udp,etc</a:t>
            </a:r>
            <a:r>
              <a:rPr lang="en-US" dirty="0"/>
              <a:t>..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Service </a:t>
            </a:r>
            <a:r>
              <a:rPr lang="fr-FR" dirty="0"/>
              <a:t>: service réseau sur la destination par exemple :http, telnet,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DoS</a:t>
            </a:r>
            <a:r>
              <a:rPr lang="fr-FR" dirty="0"/>
              <a:t> : déni de service, p.ex. </a:t>
            </a:r>
            <a:r>
              <a:rPr lang="fr-FR" dirty="0" err="1"/>
              <a:t>syn</a:t>
            </a:r>
            <a:r>
              <a:rPr lang="fr-FR" dirty="0"/>
              <a:t> flood.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R2L : accès non autorisé depuis une machine distante, p.ex. deviner le mot de passe.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CB35-6EE5-4A26-ADF4-7DE7A243EF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11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Nettoyage des données pour rendre les données plus fiables et produire de bons résultats.</a:t>
            </a:r>
          </a:p>
          <a:p>
            <a:endParaRPr lang="fr-FR" dirty="0"/>
          </a:p>
          <a:p>
            <a:r>
              <a:rPr lang="fr-FR" dirty="0"/>
              <a:t>Il existe de nombreuses techniques de nettoyage des données, comme </a:t>
            </a:r>
          </a:p>
          <a:p>
            <a:r>
              <a:rPr lang="fr-FR" dirty="0"/>
              <a:t>Supprimer les doublons.</a:t>
            </a:r>
          </a:p>
          <a:p>
            <a:r>
              <a:rPr lang="fr-FR" dirty="0"/>
              <a:t>Supprimer les données non pertinentes.</a:t>
            </a:r>
          </a:p>
          <a:p>
            <a:r>
              <a:rPr lang="fr-FR" dirty="0"/>
              <a:t>Corriger les erreurs.</a:t>
            </a:r>
          </a:p>
          <a:p>
            <a:r>
              <a:rPr lang="fr-FR" dirty="0"/>
              <a:t>nous avons appliqué certaines de ces techniques, tout d’abord nous avons fait la classe binaire , c’est-à-dire Intrusion et NOINTRUSION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CB35-6EE5-4A26-ADF4-7DE7A243EF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28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L’objectif de la sélection des attributs est de supprimer les attributs non pertinents et/ou redondants et de ne garder que les attributs pertinents.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techniques de sélection d’attributs sont nombreuses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nous avons appliqué ces 2 techniques, et ces 2 techniques nous ont donné presque les mêmes résultats, une petite différence entre eux, nous avons choisi chi2,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parce que cela nous a donné résultat parfait.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IM = </a:t>
            </a:r>
            <a:r>
              <a:rPr lang="fr-FR" sz="1200" dirty="0"/>
              <a:t>Le principe de l’information mutuelle est basé sur le nombre d’occurrence d’un attribut dans une certaine catégorie.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Chi2 = Le principe est une mesure statistique est son évaluation du manque d’indépendance entre un attribut et une classe.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CB35-6EE5-4A26-ADF4-7DE7A243EF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62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Divisé data set en 2 parties : base d’apprentissage 80%, et base de test 20%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CB35-6EE5-4A26-ADF4-7DE7A243EF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7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CB35-6EE5-4A26-ADF4-7DE7A243EF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5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fr-FR" dirty="0"/>
              <a:t>Alors une conclusion générale 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Les expériences ont montré que le classificateur KPPV est capable de traiter des données IDS et de produire des résultats exacts.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Les résultats expérimentaux montrent que les techniques du machine learning peuvent être appliquées avec succès à la détection des intrusions.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CB35-6EE5-4A26-ADF4-7DE7A243EF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21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va passer maintenant au plan de travail de la présentation </a:t>
            </a:r>
          </a:p>
          <a:p>
            <a:r>
              <a: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va d’abord commencer par une introduction générale, </a:t>
            </a:r>
            <a:r>
              <a:rPr lang="fr-FR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après </a:t>
            </a:r>
            <a:r>
              <a:rPr lang="fr-FR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détection d’intrusion, </a:t>
            </a:r>
            <a:r>
              <a:rPr lang="fr-FR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ensuite </a:t>
            </a:r>
            <a:r>
              <a:rPr lang="fr-FR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learning, </a:t>
            </a:r>
            <a:r>
              <a:rPr lang="fr-FR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l</a:t>
            </a:r>
            <a:r>
              <a:rPr lang="fr-FR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’expérimentation et résultats</a:t>
            </a:r>
            <a:r>
              <a:rPr lang="fr-FR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enfin </a:t>
            </a:r>
            <a:r>
              <a:rPr lang="fr-FR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petite conclusion </a:t>
            </a:r>
            <a:endParaRPr lang="fr-FR" sz="1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600" b="1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CB35-6EE5-4A26-ADF4-7DE7A243EF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L’Internet est devenu un élément majeur, dans la vie des gens, les téléphones tablettes informatiques . .etc. l’utilisent pour faciliter la communication en temps réel. Une grande quantité de données et d’informations sont transférées par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CB35-6EE5-4A26-ADF4-7DE7A243EF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À partir ces données, il y a des utilisateurs malveillants qui veulent lire, modifier ou détruire ces données.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Les techniques traditionnelles et le système de détection d'intrusion devraient être utilisés avec des approches dynamiques, comme la ML et DM.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CB35-6EE5-4A26-ADF4-7DE7A243EF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5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dirty="0">
                <a:solidFill>
                  <a:srgbClr val="0070C0"/>
                </a:solidFill>
              </a:rPr>
              <a:t>Il y a plusieurs attaques qui se produisent aujourd'hui dans le réseau numérique, par exemple DOS attaque, R2L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lorsque ces attaques se produisent sur le système, cela va faire une intrusion</a:t>
            </a:r>
          </a:p>
          <a:p>
            <a:endParaRPr lang="fr-FR" sz="1200" b="1" dirty="0">
              <a:solidFill>
                <a:srgbClr val="0070C0"/>
              </a:solidFill>
            </a:endParaRPr>
          </a:p>
          <a:p>
            <a:r>
              <a:rPr lang="fr-FR" sz="1200" b="1" dirty="0">
                <a:solidFill>
                  <a:srgbClr val="0070C0"/>
                </a:solidFill>
              </a:rPr>
              <a:t>Une intrusion </a:t>
            </a:r>
            <a:r>
              <a:rPr lang="fr-FR" sz="1200" dirty="0"/>
              <a:t>désigne toute activité non autorisée sur un réseau numérique</a:t>
            </a:r>
          </a:p>
          <a:p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DoS</a:t>
            </a:r>
            <a:r>
              <a:rPr lang="fr-FR" dirty="0"/>
              <a:t> : déni de service, p.ex. </a:t>
            </a:r>
            <a:r>
              <a:rPr lang="fr-FR" dirty="0" err="1"/>
              <a:t>syn</a:t>
            </a:r>
            <a:r>
              <a:rPr lang="fr-FR" dirty="0"/>
              <a:t> flood.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R2L : accès non autorisé depuis une machine distante, p.ex. deviner le mot de passe.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CB35-6EE5-4A26-ADF4-7DE7A243EF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supposons que nous avons un fichier inconnu, Pour éviter les techniques traditionnelles comme elle l’a dit, nous devons appliquer une approche basée sur ML.</a:t>
            </a:r>
          </a:p>
          <a:p>
            <a:r>
              <a:rPr lang="fr-FR" dirty="0"/>
              <a:t>Pour détecter une intrusion, si cela est arrivé au système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CB35-6EE5-4A26-ADF4-7DE7A243EF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2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On va maintenant parler sur le machine learning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Nous voulons un programme qui peut faire la différence entre les fruits(....) . d'abord nous avons quelques image.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ensuite la machine  utiliser le programme  pour regarder des images.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(</a:t>
            </a:r>
            <a:r>
              <a:rPr lang="fr-FR" dirty="0" err="1"/>
              <a:t>poom</a:t>
            </a:r>
            <a:r>
              <a:rPr lang="fr-FR" dirty="0"/>
              <a:t> ) et déterminer la quelle est la quelle tout seul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CB35-6EE5-4A26-ADF4-7DE7A243EF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5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Dans le monde digital d’aujourd’hui il y’a trop de données, d’information, d’application et de services Mais moins de connaissances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Data Mining : L’extraction de données est une technique permettant d’extraire de l’information et des connaissances importantes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C’est une technique qui fait de Extraction de connaissances à partir de données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 but est de rendre les données plus vitales et utilisables, c-à-d en extrayant uniquement les données importantes.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CB35-6EE5-4A26-ADF4-7DE7A243EF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13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algorithmes de DM sont une catégorie particulière d’algorithmes utiles pour analyser les données et développer des modèles de données </a:t>
            </a:r>
          </a:p>
          <a:p>
            <a:r>
              <a:rPr lang="fr-FR" dirty="0"/>
              <a:t>Certains des algorithmes populaires de DM sont NB. DT….</a:t>
            </a:r>
          </a:p>
          <a:p>
            <a:endParaRPr lang="fr-FR" dirty="0"/>
          </a:p>
          <a:p>
            <a:r>
              <a:rPr lang="fr-FR" dirty="0"/>
              <a:t>Nous allons maintenant passer à l’</a:t>
            </a:r>
            <a:r>
              <a:rPr lang="fr-FR" sz="1200" b="1" dirty="0">
                <a:solidFill>
                  <a:schemeClr val="bg1"/>
                </a:solidFill>
              </a:rPr>
              <a:t> Expérimentation et résultats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CB35-6EE5-4A26-ADF4-7DE7A243EF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41120" y="3118106"/>
            <a:ext cx="151993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82240" y="5632707"/>
            <a:ext cx="12517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C321F-48E4-42DA-98DF-106AB19DFCD9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614B-6644-9CEA-8217-5E30027F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534988"/>
            <a:ext cx="15422563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8B844-2821-33C0-2623-4598BA55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1900" y="2465388"/>
            <a:ext cx="7564438" cy="12080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DAC68-7D15-521D-1E80-4BEE9E9E5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1900" y="3673475"/>
            <a:ext cx="7564438" cy="5405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E3C53-6A92-D7BF-8886-7D3DB1935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051925" y="2465388"/>
            <a:ext cx="7602538" cy="12080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C17ED-AAA9-F781-DA51-A8BDE8056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051925" y="3673475"/>
            <a:ext cx="7602538" cy="5405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F6CC2-7E02-4326-7821-D3BD8A40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7517-18A3-4F0A-8B3E-2C68660B7FEE}" type="datetime1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889D9-CFDC-3652-AA1C-8A1978AA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9BA4D-43EB-EBE4-3651-77337C19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5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C198-1F3A-5783-8960-E533D46E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534988"/>
            <a:ext cx="15424150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59FA3-FA67-E3DD-3796-22D3A7EF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095-8C22-4C0C-9473-1AABB98A62E7}" type="datetime1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858F6-9F2E-426D-DB89-4A9E24BB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C9534-F069-AFD0-96E0-DE7FA08F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72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FEB17-9516-4A99-B86A-D294A37D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CBFE-DE77-49AB-867B-93A9FD6DBC6E}" type="datetime1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32215-D19C-5518-39B1-917D9222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B63B0-8932-482B-6C43-B9876E46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86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8F1D-69AF-24D1-0D54-92D2FDA3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669925"/>
            <a:ext cx="5767388" cy="23479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8BE81-51DD-1E68-1DC6-8F80B7985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2538" y="1447800"/>
            <a:ext cx="9051925" cy="7148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F7FFD-2C42-BBFE-BD26-93047A453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1900" y="3017838"/>
            <a:ext cx="5767388" cy="558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6C4FC-97A4-DF5C-B979-99EEEA53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9CF6-A102-4279-BA92-A3A2495D7BE1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C70F6-7C00-6BF0-8FC9-18F95FEC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553E5-5B64-620A-9561-1BE2F736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27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759F-AD23-9BB8-BFE2-07AE0E1A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669925"/>
            <a:ext cx="5767388" cy="23479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4ABF3-F9F6-E91F-9206-968FB8D3D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02538" y="1447800"/>
            <a:ext cx="9051925" cy="7148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B447A-62C0-06D3-0683-7726A29A6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1900" y="3017838"/>
            <a:ext cx="5767388" cy="558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F17E0-55FC-A715-2D7E-B5693CE3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F0AA-70BD-46F9-AF19-54E11C2557F3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E4FA6-72FD-34E6-4622-6CF8DD42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38F46-AB14-BB17-E07E-9D552D0F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25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F649-847C-42AE-7576-BA2A540B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534988"/>
            <a:ext cx="15424150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C9713-17C3-B176-0C71-CA49954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28725" y="2678113"/>
            <a:ext cx="15424150" cy="6381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500FA-D89D-7772-CD80-E012A4D6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502A-1E97-427E-8BDC-E8242D7D5B96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7CCC-2091-901B-836A-6F3DDCBE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4DBAB-8D6D-BBA3-7B2B-3E43B39C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17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F43BF-A34D-7670-79AC-92578C311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2796838" y="534988"/>
            <a:ext cx="3856037" cy="85248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277A0-A2DD-2A32-EC42-FD5275363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28725" y="534988"/>
            <a:ext cx="11415713" cy="85248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B39D-1550-1FE2-3364-A2F95B99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2011-EE48-437F-8041-BA87110A7934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80CB-6D9F-C8B4-BDAF-BB6ABCF2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89D00-2248-0442-74EE-31102830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2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7819-D4ED-F3F1-5539-29CB42F6A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5200" y="1646238"/>
            <a:ext cx="13411200" cy="350202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86A28-B591-CBC3-5E7C-D521E3064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200" y="5283200"/>
            <a:ext cx="13411200" cy="2428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9DE7-54CD-04C3-4417-FA8F271A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D42-96F0-48EC-9E27-B340A1D43237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31D58-A206-C656-F185-A4F012D1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FB670-11FD-04AF-7519-12492F64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32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4687-C0A1-62C3-FF86-52B17CA2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534988"/>
            <a:ext cx="15424150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23EB-D75A-C813-652E-C0E19287D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5" y="2678113"/>
            <a:ext cx="15424150" cy="638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9F50D-448E-1BCE-8646-FD301F29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F807-9285-49A0-95B2-3ECD4F21F8ED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2F2AD-8A16-90F0-2656-621F7099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3221-6FAC-38DD-0C10-299C4C15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65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6204-C932-5FEC-8E1D-F1158581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2508250"/>
            <a:ext cx="15422562" cy="4183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81B8E-BFA3-577B-7640-080531A63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788" y="6731000"/>
            <a:ext cx="15422562" cy="2200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15B04-9B60-6BD0-6792-7026EA0D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A735-532D-4F29-81F7-53C73BFC0535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39315-FCAA-38E2-F4D3-2C29828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952C3-C755-FF79-4FD5-C02A354D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0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BEAA1-21BE-4BF4-AA72-8D06E7CE8833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AF97-77FB-3A44-B927-CB11F7AF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534988"/>
            <a:ext cx="15424150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A8555-E4F1-E5A4-765B-D0F36F00C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8725" y="2678113"/>
            <a:ext cx="7635875" cy="638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287A3-4BA9-B71B-FE67-D92A3A901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17000" y="2678113"/>
            <a:ext cx="7635875" cy="638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A9898-CC28-EF14-4C59-77C7D5C8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8CB1-F92A-4569-8729-D848A6C5504A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A92D8-475F-0C99-67FA-DBE206A9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5DB6C-8870-E9D5-3B4A-BAD2D92C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82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614B-6644-9CEA-8217-5E30027F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534988"/>
            <a:ext cx="15422563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8B844-2821-33C0-2623-4598BA55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1900" y="2465388"/>
            <a:ext cx="7564438" cy="12080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DAC68-7D15-521D-1E80-4BEE9E9E5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1900" y="3673475"/>
            <a:ext cx="7564438" cy="5405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E3C53-6A92-D7BF-8886-7D3DB1935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051925" y="2465388"/>
            <a:ext cx="7602538" cy="12080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C17ED-AAA9-F781-DA51-A8BDE8056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051925" y="3673475"/>
            <a:ext cx="7602538" cy="5405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F6CC2-7E02-4326-7821-D3BD8A40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52BC-B3F2-4A8A-89E0-D04ACC2FF23B}" type="datetime1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889D9-CFDC-3652-AA1C-8A1978AA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9BA4D-43EB-EBE4-3651-77337C19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57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C198-1F3A-5783-8960-E533D46E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534988"/>
            <a:ext cx="15424150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59FA3-FA67-E3DD-3796-22D3A7EF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77D7-3AB4-40C8-82A0-E43380448217}" type="datetime1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858F6-9F2E-426D-DB89-4A9E24BB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C9534-F069-AFD0-96E0-DE7FA08F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0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FEB17-9516-4A99-B86A-D294A37D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0699-1D7D-485C-9D51-64233DD3AE6B}" type="datetime1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32215-D19C-5518-39B1-917D9222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B63B0-8932-482B-6C43-B9876E46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3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8F1D-69AF-24D1-0D54-92D2FDA3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669925"/>
            <a:ext cx="5767388" cy="23479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8BE81-51DD-1E68-1DC6-8F80B7985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2538" y="1447800"/>
            <a:ext cx="9051925" cy="7148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F7FFD-2C42-BBFE-BD26-93047A453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1900" y="3017838"/>
            <a:ext cx="5767388" cy="558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6C4FC-97A4-DF5C-B979-99EEEA53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98B8-13D9-471A-B50F-71169CB25DDF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C70F6-7C00-6BF0-8FC9-18F95FEC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553E5-5B64-620A-9561-1BE2F736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522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759F-AD23-9BB8-BFE2-07AE0E1A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669925"/>
            <a:ext cx="5767388" cy="23479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4ABF3-F9F6-E91F-9206-968FB8D3D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02538" y="1447800"/>
            <a:ext cx="9051925" cy="7148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B447A-62C0-06D3-0683-7726A29A6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1900" y="3017838"/>
            <a:ext cx="5767388" cy="558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F17E0-55FC-A715-2D7E-B5693CE3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1F47-D81C-4EF1-BDE1-731146B52934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E4FA6-72FD-34E6-4622-6CF8DD42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38F46-AB14-BB17-E07E-9D552D0F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341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F649-847C-42AE-7576-BA2A540B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534988"/>
            <a:ext cx="15424150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C9713-17C3-B176-0C71-CA49954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28725" y="2678113"/>
            <a:ext cx="15424150" cy="6381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500FA-D89D-7772-CD80-E012A4D6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B141-1737-43E4-AD32-264AC5AE3FBE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7CCC-2091-901B-836A-6F3DDCBE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4DBAB-8D6D-BBA3-7B2B-3E43B39C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8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F43BF-A34D-7670-79AC-92578C311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2796838" y="534988"/>
            <a:ext cx="3856037" cy="85248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277A0-A2DD-2A32-EC42-FD5275363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28725" y="534988"/>
            <a:ext cx="11415713" cy="85248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B39D-1550-1FE2-3364-A2F95B99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611E-BA6A-49B7-BC94-F3EACA5D997D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80CB-6D9F-C8B4-BDAF-BB6ABCF2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89D00-2248-0442-74EE-31102830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782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DA01-7227-BF58-44AB-34A44BBD4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5200" y="1646238"/>
            <a:ext cx="13411200" cy="350202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B0471-A92E-E371-B4F0-32BBAEB9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200" y="5283200"/>
            <a:ext cx="13411200" cy="2428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7C62C-44A7-0AEE-789A-4F68C743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8725" y="9323388"/>
            <a:ext cx="4024313" cy="534987"/>
          </a:xfrm>
          <a:prstGeom prst="rect">
            <a:avLst/>
          </a:prstGeom>
        </p:spPr>
        <p:txBody>
          <a:bodyPr/>
          <a:lstStyle/>
          <a:p>
            <a:fld id="{D91CFA6F-44BA-4E7C-BCF0-D5EFFB1015E8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DB48C-08D5-A046-1B56-3827829B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2963" y="9323388"/>
            <a:ext cx="6035675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FFBBB-DC67-9165-4E41-7058D7E0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8563" y="9323388"/>
            <a:ext cx="4024312" cy="534987"/>
          </a:xfrm>
          <a:prstGeom prst="rect">
            <a:avLst/>
          </a:prstGeom>
        </p:spPr>
        <p:txBody>
          <a:bodyPr/>
          <a:lstStyle/>
          <a:p>
            <a:fld id="{D5C8886D-E8A5-4A26-9233-D0772E81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120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498C-80B7-1000-7C1D-1AA9FC46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534988"/>
            <a:ext cx="15424150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9DDD1-D0C0-C349-CF81-D892E7919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5" y="2678113"/>
            <a:ext cx="15424150" cy="638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71318-77CF-717A-58CA-074C3866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8725" y="9323388"/>
            <a:ext cx="4024313" cy="534987"/>
          </a:xfrm>
          <a:prstGeom prst="rect">
            <a:avLst/>
          </a:prstGeom>
        </p:spPr>
        <p:txBody>
          <a:bodyPr/>
          <a:lstStyle/>
          <a:p>
            <a:fld id="{91EAE7C1-BEB0-4DB5-9640-44F3E4AE117E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4C47-4A2F-4ADD-5F0F-F45390B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2963" y="9323388"/>
            <a:ext cx="6035675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0A233-73A2-67CE-58A7-852B8796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8563" y="9323388"/>
            <a:ext cx="4024312" cy="534987"/>
          </a:xfrm>
          <a:prstGeom prst="rect">
            <a:avLst/>
          </a:prstGeom>
        </p:spPr>
        <p:txBody>
          <a:bodyPr/>
          <a:lstStyle/>
          <a:p>
            <a:fld id="{D5C8886D-E8A5-4A26-9233-D0772E81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9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94080" y="2313435"/>
            <a:ext cx="77784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209024" y="2313435"/>
            <a:ext cx="77784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521C8-DCE1-4154-9115-7759AC0DE483}" type="datetime1">
              <a:rPr lang="en-US" smtClean="0"/>
              <a:t>6/8/2022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E72B-73CA-92B7-C969-23F53892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2508250"/>
            <a:ext cx="15422562" cy="4183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FEA94-66B1-BB4D-B80B-EA02D37F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788" y="6731000"/>
            <a:ext cx="15422562" cy="2200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F0B13-8A2E-8BEF-A7ED-8FEF6E76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8725" y="9323388"/>
            <a:ext cx="4024313" cy="534987"/>
          </a:xfrm>
          <a:prstGeom prst="rect">
            <a:avLst/>
          </a:prstGeom>
        </p:spPr>
        <p:txBody>
          <a:bodyPr/>
          <a:lstStyle/>
          <a:p>
            <a:fld id="{ED5F10E4-15A4-42A9-B8E5-77D01B0A6694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73882-D975-0983-8866-499E6416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2963" y="9323388"/>
            <a:ext cx="6035675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8FF95-1952-66F1-CFEC-30C8612E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8563" y="9323388"/>
            <a:ext cx="4024312" cy="534987"/>
          </a:xfrm>
          <a:prstGeom prst="rect">
            <a:avLst/>
          </a:prstGeom>
        </p:spPr>
        <p:txBody>
          <a:bodyPr/>
          <a:lstStyle/>
          <a:p>
            <a:fld id="{D5C8886D-E8A5-4A26-9233-D0772E81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343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A97E-D2E6-2182-DBE4-A0543369B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534988"/>
            <a:ext cx="15424150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AC18E-FBF8-7514-D0C9-F241AE1FE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8725" y="2678113"/>
            <a:ext cx="7635875" cy="638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CDCC9-8D03-F5DC-14A4-7FE8930C2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17000" y="2678113"/>
            <a:ext cx="7635875" cy="638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13615-A33D-0AD9-8868-64DA9010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8725" y="9323388"/>
            <a:ext cx="4024313" cy="534987"/>
          </a:xfrm>
          <a:prstGeom prst="rect">
            <a:avLst/>
          </a:prstGeom>
        </p:spPr>
        <p:txBody>
          <a:bodyPr/>
          <a:lstStyle/>
          <a:p>
            <a:fld id="{0E8152DB-EE90-4179-A8B0-B0C5C4C36EA1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0A730-060C-288B-87F3-E145D08E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2963" y="9323388"/>
            <a:ext cx="6035675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EB8EE-0DD1-DA16-016F-ECB04D94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8563" y="9323388"/>
            <a:ext cx="4024312" cy="534987"/>
          </a:xfrm>
          <a:prstGeom prst="rect">
            <a:avLst/>
          </a:prstGeom>
        </p:spPr>
        <p:txBody>
          <a:bodyPr/>
          <a:lstStyle/>
          <a:p>
            <a:fld id="{D5C8886D-E8A5-4A26-9233-D0772E81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909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18DF-8442-C6DE-18DC-C1323D8E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534988"/>
            <a:ext cx="15422563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1AD9A-A617-9CE6-A92A-35D2FCAA4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1900" y="2465388"/>
            <a:ext cx="7564438" cy="12080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3DF4-B8E1-8BC9-5BA7-C01ABA5C3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1900" y="3673475"/>
            <a:ext cx="7564438" cy="5405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C5375-E962-C9B8-9FF8-7E24D512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051925" y="2465388"/>
            <a:ext cx="7602538" cy="12080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7B88D-C542-ABB4-E142-BC01EF3C3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051925" y="3673475"/>
            <a:ext cx="7602538" cy="5405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E40A7-C406-0408-A52E-A107F95A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8725" y="9323388"/>
            <a:ext cx="4024313" cy="534987"/>
          </a:xfrm>
          <a:prstGeom prst="rect">
            <a:avLst/>
          </a:prstGeom>
        </p:spPr>
        <p:txBody>
          <a:bodyPr/>
          <a:lstStyle/>
          <a:p>
            <a:fld id="{FDF6C825-7156-41DB-AAD0-7E63658C6D72}" type="datetime1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FE7EA-A9D0-08CE-597F-2A53E2D1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2963" y="9323388"/>
            <a:ext cx="6035675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13314-7901-7147-8C21-D0DA9343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8563" y="9323388"/>
            <a:ext cx="4024312" cy="534987"/>
          </a:xfrm>
          <a:prstGeom prst="rect">
            <a:avLst/>
          </a:prstGeom>
        </p:spPr>
        <p:txBody>
          <a:bodyPr/>
          <a:lstStyle/>
          <a:p>
            <a:fld id="{D5C8886D-E8A5-4A26-9233-D0772E81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516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4A22-120D-3498-38AC-18A08F32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534988"/>
            <a:ext cx="15424150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CB7F3-1B6C-B6D6-97ED-858971BB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8725" y="9323388"/>
            <a:ext cx="4024313" cy="534987"/>
          </a:xfrm>
          <a:prstGeom prst="rect">
            <a:avLst/>
          </a:prstGeom>
        </p:spPr>
        <p:txBody>
          <a:bodyPr/>
          <a:lstStyle/>
          <a:p>
            <a:fld id="{AA07A9B0-7A81-4999-A593-43340B5E8C51}" type="datetime1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F10CB-DB2B-7283-B4A4-B7079445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2963" y="9323388"/>
            <a:ext cx="6035675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F21BE-E7CB-4F7E-EFD7-ED25F6A9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8563" y="9323388"/>
            <a:ext cx="4024312" cy="534987"/>
          </a:xfrm>
          <a:prstGeom prst="rect">
            <a:avLst/>
          </a:prstGeom>
        </p:spPr>
        <p:txBody>
          <a:bodyPr/>
          <a:lstStyle/>
          <a:p>
            <a:fld id="{D5C8886D-E8A5-4A26-9233-D0772E81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022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11367-3062-D024-B3CE-307E32E8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8725" y="9323388"/>
            <a:ext cx="4024313" cy="534987"/>
          </a:xfrm>
          <a:prstGeom prst="rect">
            <a:avLst/>
          </a:prstGeom>
        </p:spPr>
        <p:txBody>
          <a:bodyPr/>
          <a:lstStyle/>
          <a:p>
            <a:fld id="{76521E15-743C-4BE9-955B-4F79488B27B5}" type="datetime1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8DF8F-AC62-4300-3135-7CF927C1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2963" y="9323388"/>
            <a:ext cx="6035675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7E1D-BAD7-F38A-5320-877A356B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8563" y="9323388"/>
            <a:ext cx="4024312" cy="534987"/>
          </a:xfrm>
          <a:prstGeom prst="rect">
            <a:avLst/>
          </a:prstGeom>
        </p:spPr>
        <p:txBody>
          <a:bodyPr/>
          <a:lstStyle/>
          <a:p>
            <a:fld id="{D5C8886D-E8A5-4A26-9233-D0772E81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12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9B16-3886-E928-F00F-A4DCF517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669925"/>
            <a:ext cx="5767388" cy="23479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465E-E4FC-F726-1CBF-A30346672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2538" y="1447800"/>
            <a:ext cx="9051925" cy="7148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E5ECD-DCD3-60E3-489B-30F43A5D2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1900" y="3017838"/>
            <a:ext cx="5767388" cy="558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5D025-BF88-9724-14BB-141D7253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8725" y="9323388"/>
            <a:ext cx="4024313" cy="534987"/>
          </a:xfrm>
          <a:prstGeom prst="rect">
            <a:avLst/>
          </a:prstGeom>
        </p:spPr>
        <p:txBody>
          <a:bodyPr/>
          <a:lstStyle/>
          <a:p>
            <a:fld id="{AE41522A-DA35-4D81-893B-7A6328899637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17DF3-B27C-250E-9DFA-17364858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2963" y="9323388"/>
            <a:ext cx="6035675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C6FE-69FB-9ED4-308E-39F6DE9E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8563" y="9323388"/>
            <a:ext cx="4024312" cy="534987"/>
          </a:xfrm>
          <a:prstGeom prst="rect">
            <a:avLst/>
          </a:prstGeom>
        </p:spPr>
        <p:txBody>
          <a:bodyPr/>
          <a:lstStyle/>
          <a:p>
            <a:fld id="{D5C8886D-E8A5-4A26-9233-D0772E81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729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91BC-F06F-87D8-D20F-09B0BA82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669925"/>
            <a:ext cx="5767388" cy="23479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F15F2-7990-470D-43F7-A3AF928F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02538" y="1447800"/>
            <a:ext cx="9051925" cy="7148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798E3-3BFE-048D-CF37-1ED7F38C0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1900" y="3017838"/>
            <a:ext cx="5767388" cy="558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A138E-B3BA-0873-10B2-95FE676A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8725" y="9323388"/>
            <a:ext cx="4024313" cy="534987"/>
          </a:xfrm>
          <a:prstGeom prst="rect">
            <a:avLst/>
          </a:prstGeom>
        </p:spPr>
        <p:txBody>
          <a:bodyPr/>
          <a:lstStyle/>
          <a:p>
            <a:fld id="{DDA6D1E6-76F0-47C8-B5B8-800BAE503CE1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AA0CA-BA3D-1968-068C-AD6720F7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2963" y="9323388"/>
            <a:ext cx="6035675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4B2E6-ED41-04AD-B4E7-21B314FB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8563" y="9323388"/>
            <a:ext cx="4024312" cy="534987"/>
          </a:xfrm>
          <a:prstGeom prst="rect">
            <a:avLst/>
          </a:prstGeom>
        </p:spPr>
        <p:txBody>
          <a:bodyPr/>
          <a:lstStyle/>
          <a:p>
            <a:fld id="{D5C8886D-E8A5-4A26-9233-D0772E81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433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6AEF-53C4-FC70-D513-F357AC77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534988"/>
            <a:ext cx="15424150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F3DC1-6C43-CE39-6E5F-C199E71AE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28725" y="2678113"/>
            <a:ext cx="15424150" cy="6381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019C8-BB67-6CF1-8E33-AA27BF63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8725" y="9323388"/>
            <a:ext cx="4024313" cy="534987"/>
          </a:xfrm>
          <a:prstGeom prst="rect">
            <a:avLst/>
          </a:prstGeom>
        </p:spPr>
        <p:txBody>
          <a:bodyPr/>
          <a:lstStyle/>
          <a:p>
            <a:fld id="{AFEA64EF-D1CD-4B60-B228-57A7600484A7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D7782-CCAE-1FA9-56B6-ADC2B8EB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2963" y="9323388"/>
            <a:ext cx="6035675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3EC13-0A84-F76C-CAD6-DE97AC58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8563" y="9323388"/>
            <a:ext cx="4024312" cy="534987"/>
          </a:xfrm>
          <a:prstGeom prst="rect">
            <a:avLst/>
          </a:prstGeom>
        </p:spPr>
        <p:txBody>
          <a:bodyPr/>
          <a:lstStyle/>
          <a:p>
            <a:fld id="{D5C8886D-E8A5-4A26-9233-D0772E81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885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27EFB-809F-51DF-4EC8-EEEC76842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2796838" y="534988"/>
            <a:ext cx="3856037" cy="85248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8B631-41D0-F12B-A3B3-EA28183F5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28725" y="534988"/>
            <a:ext cx="11415713" cy="85248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DCCF7-89A7-381D-D19A-4893D449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8725" y="9323388"/>
            <a:ext cx="4024313" cy="534987"/>
          </a:xfrm>
          <a:prstGeom prst="rect">
            <a:avLst/>
          </a:prstGeom>
        </p:spPr>
        <p:txBody>
          <a:bodyPr/>
          <a:lstStyle/>
          <a:p>
            <a:fld id="{6645A5D6-E175-42CA-958B-1EC1320FCD37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DBBE7-50E8-EFA5-83AD-F6EFBBCE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2963" y="9323388"/>
            <a:ext cx="6035675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2200B-708A-97B7-926E-9E971392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8563" y="9323388"/>
            <a:ext cx="4024312" cy="534987"/>
          </a:xfrm>
          <a:prstGeom prst="rect">
            <a:avLst/>
          </a:prstGeom>
        </p:spPr>
        <p:txBody>
          <a:bodyPr/>
          <a:lstStyle/>
          <a:p>
            <a:fld id="{D5C8886D-E8A5-4A26-9233-D0772E81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626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239B-544C-64F8-8785-38F32CFFF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5200" y="1646238"/>
            <a:ext cx="13411200" cy="350202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46C5A-CD7D-E272-8AC4-C0EDA184B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200" y="5283200"/>
            <a:ext cx="13411200" cy="2428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FCEFF-3B89-4823-DB19-27896FC3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058D-77FF-49DE-9A3B-99A73732276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08EFD-997A-A1B5-9AF4-9FDC1134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EAE04-A2D4-A171-D176-B104EA62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C276-E999-4051-8830-47EAD978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E01DE-0B04-4EC4-89DB-7EC864DB0B51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8E65-8D1D-61C3-6815-1FE6DC26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534988"/>
            <a:ext cx="15424150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5EFC-3F4E-9406-164D-62366ADD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5" y="2678113"/>
            <a:ext cx="15424150" cy="638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FA3CA-6E77-A4F5-9B7A-DC04DDC4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058D-77FF-49DE-9A3B-99A73732276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05143-753D-96C8-2CF9-50AD9363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AD0E8-BDCD-5E60-A66B-04196DF0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C276-E999-4051-8830-47EAD978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9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8FD9-2F1A-236B-7EED-C3939C51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2508250"/>
            <a:ext cx="15422562" cy="4183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2AAB1-A18F-FC73-1C7A-EA4D0F865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788" y="6731000"/>
            <a:ext cx="15422562" cy="2200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27A56-8868-976B-3863-1DFA688F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058D-77FF-49DE-9A3B-99A73732276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E3FA1-8256-5501-2B66-8FF85E0D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E3C5B-5C88-B05A-A042-00EE105D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C276-E999-4051-8830-47EAD978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502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6B9A-467A-152F-1266-C8E2CA5D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534988"/>
            <a:ext cx="15424150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0E5C5-D458-ABC0-1803-9BFA73B73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8725" y="2678113"/>
            <a:ext cx="7635875" cy="638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293BC-691E-5B79-E37B-0B4217D1C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17000" y="2678113"/>
            <a:ext cx="7635875" cy="638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3060B-F401-F27C-C9D7-C01204BF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058D-77FF-49DE-9A3B-99A73732276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145A5-EF0D-6553-3134-61117831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D0512-EB5B-AF54-1063-89CA4F2D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C276-E999-4051-8830-47EAD978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005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F8D0-05DE-18C0-A343-502E468F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534988"/>
            <a:ext cx="15422563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2341-DE69-B6C3-90C6-B9049E95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1900" y="2465388"/>
            <a:ext cx="7564438" cy="12080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D8D5F-8C0A-1684-C8B6-F4E799396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1900" y="3673475"/>
            <a:ext cx="7564438" cy="5405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AE180-C9DD-E866-A7A7-E331B23E0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051925" y="2465388"/>
            <a:ext cx="7602538" cy="12080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7ECD8-14EC-77B6-D594-268B9B14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051925" y="3673475"/>
            <a:ext cx="7602538" cy="5405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6B5AA-8AFA-F33E-B605-B273561A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058D-77FF-49DE-9A3B-99A73732276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7D3A3-9362-6E99-2246-AA58AC83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45AC8-B829-D6DA-A710-78C15C76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C276-E999-4051-8830-47EAD978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458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AB1C-D4B1-4A0E-04DE-0BDFE5A9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534988"/>
            <a:ext cx="15424150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FD990-53BA-2D51-8DA0-5A656753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058D-77FF-49DE-9A3B-99A73732276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08057-B3D6-8FDB-D94E-23BAB254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7A25A-C556-EF63-5D93-248FDD67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C276-E999-4051-8830-47EAD978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572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37BE9-8E1F-A195-24D7-7719E66A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058D-77FF-49DE-9A3B-99A73732276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D918E-1CC1-95E2-25AB-E45E656B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A39AE-0742-7413-2A89-D9F0A88D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C276-E999-4051-8830-47EAD978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61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3DA8-96B1-6CA6-AC73-1505E1F7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669925"/>
            <a:ext cx="5767388" cy="23479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22812-127F-F8CB-ED5B-EF3C97CE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058D-77FF-49DE-9A3B-99A73732276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E792B-AF3C-3D32-82A8-4F1B9410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FA0D-1EDF-B0C9-480A-F50BAC4B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C276-E999-4051-8830-47EAD978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708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633F-DA7E-B53A-7A7B-7FA930F9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669925"/>
            <a:ext cx="5767388" cy="23479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A4DD3-85FC-02A0-E174-D5AFA5BA4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02538" y="1447800"/>
            <a:ext cx="9051925" cy="7148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A129E-15C0-1866-BA4F-36A227D2C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1900" y="3017838"/>
            <a:ext cx="5767388" cy="558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C4247-FBC5-EA55-A61C-3AA883B5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058D-77FF-49DE-9A3B-99A73732276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987C5-6AEF-6636-D0C9-33A4A3DE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38142-F786-39C1-5F15-61B6D27F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C276-E999-4051-8830-47EAD978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887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9171-1F3A-E186-3D13-8B9FB047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534988"/>
            <a:ext cx="15424150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E2553-DC70-DD2A-B0B7-18A709011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28725" y="2678113"/>
            <a:ext cx="15424150" cy="6381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FB25D-55C8-825A-BFAD-639EC600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058D-77FF-49DE-9A3B-99A73732276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17070-A605-7FF6-54FD-8C44E0B2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AD6D-72B1-8F15-8781-FBDB0336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C276-E999-4051-8830-47EAD978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370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2FC0C-7A1C-3066-D377-4F8A65DC8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2796838" y="534988"/>
            <a:ext cx="3856037" cy="85248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D6FD7-B2C1-3D6B-F237-5CAD18CB8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28725" y="534988"/>
            <a:ext cx="11415713" cy="85248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8ECC1-A307-72F0-97A9-E1287EDE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058D-77FF-49DE-9A3B-99A73732276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18B22-D140-0DDE-B700-54EF45C5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3E75-BF99-6A89-40EF-0E1587B6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C276-E999-4051-8830-47EAD978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E1FF-2BC0-4FA8-85FF-5AC113B74A2C}" type="datetime1">
              <a:rPr lang="en-US" smtClean="0"/>
              <a:t>6/8/2022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8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4687-C0A1-62C3-FF86-52B17CA2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534988"/>
            <a:ext cx="15424150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23EB-D75A-C813-652E-C0E19287D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5" y="2678113"/>
            <a:ext cx="15424150" cy="638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9F50D-448E-1BCE-8646-FD301F29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2CB6-F291-4D9C-887C-EA547E8791F3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2F2AD-8A16-90F0-2656-621F7099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3221-6FAC-38DD-0C10-299C4C15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3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6204-C932-5FEC-8E1D-F1158581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2508250"/>
            <a:ext cx="15422562" cy="4183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81B8E-BFA3-577B-7640-080531A63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788" y="6731000"/>
            <a:ext cx="15422562" cy="2200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15B04-9B60-6BD0-6792-7026EA0D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238E8-812B-45A5-9A51-C938B76643BB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39315-FCAA-38E2-F4D3-2C29828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952C3-C755-FF79-4FD5-C02A354D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0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AF97-77FB-3A44-B927-CB11F7AF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534988"/>
            <a:ext cx="15424150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A8555-E4F1-E5A4-765B-D0F36F00C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8725" y="2678113"/>
            <a:ext cx="7635875" cy="638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287A3-4BA9-B71B-FE67-D92A3A901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17000" y="2678113"/>
            <a:ext cx="7635875" cy="638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A9898-CC28-EF14-4C59-77C7D5C8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F38CC-609F-46F8-BA76-EFA28F41DB67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A92D8-475F-0C99-67FA-DBE206A9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5DB6C-8870-E9D5-3B4A-BAD2D92C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0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" y="4865399"/>
            <a:ext cx="17881597" cy="5193001"/>
          </a:xfrm>
          <a:prstGeom prst="rect">
            <a:avLst/>
          </a:prstGeom>
        </p:spPr>
      </p:pic>
      <p:sp>
        <p:nvSpPr>
          <p:cNvPr id="18" name="bg object 18"/>
          <p:cNvSpPr/>
          <p:nvPr userDrawn="1"/>
        </p:nvSpPr>
        <p:spPr>
          <a:xfrm>
            <a:off x="0" y="0"/>
            <a:ext cx="17881600" cy="1410970"/>
          </a:xfrm>
          <a:custGeom>
            <a:avLst/>
            <a:gdLst/>
            <a:ahLst/>
            <a:cxnLst/>
            <a:rect l="l" t="t" r="r" b="b"/>
            <a:pathLst>
              <a:path w="7772400" h="1410970">
                <a:moveTo>
                  <a:pt x="7772399" y="611334"/>
                </a:moveTo>
                <a:lnTo>
                  <a:pt x="1727326" y="611334"/>
                </a:lnTo>
                <a:lnTo>
                  <a:pt x="1946747" y="612217"/>
                </a:lnTo>
                <a:lnTo>
                  <a:pt x="2478251" y="621550"/>
                </a:lnTo>
                <a:lnTo>
                  <a:pt x="2938013" y="638608"/>
                </a:lnTo>
                <a:lnTo>
                  <a:pt x="3382732" y="663823"/>
                </a:lnTo>
                <a:lnTo>
                  <a:pt x="3767412" y="693044"/>
                </a:lnTo>
                <a:lnTo>
                  <a:pt x="4143904" y="728639"/>
                </a:lnTo>
                <a:lnTo>
                  <a:pt x="4513949" y="770576"/>
                </a:lnTo>
                <a:lnTo>
                  <a:pt x="4879289" y="818821"/>
                </a:lnTo>
                <a:lnTo>
                  <a:pt x="5241662" y="873341"/>
                </a:lnTo>
                <a:lnTo>
                  <a:pt x="5647954" y="942137"/>
                </a:lnTo>
                <a:lnTo>
                  <a:pt x="6055174" y="1018786"/>
                </a:lnTo>
                <a:lnTo>
                  <a:pt x="6511742" y="1113107"/>
                </a:lnTo>
                <a:lnTo>
                  <a:pt x="7069962" y="1238924"/>
                </a:lnTo>
                <a:lnTo>
                  <a:pt x="7772399" y="1410442"/>
                </a:lnTo>
                <a:lnTo>
                  <a:pt x="7772399" y="611334"/>
                </a:lnTo>
                <a:close/>
              </a:path>
              <a:path w="7772400" h="1410970">
                <a:moveTo>
                  <a:pt x="7772399" y="0"/>
                </a:moveTo>
                <a:lnTo>
                  <a:pt x="0" y="0"/>
                </a:lnTo>
                <a:lnTo>
                  <a:pt x="0" y="653922"/>
                </a:lnTo>
                <a:lnTo>
                  <a:pt x="805244" y="624189"/>
                </a:lnTo>
                <a:lnTo>
                  <a:pt x="1447088" y="612530"/>
                </a:lnTo>
                <a:lnTo>
                  <a:pt x="7772399" y="611334"/>
                </a:lnTo>
                <a:lnTo>
                  <a:pt x="7772399" y="0"/>
                </a:lnTo>
                <a:close/>
              </a:path>
            </a:pathLst>
          </a:custGeom>
          <a:solidFill>
            <a:srgbClr val="0D68A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4080" y="402339"/>
            <a:ext cx="16093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4080" y="2313435"/>
            <a:ext cx="16093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79744" y="9354315"/>
            <a:ext cx="57221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94080" y="9354315"/>
            <a:ext cx="41127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5C4CD-B277-4545-8855-F5AD05E4285A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874752" y="9354315"/>
            <a:ext cx="41127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70">
        <a:defRPr>
          <a:latin typeface="+mn-lt"/>
          <a:ea typeface="+mn-ea"/>
          <a:cs typeface="+mn-cs"/>
        </a:defRPr>
      </a:lvl2pPr>
      <a:lvl3pPr marL="1219140">
        <a:defRPr>
          <a:latin typeface="+mn-lt"/>
          <a:ea typeface="+mn-ea"/>
          <a:cs typeface="+mn-cs"/>
        </a:defRPr>
      </a:lvl3pPr>
      <a:lvl4pPr marL="1828709">
        <a:defRPr>
          <a:latin typeface="+mn-lt"/>
          <a:ea typeface="+mn-ea"/>
          <a:cs typeface="+mn-cs"/>
        </a:defRPr>
      </a:lvl4pPr>
      <a:lvl5pPr marL="2438278">
        <a:defRPr>
          <a:latin typeface="+mn-lt"/>
          <a:ea typeface="+mn-ea"/>
          <a:cs typeface="+mn-cs"/>
        </a:defRPr>
      </a:lvl5pPr>
      <a:lvl6pPr marL="3047848">
        <a:defRPr>
          <a:latin typeface="+mn-lt"/>
          <a:ea typeface="+mn-ea"/>
          <a:cs typeface="+mn-cs"/>
        </a:defRPr>
      </a:lvl6pPr>
      <a:lvl7pPr marL="3657418">
        <a:defRPr>
          <a:latin typeface="+mn-lt"/>
          <a:ea typeface="+mn-ea"/>
          <a:cs typeface="+mn-cs"/>
        </a:defRPr>
      </a:lvl7pPr>
      <a:lvl8pPr marL="4266987">
        <a:defRPr>
          <a:latin typeface="+mn-lt"/>
          <a:ea typeface="+mn-ea"/>
          <a:cs typeface="+mn-cs"/>
        </a:defRPr>
      </a:lvl8pPr>
      <a:lvl9pPr marL="487655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70">
        <a:defRPr>
          <a:latin typeface="+mn-lt"/>
          <a:ea typeface="+mn-ea"/>
          <a:cs typeface="+mn-cs"/>
        </a:defRPr>
      </a:lvl2pPr>
      <a:lvl3pPr marL="1219140">
        <a:defRPr>
          <a:latin typeface="+mn-lt"/>
          <a:ea typeface="+mn-ea"/>
          <a:cs typeface="+mn-cs"/>
        </a:defRPr>
      </a:lvl3pPr>
      <a:lvl4pPr marL="1828709">
        <a:defRPr>
          <a:latin typeface="+mn-lt"/>
          <a:ea typeface="+mn-ea"/>
          <a:cs typeface="+mn-cs"/>
        </a:defRPr>
      </a:lvl4pPr>
      <a:lvl5pPr marL="2438278">
        <a:defRPr>
          <a:latin typeface="+mn-lt"/>
          <a:ea typeface="+mn-ea"/>
          <a:cs typeface="+mn-cs"/>
        </a:defRPr>
      </a:lvl5pPr>
      <a:lvl6pPr marL="3047848">
        <a:defRPr>
          <a:latin typeface="+mn-lt"/>
          <a:ea typeface="+mn-ea"/>
          <a:cs typeface="+mn-cs"/>
        </a:defRPr>
      </a:lvl6pPr>
      <a:lvl7pPr marL="3657418">
        <a:defRPr>
          <a:latin typeface="+mn-lt"/>
          <a:ea typeface="+mn-ea"/>
          <a:cs typeface="+mn-cs"/>
        </a:defRPr>
      </a:lvl7pPr>
      <a:lvl8pPr marL="4266987">
        <a:defRPr>
          <a:latin typeface="+mn-lt"/>
          <a:ea typeface="+mn-ea"/>
          <a:cs typeface="+mn-cs"/>
        </a:defRPr>
      </a:lvl8pPr>
      <a:lvl9pPr marL="4876557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B38DC-D11A-7947-6DE5-B75E27CEA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8725" y="9323388"/>
            <a:ext cx="4024313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F84F8-BE1B-4320-AEE9-63B09FB6E283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E09ED-6C07-DB94-C07A-0BE48C48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22963" y="9323388"/>
            <a:ext cx="6035675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989C3-83A3-956A-29BB-2F0B8F1E5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28563" y="9323388"/>
            <a:ext cx="4024312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2A646-C6AF-4AB5-A607-EE385CD186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bg object 18">
            <a:extLst>
              <a:ext uri="{FF2B5EF4-FFF2-40B4-BE49-F238E27FC236}">
                <a16:creationId xmlns:a16="http://schemas.microsoft.com/office/drawing/2014/main" id="{1E0A261B-A2B6-27BE-D062-1EB2A5FD303B}"/>
              </a:ext>
            </a:extLst>
          </p:cNvPr>
          <p:cNvSpPr/>
          <p:nvPr userDrawn="1"/>
        </p:nvSpPr>
        <p:spPr>
          <a:xfrm>
            <a:off x="0" y="0"/>
            <a:ext cx="17881600" cy="1410970"/>
          </a:xfrm>
          <a:custGeom>
            <a:avLst/>
            <a:gdLst/>
            <a:ahLst/>
            <a:cxnLst/>
            <a:rect l="l" t="t" r="r" b="b"/>
            <a:pathLst>
              <a:path w="7772400" h="1410970">
                <a:moveTo>
                  <a:pt x="7772399" y="611334"/>
                </a:moveTo>
                <a:lnTo>
                  <a:pt x="1727326" y="611334"/>
                </a:lnTo>
                <a:lnTo>
                  <a:pt x="1946747" y="612217"/>
                </a:lnTo>
                <a:lnTo>
                  <a:pt x="2478251" y="621550"/>
                </a:lnTo>
                <a:lnTo>
                  <a:pt x="2938013" y="638608"/>
                </a:lnTo>
                <a:lnTo>
                  <a:pt x="3382732" y="663823"/>
                </a:lnTo>
                <a:lnTo>
                  <a:pt x="3767412" y="693044"/>
                </a:lnTo>
                <a:lnTo>
                  <a:pt x="4143904" y="728639"/>
                </a:lnTo>
                <a:lnTo>
                  <a:pt x="4513949" y="770576"/>
                </a:lnTo>
                <a:lnTo>
                  <a:pt x="4879289" y="818821"/>
                </a:lnTo>
                <a:lnTo>
                  <a:pt x="5241662" y="873341"/>
                </a:lnTo>
                <a:lnTo>
                  <a:pt x="5647954" y="942137"/>
                </a:lnTo>
                <a:lnTo>
                  <a:pt x="6055174" y="1018786"/>
                </a:lnTo>
                <a:lnTo>
                  <a:pt x="6511742" y="1113107"/>
                </a:lnTo>
                <a:lnTo>
                  <a:pt x="7069962" y="1238924"/>
                </a:lnTo>
                <a:lnTo>
                  <a:pt x="7772399" y="1410442"/>
                </a:lnTo>
                <a:lnTo>
                  <a:pt x="7772399" y="611334"/>
                </a:lnTo>
                <a:close/>
              </a:path>
              <a:path w="7772400" h="1410970">
                <a:moveTo>
                  <a:pt x="7772399" y="0"/>
                </a:moveTo>
                <a:lnTo>
                  <a:pt x="0" y="0"/>
                </a:lnTo>
                <a:lnTo>
                  <a:pt x="0" y="653922"/>
                </a:lnTo>
                <a:lnTo>
                  <a:pt x="805244" y="624189"/>
                </a:lnTo>
                <a:lnTo>
                  <a:pt x="1447088" y="612530"/>
                </a:lnTo>
                <a:lnTo>
                  <a:pt x="7772399" y="611334"/>
                </a:lnTo>
                <a:lnTo>
                  <a:pt x="7772399" y="0"/>
                </a:lnTo>
                <a:close/>
              </a:path>
            </a:pathLst>
          </a:custGeom>
          <a:solidFill>
            <a:srgbClr val="0D68A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816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B38DC-D11A-7947-6DE5-B75E27CEA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8725" y="9323388"/>
            <a:ext cx="4024313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74AE2-6398-417B-BCA3-2224E252A2A4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E09ED-6C07-DB94-C07A-0BE48C48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22963" y="9323388"/>
            <a:ext cx="6035675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989C3-83A3-956A-29BB-2F0B8F1E5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621125" y="9107489"/>
            <a:ext cx="946150" cy="714374"/>
          </a:xfrm>
          <a:prstGeom prst="rect">
            <a:avLst/>
          </a:prstGeom>
          <a:noFill/>
          <a:ln w="38100">
            <a:solidFill>
              <a:srgbClr val="0D68A4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4000" b="1">
                <a:solidFill>
                  <a:srgbClr val="0D68A4"/>
                </a:solidFill>
              </a:defRPr>
            </a:lvl1pPr>
          </a:lstStyle>
          <a:p>
            <a:fld id="{F3D2A646-C6AF-4AB5-A607-EE385CD18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bg object 18">
            <a:extLst>
              <a:ext uri="{FF2B5EF4-FFF2-40B4-BE49-F238E27FC236}">
                <a16:creationId xmlns:a16="http://schemas.microsoft.com/office/drawing/2014/main" id="{1E0A261B-A2B6-27BE-D062-1EB2A5FD303B}"/>
              </a:ext>
            </a:extLst>
          </p:cNvPr>
          <p:cNvSpPr/>
          <p:nvPr userDrawn="1"/>
        </p:nvSpPr>
        <p:spPr>
          <a:xfrm>
            <a:off x="0" y="0"/>
            <a:ext cx="17881600" cy="2133600"/>
          </a:xfrm>
          <a:custGeom>
            <a:avLst/>
            <a:gdLst/>
            <a:ahLst/>
            <a:cxnLst/>
            <a:rect l="l" t="t" r="r" b="b"/>
            <a:pathLst>
              <a:path w="7772400" h="1410970">
                <a:moveTo>
                  <a:pt x="7772399" y="611334"/>
                </a:moveTo>
                <a:lnTo>
                  <a:pt x="1727326" y="611334"/>
                </a:lnTo>
                <a:lnTo>
                  <a:pt x="1946747" y="612217"/>
                </a:lnTo>
                <a:lnTo>
                  <a:pt x="2478251" y="621550"/>
                </a:lnTo>
                <a:lnTo>
                  <a:pt x="2938013" y="638608"/>
                </a:lnTo>
                <a:lnTo>
                  <a:pt x="3382732" y="663823"/>
                </a:lnTo>
                <a:lnTo>
                  <a:pt x="3767412" y="693044"/>
                </a:lnTo>
                <a:lnTo>
                  <a:pt x="4143904" y="728639"/>
                </a:lnTo>
                <a:lnTo>
                  <a:pt x="4513949" y="770576"/>
                </a:lnTo>
                <a:lnTo>
                  <a:pt x="4879289" y="818821"/>
                </a:lnTo>
                <a:lnTo>
                  <a:pt x="5241662" y="873341"/>
                </a:lnTo>
                <a:lnTo>
                  <a:pt x="5647954" y="942137"/>
                </a:lnTo>
                <a:lnTo>
                  <a:pt x="6055174" y="1018786"/>
                </a:lnTo>
                <a:lnTo>
                  <a:pt x="6511742" y="1113107"/>
                </a:lnTo>
                <a:lnTo>
                  <a:pt x="7069962" y="1238924"/>
                </a:lnTo>
                <a:lnTo>
                  <a:pt x="7772399" y="1410442"/>
                </a:lnTo>
                <a:lnTo>
                  <a:pt x="7772399" y="611334"/>
                </a:lnTo>
                <a:close/>
              </a:path>
              <a:path w="7772400" h="1410970">
                <a:moveTo>
                  <a:pt x="7772399" y="0"/>
                </a:moveTo>
                <a:lnTo>
                  <a:pt x="0" y="0"/>
                </a:lnTo>
                <a:lnTo>
                  <a:pt x="0" y="653922"/>
                </a:lnTo>
                <a:lnTo>
                  <a:pt x="805244" y="624189"/>
                </a:lnTo>
                <a:lnTo>
                  <a:pt x="1447088" y="612530"/>
                </a:lnTo>
                <a:lnTo>
                  <a:pt x="7772399" y="611334"/>
                </a:lnTo>
                <a:lnTo>
                  <a:pt x="7772399" y="0"/>
                </a:lnTo>
                <a:close/>
              </a:path>
            </a:pathLst>
          </a:custGeom>
          <a:solidFill>
            <a:srgbClr val="0D68A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6386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44BAAE-401D-6493-CAF2-3B5C7DE0D99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8324850"/>
            <a:ext cx="17881600" cy="175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86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F3F25-91D6-78A4-EEB8-FF682D107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8725" y="9323388"/>
            <a:ext cx="4024313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0058D-77FF-49DE-9A3B-99A73732276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13F01-6FAC-B3D3-6DFB-F010353EA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22963" y="9323388"/>
            <a:ext cx="6035675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092CC-784E-3466-70EA-C75C44492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98801" y="9323388"/>
            <a:ext cx="854074" cy="53498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800" b="1">
                <a:solidFill>
                  <a:srgbClr val="0070C0"/>
                </a:solidFill>
              </a:defRPr>
            </a:lvl1pPr>
          </a:lstStyle>
          <a:p>
            <a:fld id="{9D10C276-E999-4051-8830-47EAD9784E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C94B46-15EB-3640-14BA-0E834750DBAE}"/>
              </a:ext>
            </a:extLst>
          </p:cNvPr>
          <p:cNvSpPr/>
          <p:nvPr userDrawn="1"/>
        </p:nvSpPr>
        <p:spPr>
          <a:xfrm>
            <a:off x="16789400" y="0"/>
            <a:ext cx="1092200" cy="10058400"/>
          </a:xfrm>
          <a:prstGeom prst="rect">
            <a:avLst/>
          </a:prstGeom>
          <a:solidFill>
            <a:srgbClr val="0D6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bg object 18">
            <a:extLst>
              <a:ext uri="{FF2B5EF4-FFF2-40B4-BE49-F238E27FC236}">
                <a16:creationId xmlns:a16="http://schemas.microsoft.com/office/drawing/2014/main" id="{B7E58606-EAD9-6C48-DF8B-206AFE999981}"/>
              </a:ext>
            </a:extLst>
          </p:cNvPr>
          <p:cNvSpPr/>
          <p:nvPr userDrawn="1"/>
        </p:nvSpPr>
        <p:spPr>
          <a:xfrm>
            <a:off x="0" y="0"/>
            <a:ext cx="17881600" cy="2133600"/>
          </a:xfrm>
          <a:custGeom>
            <a:avLst/>
            <a:gdLst/>
            <a:ahLst/>
            <a:cxnLst/>
            <a:rect l="l" t="t" r="r" b="b"/>
            <a:pathLst>
              <a:path w="7772400" h="1410970">
                <a:moveTo>
                  <a:pt x="7772399" y="611334"/>
                </a:moveTo>
                <a:lnTo>
                  <a:pt x="1727326" y="611334"/>
                </a:lnTo>
                <a:lnTo>
                  <a:pt x="1946747" y="612217"/>
                </a:lnTo>
                <a:lnTo>
                  <a:pt x="2478251" y="621550"/>
                </a:lnTo>
                <a:lnTo>
                  <a:pt x="2938013" y="638608"/>
                </a:lnTo>
                <a:lnTo>
                  <a:pt x="3382732" y="663823"/>
                </a:lnTo>
                <a:lnTo>
                  <a:pt x="3767412" y="693044"/>
                </a:lnTo>
                <a:lnTo>
                  <a:pt x="4143904" y="728639"/>
                </a:lnTo>
                <a:lnTo>
                  <a:pt x="4513949" y="770576"/>
                </a:lnTo>
                <a:lnTo>
                  <a:pt x="4879289" y="818821"/>
                </a:lnTo>
                <a:lnTo>
                  <a:pt x="5241662" y="873341"/>
                </a:lnTo>
                <a:lnTo>
                  <a:pt x="5647954" y="942137"/>
                </a:lnTo>
                <a:lnTo>
                  <a:pt x="6055174" y="1018786"/>
                </a:lnTo>
                <a:lnTo>
                  <a:pt x="6511742" y="1113107"/>
                </a:lnTo>
                <a:lnTo>
                  <a:pt x="7069962" y="1238924"/>
                </a:lnTo>
                <a:lnTo>
                  <a:pt x="7772399" y="1410442"/>
                </a:lnTo>
                <a:lnTo>
                  <a:pt x="7772399" y="611334"/>
                </a:lnTo>
                <a:close/>
              </a:path>
              <a:path w="7772400" h="1410970">
                <a:moveTo>
                  <a:pt x="7772399" y="0"/>
                </a:moveTo>
                <a:lnTo>
                  <a:pt x="0" y="0"/>
                </a:lnTo>
                <a:lnTo>
                  <a:pt x="0" y="653922"/>
                </a:lnTo>
                <a:lnTo>
                  <a:pt x="805244" y="624189"/>
                </a:lnTo>
                <a:lnTo>
                  <a:pt x="1447088" y="612530"/>
                </a:lnTo>
                <a:lnTo>
                  <a:pt x="7772399" y="611334"/>
                </a:lnTo>
                <a:lnTo>
                  <a:pt x="7772399" y="0"/>
                </a:lnTo>
                <a:close/>
              </a:path>
            </a:pathLst>
          </a:custGeom>
          <a:solidFill>
            <a:srgbClr val="0D68A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0870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slide" Target="slide14.xml"/><Relationship Id="rId18" Type="http://schemas.openxmlformats.org/officeDocument/2006/relationships/image" Target="../media/image31.png"/><Relationship Id="rId26" Type="http://schemas.openxmlformats.org/officeDocument/2006/relationships/customXml" Target="../ink/ink6.xml"/><Relationship Id="rId3" Type="http://schemas.openxmlformats.org/officeDocument/2006/relationships/image" Target="../media/image26.png"/><Relationship Id="rId21" Type="http://schemas.openxmlformats.org/officeDocument/2006/relationships/customXml" Target="../ink/ink2.xml"/><Relationship Id="rId7" Type="http://schemas.openxmlformats.org/officeDocument/2006/relationships/slide" Target="slide12.xml"/><Relationship Id="rId12" Type="http://schemas.openxmlformats.org/officeDocument/2006/relationships/image" Target="../media/image29.png"/><Relationship Id="rId17" Type="http://schemas.openxmlformats.org/officeDocument/2006/relationships/image" Target="../media/image30.png"/><Relationship Id="rId25" Type="http://schemas.openxmlformats.org/officeDocument/2006/relationships/customXml" Target="../ink/ink5.xml"/><Relationship Id="rId2" Type="http://schemas.openxmlformats.org/officeDocument/2006/relationships/notesSlide" Target="../notesSlides/notesSlide10.xml"/><Relationship Id="rId16" Type="http://schemas.openxmlformats.org/officeDocument/2006/relationships/slide" Target="slide15.xml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png"/><Relationship Id="rId11" Type="http://schemas.openxmlformats.org/officeDocument/2006/relationships/image" Target="../media/image28.png"/><Relationship Id="rId24" Type="http://schemas.openxmlformats.org/officeDocument/2006/relationships/customXml" Target="../ink/ink4.xml"/><Relationship Id="rId5" Type="http://schemas.openxmlformats.org/officeDocument/2006/relationships/image" Target="../media/image26.png"/><Relationship Id="rId15" Type="http://schemas.openxmlformats.org/officeDocument/2006/relationships/image" Target="../media/image30.png"/><Relationship Id="rId23" Type="http://schemas.openxmlformats.org/officeDocument/2006/relationships/customXml" Target="../ink/ink3.xml"/><Relationship Id="rId10" Type="http://schemas.openxmlformats.org/officeDocument/2006/relationships/slide" Target="slide13.xml"/><Relationship Id="rId19" Type="http://schemas.openxmlformats.org/officeDocument/2006/relationships/slide" Target="slide16.xml"/><Relationship Id="rId4" Type="http://schemas.openxmlformats.org/officeDocument/2006/relationships/slide" Target="slide11.xml"/><Relationship Id="rId9" Type="http://schemas.openxmlformats.org/officeDocument/2006/relationships/image" Target="../media/image28.png"/><Relationship Id="rId14" Type="http://schemas.openxmlformats.org/officeDocument/2006/relationships/image" Target="../media/image29.png"/><Relationship Id="rId22" Type="http://schemas.openxmlformats.org/officeDocument/2006/relationships/image" Target="../media/image32.png"/><Relationship Id="rId27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6.png"/><Relationship Id="rId5" Type="http://schemas.openxmlformats.org/officeDocument/2006/relationships/customXml" Target="../ink/ink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0EF770-082B-6DBA-6CF7-ACEB563FB8C2}"/>
              </a:ext>
            </a:extLst>
          </p:cNvPr>
          <p:cNvSpPr txBox="1"/>
          <p:nvPr/>
        </p:nvSpPr>
        <p:spPr>
          <a:xfrm>
            <a:off x="4231635" y="1671924"/>
            <a:ext cx="8940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Mémoire de Master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D8C509-CC44-0917-8439-5B39B12E6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235497"/>
            <a:ext cx="4424669" cy="18362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D7E1AD-B2D1-7507-AB12-A3B99CA834B8}"/>
              </a:ext>
            </a:extLst>
          </p:cNvPr>
          <p:cNvSpPr txBox="1"/>
          <p:nvPr/>
        </p:nvSpPr>
        <p:spPr>
          <a:xfrm>
            <a:off x="12594591" y="1315813"/>
            <a:ext cx="4851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ar-DZ" sz="3200" b="0" i="0" dirty="0">
                <a:effectLst/>
                <a:latin typeface="Arial" panose="020B0604020202020204" pitchFamily="34" charset="0"/>
              </a:rPr>
              <a:t>جـامعة سعيــدة د. مولاي الطــاهر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AC807-15D5-F9B3-071D-175CE6933F77}"/>
              </a:ext>
            </a:extLst>
          </p:cNvPr>
          <p:cNvSpPr txBox="1"/>
          <p:nvPr/>
        </p:nvSpPr>
        <p:spPr>
          <a:xfrm>
            <a:off x="12594591" y="2020513"/>
            <a:ext cx="4851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ar-DZ" sz="3200" b="0" i="0" dirty="0">
                <a:effectLst/>
                <a:latin typeface="Arial" panose="020B0604020202020204" pitchFamily="34" charset="0"/>
              </a:rPr>
              <a:t>كلية التكنولوجيا 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D0DB0-EEB9-4E20-24E9-0BA08FD09422}"/>
              </a:ext>
            </a:extLst>
          </p:cNvPr>
          <p:cNvSpPr txBox="1"/>
          <p:nvPr/>
        </p:nvSpPr>
        <p:spPr>
          <a:xfrm>
            <a:off x="12594591" y="2746705"/>
            <a:ext cx="4851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ar-DZ" sz="3200" dirty="0">
                <a:latin typeface="Arial" panose="020B0604020202020204" pitchFamily="34" charset="0"/>
              </a:rPr>
              <a:t>الإعـلام ألي </a:t>
            </a:r>
            <a:r>
              <a:rPr lang="fr-FR" sz="3200" dirty="0">
                <a:latin typeface="Arial" panose="020B0604020202020204" pitchFamily="34" charset="0"/>
              </a:rPr>
              <a:t>: </a:t>
            </a:r>
            <a:r>
              <a:rPr lang="ar-DZ" sz="3200" dirty="0">
                <a:latin typeface="Arial" panose="020B0604020202020204" pitchFamily="34" charset="0"/>
              </a:rPr>
              <a:t>قـسـم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48851-929C-B786-31EC-56F1D9377E37}"/>
              </a:ext>
            </a:extLst>
          </p:cNvPr>
          <p:cNvSpPr txBox="1"/>
          <p:nvPr/>
        </p:nvSpPr>
        <p:spPr>
          <a:xfrm>
            <a:off x="3860796" y="2831344"/>
            <a:ext cx="101600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0D68A4"/>
                </a:solidFill>
              </a:rPr>
              <a:t>Spécialité : Sécurité </a:t>
            </a:r>
            <a:r>
              <a:rPr lang="fr-FR" sz="4000" b="1" dirty="0">
                <a:solidFill>
                  <a:srgbClr val="0D68A4"/>
                </a:solidFill>
              </a:rPr>
              <a:t>Informatique</a:t>
            </a:r>
            <a:r>
              <a:rPr lang="fr-FR" sz="3600" b="1" dirty="0">
                <a:solidFill>
                  <a:srgbClr val="0D68A4"/>
                </a:solidFill>
              </a:rPr>
              <a:t> et Cryptographie</a:t>
            </a:r>
            <a:endParaRPr lang="en-US" sz="3600" b="1" dirty="0">
              <a:solidFill>
                <a:srgbClr val="0D68A4"/>
              </a:solidFill>
            </a:endParaRPr>
          </a:p>
        </p:txBody>
      </p:sp>
      <p:pic>
        <p:nvPicPr>
          <p:cNvPr id="23" name="Graphic 22" descr="Graduation cap">
            <a:extLst>
              <a:ext uri="{FF2B5EF4-FFF2-40B4-BE49-F238E27FC236}">
                <a16:creationId xmlns:a16="http://schemas.microsoft.com/office/drawing/2014/main" id="{00D1B30F-F0C3-EAC5-02DF-A7F725F71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4200" y="8115725"/>
            <a:ext cx="1269716" cy="126971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6DF8BF0-A20C-1275-D639-1F6F5573B274}"/>
              </a:ext>
            </a:extLst>
          </p:cNvPr>
          <p:cNvSpPr txBox="1"/>
          <p:nvPr/>
        </p:nvSpPr>
        <p:spPr>
          <a:xfrm>
            <a:off x="6750049" y="8458196"/>
            <a:ext cx="4381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Promotion 2021 - 2022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EA8163-89D9-553F-CF19-787227A12339}"/>
              </a:ext>
            </a:extLst>
          </p:cNvPr>
          <p:cNvSpPr txBox="1"/>
          <p:nvPr/>
        </p:nvSpPr>
        <p:spPr>
          <a:xfrm>
            <a:off x="1942181" y="7134041"/>
            <a:ext cx="5745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i="0" dirty="0">
                <a:effectLst/>
                <a:latin typeface="Arial" panose="020B0604020202020204" pitchFamily="34" charset="0"/>
              </a:rPr>
              <a:t>Chems Eddine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BOUANANI</a:t>
            </a:r>
            <a:endParaRPr lang="en-US" sz="3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46F6D4-59C4-18F0-0F72-8E561F6F1106}"/>
              </a:ext>
            </a:extLst>
          </p:cNvPr>
          <p:cNvSpPr txBox="1"/>
          <p:nvPr/>
        </p:nvSpPr>
        <p:spPr>
          <a:xfrm>
            <a:off x="1157321" y="6494467"/>
            <a:ext cx="3657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D68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Présenté par 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A76023-656A-9AE6-9EBA-171E1D5ACD2A}"/>
              </a:ext>
            </a:extLst>
          </p:cNvPr>
          <p:cNvSpPr txBox="1"/>
          <p:nvPr/>
        </p:nvSpPr>
        <p:spPr>
          <a:xfrm>
            <a:off x="1716121" y="7701080"/>
            <a:ext cx="6197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i="0" dirty="0">
                <a:effectLst/>
                <a:latin typeface="Arial" panose="020B0604020202020204" pitchFamily="34" charset="0"/>
              </a:rPr>
              <a:t>Meriem Rabab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BAHOUSSI</a:t>
            </a:r>
            <a:endParaRPr lang="en-US" sz="3200" b="1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9A1E43E-ACAA-D448-035D-1981FC196597}"/>
              </a:ext>
            </a:extLst>
          </p:cNvPr>
          <p:cNvSpPr/>
          <p:nvPr/>
        </p:nvSpPr>
        <p:spPr>
          <a:xfrm>
            <a:off x="1097269" y="3764661"/>
            <a:ext cx="15687062" cy="2546086"/>
          </a:xfrm>
          <a:prstGeom prst="roundRect">
            <a:avLst/>
          </a:prstGeom>
          <a:solidFill>
            <a:srgbClr val="0D68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rgbClr val="FFFF00"/>
                </a:solidFill>
              </a:rPr>
              <a:t>Thème</a:t>
            </a:r>
          </a:p>
          <a:p>
            <a:pPr algn="ctr"/>
            <a:r>
              <a:rPr lang="fr-FR" sz="4400" b="1" dirty="0">
                <a:solidFill>
                  <a:schemeClr val="bg1"/>
                </a:solidFill>
              </a:rPr>
              <a:t>Une approche basée sur le machine learning pour la sécurité informatique : application à la détection d'intrusion.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A9B5E6-5071-7B9D-EC64-DF83257F1CBB}"/>
              </a:ext>
            </a:extLst>
          </p:cNvPr>
          <p:cNvSpPr txBox="1"/>
          <p:nvPr/>
        </p:nvSpPr>
        <p:spPr>
          <a:xfrm>
            <a:off x="9398000" y="6483088"/>
            <a:ext cx="2616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dirty="0">
                <a:solidFill>
                  <a:srgbClr val="0D68A4"/>
                </a:solidFill>
                <a:effectLst/>
                <a:latin typeface="Arial" panose="020B0604020202020204" pitchFamily="34" charset="0"/>
              </a:rPr>
              <a:t>Dirigé par  : </a:t>
            </a:r>
            <a:endParaRPr lang="en-US" sz="3200" dirty="0">
              <a:solidFill>
                <a:srgbClr val="0D68A4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3CCB3C-060A-46AF-0A1B-7A9D3F07727B}"/>
              </a:ext>
            </a:extLst>
          </p:cNvPr>
          <p:cNvSpPr txBox="1"/>
          <p:nvPr/>
        </p:nvSpPr>
        <p:spPr>
          <a:xfrm>
            <a:off x="9779000" y="7294494"/>
            <a:ext cx="5266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i="0" dirty="0">
                <a:effectLst/>
                <a:latin typeface="Arial" panose="020B0604020202020204" pitchFamily="34" charset="0"/>
              </a:rPr>
              <a:t>Reda Mohamed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 HAMOU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0490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17" grpId="0"/>
      <p:bldP spid="27" grpId="0"/>
      <p:bldP spid="33" grpId="0"/>
      <p:bldP spid="39" grpId="0"/>
      <p:bldP spid="40" grpId="0"/>
      <p:bldP spid="41" grpId="0" animBg="1"/>
      <p:bldP spid="43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770E5-228D-B211-14EC-0FDC98FC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408A7-FBA8-AFFE-CB24-EEBE6F523631}"/>
              </a:ext>
            </a:extLst>
          </p:cNvPr>
          <p:cNvSpPr txBox="1"/>
          <p:nvPr/>
        </p:nvSpPr>
        <p:spPr>
          <a:xfrm>
            <a:off x="3505200" y="0"/>
            <a:ext cx="1087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dirty="0">
                <a:solidFill>
                  <a:schemeClr val="bg1"/>
                </a:solidFill>
              </a:rPr>
              <a:t>Expérimentation et résultats</a:t>
            </a:r>
            <a:endParaRPr lang="en-US" sz="5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40CD9F-6E81-75DE-3B94-C7D0C09141C6}"/>
              </a:ext>
            </a:extLst>
          </p:cNvPr>
          <p:cNvSpPr/>
          <p:nvPr/>
        </p:nvSpPr>
        <p:spPr>
          <a:xfrm>
            <a:off x="10921711" y="3154809"/>
            <a:ext cx="2895600" cy="169816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Training </a:t>
            </a:r>
          </a:p>
          <a:p>
            <a:pPr algn="ctr"/>
            <a:r>
              <a:rPr lang="fr-FR" sz="3600" b="1" dirty="0"/>
              <a:t>Data 80%</a:t>
            </a:r>
            <a:endParaRPr lang="en-US" sz="36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A6799A-74B7-636B-4BE5-AAD6C6DC4054}"/>
              </a:ext>
            </a:extLst>
          </p:cNvPr>
          <p:cNvSpPr/>
          <p:nvPr/>
        </p:nvSpPr>
        <p:spPr>
          <a:xfrm>
            <a:off x="10921711" y="6328686"/>
            <a:ext cx="2895600" cy="169816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Testing </a:t>
            </a:r>
          </a:p>
          <a:p>
            <a:pPr algn="ctr"/>
            <a:r>
              <a:rPr lang="fr-FR" sz="3600" b="1" dirty="0"/>
              <a:t>Data 20%</a:t>
            </a:r>
            <a:endParaRPr lang="en-US" sz="3600" b="1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Slide Zoom 27">
                <a:extLst>
                  <a:ext uri="{FF2B5EF4-FFF2-40B4-BE49-F238E27FC236}">
                    <a16:creationId xmlns:a16="http://schemas.microsoft.com/office/drawing/2014/main" id="{8BABEEB4-2AA9-8BD4-0771-F406C29D25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3292499"/>
                  </p:ext>
                </p:extLst>
              </p:nvPr>
            </p:nvGraphicFramePr>
            <p:xfrm>
              <a:off x="419357" y="6300977"/>
              <a:ext cx="2814782" cy="1664085"/>
            </p:xfrm>
            <a:graphic>
              <a:graphicData uri="http://schemas.microsoft.com/office/powerpoint/2016/slidezoom">
                <pslz:sldZm>
                  <pslz:sldZmObj sldId="273" cId="1900480545">
                    <pslz:zmPr id="{F43E3DEA-3378-4E36-9621-9751C6C06167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14782" cy="16640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Slide Zoom 2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BABEEB4-2AA9-8BD4-0771-F406C29D25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357" y="6300977"/>
                <a:ext cx="2814782" cy="16640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1" name="Slide Zoom 30">
                <a:extLst>
                  <a:ext uri="{FF2B5EF4-FFF2-40B4-BE49-F238E27FC236}">
                    <a16:creationId xmlns:a16="http://schemas.microsoft.com/office/drawing/2014/main" id="{8D83704E-970B-AB20-6601-984AE400B8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4176331"/>
                  </p:ext>
                </p:extLst>
              </p:nvPr>
            </p:nvGraphicFramePr>
            <p:xfrm>
              <a:off x="370867" y="3150792"/>
              <a:ext cx="2814782" cy="1691373"/>
            </p:xfrm>
            <a:graphic>
              <a:graphicData uri="http://schemas.microsoft.com/office/powerpoint/2016/slidezoom">
                <pslz:sldZm>
                  <pslz:sldZmObj sldId="274" cId="1222402549">
                    <pslz:zmPr id="{22BBB243-4891-42FF-BB56-2E4ADA5EAFA8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14782" cy="16913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1" name="Slide Zoom 3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D83704E-970B-AB20-6601-984AE400B8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867" y="3150792"/>
                <a:ext cx="2814782" cy="16913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4" name="Slide Zoom 33">
                <a:extLst>
                  <a:ext uri="{FF2B5EF4-FFF2-40B4-BE49-F238E27FC236}">
                    <a16:creationId xmlns:a16="http://schemas.microsoft.com/office/drawing/2014/main" id="{93D4A662-669C-BDDF-C0F8-440C3F5001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5455294"/>
                  </p:ext>
                </p:extLst>
              </p:nvPr>
            </p:nvGraphicFramePr>
            <p:xfrm>
              <a:off x="3754633" y="3164647"/>
              <a:ext cx="3065526" cy="1698169"/>
            </p:xfrm>
            <a:graphic>
              <a:graphicData uri="http://schemas.microsoft.com/office/powerpoint/2016/slidezoom">
                <pslz:sldZm>
                  <pslz:sldZmObj sldId="275" cId="717687641">
                    <pslz:zmPr id="{F203437F-3397-42C2-8ED2-EBC1A724B20C}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65526" cy="16981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4" name="Slide Zoom 3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3D4A662-669C-BDDF-C0F8-440C3F5001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4633" y="3164647"/>
                <a:ext cx="3065526" cy="16981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6" name="Slide Zoom 35">
                <a:extLst>
                  <a:ext uri="{FF2B5EF4-FFF2-40B4-BE49-F238E27FC236}">
                    <a16:creationId xmlns:a16="http://schemas.microsoft.com/office/drawing/2014/main" id="{A9DCED64-CBA6-0ED3-0FCD-5FF390D445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94001925"/>
                  </p:ext>
                </p:extLst>
              </p:nvPr>
            </p:nvGraphicFramePr>
            <p:xfrm>
              <a:off x="7457127" y="3150792"/>
              <a:ext cx="2895600" cy="1698169"/>
            </p:xfrm>
            <a:graphic>
              <a:graphicData uri="http://schemas.microsoft.com/office/powerpoint/2016/slidezoom">
                <pslz:sldZm>
                  <pslz:sldZmObj sldId="276" cId="3656481600">
                    <pslz:zmPr id="{ED172F70-3275-4AC5-9C62-9E4E5FFAFF67}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95600" cy="16981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6" name="Slide Zoom 3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A9DCED64-CBA6-0ED3-0FCD-5FF390D445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7127" y="3150792"/>
                <a:ext cx="2895600" cy="16981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8" name="Slide Zoom 37">
                <a:extLst>
                  <a:ext uri="{FF2B5EF4-FFF2-40B4-BE49-F238E27FC236}">
                    <a16:creationId xmlns:a16="http://schemas.microsoft.com/office/drawing/2014/main" id="{442FFD7D-03AD-FEFE-1697-A043C009D9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6382505"/>
                  </p:ext>
                </p:extLst>
              </p:nvPr>
            </p:nvGraphicFramePr>
            <p:xfrm>
              <a:off x="14349350" y="3154809"/>
              <a:ext cx="3217925" cy="1643746"/>
            </p:xfrm>
            <a:graphic>
              <a:graphicData uri="http://schemas.microsoft.com/office/powerpoint/2016/slidezoom">
                <pslz:sldZm>
                  <pslz:sldZmObj sldId="277" cId="1800484345">
                    <pslz:zmPr id="{FBEA955C-2AE2-4062-8F72-5D921E26DB06}" imageType="cover" transitionDur="1000">
                      <p166:blipFill xmlns:p166="http://schemas.microsoft.com/office/powerpoint/2016/6/main"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17925" cy="164374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8" name="Slide Zoom 37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442FFD7D-03AD-FEFE-1697-A043C009D9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49350" y="3154809"/>
                <a:ext cx="3217925" cy="164374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E290376-4DC3-6215-850E-751AE03D7522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1107669" y="5581896"/>
            <a:ext cx="1438161" cy="3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F8E59A-9D80-93F6-B662-7AB30EE0E812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185649" y="3976682"/>
            <a:ext cx="636968" cy="197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C4E434-0600-0166-1225-D122CC79CA9B}"/>
              </a:ext>
            </a:extLst>
          </p:cNvPr>
          <p:cNvCxnSpPr>
            <a:cxnSpLocks/>
          </p:cNvCxnSpPr>
          <p:nvPr/>
        </p:nvCxnSpPr>
        <p:spPr>
          <a:xfrm flipV="1">
            <a:off x="6786167" y="3984096"/>
            <a:ext cx="636968" cy="197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C1F5BB-54C5-E400-FC86-5EC79A84F530}"/>
              </a:ext>
            </a:extLst>
          </p:cNvPr>
          <p:cNvCxnSpPr>
            <a:cxnSpLocks/>
          </p:cNvCxnSpPr>
          <p:nvPr/>
        </p:nvCxnSpPr>
        <p:spPr>
          <a:xfrm flipV="1">
            <a:off x="10386685" y="3991510"/>
            <a:ext cx="636968" cy="197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81214C-2305-A0AB-6537-9AF64B36375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3817311" y="4003894"/>
            <a:ext cx="559089" cy="74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114B093-E84A-631C-7052-C401A4EBFAEF}"/>
              </a:ext>
            </a:extLst>
          </p:cNvPr>
          <p:cNvCxnSpPr>
            <a:cxnSpLocks/>
            <a:stCxn id="36" idx="2"/>
            <a:endCxn id="13" idx="1"/>
          </p:cNvCxnSpPr>
          <p:nvPr/>
        </p:nvCxnSpPr>
        <p:spPr>
          <a:xfrm rot="16200000" flipH="1">
            <a:off x="8748914" y="5004974"/>
            <a:ext cx="2328810" cy="201678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84097D5-0CE0-3759-7273-BCEC90A04ED4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3817311" y="7177770"/>
            <a:ext cx="728127" cy="1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7C11369-ECF9-1268-569B-DF3B798E4F1F}"/>
              </a:ext>
            </a:extLst>
          </p:cNvPr>
          <p:cNvCxnSpPr>
            <a:cxnSpLocks/>
          </p:cNvCxnSpPr>
          <p:nvPr/>
        </p:nvCxnSpPr>
        <p:spPr>
          <a:xfrm rot="5400000">
            <a:off x="15223069" y="5595750"/>
            <a:ext cx="1465869" cy="12700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5E008C5-EC54-43A5-897D-07410190EE55}"/>
              </a:ext>
            </a:extLst>
          </p:cNvPr>
          <p:cNvCxnSpPr>
            <a:cxnSpLocks/>
            <a:stCxn id="38" idx="0"/>
            <a:endCxn id="34" idx="0"/>
          </p:cNvCxnSpPr>
          <p:nvPr/>
        </p:nvCxnSpPr>
        <p:spPr>
          <a:xfrm rot="16200000" flipH="1" flipV="1">
            <a:off x="10617936" y="-2175731"/>
            <a:ext cx="9838" cy="10670917"/>
          </a:xfrm>
          <a:prstGeom prst="bentConnector3">
            <a:avLst>
              <a:gd name="adj1" fmla="val -698102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1A5941F5-AEC6-34C9-88AF-2D8205068A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9125663"/>
                  </p:ext>
                </p:extLst>
              </p:nvPr>
            </p:nvGraphicFramePr>
            <p:xfrm>
              <a:off x="14545438" y="6366040"/>
              <a:ext cx="2832966" cy="1623459"/>
            </p:xfrm>
            <a:graphic>
              <a:graphicData uri="http://schemas.microsoft.com/office/powerpoint/2016/slidezoom">
                <pslz:sldZm>
                  <pslz:sldZmObj sldId="281" cId="556336214">
                    <pslz:zmPr id="{6263E3B2-083C-441F-A299-10C7D7BD306A}" imageType="cover" transitionDur="1000">
                      <p166:blipFill xmlns:p166="http://schemas.microsoft.com/office/powerpoint/2016/6/main"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32966" cy="16234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1A5941F5-AEC6-34C9-88AF-2D8205068A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45438" y="6366040"/>
                <a:ext cx="2832966" cy="162345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C69216A-C1B1-6BA3-AB2A-53C63398305B}"/>
                  </a:ext>
                </a:extLst>
              </p14:cNvPr>
              <p14:cNvContentPartPr/>
              <p14:nvPr/>
            </p14:nvContentPartPr>
            <p14:xfrm>
              <a:off x="5855589" y="7336371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C69216A-C1B1-6BA3-AB2A-53C63398305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846949" y="73277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F3ACC8C-7622-B7CF-16DF-6C95896F37C5}"/>
                  </a:ext>
                </a:extLst>
              </p14:cNvPr>
              <p14:cNvContentPartPr/>
              <p14:nvPr/>
            </p14:nvContentPartPr>
            <p14:xfrm>
              <a:off x="7140069" y="3962091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F3ACC8C-7622-B7CF-16DF-6C95896F37C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31429" y="39530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66AA8FD-5F10-18BE-A5F0-04A4438DC24C}"/>
                  </a:ext>
                </a:extLst>
              </p14:cNvPr>
              <p14:cNvContentPartPr/>
              <p14:nvPr/>
            </p14:nvContentPartPr>
            <p14:xfrm>
              <a:off x="7227189" y="4049211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66AA8FD-5F10-18BE-A5F0-04A4438DC24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18549" y="40402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C641204-D852-2A16-8109-28ACC1013ADA}"/>
                  </a:ext>
                </a:extLst>
              </p14:cNvPr>
              <p14:cNvContentPartPr/>
              <p14:nvPr/>
            </p14:nvContentPartPr>
            <p14:xfrm>
              <a:off x="7053669" y="5290131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C641204-D852-2A16-8109-28ACC1013AD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45029" y="52811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197F501-25F7-FBFB-C4DE-8B38EFF8E3E2}"/>
                  </a:ext>
                </a:extLst>
              </p14:cNvPr>
              <p14:cNvContentPartPr/>
              <p14:nvPr/>
            </p14:nvContentPartPr>
            <p14:xfrm>
              <a:off x="3221469" y="7053411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197F501-25F7-FBFB-C4DE-8B38EFF8E3E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12829" y="70447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9688F7-D751-8946-94B6-8C2EBB671596}"/>
                  </a:ext>
                </a:extLst>
              </p14:cNvPr>
              <p14:cNvContentPartPr/>
              <p14:nvPr/>
            </p14:nvContentPartPr>
            <p14:xfrm>
              <a:off x="4114269" y="7423851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9688F7-D751-8946-94B6-8C2EBB67159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05629" y="741485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931722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770E5-228D-B211-14EC-0FDC98FC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80A37-0737-EB41-517E-E36B3B7F7805}"/>
              </a:ext>
            </a:extLst>
          </p:cNvPr>
          <p:cNvSpPr txBox="1"/>
          <p:nvPr/>
        </p:nvSpPr>
        <p:spPr>
          <a:xfrm>
            <a:off x="3505200" y="0"/>
            <a:ext cx="1087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dirty="0">
                <a:solidFill>
                  <a:schemeClr val="bg1"/>
                </a:solidFill>
              </a:rPr>
              <a:t>Expérimentation et résultats</a:t>
            </a:r>
            <a:endParaRPr lang="en-US" sz="5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383C80-F02A-C96F-FC1D-F7B1E08AA149}"/>
              </a:ext>
            </a:extLst>
          </p:cNvPr>
          <p:cNvSpPr/>
          <p:nvPr/>
        </p:nvSpPr>
        <p:spPr>
          <a:xfrm>
            <a:off x="5645150" y="1295400"/>
            <a:ext cx="6591300" cy="685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tx1"/>
                </a:solidFill>
              </a:rPr>
              <a:t>KDDCup99</a:t>
            </a:r>
            <a:endParaRPr 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CC16F1-CF99-1945-FD4A-3188FED76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837120"/>
              </p:ext>
            </p:extLst>
          </p:nvPr>
        </p:nvGraphicFramePr>
        <p:xfrm>
          <a:off x="2752725" y="2971800"/>
          <a:ext cx="13868400" cy="587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4158630491"/>
                    </a:ext>
                  </a:extLst>
                </a:gridCol>
                <a:gridCol w="3098800">
                  <a:extLst>
                    <a:ext uri="{9D8B030D-6E8A-4147-A177-3AD203B41FA5}">
                      <a16:colId xmlns:a16="http://schemas.microsoft.com/office/drawing/2014/main" val="68788507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5941546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44096387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41978814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50677401"/>
                    </a:ext>
                  </a:extLst>
                </a:gridCol>
              </a:tblGrid>
              <a:tr h="919390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Duration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err="1"/>
                        <a:t>Protocol_type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service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label</a:t>
                      </a:r>
                      <a:endParaRPr lang="en-US" sz="3600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420494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err="1"/>
                        <a:t>tcp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http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....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normal</a:t>
                      </a:r>
                      <a:endParaRPr lang="en-US" sz="36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7711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err="1"/>
                        <a:t>udp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err="1"/>
                        <a:t>private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Dos</a:t>
                      </a:r>
                      <a:endParaRPr lang="en-US" sz="36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1169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err="1"/>
                        <a:t>icmp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err="1"/>
                        <a:t>ecr_i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R2L</a:t>
                      </a:r>
                      <a:endParaRPr lang="en-US" sz="36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82745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2630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err="1"/>
                        <a:t>udp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err="1"/>
                        <a:t>other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normal</a:t>
                      </a:r>
                      <a:endParaRPr lang="en-US" sz="36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03133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…..</a:t>
                      </a:r>
                      <a:endParaRPr lang="en-US" sz="36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46100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1463C3A-E244-C748-7405-2885E51D4724}"/>
              </a:ext>
            </a:extLst>
          </p:cNvPr>
          <p:cNvSpPr/>
          <p:nvPr/>
        </p:nvSpPr>
        <p:spPr>
          <a:xfrm>
            <a:off x="406400" y="3905934"/>
            <a:ext cx="16214725" cy="4938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69220D-68CE-3FC0-3824-8F494FB4B836}"/>
              </a:ext>
            </a:extLst>
          </p:cNvPr>
          <p:cNvSpPr/>
          <p:nvPr/>
        </p:nvSpPr>
        <p:spPr>
          <a:xfrm>
            <a:off x="2759074" y="2209800"/>
            <a:ext cx="11058526" cy="163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23FAD-B996-0D0A-CC35-FF2007181544}"/>
              </a:ext>
            </a:extLst>
          </p:cNvPr>
          <p:cNvSpPr txBox="1"/>
          <p:nvPr/>
        </p:nvSpPr>
        <p:spPr>
          <a:xfrm>
            <a:off x="3044489" y="2253718"/>
            <a:ext cx="2039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Attribut 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0C90F-A53A-C481-4B51-6E620620FBF3}"/>
              </a:ext>
            </a:extLst>
          </p:cNvPr>
          <p:cNvSpPr txBox="1"/>
          <p:nvPr/>
        </p:nvSpPr>
        <p:spPr>
          <a:xfrm>
            <a:off x="14473743" y="2171381"/>
            <a:ext cx="1709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rgbClr val="00B050"/>
                </a:solidFill>
              </a:rPr>
              <a:t>Classes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26F019-41FC-80C7-44A7-CD9946BBDA7F}"/>
              </a:ext>
            </a:extLst>
          </p:cNvPr>
          <p:cNvSpPr txBox="1"/>
          <p:nvPr/>
        </p:nvSpPr>
        <p:spPr>
          <a:xfrm>
            <a:off x="598296" y="6051896"/>
            <a:ext cx="1978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7030A0"/>
                </a:solidFill>
              </a:rPr>
              <a:t>Instances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A4CABA-3922-C781-58EA-9B57B9CB332D}"/>
              </a:ext>
            </a:extLst>
          </p:cNvPr>
          <p:cNvSpPr txBox="1"/>
          <p:nvPr/>
        </p:nvSpPr>
        <p:spPr>
          <a:xfrm>
            <a:off x="330865" y="9007541"/>
            <a:ext cx="165512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7030A0"/>
                </a:solidFill>
              </a:rPr>
              <a:t>494020 instances</a:t>
            </a:r>
            <a:r>
              <a:rPr lang="en-US" sz="4400" b="1" dirty="0"/>
              <a:t>  			</a:t>
            </a:r>
            <a:r>
              <a:rPr lang="en-US" sz="4400" b="1" dirty="0">
                <a:solidFill>
                  <a:srgbClr val="FF0000"/>
                </a:solidFill>
              </a:rPr>
              <a:t>41 </a:t>
            </a:r>
            <a:r>
              <a:rPr lang="en-US" sz="4400" b="1" dirty="0" err="1">
                <a:solidFill>
                  <a:srgbClr val="FF0000"/>
                </a:solidFill>
              </a:rPr>
              <a:t>attributs</a:t>
            </a:r>
            <a:r>
              <a:rPr lang="en-US" sz="4400" b="1" dirty="0"/>
              <a:t>  				</a:t>
            </a:r>
            <a:r>
              <a:rPr lang="en-US" sz="4400" b="1" dirty="0">
                <a:solidFill>
                  <a:srgbClr val="00B050"/>
                </a:solidFill>
              </a:rPr>
              <a:t>23 classes	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287EE4-8B0E-4004-4896-380F08944A73}"/>
              </a:ext>
            </a:extLst>
          </p:cNvPr>
          <p:cNvSpPr/>
          <p:nvPr/>
        </p:nvSpPr>
        <p:spPr>
          <a:xfrm>
            <a:off x="13812874" y="2968767"/>
            <a:ext cx="2803525" cy="5872390"/>
          </a:xfrm>
          <a:prstGeom prst="rect">
            <a:avLst/>
          </a:prstGeom>
          <a:solidFill>
            <a:srgbClr val="92D05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1EB4AD-53D2-ADB1-2C40-BA48977D2EB3}"/>
              </a:ext>
            </a:extLst>
          </p:cNvPr>
          <p:cNvSpPr txBox="1"/>
          <p:nvPr/>
        </p:nvSpPr>
        <p:spPr>
          <a:xfrm>
            <a:off x="5645150" y="2232936"/>
            <a:ext cx="2039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Attribut 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B07518-0329-D272-8621-D6CD24454008}"/>
              </a:ext>
            </a:extLst>
          </p:cNvPr>
          <p:cNvSpPr txBox="1"/>
          <p:nvPr/>
        </p:nvSpPr>
        <p:spPr>
          <a:xfrm>
            <a:off x="8256537" y="2211169"/>
            <a:ext cx="2039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Attribut 3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AEC6E0-DD1C-1A6E-240B-BE3CECB06107}"/>
              </a:ext>
            </a:extLst>
          </p:cNvPr>
          <p:cNvSpPr txBox="1"/>
          <p:nvPr/>
        </p:nvSpPr>
        <p:spPr>
          <a:xfrm>
            <a:off x="11404770" y="2189402"/>
            <a:ext cx="96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…….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8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  <p:bldP spid="12" grpId="0"/>
      <p:bldP spid="14" grpId="0"/>
      <p:bldP spid="16" grpId="0" animBg="1"/>
      <p:bldP spid="13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770E5-228D-B211-14EC-0FDC98FC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80A37-0737-EB41-517E-E36B3B7F7805}"/>
              </a:ext>
            </a:extLst>
          </p:cNvPr>
          <p:cNvSpPr txBox="1"/>
          <p:nvPr/>
        </p:nvSpPr>
        <p:spPr>
          <a:xfrm>
            <a:off x="3505200" y="0"/>
            <a:ext cx="1087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dirty="0">
                <a:solidFill>
                  <a:schemeClr val="bg1"/>
                </a:solidFill>
              </a:rPr>
              <a:t>Expérimentation et résultats</a:t>
            </a:r>
            <a:endParaRPr lang="en-US" sz="5400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F429D34-B687-21B9-DD53-2FF4F78FC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706726"/>
              </p:ext>
            </p:extLst>
          </p:nvPr>
        </p:nvGraphicFramePr>
        <p:xfrm>
          <a:off x="330200" y="3189514"/>
          <a:ext cx="2895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1237465627"/>
                    </a:ext>
                  </a:extLst>
                </a:gridCol>
              </a:tblGrid>
              <a:tr h="927100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label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47351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algn="ctr"/>
                      <a:r>
                        <a:rPr lang="fr-FR" sz="3600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328082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Dos</a:t>
                      </a:r>
                      <a:endParaRPr lang="en-US" sz="36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944740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R2L</a:t>
                      </a:r>
                      <a:endParaRPr lang="en-US" sz="36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96030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normal</a:t>
                      </a:r>
                      <a:endParaRPr lang="en-US" sz="36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45776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  <a:endParaRPr lang="en-US" sz="36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1276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045C90-06D9-6385-715E-19002B607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67309"/>
              </p:ext>
            </p:extLst>
          </p:nvPr>
        </p:nvGraphicFramePr>
        <p:xfrm>
          <a:off x="5550807" y="3189514"/>
          <a:ext cx="2895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1237465627"/>
                    </a:ext>
                  </a:extLst>
                </a:gridCol>
              </a:tblGrid>
              <a:tr h="927100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label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47351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No-Intrusion</a:t>
                      </a:r>
                      <a:endParaRPr lang="en-US" sz="3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328082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Intrusion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944740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Intrusion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96030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No-Intrusion</a:t>
                      </a:r>
                      <a:endParaRPr lang="en-US" sz="3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45776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1276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ADD6A4-4D81-F325-0874-767E3E66109D}"/>
              </a:ext>
            </a:extLst>
          </p:cNvPr>
          <p:cNvSpPr txBox="1"/>
          <p:nvPr/>
        </p:nvSpPr>
        <p:spPr>
          <a:xfrm>
            <a:off x="923439" y="2159225"/>
            <a:ext cx="1709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rgbClr val="00B050"/>
                </a:solidFill>
              </a:rPr>
              <a:t>Classes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3D38C-C2C7-FB09-372F-9D5242934EA6}"/>
              </a:ext>
            </a:extLst>
          </p:cNvPr>
          <p:cNvSpPr txBox="1"/>
          <p:nvPr/>
        </p:nvSpPr>
        <p:spPr>
          <a:xfrm>
            <a:off x="6144046" y="2159225"/>
            <a:ext cx="1709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rgbClr val="00B050"/>
                </a:solidFill>
              </a:rPr>
              <a:t>Classes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8295E40-D583-6BDA-402F-CB3D5F480A32}"/>
              </a:ext>
            </a:extLst>
          </p:cNvPr>
          <p:cNvSpPr/>
          <p:nvPr/>
        </p:nvSpPr>
        <p:spPr>
          <a:xfrm>
            <a:off x="3588657" y="4292825"/>
            <a:ext cx="1524000" cy="381000"/>
          </a:xfrm>
          <a:prstGeom prst="rightArrow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EC41563-C664-F640-DB5E-913539011C49}"/>
              </a:ext>
            </a:extLst>
          </p:cNvPr>
          <p:cNvSpPr/>
          <p:nvPr/>
        </p:nvSpPr>
        <p:spPr>
          <a:xfrm>
            <a:off x="3588657" y="5337853"/>
            <a:ext cx="1524000" cy="381000"/>
          </a:xfrm>
          <a:prstGeom prst="rightArrow">
            <a:avLst/>
          </a:prstGeom>
          <a:solidFill>
            <a:srgbClr val="FFC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EBC530A-4F65-60B5-1F63-24273B276848}"/>
              </a:ext>
            </a:extLst>
          </p:cNvPr>
          <p:cNvSpPr/>
          <p:nvPr/>
        </p:nvSpPr>
        <p:spPr>
          <a:xfrm>
            <a:off x="3588657" y="6284911"/>
            <a:ext cx="1524000" cy="381000"/>
          </a:xfrm>
          <a:prstGeom prst="rightArrow">
            <a:avLst/>
          </a:prstGeom>
          <a:solidFill>
            <a:srgbClr val="FFC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F21A710-05A7-737F-4B13-2F966DD35B82}"/>
              </a:ext>
            </a:extLst>
          </p:cNvPr>
          <p:cNvSpPr/>
          <p:nvPr/>
        </p:nvSpPr>
        <p:spPr>
          <a:xfrm>
            <a:off x="3588657" y="7329939"/>
            <a:ext cx="1524000" cy="381000"/>
          </a:xfrm>
          <a:prstGeom prst="rightArrow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FB2970-E3C5-B6B2-BC40-56495FA8AB31}"/>
              </a:ext>
            </a:extLst>
          </p:cNvPr>
          <p:cNvCxnSpPr>
            <a:cxnSpLocks/>
          </p:cNvCxnSpPr>
          <p:nvPr/>
        </p:nvCxnSpPr>
        <p:spPr>
          <a:xfrm>
            <a:off x="8940800" y="2514600"/>
            <a:ext cx="0" cy="7086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7C6B35-3D62-A540-551C-DF175A7D5610}"/>
              </a:ext>
            </a:extLst>
          </p:cNvPr>
          <p:cNvSpPr txBox="1"/>
          <p:nvPr/>
        </p:nvSpPr>
        <p:spPr>
          <a:xfrm>
            <a:off x="2883428" y="9113977"/>
            <a:ext cx="2934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b="1" dirty="0"/>
              <a:t>Binary classe</a:t>
            </a:r>
            <a:endParaRPr lang="en-US" sz="4000" b="1" dirty="0"/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3879E76C-E3E3-245F-597A-867631095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39787"/>
              </p:ext>
            </p:extLst>
          </p:nvPr>
        </p:nvGraphicFramePr>
        <p:xfrm>
          <a:off x="9261474" y="3344701"/>
          <a:ext cx="8305801" cy="474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4158630491"/>
                    </a:ext>
                  </a:extLst>
                </a:gridCol>
                <a:gridCol w="2028826">
                  <a:extLst>
                    <a:ext uri="{9D8B030D-6E8A-4147-A177-3AD203B41FA5}">
                      <a16:colId xmlns:a16="http://schemas.microsoft.com/office/drawing/2014/main" val="687885078"/>
                    </a:ext>
                  </a:extLst>
                </a:gridCol>
                <a:gridCol w="1104864">
                  <a:extLst>
                    <a:ext uri="{9D8B030D-6E8A-4147-A177-3AD203B41FA5}">
                      <a16:colId xmlns:a16="http://schemas.microsoft.com/office/drawing/2014/main" val="159415460"/>
                    </a:ext>
                  </a:extLst>
                </a:gridCol>
                <a:gridCol w="785929">
                  <a:extLst>
                    <a:ext uri="{9D8B030D-6E8A-4147-A177-3AD203B41FA5}">
                      <a16:colId xmlns:a16="http://schemas.microsoft.com/office/drawing/2014/main" val="440963871"/>
                    </a:ext>
                  </a:extLst>
                </a:gridCol>
                <a:gridCol w="571787">
                  <a:extLst>
                    <a:ext uri="{9D8B030D-6E8A-4147-A177-3AD203B41FA5}">
                      <a16:colId xmlns:a16="http://schemas.microsoft.com/office/drawing/2014/main" val="2419788149"/>
                    </a:ext>
                  </a:extLst>
                </a:gridCol>
                <a:gridCol w="2430095">
                  <a:extLst>
                    <a:ext uri="{9D8B030D-6E8A-4147-A177-3AD203B41FA5}">
                      <a16:colId xmlns:a16="http://schemas.microsoft.com/office/drawing/2014/main" val="350677401"/>
                    </a:ext>
                  </a:extLst>
                </a:gridCol>
              </a:tblGrid>
              <a:tr h="114832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Duration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Protocol_type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service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label</a:t>
                      </a:r>
                      <a:endParaRPr lang="en-US" sz="2400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420494"/>
                  </a:ext>
                </a:extLst>
              </a:tr>
              <a:tr h="7856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tcp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http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....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normal</a:t>
                      </a:r>
                      <a:endParaRPr lang="en-US" sz="24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77113"/>
                  </a:ext>
                </a:extLst>
              </a:tr>
              <a:tr h="7856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udp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private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Dos</a:t>
                      </a:r>
                      <a:endParaRPr lang="en-US" sz="24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116903"/>
                  </a:ext>
                </a:extLst>
              </a:tr>
              <a:tr h="7856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icmp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ecr_i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R2L</a:t>
                      </a:r>
                      <a:endParaRPr lang="en-US" sz="24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82745"/>
                  </a:ext>
                </a:extLst>
              </a:tr>
              <a:tr h="7856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other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normal</a:t>
                      </a:r>
                      <a:endParaRPr lang="en-US" sz="24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031332"/>
                  </a:ext>
                </a:extLst>
              </a:tr>
              <a:tr h="43329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…..</a:t>
                      </a:r>
                      <a:endParaRPr lang="en-US" sz="24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46100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29ED77F-EF4D-28B4-BFED-E7A6BF87FA06}"/>
              </a:ext>
            </a:extLst>
          </p:cNvPr>
          <p:cNvSpPr txBox="1"/>
          <p:nvPr/>
        </p:nvSpPr>
        <p:spPr>
          <a:xfrm>
            <a:off x="11009446" y="2342384"/>
            <a:ext cx="51174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>
                <a:solidFill>
                  <a:srgbClr val="00B050"/>
                </a:solidFill>
                <a:effectLst/>
              </a:rPr>
              <a:t> </a:t>
            </a:r>
            <a:r>
              <a:rPr lang="en-US" sz="4000" b="1" dirty="0">
                <a:solidFill>
                  <a:srgbClr val="00B050"/>
                </a:solidFill>
              </a:rPr>
              <a:t>V</a:t>
            </a:r>
            <a:r>
              <a:rPr lang="en-US" sz="4000" b="1" i="0" dirty="0">
                <a:solidFill>
                  <a:srgbClr val="00B050"/>
                </a:solidFill>
                <a:effectLst/>
              </a:rPr>
              <a:t>aleur manquante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DA79F-A7EF-C691-9821-BAB867A1CB6B}"/>
              </a:ext>
            </a:extLst>
          </p:cNvPr>
          <p:cNvSpPr txBox="1"/>
          <p:nvPr/>
        </p:nvSpPr>
        <p:spPr>
          <a:xfrm>
            <a:off x="9121565" y="8277761"/>
            <a:ext cx="79762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b="1" dirty="0"/>
              <a:t>N</a:t>
            </a:r>
            <a:r>
              <a:rPr lang="fr-FR" sz="4000" b="1" i="0" dirty="0">
                <a:effectLst/>
              </a:rPr>
              <a:t>ous n’avons aucune valeur manquante</a:t>
            </a:r>
            <a:endParaRPr lang="en-US" sz="4000" b="1" dirty="0"/>
          </a:p>
        </p:txBody>
      </p:sp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78190E08-CDBA-8956-715E-F8BD46A1A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391042"/>
              </p:ext>
            </p:extLst>
          </p:nvPr>
        </p:nvGraphicFramePr>
        <p:xfrm>
          <a:off x="18313400" y="3344700"/>
          <a:ext cx="8289925" cy="474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654">
                  <a:extLst>
                    <a:ext uri="{9D8B030D-6E8A-4147-A177-3AD203B41FA5}">
                      <a16:colId xmlns:a16="http://schemas.microsoft.com/office/drawing/2014/main" val="4158630491"/>
                    </a:ext>
                  </a:extLst>
                </a:gridCol>
                <a:gridCol w="2321338">
                  <a:extLst>
                    <a:ext uri="{9D8B030D-6E8A-4147-A177-3AD203B41FA5}">
                      <a16:colId xmlns:a16="http://schemas.microsoft.com/office/drawing/2014/main" val="687885078"/>
                    </a:ext>
                  </a:extLst>
                </a:gridCol>
                <a:gridCol w="1310552">
                  <a:extLst>
                    <a:ext uri="{9D8B030D-6E8A-4147-A177-3AD203B41FA5}">
                      <a16:colId xmlns:a16="http://schemas.microsoft.com/office/drawing/2014/main" val="159415460"/>
                    </a:ext>
                  </a:extLst>
                </a:gridCol>
                <a:gridCol w="819095">
                  <a:extLst>
                    <a:ext uri="{9D8B030D-6E8A-4147-A177-3AD203B41FA5}">
                      <a16:colId xmlns:a16="http://schemas.microsoft.com/office/drawing/2014/main" val="440963871"/>
                    </a:ext>
                  </a:extLst>
                </a:gridCol>
                <a:gridCol w="573367">
                  <a:extLst>
                    <a:ext uri="{9D8B030D-6E8A-4147-A177-3AD203B41FA5}">
                      <a16:colId xmlns:a16="http://schemas.microsoft.com/office/drawing/2014/main" val="2419788149"/>
                    </a:ext>
                  </a:extLst>
                </a:gridCol>
                <a:gridCol w="1883919">
                  <a:extLst>
                    <a:ext uri="{9D8B030D-6E8A-4147-A177-3AD203B41FA5}">
                      <a16:colId xmlns:a16="http://schemas.microsoft.com/office/drawing/2014/main" val="350677401"/>
                    </a:ext>
                  </a:extLst>
                </a:gridCol>
              </a:tblGrid>
              <a:tr h="93821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Duration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Protocol_type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service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label</a:t>
                      </a:r>
                      <a:endParaRPr lang="en-US" sz="2400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420494"/>
                  </a:ext>
                </a:extLst>
              </a:tr>
              <a:tr h="76201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tcp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http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....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normal</a:t>
                      </a:r>
                      <a:endParaRPr lang="en-US" sz="24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77113"/>
                  </a:ext>
                </a:extLst>
              </a:tr>
              <a:tr h="76201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udp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private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Dos</a:t>
                      </a:r>
                      <a:endParaRPr lang="en-US" sz="24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116903"/>
                  </a:ext>
                </a:extLst>
              </a:tr>
              <a:tr h="76201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icmp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ecr_i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R2L</a:t>
                      </a:r>
                      <a:endParaRPr lang="en-US" sz="24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82745"/>
                  </a:ext>
                </a:extLst>
              </a:tr>
              <a:tr h="76201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udp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other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normal</a:t>
                      </a:r>
                      <a:endParaRPr lang="en-US" sz="24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031332"/>
                  </a:ext>
                </a:extLst>
              </a:tr>
              <a:tr h="76201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…..</a:t>
                      </a:r>
                      <a:endParaRPr lang="en-US" sz="24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461007"/>
                  </a:ext>
                </a:extLst>
              </a:tr>
            </a:tbl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2B4E404-3244-BD4E-AAB5-CB40016B42FF}"/>
              </a:ext>
            </a:extLst>
          </p:cNvPr>
          <p:cNvSpPr/>
          <p:nvPr/>
        </p:nvSpPr>
        <p:spPr>
          <a:xfrm>
            <a:off x="5645150" y="1295400"/>
            <a:ext cx="6591300" cy="7682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Data </a:t>
            </a:r>
            <a:r>
              <a:rPr lang="fr-FR" sz="4000" b="1" dirty="0" err="1">
                <a:solidFill>
                  <a:schemeClr val="bg1"/>
                </a:solidFill>
              </a:rPr>
              <a:t>cleaning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7001C8-FED5-B308-78B8-63C2FC91B483}"/>
              </a:ext>
            </a:extLst>
          </p:cNvPr>
          <p:cNvSpPr txBox="1"/>
          <p:nvPr/>
        </p:nvSpPr>
        <p:spPr>
          <a:xfrm>
            <a:off x="539517" y="8893314"/>
            <a:ext cx="2343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rgbClr val="00B050"/>
                </a:solidFill>
              </a:rPr>
              <a:t>23 Classes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91B96A-F949-76D9-17BE-18414568F822}"/>
              </a:ext>
            </a:extLst>
          </p:cNvPr>
          <p:cNvSpPr txBox="1"/>
          <p:nvPr/>
        </p:nvSpPr>
        <p:spPr>
          <a:xfrm>
            <a:off x="5995638" y="8893314"/>
            <a:ext cx="2084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rgbClr val="00B050"/>
                </a:solidFill>
              </a:rPr>
              <a:t>2 Classes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0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4659E-6 2.52525E-6 L -0.50453 -0.03788 " pathEditMode="relative" rAng="0" ptsTypes="AA">
                                      <p:cBhvr>
                                        <p:cTn id="61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31" y="-1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9" grpId="0"/>
      <p:bldP spid="24" grpId="0"/>
      <p:bldP spid="25" grpId="0"/>
      <p:bldP spid="26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770E5-228D-B211-14EC-0FDC98FC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80A37-0737-EB41-517E-E36B3B7F7805}"/>
              </a:ext>
            </a:extLst>
          </p:cNvPr>
          <p:cNvSpPr txBox="1"/>
          <p:nvPr/>
        </p:nvSpPr>
        <p:spPr>
          <a:xfrm>
            <a:off x="3505200" y="0"/>
            <a:ext cx="1087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dirty="0">
                <a:solidFill>
                  <a:schemeClr val="bg1"/>
                </a:solidFill>
              </a:rPr>
              <a:t>Expérimentation et résultats</a:t>
            </a:r>
            <a:endParaRPr lang="en-US" sz="5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70C162-EF2B-D101-EC4C-A56E8F14C825}"/>
              </a:ext>
            </a:extLst>
          </p:cNvPr>
          <p:cNvSpPr/>
          <p:nvPr/>
        </p:nvSpPr>
        <p:spPr>
          <a:xfrm>
            <a:off x="4102100" y="2057400"/>
            <a:ext cx="9677400" cy="17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err="1"/>
              <a:t>Features</a:t>
            </a:r>
            <a:r>
              <a:rPr lang="fr-FR" sz="4800" b="1" dirty="0"/>
              <a:t> </a:t>
            </a:r>
            <a:r>
              <a:rPr lang="fr-FR" sz="4800" b="1" dirty="0" err="1"/>
              <a:t>selection</a:t>
            </a:r>
            <a:endParaRPr lang="en-US" sz="48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5EC55B-F600-22FD-E830-DB6B6E337975}"/>
              </a:ext>
            </a:extLst>
          </p:cNvPr>
          <p:cNvSpPr/>
          <p:nvPr/>
        </p:nvSpPr>
        <p:spPr>
          <a:xfrm>
            <a:off x="314324" y="5595257"/>
            <a:ext cx="5766517" cy="320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Chi-square(chi2)</a:t>
            </a:r>
            <a:endParaRPr lang="en-US" sz="4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F258D2-9799-5D83-7A87-5C6925CC75ED}"/>
              </a:ext>
            </a:extLst>
          </p:cNvPr>
          <p:cNvSpPr/>
          <p:nvPr/>
        </p:nvSpPr>
        <p:spPr>
          <a:xfrm>
            <a:off x="11800758" y="5595257"/>
            <a:ext cx="5766517" cy="320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Mutuelle information</a:t>
            </a:r>
            <a:endParaRPr lang="en-US" sz="44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34CF330-4A23-3E6B-92E4-13F3F495AD34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5178796" y="1833253"/>
            <a:ext cx="1780792" cy="5743217"/>
          </a:xfrm>
          <a:prstGeom prst="bentConnector3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7A1A8F-AF9C-BABF-009D-037384C5B7E2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10922012" y="1833252"/>
            <a:ext cx="1780792" cy="5743217"/>
          </a:xfrm>
          <a:prstGeom prst="bentConnector3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68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770E5-228D-B211-14EC-0FDC98FC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80A37-0737-EB41-517E-E36B3B7F7805}"/>
              </a:ext>
            </a:extLst>
          </p:cNvPr>
          <p:cNvSpPr txBox="1"/>
          <p:nvPr/>
        </p:nvSpPr>
        <p:spPr>
          <a:xfrm>
            <a:off x="3505200" y="0"/>
            <a:ext cx="1087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dirty="0">
                <a:solidFill>
                  <a:schemeClr val="bg1"/>
                </a:solidFill>
              </a:rPr>
              <a:t>Expérimentation et résultats</a:t>
            </a:r>
            <a:endParaRPr lang="en-US" sz="5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E7421F-950B-0A4C-7B44-84521CEDB086}"/>
              </a:ext>
            </a:extLst>
          </p:cNvPr>
          <p:cNvSpPr/>
          <p:nvPr/>
        </p:nvSpPr>
        <p:spPr>
          <a:xfrm>
            <a:off x="5645150" y="1295400"/>
            <a:ext cx="6591300" cy="7682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Split </a:t>
            </a:r>
            <a:r>
              <a:rPr lang="fr-FR" sz="4000" b="1" dirty="0" err="1">
                <a:solidFill>
                  <a:schemeClr val="bg1"/>
                </a:solidFill>
              </a:rPr>
              <a:t>dataset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7C47077-E83B-B1F9-3FA4-AB32DEA8C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644291"/>
              </p:ext>
            </p:extLst>
          </p:nvPr>
        </p:nvGraphicFramePr>
        <p:xfrm>
          <a:off x="1704729" y="2636198"/>
          <a:ext cx="13336814" cy="6505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791">
                  <a:extLst>
                    <a:ext uri="{9D8B030D-6E8A-4147-A177-3AD203B41FA5}">
                      <a16:colId xmlns:a16="http://schemas.microsoft.com/office/drawing/2014/main" val="4158630491"/>
                    </a:ext>
                  </a:extLst>
                </a:gridCol>
                <a:gridCol w="2956098">
                  <a:extLst>
                    <a:ext uri="{9D8B030D-6E8A-4147-A177-3AD203B41FA5}">
                      <a16:colId xmlns:a16="http://schemas.microsoft.com/office/drawing/2014/main" val="687885078"/>
                    </a:ext>
                  </a:extLst>
                </a:gridCol>
                <a:gridCol w="2062394">
                  <a:extLst>
                    <a:ext uri="{9D8B030D-6E8A-4147-A177-3AD203B41FA5}">
                      <a16:colId xmlns:a16="http://schemas.microsoft.com/office/drawing/2014/main" val="159415460"/>
                    </a:ext>
                  </a:extLst>
                </a:gridCol>
                <a:gridCol w="1443676">
                  <a:extLst>
                    <a:ext uri="{9D8B030D-6E8A-4147-A177-3AD203B41FA5}">
                      <a16:colId xmlns:a16="http://schemas.microsoft.com/office/drawing/2014/main" val="440963871"/>
                    </a:ext>
                  </a:extLst>
                </a:gridCol>
                <a:gridCol w="1581169">
                  <a:extLst>
                    <a:ext uri="{9D8B030D-6E8A-4147-A177-3AD203B41FA5}">
                      <a16:colId xmlns:a16="http://schemas.microsoft.com/office/drawing/2014/main" val="2419788149"/>
                    </a:ext>
                  </a:extLst>
                </a:gridCol>
                <a:gridCol w="3435686">
                  <a:extLst>
                    <a:ext uri="{9D8B030D-6E8A-4147-A177-3AD203B41FA5}">
                      <a16:colId xmlns:a16="http://schemas.microsoft.com/office/drawing/2014/main" val="350677401"/>
                    </a:ext>
                  </a:extLst>
                </a:gridCol>
              </a:tblGrid>
              <a:tr h="1018577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Duration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Protocol_type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service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label</a:t>
                      </a:r>
                      <a:endParaRPr lang="en-US" sz="3600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420494"/>
                  </a:ext>
                </a:extLst>
              </a:tr>
              <a:tr h="1097470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err="1"/>
                        <a:t>tcp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http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....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normal</a:t>
                      </a:r>
                      <a:endParaRPr lang="en-US" sz="36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77113"/>
                  </a:ext>
                </a:extLst>
              </a:tr>
              <a:tr h="1097470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err="1"/>
                        <a:t>udp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err="1"/>
                        <a:t>private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Dos</a:t>
                      </a:r>
                      <a:endParaRPr lang="en-US" sz="36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116903"/>
                  </a:ext>
                </a:extLst>
              </a:tr>
              <a:tr h="1097470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err="1"/>
                        <a:t>icmp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err="1"/>
                        <a:t>ecr_i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R2L</a:t>
                      </a:r>
                      <a:endParaRPr lang="en-US" sz="36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82745"/>
                  </a:ext>
                </a:extLst>
              </a:tr>
              <a:tr h="1097470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2630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err="1"/>
                        <a:t>udp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err="1"/>
                        <a:t>other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normal</a:t>
                      </a:r>
                      <a:endParaRPr lang="en-US" sz="36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031332"/>
                  </a:ext>
                </a:extLst>
              </a:tr>
              <a:tr h="1097470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/>
                        <a:t>…..</a:t>
                      </a:r>
                      <a:endParaRPr lang="en-US" sz="36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461007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E00D201-A009-7034-C180-31B91BE3719C}"/>
              </a:ext>
            </a:extLst>
          </p:cNvPr>
          <p:cNvSpPr/>
          <p:nvPr/>
        </p:nvSpPr>
        <p:spPr>
          <a:xfrm>
            <a:off x="1704729" y="3594823"/>
            <a:ext cx="15886132" cy="320039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9D7A10-B868-FA96-AD54-38EDD40A719B}"/>
              </a:ext>
            </a:extLst>
          </p:cNvPr>
          <p:cNvSpPr/>
          <p:nvPr/>
        </p:nvSpPr>
        <p:spPr>
          <a:xfrm>
            <a:off x="1704729" y="6795222"/>
            <a:ext cx="15893389" cy="2312267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7CF32-C38E-AFF7-A6B6-EB4FA6149776}"/>
              </a:ext>
            </a:extLst>
          </p:cNvPr>
          <p:cNvSpPr txBox="1"/>
          <p:nvPr/>
        </p:nvSpPr>
        <p:spPr>
          <a:xfrm>
            <a:off x="15212785" y="4438759"/>
            <a:ext cx="1992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00B0F0"/>
                </a:solidFill>
              </a:rPr>
              <a:t>Training </a:t>
            </a:r>
          </a:p>
          <a:p>
            <a:pPr algn="ctr"/>
            <a:r>
              <a:rPr lang="fr-FR" sz="3600" b="1" dirty="0">
                <a:solidFill>
                  <a:srgbClr val="00B0F0"/>
                </a:solidFill>
              </a:rPr>
              <a:t>Data </a:t>
            </a:r>
            <a:r>
              <a:rPr lang="fr-FR" sz="3600" b="1" dirty="0">
                <a:solidFill>
                  <a:srgbClr val="FF0000"/>
                </a:solidFill>
              </a:rPr>
              <a:t>80%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0D120-7A78-6CC3-E17A-51C3D7324B91}"/>
              </a:ext>
            </a:extLst>
          </p:cNvPr>
          <p:cNvSpPr txBox="1"/>
          <p:nvPr/>
        </p:nvSpPr>
        <p:spPr>
          <a:xfrm>
            <a:off x="15225815" y="7293956"/>
            <a:ext cx="1992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solidFill>
                  <a:srgbClr val="00B0F0"/>
                </a:solidFill>
              </a:rPr>
              <a:t>Testing</a:t>
            </a:r>
            <a:endParaRPr lang="fr-FR" sz="3600" b="1" dirty="0">
              <a:solidFill>
                <a:srgbClr val="00B0F0"/>
              </a:solidFill>
            </a:endParaRPr>
          </a:p>
          <a:p>
            <a:pPr algn="ctr"/>
            <a:r>
              <a:rPr lang="fr-FR" sz="3600" b="1" dirty="0">
                <a:solidFill>
                  <a:srgbClr val="00B0F0"/>
                </a:solidFill>
              </a:rPr>
              <a:t>Data </a:t>
            </a:r>
            <a:r>
              <a:rPr lang="fr-FR" sz="3600" b="1" dirty="0">
                <a:solidFill>
                  <a:srgbClr val="FF0000"/>
                </a:solidFill>
              </a:rPr>
              <a:t>20%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11" name="Graphic 10" descr="Scissors">
            <a:extLst>
              <a:ext uri="{FF2B5EF4-FFF2-40B4-BE49-F238E27FC236}">
                <a16:creationId xmlns:a16="http://schemas.microsoft.com/office/drawing/2014/main" id="{1E900CFC-0FDF-3247-700B-2846C01D4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518679">
            <a:off x="376232" y="6189019"/>
            <a:ext cx="1212406" cy="121240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4024FE-2C14-B089-A232-29CD398E4315}"/>
              </a:ext>
            </a:extLst>
          </p:cNvPr>
          <p:cNvCxnSpPr>
            <a:cxnSpLocks/>
          </p:cNvCxnSpPr>
          <p:nvPr/>
        </p:nvCxnSpPr>
        <p:spPr>
          <a:xfrm>
            <a:off x="1473200" y="6795222"/>
            <a:ext cx="164084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48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770E5-228D-B211-14EC-0FDC98FC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80A37-0737-EB41-517E-E36B3B7F7805}"/>
              </a:ext>
            </a:extLst>
          </p:cNvPr>
          <p:cNvSpPr txBox="1"/>
          <p:nvPr/>
        </p:nvSpPr>
        <p:spPr>
          <a:xfrm>
            <a:off x="3505200" y="0"/>
            <a:ext cx="1087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dirty="0">
                <a:solidFill>
                  <a:schemeClr val="bg1"/>
                </a:solidFill>
              </a:rPr>
              <a:t>Expérimentation et résultats</a:t>
            </a:r>
            <a:endParaRPr lang="en-US" sz="5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233A79-C6D2-57E8-5208-215C10345522}"/>
              </a:ext>
            </a:extLst>
          </p:cNvPr>
          <p:cNvSpPr/>
          <p:nvPr/>
        </p:nvSpPr>
        <p:spPr>
          <a:xfrm>
            <a:off x="5645150" y="1295400"/>
            <a:ext cx="6591300" cy="7682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Classification algorithme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9D03074-5AEA-D1C6-B53F-C6544D2391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040284"/>
              </p:ext>
            </p:extLst>
          </p:nvPr>
        </p:nvGraphicFramePr>
        <p:xfrm>
          <a:off x="254000" y="2362200"/>
          <a:ext cx="16687800" cy="655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048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 animBg="0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770E5-228D-B211-14EC-0FDC98FC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80A37-0737-EB41-517E-E36B3B7F7805}"/>
              </a:ext>
            </a:extLst>
          </p:cNvPr>
          <p:cNvSpPr txBox="1"/>
          <p:nvPr/>
        </p:nvSpPr>
        <p:spPr>
          <a:xfrm>
            <a:off x="3505200" y="0"/>
            <a:ext cx="1087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dirty="0">
                <a:solidFill>
                  <a:schemeClr val="bg1"/>
                </a:solidFill>
              </a:rPr>
              <a:t>Expérimentation et résultats</a:t>
            </a:r>
            <a:endParaRPr lang="en-US" sz="5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233A79-C6D2-57E8-5208-215C10345522}"/>
              </a:ext>
            </a:extLst>
          </p:cNvPr>
          <p:cNvSpPr/>
          <p:nvPr/>
        </p:nvSpPr>
        <p:spPr>
          <a:xfrm>
            <a:off x="5645150" y="1295400"/>
            <a:ext cx="6591300" cy="76827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Model Evaluation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02D5F8D-F5E2-AED5-6C45-B5B6E03BD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43034"/>
              </p:ext>
            </p:extLst>
          </p:nvPr>
        </p:nvGraphicFramePr>
        <p:xfrm>
          <a:off x="1244600" y="3108550"/>
          <a:ext cx="14840527" cy="6637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C05442D0-C773-0AAE-62B0-E234DCC27D94}"/>
              </a:ext>
            </a:extLst>
          </p:cNvPr>
          <p:cNvSpPr/>
          <p:nvPr/>
        </p:nvSpPr>
        <p:spPr>
          <a:xfrm>
            <a:off x="5207000" y="7766338"/>
            <a:ext cx="1828800" cy="194468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3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  <p:bldP spid="2" grpId="0" animBg="1"/>
      <p:bldP spid="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770E5-228D-B211-14EC-0FDC98FC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1FEBF-09EA-EF6E-147C-DB7107770A10}"/>
              </a:ext>
            </a:extLst>
          </p:cNvPr>
          <p:cNvSpPr txBox="1"/>
          <p:nvPr/>
        </p:nvSpPr>
        <p:spPr>
          <a:xfrm>
            <a:off x="3505200" y="0"/>
            <a:ext cx="1087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dirty="0">
                <a:solidFill>
                  <a:schemeClr val="bg1"/>
                </a:solidFill>
              </a:rPr>
              <a:t>Conclusion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70D25-FBD5-2FAD-C66B-4164AB5E4D76}"/>
              </a:ext>
            </a:extLst>
          </p:cNvPr>
          <p:cNvSpPr txBox="1"/>
          <p:nvPr/>
        </p:nvSpPr>
        <p:spPr>
          <a:xfrm>
            <a:off x="1854200" y="3459539"/>
            <a:ext cx="14173200" cy="313932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fr-FR" sz="6600" b="1" dirty="0">
                <a:solidFill>
                  <a:srgbClr val="0070C0"/>
                </a:solidFill>
              </a:rPr>
              <a:t>Machine learning</a:t>
            </a:r>
            <a:r>
              <a:rPr lang="fr-FR" sz="6600" dirty="0"/>
              <a:t> peuvent être appliquées avec succès à la détection d’intrusions.</a:t>
            </a:r>
          </a:p>
        </p:txBody>
      </p:sp>
    </p:spTree>
    <p:extLst>
      <p:ext uri="{BB962C8B-B14F-4D97-AF65-F5344CB8AC3E}">
        <p14:creationId xmlns:p14="http://schemas.microsoft.com/office/powerpoint/2010/main" val="2736040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ésultat de recherche d'images pour &quot;bonhomme 3d merci&quot;">
            <a:extLst>
              <a:ext uri="{FF2B5EF4-FFF2-40B4-BE49-F238E27FC236}">
                <a16:creationId xmlns:a16="http://schemas.microsoft.com/office/drawing/2014/main" id="{5550138A-1CE0-776A-4BF0-B4BCCCD2A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081" y="0"/>
            <a:ext cx="9234095" cy="923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58115F-BB4C-532F-D359-99EA7733E9FF}"/>
              </a:ext>
            </a:extLst>
          </p:cNvPr>
          <p:cNvSpPr/>
          <p:nvPr/>
        </p:nvSpPr>
        <p:spPr>
          <a:xfrm>
            <a:off x="676563" y="9290629"/>
            <a:ext cx="7830501" cy="58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chemseddine.bouanani@stu.univ-saida.dz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539A6A-E5A8-5BDF-8403-71D11587DCC8}"/>
              </a:ext>
            </a:extLst>
          </p:cNvPr>
          <p:cNvSpPr/>
          <p:nvPr/>
        </p:nvSpPr>
        <p:spPr>
          <a:xfrm>
            <a:off x="9386081" y="9300442"/>
            <a:ext cx="7830501" cy="58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meriemrabab.bahoussi@stu.univ-saida.dz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560F71-822A-96B8-4F9F-BD2ACE269097}"/>
              </a:ext>
            </a:extLst>
          </p:cNvPr>
          <p:cNvSpPr/>
          <p:nvPr/>
        </p:nvSpPr>
        <p:spPr>
          <a:xfrm>
            <a:off x="-13586" y="3733800"/>
            <a:ext cx="11277600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000" b="1" dirty="0">
                <a:ln w="10541" cmpd="sng">
                  <a:noFill/>
                  <a:prstDash val="solid"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80345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34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90341E-6 -2.92929E-6 L 0.00071 -0.16919 " pathEditMode="relative" rAng="0" ptsTypes="AA">
                                      <p:cBhvr>
                                        <p:cTn id="22" dur="5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-8460"/>
                                    </p:animMotion>
                                    <p:animRot by="1500000">
                                      <p:cBhvr>
                                        <p:cTn id="23" dur="2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2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2500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2500" fill="hold">
                                          <p:stCondLst>
                                            <p:cond delay="7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6" grpId="0" bldLvl="5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utoShape 46">
            <a:extLst>
              <a:ext uri="{FF2B5EF4-FFF2-40B4-BE49-F238E27FC236}">
                <a16:creationId xmlns:a16="http://schemas.microsoft.com/office/drawing/2014/main" id="{352BC22B-1213-7FEE-EB28-E107422C0BB4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4352143" y="1092371"/>
            <a:ext cx="8387079" cy="831879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rgbClr val="0D68A4"/>
          </a:solidFill>
          <a:ln w="28575" algn="ctr">
            <a:solidFill>
              <a:srgbClr val="0D68A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9B81AD-86D4-9B19-FECE-36A7DC98CFA9}"/>
              </a:ext>
            </a:extLst>
          </p:cNvPr>
          <p:cNvSpPr/>
          <p:nvPr/>
        </p:nvSpPr>
        <p:spPr>
          <a:xfrm>
            <a:off x="2512348" y="2079466"/>
            <a:ext cx="404743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82DEF7A-785C-1889-6A5E-C0DDFFF14540}"/>
              </a:ext>
            </a:extLst>
          </p:cNvPr>
          <p:cNvSpPr/>
          <p:nvPr/>
        </p:nvSpPr>
        <p:spPr>
          <a:xfrm>
            <a:off x="3454400" y="3619500"/>
            <a:ext cx="404743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4E548A1-2D37-5B12-3C69-B31A5DB47128}"/>
              </a:ext>
            </a:extLst>
          </p:cNvPr>
          <p:cNvSpPr/>
          <p:nvPr/>
        </p:nvSpPr>
        <p:spPr>
          <a:xfrm>
            <a:off x="3751422" y="5302072"/>
            <a:ext cx="404743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15195BF-4470-3475-351B-D8F5BCA8A4BC}"/>
              </a:ext>
            </a:extLst>
          </p:cNvPr>
          <p:cNvSpPr/>
          <p:nvPr/>
        </p:nvSpPr>
        <p:spPr>
          <a:xfrm>
            <a:off x="3283233" y="6909398"/>
            <a:ext cx="404743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695D4B-0B05-F23B-CB90-31B470AD558C}"/>
              </a:ext>
            </a:extLst>
          </p:cNvPr>
          <p:cNvSpPr/>
          <p:nvPr/>
        </p:nvSpPr>
        <p:spPr>
          <a:xfrm>
            <a:off x="2144271" y="8287229"/>
            <a:ext cx="404743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FF888C8-745F-39EB-F743-C58E0E942038}"/>
              </a:ext>
            </a:extLst>
          </p:cNvPr>
          <p:cNvSpPr/>
          <p:nvPr/>
        </p:nvSpPr>
        <p:spPr>
          <a:xfrm>
            <a:off x="3283232" y="1797227"/>
            <a:ext cx="8068117" cy="799149"/>
          </a:xfrm>
          <a:prstGeom prst="roundRect">
            <a:avLst/>
          </a:prstGeom>
          <a:noFill/>
          <a:ln w="38100">
            <a:solidFill>
              <a:srgbClr val="0D68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rgbClr val="0D68A4"/>
                </a:solidFill>
              </a:rPr>
              <a:t>Introduction</a:t>
            </a:r>
            <a:endParaRPr lang="en-US" sz="4800" b="1" dirty="0">
              <a:solidFill>
                <a:srgbClr val="0D68A4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011652C-B3EA-23D9-1B63-E422F042F10C}"/>
              </a:ext>
            </a:extLst>
          </p:cNvPr>
          <p:cNvSpPr/>
          <p:nvPr/>
        </p:nvSpPr>
        <p:spPr>
          <a:xfrm>
            <a:off x="4156165" y="3453407"/>
            <a:ext cx="8899435" cy="799149"/>
          </a:xfrm>
          <a:prstGeom prst="roundRect">
            <a:avLst/>
          </a:prstGeom>
          <a:noFill/>
          <a:ln w="38100">
            <a:solidFill>
              <a:srgbClr val="0D68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rgbClr val="0D68A4"/>
                </a:solidFill>
              </a:rPr>
              <a:t>Détection d’intrusion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700BD82-6C84-0A20-E6F9-141B1AF3BB3C}"/>
              </a:ext>
            </a:extLst>
          </p:cNvPr>
          <p:cNvSpPr/>
          <p:nvPr/>
        </p:nvSpPr>
        <p:spPr>
          <a:xfrm>
            <a:off x="4597400" y="5124748"/>
            <a:ext cx="8068117" cy="799149"/>
          </a:xfrm>
          <a:prstGeom prst="roundRect">
            <a:avLst/>
          </a:prstGeom>
          <a:noFill/>
          <a:ln w="38100">
            <a:solidFill>
              <a:srgbClr val="0D68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rgbClr val="0D68A4"/>
                </a:solidFill>
              </a:rPr>
              <a:t>Machine Learning</a:t>
            </a:r>
            <a:endParaRPr lang="en-US" sz="4800" b="1" dirty="0">
              <a:solidFill>
                <a:srgbClr val="0D68A4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86A7EFB-DF9C-54B4-3A78-92BE796D1195}"/>
              </a:ext>
            </a:extLst>
          </p:cNvPr>
          <p:cNvSpPr/>
          <p:nvPr/>
        </p:nvSpPr>
        <p:spPr>
          <a:xfrm>
            <a:off x="4156164" y="6732073"/>
            <a:ext cx="8068117" cy="799149"/>
          </a:xfrm>
          <a:prstGeom prst="roundRect">
            <a:avLst/>
          </a:prstGeom>
          <a:noFill/>
          <a:ln w="38100">
            <a:solidFill>
              <a:srgbClr val="0D68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rgbClr val="0D68A4"/>
                </a:solidFill>
              </a:rPr>
              <a:t>Expérimentation et résultats</a:t>
            </a:r>
            <a:endParaRPr lang="en-US" sz="4800" b="1" dirty="0">
              <a:solidFill>
                <a:srgbClr val="0D68A4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47F289E-3A61-91E0-978F-482412B13767}"/>
              </a:ext>
            </a:extLst>
          </p:cNvPr>
          <p:cNvSpPr/>
          <p:nvPr/>
        </p:nvSpPr>
        <p:spPr>
          <a:xfrm>
            <a:off x="3283233" y="8201023"/>
            <a:ext cx="8068117" cy="799149"/>
          </a:xfrm>
          <a:prstGeom prst="roundRect">
            <a:avLst/>
          </a:prstGeom>
          <a:noFill/>
          <a:ln w="38100">
            <a:solidFill>
              <a:srgbClr val="0D68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rgbClr val="0D68A4"/>
                </a:solidFill>
              </a:rPr>
              <a:t>Conclusion</a:t>
            </a:r>
            <a:endParaRPr lang="en-US" sz="4800" b="1" dirty="0">
              <a:solidFill>
                <a:srgbClr val="0D68A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036A57-BDF5-CCB4-358F-36725FB4AF0B}"/>
              </a:ext>
            </a:extLst>
          </p:cNvPr>
          <p:cNvSpPr txBox="1"/>
          <p:nvPr/>
        </p:nvSpPr>
        <p:spPr>
          <a:xfrm>
            <a:off x="308812" y="3697437"/>
            <a:ext cx="26761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7200" b="1" dirty="0">
                <a:solidFill>
                  <a:srgbClr val="0D68A4"/>
                </a:solidFill>
              </a:rPr>
              <a:t>Plan </a:t>
            </a:r>
          </a:p>
          <a:p>
            <a:pPr algn="ctr"/>
            <a:r>
              <a:rPr lang="fr-FR" sz="7200" b="1" dirty="0">
                <a:solidFill>
                  <a:srgbClr val="0D68A4"/>
                </a:solidFill>
              </a:rPr>
              <a:t>de </a:t>
            </a:r>
          </a:p>
          <a:p>
            <a:pPr algn="ctr"/>
            <a:r>
              <a:rPr lang="fr-FR" sz="7200" b="1" dirty="0">
                <a:solidFill>
                  <a:srgbClr val="0D68A4"/>
                </a:solidFill>
              </a:rPr>
              <a:t>Travail</a:t>
            </a:r>
            <a:endParaRPr lang="en-US" sz="7200" b="1" dirty="0">
              <a:solidFill>
                <a:srgbClr val="0D68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915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6" grpId="0" animBg="1"/>
      <p:bldP spid="58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0C4AC-A321-A3D7-1167-EB8B1B69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z="3200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DBCFAF-EB5D-FCDA-9B59-5E3B8D45C003}"/>
              </a:ext>
            </a:extLst>
          </p:cNvPr>
          <p:cNvSpPr txBox="1"/>
          <p:nvPr/>
        </p:nvSpPr>
        <p:spPr>
          <a:xfrm>
            <a:off x="5016500" y="30480"/>
            <a:ext cx="7848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53CC8-B2F3-4D87-64E4-83F05039A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719" y="2280982"/>
            <a:ext cx="5497881" cy="5665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C8513F-54AF-7F71-632F-C82F28B11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8" y="5408323"/>
            <a:ext cx="5457825" cy="45243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32A8C6E1-960B-80E0-AE7B-86D026066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2996" y="3174710"/>
            <a:ext cx="4495800" cy="4495800"/>
          </a:xfrm>
          <a:prstGeom prst="rect">
            <a:avLst/>
          </a:prstGeom>
        </p:spPr>
      </p:pic>
      <p:pic>
        <p:nvPicPr>
          <p:cNvPr id="5" name="Graphic 4" descr="Arrow Counterclockwise curve">
            <a:extLst>
              <a:ext uri="{FF2B5EF4-FFF2-40B4-BE49-F238E27FC236}">
                <a16:creationId xmlns:a16="http://schemas.microsoft.com/office/drawing/2014/main" id="{66FA64A6-14F4-4382-A018-B7657A1179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128316">
            <a:off x="4859462" y="2724327"/>
            <a:ext cx="3088488" cy="3088488"/>
          </a:xfrm>
          <a:prstGeom prst="rect">
            <a:avLst/>
          </a:prstGeom>
        </p:spPr>
      </p:pic>
      <p:pic>
        <p:nvPicPr>
          <p:cNvPr id="10" name="Graphic 9" descr="Arrow Counterclockwise curve">
            <a:extLst>
              <a:ext uri="{FF2B5EF4-FFF2-40B4-BE49-F238E27FC236}">
                <a16:creationId xmlns:a16="http://schemas.microsoft.com/office/drawing/2014/main" id="{57CBFAA9-A4F2-1463-88DC-EC424B0852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17273" flipH="1">
            <a:off x="10083262" y="3356399"/>
            <a:ext cx="2804959" cy="2804959"/>
          </a:xfrm>
          <a:prstGeom prst="rect">
            <a:avLst/>
          </a:prstGeom>
        </p:spPr>
      </p:pic>
      <p:pic>
        <p:nvPicPr>
          <p:cNvPr id="12" name="Graphic 11" descr="Arrow Counterclockwise curve">
            <a:extLst>
              <a:ext uri="{FF2B5EF4-FFF2-40B4-BE49-F238E27FC236}">
                <a16:creationId xmlns:a16="http://schemas.microsoft.com/office/drawing/2014/main" id="{8EBF50D1-89BC-6015-348D-4A0A7AD0E5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3221849" flipH="1">
            <a:off x="6010648" y="6007245"/>
            <a:ext cx="3657097" cy="3657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D996C6-B386-9E7E-1D25-3F6C3F440D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26" y="953810"/>
            <a:ext cx="4613573" cy="41352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4144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770E5-228D-B211-14EC-0FDC98FC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9B0E5-550F-23A5-082B-ADEF47C7A8F6}"/>
              </a:ext>
            </a:extLst>
          </p:cNvPr>
          <p:cNvSpPr txBox="1"/>
          <p:nvPr/>
        </p:nvSpPr>
        <p:spPr>
          <a:xfrm>
            <a:off x="5016500" y="30480"/>
            <a:ext cx="7848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E8BC8F-8D02-0C7E-85F2-68F58EDB1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956612"/>
            <a:ext cx="13792200" cy="815087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C750EE-71AA-9A1F-2E39-F51C3015026F}"/>
              </a:ext>
            </a:extLst>
          </p:cNvPr>
          <p:cNvSpPr/>
          <p:nvPr/>
        </p:nvSpPr>
        <p:spPr>
          <a:xfrm>
            <a:off x="939800" y="4724400"/>
            <a:ext cx="3124199" cy="1676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/>
              <a:t>Machine Learning</a:t>
            </a:r>
            <a:endParaRPr lang="en-US" sz="40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EA8094-95D1-90DD-78A9-B26AF117D766}"/>
              </a:ext>
            </a:extLst>
          </p:cNvPr>
          <p:cNvSpPr/>
          <p:nvPr/>
        </p:nvSpPr>
        <p:spPr>
          <a:xfrm>
            <a:off x="12982798" y="4724400"/>
            <a:ext cx="3124200" cy="1676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/>
              <a:t>Data  Mining</a:t>
            </a:r>
            <a:endParaRPr lang="en-US" sz="40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F42CF7-F731-5E27-4CC9-F0DB99105C46}"/>
              </a:ext>
            </a:extLst>
          </p:cNvPr>
          <p:cNvSpPr/>
          <p:nvPr/>
        </p:nvSpPr>
        <p:spPr>
          <a:xfrm>
            <a:off x="7359502" y="3065186"/>
            <a:ext cx="2327792" cy="4994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IDS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2521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22D1E0F-A40C-80DB-B615-1DF07EABED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063" y="3601009"/>
            <a:ext cx="8163934" cy="59232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770E5-228D-B211-14EC-0FDC98FC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D5075-6BBA-8BC7-40A2-1D247D8730C3}"/>
              </a:ext>
            </a:extLst>
          </p:cNvPr>
          <p:cNvSpPr txBox="1"/>
          <p:nvPr/>
        </p:nvSpPr>
        <p:spPr>
          <a:xfrm>
            <a:off x="3505200" y="0"/>
            <a:ext cx="1087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dirty="0">
                <a:solidFill>
                  <a:schemeClr val="bg1"/>
                </a:solidFill>
              </a:rPr>
              <a:t>Détection d’intrusion</a:t>
            </a:r>
            <a:endParaRPr lang="en-US" sz="5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10E1035-7D17-0B95-856E-3C0F06FFF73D}"/>
                  </a:ext>
                </a:extLst>
              </p14:cNvPr>
              <p14:cNvContentPartPr/>
              <p14:nvPr/>
            </p14:nvContentPartPr>
            <p14:xfrm>
              <a:off x="1641207" y="5818058"/>
              <a:ext cx="3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10E1035-7D17-0B95-856E-3C0F06FFF7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2207" y="580941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7B5C4C6-10A1-2EA8-EE9C-54B7E587D9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63" y="3924725"/>
            <a:ext cx="3341391" cy="3140258"/>
          </a:xfrm>
          <a:prstGeom prst="rect">
            <a:avLst/>
          </a:prstGeom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58626340-B06D-5548-A5DC-658749D4AEC5}"/>
              </a:ext>
            </a:extLst>
          </p:cNvPr>
          <p:cNvSpPr/>
          <p:nvPr/>
        </p:nvSpPr>
        <p:spPr>
          <a:xfrm>
            <a:off x="3229429" y="1784536"/>
            <a:ext cx="2081720" cy="92261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rgbClr val="FF0000"/>
                </a:solidFill>
              </a:rPr>
              <a:t>Dos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E37F1197-ECE4-8DF1-1199-8CBB737E6502}"/>
              </a:ext>
            </a:extLst>
          </p:cNvPr>
          <p:cNvSpPr/>
          <p:nvPr/>
        </p:nvSpPr>
        <p:spPr>
          <a:xfrm>
            <a:off x="7277740" y="1784536"/>
            <a:ext cx="2081720" cy="92261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rgbClr val="FF0000"/>
                </a:solidFill>
              </a:rPr>
              <a:t>R2L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B3924A4-42A1-2DDA-CBD7-9D39303EB954}"/>
              </a:ext>
            </a:extLst>
          </p:cNvPr>
          <p:cNvSpPr/>
          <p:nvPr/>
        </p:nvSpPr>
        <p:spPr>
          <a:xfrm>
            <a:off x="10624277" y="1770163"/>
            <a:ext cx="3044532" cy="92261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rgbClr val="FF0000"/>
                </a:solidFill>
              </a:rPr>
              <a:t>D’autres…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34C5C-78A8-EB36-E95B-404CB5A4DCB9}"/>
              </a:ext>
            </a:extLst>
          </p:cNvPr>
          <p:cNvSpPr txBox="1"/>
          <p:nvPr/>
        </p:nvSpPr>
        <p:spPr>
          <a:xfrm>
            <a:off x="7260596" y="6740932"/>
            <a:ext cx="33604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600" b="1" dirty="0">
                <a:solidFill>
                  <a:srgbClr val="FF0000"/>
                </a:solidFill>
              </a:rPr>
              <a:t>Intrusion</a:t>
            </a:r>
            <a:endParaRPr 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430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3636E-6 8.08081E-7 L 0.0348 0.250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0" y="125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2045E-6 8.08081E-7 L 0.11639 0.3753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5" y="1876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0795E-6 1.26263E-6 L -0.06844 0.384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7" y="1920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770E5-228D-B211-14EC-0FDC98FC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D5075-6BBA-8BC7-40A2-1D247D8730C3}"/>
              </a:ext>
            </a:extLst>
          </p:cNvPr>
          <p:cNvSpPr txBox="1"/>
          <p:nvPr/>
        </p:nvSpPr>
        <p:spPr>
          <a:xfrm>
            <a:off x="3505200" y="0"/>
            <a:ext cx="1087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dirty="0">
                <a:solidFill>
                  <a:schemeClr val="bg1"/>
                </a:solidFill>
              </a:rPr>
              <a:t>Détection d’intrusion</a:t>
            </a:r>
            <a:endParaRPr lang="en-US" sz="5400" dirty="0"/>
          </a:p>
        </p:txBody>
      </p:sp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CAE9A012-AAAA-9F14-F045-E18ADC4F5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0800" y="4877835"/>
            <a:ext cx="2184400" cy="218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0292856-994E-911E-E3FE-D00C87A95092}"/>
              </a:ext>
            </a:extLst>
          </p:cNvPr>
          <p:cNvSpPr txBox="1"/>
          <p:nvPr/>
        </p:nvSpPr>
        <p:spPr>
          <a:xfrm>
            <a:off x="762000" y="4156483"/>
            <a:ext cx="3204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fichier inconnu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6C9E7C2-85B0-66E9-E240-D677A878C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9493" y="4873397"/>
            <a:ext cx="2914027" cy="2334441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3BC1447-C3D4-F16A-4CF4-9849A4B27099}"/>
              </a:ext>
            </a:extLst>
          </p:cNvPr>
          <p:cNvCxnSpPr>
            <a:cxnSpLocks/>
          </p:cNvCxnSpPr>
          <p:nvPr/>
        </p:nvCxnSpPr>
        <p:spPr>
          <a:xfrm>
            <a:off x="3771900" y="5955746"/>
            <a:ext cx="15875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6C9B06-2A1D-C61D-622F-51FD31634768}"/>
              </a:ext>
            </a:extLst>
          </p:cNvPr>
          <p:cNvCxnSpPr>
            <a:cxnSpLocks/>
          </p:cNvCxnSpPr>
          <p:nvPr/>
        </p:nvCxnSpPr>
        <p:spPr>
          <a:xfrm>
            <a:off x="8948184" y="5970034"/>
            <a:ext cx="14404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E59150FB-7137-4ACC-98D8-2F53FE91C0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0" y="4585447"/>
            <a:ext cx="4199077" cy="3057572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7BA12FE-A875-BCDC-AD45-C81F5803C652}"/>
              </a:ext>
            </a:extLst>
          </p:cNvPr>
          <p:cNvCxnSpPr>
            <a:cxnSpLocks/>
          </p:cNvCxnSpPr>
          <p:nvPr/>
        </p:nvCxnSpPr>
        <p:spPr>
          <a:xfrm>
            <a:off x="13181669" y="5970034"/>
            <a:ext cx="119473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4BE6A0C-4A14-F719-554E-E00E1D1C26EB}"/>
              </a:ext>
            </a:extLst>
          </p:cNvPr>
          <p:cNvSpPr txBox="1"/>
          <p:nvPr/>
        </p:nvSpPr>
        <p:spPr>
          <a:xfrm>
            <a:off x="14656493" y="5632580"/>
            <a:ext cx="191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Intrusion</a:t>
            </a:r>
            <a:endParaRPr lang="en-US" sz="36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9C2D74-B73A-2D59-301C-77FC2CEA2C07}"/>
              </a:ext>
            </a:extLst>
          </p:cNvPr>
          <p:cNvSpPr txBox="1"/>
          <p:nvPr/>
        </p:nvSpPr>
        <p:spPr>
          <a:xfrm>
            <a:off x="5822888" y="2175730"/>
            <a:ext cx="2547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/>
              <a:t>Data set</a:t>
            </a:r>
            <a:endParaRPr lang="en-US" sz="54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D3B663F-0A6F-A590-DB92-765A5F17F6FD}"/>
              </a:ext>
            </a:extLst>
          </p:cNvPr>
          <p:cNvCxnSpPr>
            <a:cxnSpLocks/>
          </p:cNvCxnSpPr>
          <p:nvPr/>
        </p:nvCxnSpPr>
        <p:spPr>
          <a:xfrm>
            <a:off x="7096506" y="3134351"/>
            <a:ext cx="0" cy="16684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3406AF8-772B-07B8-D8E2-E3713FAC3C75}"/>
              </a:ext>
            </a:extLst>
          </p:cNvPr>
          <p:cNvSpPr txBox="1"/>
          <p:nvPr/>
        </p:nvSpPr>
        <p:spPr>
          <a:xfrm>
            <a:off x="5352144" y="7319853"/>
            <a:ext cx="360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Machine Learning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90536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2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7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9" grpId="0"/>
      <p:bldP spid="63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770E5-228D-B211-14EC-0FDC98FC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B5A4E-85FB-B47A-DDFC-327B3A759CB9}"/>
              </a:ext>
            </a:extLst>
          </p:cNvPr>
          <p:cNvSpPr txBox="1"/>
          <p:nvPr/>
        </p:nvSpPr>
        <p:spPr>
          <a:xfrm>
            <a:off x="3505200" y="0"/>
            <a:ext cx="1087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dirty="0">
                <a:solidFill>
                  <a:schemeClr val="bg1"/>
                </a:solidFill>
              </a:rPr>
              <a:t>Machine Learning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7FD511-5D5C-82B5-BD6A-2C460F215A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492" y="3811494"/>
            <a:ext cx="4714670" cy="3420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9CB0DF-FB4E-00E5-DE9E-0975B86B3A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433" y="2638011"/>
            <a:ext cx="1515950" cy="17282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48E3DC-3B8A-4A4A-E04F-58EF06D2BD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94" y="6608308"/>
            <a:ext cx="2272243" cy="1506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252282-9DE6-C373-1006-171F85042B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433" y="4934919"/>
            <a:ext cx="1515950" cy="1506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4182B9-0D6B-602C-5800-E08101503838}"/>
              </a:ext>
            </a:extLst>
          </p:cNvPr>
          <p:cNvSpPr txBox="1"/>
          <p:nvPr/>
        </p:nvSpPr>
        <p:spPr>
          <a:xfrm>
            <a:off x="15791482" y="2660824"/>
            <a:ext cx="1726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Banana </a:t>
            </a:r>
            <a:endParaRPr lang="en-US" sz="3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5A8F38-7D8E-4593-6005-140FFC18B89E}"/>
              </a:ext>
            </a:extLst>
          </p:cNvPr>
          <p:cNvSpPr txBox="1"/>
          <p:nvPr/>
        </p:nvSpPr>
        <p:spPr>
          <a:xfrm>
            <a:off x="15812707" y="4634566"/>
            <a:ext cx="1573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Orange</a:t>
            </a:r>
            <a:endParaRPr lang="en-US" sz="3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8BE440-52F7-03A7-8B7E-256B35AFC594}"/>
              </a:ext>
            </a:extLst>
          </p:cNvPr>
          <p:cNvSpPr txBox="1"/>
          <p:nvPr/>
        </p:nvSpPr>
        <p:spPr>
          <a:xfrm>
            <a:off x="15833932" y="6608308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Apple</a:t>
            </a:r>
            <a:endParaRPr lang="en-US" sz="3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59201F-F6BB-2405-DB83-5EC16A0E91D4}"/>
              </a:ext>
            </a:extLst>
          </p:cNvPr>
          <p:cNvSpPr txBox="1"/>
          <p:nvPr/>
        </p:nvSpPr>
        <p:spPr>
          <a:xfrm>
            <a:off x="4063055" y="2654452"/>
            <a:ext cx="6929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/>
              <a:t>?</a:t>
            </a:r>
            <a:endParaRPr lang="en-US" sz="6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23635A-A24E-DA8A-1977-A1E69E09B7E3}"/>
              </a:ext>
            </a:extLst>
          </p:cNvPr>
          <p:cNvSpPr txBox="1"/>
          <p:nvPr/>
        </p:nvSpPr>
        <p:spPr>
          <a:xfrm>
            <a:off x="4063055" y="4804621"/>
            <a:ext cx="6929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/>
              <a:t>?</a:t>
            </a:r>
            <a:endParaRPr lang="en-US" sz="6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BC3854-9B1C-0AB6-EB34-1EAB59CA8EB2}"/>
              </a:ext>
            </a:extLst>
          </p:cNvPr>
          <p:cNvSpPr txBox="1"/>
          <p:nvPr/>
        </p:nvSpPr>
        <p:spPr>
          <a:xfrm>
            <a:off x="4026110" y="6698032"/>
            <a:ext cx="6929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/>
              <a:t>?</a:t>
            </a:r>
            <a:endParaRPr lang="en-US" sz="6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5C481C-9033-6E71-F811-5A7ED89255AF}"/>
              </a:ext>
            </a:extLst>
          </p:cNvPr>
          <p:cNvSpPr txBox="1"/>
          <p:nvPr/>
        </p:nvSpPr>
        <p:spPr>
          <a:xfrm>
            <a:off x="6834610" y="7394900"/>
            <a:ext cx="3985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b="1" dirty="0">
                <a:solidFill>
                  <a:srgbClr val="0070C0"/>
                </a:solidFill>
              </a:rPr>
              <a:t>Machine Learning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7EA4C6B-4B3F-9B38-F9E7-F5290198AE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139" y="4027061"/>
            <a:ext cx="3695376" cy="205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81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2045E-6 8.08081E-7 L 0.30877 0.149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39" y="7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2045E-6 1.26263E-6 L 0.35138 -0.0637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69" y="-318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6023E-6 2.52525E-7 L 0.36266 -0.2301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29" y="-115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35 -0.23011 L 0.67374 -0.4195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19" y="-947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138 -0.06376 L 0.67951 -0.0748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06" y="-55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77 0.14978 L 0.67951 0.3352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37" y="92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770E5-228D-B211-14EC-0FDC98FC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3ED7E-565F-5208-8EDE-19D839F6D3F9}"/>
              </a:ext>
            </a:extLst>
          </p:cNvPr>
          <p:cNvSpPr txBox="1"/>
          <p:nvPr/>
        </p:nvSpPr>
        <p:spPr>
          <a:xfrm>
            <a:off x="3505200" y="0"/>
            <a:ext cx="1087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dirty="0">
                <a:solidFill>
                  <a:schemeClr val="bg1"/>
                </a:solidFill>
              </a:rPr>
              <a:t>Machine Learning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645DC9-BAF6-A69E-B82A-906A81FF6FF1}"/>
              </a:ext>
            </a:extLst>
          </p:cNvPr>
          <p:cNvSpPr txBox="1"/>
          <p:nvPr/>
        </p:nvSpPr>
        <p:spPr>
          <a:xfrm>
            <a:off x="2337953" y="8322659"/>
            <a:ext cx="128500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/>
              <a:t>Utilise des techniques créées par </a:t>
            </a:r>
            <a:r>
              <a:rPr lang="fr-FR" sz="4800" b="1" dirty="0">
                <a:solidFill>
                  <a:srgbClr val="0070C0"/>
                </a:solidFill>
              </a:rPr>
              <a:t>ML</a:t>
            </a:r>
            <a:r>
              <a:rPr lang="fr-FR" sz="4800" dirty="0"/>
              <a:t> pour prédire les résultats</a:t>
            </a:r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23C0CD-1BD0-3C55-90FF-CCB150F56253}"/>
              </a:ext>
            </a:extLst>
          </p:cNvPr>
          <p:cNvSpPr txBox="1"/>
          <p:nvPr/>
        </p:nvSpPr>
        <p:spPr>
          <a:xfrm>
            <a:off x="5968999" y="1377713"/>
            <a:ext cx="558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dirty="0">
                <a:solidFill>
                  <a:srgbClr val="0070C0"/>
                </a:solidFill>
              </a:rPr>
              <a:t>Data Mining</a:t>
            </a:r>
            <a:endParaRPr lang="en-US" sz="5400" b="1" dirty="0">
              <a:solidFill>
                <a:srgbClr val="0070C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956ADD-1BF5-F3BC-CCA4-A6E5B0999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56" y="2436710"/>
            <a:ext cx="15875087" cy="57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1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770E5-228D-B211-14EC-0FDC98FC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646-C6AF-4AB5-A607-EE385CD1862B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417E8-DFF2-563E-192E-A8143BB46576}"/>
              </a:ext>
            </a:extLst>
          </p:cNvPr>
          <p:cNvSpPr txBox="1"/>
          <p:nvPr/>
        </p:nvSpPr>
        <p:spPr>
          <a:xfrm>
            <a:off x="3505200" y="0"/>
            <a:ext cx="1087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dirty="0">
                <a:solidFill>
                  <a:schemeClr val="bg1"/>
                </a:solidFill>
              </a:rPr>
              <a:t>Machine Learning</a:t>
            </a:r>
            <a:endParaRPr lang="en-US" sz="5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A6887C-36CB-F57F-D0E8-418A83D589AE}"/>
              </a:ext>
            </a:extLst>
          </p:cNvPr>
          <p:cNvSpPr/>
          <p:nvPr/>
        </p:nvSpPr>
        <p:spPr>
          <a:xfrm>
            <a:off x="1841500" y="3412867"/>
            <a:ext cx="3581400" cy="2057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tx1"/>
                </a:solidFill>
              </a:rPr>
              <a:t>Naive Bayes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7467FA-BEBC-4CF2-925D-39ED917F95B9}"/>
              </a:ext>
            </a:extLst>
          </p:cNvPr>
          <p:cNvSpPr/>
          <p:nvPr/>
        </p:nvSpPr>
        <p:spPr>
          <a:xfrm>
            <a:off x="7213600" y="3412867"/>
            <a:ext cx="3581400" cy="2057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tx1"/>
                </a:solidFill>
              </a:rPr>
              <a:t>KPPV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100F5-F720-F1F8-1BDD-303F22DE84AD}"/>
              </a:ext>
            </a:extLst>
          </p:cNvPr>
          <p:cNvSpPr/>
          <p:nvPr/>
        </p:nvSpPr>
        <p:spPr>
          <a:xfrm>
            <a:off x="12585700" y="3401981"/>
            <a:ext cx="3581400" cy="2057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tx1"/>
                </a:solidFill>
              </a:rPr>
              <a:t>Arbre de décision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9FC95A-76DB-C57D-0470-C2EB7613F3B7}"/>
              </a:ext>
            </a:extLst>
          </p:cNvPr>
          <p:cNvSpPr/>
          <p:nvPr/>
        </p:nvSpPr>
        <p:spPr>
          <a:xfrm>
            <a:off x="1841500" y="6756737"/>
            <a:ext cx="3581400" cy="2057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tx1"/>
                </a:solidFill>
              </a:rPr>
              <a:t>SVM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681824-7A24-18DE-A8AE-03AC7596CA7A}"/>
              </a:ext>
            </a:extLst>
          </p:cNvPr>
          <p:cNvSpPr/>
          <p:nvPr/>
        </p:nvSpPr>
        <p:spPr>
          <a:xfrm>
            <a:off x="7213600" y="6789394"/>
            <a:ext cx="3581400" cy="2057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tx1"/>
                </a:solidFill>
              </a:rPr>
              <a:t>K-means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4F825F-34DD-2FDF-84EB-1C6BBCA8455A}"/>
              </a:ext>
            </a:extLst>
          </p:cNvPr>
          <p:cNvSpPr/>
          <p:nvPr/>
        </p:nvSpPr>
        <p:spPr>
          <a:xfrm>
            <a:off x="12585700" y="6789394"/>
            <a:ext cx="3581400" cy="2057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tx1"/>
                </a:solidFill>
              </a:rPr>
              <a:t>Random forest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E41E5D-0F7C-2B49-8ADD-923A9957BEB5}"/>
              </a:ext>
            </a:extLst>
          </p:cNvPr>
          <p:cNvSpPr txBox="1"/>
          <p:nvPr/>
        </p:nvSpPr>
        <p:spPr>
          <a:xfrm>
            <a:off x="3911600" y="1752600"/>
            <a:ext cx="89371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Des techniques de </a:t>
            </a:r>
            <a:r>
              <a:rPr lang="en-US" sz="4800" b="1" dirty="0">
                <a:solidFill>
                  <a:srgbClr val="0070C0"/>
                </a:solidFill>
              </a:rPr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28383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75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25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5" grpId="0"/>
    </p:bldLst>
  </p:timing>
</p:sld>
</file>

<file path=ppt/theme/theme1.xml><?xml version="1.0" encoding="utf-8"?>
<a:theme xmlns:a="http://schemas.openxmlformats.org/drawingml/2006/main" name="Page de gar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émoi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With chap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</TotalTime>
  <Words>1262</Words>
  <Application>Microsoft Office PowerPoint</Application>
  <PresentationFormat>Custom</PresentationFormat>
  <Paragraphs>339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Page de garde</vt:lpstr>
      <vt:lpstr>Contenu</vt:lpstr>
      <vt:lpstr>Mémoire</vt:lpstr>
      <vt:lpstr>Fin slide</vt:lpstr>
      <vt:lpstr>With chapters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officetemplatesonline.com</dc:creator>
  <cp:lastModifiedBy>Chemsou Dadine</cp:lastModifiedBy>
  <cp:revision>386</cp:revision>
  <dcterms:created xsi:type="dcterms:W3CDTF">2022-05-13T07:52:37Z</dcterms:created>
  <dcterms:modified xsi:type="dcterms:W3CDTF">2022-06-08T05:22:39Z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2022-05-13T00:00:00Z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2022-05-13T00:00:00Z</vt:filetime>
  </property>
</Properties>
</file>