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9C21442-AD9E-4A38-9C82-0158B3F0EBFA}">
  <a:tblStyle styleId="{89C21442-AD9E-4A38-9C82-0158B3F0EBF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gif"/><Relationship Id="rId4" Type="http://schemas.openxmlformats.org/officeDocument/2006/relationships/image" Target="../media/image02.gif"/><Relationship Id="rId5" Type="http://schemas.openxmlformats.org/officeDocument/2006/relationships/image" Target="../media/image0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gif"/><Relationship Id="rId4" Type="http://schemas.openxmlformats.org/officeDocument/2006/relationships/image" Target="../media/image0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Equilibrium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 and him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</a:t>
            </a:r>
            <a:r>
              <a:rPr lang="en">
                <a:solidFill>
                  <a:srgbClr val="000000"/>
                </a:solidFill>
              </a:rPr>
              <a:t>Ch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âtelier’s Principle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Equilibrium shifts to counteract stresses on the system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When concentration/pressure of a compound increases, equilibrium shifts to reduce the concentration/pressure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Inert gases have no effect because they do not change the partial pressures of the reactants and products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Decreasing the volume increases pressure which causes equilibrium to shift to the side with less gas molecules, hence decreasing total pressure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Increasing temperature causes equilibrium to shift in the direction that consumes energy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For these, the opposites are all true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Note: changing temperature changes the equilibrium constant. For all other changes, K remains constant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Problems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2" y="1152475"/>
            <a:ext cx="63150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 of Equilibrium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4282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forward and reverse reaction rates are equal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Concentrations of products and reactants are constant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Equilibrium state is dynamic and “reacts” to stresses to restore equilibrium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Only gases and ions affect the equilibrium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Equilibrium Constant (K)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all reactants are gases/aqueous…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 title="cap k equals   left squared bracket cap c right squared bracket super c  left squared bracket cap d right squared bracket super d  over left squared bracket cap A right squared bracket super A  left squared bracket cap b right squared bracket super b  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0" y="2121087"/>
            <a:ext cx="2004999" cy="90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 title="a cap A plus b cap b right arrow c cap c plus d cap 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50" y="1762350"/>
            <a:ext cx="3280250" cy="2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50" y="3329100"/>
            <a:ext cx="4250050" cy="36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Equilibrium Constant (K)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K &gt;&gt; 1?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K &lt;&lt; 1?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K ≈ 1?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Note: does NOT represent speed of reactions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 for forward vs reverse reactions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Multiplying coefficients in the equation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two individual chemical equations for an overall equation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</a:t>
            </a:r>
            <a:r>
              <a:rPr baseline="-25000" lang="en"/>
              <a:t>c</a:t>
            </a:r>
            <a:r>
              <a:rPr lang="en"/>
              <a:t> vs. K</a:t>
            </a:r>
            <a:r>
              <a:rPr baseline="-25000" lang="en"/>
              <a:t>p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Equilibrium constants can be calculated with either concentrations or pressures when gases are involved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However, the two constants might not be equal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PV=nRT =&gt; P = (n/V)RT= CRT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can derive, K</a:t>
            </a:r>
            <a:r>
              <a:rPr baseline="-25000" lang="en"/>
              <a:t>p</a:t>
            </a:r>
            <a:r>
              <a:rPr lang="en"/>
              <a:t>=K</a:t>
            </a:r>
            <a:r>
              <a:rPr baseline="-25000" lang="en"/>
              <a:t>c</a:t>
            </a:r>
            <a:r>
              <a:rPr lang="en"/>
              <a:t>(RT)</a:t>
            </a:r>
            <a:r>
              <a:rPr baseline="30000" lang="en"/>
              <a:t>𝚫n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 Make sure to know which one you are dealing with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25326" l="31576" r="49918" t="61619"/>
          <a:stretch/>
        </p:blipFill>
        <p:spPr>
          <a:xfrm>
            <a:off x="1060950" y="1907000"/>
            <a:ext cx="1692100" cy="67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Heterogenous Equilibrium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Equilibrium involving multiple states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CaCO</a:t>
            </a:r>
            <a:r>
              <a:rPr baseline="-25000" lang="en"/>
              <a:t>3</a:t>
            </a:r>
            <a:r>
              <a:rPr lang="en"/>
              <a:t>(s) =&gt; CaO(s) + CO</a:t>
            </a:r>
            <a:r>
              <a:rPr baseline="-25000" lang="en"/>
              <a:t>2</a:t>
            </a:r>
            <a:r>
              <a:rPr lang="en"/>
              <a:t>(g)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Solid and liquid concentrations do not change, therefore do not affect equilibrium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 = [CO</a:t>
            </a:r>
            <a:r>
              <a:rPr baseline="-25000" lang="en"/>
              <a:t>2</a:t>
            </a:r>
            <a:r>
              <a:rPr lang="en"/>
              <a:t>]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only instance when solids and liquids affect the concentrations of the other reactants and products are when they are limiting reactants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Reaction Quotient (Q</a:t>
            </a:r>
            <a:r>
              <a:rPr baseline="-25000" lang="en"/>
              <a:t>c</a:t>
            </a:r>
            <a:r>
              <a:rPr lang="en"/>
              <a:t>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Calculated same way as K, BUT Q</a:t>
            </a:r>
            <a:r>
              <a:rPr baseline="-25000" lang="en"/>
              <a:t>c</a:t>
            </a:r>
            <a:r>
              <a:rPr lang="en"/>
              <a:t> does not have to use equilibrium values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a mixture with only reactants, Q</a:t>
            </a:r>
            <a:r>
              <a:rPr baseline="-25000" lang="en"/>
              <a:t>c</a:t>
            </a:r>
            <a:r>
              <a:rPr lang="en"/>
              <a:t> = 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a mixture with only products, Q</a:t>
            </a:r>
            <a:r>
              <a:rPr baseline="-25000" lang="en"/>
              <a:t>c</a:t>
            </a:r>
            <a:r>
              <a:rPr lang="en"/>
              <a:t> = ∞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Q &lt; K…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Q &gt; K…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Q = K...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Concentrations at Equilibrium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Often equilibrium questions involve either finding equilibrium concentrations or the equilibrium constant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H</a:t>
            </a:r>
            <a:r>
              <a:rPr baseline="-25000" lang="en"/>
              <a:t>2</a:t>
            </a:r>
            <a:r>
              <a:rPr lang="en"/>
              <a:t>(g) + I</a:t>
            </a:r>
            <a:r>
              <a:rPr baseline="-25000" lang="en"/>
              <a:t>2</a:t>
            </a:r>
            <a:r>
              <a:rPr lang="en"/>
              <a:t>(g) =&gt; 2HI(g)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													(</a:t>
            </a:r>
            <a:r>
              <a:rPr lang="en">
                <a:solidFill>
                  <a:schemeClr val="dk1"/>
                </a:solidFill>
              </a:rPr>
              <a:t>[HI]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+2x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 = </a:t>
            </a:r>
            <a:r>
              <a:rPr baseline="30000" lang="en">
                <a:solidFill>
                  <a:schemeClr val="dk1"/>
                </a:solidFill>
              </a:rPr>
              <a:t>____________________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([H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-x) ([I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-x)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02" name="Shape 102"/>
          <p:cNvGraphicFramePr/>
          <p:nvPr/>
        </p:nvGraphicFramePr>
        <p:xfrm>
          <a:off x="1135750" y="27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{89C21442-AD9E-4A38-9C82-0158B3F0EBFA}</a:tableStyleId>
              </a:tblPr>
              <a:tblGrid>
                <a:gridCol w="1214200"/>
                <a:gridCol w="1214200"/>
                <a:gridCol w="1214200"/>
                <a:gridCol w="12142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[H</a:t>
                      </a:r>
                      <a:r>
                        <a:rPr baseline="-25000" lang="en"/>
                        <a:t>2</a:t>
                      </a:r>
                      <a:r>
                        <a:rPr lang="en"/>
                        <a:t>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[I</a:t>
                      </a:r>
                      <a:r>
                        <a:rPr baseline="-25000" lang="en"/>
                        <a:t>2</a:t>
                      </a:r>
                      <a:r>
                        <a:rPr lang="en"/>
                        <a:t>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[HI]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Initial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[H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[I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[HI]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Change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+2x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Equilibrium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[H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[I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[HI]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+2x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5% Rule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 title="cap k equals 3.3 multiplication 10 super minus 5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50" y="1216250"/>
            <a:ext cx="2639250" cy="3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title="2 cap A right harpoon over left harpoon cap b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50" y="1719650"/>
            <a:ext cx="1560874" cy="3121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Shape 111"/>
          <p:cNvGraphicFramePr/>
          <p:nvPr/>
        </p:nvGraphicFramePr>
        <p:xfrm>
          <a:off x="952500" y="22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{89C21442-AD9E-4A38-9C82-0158B3F0EBFA}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[A]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[B]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Initial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Change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</a:t>
                      </a: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+ </a:t>
                      </a:r>
                      <a:r>
                        <a:rPr lang="en"/>
                        <a:t>2x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Equilibrium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1.0 - 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