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FE9556C-6574-4D93-A86A-A200A69A9C77}">
  <a:tblStyle styleId="{8FE9556C-6574-4D93-A86A-A200A69A9C7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gif"/><Relationship Id="rId4" Type="http://schemas.openxmlformats.org/officeDocument/2006/relationships/image" Target="../media/image12.gif"/><Relationship Id="rId5" Type="http://schemas.openxmlformats.org/officeDocument/2006/relationships/image" Target="../media/image03.gif"/><Relationship Id="rId6" Type="http://schemas.openxmlformats.org/officeDocument/2006/relationships/image" Target="../media/image0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gif"/><Relationship Id="rId4" Type="http://schemas.openxmlformats.org/officeDocument/2006/relationships/image" Target="../media/image0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gif"/><Relationship Id="rId4" Type="http://schemas.openxmlformats.org/officeDocument/2006/relationships/image" Target="../media/image0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gif"/><Relationship Id="rId4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gif"/><Relationship Id="rId4" Type="http://schemas.openxmlformats.org/officeDocument/2006/relationships/image" Target="../media/image14.gif"/><Relationship Id="rId5" Type="http://schemas.openxmlformats.org/officeDocument/2006/relationships/image" Target="../media/image0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Reaction Kinetics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Me and him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Half-Life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925" y="1017725"/>
            <a:ext cx="5198150" cy="38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Reaction Mechanism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Many reactions happen in multiple steps; the mechanism is the way it happens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2NO =&gt; N</a:t>
            </a:r>
            <a:r>
              <a:rPr baseline="-25000" lang="en"/>
              <a:t>2</a:t>
            </a:r>
            <a:r>
              <a:rPr lang="en"/>
              <a:t>O</a:t>
            </a:r>
            <a:r>
              <a:rPr baseline="-25000" lang="en"/>
              <a:t>2</a:t>
            </a:r>
            <a:r>
              <a:rPr lang="en"/>
              <a:t>                  (fast)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N</a:t>
            </a:r>
            <a:r>
              <a:rPr baseline="-25000" lang="en"/>
              <a:t>2</a:t>
            </a:r>
            <a:r>
              <a:rPr lang="en"/>
              <a:t>O</a:t>
            </a:r>
            <a:r>
              <a:rPr baseline="-25000" lang="en"/>
              <a:t>2 </a:t>
            </a:r>
            <a:r>
              <a:rPr lang="en"/>
              <a:t>+ O</a:t>
            </a:r>
            <a:r>
              <a:rPr baseline="-25000" lang="en"/>
              <a:t>2</a:t>
            </a:r>
            <a:r>
              <a:rPr lang="en"/>
              <a:t>=&gt; 2NO</a:t>
            </a:r>
            <a:r>
              <a:rPr baseline="-25000" lang="en"/>
              <a:t>2 </a:t>
            </a:r>
            <a:r>
              <a:rPr lang="en"/>
              <a:t>         (slow)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rate law is determined by the slowest step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Rate = k[NO]</a:t>
            </a:r>
            <a:r>
              <a:rPr baseline="30000" lang="en"/>
              <a:t>2</a:t>
            </a:r>
            <a:r>
              <a:rPr lang="en"/>
              <a:t>[O</a:t>
            </a:r>
            <a:r>
              <a:rPr baseline="-25000" lang="en"/>
              <a:t>2</a:t>
            </a:r>
            <a:r>
              <a:rPr lang="en"/>
              <a:t>]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Each step never has more than two particles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Harder Reaction Mechanism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O</a:t>
            </a:r>
            <a:r>
              <a:rPr baseline="-25000" lang="en"/>
              <a:t>3</a:t>
            </a:r>
            <a:r>
              <a:rPr lang="en"/>
              <a:t>=&gt; O</a:t>
            </a:r>
            <a:r>
              <a:rPr baseline="-25000" lang="en"/>
              <a:t>2</a:t>
            </a:r>
            <a:r>
              <a:rPr lang="en"/>
              <a:t>+ O		(fast)		Forward is k</a:t>
            </a:r>
            <a:r>
              <a:rPr baseline="-25000" lang="en"/>
              <a:t>1</a:t>
            </a:r>
            <a:r>
              <a:rPr lang="en"/>
              <a:t>; reverse is k</a:t>
            </a:r>
            <a:r>
              <a:rPr baseline="-25000" lang="en"/>
              <a:t>-1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O</a:t>
            </a:r>
            <a:r>
              <a:rPr baseline="-25000" lang="en"/>
              <a:t>3</a:t>
            </a:r>
            <a:r>
              <a:rPr lang="en"/>
              <a:t>+ O =&gt; 2O</a:t>
            </a:r>
            <a:r>
              <a:rPr baseline="-25000" lang="en"/>
              <a:t>2</a:t>
            </a:r>
            <a:r>
              <a:rPr lang="en"/>
              <a:t>	(slow)		k</a:t>
            </a:r>
            <a:r>
              <a:rPr baseline="-25000" lang="en"/>
              <a:t>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Rate = k</a:t>
            </a:r>
            <a:r>
              <a:rPr baseline="-25000" lang="en"/>
              <a:t>2</a:t>
            </a:r>
            <a:r>
              <a:rPr lang="en"/>
              <a:t>[O</a:t>
            </a:r>
            <a:r>
              <a:rPr baseline="-25000" lang="en"/>
              <a:t>3</a:t>
            </a:r>
            <a:r>
              <a:rPr lang="en"/>
              <a:t>][O]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 is an intermediate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Since,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rate of first step = k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[O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3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] = k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-1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[O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][O]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[O] = k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[O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3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]/(k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-1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[O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])</a:t>
            </a:r>
          </a:p>
          <a:p>
            <a:pPr indent="-228600" lvl="0" marL="457200">
              <a:spcBef>
                <a:spcPts val="0"/>
              </a:spcBef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Substitute to get: Rate = k[O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3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r>
              <a:rPr baseline="30000" lang="en">
                <a:solidFill>
                  <a:srgbClr val="222222"/>
                </a:solidFill>
                <a:highlight>
                  <a:srgbClr val="FFFFFF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[O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r>
              <a:rPr baseline="30000" lang="en">
                <a:solidFill>
                  <a:srgbClr val="222222"/>
                </a:solidFill>
                <a:highlight>
                  <a:srgbClr val="FFFFFF"/>
                </a:highlight>
              </a:rPr>
              <a:t>-1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Collision Model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Molecules need to collide in order to react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Increased temperature increases force and frequency of collisions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Collisions need to reach an activation energy to react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Particles also need to collide in a specific orientation to react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factors lead to the Arrhenius equation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Arrhenius Equation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ln(k) = -E</a:t>
            </a:r>
            <a:r>
              <a:rPr baseline="-25000" lang="en"/>
              <a:t>a</a:t>
            </a:r>
            <a:r>
              <a:rPr lang="en"/>
              <a:t>/R(1/T) + ln(A)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</a:t>
            </a:r>
            <a:r>
              <a:rPr lang="en"/>
              <a:t> = rate constant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  <a:r>
              <a:rPr baseline="-25000" lang="en"/>
              <a:t>a</a:t>
            </a:r>
            <a:r>
              <a:rPr lang="en"/>
              <a:t> = activation energy (J)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 = 8.3125 J/mol 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 = temperature (K)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= collision frequency X steric factor (fraction of collision with good orientations)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Arrhenius Equation (cont)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428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Graphing 1/T against ln k yields useful results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Often, the Arrhenius equation is used with multiple temperatures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Subtracting two equations for the same reaction at different temperatures yields: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ln(k</a:t>
            </a:r>
            <a:r>
              <a:rPr baseline="-25000" lang="en"/>
              <a:t>2</a:t>
            </a:r>
            <a:r>
              <a:rPr lang="en"/>
              <a:t>/k</a:t>
            </a:r>
            <a:r>
              <a:rPr baseline="-25000" lang="en"/>
              <a:t>1</a:t>
            </a:r>
            <a:r>
              <a:rPr lang="en"/>
              <a:t>) = E</a:t>
            </a:r>
            <a:r>
              <a:rPr baseline="-25000" lang="en"/>
              <a:t>a</a:t>
            </a:r>
            <a:r>
              <a:rPr lang="en"/>
              <a:t>/R(1/T</a:t>
            </a:r>
            <a:r>
              <a:rPr baseline="-25000" lang="en"/>
              <a:t>1</a:t>
            </a:r>
            <a:r>
              <a:rPr lang="en"/>
              <a:t>-1/T</a:t>
            </a:r>
            <a:r>
              <a:rPr baseline="-25000" lang="en"/>
              <a:t>2</a:t>
            </a:r>
            <a:r>
              <a:rPr lang="en"/>
              <a:t>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ln(A) is eliminated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12" y="1152462"/>
            <a:ext cx="41433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Changing Reaction Rate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Temperature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Concentration of reactants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Introducing a catalyst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Surface area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Reaction Rate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Average vs Instantaneous</a:t>
            </a:r>
          </a:p>
        </p:txBody>
      </p:sp>
      <p:pic>
        <p:nvPicPr>
          <p:cNvPr id="62" name="Shape 62" title="cap r A t e equals minus   cap delta left squared bracket cap h sub 2  right squared bracket over cap delta t   equals minus   cap delta left squared bracket cap i sub 2  right squared bracket over cap delta t   equals plus   1 over 2     cap delta left squared bracket cap h cap i right squared bracket over cap delta t 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1575"/>
            <a:ext cx="464523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 title="cap h sub 2  left parenthesis g right parenthesis plus cap i sub 2  left parenthesis g right parenthesis right arrow 2 cap h cap i left parenthesis g right parenthesi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8675"/>
            <a:ext cx="3238499" cy="3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 title="a cap A plus b cap b right arrow c cap c plus d cap 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18125"/>
            <a:ext cx="3936066" cy="3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title="cap r A t e equals minus   1 over A     cap delta left squared bracket cap A right squared bracket over cap delta t   equals minus   1 over b     cap delta left squared bracket cap b right squared bracket over cap delta t   equals plus   1 over c     cap delta left squared bracket cap c right squared bracket over cap delta t   equals plus   1 over d     cap delta left squared bracket cap d right squared bracket over cap delta t  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9" y="3390875"/>
            <a:ext cx="6108799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Rate Law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Relationship between concentrations and reaction 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Must be determined experimentally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n = 0: zero order with respect to [A]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n = 1: first order with respect to [A]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n = 2: second order with respect to [A]</a:t>
            </a:r>
          </a:p>
        </p:txBody>
      </p:sp>
      <p:pic>
        <p:nvPicPr>
          <p:cNvPr id="72" name="Shape 72" title="cap A right arrow p r o d u c t 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00" y="2124900"/>
            <a:ext cx="2029050" cy="2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title="cap r A t e equals k left squared bracket cap A right squared bracket super n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00" y="2488350"/>
            <a:ext cx="2029050" cy="359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2"/>
            <a:ext cx="4448424" cy="33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875" y="1152481"/>
            <a:ext cx="4448423" cy="333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Rate Law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Overall order: m + n</a:t>
            </a:r>
          </a:p>
        </p:txBody>
      </p:sp>
      <p:pic>
        <p:nvPicPr>
          <p:cNvPr id="88" name="Shape 88" title="a cap A plus b cap b right arrow c cap c plus d cap 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36066" cy="3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title="cap r A t e equals k left squared bracket cap A right squared bracket super m  left squared bracket cap b right squared bracket super n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6325"/>
            <a:ext cx="2428800" cy="3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Determining Reaction Rate from Experimental Data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 + B =&gt; 2C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Find the rate law.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96" name="Shape 9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{8FE9556C-6574-4D93-A86A-A200A69A9C77}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Experiment Number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[A] (M)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[B] (M)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Rxn Rate (M/h)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12.0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Shape 97"/>
          <p:cNvSpPr txBox="1"/>
          <p:nvPr/>
        </p:nvSpPr>
        <p:spPr>
          <a:xfrm>
            <a:off x="587110" y="4352211"/>
            <a:ext cx="2884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Rate = k [A][B]</a:t>
            </a:r>
            <a:r>
              <a:rPr baseline="30000" lang="en" sz="1800"/>
              <a:t>2</a:t>
            </a:r>
          </a:p>
        </p:txBody>
      </p:sp>
      <p:sp>
        <p:nvSpPr>
          <p:cNvPr id="98" name="Shape 98"/>
          <p:cNvSpPr/>
          <p:nvPr/>
        </p:nvSpPr>
        <p:spPr>
          <a:xfrm>
            <a:off x="433950" y="4339450"/>
            <a:ext cx="3777900" cy="43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Differential and Integrated Rate Laws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Order Differential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First Order Integrated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 title="minus   cap delta left squared bracket cap A right squared bracket over cap delta t   equals k left squared bracket cap A right squared bracke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1550"/>
            <a:ext cx="1460800" cy="5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title="l n left squared bracket cap A right squared bracket sub t  equals minus k t plus l n left squared bracket cap A right squared bracket sub zero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3234775"/>
            <a:ext cx="2543425" cy="2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Differential and Integrated Rate Laws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1218637"/>
            <a:ext cx="70580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Half-Life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Order Half-Life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 title="l n   left squared bracket cap A right squared bracket sub t  over left squared bracket cap A right squared bracket sub zero    equals minus k 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7375"/>
            <a:ext cx="141743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title="l n   1 over 2   equals minus k t sub 1 divided by 2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91950"/>
            <a:ext cx="1417425" cy="48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title="t sub 1 divided by 2  equals   0.693 over k  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650" y="3076050"/>
            <a:ext cx="1319516" cy="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