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6" r:id="rId2"/>
  </p:sldMasterIdLst>
  <p:notesMasterIdLst>
    <p:notesMasterId r:id="rId30"/>
  </p:notesMasterIdLst>
  <p:sldIdLst>
    <p:sldId id="371" r:id="rId3"/>
    <p:sldId id="454" r:id="rId4"/>
    <p:sldId id="464" r:id="rId5"/>
    <p:sldId id="453" r:id="rId6"/>
    <p:sldId id="468" r:id="rId7"/>
    <p:sldId id="469" r:id="rId8"/>
    <p:sldId id="470" r:id="rId9"/>
    <p:sldId id="471" r:id="rId10"/>
    <p:sldId id="427" r:id="rId11"/>
    <p:sldId id="410" r:id="rId12"/>
    <p:sldId id="472" r:id="rId13"/>
    <p:sldId id="473" r:id="rId14"/>
    <p:sldId id="432" r:id="rId15"/>
    <p:sldId id="475" r:id="rId16"/>
    <p:sldId id="474" r:id="rId17"/>
    <p:sldId id="479" r:id="rId18"/>
    <p:sldId id="431" r:id="rId19"/>
    <p:sldId id="480" r:id="rId20"/>
    <p:sldId id="481" r:id="rId21"/>
    <p:sldId id="483" r:id="rId22"/>
    <p:sldId id="484" r:id="rId23"/>
    <p:sldId id="486" r:id="rId24"/>
    <p:sldId id="485" r:id="rId25"/>
    <p:sldId id="437" r:id="rId26"/>
    <p:sldId id="438" r:id="rId27"/>
    <p:sldId id="439" r:id="rId28"/>
    <p:sldId id="45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802"/>
    <a:srgbClr val="FDFDFD"/>
    <a:srgbClr val="FFFFFF"/>
    <a:srgbClr val="F1B476"/>
    <a:srgbClr val="9A5620"/>
    <a:srgbClr val="4A2056"/>
    <a:srgbClr val="DAC8BC"/>
    <a:srgbClr val="0D0D0D"/>
    <a:srgbClr val="0070C0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1036" autoAdjust="0"/>
  </p:normalViewPr>
  <p:slideViewPr>
    <p:cSldViewPr snapToGrid="0">
      <p:cViewPr varScale="1">
        <p:scale>
          <a:sx n="101" d="100"/>
          <a:sy n="101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64BE3-F357-46E2-9DF4-57DF8CF40538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49B6E-91ED-41C4-AAED-208BECB54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1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584DA-358F-4ABB-A572-BAFD47C981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56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9B6E-91ED-41C4-AAED-208BECB54A8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82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9B6E-91ED-41C4-AAED-208BECB54A8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30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9B6E-91ED-41C4-AAED-208BECB54A8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62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584DA-358F-4ABB-A572-BAFD47C981C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65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0D84F-C609-439A-89BE-C3D519217E9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60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9B6E-91ED-41C4-AAED-208BECB54A8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387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9B6E-91ED-41C4-AAED-208BECB54A8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8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9B6E-91ED-41C4-AAED-208BECB54A8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23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9B6E-91ED-41C4-AAED-208BECB54A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4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9B6E-91ED-41C4-AAED-208BECB54A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29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9B6E-91ED-41C4-AAED-208BECB54A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9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9B6E-91ED-41C4-AAED-208BECB54A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2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9B6E-91ED-41C4-AAED-208BECB54A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5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9B6E-91ED-41C4-AAED-208BECB54A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87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9B6E-91ED-41C4-AAED-208BECB54A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91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49B6E-91ED-41C4-AAED-208BECB54A8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09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55F-B9D1-4C08-9408-43937208D77A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9C78-F14E-439F-89BD-F724A2B24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1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55F-B9D1-4C08-9408-43937208D77A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9C78-F14E-439F-89BD-F724A2B24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9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55F-B9D1-4C08-9408-43937208D77A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9C78-F14E-439F-89BD-F724A2B24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59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33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935"/>
            </a:lvl1pPr>
            <a:lvl2pPr marL="178042" indent="0" algn="ctr">
              <a:buNone/>
              <a:defRPr sz="779"/>
            </a:lvl2pPr>
            <a:lvl3pPr marL="356085" indent="0" algn="ctr">
              <a:buNone/>
              <a:defRPr sz="701"/>
            </a:lvl3pPr>
            <a:lvl4pPr marL="534127" indent="0" algn="ctr">
              <a:buNone/>
              <a:defRPr sz="623"/>
            </a:lvl4pPr>
            <a:lvl5pPr marL="712169" indent="0" algn="ctr">
              <a:buNone/>
              <a:defRPr sz="623"/>
            </a:lvl5pPr>
            <a:lvl6pPr marL="890211" indent="0" algn="ctr">
              <a:buNone/>
              <a:defRPr sz="623"/>
            </a:lvl6pPr>
            <a:lvl7pPr marL="1068254" indent="0" algn="ctr">
              <a:buNone/>
              <a:defRPr sz="623"/>
            </a:lvl7pPr>
            <a:lvl8pPr marL="1246296" indent="0" algn="ctr">
              <a:buNone/>
              <a:defRPr sz="623"/>
            </a:lvl8pPr>
            <a:lvl9pPr marL="1424338" indent="0" algn="ctr">
              <a:buNone/>
              <a:defRPr sz="623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FB0-C958-4FB5-8333-118A7116EE6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12FF-F860-4ACE-B275-DBCC4DC42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78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FB0-C958-4FB5-8333-118A7116EE6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12FF-F860-4ACE-B275-DBCC4DC42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0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2337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1pPr>
            <a:lvl2pPr marL="178042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2pPr>
            <a:lvl3pPr marL="356085" indent="0">
              <a:buNone/>
              <a:defRPr sz="701">
                <a:solidFill>
                  <a:schemeClr val="tx1">
                    <a:tint val="75000"/>
                  </a:schemeClr>
                </a:solidFill>
              </a:defRPr>
            </a:lvl3pPr>
            <a:lvl4pPr marL="534127" indent="0">
              <a:buNone/>
              <a:defRPr sz="623">
                <a:solidFill>
                  <a:schemeClr val="tx1">
                    <a:tint val="75000"/>
                  </a:schemeClr>
                </a:solidFill>
              </a:defRPr>
            </a:lvl4pPr>
            <a:lvl5pPr marL="712169" indent="0">
              <a:buNone/>
              <a:defRPr sz="623">
                <a:solidFill>
                  <a:schemeClr val="tx1">
                    <a:tint val="75000"/>
                  </a:schemeClr>
                </a:solidFill>
              </a:defRPr>
            </a:lvl5pPr>
            <a:lvl6pPr marL="890211" indent="0">
              <a:buNone/>
              <a:defRPr sz="623">
                <a:solidFill>
                  <a:schemeClr val="tx1">
                    <a:tint val="75000"/>
                  </a:schemeClr>
                </a:solidFill>
              </a:defRPr>
            </a:lvl6pPr>
            <a:lvl7pPr marL="1068254" indent="0">
              <a:buNone/>
              <a:defRPr sz="623">
                <a:solidFill>
                  <a:schemeClr val="tx1">
                    <a:tint val="75000"/>
                  </a:schemeClr>
                </a:solidFill>
              </a:defRPr>
            </a:lvl7pPr>
            <a:lvl8pPr marL="1246296" indent="0">
              <a:buNone/>
              <a:defRPr sz="623">
                <a:solidFill>
                  <a:schemeClr val="tx1">
                    <a:tint val="75000"/>
                  </a:schemeClr>
                </a:solidFill>
              </a:defRPr>
            </a:lvl8pPr>
            <a:lvl9pPr marL="1424338" indent="0">
              <a:buNone/>
              <a:defRPr sz="6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FB0-C958-4FB5-8333-118A7116EE6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12FF-F860-4ACE-B275-DBCC4DC42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88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FB0-C958-4FB5-8333-118A7116EE6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12FF-F860-4ACE-B275-DBCC4DC42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97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935" b="1"/>
            </a:lvl1pPr>
            <a:lvl2pPr marL="178042" indent="0">
              <a:buNone/>
              <a:defRPr sz="779" b="1"/>
            </a:lvl2pPr>
            <a:lvl3pPr marL="356085" indent="0">
              <a:buNone/>
              <a:defRPr sz="701" b="1"/>
            </a:lvl3pPr>
            <a:lvl4pPr marL="534127" indent="0">
              <a:buNone/>
              <a:defRPr sz="623" b="1"/>
            </a:lvl4pPr>
            <a:lvl5pPr marL="712169" indent="0">
              <a:buNone/>
              <a:defRPr sz="623" b="1"/>
            </a:lvl5pPr>
            <a:lvl6pPr marL="890211" indent="0">
              <a:buNone/>
              <a:defRPr sz="623" b="1"/>
            </a:lvl6pPr>
            <a:lvl7pPr marL="1068254" indent="0">
              <a:buNone/>
              <a:defRPr sz="623" b="1"/>
            </a:lvl7pPr>
            <a:lvl8pPr marL="1246296" indent="0">
              <a:buNone/>
              <a:defRPr sz="623" b="1"/>
            </a:lvl8pPr>
            <a:lvl9pPr marL="1424338" indent="0">
              <a:buNone/>
              <a:defRPr sz="62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935" b="1"/>
            </a:lvl1pPr>
            <a:lvl2pPr marL="178042" indent="0">
              <a:buNone/>
              <a:defRPr sz="779" b="1"/>
            </a:lvl2pPr>
            <a:lvl3pPr marL="356085" indent="0">
              <a:buNone/>
              <a:defRPr sz="701" b="1"/>
            </a:lvl3pPr>
            <a:lvl4pPr marL="534127" indent="0">
              <a:buNone/>
              <a:defRPr sz="623" b="1"/>
            </a:lvl4pPr>
            <a:lvl5pPr marL="712169" indent="0">
              <a:buNone/>
              <a:defRPr sz="623" b="1"/>
            </a:lvl5pPr>
            <a:lvl6pPr marL="890211" indent="0">
              <a:buNone/>
              <a:defRPr sz="623" b="1"/>
            </a:lvl6pPr>
            <a:lvl7pPr marL="1068254" indent="0">
              <a:buNone/>
              <a:defRPr sz="623" b="1"/>
            </a:lvl7pPr>
            <a:lvl8pPr marL="1246296" indent="0">
              <a:buNone/>
              <a:defRPr sz="623" b="1"/>
            </a:lvl8pPr>
            <a:lvl9pPr marL="1424338" indent="0">
              <a:buNone/>
              <a:defRPr sz="62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FB0-C958-4FB5-8333-118A7116EE6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12FF-F860-4ACE-B275-DBCC4DC42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04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FB0-C958-4FB5-8333-118A7116EE6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12FF-F860-4ACE-B275-DBCC4DC42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550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FB0-C958-4FB5-8333-118A7116EE6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12FF-F860-4ACE-B275-DBCC4DC42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67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124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1246"/>
            </a:lvl1pPr>
            <a:lvl2pPr>
              <a:defRPr sz="1090"/>
            </a:lvl2pPr>
            <a:lvl3pPr>
              <a:defRPr sz="935"/>
            </a:lvl3pPr>
            <a:lvl4pPr>
              <a:defRPr sz="779"/>
            </a:lvl4pPr>
            <a:lvl5pPr>
              <a:defRPr sz="779"/>
            </a:lvl5pPr>
            <a:lvl6pPr>
              <a:defRPr sz="779"/>
            </a:lvl6pPr>
            <a:lvl7pPr>
              <a:defRPr sz="779"/>
            </a:lvl7pPr>
            <a:lvl8pPr>
              <a:defRPr sz="779"/>
            </a:lvl8pPr>
            <a:lvl9pPr>
              <a:defRPr sz="77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623"/>
            </a:lvl1pPr>
            <a:lvl2pPr marL="178042" indent="0">
              <a:buNone/>
              <a:defRPr sz="546"/>
            </a:lvl2pPr>
            <a:lvl3pPr marL="356085" indent="0">
              <a:buNone/>
              <a:defRPr sz="467"/>
            </a:lvl3pPr>
            <a:lvl4pPr marL="534127" indent="0">
              <a:buNone/>
              <a:defRPr sz="390"/>
            </a:lvl4pPr>
            <a:lvl5pPr marL="712169" indent="0">
              <a:buNone/>
              <a:defRPr sz="390"/>
            </a:lvl5pPr>
            <a:lvl6pPr marL="890211" indent="0">
              <a:buNone/>
              <a:defRPr sz="390"/>
            </a:lvl6pPr>
            <a:lvl7pPr marL="1068254" indent="0">
              <a:buNone/>
              <a:defRPr sz="390"/>
            </a:lvl7pPr>
            <a:lvl8pPr marL="1246296" indent="0">
              <a:buNone/>
              <a:defRPr sz="390"/>
            </a:lvl8pPr>
            <a:lvl9pPr marL="1424338" indent="0">
              <a:buNone/>
              <a:defRPr sz="39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FB0-C958-4FB5-8333-118A7116EE6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12FF-F860-4ACE-B275-DBCC4DC42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4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55F-B9D1-4C08-9408-43937208D77A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9C78-F14E-439F-89BD-F724A2B24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60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124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1246"/>
            </a:lvl1pPr>
            <a:lvl2pPr marL="178042" indent="0">
              <a:buNone/>
              <a:defRPr sz="1090"/>
            </a:lvl2pPr>
            <a:lvl3pPr marL="356085" indent="0">
              <a:buNone/>
              <a:defRPr sz="935"/>
            </a:lvl3pPr>
            <a:lvl4pPr marL="534127" indent="0">
              <a:buNone/>
              <a:defRPr sz="779"/>
            </a:lvl4pPr>
            <a:lvl5pPr marL="712169" indent="0">
              <a:buNone/>
              <a:defRPr sz="779"/>
            </a:lvl5pPr>
            <a:lvl6pPr marL="890211" indent="0">
              <a:buNone/>
              <a:defRPr sz="779"/>
            </a:lvl6pPr>
            <a:lvl7pPr marL="1068254" indent="0">
              <a:buNone/>
              <a:defRPr sz="779"/>
            </a:lvl7pPr>
            <a:lvl8pPr marL="1246296" indent="0">
              <a:buNone/>
              <a:defRPr sz="779"/>
            </a:lvl8pPr>
            <a:lvl9pPr marL="1424338" indent="0">
              <a:buNone/>
              <a:defRPr sz="779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623"/>
            </a:lvl1pPr>
            <a:lvl2pPr marL="178042" indent="0">
              <a:buNone/>
              <a:defRPr sz="546"/>
            </a:lvl2pPr>
            <a:lvl3pPr marL="356085" indent="0">
              <a:buNone/>
              <a:defRPr sz="467"/>
            </a:lvl3pPr>
            <a:lvl4pPr marL="534127" indent="0">
              <a:buNone/>
              <a:defRPr sz="390"/>
            </a:lvl4pPr>
            <a:lvl5pPr marL="712169" indent="0">
              <a:buNone/>
              <a:defRPr sz="390"/>
            </a:lvl5pPr>
            <a:lvl6pPr marL="890211" indent="0">
              <a:buNone/>
              <a:defRPr sz="390"/>
            </a:lvl6pPr>
            <a:lvl7pPr marL="1068254" indent="0">
              <a:buNone/>
              <a:defRPr sz="390"/>
            </a:lvl7pPr>
            <a:lvl8pPr marL="1246296" indent="0">
              <a:buNone/>
              <a:defRPr sz="390"/>
            </a:lvl8pPr>
            <a:lvl9pPr marL="1424338" indent="0">
              <a:buNone/>
              <a:defRPr sz="39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FB0-C958-4FB5-8333-118A7116EE6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12FF-F860-4ACE-B275-DBCC4DC42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31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FB0-C958-4FB5-8333-118A7116EE6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12FF-F860-4ACE-B275-DBCC4DC42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59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FB0-C958-4FB5-8333-118A7116EE6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12FF-F860-4ACE-B275-DBCC4DC42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0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55F-B9D1-4C08-9408-43937208D77A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9C78-F14E-439F-89BD-F724A2B24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1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55F-B9D1-4C08-9408-43937208D77A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9C78-F14E-439F-89BD-F724A2B24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28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55F-B9D1-4C08-9408-43937208D77A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9C78-F14E-439F-89BD-F724A2B24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3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55F-B9D1-4C08-9408-43937208D77A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9C78-F14E-439F-89BD-F724A2B24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55F-B9D1-4C08-9408-43937208D77A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9C78-F14E-439F-89BD-F724A2B24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05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55F-B9D1-4C08-9408-43937208D77A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9C78-F14E-439F-89BD-F724A2B24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0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55F-B9D1-4C08-9408-43937208D77A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9C78-F14E-439F-89BD-F724A2B24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18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055F-B9D1-4C08-9408-43937208D77A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9C78-F14E-439F-89BD-F724A2B24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5FB0-C958-4FB5-8333-118A7116EE6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B12FF-F860-4ACE-B275-DBCC4DC42C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52400"/>
            <a:ext cx="152400" cy="482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52400" y="152400"/>
            <a:ext cx="82550" cy="48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377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356085" rtl="0" eaLnBrk="1" latinLnBrk="0" hangingPunct="1">
        <a:lnSpc>
          <a:spcPct val="90000"/>
        </a:lnSpc>
        <a:spcBef>
          <a:spcPct val="0"/>
        </a:spcBef>
        <a:buNone/>
        <a:defRPr sz="17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021" indent="-89021" algn="l" defTabSz="356085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1pPr>
      <a:lvl2pPr marL="267064" indent="-89021" algn="l" defTabSz="35608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2pPr>
      <a:lvl3pPr marL="445106" indent="-89021" algn="l" defTabSz="35608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3pPr>
      <a:lvl4pPr marL="623148" indent="-89021" algn="l" defTabSz="35608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801190" indent="-89021" algn="l" defTabSz="35608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979233" indent="-89021" algn="l" defTabSz="35608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157275" indent="-89021" algn="l" defTabSz="35608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335317" indent="-89021" algn="l" defTabSz="35608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513359" indent="-89021" algn="l" defTabSz="35608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56085" rtl="0" eaLnBrk="1" latinLnBrk="0" hangingPunct="1">
        <a:defRPr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42" algn="l" defTabSz="356085" rtl="0" eaLnBrk="1" latinLnBrk="0" hangingPunct="1">
        <a:defRPr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85" algn="l" defTabSz="356085" rtl="0" eaLnBrk="1" latinLnBrk="0" hangingPunct="1">
        <a:defRPr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127" algn="l" defTabSz="356085" rtl="0" eaLnBrk="1" latinLnBrk="0" hangingPunct="1">
        <a:defRPr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69" algn="l" defTabSz="356085" rtl="0" eaLnBrk="1" latinLnBrk="0" hangingPunct="1">
        <a:defRPr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211" algn="l" defTabSz="356085" rtl="0" eaLnBrk="1" latinLnBrk="0" hangingPunct="1">
        <a:defRPr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254" algn="l" defTabSz="356085" rtl="0" eaLnBrk="1" latinLnBrk="0" hangingPunct="1">
        <a:defRPr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296" algn="l" defTabSz="356085" rtl="0" eaLnBrk="1" latinLnBrk="0" hangingPunct="1">
        <a:defRPr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338" algn="l" defTabSz="356085" rtl="0" eaLnBrk="1" latinLnBrk="0" hangingPunct="1">
        <a:defRPr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 Placeholder 8"/>
          <p:cNvSpPr txBox="1">
            <a:spLocks/>
          </p:cNvSpPr>
          <p:nvPr/>
        </p:nvSpPr>
        <p:spPr>
          <a:xfrm>
            <a:off x="4987513" y="3748942"/>
            <a:ext cx="2216975" cy="38986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 – 03 - 18</a:t>
            </a:r>
          </a:p>
        </p:txBody>
      </p:sp>
      <p:sp>
        <p:nvSpPr>
          <p:cNvPr id="17" name="标题 13"/>
          <p:cNvSpPr>
            <a:spLocks noGrp="1"/>
          </p:cNvSpPr>
          <p:nvPr>
            <p:ph type="ctrTitle"/>
          </p:nvPr>
        </p:nvSpPr>
        <p:spPr>
          <a:xfrm>
            <a:off x="0" y="2142671"/>
            <a:ext cx="12192000" cy="1405392"/>
          </a:xfrm>
        </p:spPr>
        <p:txBody>
          <a:bodyPr>
            <a:normAutofit/>
          </a:bodyPr>
          <a:lstStyle/>
          <a:p>
            <a:r>
              <a:rPr lang="zh-CN" altLang="en-US" sz="54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数拓科技 </a:t>
            </a:r>
            <a:r>
              <a:rPr lang="en-US" altLang="zh-CN" sz="54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54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智屏管理平台介绍</a:t>
            </a:r>
            <a:endParaRPr lang="zh-CN" altLang="en-US" sz="5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66332" y="137179"/>
            <a:ext cx="718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远程管控</a:t>
            </a:r>
            <a:endParaRPr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5" y="1905000"/>
            <a:ext cx="5756537" cy="3600450"/>
          </a:xfrm>
          <a:prstGeom prst="rect">
            <a:avLst/>
          </a:prstGeom>
          <a:effectLst>
            <a:innerShdw blurRad="38100">
              <a:prstClr val="black"/>
            </a:innerShdw>
          </a:effectLst>
        </p:spPr>
      </p:pic>
      <p:sp>
        <p:nvSpPr>
          <p:cNvPr id="16" name="文本框 15"/>
          <p:cNvSpPr txBox="1"/>
          <p:nvPr/>
        </p:nvSpPr>
        <p:spPr>
          <a:xfrm>
            <a:off x="6728817" y="1352550"/>
            <a:ext cx="4494808" cy="159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远程状态监测</a:t>
            </a:r>
            <a:r>
              <a:rPr lang="en-US" altLang="zh-CN" sz="20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171450" indent="-17145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网络：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可远程查看不同门店屏幕的运行情况、网络情况等信息，若显示‘离线’，可及时提醒门店检查网络。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截屏：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可远程截屏查看屏幕在播内容，帮助商家随时监测屏幕播放状态。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28816" y="3124730"/>
            <a:ext cx="4494808" cy="246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</a:t>
            </a:r>
            <a:r>
              <a:rPr lang="zh-CN" altLang="en-US" sz="2000" b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程功能设置</a:t>
            </a:r>
            <a:endParaRPr lang="en-US" altLang="zh-CN" sz="20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开关</a:t>
            </a:r>
            <a:r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机、重启、定时：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可远程对屏幕进行管控，进行开关机、重启等操作。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拆机：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若无需保留原有下发的内容，远程选择拆机功能，即释放该屏幕序列码，激活新屏幕，原屏幕内容删除。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换机：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若需保留原有内容，选择‘换机’功能，远程通过屏幕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进行内容复制，即可将原屏幕内容移植新屏幕上。无需再次通过网络下发，既节省流量又节约时间。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21933" y="5863460"/>
            <a:ext cx="815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</a:t>
            </a:r>
            <a:r>
              <a:rPr lang="zh-CN" altLang="en-US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程开关机、定时播放功能，仅专业版</a:t>
            </a:r>
            <a:r>
              <a:rPr lang="en-US" altLang="zh-CN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V8</a:t>
            </a:r>
            <a:r>
              <a:rPr lang="zh-CN" altLang="en-US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盒子具备</a:t>
            </a:r>
            <a:endParaRPr lang="zh-CN" altLang="en-US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6067425"/>
            <a:ext cx="2247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944100" y="6067425"/>
            <a:ext cx="2247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2247900" y="5863460"/>
            <a:ext cx="409575" cy="2039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9534525" y="6067425"/>
            <a:ext cx="409575" cy="2039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3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66332" y="137179"/>
            <a:ext cx="718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跨屏联动</a:t>
            </a:r>
            <a:endParaRPr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8817" y="3114957"/>
            <a:ext cx="4494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联动设置</a:t>
            </a:r>
            <a:endParaRPr lang="en-US" altLang="zh-CN" sz="2000" b="1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连续安装的屏幕，可组成拼接组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同一账号，可管理不同区域安装的拼接组，拼接方式灵活，可随时取消拼接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21933" y="5863460"/>
            <a:ext cx="815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</a:t>
            </a:r>
            <a:r>
              <a:rPr lang="zh-CN" altLang="en-US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程开关机、定时播放功能，仅专业版</a:t>
            </a:r>
            <a:r>
              <a:rPr lang="en-US" altLang="zh-CN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V8</a:t>
            </a:r>
            <a:r>
              <a:rPr lang="zh-CN" altLang="en-US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盒子具备</a:t>
            </a:r>
            <a:endParaRPr lang="zh-CN" altLang="en-US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6067425"/>
            <a:ext cx="2247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944100" y="6067425"/>
            <a:ext cx="2247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2247900" y="5863460"/>
            <a:ext cx="409575" cy="2039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9534525" y="6067425"/>
            <a:ext cx="409575" cy="2039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64" y="2074429"/>
            <a:ext cx="5609186" cy="3509903"/>
          </a:xfrm>
          <a:prstGeom prst="rect">
            <a:avLst/>
          </a:prstGeom>
          <a:effectLst>
            <a:innerShdw blurRad="38100">
              <a:prstClr val="black"/>
            </a:innerShdw>
          </a:effectLst>
        </p:spPr>
      </p:pic>
      <p:sp>
        <p:nvSpPr>
          <p:cNvPr id="12" name="文本框 11"/>
          <p:cNvSpPr txBox="1"/>
          <p:nvPr/>
        </p:nvSpPr>
        <p:spPr>
          <a:xfrm>
            <a:off x="6728817" y="4639516"/>
            <a:ext cx="449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联动</a:t>
            </a:r>
            <a:r>
              <a:rPr lang="en-US" altLang="zh-CN" sz="20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单屏切换展示</a:t>
            </a:r>
            <a:endParaRPr lang="en-US" altLang="zh-CN" sz="2000" b="1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设置时序，可实现联动内容与单屏内容交叉播放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23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2575076" y="3492882"/>
            <a:ext cx="7033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42417" y="2169443"/>
            <a:ext cx="38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mtClean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80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55534" y="3741109"/>
            <a:ext cx="727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3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 容 管 理</a:t>
            </a:r>
            <a:endParaRPr lang="zh-CN" altLang="en-US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9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66332" y="137179"/>
            <a:ext cx="718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专辑化管理</a:t>
            </a:r>
            <a:endParaRPr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28817" y="1691504"/>
            <a:ext cx="4494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0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20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视频、图片、动效等</a:t>
            </a:r>
            <a:r>
              <a:rPr lang="en-US" altLang="zh-CN" sz="20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模板作为承载方式，终端展示的是多图层内容，不止简单的视频、图片等；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可设置动态特效叠加、漂浮等效果。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28817" y="3238957"/>
            <a:ext cx="4494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多内容专辑化管理</a:t>
            </a:r>
            <a:endParaRPr lang="en-US" altLang="zh-CN" sz="2000" b="1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多个内容可建立专辑，并为专辑设置标签，实现一键式投放多内容多指定层级的屏幕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28817" y="4509412"/>
            <a:ext cx="4494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zh-CN" altLang="en-US" sz="2000" b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域、分时段投放</a:t>
            </a:r>
            <a:endParaRPr lang="en-US" altLang="zh-CN" sz="2000" b="1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可一键投放多个内容多所有门店，也可根据层级权限，选择投放区域；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可根据营销策略，为内容设置播放时段。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6" t="9086" r="2891"/>
          <a:stretch/>
        </p:blipFill>
        <p:spPr>
          <a:xfrm>
            <a:off x="399074" y="2384002"/>
            <a:ext cx="5896952" cy="332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2575076" y="3492882"/>
            <a:ext cx="7033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42417" y="2169443"/>
            <a:ext cx="38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mtClean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4</a:t>
            </a:r>
            <a:endParaRPr lang="zh-CN" altLang="en-US" sz="80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55534" y="3741109"/>
            <a:ext cx="727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3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 放 管 理</a:t>
            </a:r>
            <a:endParaRPr lang="zh-CN" altLang="en-US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66332" y="137179"/>
            <a:ext cx="718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自定义投放区域</a:t>
            </a:r>
            <a:endParaRPr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20" y="1666875"/>
            <a:ext cx="5877004" cy="44056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08775" y="2123562"/>
            <a:ext cx="4327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/>
                </a:solidFill>
                <a:latin typeface="微软雅黑"/>
                <a:ea typeface="微软雅黑"/>
                <a:cs typeface="微软雅黑"/>
              </a:rPr>
              <a:t>总</a:t>
            </a:r>
            <a:r>
              <a:rPr lang="zh-CN" altLang="en-US" sz="2000" b="1" dirty="0" smtClean="0">
                <a:solidFill>
                  <a:schemeClr val="accent4"/>
                </a:solidFill>
                <a:latin typeface="微软雅黑"/>
                <a:ea typeface="微软雅黑"/>
                <a:cs typeface="微软雅黑"/>
              </a:rPr>
              <a:t>部统一营销</a:t>
            </a:r>
            <a:endParaRPr lang="en-US" altLang="zh-CN" sz="2000" b="1" dirty="0" smtClean="0">
              <a:solidFill>
                <a:schemeClr val="accent4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通过云端管理平台管理全国各地的大屏幕，一键发布内容到所有屏幕。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08775" y="3482976"/>
            <a:ext cx="4327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4"/>
                </a:solidFill>
                <a:latin typeface="微软雅黑"/>
                <a:ea typeface="微软雅黑"/>
                <a:cs typeface="微软雅黑"/>
              </a:rPr>
              <a:t>分区域营销</a:t>
            </a:r>
            <a:endParaRPr lang="en-US" altLang="zh-CN" sz="2000" b="1" dirty="0" smtClean="0">
              <a:solidFill>
                <a:schemeClr val="accent4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可以将不同内容编辑为播放“专辑”，自由选择所投放的分店或者大区。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708775" y="4791566"/>
            <a:ext cx="4327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chemeClr val="accent4"/>
                </a:solidFill>
                <a:latin typeface="微软雅黑"/>
                <a:ea typeface="微软雅黑"/>
                <a:cs typeface="微软雅黑"/>
              </a:rPr>
              <a:t>分</a:t>
            </a:r>
            <a:r>
              <a:rPr lang="zh-CN" altLang="en-US" sz="2000" b="1">
                <a:solidFill>
                  <a:schemeClr val="accent4"/>
                </a:solidFill>
                <a:latin typeface="微软雅黑"/>
                <a:ea typeface="微软雅黑"/>
                <a:cs typeface="微软雅黑"/>
              </a:rPr>
              <a:t>屏幕</a:t>
            </a:r>
            <a:r>
              <a:rPr lang="zh-CN" altLang="en-US" sz="2000" b="1" smtClean="0">
                <a:solidFill>
                  <a:schemeClr val="accent4"/>
                </a:solidFill>
                <a:latin typeface="微软雅黑"/>
                <a:ea typeface="微软雅黑"/>
                <a:cs typeface="微软雅黑"/>
              </a:rPr>
              <a:t>内</a:t>
            </a:r>
            <a:r>
              <a:rPr lang="zh-CN" altLang="en-US" sz="2000" b="1" dirty="0" smtClean="0">
                <a:solidFill>
                  <a:schemeClr val="accent4"/>
                </a:solidFill>
                <a:latin typeface="微软雅黑"/>
                <a:ea typeface="微软雅黑"/>
                <a:cs typeface="微软雅黑"/>
              </a:rPr>
              <a:t>容投放</a:t>
            </a:r>
            <a:endParaRPr lang="en-US" altLang="zh-CN" sz="2000" b="1" dirty="0" smtClean="0">
              <a:solidFill>
                <a:schemeClr val="accent4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内</a:t>
            </a:r>
            <a:r>
              <a:rPr lang="zh-CN" altLang="en-US" sz="1200" dirty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容投放的最小单元为屏幕，同一店面屏</a:t>
            </a:r>
            <a:r>
              <a:rPr lang="zh-CN" altLang="en-US" sz="1200" dirty="0" smtClean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幕根据需求不同，可展示不同内容。</a:t>
            </a:r>
            <a:endParaRPr lang="en-US" altLang="zh-CN" sz="1200" dirty="0" smtClean="0">
              <a:solidFill>
                <a:srgbClr val="21212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744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66332" y="137179"/>
            <a:ext cx="718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自定义</a:t>
            </a:r>
            <a:r>
              <a:rPr lang="zh-CN" altLang="en-US" sz="2800" b="1">
                <a:latin typeface="微软雅黑"/>
                <a:ea typeface="微软雅黑"/>
                <a:cs typeface="微软雅黑"/>
              </a:rPr>
              <a:t>播</a:t>
            </a:r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放时段</a:t>
            </a:r>
            <a:endParaRPr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525"/>
          <a:stretch/>
        </p:blipFill>
        <p:spPr>
          <a:xfrm>
            <a:off x="826488" y="2343151"/>
            <a:ext cx="5217104" cy="35564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708775" y="3482976"/>
            <a:ext cx="4327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AC802"/>
                </a:solidFill>
                <a:latin typeface="微软雅黑"/>
                <a:ea typeface="微软雅黑"/>
                <a:cs typeface="微软雅黑"/>
              </a:rPr>
              <a:t>多种播放模式</a:t>
            </a:r>
            <a:endParaRPr lang="en-US" altLang="zh-CN" sz="2000" b="1" dirty="0" smtClean="0">
              <a:solidFill>
                <a:srgbClr val="FAC802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可针对专辑，设置播放模式（轮播，定制播放，独占播放），播放时段可选周时段、小时时段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08775" y="4791566"/>
            <a:ext cx="4327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FAC802"/>
                </a:solidFill>
                <a:latin typeface="微软雅黑"/>
                <a:ea typeface="微软雅黑"/>
                <a:cs typeface="微软雅黑"/>
              </a:rPr>
              <a:t>预设营</a:t>
            </a:r>
            <a:r>
              <a:rPr lang="zh-CN" altLang="en-US" sz="2000" b="1">
                <a:solidFill>
                  <a:srgbClr val="FAC802"/>
                </a:solidFill>
                <a:latin typeface="微软雅黑"/>
                <a:ea typeface="微软雅黑"/>
                <a:cs typeface="微软雅黑"/>
              </a:rPr>
              <a:t>销时段</a:t>
            </a:r>
            <a:endParaRPr lang="en-US" altLang="zh-CN" sz="2000" b="1" dirty="0" smtClean="0">
              <a:solidFill>
                <a:srgbClr val="FAC802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根据营销活动</a:t>
            </a:r>
            <a:r>
              <a:rPr lang="en-US" altLang="zh-CN" sz="1200" dirty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1200" dirty="0">
                <a:solidFill>
                  <a:srgbClr val="212121"/>
                </a:solidFill>
                <a:latin typeface="微软雅黑"/>
                <a:ea typeface="微软雅黑"/>
                <a:cs typeface="微软雅黑"/>
              </a:rPr>
              <a:t>产品的特性，设置特定的播放时段做预先排期，屏幕根据设置时段自动切换内容</a:t>
            </a:r>
          </a:p>
        </p:txBody>
      </p:sp>
    </p:spTree>
    <p:extLst>
      <p:ext uri="{BB962C8B-B14F-4D97-AF65-F5344CB8AC3E}">
        <p14:creationId xmlns:p14="http://schemas.microsoft.com/office/powerpoint/2010/main" val="4740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66332" y="137179"/>
            <a:ext cx="718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无网</a:t>
            </a:r>
            <a:r>
              <a:rPr lang="en-US" altLang="zh-CN" sz="2800" b="1" smtClean="0"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网络差 </a:t>
            </a:r>
            <a:r>
              <a:rPr lang="en-US" altLang="zh-CN" sz="2800" b="1" smtClean="0">
                <a:latin typeface="微软雅黑"/>
                <a:ea typeface="微软雅黑"/>
                <a:cs typeface="微软雅黑"/>
              </a:rPr>
              <a:t>· </a:t>
            </a:r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应急投放策略</a:t>
            </a:r>
            <a:endParaRPr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346796" y="2628900"/>
            <a:ext cx="1999511" cy="19995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3" name="椭圆 62"/>
          <p:cNvSpPr/>
          <p:nvPr/>
        </p:nvSpPr>
        <p:spPr>
          <a:xfrm>
            <a:off x="6334246" y="2628900"/>
            <a:ext cx="1999511" cy="19995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4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005336" y="3410725"/>
            <a:ext cx="268243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离线包机制</a:t>
            </a:r>
            <a:endParaRPr lang="en-US" altLang="zh-CN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92785" y="3410725"/>
            <a:ext cx="268243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主从机制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005336" y="1769131"/>
            <a:ext cx="2682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mtClean="0">
                <a:latin typeface="Arial Black" panose="020B0A04020102020204" pitchFamily="34" charset="0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6028355" y="1769131"/>
            <a:ext cx="2682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mtClean="0">
                <a:solidFill>
                  <a:schemeClr val="accent4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7" name="矩形 46"/>
          <p:cNvSpPr/>
          <p:nvPr/>
        </p:nvSpPr>
        <p:spPr>
          <a:xfrm>
            <a:off x="3346796" y="4871745"/>
            <a:ext cx="199951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盘加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密，下载离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线包的方式进行内容更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334246" y="4876215"/>
            <a:ext cx="1999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定义门店主机，从外网下载内容到主机；可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通过局域网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，其他屏幕内容同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步主机上的内</a:t>
            </a:r>
            <a:r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容，节省外网流量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2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982230" y="3523539"/>
            <a:ext cx="2982812" cy="43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646909" y="2252693"/>
            <a:ext cx="1653451" cy="115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mtClean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5</a:t>
            </a:r>
            <a:endParaRPr lang="zh-CN" altLang="en-US" sz="72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31534" y="3761902"/>
            <a:ext cx="308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3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 商 管 理</a:t>
            </a:r>
            <a:endParaRPr lang="zh-CN" altLang="en-US" sz="2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62075" y="2252693"/>
            <a:ext cx="3084203" cy="2032429"/>
            <a:chOff x="2455534" y="2169443"/>
            <a:chExt cx="7272666" cy="2116539"/>
          </a:xfrm>
        </p:grpSpPr>
        <p:sp>
          <p:nvSpPr>
            <p:cNvPr id="7" name="矩形 6"/>
            <p:cNvSpPr/>
            <p:nvPr/>
          </p:nvSpPr>
          <p:spPr>
            <a:xfrm>
              <a:off x="2575076" y="3492882"/>
              <a:ext cx="7033582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42415" y="2169443"/>
              <a:ext cx="3898899" cy="1250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smtClean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6</a:t>
              </a:r>
              <a:endParaRPr lang="zh-CN" altLang="en-US" sz="72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55534" y="3741109"/>
              <a:ext cx="7272666" cy="544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</a:t>
              </a:r>
              <a:r>
                <a:rPr lang="zh-CN" altLang="en-US" sz="2800" b="1" spc="3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能交互管理</a:t>
              </a:r>
              <a:endPara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74322" y="2252693"/>
            <a:ext cx="3084203" cy="2032429"/>
            <a:chOff x="2455534" y="2169443"/>
            <a:chExt cx="7272666" cy="2116539"/>
          </a:xfrm>
        </p:grpSpPr>
        <p:sp>
          <p:nvSpPr>
            <p:cNvPr id="11" name="矩形 10"/>
            <p:cNvSpPr/>
            <p:nvPr/>
          </p:nvSpPr>
          <p:spPr>
            <a:xfrm>
              <a:off x="2575076" y="3492882"/>
              <a:ext cx="7033582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42415" y="2169443"/>
              <a:ext cx="3898899" cy="1250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smtClean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7</a:t>
              </a:r>
              <a:endParaRPr lang="zh-CN" altLang="en-US" sz="72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55534" y="3741109"/>
              <a:ext cx="7272666" cy="544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 管 理</a:t>
              </a:r>
              <a:endPara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5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66332" y="137179"/>
            <a:ext cx="718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电商管理</a:t>
            </a:r>
            <a:endParaRPr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34" y="1785936"/>
            <a:ext cx="5025015" cy="3148013"/>
          </a:xfrm>
          <a:prstGeom prst="rect">
            <a:avLst/>
          </a:prstGeom>
          <a:effectLst>
            <a:innerShdw blurRad="38100">
              <a:prstClr val="black"/>
            </a:inn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943" y="1785936"/>
            <a:ext cx="5031581" cy="3147666"/>
          </a:xfrm>
          <a:prstGeom prst="rect">
            <a:avLst/>
          </a:prstGeom>
          <a:effectLst>
            <a:innerShdw blurRad="38100">
              <a:prstClr val="black"/>
            </a:innerShdw>
          </a:effectLst>
        </p:spPr>
      </p:pic>
      <p:sp>
        <p:nvSpPr>
          <p:cNvPr id="10" name="矩形 9"/>
          <p:cNvSpPr/>
          <p:nvPr/>
        </p:nvSpPr>
        <p:spPr>
          <a:xfrm>
            <a:off x="1648980" y="5495214"/>
            <a:ext cx="2982812" cy="43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98284" y="5147833"/>
            <a:ext cx="30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有电商数据库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68755" y="5495214"/>
            <a:ext cx="2982812" cy="43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18059" y="5147833"/>
            <a:ext cx="30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熟的电商处理系统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91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3"/>
          <p:cNvSpPr>
            <a:spLocks noGrp="1"/>
          </p:cNvSpPr>
          <p:nvPr>
            <p:ph type="ctrTitle" idx="4294967295"/>
          </p:nvPr>
        </p:nvSpPr>
        <p:spPr>
          <a:xfrm>
            <a:off x="0" y="2287588"/>
            <a:ext cx="12192000" cy="86201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1629" y="2034392"/>
            <a:ext cx="3548743" cy="1355715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5348514" y="3273991"/>
            <a:ext cx="1494972" cy="5370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5877124" y="3326607"/>
            <a:ext cx="437752" cy="37737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28800" y="3935411"/>
            <a:ext cx="8534400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spc="30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3200" b="1" spc="30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台功能介绍</a:t>
            </a:r>
            <a:endParaRPr lang="zh-CN" altLang="en-US" sz="3200" b="1" spc="30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1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66332" y="137179"/>
            <a:ext cx="718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智能交互管理</a:t>
            </a:r>
            <a:endParaRPr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48980" y="5495214"/>
            <a:ext cx="2982812" cy="43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98284" y="5147833"/>
            <a:ext cx="30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摄像头等人群识别交互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68755" y="5495214"/>
            <a:ext cx="2982812" cy="43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18059" y="5147833"/>
            <a:ext cx="30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NFC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等商品识别交互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11" y="1675502"/>
            <a:ext cx="5040497" cy="3163198"/>
          </a:xfrm>
          <a:prstGeom prst="rect">
            <a:avLst/>
          </a:prstGeom>
          <a:effectLst>
            <a:innerShdw blurRad="38100">
              <a:prstClr val="black"/>
            </a:inn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09" y="1675502"/>
            <a:ext cx="5042516" cy="3163198"/>
          </a:xfrm>
          <a:prstGeom prst="rect">
            <a:avLst/>
          </a:prstGeom>
          <a:effectLst>
            <a:innerShdw blurRad="381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43574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66332" y="137179"/>
            <a:ext cx="718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数据管理</a:t>
            </a:r>
            <a:endParaRPr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48980" y="5495214"/>
            <a:ext cx="2982812" cy="43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98284" y="5147833"/>
            <a:ext cx="30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内容与人群交叉数据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68755" y="5495214"/>
            <a:ext cx="2982812" cy="43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18059" y="5147833"/>
            <a:ext cx="30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消费者行为数据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9" y="1687795"/>
            <a:ext cx="5155406" cy="3225388"/>
          </a:xfrm>
          <a:prstGeom prst="rect">
            <a:avLst/>
          </a:prstGeom>
          <a:effectLst>
            <a:innerShdw blurRad="38100">
              <a:prstClr val="black"/>
            </a:inn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73" y="1687795"/>
            <a:ext cx="5134451" cy="3219040"/>
          </a:xfrm>
          <a:prstGeom prst="rect">
            <a:avLst/>
          </a:prstGeom>
          <a:effectLst>
            <a:innerShdw blurRad="381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43571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3"/>
          <p:cNvSpPr>
            <a:spLocks noGrp="1"/>
          </p:cNvSpPr>
          <p:nvPr>
            <p:ph type="ctrTitle" idx="4294967295"/>
          </p:nvPr>
        </p:nvSpPr>
        <p:spPr>
          <a:xfrm>
            <a:off x="0" y="2287588"/>
            <a:ext cx="12192000" cy="86201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1629" y="2034392"/>
            <a:ext cx="3548743" cy="1355715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5348514" y="3273991"/>
            <a:ext cx="1494972" cy="5370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5877124" y="3326607"/>
            <a:ext cx="437752" cy="37737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28800" y="3935411"/>
            <a:ext cx="8534400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spc="30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技术优势</a:t>
            </a:r>
            <a:endParaRPr lang="zh-CN" altLang="en-US" sz="3200" b="1" spc="30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3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649" y="133607"/>
            <a:ext cx="526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务引擎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ectangle 1"/>
          <p:cNvSpPr>
            <a:spLocks noChangeArrowheads="1"/>
          </p:cNvSpPr>
          <p:nvPr/>
        </p:nvSpPr>
        <p:spPr bwMode="auto">
          <a:xfrm>
            <a:off x="8494175" y="1941452"/>
            <a:ext cx="2891116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真正的开放式互联网架构</a:t>
            </a: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拓平台是一个智慧商业显示的互联网平台，支持标准数据接口，可与第三方系统、数据库、设备进行对接。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拓平台具有数据采集和数据分析的能力，屏幕可以通过智能外设采集环境数据、交互数据、用户行为。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还可做到识别用户身份，分析用户潜在需求，生成用户画像。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结合人工智能专家系统，可以做到实时的将用户最需要的信息推送到眼前屏幕。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74650" y="772840"/>
            <a:ext cx="7769093" cy="5912559"/>
            <a:chOff x="-118320" y="151967"/>
            <a:chExt cx="8184885" cy="6228992"/>
          </a:xfrm>
        </p:grpSpPr>
        <p:grpSp>
          <p:nvGrpSpPr>
            <p:cNvPr id="64" name="组合 63"/>
            <p:cNvGrpSpPr/>
            <p:nvPr/>
          </p:nvGrpSpPr>
          <p:grpSpPr>
            <a:xfrm>
              <a:off x="2545236" y="1532142"/>
              <a:ext cx="3360459" cy="3360459"/>
              <a:chOff x="1897341" y="1387648"/>
              <a:chExt cx="3360459" cy="3360459"/>
            </a:xfrm>
          </p:grpSpPr>
          <p:sp>
            <p:nvSpPr>
              <p:cNvPr id="116" name="同心圆 115"/>
              <p:cNvSpPr/>
              <p:nvPr/>
            </p:nvSpPr>
            <p:spPr>
              <a:xfrm>
                <a:off x="2120349" y="1616766"/>
                <a:ext cx="2902226" cy="2902226"/>
              </a:xfrm>
              <a:prstGeom prst="donut">
                <a:avLst>
                  <a:gd name="adj" fmla="val 5913"/>
                </a:avLst>
              </a:prstGeom>
              <a:solidFill>
                <a:srgbClr val="F60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流程图: 磁盘 116"/>
              <p:cNvSpPr/>
              <p:nvPr/>
            </p:nvSpPr>
            <p:spPr>
              <a:xfrm>
                <a:off x="2634698" y="3160433"/>
                <a:ext cx="744772" cy="603335"/>
              </a:xfrm>
              <a:prstGeom prst="flowChartMagneticDisk">
                <a:avLst/>
              </a:prstGeom>
              <a:solidFill>
                <a:schemeClr val="bg1"/>
              </a:solidFill>
              <a:ln w="3175">
                <a:solidFill>
                  <a:srgbClr val="4241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>
                    <a:solidFill>
                      <a:srgbClr val="424141"/>
                    </a:solidFill>
                  </a:rPr>
                  <a:t>Feature</a:t>
                </a:r>
              </a:p>
              <a:p>
                <a:pPr algn="ctr"/>
                <a:r>
                  <a:rPr lang="en-US" altLang="zh-CN" sz="700" dirty="0">
                    <a:solidFill>
                      <a:srgbClr val="424141"/>
                    </a:solidFill>
                  </a:rPr>
                  <a:t>Index</a:t>
                </a:r>
                <a:r>
                  <a:rPr lang="en-US" altLang="zh-CN" sz="700" dirty="0" smtClean="0">
                    <a:solidFill>
                      <a:srgbClr val="424141"/>
                    </a:solidFill>
                  </a:rPr>
                  <a:t> Engine</a:t>
                </a:r>
                <a:endParaRPr lang="zh-CN" altLang="en-US" sz="700" dirty="0">
                  <a:solidFill>
                    <a:srgbClr val="424141"/>
                  </a:solidFill>
                </a:endParaRPr>
              </a:p>
            </p:txBody>
          </p:sp>
          <p:sp>
            <p:nvSpPr>
              <p:cNvPr id="118" name="流程图: 磁盘 117"/>
              <p:cNvSpPr/>
              <p:nvPr/>
            </p:nvSpPr>
            <p:spPr>
              <a:xfrm>
                <a:off x="3699942" y="3160433"/>
                <a:ext cx="744772" cy="603335"/>
              </a:xfrm>
              <a:prstGeom prst="flowChartMagneticDisk">
                <a:avLst/>
              </a:prstGeom>
              <a:solidFill>
                <a:schemeClr val="bg1"/>
              </a:solidFill>
              <a:ln w="3175">
                <a:solidFill>
                  <a:srgbClr val="4241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>
                    <a:solidFill>
                      <a:srgbClr val="424141"/>
                    </a:solidFill>
                  </a:rPr>
                  <a:t>Geo</a:t>
                </a:r>
              </a:p>
              <a:p>
                <a:pPr algn="ctr"/>
                <a:r>
                  <a:rPr lang="en-US" altLang="zh-CN" sz="700" dirty="0">
                    <a:solidFill>
                      <a:srgbClr val="424141"/>
                    </a:solidFill>
                  </a:rPr>
                  <a:t>Index</a:t>
                </a:r>
                <a:r>
                  <a:rPr lang="en-US" altLang="zh-CN" sz="700" dirty="0" smtClean="0">
                    <a:solidFill>
                      <a:srgbClr val="424141"/>
                    </a:solidFill>
                  </a:rPr>
                  <a:t> Engine</a:t>
                </a:r>
                <a:endParaRPr lang="zh-CN" altLang="en-US" sz="700" dirty="0">
                  <a:solidFill>
                    <a:srgbClr val="424141"/>
                  </a:solidFill>
                </a:endParaRPr>
              </a:p>
            </p:txBody>
          </p:sp>
          <p:sp>
            <p:nvSpPr>
              <p:cNvPr id="119" name="流程图: 磁盘 118"/>
              <p:cNvSpPr/>
              <p:nvPr/>
            </p:nvSpPr>
            <p:spPr>
              <a:xfrm>
                <a:off x="2634698" y="2464544"/>
                <a:ext cx="744772" cy="603335"/>
              </a:xfrm>
              <a:prstGeom prst="flowChartMagneticDisk">
                <a:avLst/>
              </a:prstGeom>
              <a:solidFill>
                <a:schemeClr val="bg1"/>
              </a:solidFill>
              <a:ln w="3175">
                <a:solidFill>
                  <a:srgbClr val="4241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>
                    <a:solidFill>
                      <a:srgbClr val="424141"/>
                    </a:solidFill>
                  </a:rPr>
                  <a:t>Storage Engine</a:t>
                </a:r>
                <a:endParaRPr lang="zh-CN" altLang="en-US" sz="700" dirty="0">
                  <a:solidFill>
                    <a:srgbClr val="424141"/>
                  </a:solidFill>
                </a:endParaRPr>
              </a:p>
            </p:txBody>
          </p:sp>
          <p:sp>
            <p:nvSpPr>
              <p:cNvPr id="120" name="流程图: 磁盘 119"/>
              <p:cNvSpPr/>
              <p:nvPr/>
            </p:nvSpPr>
            <p:spPr>
              <a:xfrm>
                <a:off x="3699942" y="2464543"/>
                <a:ext cx="744772" cy="603335"/>
              </a:xfrm>
              <a:prstGeom prst="flowChartMagneticDisk">
                <a:avLst/>
              </a:prstGeom>
              <a:solidFill>
                <a:schemeClr val="bg1"/>
              </a:solidFill>
              <a:ln w="3175">
                <a:solidFill>
                  <a:srgbClr val="4241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>
                    <a:solidFill>
                      <a:srgbClr val="424141"/>
                    </a:solidFill>
                  </a:rPr>
                  <a:t>Knowledge Base Engine</a:t>
                </a:r>
                <a:endParaRPr lang="zh-CN" altLang="en-US" sz="700" dirty="0">
                  <a:solidFill>
                    <a:srgbClr val="424141"/>
                  </a:solidFill>
                </a:endParaRPr>
              </a:p>
            </p:txBody>
          </p:sp>
          <p:sp>
            <p:nvSpPr>
              <p:cNvPr id="121" name="同心圆 120"/>
              <p:cNvSpPr/>
              <p:nvPr/>
            </p:nvSpPr>
            <p:spPr>
              <a:xfrm>
                <a:off x="1897341" y="1387648"/>
                <a:ext cx="3360459" cy="3360459"/>
              </a:xfrm>
              <a:prstGeom prst="donut">
                <a:avLst>
                  <a:gd name="adj" fmla="val 8233"/>
                </a:avLst>
              </a:prstGeom>
              <a:noFill/>
              <a:ln>
                <a:solidFill>
                  <a:srgbClr val="F60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2" name="直接连接符 121"/>
              <p:cNvCxnSpPr>
                <a:stCxn id="121" idx="2"/>
                <a:endCxn id="116" idx="2"/>
              </p:cNvCxnSpPr>
              <p:nvPr/>
            </p:nvCxnSpPr>
            <p:spPr>
              <a:xfrm>
                <a:off x="1897341" y="3067878"/>
                <a:ext cx="223008" cy="1"/>
              </a:xfrm>
              <a:prstGeom prst="line">
                <a:avLst/>
              </a:prstGeom>
              <a:ln>
                <a:solidFill>
                  <a:srgbClr val="F601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>
                <a:stCxn id="116" idx="6"/>
                <a:endCxn id="121" idx="6"/>
              </p:cNvCxnSpPr>
              <p:nvPr/>
            </p:nvCxnSpPr>
            <p:spPr>
              <a:xfrm flipV="1">
                <a:off x="5022575" y="3067878"/>
                <a:ext cx="235225" cy="1"/>
              </a:xfrm>
              <a:prstGeom prst="line">
                <a:avLst/>
              </a:prstGeom>
              <a:ln>
                <a:solidFill>
                  <a:srgbClr val="F601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文本框 123"/>
              <p:cNvSpPr txBox="1"/>
              <p:nvPr/>
            </p:nvSpPr>
            <p:spPr>
              <a:xfrm rot="2316308">
                <a:off x="3883148" y="1769990"/>
                <a:ext cx="13226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 smtClean="0">
                    <a:solidFill>
                      <a:srgbClr val="F60100"/>
                    </a:solidFill>
                  </a:rPr>
                  <a:t>Data Sync Middle Layer</a:t>
                </a:r>
                <a:endParaRPr lang="zh-CN" altLang="en-US" sz="700" dirty="0">
                  <a:solidFill>
                    <a:srgbClr val="F60100"/>
                  </a:solidFill>
                </a:endParaRPr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 rot="2316308">
                <a:off x="1950588" y="4130736"/>
                <a:ext cx="13226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00" dirty="0" smtClean="0">
                    <a:solidFill>
                      <a:srgbClr val="F60100"/>
                    </a:solidFill>
                  </a:rPr>
                  <a:t>Job/Task/</a:t>
                </a:r>
                <a:r>
                  <a:rPr lang="en-US" altLang="zh-CN" sz="700" dirty="0" err="1" smtClean="0">
                    <a:solidFill>
                      <a:srgbClr val="F60100"/>
                    </a:solidFill>
                  </a:rPr>
                  <a:t>Msg</a:t>
                </a:r>
                <a:r>
                  <a:rPr lang="en-US" altLang="zh-CN" sz="700" dirty="0" smtClean="0">
                    <a:solidFill>
                      <a:srgbClr val="F60100"/>
                    </a:solidFill>
                  </a:rPr>
                  <a:t> Queue</a:t>
                </a:r>
                <a:endParaRPr lang="zh-CN" altLang="en-US" sz="700" dirty="0">
                  <a:solidFill>
                    <a:srgbClr val="F60100"/>
                  </a:solidFill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3561445" y="151967"/>
              <a:ext cx="1748790" cy="867381"/>
              <a:chOff x="2918460" y="57647"/>
              <a:chExt cx="1748790" cy="867381"/>
            </a:xfrm>
          </p:grpSpPr>
          <p:sp>
            <p:nvSpPr>
              <p:cNvPr id="114" name="椭圆 113"/>
              <p:cNvSpPr/>
              <p:nvPr/>
            </p:nvSpPr>
            <p:spPr>
              <a:xfrm>
                <a:off x="2918460" y="57647"/>
                <a:ext cx="1339641" cy="777360"/>
              </a:xfrm>
              <a:prstGeom prst="ellipse">
                <a:avLst/>
              </a:prstGeom>
              <a:noFill/>
              <a:ln>
                <a:solidFill>
                  <a:srgbClr val="F60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100" dirty="0" smtClean="0">
                    <a:solidFill>
                      <a:srgbClr val="F60100"/>
                    </a:solidFill>
                  </a:rPr>
                  <a:t>Share Engine</a:t>
                </a:r>
              </a:p>
              <a:p>
                <a:pPr algn="ctr"/>
                <a:r>
                  <a:rPr lang="en-US" altLang="zh-CN" sz="700" dirty="0" smtClean="0">
                    <a:solidFill>
                      <a:srgbClr val="F60100"/>
                    </a:solidFill>
                  </a:rPr>
                  <a:t>(2 ways SNS data IO)</a:t>
                </a:r>
                <a:endParaRPr lang="zh-CN" altLang="en-US" sz="700" dirty="0">
                  <a:solidFill>
                    <a:srgbClr val="F60100"/>
                  </a:solidFill>
                </a:endParaRPr>
              </a:p>
            </p:txBody>
          </p:sp>
          <p:sp>
            <p:nvSpPr>
              <p:cNvPr id="115" name="流程图: 磁盘 114"/>
              <p:cNvSpPr/>
              <p:nvPr/>
            </p:nvSpPr>
            <p:spPr>
              <a:xfrm>
                <a:off x="4110428" y="467166"/>
                <a:ext cx="556822" cy="457862"/>
              </a:xfrm>
              <a:prstGeom prst="flowChartMagneticDisk">
                <a:avLst/>
              </a:prstGeom>
              <a:solidFill>
                <a:schemeClr val="bg1"/>
              </a:solidFill>
              <a:ln w="3175">
                <a:solidFill>
                  <a:srgbClr val="4241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zh-CN" sz="700" dirty="0" smtClean="0">
                    <a:solidFill>
                      <a:srgbClr val="424141"/>
                    </a:solidFill>
                  </a:rPr>
                  <a:t>SNS Role</a:t>
                </a:r>
              </a:p>
              <a:p>
                <a:pPr algn="ctr"/>
                <a:r>
                  <a:rPr lang="en-US" altLang="zh-CN" sz="700" dirty="0" smtClean="0">
                    <a:solidFill>
                      <a:srgbClr val="424141"/>
                    </a:solidFill>
                  </a:rPr>
                  <a:t>DB</a:t>
                </a:r>
                <a:endParaRPr lang="zh-CN" altLang="en-US" sz="700" dirty="0">
                  <a:solidFill>
                    <a:srgbClr val="424141"/>
                  </a:solidFill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085102" y="767395"/>
              <a:ext cx="1843614" cy="822132"/>
              <a:chOff x="410213" y="268946"/>
              <a:chExt cx="1843614" cy="822132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876300" y="268946"/>
                <a:ext cx="1339641" cy="777360"/>
              </a:xfrm>
              <a:prstGeom prst="ellipse">
                <a:avLst/>
              </a:prstGeom>
              <a:noFill/>
              <a:ln>
                <a:solidFill>
                  <a:srgbClr val="F60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700" dirty="0">
                  <a:solidFill>
                    <a:srgbClr val="127AD9"/>
                  </a:solidFill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838412" y="462037"/>
                <a:ext cx="1415415" cy="389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 smtClean="0">
                    <a:solidFill>
                      <a:srgbClr val="F60100"/>
                    </a:solidFill>
                  </a:rPr>
                  <a:t>Chat/Push </a:t>
                </a:r>
                <a:r>
                  <a:rPr lang="en-US" altLang="zh-CN" sz="1100" dirty="0">
                    <a:solidFill>
                      <a:srgbClr val="F60100"/>
                    </a:solidFill>
                  </a:rPr>
                  <a:t>Engine</a:t>
                </a:r>
              </a:p>
              <a:p>
                <a:pPr algn="ctr"/>
                <a:r>
                  <a:rPr lang="en-US" altLang="zh-CN" sz="700" dirty="0" smtClean="0">
                    <a:solidFill>
                      <a:srgbClr val="F60100"/>
                    </a:solidFill>
                  </a:rPr>
                  <a:t>(Data push policy &amp; subs)</a:t>
                </a:r>
                <a:endParaRPr lang="zh-CN" altLang="en-US" sz="700" dirty="0">
                  <a:solidFill>
                    <a:srgbClr val="F60100"/>
                  </a:solidFill>
                </a:endParaRPr>
              </a:p>
            </p:txBody>
          </p:sp>
          <p:sp>
            <p:nvSpPr>
              <p:cNvPr id="113" name="流程图: 磁盘 112"/>
              <p:cNvSpPr/>
              <p:nvPr/>
            </p:nvSpPr>
            <p:spPr>
              <a:xfrm>
                <a:off x="410213" y="633216"/>
                <a:ext cx="556822" cy="457862"/>
              </a:xfrm>
              <a:prstGeom prst="flowChartMagneticDisk">
                <a:avLst/>
              </a:prstGeom>
              <a:solidFill>
                <a:schemeClr val="bg1"/>
              </a:solidFill>
              <a:ln w="3175">
                <a:solidFill>
                  <a:srgbClr val="4241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>
                    <a:solidFill>
                      <a:srgbClr val="424141"/>
                    </a:solidFill>
                  </a:rPr>
                  <a:t>Subs DB</a:t>
                </a:r>
                <a:endParaRPr lang="zh-CN" altLang="en-US" sz="700" dirty="0">
                  <a:solidFill>
                    <a:srgbClr val="424141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-118320" y="2176480"/>
              <a:ext cx="2150880" cy="1066186"/>
              <a:chOff x="-810261" y="1413189"/>
              <a:chExt cx="2150880" cy="1066186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-483232" y="1413189"/>
                <a:ext cx="1759865" cy="1021205"/>
              </a:xfrm>
              <a:prstGeom prst="ellipse">
                <a:avLst/>
              </a:prstGeom>
              <a:noFill/>
              <a:ln>
                <a:solidFill>
                  <a:srgbClr val="F60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700" dirty="0">
                  <a:solidFill>
                    <a:srgbClr val="127AD9"/>
                  </a:solidFill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-542381" y="1747686"/>
                <a:ext cx="1883000" cy="389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 smtClean="0">
                    <a:solidFill>
                      <a:srgbClr val="F60100"/>
                    </a:solidFill>
                  </a:rPr>
                  <a:t>Application Logic Engine</a:t>
                </a:r>
                <a:endParaRPr lang="en-US" altLang="zh-CN" sz="1100" dirty="0">
                  <a:solidFill>
                    <a:srgbClr val="F60100"/>
                  </a:solidFill>
                </a:endParaRPr>
              </a:p>
              <a:p>
                <a:pPr algn="ctr"/>
                <a:r>
                  <a:rPr lang="en-US" altLang="zh-CN" sz="700" dirty="0" smtClean="0">
                    <a:solidFill>
                      <a:srgbClr val="F60100"/>
                    </a:solidFill>
                  </a:rPr>
                  <a:t>(API data I/O basic logic)</a:t>
                </a:r>
                <a:endParaRPr lang="zh-CN" altLang="en-US" sz="700" dirty="0">
                  <a:solidFill>
                    <a:srgbClr val="F60100"/>
                  </a:solidFill>
                </a:endParaRPr>
              </a:p>
            </p:txBody>
          </p:sp>
          <p:sp>
            <p:nvSpPr>
              <p:cNvPr id="110" name="流程图: 磁盘 109"/>
              <p:cNvSpPr/>
              <p:nvPr/>
            </p:nvSpPr>
            <p:spPr>
              <a:xfrm>
                <a:off x="-810261" y="2021513"/>
                <a:ext cx="556822" cy="457862"/>
              </a:xfrm>
              <a:prstGeom prst="flowChartMagneticDisk">
                <a:avLst/>
              </a:prstGeom>
              <a:solidFill>
                <a:schemeClr val="bg1"/>
              </a:solidFill>
              <a:ln w="3175">
                <a:solidFill>
                  <a:srgbClr val="4241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>
                    <a:solidFill>
                      <a:srgbClr val="424141"/>
                    </a:solidFill>
                  </a:rPr>
                  <a:t>Subs DB</a:t>
                </a:r>
                <a:endParaRPr lang="zh-CN" altLang="en-US" sz="700" dirty="0">
                  <a:solidFill>
                    <a:srgbClr val="424141"/>
                  </a:solidFill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472639" y="3778478"/>
              <a:ext cx="1671760" cy="921900"/>
              <a:chOff x="-467800" y="2766210"/>
              <a:chExt cx="1671760" cy="921900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-426285" y="2766210"/>
                <a:ext cx="1588730" cy="921900"/>
              </a:xfrm>
              <a:prstGeom prst="ellipse">
                <a:avLst/>
              </a:prstGeom>
              <a:noFill/>
              <a:ln>
                <a:solidFill>
                  <a:srgbClr val="F60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700" dirty="0">
                  <a:solidFill>
                    <a:srgbClr val="127AD9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-467800" y="3014825"/>
                <a:ext cx="1671760" cy="389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 smtClean="0">
                    <a:solidFill>
                      <a:srgbClr val="F60100"/>
                    </a:solidFill>
                  </a:rPr>
                  <a:t>Media Parser Engine</a:t>
                </a:r>
                <a:endParaRPr lang="en-US" altLang="zh-CN" sz="1100" dirty="0">
                  <a:solidFill>
                    <a:srgbClr val="F60100"/>
                  </a:solidFill>
                </a:endParaRPr>
              </a:p>
              <a:p>
                <a:pPr algn="ctr"/>
                <a:r>
                  <a:rPr lang="en-US" altLang="zh-CN" sz="700" dirty="0" smtClean="0">
                    <a:solidFill>
                      <a:srgbClr val="F60100"/>
                    </a:solidFill>
                  </a:rPr>
                  <a:t>(</a:t>
                </a:r>
                <a:r>
                  <a:rPr lang="en-US" altLang="zh-CN" sz="700" dirty="0" err="1" smtClean="0">
                    <a:solidFill>
                      <a:srgbClr val="F60100"/>
                    </a:solidFill>
                  </a:rPr>
                  <a:t>Img</a:t>
                </a:r>
                <a:r>
                  <a:rPr lang="en-US" altLang="zh-CN" sz="700" dirty="0" smtClean="0">
                    <a:solidFill>
                      <a:srgbClr val="F60100"/>
                    </a:solidFill>
                  </a:rPr>
                  <a:t> parser &amp; feature recognition)</a:t>
                </a:r>
                <a:endParaRPr lang="zh-CN" altLang="en-US" sz="700" dirty="0">
                  <a:solidFill>
                    <a:srgbClr val="F60100"/>
                  </a:solidFill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281651" y="5007092"/>
              <a:ext cx="1846709" cy="822132"/>
              <a:chOff x="-184593" y="3822432"/>
              <a:chExt cx="1846709" cy="822132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281494" y="3822432"/>
                <a:ext cx="1339641" cy="777360"/>
              </a:xfrm>
              <a:prstGeom prst="ellipse">
                <a:avLst/>
              </a:prstGeom>
              <a:noFill/>
              <a:ln>
                <a:solidFill>
                  <a:srgbClr val="F60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700" dirty="0">
                  <a:solidFill>
                    <a:srgbClr val="127AD9"/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46701" y="3887946"/>
                <a:ext cx="1415415" cy="616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 smtClean="0">
                    <a:solidFill>
                      <a:srgbClr val="F60100"/>
                    </a:solidFill>
                  </a:rPr>
                  <a:t>Track Engine</a:t>
                </a:r>
                <a:endParaRPr lang="en-US" altLang="zh-CN" sz="1100" dirty="0">
                  <a:solidFill>
                    <a:srgbClr val="F60100"/>
                  </a:solidFill>
                </a:endParaRPr>
              </a:p>
              <a:p>
                <a:pPr algn="ctr"/>
                <a:r>
                  <a:rPr lang="en-US" altLang="zh-CN" sz="700" dirty="0" smtClean="0">
                    <a:solidFill>
                      <a:srgbClr val="F60100"/>
                    </a:solidFill>
                  </a:rPr>
                  <a:t>(Device/User/Event track)</a:t>
                </a:r>
              </a:p>
              <a:p>
                <a:pPr algn="ctr"/>
                <a:r>
                  <a:rPr lang="en-US" altLang="zh-CN" sz="700" dirty="0" smtClean="0">
                    <a:solidFill>
                      <a:srgbClr val="F60100"/>
                    </a:solidFill>
                  </a:rPr>
                  <a:t>(Device error collection)</a:t>
                </a:r>
              </a:p>
              <a:p>
                <a:pPr algn="ctr"/>
                <a:r>
                  <a:rPr lang="en-US" altLang="zh-CN" sz="700" dirty="0" smtClean="0">
                    <a:solidFill>
                      <a:srgbClr val="F60100"/>
                    </a:solidFill>
                  </a:rPr>
                  <a:t>Report </a:t>
                </a:r>
                <a:r>
                  <a:rPr lang="en-US" altLang="zh-CN" sz="700" dirty="0">
                    <a:solidFill>
                      <a:srgbClr val="F60100"/>
                    </a:solidFill>
                  </a:rPr>
                  <a:t>g</a:t>
                </a:r>
                <a:r>
                  <a:rPr lang="en-US" altLang="zh-CN" sz="700" dirty="0" smtClean="0">
                    <a:solidFill>
                      <a:srgbClr val="F60100"/>
                    </a:solidFill>
                  </a:rPr>
                  <a:t>eneration</a:t>
                </a:r>
                <a:endParaRPr lang="zh-CN" altLang="en-US" sz="700" dirty="0">
                  <a:solidFill>
                    <a:srgbClr val="F60100"/>
                  </a:solidFill>
                </a:endParaRPr>
              </a:p>
            </p:txBody>
          </p:sp>
          <p:sp>
            <p:nvSpPr>
              <p:cNvPr id="105" name="流程图: 磁盘 104"/>
              <p:cNvSpPr/>
              <p:nvPr/>
            </p:nvSpPr>
            <p:spPr>
              <a:xfrm>
                <a:off x="-184593" y="4186702"/>
                <a:ext cx="556822" cy="457862"/>
              </a:xfrm>
              <a:prstGeom prst="flowChartMagneticDisk">
                <a:avLst/>
              </a:prstGeom>
              <a:solidFill>
                <a:schemeClr val="bg1"/>
              </a:solidFill>
              <a:ln w="3175">
                <a:solidFill>
                  <a:srgbClr val="4241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>
                    <a:solidFill>
                      <a:srgbClr val="424141"/>
                    </a:solidFill>
                  </a:rPr>
                  <a:t>Track DB</a:t>
                </a:r>
                <a:endParaRPr lang="zh-CN" altLang="en-US" sz="700" dirty="0">
                  <a:solidFill>
                    <a:srgbClr val="424141"/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3440743" y="5540469"/>
              <a:ext cx="1557228" cy="840490"/>
              <a:chOff x="2816580" y="5368710"/>
              <a:chExt cx="1557228" cy="840490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864063" y="5368710"/>
                <a:ext cx="1448434" cy="840490"/>
              </a:xfrm>
              <a:prstGeom prst="ellipse">
                <a:avLst/>
              </a:prstGeom>
              <a:noFill/>
              <a:ln>
                <a:solidFill>
                  <a:srgbClr val="F60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700" dirty="0">
                  <a:solidFill>
                    <a:srgbClr val="127AD9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816580" y="5543568"/>
                <a:ext cx="155722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 smtClean="0">
                    <a:solidFill>
                      <a:srgbClr val="F60100"/>
                    </a:solidFill>
                  </a:rPr>
                  <a:t>Content Distribution </a:t>
                </a:r>
                <a:r>
                  <a:rPr lang="en-US" altLang="zh-CN" sz="1100" dirty="0">
                    <a:solidFill>
                      <a:srgbClr val="F60100"/>
                    </a:solidFill>
                  </a:rPr>
                  <a:t>Engine</a:t>
                </a:r>
              </a:p>
              <a:p>
                <a:pPr algn="ctr"/>
                <a:r>
                  <a:rPr lang="en-US" altLang="zh-CN" sz="700" dirty="0" smtClean="0">
                    <a:solidFill>
                      <a:srgbClr val="F60100"/>
                    </a:solidFill>
                  </a:rPr>
                  <a:t>(CDN for static &amp;cache)</a:t>
                </a:r>
                <a:endParaRPr lang="zh-CN" altLang="en-US" sz="700" dirty="0">
                  <a:solidFill>
                    <a:srgbClr val="F60100"/>
                  </a:solidFill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5617650" y="4793434"/>
              <a:ext cx="1415415" cy="777360"/>
              <a:chOff x="5664412" y="4980030"/>
              <a:chExt cx="1415415" cy="777360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5702300" y="4980030"/>
                <a:ext cx="1339641" cy="777360"/>
              </a:xfrm>
              <a:prstGeom prst="ellipse">
                <a:avLst/>
              </a:prstGeom>
              <a:noFill/>
              <a:ln>
                <a:solidFill>
                  <a:srgbClr val="F60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700" dirty="0">
                  <a:solidFill>
                    <a:srgbClr val="127AD9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5664412" y="5173121"/>
                <a:ext cx="1415415" cy="389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 smtClean="0">
                    <a:solidFill>
                      <a:srgbClr val="F60100"/>
                    </a:solidFill>
                  </a:rPr>
                  <a:t>Network Monitor</a:t>
                </a:r>
                <a:endParaRPr lang="en-US" altLang="zh-CN" sz="1100" dirty="0">
                  <a:solidFill>
                    <a:srgbClr val="F60100"/>
                  </a:solidFill>
                </a:endParaRPr>
              </a:p>
              <a:p>
                <a:pPr algn="ctr"/>
                <a:r>
                  <a:rPr lang="en-US" altLang="zh-CN" sz="700" dirty="0" smtClean="0">
                    <a:solidFill>
                      <a:srgbClr val="F60100"/>
                    </a:solidFill>
                  </a:rPr>
                  <a:t>(Monitor &amp; Alert)</a:t>
                </a:r>
                <a:endParaRPr lang="zh-CN" altLang="en-US" sz="700" dirty="0">
                  <a:solidFill>
                    <a:srgbClr val="F60100"/>
                  </a:solidFill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6560585" y="2839313"/>
              <a:ext cx="1505980" cy="777360"/>
              <a:chOff x="6637895" y="3160433"/>
              <a:chExt cx="1505980" cy="7773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6721065" y="3160433"/>
                <a:ext cx="1339641" cy="777360"/>
              </a:xfrm>
              <a:prstGeom prst="ellipse">
                <a:avLst/>
              </a:prstGeom>
              <a:noFill/>
              <a:ln>
                <a:solidFill>
                  <a:srgbClr val="F60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700" dirty="0">
                  <a:solidFill>
                    <a:srgbClr val="127AD9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637895" y="3414457"/>
                <a:ext cx="1505980" cy="389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 smtClean="0">
                    <a:solidFill>
                      <a:srgbClr val="F60100"/>
                    </a:solidFill>
                  </a:rPr>
                  <a:t>Lookup/Route Entry</a:t>
                </a:r>
                <a:endParaRPr lang="en-US" altLang="zh-CN" sz="1100" dirty="0">
                  <a:solidFill>
                    <a:srgbClr val="F60100"/>
                  </a:solidFill>
                </a:endParaRPr>
              </a:p>
              <a:p>
                <a:pPr algn="ctr"/>
                <a:r>
                  <a:rPr lang="en-US" altLang="zh-CN" sz="700" dirty="0" smtClean="0">
                    <a:solidFill>
                      <a:srgbClr val="F60100"/>
                    </a:solidFill>
                  </a:rPr>
                  <a:t>(Load balance)</a:t>
                </a:r>
                <a:endParaRPr lang="zh-CN" altLang="en-US" sz="700" dirty="0">
                  <a:solidFill>
                    <a:srgbClr val="F60100"/>
                  </a:solidFill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6055346" y="1370243"/>
              <a:ext cx="1735958" cy="880689"/>
              <a:chOff x="6951043" y="1150388"/>
              <a:chExt cx="1735958" cy="880689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7034213" y="1150388"/>
                <a:ext cx="1339641" cy="777360"/>
              </a:xfrm>
              <a:prstGeom prst="ellipse">
                <a:avLst/>
              </a:prstGeom>
              <a:noFill/>
              <a:ln>
                <a:solidFill>
                  <a:srgbClr val="F60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700" dirty="0">
                  <a:solidFill>
                    <a:srgbClr val="127AD9"/>
                  </a:solidFill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6951043" y="1353613"/>
                <a:ext cx="1505980" cy="389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 err="1" smtClean="0">
                    <a:solidFill>
                      <a:srgbClr val="F60100"/>
                    </a:solidFill>
                  </a:rPr>
                  <a:t>Auth</a:t>
                </a:r>
                <a:r>
                  <a:rPr lang="en-US" altLang="zh-CN" sz="1100" dirty="0" smtClean="0">
                    <a:solidFill>
                      <a:srgbClr val="F60100"/>
                    </a:solidFill>
                  </a:rPr>
                  <a:t> Engine</a:t>
                </a:r>
                <a:endParaRPr lang="en-US" altLang="zh-CN" sz="1100" dirty="0">
                  <a:solidFill>
                    <a:srgbClr val="F60100"/>
                  </a:solidFill>
                </a:endParaRPr>
              </a:p>
              <a:p>
                <a:pPr algn="ctr"/>
                <a:r>
                  <a:rPr lang="en-US" altLang="zh-CN" sz="700" dirty="0" smtClean="0">
                    <a:solidFill>
                      <a:srgbClr val="F60100"/>
                    </a:solidFill>
                  </a:rPr>
                  <a:t>(3A)</a:t>
                </a:r>
                <a:endParaRPr lang="zh-CN" altLang="en-US" sz="700" dirty="0">
                  <a:solidFill>
                    <a:srgbClr val="F60100"/>
                  </a:solidFill>
                </a:endParaRPr>
              </a:p>
            </p:txBody>
          </p:sp>
          <p:sp>
            <p:nvSpPr>
              <p:cNvPr id="96" name="流程图: 磁盘 95"/>
              <p:cNvSpPr/>
              <p:nvPr/>
            </p:nvSpPr>
            <p:spPr>
              <a:xfrm>
                <a:off x="8130179" y="1573215"/>
                <a:ext cx="556822" cy="457862"/>
              </a:xfrm>
              <a:prstGeom prst="flowChartMagneticDisk">
                <a:avLst/>
              </a:prstGeom>
              <a:solidFill>
                <a:schemeClr val="bg1"/>
              </a:solidFill>
              <a:ln w="3175">
                <a:solidFill>
                  <a:srgbClr val="4241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 smtClean="0">
                    <a:solidFill>
                      <a:srgbClr val="424141"/>
                    </a:solidFill>
                  </a:rPr>
                  <a:t>User DB</a:t>
                </a:r>
                <a:endParaRPr lang="zh-CN" altLang="en-US" sz="700" dirty="0">
                  <a:solidFill>
                    <a:srgbClr val="424141"/>
                  </a:solidFill>
                </a:endParaRPr>
              </a:p>
            </p:txBody>
          </p:sp>
        </p:grpSp>
        <p:sp>
          <p:nvSpPr>
            <p:cNvPr id="84" name="上下箭头 83"/>
            <p:cNvSpPr/>
            <p:nvPr/>
          </p:nvSpPr>
          <p:spPr>
            <a:xfrm>
              <a:off x="4116833" y="997050"/>
              <a:ext cx="183556" cy="460622"/>
            </a:xfrm>
            <a:prstGeom prst="upDownArrow">
              <a:avLst/>
            </a:prstGeom>
            <a:solidFill>
              <a:srgbClr val="42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5" name="上下箭头 84"/>
            <p:cNvSpPr/>
            <p:nvPr/>
          </p:nvSpPr>
          <p:spPr>
            <a:xfrm rot="18738301">
              <a:off x="2889024" y="1410234"/>
              <a:ext cx="183556" cy="460622"/>
            </a:xfrm>
            <a:prstGeom prst="upDownArrow">
              <a:avLst/>
            </a:prstGeom>
            <a:solidFill>
              <a:srgbClr val="42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6" name="上下箭头 85"/>
            <p:cNvSpPr/>
            <p:nvPr/>
          </p:nvSpPr>
          <p:spPr>
            <a:xfrm rot="17097784">
              <a:off x="2164039" y="2609002"/>
              <a:ext cx="183556" cy="460622"/>
            </a:xfrm>
            <a:prstGeom prst="upDownArrow">
              <a:avLst/>
            </a:prstGeom>
            <a:solidFill>
              <a:srgbClr val="42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7" name="上下箭头 86"/>
            <p:cNvSpPr/>
            <p:nvPr/>
          </p:nvSpPr>
          <p:spPr>
            <a:xfrm rot="14575674">
              <a:off x="2295581" y="3778586"/>
              <a:ext cx="183556" cy="460622"/>
            </a:xfrm>
            <a:prstGeom prst="upDownArrow">
              <a:avLst/>
            </a:prstGeom>
            <a:solidFill>
              <a:srgbClr val="42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8" name="上下箭头 87"/>
            <p:cNvSpPr/>
            <p:nvPr/>
          </p:nvSpPr>
          <p:spPr>
            <a:xfrm rot="12771271">
              <a:off x="3001095" y="4635532"/>
              <a:ext cx="183556" cy="460622"/>
            </a:xfrm>
            <a:prstGeom prst="upDownArrow">
              <a:avLst/>
            </a:prstGeom>
            <a:solidFill>
              <a:srgbClr val="42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9" name="上下箭头 88"/>
            <p:cNvSpPr/>
            <p:nvPr/>
          </p:nvSpPr>
          <p:spPr>
            <a:xfrm rot="5400000">
              <a:off x="6201882" y="2996753"/>
              <a:ext cx="183556" cy="460622"/>
            </a:xfrm>
            <a:prstGeom prst="upDownArrow">
              <a:avLst/>
            </a:prstGeom>
            <a:solidFill>
              <a:srgbClr val="42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0" name="下箭头 89"/>
            <p:cNvSpPr/>
            <p:nvPr/>
          </p:nvSpPr>
          <p:spPr>
            <a:xfrm>
              <a:off x="4137621" y="4995547"/>
              <a:ext cx="174405" cy="457493"/>
            </a:xfrm>
            <a:prstGeom prst="downArrow">
              <a:avLst/>
            </a:prstGeom>
            <a:solidFill>
              <a:srgbClr val="42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1" name="下箭头 90"/>
            <p:cNvSpPr/>
            <p:nvPr/>
          </p:nvSpPr>
          <p:spPr>
            <a:xfrm rot="18939342">
              <a:off x="5559813" y="4442296"/>
              <a:ext cx="174405" cy="457493"/>
            </a:xfrm>
            <a:prstGeom prst="downArrow">
              <a:avLst/>
            </a:prstGeom>
            <a:solidFill>
              <a:srgbClr val="42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2" name="上下箭头 91"/>
            <p:cNvSpPr/>
            <p:nvPr/>
          </p:nvSpPr>
          <p:spPr>
            <a:xfrm rot="3516994">
              <a:off x="5834782" y="1863252"/>
              <a:ext cx="183556" cy="460622"/>
            </a:xfrm>
            <a:prstGeom prst="upDownArrow">
              <a:avLst/>
            </a:prstGeom>
            <a:solidFill>
              <a:srgbClr val="424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93" name="直接箭头连接符 92"/>
            <p:cNvCxnSpPr/>
            <p:nvPr/>
          </p:nvCxnSpPr>
          <p:spPr>
            <a:xfrm flipV="1">
              <a:off x="6624573" y="3584390"/>
              <a:ext cx="438673" cy="1217977"/>
            </a:xfrm>
            <a:prstGeom prst="straightConnector1">
              <a:avLst/>
            </a:prstGeom>
            <a:ln>
              <a:solidFill>
                <a:srgbClr val="42414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31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152400"/>
            <a:ext cx="152400" cy="482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2400" y="152400"/>
            <a:ext cx="82550" cy="48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6331" y="137179"/>
            <a:ext cx="643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智能外设接入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552575" y="1193389"/>
            <a:ext cx="8782050" cy="4400578"/>
            <a:chOff x="1876425" y="1571625"/>
            <a:chExt cx="8325784" cy="4171949"/>
          </a:xfrm>
        </p:grpSpPr>
        <p:sp>
          <p:nvSpPr>
            <p:cNvPr id="55" name="矩形 54"/>
            <p:cNvSpPr/>
            <p:nvPr/>
          </p:nvSpPr>
          <p:spPr>
            <a:xfrm>
              <a:off x="1876425" y="4198364"/>
              <a:ext cx="8325784" cy="154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935253" y="4353975"/>
              <a:ext cx="858028" cy="85802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Shape 575"/>
            <p:cNvSpPr/>
            <p:nvPr/>
          </p:nvSpPr>
          <p:spPr>
            <a:xfrm>
              <a:off x="3265777" y="2104899"/>
              <a:ext cx="385681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Rfid</a:t>
              </a:r>
            </a:p>
          </p:txBody>
        </p:sp>
        <p:grpSp>
          <p:nvGrpSpPr>
            <p:cNvPr id="58" name="Group 578"/>
            <p:cNvGrpSpPr/>
            <p:nvPr/>
          </p:nvGrpSpPr>
          <p:grpSpPr>
            <a:xfrm>
              <a:off x="3169582" y="1571625"/>
              <a:ext cx="548471" cy="548471"/>
              <a:chOff x="0" y="0"/>
              <a:chExt cx="635000" cy="635000"/>
            </a:xfrm>
          </p:grpSpPr>
          <p:sp>
            <p:nvSpPr>
              <p:cNvPr id="118" name="Shape 576"/>
              <p:cNvSpPr/>
              <p:nvPr/>
            </p:nvSpPr>
            <p:spPr>
              <a:xfrm>
                <a:off x="0" y="0"/>
                <a:ext cx="635000" cy="635000"/>
              </a:xfrm>
              <a:prstGeom prst="ellips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Roboto Bk"/>
                    <a:ea typeface="Roboto Bk"/>
                    <a:cs typeface="Roboto Bk"/>
                    <a:sym typeface="Roboto Bk"/>
                  </a:defRPr>
                </a:pPr>
                <a:endParaRPr sz="1600"/>
              </a:p>
            </p:txBody>
          </p:sp>
          <p:pic>
            <p:nvPicPr>
              <p:cNvPr id="119" name="385014217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43846" y="143846"/>
                <a:ext cx="347308" cy="3473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59" name="Group 581"/>
            <p:cNvGrpSpPr/>
            <p:nvPr/>
          </p:nvGrpSpPr>
          <p:grpSpPr>
            <a:xfrm>
              <a:off x="4036166" y="1571625"/>
              <a:ext cx="548471" cy="548471"/>
              <a:chOff x="0" y="0"/>
              <a:chExt cx="635000" cy="635000"/>
            </a:xfrm>
          </p:grpSpPr>
          <p:sp>
            <p:nvSpPr>
              <p:cNvPr id="116" name="Shape 579"/>
              <p:cNvSpPr/>
              <p:nvPr/>
            </p:nvSpPr>
            <p:spPr>
              <a:xfrm>
                <a:off x="0" y="0"/>
                <a:ext cx="635000" cy="635000"/>
              </a:xfrm>
              <a:prstGeom prst="ellips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Roboto Bk"/>
                    <a:ea typeface="Roboto Bk"/>
                    <a:cs typeface="Roboto Bk"/>
                    <a:sym typeface="Roboto Bk"/>
                  </a:defRPr>
                </a:pPr>
                <a:endParaRPr sz="1600"/>
              </a:p>
            </p:txBody>
          </p:sp>
          <p:pic>
            <p:nvPicPr>
              <p:cNvPr id="117" name="1269151931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44751" y="145665"/>
                <a:ext cx="348860" cy="347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0" name="Group 584"/>
            <p:cNvGrpSpPr/>
            <p:nvPr/>
          </p:nvGrpSpPr>
          <p:grpSpPr>
            <a:xfrm>
              <a:off x="4902749" y="1571625"/>
              <a:ext cx="548471" cy="548471"/>
              <a:chOff x="0" y="0"/>
              <a:chExt cx="635000" cy="635000"/>
            </a:xfrm>
          </p:grpSpPr>
          <p:sp>
            <p:nvSpPr>
              <p:cNvPr id="114" name="Shape 582"/>
              <p:cNvSpPr/>
              <p:nvPr/>
            </p:nvSpPr>
            <p:spPr>
              <a:xfrm>
                <a:off x="0" y="0"/>
                <a:ext cx="635000" cy="635000"/>
              </a:xfrm>
              <a:prstGeom prst="ellips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Roboto Bk"/>
                    <a:ea typeface="Roboto Bk"/>
                    <a:cs typeface="Roboto Bk"/>
                    <a:sym typeface="Roboto Bk"/>
                  </a:defRPr>
                </a:pPr>
                <a:endParaRPr sz="1600"/>
              </a:p>
            </p:txBody>
          </p:sp>
          <p:pic>
            <p:nvPicPr>
              <p:cNvPr id="115" name="1652820073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43070" y="165022"/>
                <a:ext cx="348860" cy="3049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1" name="Group 587"/>
            <p:cNvGrpSpPr/>
            <p:nvPr/>
          </p:nvGrpSpPr>
          <p:grpSpPr>
            <a:xfrm>
              <a:off x="6635917" y="1573168"/>
              <a:ext cx="548471" cy="548471"/>
              <a:chOff x="0" y="0"/>
              <a:chExt cx="635000" cy="635000"/>
            </a:xfrm>
          </p:grpSpPr>
          <p:sp>
            <p:nvSpPr>
              <p:cNvPr id="112" name="Shape 585"/>
              <p:cNvSpPr/>
              <p:nvPr/>
            </p:nvSpPr>
            <p:spPr>
              <a:xfrm>
                <a:off x="0" y="0"/>
                <a:ext cx="635000" cy="635000"/>
              </a:xfrm>
              <a:prstGeom prst="ellips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Roboto Bk"/>
                    <a:ea typeface="Roboto Bk"/>
                    <a:cs typeface="Roboto Bk"/>
                    <a:sym typeface="Roboto Bk"/>
                  </a:defRPr>
                </a:pPr>
                <a:endParaRPr sz="1600"/>
              </a:p>
            </p:txBody>
          </p:sp>
          <p:pic>
            <p:nvPicPr>
              <p:cNvPr id="113" name="1588334843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56600" y="141949"/>
                <a:ext cx="321801" cy="3220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2" name="Group 590"/>
            <p:cNvGrpSpPr/>
            <p:nvPr/>
          </p:nvGrpSpPr>
          <p:grpSpPr>
            <a:xfrm>
              <a:off x="5769333" y="1573638"/>
              <a:ext cx="548471" cy="548471"/>
              <a:chOff x="0" y="0"/>
              <a:chExt cx="635000" cy="635000"/>
            </a:xfrm>
          </p:grpSpPr>
          <p:sp>
            <p:nvSpPr>
              <p:cNvPr id="110" name="Shape 588"/>
              <p:cNvSpPr/>
              <p:nvPr/>
            </p:nvSpPr>
            <p:spPr>
              <a:xfrm>
                <a:off x="0" y="0"/>
                <a:ext cx="635000" cy="635000"/>
              </a:xfrm>
              <a:prstGeom prst="ellips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Roboto Bk"/>
                    <a:ea typeface="Roboto Bk"/>
                    <a:cs typeface="Roboto Bk"/>
                    <a:sym typeface="Roboto Bk"/>
                  </a:defRPr>
                </a:pPr>
                <a:endParaRPr sz="1600"/>
              </a:p>
            </p:txBody>
          </p:sp>
          <p:pic>
            <p:nvPicPr>
              <p:cNvPr id="111" name="152389552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75822" y="123830"/>
                <a:ext cx="285840" cy="3473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3" name="Shape 591"/>
            <p:cNvSpPr/>
            <p:nvPr/>
          </p:nvSpPr>
          <p:spPr>
            <a:xfrm>
              <a:off x="3923551" y="2088445"/>
              <a:ext cx="707884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蓝牙位移</a:t>
              </a:r>
            </a:p>
          </p:txBody>
        </p:sp>
        <p:grpSp>
          <p:nvGrpSpPr>
            <p:cNvPr id="64" name="Group 594"/>
            <p:cNvGrpSpPr/>
            <p:nvPr/>
          </p:nvGrpSpPr>
          <p:grpSpPr>
            <a:xfrm>
              <a:off x="7502500" y="1571625"/>
              <a:ext cx="548471" cy="548471"/>
              <a:chOff x="0" y="0"/>
              <a:chExt cx="635000" cy="635000"/>
            </a:xfrm>
          </p:grpSpPr>
          <p:sp>
            <p:nvSpPr>
              <p:cNvPr id="108" name="Shape 592"/>
              <p:cNvSpPr/>
              <p:nvPr/>
            </p:nvSpPr>
            <p:spPr>
              <a:xfrm>
                <a:off x="0" y="0"/>
                <a:ext cx="635000" cy="635000"/>
              </a:xfrm>
              <a:prstGeom prst="ellipse">
                <a:avLst/>
              </a:prstGeom>
              <a:noFill/>
              <a:ln w="25400" cap="flat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Roboto Bk"/>
                    <a:ea typeface="Roboto Bk"/>
                    <a:cs typeface="Roboto Bk"/>
                    <a:sym typeface="Roboto Bk"/>
                  </a:defRPr>
                </a:pPr>
                <a:endParaRPr sz="1600"/>
              </a:p>
            </p:txBody>
          </p:sp>
          <p:pic>
            <p:nvPicPr>
              <p:cNvPr id="109" name="152389552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75822" y="123830"/>
                <a:ext cx="285840" cy="3473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5" name="Shape 595"/>
            <p:cNvSpPr/>
            <p:nvPr/>
          </p:nvSpPr>
          <p:spPr>
            <a:xfrm>
              <a:off x="8369084" y="1571625"/>
              <a:ext cx="548471" cy="548471"/>
            </a:xfrm>
            <a:prstGeom prst="ellips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Roboto Bk"/>
                  <a:ea typeface="Roboto Bk"/>
                  <a:cs typeface="Roboto Bk"/>
                  <a:sym typeface="Roboto Bk"/>
                </a:defRPr>
              </a:pPr>
              <a:endParaRPr sz="1600"/>
            </a:p>
          </p:txBody>
        </p:sp>
        <p:sp>
          <p:nvSpPr>
            <p:cNvPr id="66" name="Shape 599"/>
            <p:cNvSpPr/>
            <p:nvPr/>
          </p:nvSpPr>
          <p:spPr>
            <a:xfrm flipV="1">
              <a:off x="3443818" y="2452498"/>
              <a:ext cx="1" cy="145923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34000"/>
                </a:schemeClr>
              </a:solidFill>
              <a:miter/>
            </a:ln>
          </p:spPr>
          <p:txBody>
            <a:bodyPr lIns="45719" rIns="45719"/>
            <a:lstStyle/>
            <a:p>
              <a:endPara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Shape 600"/>
            <p:cNvSpPr/>
            <p:nvPr/>
          </p:nvSpPr>
          <p:spPr>
            <a:xfrm>
              <a:off x="3447159" y="2590923"/>
              <a:ext cx="2423892" cy="1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34000"/>
                </a:schemeClr>
              </a:solidFill>
              <a:miter/>
            </a:ln>
          </p:spPr>
          <p:txBody>
            <a:bodyPr lIns="45719" rIns="45719"/>
            <a:lstStyle/>
            <a:p>
              <a:endPara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Shape 601"/>
            <p:cNvSpPr/>
            <p:nvPr/>
          </p:nvSpPr>
          <p:spPr>
            <a:xfrm flipV="1">
              <a:off x="5866230" y="2587787"/>
              <a:ext cx="0" cy="13477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34000"/>
                </a:schemeClr>
              </a:solidFill>
              <a:miter/>
            </a:ln>
          </p:spPr>
          <p:txBody>
            <a:bodyPr lIns="45719" rIns="45719"/>
            <a:lstStyle/>
            <a:p>
              <a:endPara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Shape 602"/>
            <p:cNvSpPr/>
            <p:nvPr/>
          </p:nvSpPr>
          <p:spPr>
            <a:xfrm flipV="1">
              <a:off x="4310401" y="2452498"/>
              <a:ext cx="1" cy="145923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34000"/>
                </a:schemeClr>
              </a:solidFill>
              <a:miter/>
            </a:ln>
          </p:spPr>
          <p:txBody>
            <a:bodyPr lIns="45719" rIns="45719"/>
            <a:lstStyle/>
            <a:p>
              <a:endPara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Shape 603"/>
            <p:cNvSpPr/>
            <p:nvPr/>
          </p:nvSpPr>
          <p:spPr>
            <a:xfrm flipV="1">
              <a:off x="5176985" y="2452498"/>
              <a:ext cx="1" cy="145923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34000"/>
                </a:schemeClr>
              </a:solidFill>
              <a:miter/>
            </a:ln>
          </p:spPr>
          <p:txBody>
            <a:bodyPr lIns="45719" rIns="45719"/>
            <a:lstStyle/>
            <a:p>
              <a:endPara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Shape 604"/>
            <p:cNvSpPr/>
            <p:nvPr/>
          </p:nvSpPr>
          <p:spPr>
            <a:xfrm flipV="1">
              <a:off x="6221571" y="2587788"/>
              <a:ext cx="0" cy="13477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34000"/>
                </a:schemeClr>
              </a:solidFill>
              <a:miter/>
            </a:ln>
          </p:spPr>
          <p:txBody>
            <a:bodyPr lIns="45719" rIns="45719"/>
            <a:lstStyle/>
            <a:p>
              <a:endPara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Shape 605"/>
            <p:cNvSpPr/>
            <p:nvPr/>
          </p:nvSpPr>
          <p:spPr>
            <a:xfrm flipV="1">
              <a:off x="6043569" y="2452499"/>
              <a:ext cx="0" cy="270064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34000"/>
                </a:schemeClr>
              </a:solidFill>
              <a:miter/>
            </a:ln>
          </p:spPr>
          <p:txBody>
            <a:bodyPr lIns="45719" rIns="45719"/>
            <a:lstStyle/>
            <a:p>
              <a:endPara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Shape 606"/>
            <p:cNvSpPr/>
            <p:nvPr/>
          </p:nvSpPr>
          <p:spPr>
            <a:xfrm flipV="1">
              <a:off x="8643319" y="2452498"/>
              <a:ext cx="1" cy="145923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34000"/>
                </a:schemeClr>
              </a:solidFill>
              <a:miter/>
            </a:ln>
          </p:spPr>
          <p:txBody>
            <a:bodyPr lIns="45719" rIns="45719"/>
            <a:lstStyle/>
            <a:p>
              <a:endPara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Shape 607"/>
            <p:cNvSpPr/>
            <p:nvPr/>
          </p:nvSpPr>
          <p:spPr>
            <a:xfrm>
              <a:off x="6222421" y="2590923"/>
              <a:ext cx="2423893" cy="1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34000"/>
                </a:schemeClr>
              </a:solidFill>
              <a:miter/>
            </a:ln>
          </p:spPr>
          <p:txBody>
            <a:bodyPr lIns="45719" rIns="45719"/>
            <a:lstStyle/>
            <a:p>
              <a:endPara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Shape 608"/>
            <p:cNvSpPr/>
            <p:nvPr/>
          </p:nvSpPr>
          <p:spPr>
            <a:xfrm flipV="1">
              <a:off x="7776735" y="2452498"/>
              <a:ext cx="1" cy="145923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34000"/>
                </a:schemeClr>
              </a:solidFill>
              <a:miter/>
            </a:ln>
          </p:spPr>
          <p:txBody>
            <a:bodyPr lIns="45719" rIns="45719"/>
            <a:lstStyle/>
            <a:p>
              <a:endPara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Shape 609"/>
            <p:cNvSpPr/>
            <p:nvPr/>
          </p:nvSpPr>
          <p:spPr>
            <a:xfrm flipV="1">
              <a:off x="6910152" y="2452498"/>
              <a:ext cx="1" cy="145923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34000"/>
                </a:schemeClr>
              </a:solidFill>
              <a:miter/>
            </a:ln>
          </p:spPr>
          <p:txBody>
            <a:bodyPr lIns="45719" rIns="45719"/>
            <a:lstStyle/>
            <a:p>
              <a:endPara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Shape 610"/>
            <p:cNvSpPr/>
            <p:nvPr/>
          </p:nvSpPr>
          <p:spPr>
            <a:xfrm>
              <a:off x="4982163" y="2104899"/>
              <a:ext cx="401711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NFC</a:t>
              </a:r>
            </a:p>
          </p:txBody>
        </p:sp>
        <p:sp>
          <p:nvSpPr>
            <p:cNvPr id="78" name="Shape 611"/>
            <p:cNvSpPr/>
            <p:nvPr/>
          </p:nvSpPr>
          <p:spPr>
            <a:xfrm>
              <a:off x="5733662" y="2088445"/>
              <a:ext cx="553997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</a:t>
              </a:r>
            </a:p>
          </p:txBody>
        </p:sp>
        <p:sp>
          <p:nvSpPr>
            <p:cNvPr id="79" name="Shape 612"/>
            <p:cNvSpPr/>
            <p:nvPr/>
          </p:nvSpPr>
          <p:spPr>
            <a:xfrm>
              <a:off x="6526655" y="2088445"/>
              <a:ext cx="79605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WI-FI探针</a:t>
              </a:r>
            </a:p>
          </p:txBody>
        </p:sp>
        <p:sp>
          <p:nvSpPr>
            <p:cNvPr id="80" name="Shape 613"/>
            <p:cNvSpPr/>
            <p:nvPr/>
          </p:nvSpPr>
          <p:spPr>
            <a:xfrm>
              <a:off x="7422437" y="2088445"/>
              <a:ext cx="707884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红外射线</a:t>
              </a:r>
            </a:p>
          </p:txBody>
        </p:sp>
        <p:sp>
          <p:nvSpPr>
            <p:cNvPr id="81" name="Shape 614"/>
            <p:cNvSpPr/>
            <p:nvPr/>
          </p:nvSpPr>
          <p:spPr>
            <a:xfrm>
              <a:off x="8323383" y="2104899"/>
              <a:ext cx="707884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zh-CN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重力感应</a:t>
              </a: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8527940" y="1695290"/>
              <a:ext cx="230758" cy="291289"/>
              <a:chOff x="9859992" y="2312154"/>
              <a:chExt cx="327804" cy="413793"/>
            </a:xfrm>
          </p:grpSpPr>
          <p:sp>
            <p:nvSpPr>
              <p:cNvPr id="106" name="圆柱形 105"/>
              <p:cNvSpPr/>
              <p:nvPr/>
            </p:nvSpPr>
            <p:spPr>
              <a:xfrm>
                <a:off x="9859992" y="2355180"/>
                <a:ext cx="327804" cy="370767"/>
              </a:xfrm>
              <a:prstGeom prst="ca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7" name="圆柱形 106"/>
              <p:cNvSpPr/>
              <p:nvPr/>
            </p:nvSpPr>
            <p:spPr>
              <a:xfrm>
                <a:off x="9953705" y="2312154"/>
                <a:ext cx="140378" cy="86051"/>
              </a:xfrm>
              <a:prstGeom prst="ca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712" y="4391434"/>
              <a:ext cx="783109" cy="783109"/>
            </a:xfrm>
            <a:prstGeom prst="rect">
              <a:avLst/>
            </a:prstGeom>
          </p:spPr>
        </p:pic>
        <p:sp>
          <p:nvSpPr>
            <p:cNvPr id="84" name="矩形 83"/>
            <p:cNvSpPr/>
            <p:nvPr/>
          </p:nvSpPr>
          <p:spPr>
            <a:xfrm>
              <a:off x="4272778" y="4353975"/>
              <a:ext cx="858028" cy="85802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273" y="4383206"/>
              <a:ext cx="812581" cy="812582"/>
            </a:xfrm>
            <a:prstGeom prst="rect">
              <a:avLst/>
            </a:prstGeom>
          </p:spPr>
        </p:pic>
        <p:sp>
          <p:nvSpPr>
            <p:cNvPr id="86" name="Shape 610"/>
            <p:cNvSpPr/>
            <p:nvPr/>
          </p:nvSpPr>
          <p:spPr>
            <a:xfrm>
              <a:off x="2987235" y="5370915"/>
              <a:ext cx="707884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zh-CN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触摸查询</a:t>
              </a: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610"/>
            <p:cNvSpPr/>
            <p:nvPr/>
          </p:nvSpPr>
          <p:spPr>
            <a:xfrm>
              <a:off x="4347849" y="5370915"/>
              <a:ext cx="707884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zh-CN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人脸识别</a:t>
              </a: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8298795" y="4353975"/>
              <a:ext cx="858028" cy="85802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9" name="Shape 610"/>
            <p:cNvSpPr/>
            <p:nvPr/>
          </p:nvSpPr>
          <p:spPr>
            <a:xfrm>
              <a:off x="8296923" y="5370915"/>
              <a:ext cx="86177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zh-CN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数据统计</a:t>
              </a: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0001" y="4420638"/>
              <a:ext cx="689276" cy="689276"/>
            </a:xfrm>
            <a:prstGeom prst="rect">
              <a:avLst/>
            </a:prstGeom>
          </p:spPr>
        </p:pic>
        <p:sp>
          <p:nvSpPr>
            <p:cNvPr id="91" name="矩形 90"/>
            <p:cNvSpPr/>
            <p:nvPr/>
          </p:nvSpPr>
          <p:spPr>
            <a:xfrm>
              <a:off x="6966425" y="4353975"/>
              <a:ext cx="858028" cy="85802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0" y="4429587"/>
              <a:ext cx="719819" cy="719819"/>
            </a:xfrm>
            <a:prstGeom prst="rect">
              <a:avLst/>
            </a:prstGeom>
          </p:spPr>
        </p:pic>
        <p:sp>
          <p:nvSpPr>
            <p:cNvPr id="93" name="Shape 610"/>
            <p:cNvSpPr/>
            <p:nvPr/>
          </p:nvSpPr>
          <p:spPr>
            <a:xfrm>
              <a:off x="7067157" y="5370915"/>
              <a:ext cx="707884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热</a:t>
              </a:r>
              <a:r>
                <a:rPr lang="zh-CN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区分析</a:t>
              </a: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610302" y="4353975"/>
              <a:ext cx="858028" cy="85802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5747052" y="4528423"/>
              <a:ext cx="584528" cy="360847"/>
              <a:chOff x="8853661" y="3545457"/>
              <a:chExt cx="810477" cy="500332"/>
            </a:xfrm>
          </p:grpSpPr>
          <p:sp>
            <p:nvSpPr>
              <p:cNvPr id="100" name="圆角矩形 99"/>
              <p:cNvSpPr/>
              <p:nvPr/>
            </p:nvSpPr>
            <p:spPr>
              <a:xfrm>
                <a:off x="8853661" y="3545457"/>
                <a:ext cx="810477" cy="500332"/>
              </a:xfrm>
              <a:prstGeom prst="roundRect">
                <a:avLst/>
              </a:prstGeom>
              <a:noFill/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pic>
            <p:nvPicPr>
              <p:cNvPr id="101" name="图片 10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33869" y="3574726"/>
                <a:ext cx="372709" cy="372709"/>
              </a:xfrm>
              <a:prstGeom prst="rect">
                <a:avLst/>
              </a:prstGeom>
            </p:spPr>
          </p:pic>
          <p:cxnSp>
            <p:nvCxnSpPr>
              <p:cNvPr id="102" name="直接连接符 101"/>
              <p:cNvCxnSpPr/>
              <p:nvPr/>
            </p:nvCxnSpPr>
            <p:spPr>
              <a:xfrm>
                <a:off x="8956218" y="3654425"/>
                <a:ext cx="234224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8956218" y="3704431"/>
                <a:ext cx="12972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8956218" y="3867150"/>
                <a:ext cx="234224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8956218" y="3917156"/>
                <a:ext cx="129729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572" y="4961775"/>
              <a:ext cx="320148" cy="174467"/>
            </a:xfrm>
            <a:prstGeom prst="rect">
              <a:avLst/>
            </a:prstGeom>
          </p:spPr>
        </p:pic>
        <p:sp>
          <p:nvSpPr>
            <p:cNvPr id="97" name="Shape 610"/>
            <p:cNvSpPr/>
            <p:nvPr/>
          </p:nvSpPr>
          <p:spPr>
            <a:xfrm>
              <a:off x="5685374" y="5370915"/>
              <a:ext cx="707884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lang="zh-CN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商品识别</a:t>
              </a:r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1554" y="3935751"/>
              <a:ext cx="405438" cy="405438"/>
            </a:xfrm>
            <a:prstGeom prst="rect">
              <a:avLst/>
            </a:prstGeom>
          </p:spPr>
        </p:pic>
        <p:sp>
          <p:nvSpPr>
            <p:cNvPr id="99" name="矩形 98"/>
            <p:cNvSpPr/>
            <p:nvPr/>
          </p:nvSpPr>
          <p:spPr>
            <a:xfrm>
              <a:off x="5016493" y="2739018"/>
              <a:ext cx="2051279" cy="115384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83000"/>
                  </a:schemeClr>
                </a:gs>
                <a:gs pos="100000">
                  <a:schemeClr val="tx1">
                    <a:lumMod val="85000"/>
                    <a:lumOff val="15000"/>
                    <a:alpha val="8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22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1921933" y="5863460"/>
            <a:ext cx="815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更多接入 更多数据 更多可能</a:t>
            </a:r>
          </a:p>
        </p:txBody>
      </p:sp>
      <p:cxnSp>
        <p:nvCxnSpPr>
          <p:cNvPr id="121" name="直接连接符 120"/>
          <p:cNvCxnSpPr/>
          <p:nvPr/>
        </p:nvCxnSpPr>
        <p:spPr>
          <a:xfrm>
            <a:off x="0" y="6067425"/>
            <a:ext cx="265747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9534525" y="6067425"/>
            <a:ext cx="2657475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2657475" y="5863460"/>
            <a:ext cx="409575" cy="2039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V="1">
            <a:off x="9124950" y="6067425"/>
            <a:ext cx="409575" cy="2039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8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152400"/>
            <a:ext cx="152400" cy="482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2400" y="152400"/>
            <a:ext cx="82550" cy="48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6331" y="137179"/>
            <a:ext cx="643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业务平台对接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460462" y="1588726"/>
            <a:ext cx="6784276" cy="35357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80" y="2468321"/>
            <a:ext cx="446713" cy="663628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072" y="3278555"/>
            <a:ext cx="797275" cy="683715"/>
          </a:xfrm>
          <a:prstGeom prst="rect">
            <a:avLst/>
          </a:prstGeom>
        </p:spPr>
      </p:pic>
      <p:cxnSp>
        <p:nvCxnSpPr>
          <p:cNvPr id="57" name="直接连接符 56"/>
          <p:cNvCxnSpPr/>
          <p:nvPr/>
        </p:nvCxnSpPr>
        <p:spPr>
          <a:xfrm>
            <a:off x="5475853" y="3533613"/>
            <a:ext cx="55709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090637" y="3062099"/>
            <a:ext cx="0" cy="4715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486" y="2468321"/>
            <a:ext cx="446713" cy="663628"/>
          </a:xfrm>
          <a:prstGeom prst="rect">
            <a:avLst/>
          </a:prstGeom>
        </p:spPr>
      </p:pic>
      <p:cxnSp>
        <p:nvCxnSpPr>
          <p:cNvPr id="60" name="直接连接符 59"/>
          <p:cNvCxnSpPr/>
          <p:nvPr/>
        </p:nvCxnSpPr>
        <p:spPr>
          <a:xfrm>
            <a:off x="6818543" y="3062099"/>
            <a:ext cx="0" cy="4715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391" y="2468321"/>
            <a:ext cx="446713" cy="663628"/>
          </a:xfrm>
          <a:prstGeom prst="rect">
            <a:avLst/>
          </a:prstGeom>
        </p:spPr>
      </p:pic>
      <p:cxnSp>
        <p:nvCxnSpPr>
          <p:cNvPr id="62" name="直接连接符 61"/>
          <p:cNvCxnSpPr/>
          <p:nvPr/>
        </p:nvCxnSpPr>
        <p:spPr>
          <a:xfrm>
            <a:off x="7546448" y="3062099"/>
            <a:ext cx="0" cy="4715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295" y="2461518"/>
            <a:ext cx="446713" cy="663628"/>
          </a:xfrm>
          <a:prstGeom prst="rect">
            <a:avLst/>
          </a:prstGeom>
        </p:spPr>
      </p:pic>
      <p:cxnSp>
        <p:nvCxnSpPr>
          <p:cNvPr id="64" name="直接连接符 63"/>
          <p:cNvCxnSpPr/>
          <p:nvPr/>
        </p:nvCxnSpPr>
        <p:spPr>
          <a:xfrm>
            <a:off x="8274352" y="3055296"/>
            <a:ext cx="0" cy="4715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906" y="2468321"/>
            <a:ext cx="446713" cy="663628"/>
          </a:xfrm>
          <a:prstGeom prst="rect">
            <a:avLst/>
          </a:prstGeom>
        </p:spPr>
      </p:pic>
      <p:cxnSp>
        <p:nvCxnSpPr>
          <p:cNvPr id="66" name="直接连接符 65"/>
          <p:cNvCxnSpPr/>
          <p:nvPr/>
        </p:nvCxnSpPr>
        <p:spPr>
          <a:xfrm>
            <a:off x="9039963" y="3062099"/>
            <a:ext cx="0" cy="4715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5"/>
          <a:srcRect l="21343" t="29729" r="9859"/>
          <a:stretch/>
        </p:blipFill>
        <p:spPr>
          <a:xfrm>
            <a:off x="9747250" y="2542032"/>
            <a:ext cx="786228" cy="583114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158" y="3935277"/>
            <a:ext cx="446713" cy="663628"/>
          </a:xfrm>
          <a:prstGeom prst="rect">
            <a:avLst/>
          </a:prstGeom>
        </p:spPr>
      </p:pic>
      <p:cxnSp>
        <p:nvCxnSpPr>
          <p:cNvPr id="69" name="直接连接符 68"/>
          <p:cNvCxnSpPr/>
          <p:nvPr/>
        </p:nvCxnSpPr>
        <p:spPr>
          <a:xfrm>
            <a:off x="6472967" y="3533613"/>
            <a:ext cx="0" cy="4715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42" y="3942081"/>
            <a:ext cx="446713" cy="663628"/>
          </a:xfrm>
          <a:prstGeom prst="rect">
            <a:avLst/>
          </a:prstGeom>
        </p:spPr>
      </p:pic>
      <p:cxnSp>
        <p:nvCxnSpPr>
          <p:cNvPr id="71" name="直接连接符 70"/>
          <p:cNvCxnSpPr/>
          <p:nvPr/>
        </p:nvCxnSpPr>
        <p:spPr>
          <a:xfrm>
            <a:off x="7193051" y="3540417"/>
            <a:ext cx="0" cy="4715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图片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882" y="3957427"/>
            <a:ext cx="446713" cy="663628"/>
          </a:xfrm>
          <a:prstGeom prst="rect">
            <a:avLst/>
          </a:prstGeom>
        </p:spPr>
      </p:pic>
      <p:cxnSp>
        <p:nvCxnSpPr>
          <p:cNvPr id="73" name="直接连接符 72"/>
          <p:cNvCxnSpPr/>
          <p:nvPr/>
        </p:nvCxnSpPr>
        <p:spPr>
          <a:xfrm>
            <a:off x="7899691" y="3555763"/>
            <a:ext cx="0" cy="4715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5" y="3957533"/>
            <a:ext cx="446713" cy="663628"/>
          </a:xfrm>
          <a:prstGeom prst="rect">
            <a:avLst/>
          </a:prstGeom>
        </p:spPr>
      </p:pic>
      <p:cxnSp>
        <p:nvCxnSpPr>
          <p:cNvPr id="75" name="直接连接符 74"/>
          <p:cNvCxnSpPr/>
          <p:nvPr/>
        </p:nvCxnSpPr>
        <p:spPr>
          <a:xfrm>
            <a:off x="8670084" y="3555869"/>
            <a:ext cx="0" cy="4715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9428126" y="2920784"/>
            <a:ext cx="0" cy="6060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9428126" y="2920784"/>
            <a:ext cx="3668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314977" y="1818191"/>
            <a:ext cx="1656072" cy="38385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开放账号对接接口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314977" y="2262242"/>
            <a:ext cx="1656072" cy="38385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对接接口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311019" y="2706293"/>
            <a:ext cx="1656072" cy="38385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帐体系对接接口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186114" y="12148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数拓服务平台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749550" y="207761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459812" y="207761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7169587" y="20765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业务逻辑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7974247" y="207863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8641386" y="20754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存储服务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6188273" y="462105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务器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870457" y="462105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实时推送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务器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7576724" y="463076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CND</a:t>
            </a: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发控制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84417" y="462105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多媒体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理服务器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274886" y="4943599"/>
            <a:ext cx="1656072" cy="38385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管理系统网页平台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110782" y="3254649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消息总线及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9680100" y="20870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据分析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及挖掘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508671" y="4005127"/>
            <a:ext cx="1299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拓服务入口网关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（负载均衡）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弧形箭头 1"/>
          <p:cNvSpPr/>
          <p:nvPr/>
        </p:nvSpPr>
        <p:spPr>
          <a:xfrm rot="1634373">
            <a:off x="1855753" y="1781172"/>
            <a:ext cx="925253" cy="2013470"/>
          </a:xfrm>
          <a:prstGeom prst="curvedRightArrow">
            <a:avLst>
              <a:gd name="adj1" fmla="val 24780"/>
              <a:gd name="adj2" fmla="val 50000"/>
              <a:gd name="adj3" fmla="val 38532"/>
            </a:avLst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1569865" y="3876530"/>
            <a:ext cx="158353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723142" y="3936080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1569865" y="4333930"/>
            <a:ext cx="158353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723142" y="4393480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商品数据库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569865" y="4791330"/>
            <a:ext cx="158353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723142" y="4850880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723142" y="5590157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1569865" y="5248730"/>
            <a:ext cx="158353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723142" y="5308280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线上营销系统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1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152400"/>
            <a:ext cx="152400" cy="482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2400" y="152400"/>
            <a:ext cx="82550" cy="482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6331" y="137179"/>
            <a:ext cx="643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化功能迭代</a:t>
            </a:r>
            <a:endParaRPr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68466" y="2644098"/>
            <a:ext cx="47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场景化应用</a:t>
            </a:r>
            <a:endParaRPr lang="en-US" altLang="zh-CN" sz="20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分行业、分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场景，细化需求，提供针对性的应用，屏幕展示更有效。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68465" y="3720393"/>
            <a:ext cx="4723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应用扩展</a:t>
            </a:r>
            <a:endParaRPr lang="en-US" altLang="zh-CN" sz="20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非工程化开发方式，以标准</a:t>
            </a:r>
            <a:r>
              <a:rPr lang="en-US" altLang="zh-CN" sz="1200" dirty="0" smtClean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的方式快速响应新需求，满足不断变化的市场</a:t>
            </a:r>
            <a:r>
              <a:rPr lang="zh-CN" altLang="en-US" sz="12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1200" dirty="0" smtClean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68465" y="5171448"/>
            <a:ext cx="472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2000" b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方应用对接</a:t>
            </a:r>
            <a:endParaRPr lang="en-US" altLang="zh-CN" sz="20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可支持上架第三方应用，快速集成新功能，并实现统一化管控。</a:t>
            </a:r>
            <a:endParaRPr lang="en-US" altLang="zh-CN" sz="1200" dirty="0" smtClean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54" y="4169657"/>
            <a:ext cx="1047750" cy="1047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4169657"/>
            <a:ext cx="1047750" cy="1047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2111484"/>
            <a:ext cx="1047750" cy="1047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25" y="2111484"/>
            <a:ext cx="1047750" cy="10477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09650" y="3279739"/>
            <a:ext cx="92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海报机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81275" y="3279739"/>
            <a:ext cx="92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云拼接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25" y="4169657"/>
            <a:ext cx="1047750" cy="10477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09650" y="5376816"/>
            <a:ext cx="92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海报机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520950" y="5376816"/>
            <a:ext cx="1071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NFC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26656" y="5376816"/>
            <a:ext cx="1240946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人货架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54" y="2111484"/>
            <a:ext cx="1047750" cy="10477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326656" y="3279739"/>
            <a:ext cx="1240946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跨屏联动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加号 24"/>
          <p:cNvSpPr/>
          <p:nvPr/>
        </p:nvSpPr>
        <p:spPr>
          <a:xfrm>
            <a:off x="2139950" y="2527409"/>
            <a:ext cx="238125" cy="215900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加号 26"/>
          <p:cNvSpPr/>
          <p:nvPr/>
        </p:nvSpPr>
        <p:spPr>
          <a:xfrm>
            <a:off x="2139950" y="4585582"/>
            <a:ext cx="238125" cy="215900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号 27"/>
          <p:cNvSpPr/>
          <p:nvPr/>
        </p:nvSpPr>
        <p:spPr>
          <a:xfrm>
            <a:off x="3789045" y="2527409"/>
            <a:ext cx="312420" cy="215900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等号 29"/>
          <p:cNvSpPr/>
          <p:nvPr/>
        </p:nvSpPr>
        <p:spPr>
          <a:xfrm>
            <a:off x="3789045" y="4595683"/>
            <a:ext cx="312420" cy="215900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 Placeholder 8"/>
          <p:cNvSpPr txBox="1">
            <a:spLocks/>
          </p:cNvSpPr>
          <p:nvPr/>
        </p:nvSpPr>
        <p:spPr>
          <a:xfrm>
            <a:off x="4987513" y="3748942"/>
            <a:ext cx="2216975" cy="38986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 – 03 - 18</a:t>
            </a:r>
          </a:p>
        </p:txBody>
      </p:sp>
      <p:sp>
        <p:nvSpPr>
          <p:cNvPr id="17" name="标题 13"/>
          <p:cNvSpPr>
            <a:spLocks noGrp="1"/>
          </p:cNvSpPr>
          <p:nvPr>
            <p:ph type="ctrTitle"/>
          </p:nvPr>
        </p:nvSpPr>
        <p:spPr>
          <a:xfrm>
            <a:off x="0" y="2142671"/>
            <a:ext cx="12192000" cy="1405392"/>
          </a:xfrm>
        </p:spPr>
        <p:txBody>
          <a:bodyPr>
            <a:normAutofit/>
          </a:bodyPr>
          <a:lstStyle/>
          <a:p>
            <a:r>
              <a:rPr lang="en-US" altLang="zh-CN" sz="54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2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4650" y="171707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平台管理架构</a:t>
            </a:r>
            <a:endParaRPr lang="zh-CN" altLang="en-US" sz="240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094" y="3470894"/>
            <a:ext cx="944432" cy="5495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774594" flipV="1">
            <a:off x="7041372" y="3106669"/>
            <a:ext cx="1057049" cy="886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7920">
            <a:off x="6990049" y="3742059"/>
            <a:ext cx="896002" cy="798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8184207" y="4338047"/>
            <a:ext cx="577379" cy="867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357" y="5187603"/>
            <a:ext cx="426979" cy="26485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30600" y="2305647"/>
            <a:ext cx="1325582" cy="335523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屏幕管理平台</a:t>
            </a:r>
            <a:endParaRPr lang="zh-CN" altLang="en-US" sz="1200" dirty="0">
              <a:solidFill>
                <a:schemeClr val="tx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30600" y="2716211"/>
            <a:ext cx="1325582" cy="335523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设计师任务平台</a:t>
            </a:r>
            <a:endParaRPr lang="zh-CN" altLang="en-US" sz="1200" dirty="0">
              <a:solidFill>
                <a:schemeClr val="tx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30600" y="3135371"/>
            <a:ext cx="1325582" cy="335523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电商售卖平台</a:t>
            </a:r>
            <a:endParaRPr lang="zh-CN" altLang="en-US" sz="1200" dirty="0">
              <a:solidFill>
                <a:schemeClr val="tx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30600" y="3554609"/>
            <a:ext cx="1325582" cy="335523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广告分发平台</a:t>
            </a:r>
            <a:endParaRPr lang="zh-CN" altLang="en-US" sz="1200" dirty="0">
              <a:solidFill>
                <a:schemeClr val="tx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30600" y="4634494"/>
            <a:ext cx="1325582" cy="335523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第三方联屏互动</a:t>
            </a:r>
            <a:endParaRPr lang="zh-CN" altLang="en-US" sz="1200" dirty="0">
              <a:solidFill>
                <a:schemeClr val="tx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30600" y="5048463"/>
            <a:ext cx="1325582" cy="335523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OA</a:t>
            </a:r>
            <a:r>
              <a:rPr lang="zh-CN" altLang="en-US" sz="1200" dirty="0" smtClean="0">
                <a:solidFill>
                  <a:schemeClr val="tx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管理平台</a:t>
            </a:r>
            <a:endParaRPr lang="zh-CN" altLang="en-US" sz="1200" dirty="0">
              <a:solidFill>
                <a:schemeClr val="tx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30600" y="5457071"/>
            <a:ext cx="1325582" cy="335523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……</a:t>
            </a:r>
            <a:endParaRPr lang="zh-CN" altLang="en-US" sz="1200" dirty="0">
              <a:solidFill>
                <a:schemeClr val="tx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0" name="左右箭头 19"/>
          <p:cNvSpPr/>
          <p:nvPr/>
        </p:nvSpPr>
        <p:spPr>
          <a:xfrm rot="19770271">
            <a:off x="8951613" y="3069636"/>
            <a:ext cx="898162" cy="232313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右箭头 20"/>
          <p:cNvSpPr/>
          <p:nvPr/>
        </p:nvSpPr>
        <p:spPr>
          <a:xfrm rot="2428642">
            <a:off x="8897376" y="4141534"/>
            <a:ext cx="1069387" cy="231684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16200000">
            <a:off x="5435600" y="1939656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6200000">
            <a:off x="5435600" y="2119939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6200000">
            <a:off x="5436837" y="2300222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6200000">
            <a:off x="4845605" y="4089768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16200000">
            <a:off x="5157801" y="4089768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6200000">
            <a:off x="5474629" y="4089768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4849280" y="3010440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6200000">
            <a:off x="5161476" y="3010440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6200000">
            <a:off x="5478304" y="3010440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6200000">
            <a:off x="4849280" y="3190723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16200000">
            <a:off x="5161476" y="3190723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16200000">
            <a:off x="5478304" y="3190723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16200000">
            <a:off x="4849280" y="3371006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16200000">
            <a:off x="5161476" y="3371006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16200000">
            <a:off x="5478304" y="3371006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773997" y="1996654"/>
            <a:ext cx="407777" cy="567072"/>
            <a:chOff x="1866423" y="3854593"/>
            <a:chExt cx="455295" cy="633153"/>
          </a:xfrm>
        </p:grpSpPr>
        <p:sp>
          <p:nvSpPr>
            <p:cNvPr id="38" name="矩形 37"/>
            <p:cNvSpPr/>
            <p:nvPr/>
          </p:nvSpPr>
          <p:spPr>
            <a:xfrm>
              <a:off x="1955451" y="3854593"/>
              <a:ext cx="284829" cy="50636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75216">
                  <a:srgbClr val="373737"/>
                </a:gs>
                <a:gs pos="38548">
                  <a:srgbClr val="6E6E6E"/>
                </a:gs>
                <a:gs pos="14674">
                  <a:srgbClr val="939393"/>
                </a:gs>
                <a:gs pos="23000">
                  <a:schemeClr val="accent3">
                    <a:lumMod val="89000"/>
                  </a:schemeClr>
                </a:gs>
                <a:gs pos="47714">
                  <a:srgbClr val="585858"/>
                </a:gs>
                <a:gs pos="86239">
                  <a:srgbClr val="565656"/>
                </a:gs>
                <a:gs pos="69000">
                  <a:schemeClr val="tx1">
                    <a:lumMod val="85000"/>
                    <a:lumOff val="1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lin ang="3000000" scaled="0"/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955451" y="4360955"/>
              <a:ext cx="284829" cy="12679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1866423" y="4487746"/>
              <a:ext cx="455295" cy="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8870">
            <a:off x="5799726" y="2382758"/>
            <a:ext cx="796309" cy="7234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5736">
            <a:off x="5799962" y="3743135"/>
            <a:ext cx="730672" cy="7964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8196">
            <a:off x="5808834" y="5277228"/>
            <a:ext cx="771985" cy="70294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001" y="3722370"/>
            <a:ext cx="426979" cy="26485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156" y="2583782"/>
            <a:ext cx="426979" cy="264857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930274" y="1473557"/>
            <a:ext cx="10331451" cy="315868"/>
          </a:xfrm>
          <a:prstGeom prst="rect">
            <a:avLst/>
          </a:prstGeom>
          <a:solidFill>
            <a:schemeClr val="accent4">
              <a:lumMod val="40000"/>
              <a:lumOff val="60000"/>
              <a:alpha val="48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>
            <a:off x="6166472" y="1516886"/>
            <a:ext cx="0" cy="45075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423149" y="1493877"/>
            <a:ext cx="0" cy="45406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404519" y="1481197"/>
            <a:ext cx="0" cy="45647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832193" y="14981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显示终端</a:t>
            </a:r>
            <a:endParaRPr lang="zh-CN" altLang="en-US" sz="12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49997" y="14981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数据通道</a:t>
            </a:r>
            <a:endParaRPr lang="zh-CN" altLang="en-US" sz="12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86804" y="150087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内容发布及处理</a:t>
            </a:r>
            <a:endParaRPr lang="zh-CN" altLang="en-US" sz="12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62419" y="150780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管理平台集成</a:t>
            </a:r>
            <a:endParaRPr lang="zh-CN" altLang="en-US" sz="12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79170" y="4822771"/>
            <a:ext cx="736634" cy="101762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tx1">
                <a:lumMod val="75000"/>
                <a:lumOff val="25000"/>
              </a:schemeClr>
            </a:bgClr>
          </a:patt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594315" y="4907613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5400000">
            <a:off x="2313697" y="1994145"/>
            <a:ext cx="125666" cy="147032"/>
          </a:xfrm>
          <a:prstGeom prst="triangl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5400000">
            <a:off x="2311808" y="2412379"/>
            <a:ext cx="129443" cy="147032"/>
          </a:xfrm>
          <a:prstGeom prst="triangl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201825" y="2102808"/>
            <a:ext cx="689028" cy="20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扫描模式</a:t>
            </a:r>
            <a:endParaRPr lang="zh-CN" altLang="en-US" sz="8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201825" y="2515892"/>
            <a:ext cx="689028" cy="20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触控模式</a:t>
            </a:r>
            <a:endParaRPr lang="zh-CN" altLang="en-US" sz="8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 rot="5400000">
            <a:off x="2318837" y="2843837"/>
            <a:ext cx="116421" cy="145996"/>
          </a:xfrm>
          <a:prstGeom prst="triangl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2201825" y="2951197"/>
            <a:ext cx="689028" cy="20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图片识别</a:t>
            </a:r>
            <a:endParaRPr lang="zh-CN" altLang="en-US" sz="8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298741" y="3180328"/>
            <a:ext cx="745146" cy="1999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Detect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298741" y="3395573"/>
            <a:ext cx="745146" cy="1999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</a:t>
            </a:r>
            <a:r>
              <a:rPr lang="en-US" altLang="zh-CN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298741" y="3609493"/>
            <a:ext cx="745146" cy="1999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Detect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298741" y="3826545"/>
            <a:ext cx="745146" cy="1999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Recog</a:t>
            </a:r>
            <a:endParaRPr lang="zh-CN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等腰三角形 65"/>
          <p:cNvSpPr/>
          <p:nvPr/>
        </p:nvSpPr>
        <p:spPr>
          <a:xfrm rot="5400000">
            <a:off x="2312210" y="4481968"/>
            <a:ext cx="130711" cy="147032"/>
          </a:xfrm>
          <a:prstGeom prst="triangl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2203351" y="4606200"/>
            <a:ext cx="892379" cy="20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近场位置触发</a:t>
            </a:r>
            <a:endParaRPr lang="zh-CN" altLang="en-US" sz="8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8" name="等腰三角形 67"/>
          <p:cNvSpPr/>
          <p:nvPr/>
        </p:nvSpPr>
        <p:spPr>
          <a:xfrm rot="5400000">
            <a:off x="2315056" y="4929690"/>
            <a:ext cx="132063" cy="147032"/>
          </a:xfrm>
          <a:prstGeom prst="triangl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204977" y="5052501"/>
            <a:ext cx="892379" cy="20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声音指令触发</a:t>
            </a:r>
            <a:endParaRPr lang="zh-CN" altLang="en-US" sz="8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70" name="等腰三角形 69"/>
          <p:cNvSpPr/>
          <p:nvPr/>
        </p:nvSpPr>
        <p:spPr>
          <a:xfrm rot="5400000">
            <a:off x="2312872" y="5393311"/>
            <a:ext cx="135942" cy="147032"/>
          </a:xfrm>
          <a:prstGeom prst="triangl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2203351" y="5524688"/>
            <a:ext cx="892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商品感应触发</a:t>
            </a:r>
            <a:endParaRPr lang="zh-CN" altLang="en-US" sz="8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594314" y="5461081"/>
            <a:ext cx="180283" cy="3205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75216">
                <a:srgbClr val="373737"/>
              </a:gs>
              <a:gs pos="38548">
                <a:srgbClr val="6E6E6E"/>
              </a:gs>
              <a:gs pos="14674">
                <a:srgbClr val="939393"/>
              </a:gs>
              <a:gs pos="23000">
                <a:schemeClr val="accent3">
                  <a:lumMod val="89000"/>
                </a:schemeClr>
              </a:gs>
              <a:gs pos="47714">
                <a:srgbClr val="585858"/>
              </a:gs>
              <a:gs pos="86239">
                <a:srgbClr val="565656"/>
              </a:gs>
              <a:gs pos="69000">
                <a:schemeClr val="tx1">
                  <a:lumMod val="85000"/>
                  <a:lumOff val="1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3000000" scaled="0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/>
          <p:cNvCxnSpPr/>
          <p:nvPr/>
        </p:nvCxnSpPr>
        <p:spPr>
          <a:xfrm>
            <a:off x="4575797" y="1492541"/>
            <a:ext cx="0" cy="45533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3375647" y="1481197"/>
            <a:ext cx="0" cy="45533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930274" y="1482381"/>
            <a:ext cx="10331451" cy="455336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3562493" y="14981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智</a:t>
            </a:r>
            <a:r>
              <a:rPr lang="zh-CN" altLang="en-US" sz="12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能套件</a:t>
            </a:r>
            <a:endParaRPr lang="zh-CN" altLang="en-US" sz="12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826928" y="14981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交</a:t>
            </a:r>
            <a:r>
              <a:rPr lang="zh-CN" altLang="en-US" sz="12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互模式</a:t>
            </a:r>
            <a:endParaRPr lang="zh-CN" altLang="en-US" sz="12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033975" y="3649235"/>
            <a:ext cx="1178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数拓云服务</a:t>
            </a:r>
            <a:endParaRPr lang="zh-CN" altLang="en-US" sz="1000" b="1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298741" y="4048240"/>
            <a:ext cx="745146" cy="1999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Scan</a:t>
            </a:r>
            <a:endParaRPr lang="zh-CN" alt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972" y="2240658"/>
            <a:ext cx="124232" cy="144937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3658953" y="2342254"/>
            <a:ext cx="68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RGB Cam</a:t>
            </a:r>
            <a:endParaRPr lang="zh-CN" altLang="en-US" sz="7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972" y="2699165"/>
            <a:ext cx="124232" cy="144937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3658953" y="2800761"/>
            <a:ext cx="68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Depth Cam</a:t>
            </a:r>
            <a:endParaRPr lang="zh-CN" altLang="en-US" sz="7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84" name="菱形 83"/>
          <p:cNvSpPr/>
          <p:nvPr/>
        </p:nvSpPr>
        <p:spPr>
          <a:xfrm>
            <a:off x="3762179" y="3215943"/>
            <a:ext cx="123574" cy="18868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3658953" y="3409438"/>
            <a:ext cx="68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距</a:t>
            </a:r>
            <a:r>
              <a:rPr lang="zh-CN" altLang="en-US" sz="7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离</a:t>
            </a:r>
            <a:r>
              <a:rPr lang="en-US" altLang="zh-CN" sz="7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Sense</a:t>
            </a:r>
            <a:endParaRPr lang="zh-CN" altLang="en-US" sz="7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86" name="菱形 85"/>
          <p:cNvSpPr/>
          <p:nvPr/>
        </p:nvSpPr>
        <p:spPr>
          <a:xfrm>
            <a:off x="3762179" y="3815946"/>
            <a:ext cx="123574" cy="18868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3658953" y="4009441"/>
            <a:ext cx="68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Beacon</a:t>
            </a:r>
            <a:endParaRPr lang="zh-CN" altLang="en-US" sz="7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88" name="菱形 87"/>
          <p:cNvSpPr/>
          <p:nvPr/>
        </p:nvSpPr>
        <p:spPr>
          <a:xfrm>
            <a:off x="3762179" y="5153632"/>
            <a:ext cx="123574" cy="18868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658953" y="5347127"/>
            <a:ext cx="68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NFC/RFID</a:t>
            </a:r>
            <a:endParaRPr lang="zh-CN" altLang="en-US" sz="7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28" y="4481102"/>
            <a:ext cx="135394" cy="23017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3658953" y="4722743"/>
            <a:ext cx="68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Mic Array</a:t>
            </a:r>
            <a:endParaRPr lang="zh-CN" altLang="en-US" sz="7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1" r="19184"/>
          <a:stretch/>
        </p:blipFill>
        <p:spPr>
          <a:xfrm>
            <a:off x="1193682" y="3000817"/>
            <a:ext cx="444500" cy="801776"/>
          </a:xfrm>
          <a:prstGeom prst="rect">
            <a:avLst/>
          </a:prstGeom>
        </p:spPr>
      </p:pic>
      <p:sp>
        <p:nvSpPr>
          <p:cNvPr id="93" name="右箭头 92"/>
          <p:cNvSpPr/>
          <p:nvPr/>
        </p:nvSpPr>
        <p:spPr>
          <a:xfrm>
            <a:off x="1754018" y="3316012"/>
            <a:ext cx="311150" cy="2152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15" y="4829660"/>
            <a:ext cx="433236" cy="433236"/>
          </a:xfrm>
          <a:prstGeom prst="rect">
            <a:avLst/>
          </a:prstGeom>
        </p:spPr>
      </p:pic>
      <p:sp>
        <p:nvSpPr>
          <p:cNvPr id="95" name="右箭头 94"/>
          <p:cNvSpPr/>
          <p:nvPr/>
        </p:nvSpPr>
        <p:spPr>
          <a:xfrm>
            <a:off x="1754018" y="4922798"/>
            <a:ext cx="311150" cy="2152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>
            <a:off x="1415932" y="3895456"/>
            <a:ext cx="0" cy="896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1205883" y="3672927"/>
            <a:ext cx="4028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用户</a:t>
            </a:r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353" y="3478007"/>
            <a:ext cx="88354" cy="168425"/>
          </a:xfrm>
          <a:prstGeom prst="rect">
            <a:avLst/>
          </a:prstGeom>
        </p:spPr>
      </p:pic>
      <p:sp>
        <p:nvSpPr>
          <p:cNvPr id="99" name="文本框 98"/>
          <p:cNvSpPr txBox="1"/>
          <p:nvPr/>
        </p:nvSpPr>
        <p:spPr>
          <a:xfrm>
            <a:off x="1487254" y="3672927"/>
            <a:ext cx="4028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手机</a:t>
            </a:r>
            <a:endParaRPr lang="zh-CN" altLang="en-US" sz="8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67783" y="5312375"/>
            <a:ext cx="609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线下货物</a:t>
            </a:r>
            <a:endParaRPr lang="zh-CN" altLang="en-US" sz="8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5163" y="4739332"/>
            <a:ext cx="455467" cy="398009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7857665" y="5473139"/>
            <a:ext cx="13500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播</a:t>
            </a:r>
            <a:r>
              <a:rPr lang="zh-CN" altLang="en-US" sz="10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放内容从网页管理端上传到服务器</a:t>
            </a:r>
            <a:endParaRPr lang="zh-CN" altLang="en-US" sz="10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 rot="16200000" flipH="1">
            <a:off x="8427949" y="5015741"/>
            <a:ext cx="65830" cy="553035"/>
            <a:chOff x="3060028" y="3930153"/>
            <a:chExt cx="102943" cy="817124"/>
          </a:xfrm>
          <a:scene3d>
            <a:camera prst="orthographicFront">
              <a:rot lat="0" lon="0" rev="5400000"/>
            </a:camera>
            <a:lightRig rig="threePt" dir="t"/>
          </a:scene3d>
        </p:grpSpPr>
        <p:cxnSp>
          <p:nvCxnSpPr>
            <p:cNvPr id="104" name="直接连接符 103"/>
            <p:cNvCxnSpPr/>
            <p:nvPr/>
          </p:nvCxnSpPr>
          <p:spPr>
            <a:xfrm>
              <a:off x="3111500" y="3930153"/>
              <a:ext cx="0" cy="73198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流程图: 接点 104"/>
            <p:cNvSpPr/>
            <p:nvPr/>
          </p:nvSpPr>
          <p:spPr>
            <a:xfrm>
              <a:off x="3060028" y="4644334"/>
              <a:ext cx="102943" cy="102943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930274" y="1068594"/>
            <a:ext cx="3651454" cy="495580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930274" y="1068594"/>
            <a:ext cx="3645523" cy="404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4"/>
                </a:solidFill>
              </a:rPr>
              <a:t>智能交互扩展功能</a:t>
            </a:r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406939" y="1068594"/>
            <a:ext cx="1873875" cy="495580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406939" y="1068594"/>
            <a:ext cx="1870831" cy="404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4"/>
                </a:solidFill>
              </a:rPr>
              <a:t>第三方业务集成</a:t>
            </a:r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676495" y="1068594"/>
            <a:ext cx="4708934" cy="495580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4676350" y="1068594"/>
            <a:ext cx="4701286" cy="404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accent4"/>
                </a:solidFill>
              </a:rPr>
              <a:t>基础信发功能</a:t>
            </a:r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0" y="624297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本项目现阶段只需要信发功能。采用本系统，可保证品牌未来快速实现新零售升级</a:t>
            </a:r>
            <a:endParaRPr lang="zh-CN" altLang="en-US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5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66332" y="137179"/>
            <a:ext cx="718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/>
                <a:ea typeface="微软雅黑"/>
                <a:cs typeface="微软雅黑"/>
              </a:rPr>
              <a:t>平</a:t>
            </a:r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台管理内容</a:t>
            </a:r>
            <a:endParaRPr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559" y="2706349"/>
            <a:ext cx="259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门店管理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6558" y="1895967"/>
            <a:ext cx="2599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04875" y="3178465"/>
            <a:ext cx="1781175" cy="0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335009" y="2706349"/>
            <a:ext cx="259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35008" y="1895967"/>
            <a:ext cx="2599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743325" y="3178465"/>
            <a:ext cx="1781175" cy="0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173459" y="2706349"/>
            <a:ext cx="259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内容管理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173458" y="1895967"/>
            <a:ext cx="2599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581775" y="3178465"/>
            <a:ext cx="1781175" cy="0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840458" y="1895967"/>
            <a:ext cx="2599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4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9248775" y="3178465"/>
            <a:ext cx="1781175" cy="0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772525" y="2706349"/>
            <a:ext cx="259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播放管理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968171" y="5057386"/>
            <a:ext cx="259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电商管理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968170" y="4247004"/>
            <a:ext cx="2599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5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2376487" y="5529502"/>
            <a:ext cx="1781175" cy="0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806621" y="5057386"/>
            <a:ext cx="259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交互场景管理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06620" y="4247004"/>
            <a:ext cx="2599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6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5214937" y="5529502"/>
            <a:ext cx="1781175" cy="0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473620" y="4247004"/>
            <a:ext cx="2599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7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7881937" y="5529502"/>
            <a:ext cx="1781175" cy="0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5687" y="5057386"/>
            <a:ext cx="259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661664" y="1283451"/>
            <a:ext cx="4701286" cy="404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chemeClr val="accent4"/>
                </a:solidFill>
              </a:rPr>
              <a:t>基础信发功能</a:t>
            </a:r>
            <a:endParaRPr lang="zh-CN" altLang="en-US" sz="2000" b="1">
              <a:solidFill>
                <a:schemeClr val="accent4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61664" y="3842041"/>
            <a:ext cx="4701286" cy="404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chemeClr val="accent4"/>
                </a:solidFill>
              </a:rPr>
              <a:t>扩展功能</a:t>
            </a:r>
            <a:endParaRPr lang="zh-CN" altLang="en-US" sz="2000" b="1">
              <a:solidFill>
                <a:schemeClr val="accent4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921933" y="5863460"/>
            <a:ext cx="847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注：购买数拓盒子，即享有平台所有管控功能，但扩展功能需前端配置交互设备</a:t>
            </a:r>
            <a:endParaRPr lang="zh-CN" altLang="en-US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0" y="6067425"/>
            <a:ext cx="138112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928879" y="6067425"/>
            <a:ext cx="126312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381124" y="5872154"/>
            <a:ext cx="409575" cy="2039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10519304" y="6067425"/>
            <a:ext cx="409575" cy="2039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13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2575076" y="3492882"/>
            <a:ext cx="7033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42417" y="2169443"/>
            <a:ext cx="38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mtClean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80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55534" y="3741109"/>
            <a:ext cx="727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3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 店 管 理</a:t>
            </a:r>
            <a:endParaRPr lang="zh-CN" altLang="en-US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0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730194" y="1543110"/>
            <a:ext cx="47013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24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总</a:t>
            </a:r>
            <a:r>
              <a:rPr lang="zh-CN" altLang="en-US" sz="1600" dirty="0" smtClean="0"/>
              <a:t>部、分店、分部门，可建立不同的用户组及登录用户</a:t>
            </a:r>
            <a:r>
              <a:rPr lang="zh-CN" altLang="en-US" sz="1600" smtClean="0"/>
              <a:t>账号</a:t>
            </a:r>
            <a:endParaRPr lang="en-US" altLang="zh-CN" sz="1600" smtClean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smtClean="0"/>
              <a:t>支</a:t>
            </a:r>
            <a:r>
              <a:rPr lang="zh-CN" altLang="en-US" sz="1600" dirty="0" smtClean="0"/>
              <a:t>持个性化角色组合，来设置不同用户的访问操作权限</a:t>
            </a:r>
            <a:endParaRPr lang="en-US" altLang="zh-CN" sz="1600" dirty="0" smtClean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smtClean="0"/>
              <a:t>可</a:t>
            </a:r>
            <a:r>
              <a:rPr lang="zh-CN" altLang="en-US" sz="1600" dirty="0" smtClean="0"/>
              <a:t>扩展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多层级管理树状结构</a:t>
            </a:r>
            <a:r>
              <a:rPr lang="en-US" altLang="zh-CN" sz="1600" smtClean="0"/>
              <a:t/>
            </a:r>
            <a:br>
              <a:rPr lang="en-US" altLang="zh-CN" sz="1600" smtClean="0"/>
            </a:br>
            <a:r>
              <a:rPr lang="zh-CN" altLang="en-US" sz="1600" smtClean="0"/>
              <a:t>总部 </a:t>
            </a:r>
            <a:endParaRPr lang="en-US" altLang="zh-CN" sz="1050" smtClean="0"/>
          </a:p>
          <a:p>
            <a:pPr algn="l">
              <a:lnSpc>
                <a:spcPct val="150000"/>
              </a:lnSpc>
            </a:pPr>
            <a:r>
              <a:rPr lang="en-US" altLang="zh-CN" sz="1600" smtClean="0"/>
              <a:t>        |-- </a:t>
            </a:r>
            <a:r>
              <a:rPr lang="zh-CN" altLang="en-US" sz="1600" smtClean="0"/>
              <a:t>区域</a:t>
            </a:r>
            <a:endParaRPr lang="en-US" altLang="zh-CN" sz="1050" smtClean="0"/>
          </a:p>
          <a:p>
            <a:pPr algn="l">
              <a:lnSpc>
                <a:spcPct val="150000"/>
              </a:lnSpc>
            </a:pPr>
            <a:r>
              <a:rPr lang="en-US" altLang="zh-CN" sz="1600" smtClean="0"/>
              <a:t>           </a:t>
            </a:r>
            <a:r>
              <a:rPr lang="en-US" altLang="zh-CN" sz="1600" dirty="0" smtClean="0"/>
              <a:t>|-- </a:t>
            </a:r>
            <a:r>
              <a:rPr lang="zh-CN" altLang="en-US" sz="1600" smtClean="0"/>
              <a:t>城市</a:t>
            </a:r>
            <a:endParaRPr lang="en-US" altLang="zh-CN" sz="105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|-- </a:t>
            </a:r>
            <a:r>
              <a:rPr lang="zh-CN" altLang="en-US" sz="1600" dirty="0" smtClean="0"/>
              <a:t>总</a:t>
            </a:r>
            <a:r>
              <a:rPr lang="zh-CN" altLang="en-US" sz="1600" smtClean="0"/>
              <a:t>店 </a:t>
            </a:r>
            <a:endParaRPr lang="en-US" altLang="zh-CN" sz="105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|-- </a:t>
            </a:r>
            <a:r>
              <a:rPr lang="zh-CN" altLang="en-US" sz="1600" dirty="0" smtClean="0"/>
              <a:t>店</a:t>
            </a:r>
            <a:r>
              <a:rPr lang="zh-CN" altLang="en-US" sz="1600" smtClean="0"/>
              <a:t>铺 </a:t>
            </a:r>
            <a:endParaRPr lang="en-US" altLang="zh-CN" sz="1600" smtClean="0"/>
          </a:p>
          <a:p>
            <a:pPr algn="l">
              <a:lnSpc>
                <a:spcPct val="150000"/>
              </a:lnSpc>
            </a:pPr>
            <a:r>
              <a:rPr lang="en-US" altLang="zh-CN" sz="1600"/>
              <a:t> </a:t>
            </a:r>
            <a:r>
              <a:rPr lang="en-US" altLang="zh-CN" sz="1600" smtClean="0"/>
              <a:t>                  |-- </a:t>
            </a:r>
            <a:r>
              <a:rPr lang="zh-CN" altLang="en-US" sz="1600" smtClean="0"/>
              <a:t>屏幕</a:t>
            </a:r>
            <a:endParaRPr lang="en-US" altLang="zh-CN" sz="105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366332" y="137179"/>
            <a:ext cx="718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多层级管理权限</a:t>
            </a:r>
            <a:endParaRPr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5" name="图片 44" descr="http://dcms.instwall.com/data/upload/201608/f_1c5aefb03e0765e1679d4993c5fba88a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 r="37" b="16568"/>
          <a:stretch/>
        </p:blipFill>
        <p:spPr bwMode="auto">
          <a:xfrm>
            <a:off x="522002" y="1933575"/>
            <a:ext cx="5841222" cy="36528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文本框 45"/>
          <p:cNvSpPr txBox="1"/>
          <p:nvPr/>
        </p:nvSpPr>
        <p:spPr>
          <a:xfrm>
            <a:off x="1921933" y="5863460"/>
            <a:ext cx="815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七层级管理架构，可无缝融合品牌业务逻辑</a:t>
            </a:r>
            <a:endParaRPr lang="zh-CN" altLang="en-US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0" y="6067425"/>
            <a:ext cx="2247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9944100" y="6067425"/>
            <a:ext cx="2247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2247900" y="5863460"/>
            <a:ext cx="409575" cy="2039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9534525" y="6067425"/>
            <a:ext cx="409575" cy="2039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6332" y="137179"/>
            <a:ext cx="718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多层级管理 </a:t>
            </a:r>
            <a:r>
              <a:rPr lang="en-US" altLang="zh-CN" sz="2800" b="1" smtClean="0">
                <a:latin typeface="微软雅黑"/>
                <a:ea typeface="微软雅黑"/>
                <a:cs typeface="微软雅黑"/>
              </a:rPr>
              <a:t>· </a:t>
            </a:r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平台界面</a:t>
            </a:r>
            <a:endParaRPr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4" name="图片 4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4422" y="1143204"/>
            <a:ext cx="6760528" cy="444141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921933" y="5863460"/>
            <a:ext cx="815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容投放，可针对单一屏幕，也可直接面向某一分区、城市等</a:t>
            </a:r>
            <a:endParaRPr lang="zh-CN" altLang="en-US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0" y="6067425"/>
            <a:ext cx="2247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944100" y="6067425"/>
            <a:ext cx="2247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247900" y="5863460"/>
            <a:ext cx="409575" cy="2039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534525" y="6067425"/>
            <a:ext cx="409575" cy="2039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2575076" y="3492882"/>
            <a:ext cx="7033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42417" y="2169443"/>
            <a:ext cx="389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80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55534" y="3741109"/>
            <a:ext cx="727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3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 备 管 理</a:t>
            </a:r>
            <a:endParaRPr lang="zh-CN" altLang="en-US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3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3903661" y="3767193"/>
            <a:ext cx="158353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583633" y="3767193"/>
            <a:ext cx="158353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7282258" y="3767193"/>
            <a:ext cx="158353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8994853" y="3767193"/>
            <a:ext cx="158353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177925" y="3767193"/>
            <a:ext cx="158353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6332" y="137179"/>
            <a:ext cx="718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多类屏幕兼容</a:t>
            </a:r>
            <a:r>
              <a:rPr lang="en-US" altLang="zh-CN" sz="2800" b="1" smtClean="0"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sz="2800" b="1" smtClean="0">
                <a:latin typeface="微软雅黑"/>
                <a:ea typeface="微软雅黑"/>
                <a:cs typeface="微软雅黑"/>
              </a:rPr>
              <a:t>标签化管理</a:t>
            </a:r>
            <a:endParaRPr lang="zh-CN" altLang="en-US" sz="2800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47" y="1258758"/>
            <a:ext cx="1721705" cy="1746152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6375400" y="2977242"/>
            <a:ext cx="0" cy="6731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993190" y="3313792"/>
            <a:ext cx="6794937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667249" y="3313792"/>
            <a:ext cx="0" cy="33655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074024" y="3313792"/>
            <a:ext cx="0" cy="33655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788127" y="3313792"/>
            <a:ext cx="0" cy="33655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83049" y="3826743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意尺寸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91199" y="3826743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LCD/LCD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40769" y="3826743"/>
            <a:ext cx="1283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等移动设备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993190" y="3313792"/>
            <a:ext cx="0" cy="33655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157889" y="3826743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家用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商用显示器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31202" y="3826743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投影等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1452" y="3826743"/>
            <a:ext cx="1323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屏幕类型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1452" y="5045943"/>
            <a:ext cx="1323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177925" y="4983764"/>
            <a:ext cx="158353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331202" y="5043314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门店：四代店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914734" y="4983764"/>
            <a:ext cx="158353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946544" y="5043314"/>
            <a:ext cx="149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品牌：数拓一体机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583634" y="4983764"/>
            <a:ext cx="158353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615444" y="5043314"/>
            <a:ext cx="149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：爆款区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959599" y="5043314"/>
            <a:ext cx="149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349785" y="3828093"/>
            <a:ext cx="149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21933" y="5863460"/>
            <a:ext cx="815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</a:t>
            </a:r>
            <a:r>
              <a:rPr lang="zh-CN" altLang="en-US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分考量未来需求扩展时，多类型屏幕管控问题</a:t>
            </a:r>
            <a:endParaRPr lang="zh-CN" altLang="en-US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0" y="6067425"/>
            <a:ext cx="2247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944100" y="6067425"/>
            <a:ext cx="2247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2247900" y="5863460"/>
            <a:ext cx="409575" cy="2039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9534525" y="6067425"/>
            <a:ext cx="409575" cy="2039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3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DA07AEC6-B0CE-4475-9D7C-5C675E7BC240}" vid="{D3A20344-A013-44F4-BE8F-F20F394CC681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8958</TotalTime>
  <Words>2148</Words>
  <Application>Microsoft Office PowerPoint</Application>
  <PresentationFormat>宽屏</PresentationFormat>
  <Paragraphs>278</Paragraphs>
  <Slides>27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Agency FB</vt:lpstr>
      <vt:lpstr>Roboto Bk</vt:lpstr>
      <vt:lpstr>等线</vt:lpstr>
      <vt:lpstr>等线 Light</vt:lpstr>
      <vt:lpstr>冬青黑体简体中文 W3</vt:lpstr>
      <vt:lpstr>微软雅黑</vt:lpstr>
      <vt:lpstr>微软雅黑 Light</vt:lpstr>
      <vt:lpstr>Arial</vt:lpstr>
      <vt:lpstr>Arial Black</vt:lpstr>
      <vt:lpstr>Helvetica</vt:lpstr>
      <vt:lpstr>自定义设计方案</vt:lpstr>
      <vt:lpstr>主题1</vt:lpstr>
      <vt:lpstr>数拓科技 · 智屏管理平台介绍</vt:lpstr>
      <vt:lpstr>PART ONE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TWO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1686</cp:revision>
  <dcterms:created xsi:type="dcterms:W3CDTF">2017-05-04T09:52:36Z</dcterms:created>
  <dcterms:modified xsi:type="dcterms:W3CDTF">2019-03-18T07:24:18Z</dcterms:modified>
</cp:coreProperties>
</file>