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6" r:id="rId2"/>
  </p:sldMasterIdLst>
  <p:notesMasterIdLst>
    <p:notesMasterId r:id="rId30"/>
  </p:notesMasterIdLst>
  <p:sldIdLst>
    <p:sldId id="371" r:id="rId3"/>
    <p:sldId id="454" r:id="rId4"/>
    <p:sldId id="464" r:id="rId5"/>
    <p:sldId id="453" r:id="rId6"/>
    <p:sldId id="468" r:id="rId7"/>
    <p:sldId id="469" r:id="rId8"/>
    <p:sldId id="470" r:id="rId9"/>
    <p:sldId id="471" r:id="rId10"/>
    <p:sldId id="427" r:id="rId11"/>
    <p:sldId id="410" r:id="rId12"/>
    <p:sldId id="472" r:id="rId13"/>
    <p:sldId id="473" r:id="rId14"/>
    <p:sldId id="432" r:id="rId15"/>
    <p:sldId id="475" r:id="rId16"/>
    <p:sldId id="474" r:id="rId17"/>
    <p:sldId id="479" r:id="rId18"/>
    <p:sldId id="431" r:id="rId19"/>
    <p:sldId id="480" r:id="rId20"/>
    <p:sldId id="481" r:id="rId21"/>
    <p:sldId id="483" r:id="rId22"/>
    <p:sldId id="484" r:id="rId23"/>
    <p:sldId id="486" r:id="rId24"/>
    <p:sldId id="485" r:id="rId25"/>
    <p:sldId id="437" r:id="rId26"/>
    <p:sldId id="438" r:id="rId27"/>
    <p:sldId id="439" r:id="rId28"/>
    <p:sldId id="45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C802"/>
    <a:srgbClr val="FDFDFD"/>
    <a:srgbClr val="FFFFFF"/>
    <a:srgbClr val="F1B476"/>
    <a:srgbClr val="9A5620"/>
    <a:srgbClr val="4A2056"/>
    <a:srgbClr val="DAC8BC"/>
    <a:srgbClr val="0D0D0D"/>
    <a:srgbClr val="0070C0"/>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91036" autoAdjust="0"/>
  </p:normalViewPr>
  <p:slideViewPr>
    <p:cSldViewPr snapToGrid="0">
      <p:cViewPr varScale="1">
        <p:scale>
          <a:sx n="88" d="100"/>
          <a:sy n="88" d="100"/>
        </p:scale>
        <p:origin x="82" y="2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64BE3-F357-46E2-9DF4-57DF8CF40538}" type="datetimeFigureOut">
              <a:rPr lang="zh-CN" altLang="en-US" smtClean="0"/>
              <a:pPr/>
              <a:t>2019/3/19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449B6E-91ED-41C4-AAED-208BECB54A8E}" type="slidenum">
              <a:rPr lang="zh-CN" altLang="en-US" smtClean="0"/>
              <a:pPr/>
              <a:t>‹#›</a:t>
            </a:fld>
            <a:endParaRPr lang="zh-CN" altLang="en-US"/>
          </a:p>
        </p:txBody>
      </p:sp>
    </p:spTree>
    <p:extLst>
      <p:ext uri="{BB962C8B-B14F-4D97-AF65-F5344CB8AC3E}">
        <p14:creationId xmlns:p14="http://schemas.microsoft.com/office/powerpoint/2010/main" val="155110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A584DA-358F-4ABB-A572-BAFD47C981C4}" type="slidenum">
              <a:rPr lang="zh-CN" altLang="en-US" smtClean="0"/>
              <a:pPr/>
              <a:t>2</a:t>
            </a:fld>
            <a:endParaRPr lang="zh-CN" altLang="en-US"/>
          </a:p>
        </p:txBody>
      </p:sp>
    </p:spTree>
    <p:extLst>
      <p:ext uri="{BB962C8B-B14F-4D97-AF65-F5344CB8AC3E}">
        <p14:creationId xmlns:p14="http://schemas.microsoft.com/office/powerpoint/2010/main" val="537056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449B6E-91ED-41C4-AAED-208BECB54A8E}" type="slidenum">
              <a:rPr lang="zh-CN" altLang="en-US" smtClean="0"/>
              <a:pPr/>
              <a:t>17</a:t>
            </a:fld>
            <a:endParaRPr lang="zh-CN" altLang="en-US"/>
          </a:p>
        </p:txBody>
      </p:sp>
    </p:spTree>
    <p:extLst>
      <p:ext uri="{BB962C8B-B14F-4D97-AF65-F5344CB8AC3E}">
        <p14:creationId xmlns:p14="http://schemas.microsoft.com/office/powerpoint/2010/main" val="4187091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449B6E-91ED-41C4-AAED-208BECB54A8E}" type="slidenum">
              <a:rPr lang="zh-CN" altLang="en-US" smtClean="0"/>
              <a:pPr/>
              <a:t>19</a:t>
            </a:fld>
            <a:endParaRPr lang="zh-CN" altLang="en-US"/>
          </a:p>
        </p:txBody>
      </p:sp>
    </p:spTree>
    <p:extLst>
      <p:ext uri="{BB962C8B-B14F-4D97-AF65-F5344CB8AC3E}">
        <p14:creationId xmlns:p14="http://schemas.microsoft.com/office/powerpoint/2010/main" val="3907482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449B6E-91ED-41C4-AAED-208BECB54A8E}" type="slidenum">
              <a:rPr lang="zh-CN" altLang="en-US" smtClean="0"/>
              <a:pPr/>
              <a:t>20</a:t>
            </a:fld>
            <a:endParaRPr lang="zh-CN" altLang="en-US"/>
          </a:p>
        </p:txBody>
      </p:sp>
    </p:spTree>
    <p:extLst>
      <p:ext uri="{BB962C8B-B14F-4D97-AF65-F5344CB8AC3E}">
        <p14:creationId xmlns:p14="http://schemas.microsoft.com/office/powerpoint/2010/main" val="2782303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449B6E-91ED-41C4-AAED-208BECB54A8E}" type="slidenum">
              <a:rPr lang="zh-CN" altLang="en-US" smtClean="0"/>
              <a:pPr/>
              <a:t>21</a:t>
            </a:fld>
            <a:endParaRPr lang="zh-CN" altLang="en-US"/>
          </a:p>
        </p:txBody>
      </p:sp>
    </p:spTree>
    <p:extLst>
      <p:ext uri="{BB962C8B-B14F-4D97-AF65-F5344CB8AC3E}">
        <p14:creationId xmlns:p14="http://schemas.microsoft.com/office/powerpoint/2010/main" val="3572462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A584DA-358F-4ABB-A572-BAFD47C981C4}" type="slidenum">
              <a:rPr lang="zh-CN" altLang="en-US" smtClean="0"/>
              <a:pPr/>
              <a:t>22</a:t>
            </a:fld>
            <a:endParaRPr lang="zh-CN" altLang="en-US"/>
          </a:p>
        </p:txBody>
      </p:sp>
    </p:spTree>
    <p:extLst>
      <p:ext uri="{BB962C8B-B14F-4D97-AF65-F5344CB8AC3E}">
        <p14:creationId xmlns:p14="http://schemas.microsoft.com/office/powerpoint/2010/main" val="992665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0D84F-C609-439A-89BE-C3D519217E93}" type="slidenum">
              <a:rPr lang="zh-CN" altLang="en-US" smtClean="0"/>
              <a:pPr/>
              <a:t>23</a:t>
            </a:fld>
            <a:endParaRPr lang="zh-CN" altLang="en-US"/>
          </a:p>
        </p:txBody>
      </p:sp>
    </p:spTree>
    <p:extLst>
      <p:ext uri="{BB962C8B-B14F-4D97-AF65-F5344CB8AC3E}">
        <p14:creationId xmlns:p14="http://schemas.microsoft.com/office/powerpoint/2010/main" val="474260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449B6E-91ED-41C4-AAED-208BECB54A8E}" type="slidenum">
              <a:rPr lang="zh-CN" altLang="en-US" smtClean="0"/>
              <a:pPr/>
              <a:t>24</a:t>
            </a:fld>
            <a:endParaRPr lang="zh-CN" altLang="en-US"/>
          </a:p>
        </p:txBody>
      </p:sp>
    </p:spTree>
    <p:extLst>
      <p:ext uri="{BB962C8B-B14F-4D97-AF65-F5344CB8AC3E}">
        <p14:creationId xmlns:p14="http://schemas.microsoft.com/office/powerpoint/2010/main" val="2103387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449B6E-91ED-41C4-AAED-208BECB54A8E}" type="slidenum">
              <a:rPr lang="zh-CN" altLang="en-US" smtClean="0"/>
              <a:pPr/>
              <a:t>25</a:t>
            </a:fld>
            <a:endParaRPr lang="zh-CN" altLang="en-US"/>
          </a:p>
        </p:txBody>
      </p:sp>
    </p:spTree>
    <p:extLst>
      <p:ext uri="{BB962C8B-B14F-4D97-AF65-F5344CB8AC3E}">
        <p14:creationId xmlns:p14="http://schemas.microsoft.com/office/powerpoint/2010/main" val="391508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449B6E-91ED-41C4-AAED-208BECB54A8E}" type="slidenum">
              <a:rPr lang="zh-CN" altLang="en-US" smtClean="0"/>
              <a:pPr/>
              <a:t>26</a:t>
            </a:fld>
            <a:endParaRPr lang="zh-CN" altLang="en-US"/>
          </a:p>
        </p:txBody>
      </p:sp>
    </p:spTree>
    <p:extLst>
      <p:ext uri="{BB962C8B-B14F-4D97-AF65-F5344CB8AC3E}">
        <p14:creationId xmlns:p14="http://schemas.microsoft.com/office/powerpoint/2010/main" val="2751023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D449B6E-91ED-41C4-AAED-208BECB54A8E}" type="slidenum">
              <a:rPr lang="zh-CN" altLang="en-US" smtClean="0"/>
              <a:pPr/>
              <a:t>3</a:t>
            </a:fld>
            <a:endParaRPr lang="zh-CN" altLang="en-US"/>
          </a:p>
        </p:txBody>
      </p:sp>
    </p:spTree>
    <p:extLst>
      <p:ext uri="{BB962C8B-B14F-4D97-AF65-F5344CB8AC3E}">
        <p14:creationId xmlns:p14="http://schemas.microsoft.com/office/powerpoint/2010/main" val="4075819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449B6E-91ED-41C4-AAED-208BECB54A8E}" type="slidenum">
              <a:rPr lang="zh-CN" altLang="en-US" smtClean="0"/>
              <a:pPr/>
              <a:t>4</a:t>
            </a:fld>
            <a:endParaRPr lang="zh-CN" altLang="en-US"/>
          </a:p>
        </p:txBody>
      </p:sp>
    </p:spTree>
    <p:extLst>
      <p:ext uri="{BB962C8B-B14F-4D97-AF65-F5344CB8AC3E}">
        <p14:creationId xmlns:p14="http://schemas.microsoft.com/office/powerpoint/2010/main" val="167254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449B6E-91ED-41C4-AAED-208BECB54A8E}" type="slidenum">
              <a:rPr lang="zh-CN" altLang="en-US" smtClean="0"/>
              <a:pPr/>
              <a:t>9</a:t>
            </a:fld>
            <a:endParaRPr lang="zh-CN" altLang="en-US"/>
          </a:p>
        </p:txBody>
      </p:sp>
    </p:spTree>
    <p:extLst>
      <p:ext uri="{BB962C8B-B14F-4D97-AF65-F5344CB8AC3E}">
        <p14:creationId xmlns:p14="http://schemas.microsoft.com/office/powerpoint/2010/main" val="177812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449B6E-91ED-41C4-AAED-208BECB54A8E}" type="slidenum">
              <a:rPr lang="zh-CN" altLang="en-US" smtClean="0"/>
              <a:pPr/>
              <a:t>10</a:t>
            </a:fld>
            <a:endParaRPr lang="zh-CN" altLang="en-US"/>
          </a:p>
        </p:txBody>
      </p:sp>
    </p:spTree>
    <p:extLst>
      <p:ext uri="{BB962C8B-B14F-4D97-AF65-F5344CB8AC3E}">
        <p14:creationId xmlns:p14="http://schemas.microsoft.com/office/powerpoint/2010/main" val="2210993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449B6E-91ED-41C4-AAED-208BECB54A8E}" type="slidenum">
              <a:rPr lang="zh-CN" altLang="en-US" smtClean="0"/>
              <a:pPr/>
              <a:t>11</a:t>
            </a:fld>
            <a:endParaRPr lang="zh-CN" altLang="en-US"/>
          </a:p>
        </p:txBody>
      </p:sp>
    </p:spTree>
    <p:extLst>
      <p:ext uri="{BB962C8B-B14F-4D97-AF65-F5344CB8AC3E}">
        <p14:creationId xmlns:p14="http://schemas.microsoft.com/office/powerpoint/2010/main" val="734421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449B6E-91ED-41C4-AAED-208BECB54A8E}" type="slidenum">
              <a:rPr lang="zh-CN" altLang="en-US" smtClean="0"/>
              <a:pPr/>
              <a:t>13</a:t>
            </a:fld>
            <a:endParaRPr lang="zh-CN" altLang="en-US"/>
          </a:p>
        </p:txBody>
      </p:sp>
    </p:spTree>
    <p:extLst>
      <p:ext uri="{BB962C8B-B14F-4D97-AF65-F5344CB8AC3E}">
        <p14:creationId xmlns:p14="http://schemas.microsoft.com/office/powerpoint/2010/main" val="3316051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449B6E-91ED-41C4-AAED-208BECB54A8E}" type="slidenum">
              <a:rPr lang="zh-CN" altLang="en-US" smtClean="0"/>
              <a:pPr/>
              <a:t>15</a:t>
            </a:fld>
            <a:endParaRPr lang="zh-CN" altLang="en-US"/>
          </a:p>
        </p:txBody>
      </p:sp>
    </p:spTree>
    <p:extLst>
      <p:ext uri="{BB962C8B-B14F-4D97-AF65-F5344CB8AC3E}">
        <p14:creationId xmlns:p14="http://schemas.microsoft.com/office/powerpoint/2010/main" val="2684187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449B6E-91ED-41C4-AAED-208BECB54A8E}" type="slidenum">
              <a:rPr lang="zh-CN" altLang="en-US" smtClean="0"/>
              <a:pPr/>
              <a:t>16</a:t>
            </a:fld>
            <a:endParaRPr lang="zh-CN" altLang="en-US"/>
          </a:p>
        </p:txBody>
      </p:sp>
    </p:spTree>
    <p:extLst>
      <p:ext uri="{BB962C8B-B14F-4D97-AF65-F5344CB8AC3E}">
        <p14:creationId xmlns:p14="http://schemas.microsoft.com/office/powerpoint/2010/main" val="4003091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DDC055F-B9D1-4C08-9408-43937208D77A}"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EA9C78-F14E-439F-89BD-F724A2B24AD8}" type="slidenum">
              <a:rPr lang="zh-CN" altLang="en-US" smtClean="0"/>
              <a:pPr/>
              <a:t>‹#›</a:t>
            </a:fld>
            <a:endParaRPr lang="zh-CN" altLang="en-US"/>
          </a:p>
        </p:txBody>
      </p:sp>
    </p:spTree>
    <p:extLst>
      <p:ext uri="{BB962C8B-B14F-4D97-AF65-F5344CB8AC3E}">
        <p14:creationId xmlns:p14="http://schemas.microsoft.com/office/powerpoint/2010/main" val="227391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DC055F-B9D1-4C08-9408-43937208D77A}"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EA9C78-F14E-439F-89BD-F724A2B24AD8}" type="slidenum">
              <a:rPr lang="zh-CN" altLang="en-US" smtClean="0"/>
              <a:pPr/>
              <a:t>‹#›</a:t>
            </a:fld>
            <a:endParaRPr lang="zh-CN" altLang="en-US"/>
          </a:p>
        </p:txBody>
      </p:sp>
    </p:spTree>
    <p:extLst>
      <p:ext uri="{BB962C8B-B14F-4D97-AF65-F5344CB8AC3E}">
        <p14:creationId xmlns:p14="http://schemas.microsoft.com/office/powerpoint/2010/main" val="403609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DC055F-B9D1-4C08-9408-43937208D77A}"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EA9C78-F14E-439F-89BD-F724A2B24AD8}" type="slidenum">
              <a:rPr lang="zh-CN" altLang="en-US" smtClean="0"/>
              <a:pPr/>
              <a:t>‹#›</a:t>
            </a:fld>
            <a:endParaRPr lang="zh-CN" altLang="en-US"/>
          </a:p>
        </p:txBody>
      </p:sp>
    </p:spTree>
    <p:extLst>
      <p:ext uri="{BB962C8B-B14F-4D97-AF65-F5344CB8AC3E}">
        <p14:creationId xmlns:p14="http://schemas.microsoft.com/office/powerpoint/2010/main" val="24336592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2337"/>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935"/>
            </a:lvl1pPr>
            <a:lvl2pPr marL="178042" indent="0" algn="ctr">
              <a:buNone/>
              <a:defRPr sz="779"/>
            </a:lvl2pPr>
            <a:lvl3pPr marL="356085" indent="0" algn="ctr">
              <a:buNone/>
              <a:defRPr sz="701"/>
            </a:lvl3pPr>
            <a:lvl4pPr marL="534127" indent="0" algn="ctr">
              <a:buNone/>
              <a:defRPr sz="623"/>
            </a:lvl4pPr>
            <a:lvl5pPr marL="712169" indent="0" algn="ctr">
              <a:buNone/>
              <a:defRPr sz="623"/>
            </a:lvl5pPr>
            <a:lvl6pPr marL="890211" indent="0" algn="ctr">
              <a:buNone/>
              <a:defRPr sz="623"/>
            </a:lvl6pPr>
            <a:lvl7pPr marL="1068254" indent="0" algn="ctr">
              <a:buNone/>
              <a:defRPr sz="623"/>
            </a:lvl7pPr>
            <a:lvl8pPr marL="1246296" indent="0" algn="ctr">
              <a:buNone/>
              <a:defRPr sz="623"/>
            </a:lvl8pPr>
            <a:lvl9pPr marL="1424338" indent="0" algn="ctr">
              <a:buNone/>
              <a:defRPr sz="623"/>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DAA5FB0-C958-4FB5-8333-118A7116EE64}"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8B12FF-F860-4ACE-B275-DBCC4DC42C96}" type="slidenum">
              <a:rPr lang="zh-CN" altLang="en-US" smtClean="0"/>
              <a:pPr/>
              <a:t>‹#›</a:t>
            </a:fld>
            <a:endParaRPr lang="zh-CN" altLang="en-US"/>
          </a:p>
        </p:txBody>
      </p:sp>
    </p:spTree>
    <p:extLst>
      <p:ext uri="{BB962C8B-B14F-4D97-AF65-F5344CB8AC3E}">
        <p14:creationId xmlns:p14="http://schemas.microsoft.com/office/powerpoint/2010/main" val="644178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DAA5FB0-C958-4FB5-8333-118A7116EE64}"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8B12FF-F860-4ACE-B275-DBCC4DC42C96}" type="slidenum">
              <a:rPr lang="zh-CN" altLang="en-US" smtClean="0"/>
              <a:pPr/>
              <a:t>‹#›</a:t>
            </a:fld>
            <a:endParaRPr lang="zh-CN" altLang="en-US"/>
          </a:p>
        </p:txBody>
      </p:sp>
    </p:spTree>
    <p:extLst>
      <p:ext uri="{BB962C8B-B14F-4D97-AF65-F5344CB8AC3E}">
        <p14:creationId xmlns:p14="http://schemas.microsoft.com/office/powerpoint/2010/main" val="3550902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2" y="1709738"/>
            <a:ext cx="10515600" cy="2852737"/>
          </a:xfrm>
        </p:spPr>
        <p:txBody>
          <a:bodyPr anchor="b"/>
          <a:lstStyle>
            <a:lvl1pPr>
              <a:defRPr sz="2337"/>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2" y="4589464"/>
            <a:ext cx="10515600" cy="1500187"/>
          </a:xfrm>
        </p:spPr>
        <p:txBody>
          <a:bodyPr/>
          <a:lstStyle>
            <a:lvl1pPr marL="0" indent="0">
              <a:buNone/>
              <a:defRPr sz="935">
                <a:solidFill>
                  <a:schemeClr val="tx1">
                    <a:tint val="75000"/>
                  </a:schemeClr>
                </a:solidFill>
              </a:defRPr>
            </a:lvl1pPr>
            <a:lvl2pPr marL="178042" indent="0">
              <a:buNone/>
              <a:defRPr sz="779">
                <a:solidFill>
                  <a:schemeClr val="tx1">
                    <a:tint val="75000"/>
                  </a:schemeClr>
                </a:solidFill>
              </a:defRPr>
            </a:lvl2pPr>
            <a:lvl3pPr marL="356085" indent="0">
              <a:buNone/>
              <a:defRPr sz="701">
                <a:solidFill>
                  <a:schemeClr val="tx1">
                    <a:tint val="75000"/>
                  </a:schemeClr>
                </a:solidFill>
              </a:defRPr>
            </a:lvl3pPr>
            <a:lvl4pPr marL="534127" indent="0">
              <a:buNone/>
              <a:defRPr sz="623">
                <a:solidFill>
                  <a:schemeClr val="tx1">
                    <a:tint val="75000"/>
                  </a:schemeClr>
                </a:solidFill>
              </a:defRPr>
            </a:lvl4pPr>
            <a:lvl5pPr marL="712169" indent="0">
              <a:buNone/>
              <a:defRPr sz="623">
                <a:solidFill>
                  <a:schemeClr val="tx1">
                    <a:tint val="75000"/>
                  </a:schemeClr>
                </a:solidFill>
              </a:defRPr>
            </a:lvl5pPr>
            <a:lvl6pPr marL="890211" indent="0">
              <a:buNone/>
              <a:defRPr sz="623">
                <a:solidFill>
                  <a:schemeClr val="tx1">
                    <a:tint val="75000"/>
                  </a:schemeClr>
                </a:solidFill>
              </a:defRPr>
            </a:lvl6pPr>
            <a:lvl7pPr marL="1068254" indent="0">
              <a:buNone/>
              <a:defRPr sz="623">
                <a:solidFill>
                  <a:schemeClr val="tx1">
                    <a:tint val="75000"/>
                  </a:schemeClr>
                </a:solidFill>
              </a:defRPr>
            </a:lvl7pPr>
            <a:lvl8pPr marL="1246296" indent="0">
              <a:buNone/>
              <a:defRPr sz="623">
                <a:solidFill>
                  <a:schemeClr val="tx1">
                    <a:tint val="75000"/>
                  </a:schemeClr>
                </a:solidFill>
              </a:defRPr>
            </a:lvl8pPr>
            <a:lvl9pPr marL="1424338" indent="0">
              <a:buNone/>
              <a:defRPr sz="623">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DAA5FB0-C958-4FB5-8333-118A7116EE64}"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8B12FF-F860-4ACE-B275-DBCC4DC42C96}" type="slidenum">
              <a:rPr lang="zh-CN" altLang="en-US" smtClean="0"/>
              <a:pPr/>
              <a:t>‹#›</a:t>
            </a:fld>
            <a:endParaRPr lang="zh-CN" altLang="en-US"/>
          </a:p>
        </p:txBody>
      </p:sp>
    </p:spTree>
    <p:extLst>
      <p:ext uri="{BB962C8B-B14F-4D97-AF65-F5344CB8AC3E}">
        <p14:creationId xmlns:p14="http://schemas.microsoft.com/office/powerpoint/2010/main" val="2802088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1"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1"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DAA5FB0-C958-4FB5-8333-118A7116EE64}" type="datetimeFigureOut">
              <a:rPr lang="zh-CN" altLang="en-US" smtClean="0"/>
              <a:pPr/>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8B12FF-F860-4ACE-B275-DBCC4DC42C96}" type="slidenum">
              <a:rPr lang="zh-CN" altLang="en-US" smtClean="0"/>
              <a:pPr/>
              <a:t>‹#›</a:t>
            </a:fld>
            <a:endParaRPr lang="zh-CN" altLang="en-US"/>
          </a:p>
        </p:txBody>
      </p:sp>
    </p:spTree>
    <p:extLst>
      <p:ext uri="{BB962C8B-B14F-4D97-AF65-F5344CB8AC3E}">
        <p14:creationId xmlns:p14="http://schemas.microsoft.com/office/powerpoint/2010/main" val="1831297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9"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4"/>
            <a:ext cx="5157787" cy="823912"/>
          </a:xfrm>
        </p:spPr>
        <p:txBody>
          <a:bodyPr anchor="b"/>
          <a:lstStyle>
            <a:lvl1pPr marL="0" indent="0">
              <a:buNone/>
              <a:defRPr sz="935" b="1"/>
            </a:lvl1pPr>
            <a:lvl2pPr marL="178042" indent="0">
              <a:buNone/>
              <a:defRPr sz="779" b="1"/>
            </a:lvl2pPr>
            <a:lvl3pPr marL="356085" indent="0">
              <a:buNone/>
              <a:defRPr sz="701" b="1"/>
            </a:lvl3pPr>
            <a:lvl4pPr marL="534127" indent="0">
              <a:buNone/>
              <a:defRPr sz="623" b="1"/>
            </a:lvl4pPr>
            <a:lvl5pPr marL="712169" indent="0">
              <a:buNone/>
              <a:defRPr sz="623" b="1"/>
            </a:lvl5pPr>
            <a:lvl6pPr marL="890211" indent="0">
              <a:buNone/>
              <a:defRPr sz="623" b="1"/>
            </a:lvl6pPr>
            <a:lvl7pPr marL="1068254" indent="0">
              <a:buNone/>
              <a:defRPr sz="623" b="1"/>
            </a:lvl7pPr>
            <a:lvl8pPr marL="1246296" indent="0">
              <a:buNone/>
              <a:defRPr sz="623" b="1"/>
            </a:lvl8pPr>
            <a:lvl9pPr marL="1424338" indent="0">
              <a:buNone/>
              <a:defRPr sz="623" b="1"/>
            </a:lvl9pPr>
          </a:lstStyle>
          <a:p>
            <a:pPr lvl="0"/>
            <a:r>
              <a:rPr lang="zh-CN" altLang="en-US" smtClean="0"/>
              <a:t>编辑母版文本样式</a:t>
            </a:r>
          </a:p>
        </p:txBody>
      </p:sp>
      <p:sp>
        <p:nvSpPr>
          <p:cNvPr id="4" name="内容占位符 3"/>
          <p:cNvSpPr>
            <a:spLocks noGrp="1"/>
          </p:cNvSpPr>
          <p:nvPr>
            <p:ph sz="half" idx="2"/>
          </p:nvPr>
        </p:nvSpPr>
        <p:spPr>
          <a:xfrm>
            <a:off x="839789" y="2505076"/>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4"/>
            <a:ext cx="5183188" cy="823912"/>
          </a:xfrm>
        </p:spPr>
        <p:txBody>
          <a:bodyPr anchor="b"/>
          <a:lstStyle>
            <a:lvl1pPr marL="0" indent="0">
              <a:buNone/>
              <a:defRPr sz="935" b="1"/>
            </a:lvl1pPr>
            <a:lvl2pPr marL="178042" indent="0">
              <a:buNone/>
              <a:defRPr sz="779" b="1"/>
            </a:lvl2pPr>
            <a:lvl3pPr marL="356085" indent="0">
              <a:buNone/>
              <a:defRPr sz="701" b="1"/>
            </a:lvl3pPr>
            <a:lvl4pPr marL="534127" indent="0">
              <a:buNone/>
              <a:defRPr sz="623" b="1"/>
            </a:lvl4pPr>
            <a:lvl5pPr marL="712169" indent="0">
              <a:buNone/>
              <a:defRPr sz="623" b="1"/>
            </a:lvl5pPr>
            <a:lvl6pPr marL="890211" indent="0">
              <a:buNone/>
              <a:defRPr sz="623" b="1"/>
            </a:lvl6pPr>
            <a:lvl7pPr marL="1068254" indent="0">
              <a:buNone/>
              <a:defRPr sz="623" b="1"/>
            </a:lvl7pPr>
            <a:lvl8pPr marL="1246296" indent="0">
              <a:buNone/>
              <a:defRPr sz="623" b="1"/>
            </a:lvl8pPr>
            <a:lvl9pPr marL="1424338" indent="0">
              <a:buNone/>
              <a:defRPr sz="623" b="1"/>
            </a:lvl9pPr>
          </a:lstStyle>
          <a:p>
            <a:pPr lvl="0"/>
            <a:r>
              <a:rPr lang="zh-CN" altLang="en-US" smtClean="0"/>
              <a:t>编辑母版文本样式</a:t>
            </a:r>
          </a:p>
        </p:txBody>
      </p:sp>
      <p:sp>
        <p:nvSpPr>
          <p:cNvPr id="6" name="内容占位符 5"/>
          <p:cNvSpPr>
            <a:spLocks noGrp="1"/>
          </p:cNvSpPr>
          <p:nvPr>
            <p:ph sz="quarter" idx="4"/>
          </p:nvPr>
        </p:nvSpPr>
        <p:spPr>
          <a:xfrm>
            <a:off x="6172202" y="2505076"/>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DAA5FB0-C958-4FB5-8333-118A7116EE64}" type="datetimeFigureOut">
              <a:rPr lang="zh-CN" altLang="en-US" smtClean="0"/>
              <a:pPr/>
              <a:t>2019/3/19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8B12FF-F860-4ACE-B275-DBCC4DC42C96}" type="slidenum">
              <a:rPr lang="zh-CN" altLang="en-US" smtClean="0"/>
              <a:pPr/>
              <a:t>‹#›</a:t>
            </a:fld>
            <a:endParaRPr lang="zh-CN" altLang="en-US"/>
          </a:p>
        </p:txBody>
      </p:sp>
    </p:spTree>
    <p:extLst>
      <p:ext uri="{BB962C8B-B14F-4D97-AF65-F5344CB8AC3E}">
        <p14:creationId xmlns:p14="http://schemas.microsoft.com/office/powerpoint/2010/main" val="4176004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DAA5FB0-C958-4FB5-8333-118A7116EE64}" type="datetimeFigureOut">
              <a:rPr lang="zh-CN" altLang="en-US" smtClean="0"/>
              <a:pPr/>
              <a:t>2019/3/19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8B12FF-F860-4ACE-B275-DBCC4DC42C96}" type="slidenum">
              <a:rPr lang="zh-CN" altLang="en-US" smtClean="0"/>
              <a:pPr/>
              <a:t>‹#›</a:t>
            </a:fld>
            <a:endParaRPr lang="zh-CN" altLang="en-US"/>
          </a:p>
        </p:txBody>
      </p:sp>
    </p:spTree>
    <p:extLst>
      <p:ext uri="{BB962C8B-B14F-4D97-AF65-F5344CB8AC3E}">
        <p14:creationId xmlns:p14="http://schemas.microsoft.com/office/powerpoint/2010/main" val="3161550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AA5FB0-C958-4FB5-8333-118A7116EE64}" type="datetimeFigureOut">
              <a:rPr lang="zh-CN" altLang="en-US" smtClean="0"/>
              <a:pPr/>
              <a:t>2019/3/19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8B12FF-F860-4ACE-B275-DBCC4DC42C96}" type="slidenum">
              <a:rPr lang="zh-CN" altLang="en-US" smtClean="0"/>
              <a:pPr/>
              <a:t>‹#›</a:t>
            </a:fld>
            <a:endParaRPr lang="zh-CN" altLang="en-US"/>
          </a:p>
        </p:txBody>
      </p:sp>
    </p:spTree>
    <p:extLst>
      <p:ext uri="{BB962C8B-B14F-4D97-AF65-F5344CB8AC3E}">
        <p14:creationId xmlns:p14="http://schemas.microsoft.com/office/powerpoint/2010/main" val="2727667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0" y="457200"/>
            <a:ext cx="3932236" cy="1600200"/>
          </a:xfrm>
        </p:spPr>
        <p:txBody>
          <a:bodyPr anchor="b"/>
          <a:lstStyle>
            <a:lvl1pPr>
              <a:defRPr sz="1246"/>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1" cy="4873625"/>
          </a:xfrm>
        </p:spPr>
        <p:txBody>
          <a:bodyPr/>
          <a:lstStyle>
            <a:lvl1pPr>
              <a:defRPr sz="1246"/>
            </a:lvl1pPr>
            <a:lvl2pPr>
              <a:defRPr sz="1090"/>
            </a:lvl2pPr>
            <a:lvl3pPr>
              <a:defRPr sz="935"/>
            </a:lvl3pPr>
            <a:lvl4pPr>
              <a:defRPr sz="779"/>
            </a:lvl4pPr>
            <a:lvl5pPr>
              <a:defRPr sz="779"/>
            </a:lvl5pPr>
            <a:lvl6pPr>
              <a:defRPr sz="779"/>
            </a:lvl6pPr>
            <a:lvl7pPr>
              <a:defRPr sz="779"/>
            </a:lvl7pPr>
            <a:lvl8pPr>
              <a:defRPr sz="779"/>
            </a:lvl8pPr>
            <a:lvl9pPr>
              <a:defRPr sz="779"/>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90" y="2057400"/>
            <a:ext cx="3932236" cy="3811588"/>
          </a:xfrm>
        </p:spPr>
        <p:txBody>
          <a:bodyPr/>
          <a:lstStyle>
            <a:lvl1pPr marL="0" indent="0">
              <a:buNone/>
              <a:defRPr sz="623"/>
            </a:lvl1pPr>
            <a:lvl2pPr marL="178042" indent="0">
              <a:buNone/>
              <a:defRPr sz="546"/>
            </a:lvl2pPr>
            <a:lvl3pPr marL="356085" indent="0">
              <a:buNone/>
              <a:defRPr sz="467"/>
            </a:lvl3pPr>
            <a:lvl4pPr marL="534127" indent="0">
              <a:buNone/>
              <a:defRPr sz="390"/>
            </a:lvl4pPr>
            <a:lvl5pPr marL="712169" indent="0">
              <a:buNone/>
              <a:defRPr sz="390"/>
            </a:lvl5pPr>
            <a:lvl6pPr marL="890211" indent="0">
              <a:buNone/>
              <a:defRPr sz="390"/>
            </a:lvl6pPr>
            <a:lvl7pPr marL="1068254" indent="0">
              <a:buNone/>
              <a:defRPr sz="390"/>
            </a:lvl7pPr>
            <a:lvl8pPr marL="1246296" indent="0">
              <a:buNone/>
              <a:defRPr sz="390"/>
            </a:lvl8pPr>
            <a:lvl9pPr marL="1424338" indent="0">
              <a:buNone/>
              <a:defRPr sz="39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DAA5FB0-C958-4FB5-8333-118A7116EE64}" type="datetimeFigureOut">
              <a:rPr lang="zh-CN" altLang="en-US" smtClean="0"/>
              <a:pPr/>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8B12FF-F860-4ACE-B275-DBCC4DC42C96}" type="slidenum">
              <a:rPr lang="zh-CN" altLang="en-US" smtClean="0"/>
              <a:pPr/>
              <a:t>‹#›</a:t>
            </a:fld>
            <a:endParaRPr lang="zh-CN" altLang="en-US"/>
          </a:p>
        </p:txBody>
      </p:sp>
    </p:spTree>
    <p:extLst>
      <p:ext uri="{BB962C8B-B14F-4D97-AF65-F5344CB8AC3E}">
        <p14:creationId xmlns:p14="http://schemas.microsoft.com/office/powerpoint/2010/main" val="1756847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DC055F-B9D1-4C08-9408-43937208D77A}"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EA9C78-F14E-439F-89BD-F724A2B24AD8}" type="slidenum">
              <a:rPr lang="zh-CN" altLang="en-US" smtClean="0"/>
              <a:pPr/>
              <a:t>‹#›</a:t>
            </a:fld>
            <a:endParaRPr lang="zh-CN" altLang="en-US"/>
          </a:p>
        </p:txBody>
      </p:sp>
    </p:spTree>
    <p:extLst>
      <p:ext uri="{BB962C8B-B14F-4D97-AF65-F5344CB8AC3E}">
        <p14:creationId xmlns:p14="http://schemas.microsoft.com/office/powerpoint/2010/main" val="6606607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0" y="457200"/>
            <a:ext cx="3932236" cy="1600200"/>
          </a:xfrm>
        </p:spPr>
        <p:txBody>
          <a:bodyPr anchor="b"/>
          <a:lstStyle>
            <a:lvl1pPr>
              <a:defRPr sz="1246"/>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1" cy="4873625"/>
          </a:xfrm>
        </p:spPr>
        <p:txBody>
          <a:bodyPr/>
          <a:lstStyle>
            <a:lvl1pPr marL="0" indent="0">
              <a:buNone/>
              <a:defRPr sz="1246"/>
            </a:lvl1pPr>
            <a:lvl2pPr marL="178042" indent="0">
              <a:buNone/>
              <a:defRPr sz="1090"/>
            </a:lvl2pPr>
            <a:lvl3pPr marL="356085" indent="0">
              <a:buNone/>
              <a:defRPr sz="935"/>
            </a:lvl3pPr>
            <a:lvl4pPr marL="534127" indent="0">
              <a:buNone/>
              <a:defRPr sz="779"/>
            </a:lvl4pPr>
            <a:lvl5pPr marL="712169" indent="0">
              <a:buNone/>
              <a:defRPr sz="779"/>
            </a:lvl5pPr>
            <a:lvl6pPr marL="890211" indent="0">
              <a:buNone/>
              <a:defRPr sz="779"/>
            </a:lvl6pPr>
            <a:lvl7pPr marL="1068254" indent="0">
              <a:buNone/>
              <a:defRPr sz="779"/>
            </a:lvl7pPr>
            <a:lvl8pPr marL="1246296" indent="0">
              <a:buNone/>
              <a:defRPr sz="779"/>
            </a:lvl8pPr>
            <a:lvl9pPr marL="1424338" indent="0">
              <a:buNone/>
              <a:defRPr sz="779"/>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90" y="2057400"/>
            <a:ext cx="3932236" cy="3811588"/>
          </a:xfrm>
        </p:spPr>
        <p:txBody>
          <a:bodyPr/>
          <a:lstStyle>
            <a:lvl1pPr marL="0" indent="0">
              <a:buNone/>
              <a:defRPr sz="623"/>
            </a:lvl1pPr>
            <a:lvl2pPr marL="178042" indent="0">
              <a:buNone/>
              <a:defRPr sz="546"/>
            </a:lvl2pPr>
            <a:lvl3pPr marL="356085" indent="0">
              <a:buNone/>
              <a:defRPr sz="467"/>
            </a:lvl3pPr>
            <a:lvl4pPr marL="534127" indent="0">
              <a:buNone/>
              <a:defRPr sz="390"/>
            </a:lvl4pPr>
            <a:lvl5pPr marL="712169" indent="0">
              <a:buNone/>
              <a:defRPr sz="390"/>
            </a:lvl5pPr>
            <a:lvl6pPr marL="890211" indent="0">
              <a:buNone/>
              <a:defRPr sz="390"/>
            </a:lvl6pPr>
            <a:lvl7pPr marL="1068254" indent="0">
              <a:buNone/>
              <a:defRPr sz="390"/>
            </a:lvl7pPr>
            <a:lvl8pPr marL="1246296" indent="0">
              <a:buNone/>
              <a:defRPr sz="390"/>
            </a:lvl8pPr>
            <a:lvl9pPr marL="1424338" indent="0">
              <a:buNone/>
              <a:defRPr sz="39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DAA5FB0-C958-4FB5-8333-118A7116EE64}" type="datetimeFigureOut">
              <a:rPr lang="zh-CN" altLang="en-US" smtClean="0"/>
              <a:pPr/>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8B12FF-F860-4ACE-B275-DBCC4DC42C96}" type="slidenum">
              <a:rPr lang="zh-CN" altLang="en-US" smtClean="0"/>
              <a:pPr/>
              <a:t>‹#›</a:t>
            </a:fld>
            <a:endParaRPr lang="zh-CN" altLang="en-US"/>
          </a:p>
        </p:txBody>
      </p:sp>
    </p:spTree>
    <p:extLst>
      <p:ext uri="{BB962C8B-B14F-4D97-AF65-F5344CB8AC3E}">
        <p14:creationId xmlns:p14="http://schemas.microsoft.com/office/powerpoint/2010/main" val="1703931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DAA5FB0-C958-4FB5-8333-118A7116EE64}"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8B12FF-F860-4ACE-B275-DBCC4DC42C96}" type="slidenum">
              <a:rPr lang="zh-CN" altLang="en-US" smtClean="0"/>
              <a:pPr/>
              <a:t>‹#›</a:t>
            </a:fld>
            <a:endParaRPr lang="zh-CN" altLang="en-US"/>
          </a:p>
        </p:txBody>
      </p:sp>
    </p:spTree>
    <p:extLst>
      <p:ext uri="{BB962C8B-B14F-4D97-AF65-F5344CB8AC3E}">
        <p14:creationId xmlns:p14="http://schemas.microsoft.com/office/powerpoint/2010/main" val="612159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99"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199"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DAA5FB0-C958-4FB5-8333-118A7116EE64}"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8B12FF-F860-4ACE-B275-DBCC4DC42C96}" type="slidenum">
              <a:rPr lang="zh-CN" altLang="en-US" smtClean="0"/>
              <a:pPr/>
              <a:t>‹#›</a:t>
            </a:fld>
            <a:endParaRPr lang="zh-CN" altLang="en-US"/>
          </a:p>
        </p:txBody>
      </p:sp>
    </p:spTree>
    <p:extLst>
      <p:ext uri="{BB962C8B-B14F-4D97-AF65-F5344CB8AC3E}">
        <p14:creationId xmlns:p14="http://schemas.microsoft.com/office/powerpoint/2010/main" val="356780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DDC055F-B9D1-4C08-9408-43937208D77A}"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EA9C78-F14E-439F-89BD-F724A2B24AD8}" type="slidenum">
              <a:rPr lang="zh-CN" altLang="en-US" smtClean="0"/>
              <a:pPr/>
              <a:t>‹#›</a:t>
            </a:fld>
            <a:endParaRPr lang="zh-CN" altLang="en-US"/>
          </a:p>
        </p:txBody>
      </p:sp>
    </p:spTree>
    <p:extLst>
      <p:ext uri="{BB962C8B-B14F-4D97-AF65-F5344CB8AC3E}">
        <p14:creationId xmlns:p14="http://schemas.microsoft.com/office/powerpoint/2010/main" val="381001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DC055F-B9D1-4C08-9408-43937208D77A}" type="datetimeFigureOut">
              <a:rPr lang="zh-CN" altLang="en-US" smtClean="0"/>
              <a:pPr/>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EA9C78-F14E-439F-89BD-F724A2B24AD8}" type="slidenum">
              <a:rPr lang="zh-CN" altLang="en-US" smtClean="0"/>
              <a:pPr/>
              <a:t>‹#›</a:t>
            </a:fld>
            <a:endParaRPr lang="zh-CN" altLang="en-US"/>
          </a:p>
        </p:txBody>
      </p:sp>
    </p:spTree>
    <p:extLst>
      <p:ext uri="{BB962C8B-B14F-4D97-AF65-F5344CB8AC3E}">
        <p14:creationId xmlns:p14="http://schemas.microsoft.com/office/powerpoint/2010/main" val="329428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DC055F-B9D1-4C08-9408-43937208D77A}" type="datetimeFigureOut">
              <a:rPr lang="zh-CN" altLang="en-US" smtClean="0"/>
              <a:pPr/>
              <a:t>2019/3/19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EA9C78-F14E-439F-89BD-F724A2B24AD8}" type="slidenum">
              <a:rPr lang="zh-CN" altLang="en-US" smtClean="0"/>
              <a:pPr/>
              <a:t>‹#›</a:t>
            </a:fld>
            <a:endParaRPr lang="zh-CN" altLang="en-US"/>
          </a:p>
        </p:txBody>
      </p:sp>
    </p:spTree>
    <p:extLst>
      <p:ext uri="{BB962C8B-B14F-4D97-AF65-F5344CB8AC3E}">
        <p14:creationId xmlns:p14="http://schemas.microsoft.com/office/powerpoint/2010/main" val="298673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DC055F-B9D1-4C08-9408-43937208D77A}" type="datetimeFigureOut">
              <a:rPr lang="zh-CN" altLang="en-US" smtClean="0"/>
              <a:pPr/>
              <a:t>2019/3/19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EA9C78-F14E-439F-89BD-F724A2B24AD8}" type="slidenum">
              <a:rPr lang="zh-CN" altLang="en-US" smtClean="0"/>
              <a:pPr/>
              <a:t>‹#›</a:t>
            </a:fld>
            <a:endParaRPr lang="zh-CN" altLang="en-US"/>
          </a:p>
        </p:txBody>
      </p:sp>
    </p:spTree>
    <p:extLst>
      <p:ext uri="{BB962C8B-B14F-4D97-AF65-F5344CB8AC3E}">
        <p14:creationId xmlns:p14="http://schemas.microsoft.com/office/powerpoint/2010/main" val="18832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DC055F-B9D1-4C08-9408-43937208D77A}" type="datetimeFigureOut">
              <a:rPr lang="zh-CN" altLang="en-US" smtClean="0"/>
              <a:pPr/>
              <a:t>2019/3/19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EA9C78-F14E-439F-89BD-F724A2B24AD8}" type="slidenum">
              <a:rPr lang="zh-CN" altLang="en-US" smtClean="0"/>
              <a:pPr/>
              <a:t>‹#›</a:t>
            </a:fld>
            <a:endParaRPr lang="zh-CN" altLang="en-US"/>
          </a:p>
        </p:txBody>
      </p:sp>
    </p:spTree>
    <p:extLst>
      <p:ext uri="{BB962C8B-B14F-4D97-AF65-F5344CB8AC3E}">
        <p14:creationId xmlns:p14="http://schemas.microsoft.com/office/powerpoint/2010/main" val="225805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DDC055F-B9D1-4C08-9408-43937208D77A}" type="datetimeFigureOut">
              <a:rPr lang="zh-CN" altLang="en-US" smtClean="0"/>
              <a:pPr/>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EA9C78-F14E-439F-89BD-F724A2B24AD8}" type="slidenum">
              <a:rPr lang="zh-CN" altLang="en-US" smtClean="0"/>
              <a:pPr/>
              <a:t>‹#›</a:t>
            </a:fld>
            <a:endParaRPr lang="zh-CN" altLang="en-US"/>
          </a:p>
        </p:txBody>
      </p:sp>
    </p:spTree>
    <p:extLst>
      <p:ext uri="{BB962C8B-B14F-4D97-AF65-F5344CB8AC3E}">
        <p14:creationId xmlns:p14="http://schemas.microsoft.com/office/powerpoint/2010/main" val="275960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DDC055F-B9D1-4C08-9408-43937208D77A}" type="datetimeFigureOut">
              <a:rPr lang="zh-CN" altLang="en-US" smtClean="0"/>
              <a:pPr/>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EA9C78-F14E-439F-89BD-F724A2B24AD8}" type="slidenum">
              <a:rPr lang="zh-CN" altLang="en-US" smtClean="0"/>
              <a:pPr/>
              <a:t>‹#›</a:t>
            </a:fld>
            <a:endParaRPr lang="zh-CN" altLang="en-US"/>
          </a:p>
        </p:txBody>
      </p:sp>
    </p:spTree>
    <p:extLst>
      <p:ext uri="{BB962C8B-B14F-4D97-AF65-F5344CB8AC3E}">
        <p14:creationId xmlns:p14="http://schemas.microsoft.com/office/powerpoint/2010/main" val="166018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C055F-B9D1-4C08-9408-43937208D77A}" type="datetimeFigureOut">
              <a:rPr lang="zh-CN" altLang="en-US" smtClean="0"/>
              <a:pPr/>
              <a:t>2019/3/19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A9C78-F14E-439F-89BD-F724A2B24AD8}" type="slidenum">
              <a:rPr lang="zh-CN" altLang="en-US" smtClean="0"/>
              <a:pPr/>
              <a:t>‹#›</a:t>
            </a:fld>
            <a:endParaRPr lang="zh-CN" altLang="en-US"/>
          </a:p>
        </p:txBody>
      </p:sp>
    </p:spTree>
    <p:extLst>
      <p:ext uri="{BB962C8B-B14F-4D97-AF65-F5344CB8AC3E}">
        <p14:creationId xmlns:p14="http://schemas.microsoft.com/office/powerpoint/2010/main" val="3039381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467">
                <a:solidFill>
                  <a:schemeClr val="tx1">
                    <a:tint val="75000"/>
                  </a:schemeClr>
                </a:solidFill>
              </a:defRPr>
            </a:lvl1pPr>
          </a:lstStyle>
          <a:p>
            <a:fld id="{0DAA5FB0-C958-4FB5-8333-118A7116EE64}" type="datetimeFigureOut">
              <a:rPr lang="zh-CN" altLang="en-US" smtClean="0"/>
              <a:pPr/>
              <a:t>2019/3/19</a:t>
            </a:fld>
            <a:endParaRPr lang="zh-CN" altLang="en-US"/>
          </a:p>
        </p:txBody>
      </p:sp>
      <p:sp>
        <p:nvSpPr>
          <p:cNvPr id="5" name="页脚占位符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467">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467">
                <a:solidFill>
                  <a:schemeClr val="tx1">
                    <a:tint val="75000"/>
                  </a:schemeClr>
                </a:solidFill>
              </a:defRPr>
            </a:lvl1pPr>
          </a:lstStyle>
          <a:p>
            <a:fld id="{A18B12FF-F860-4ACE-B275-DBCC4DC42C96}" type="slidenum">
              <a:rPr lang="zh-CN" altLang="en-US" smtClean="0"/>
              <a:pPr/>
              <a:t>‹#›</a:t>
            </a:fld>
            <a:endParaRPr lang="zh-CN" altLang="en-US"/>
          </a:p>
        </p:txBody>
      </p:sp>
      <p:sp>
        <p:nvSpPr>
          <p:cNvPr id="8" name="矩形 7"/>
          <p:cNvSpPr/>
          <p:nvPr userDrawn="1"/>
        </p:nvSpPr>
        <p:spPr>
          <a:xfrm>
            <a:off x="0" y="152400"/>
            <a:ext cx="152400" cy="482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a:ea typeface="微软雅黑"/>
              <a:cs typeface="微软雅黑"/>
            </a:endParaRPr>
          </a:p>
        </p:txBody>
      </p:sp>
      <p:sp>
        <p:nvSpPr>
          <p:cNvPr id="9" name="矩形 8"/>
          <p:cNvSpPr/>
          <p:nvPr userDrawn="1"/>
        </p:nvSpPr>
        <p:spPr>
          <a:xfrm>
            <a:off x="152400" y="152400"/>
            <a:ext cx="82550" cy="482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a:ea typeface="微软雅黑"/>
              <a:cs typeface="微软雅黑"/>
            </a:endParaRPr>
          </a:p>
        </p:txBody>
      </p:sp>
    </p:spTree>
    <p:extLst>
      <p:ext uri="{BB962C8B-B14F-4D97-AF65-F5344CB8AC3E}">
        <p14:creationId xmlns:p14="http://schemas.microsoft.com/office/powerpoint/2010/main" val="10377967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356085" rtl="0" eaLnBrk="1" latinLnBrk="0" hangingPunct="1">
        <a:lnSpc>
          <a:spcPct val="90000"/>
        </a:lnSpc>
        <a:spcBef>
          <a:spcPct val="0"/>
        </a:spcBef>
        <a:buNone/>
        <a:defRPr sz="1713" kern="1200">
          <a:solidFill>
            <a:schemeClr val="tx1"/>
          </a:solidFill>
          <a:latin typeface="+mj-lt"/>
          <a:ea typeface="+mj-ea"/>
          <a:cs typeface="+mj-cs"/>
        </a:defRPr>
      </a:lvl1pPr>
    </p:titleStyle>
    <p:bodyStyle>
      <a:lvl1pPr marL="89021" indent="-89021" algn="l" defTabSz="356085" rtl="0" eaLnBrk="1" latinLnBrk="0" hangingPunct="1">
        <a:lnSpc>
          <a:spcPct val="90000"/>
        </a:lnSpc>
        <a:spcBef>
          <a:spcPts val="390"/>
        </a:spcBef>
        <a:buFont typeface="Arial" panose="020B0604020202020204" pitchFamily="34" charset="0"/>
        <a:buChar char="•"/>
        <a:defRPr sz="1090" kern="1200">
          <a:solidFill>
            <a:schemeClr val="tx1"/>
          </a:solidFill>
          <a:latin typeface="+mn-lt"/>
          <a:ea typeface="+mn-ea"/>
          <a:cs typeface="+mn-cs"/>
        </a:defRPr>
      </a:lvl1pPr>
      <a:lvl2pPr marL="267064" indent="-89021" algn="l" defTabSz="356085" rtl="0" eaLnBrk="1" latinLnBrk="0" hangingPunct="1">
        <a:lnSpc>
          <a:spcPct val="90000"/>
        </a:lnSpc>
        <a:spcBef>
          <a:spcPts val="195"/>
        </a:spcBef>
        <a:buFont typeface="Arial" panose="020B0604020202020204" pitchFamily="34" charset="0"/>
        <a:buChar char="•"/>
        <a:defRPr sz="935" kern="1200">
          <a:solidFill>
            <a:schemeClr val="tx1"/>
          </a:solidFill>
          <a:latin typeface="+mn-lt"/>
          <a:ea typeface="+mn-ea"/>
          <a:cs typeface="+mn-cs"/>
        </a:defRPr>
      </a:lvl2pPr>
      <a:lvl3pPr marL="445106" indent="-89021" algn="l" defTabSz="356085" rtl="0" eaLnBrk="1" latinLnBrk="0" hangingPunct="1">
        <a:lnSpc>
          <a:spcPct val="90000"/>
        </a:lnSpc>
        <a:spcBef>
          <a:spcPts val="195"/>
        </a:spcBef>
        <a:buFont typeface="Arial" panose="020B0604020202020204" pitchFamily="34" charset="0"/>
        <a:buChar char="•"/>
        <a:defRPr sz="779" kern="1200">
          <a:solidFill>
            <a:schemeClr val="tx1"/>
          </a:solidFill>
          <a:latin typeface="+mn-lt"/>
          <a:ea typeface="+mn-ea"/>
          <a:cs typeface="+mn-cs"/>
        </a:defRPr>
      </a:lvl3pPr>
      <a:lvl4pPr marL="623148" indent="-89021" algn="l" defTabSz="356085" rtl="0" eaLnBrk="1" latinLnBrk="0" hangingPunct="1">
        <a:lnSpc>
          <a:spcPct val="90000"/>
        </a:lnSpc>
        <a:spcBef>
          <a:spcPts val="195"/>
        </a:spcBef>
        <a:buFont typeface="Arial" panose="020B0604020202020204" pitchFamily="34" charset="0"/>
        <a:buChar char="•"/>
        <a:defRPr sz="701" kern="1200">
          <a:solidFill>
            <a:schemeClr val="tx1"/>
          </a:solidFill>
          <a:latin typeface="+mn-lt"/>
          <a:ea typeface="+mn-ea"/>
          <a:cs typeface="+mn-cs"/>
        </a:defRPr>
      </a:lvl4pPr>
      <a:lvl5pPr marL="801190" indent="-89021" algn="l" defTabSz="356085" rtl="0" eaLnBrk="1" latinLnBrk="0" hangingPunct="1">
        <a:lnSpc>
          <a:spcPct val="90000"/>
        </a:lnSpc>
        <a:spcBef>
          <a:spcPts val="195"/>
        </a:spcBef>
        <a:buFont typeface="Arial" panose="020B0604020202020204" pitchFamily="34" charset="0"/>
        <a:buChar char="•"/>
        <a:defRPr sz="701" kern="1200">
          <a:solidFill>
            <a:schemeClr val="tx1"/>
          </a:solidFill>
          <a:latin typeface="+mn-lt"/>
          <a:ea typeface="+mn-ea"/>
          <a:cs typeface="+mn-cs"/>
        </a:defRPr>
      </a:lvl5pPr>
      <a:lvl6pPr marL="979233" indent="-89021" algn="l" defTabSz="356085" rtl="0" eaLnBrk="1" latinLnBrk="0" hangingPunct="1">
        <a:lnSpc>
          <a:spcPct val="90000"/>
        </a:lnSpc>
        <a:spcBef>
          <a:spcPts val="195"/>
        </a:spcBef>
        <a:buFont typeface="Arial" panose="020B0604020202020204" pitchFamily="34" charset="0"/>
        <a:buChar char="•"/>
        <a:defRPr sz="701" kern="1200">
          <a:solidFill>
            <a:schemeClr val="tx1"/>
          </a:solidFill>
          <a:latin typeface="+mn-lt"/>
          <a:ea typeface="+mn-ea"/>
          <a:cs typeface="+mn-cs"/>
        </a:defRPr>
      </a:lvl6pPr>
      <a:lvl7pPr marL="1157275" indent="-89021" algn="l" defTabSz="356085" rtl="0" eaLnBrk="1" latinLnBrk="0" hangingPunct="1">
        <a:lnSpc>
          <a:spcPct val="90000"/>
        </a:lnSpc>
        <a:spcBef>
          <a:spcPts val="195"/>
        </a:spcBef>
        <a:buFont typeface="Arial" panose="020B0604020202020204" pitchFamily="34" charset="0"/>
        <a:buChar char="•"/>
        <a:defRPr sz="701" kern="1200">
          <a:solidFill>
            <a:schemeClr val="tx1"/>
          </a:solidFill>
          <a:latin typeface="+mn-lt"/>
          <a:ea typeface="+mn-ea"/>
          <a:cs typeface="+mn-cs"/>
        </a:defRPr>
      </a:lvl7pPr>
      <a:lvl8pPr marL="1335317" indent="-89021" algn="l" defTabSz="356085" rtl="0" eaLnBrk="1" latinLnBrk="0" hangingPunct="1">
        <a:lnSpc>
          <a:spcPct val="90000"/>
        </a:lnSpc>
        <a:spcBef>
          <a:spcPts val="195"/>
        </a:spcBef>
        <a:buFont typeface="Arial" panose="020B0604020202020204" pitchFamily="34" charset="0"/>
        <a:buChar char="•"/>
        <a:defRPr sz="701" kern="1200">
          <a:solidFill>
            <a:schemeClr val="tx1"/>
          </a:solidFill>
          <a:latin typeface="+mn-lt"/>
          <a:ea typeface="+mn-ea"/>
          <a:cs typeface="+mn-cs"/>
        </a:defRPr>
      </a:lvl8pPr>
      <a:lvl9pPr marL="1513359" indent="-89021" algn="l" defTabSz="356085" rtl="0" eaLnBrk="1" latinLnBrk="0" hangingPunct="1">
        <a:lnSpc>
          <a:spcPct val="90000"/>
        </a:lnSpc>
        <a:spcBef>
          <a:spcPts val="195"/>
        </a:spcBef>
        <a:buFont typeface="Arial" panose="020B0604020202020204" pitchFamily="34" charset="0"/>
        <a:buChar char="•"/>
        <a:defRPr sz="701" kern="1200">
          <a:solidFill>
            <a:schemeClr val="tx1"/>
          </a:solidFill>
          <a:latin typeface="+mn-lt"/>
          <a:ea typeface="+mn-ea"/>
          <a:cs typeface="+mn-cs"/>
        </a:defRPr>
      </a:lvl9pPr>
    </p:bodyStyle>
    <p:otherStyle>
      <a:defPPr>
        <a:defRPr lang="zh-CN"/>
      </a:defPPr>
      <a:lvl1pPr marL="0" algn="l" defTabSz="356085" rtl="0" eaLnBrk="1" latinLnBrk="0" hangingPunct="1">
        <a:defRPr sz="701" kern="1200">
          <a:solidFill>
            <a:schemeClr val="tx1"/>
          </a:solidFill>
          <a:latin typeface="+mn-lt"/>
          <a:ea typeface="+mn-ea"/>
          <a:cs typeface="+mn-cs"/>
        </a:defRPr>
      </a:lvl1pPr>
      <a:lvl2pPr marL="178042" algn="l" defTabSz="356085" rtl="0" eaLnBrk="1" latinLnBrk="0" hangingPunct="1">
        <a:defRPr sz="701" kern="1200">
          <a:solidFill>
            <a:schemeClr val="tx1"/>
          </a:solidFill>
          <a:latin typeface="+mn-lt"/>
          <a:ea typeface="+mn-ea"/>
          <a:cs typeface="+mn-cs"/>
        </a:defRPr>
      </a:lvl2pPr>
      <a:lvl3pPr marL="356085" algn="l" defTabSz="356085" rtl="0" eaLnBrk="1" latinLnBrk="0" hangingPunct="1">
        <a:defRPr sz="701" kern="1200">
          <a:solidFill>
            <a:schemeClr val="tx1"/>
          </a:solidFill>
          <a:latin typeface="+mn-lt"/>
          <a:ea typeface="+mn-ea"/>
          <a:cs typeface="+mn-cs"/>
        </a:defRPr>
      </a:lvl3pPr>
      <a:lvl4pPr marL="534127" algn="l" defTabSz="356085" rtl="0" eaLnBrk="1" latinLnBrk="0" hangingPunct="1">
        <a:defRPr sz="701" kern="1200">
          <a:solidFill>
            <a:schemeClr val="tx1"/>
          </a:solidFill>
          <a:latin typeface="+mn-lt"/>
          <a:ea typeface="+mn-ea"/>
          <a:cs typeface="+mn-cs"/>
        </a:defRPr>
      </a:lvl4pPr>
      <a:lvl5pPr marL="712169" algn="l" defTabSz="356085" rtl="0" eaLnBrk="1" latinLnBrk="0" hangingPunct="1">
        <a:defRPr sz="701" kern="1200">
          <a:solidFill>
            <a:schemeClr val="tx1"/>
          </a:solidFill>
          <a:latin typeface="+mn-lt"/>
          <a:ea typeface="+mn-ea"/>
          <a:cs typeface="+mn-cs"/>
        </a:defRPr>
      </a:lvl5pPr>
      <a:lvl6pPr marL="890211" algn="l" defTabSz="356085" rtl="0" eaLnBrk="1" latinLnBrk="0" hangingPunct="1">
        <a:defRPr sz="701" kern="1200">
          <a:solidFill>
            <a:schemeClr val="tx1"/>
          </a:solidFill>
          <a:latin typeface="+mn-lt"/>
          <a:ea typeface="+mn-ea"/>
          <a:cs typeface="+mn-cs"/>
        </a:defRPr>
      </a:lvl6pPr>
      <a:lvl7pPr marL="1068254" algn="l" defTabSz="356085" rtl="0" eaLnBrk="1" latinLnBrk="0" hangingPunct="1">
        <a:defRPr sz="701" kern="1200">
          <a:solidFill>
            <a:schemeClr val="tx1"/>
          </a:solidFill>
          <a:latin typeface="+mn-lt"/>
          <a:ea typeface="+mn-ea"/>
          <a:cs typeface="+mn-cs"/>
        </a:defRPr>
      </a:lvl7pPr>
      <a:lvl8pPr marL="1246296" algn="l" defTabSz="356085" rtl="0" eaLnBrk="1" latinLnBrk="0" hangingPunct="1">
        <a:defRPr sz="701" kern="1200">
          <a:solidFill>
            <a:schemeClr val="tx1"/>
          </a:solidFill>
          <a:latin typeface="+mn-lt"/>
          <a:ea typeface="+mn-ea"/>
          <a:cs typeface="+mn-cs"/>
        </a:defRPr>
      </a:lvl8pPr>
      <a:lvl9pPr marL="1424338" algn="l" defTabSz="356085" rtl="0" eaLnBrk="1" latinLnBrk="0" hangingPunct="1">
        <a:defRPr sz="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38.png"/><Relationship Id="rId4" Type="http://schemas.openxmlformats.org/officeDocument/2006/relationships/image" Target="../media/image37.emf"/></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2192000" cy="6858000"/>
          </a:xfrm>
          <a:prstGeom prst="rect">
            <a:avLst/>
          </a:prstGeom>
          <a:gradFill flip="none" rotWithShape="1">
            <a:gsLst>
              <a:gs pos="0">
                <a:schemeClr val="tx1">
                  <a:alpha val="80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 Placeholder 8"/>
          <p:cNvSpPr txBox="1">
            <a:spLocks/>
          </p:cNvSpPr>
          <p:nvPr/>
        </p:nvSpPr>
        <p:spPr>
          <a:xfrm>
            <a:off x="4987513" y="3748942"/>
            <a:ext cx="2216975" cy="389860"/>
          </a:xfrm>
          <a:prstGeom prst="rect">
            <a:avLst/>
          </a:prstGeom>
          <a:solidFill>
            <a:schemeClr val="accent4"/>
          </a:solid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600" smtClean="0">
                <a:latin typeface="微软雅黑" panose="020B0503020204020204" pitchFamily="34" charset="-122"/>
                <a:ea typeface="微软雅黑" panose="020B0503020204020204" pitchFamily="34" charset="-122"/>
              </a:rPr>
              <a:t>2019 – 03 - 18</a:t>
            </a:r>
          </a:p>
        </p:txBody>
      </p:sp>
      <p:sp>
        <p:nvSpPr>
          <p:cNvPr id="17" name="标题 13"/>
          <p:cNvSpPr>
            <a:spLocks noGrp="1"/>
          </p:cNvSpPr>
          <p:nvPr>
            <p:ph type="ctrTitle"/>
          </p:nvPr>
        </p:nvSpPr>
        <p:spPr>
          <a:xfrm>
            <a:off x="0" y="1469037"/>
            <a:ext cx="12192000" cy="2203554"/>
          </a:xfrm>
        </p:spPr>
        <p:txBody>
          <a:bodyPr>
            <a:normAutofit/>
          </a:bodyPr>
          <a:lstStyle/>
          <a:p>
            <a:r>
              <a:rPr lang="en-US" altLang="zh-CN" sz="3200" b="1" spc="300" dirty="0">
                <a:solidFill>
                  <a:schemeClr val="bg1"/>
                </a:solidFill>
                <a:latin typeface="微软雅黑" panose="020B0503020204020204" pitchFamily="34" charset="-122"/>
                <a:ea typeface="微软雅黑" panose="020B0503020204020204" pitchFamily="34" charset="-122"/>
              </a:rPr>
              <a:t>SHOWTOP Technology · Smart Screen Management Platform Introduction</a:t>
            </a:r>
            <a:endParaRPr lang="zh-CN" altLang="en-US" sz="32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07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66332" y="137179"/>
            <a:ext cx="7182784" cy="523220"/>
          </a:xfrm>
          <a:prstGeom prst="rect">
            <a:avLst/>
          </a:prstGeom>
          <a:noFill/>
        </p:spPr>
        <p:txBody>
          <a:bodyPr wrap="square" rtlCol="0">
            <a:spAutoFit/>
          </a:bodyPr>
          <a:lstStyle/>
          <a:p>
            <a:r>
              <a:rPr lang="en-US" altLang="zh-CN" sz="2800" b="1" dirty="0" smtClean="0">
                <a:latin typeface="微软雅黑"/>
                <a:ea typeface="微软雅黑"/>
                <a:cs typeface="微软雅黑"/>
              </a:rPr>
              <a:t>Remote Control</a:t>
            </a:r>
            <a:endParaRPr lang="zh-CN" altLang="en-US" sz="2800" b="1" dirty="0">
              <a:latin typeface="微软雅黑"/>
              <a:ea typeface="微软雅黑"/>
              <a:cs typeface="微软雅黑"/>
            </a:endParaRPr>
          </a:p>
        </p:txBody>
      </p:sp>
      <p:pic>
        <p:nvPicPr>
          <p:cNvPr id="15" name="图片 14"/>
          <p:cNvPicPr>
            <a:picLocks noChangeAspect="1"/>
          </p:cNvPicPr>
          <p:nvPr/>
        </p:nvPicPr>
        <p:blipFill>
          <a:blip r:embed="rId3"/>
          <a:stretch>
            <a:fillRect/>
          </a:stretch>
        </p:blipFill>
        <p:spPr>
          <a:xfrm>
            <a:off x="638695" y="1905000"/>
            <a:ext cx="5756537" cy="3600450"/>
          </a:xfrm>
          <a:prstGeom prst="rect">
            <a:avLst/>
          </a:prstGeom>
          <a:effectLst>
            <a:innerShdw blurRad="38100">
              <a:prstClr val="black"/>
            </a:innerShdw>
          </a:effectLst>
        </p:spPr>
      </p:pic>
      <p:sp>
        <p:nvSpPr>
          <p:cNvPr id="16" name="文本框 15"/>
          <p:cNvSpPr txBox="1"/>
          <p:nvPr/>
        </p:nvSpPr>
        <p:spPr>
          <a:xfrm>
            <a:off x="6728817" y="794479"/>
            <a:ext cx="4494808" cy="1892826"/>
          </a:xfrm>
          <a:prstGeom prst="rect">
            <a:avLst/>
          </a:prstGeom>
          <a:noFill/>
        </p:spPr>
        <p:txBody>
          <a:bodyPr wrap="square" rtlCol="0">
            <a:spAutoFit/>
          </a:bodyPr>
          <a:lstStyle/>
          <a:p>
            <a:pPr>
              <a:lnSpc>
                <a:spcPct val="150000"/>
              </a:lnSpc>
            </a:pPr>
            <a:r>
              <a:rPr lang="en-US" altLang="zh-CN" b="1" dirty="0" smtClean="0">
                <a:solidFill>
                  <a:srgbClr val="FFC000"/>
                </a:solidFill>
                <a:latin typeface="微软雅黑" panose="020B0503020204020204" pitchFamily="34" charset="-122"/>
                <a:ea typeface="微软雅黑" panose="020B0503020204020204" pitchFamily="34" charset="-122"/>
              </a:rPr>
              <a:t>Remote condition monitoring</a:t>
            </a:r>
          </a:p>
          <a:p>
            <a:pPr>
              <a:lnSpc>
                <a:spcPct val="150000"/>
              </a:lnSpc>
            </a:pPr>
            <a:r>
              <a:rPr lang="en-US" altLang="zh-CN" sz="1000" b="1" dirty="0" smtClean="0">
                <a:latin typeface="微软雅黑" panose="020B0503020204020204" pitchFamily="34" charset="-122"/>
                <a:ea typeface="微软雅黑" panose="020B0503020204020204" pitchFamily="34" charset="-122"/>
              </a:rPr>
              <a:t>Network: </a:t>
            </a:r>
            <a:r>
              <a:rPr lang="en-US" altLang="zh-CN" sz="1000" dirty="0" smtClean="0">
                <a:latin typeface="微软雅黑" panose="020B0503020204020204" pitchFamily="34" charset="-122"/>
                <a:ea typeface="微软雅黑" panose="020B0503020204020204" pitchFamily="34" charset="-122"/>
              </a:rPr>
              <a:t>You can remotely view the operation status of different store screens, network conditions, etc. If ‘Offline’ is displayed, you can promptly check the store to check the network</a:t>
            </a:r>
            <a:r>
              <a:rPr lang="en-US" altLang="zh-CN" sz="1000" b="1" dirty="0" smtClean="0">
                <a:latin typeface="微软雅黑" panose="020B0503020204020204" pitchFamily="34" charset="-122"/>
                <a:ea typeface="微软雅黑" panose="020B0503020204020204" pitchFamily="34" charset="-122"/>
              </a:rPr>
              <a:t>.</a:t>
            </a:r>
          </a:p>
          <a:p>
            <a:pPr>
              <a:lnSpc>
                <a:spcPct val="150000"/>
              </a:lnSpc>
            </a:pPr>
            <a:r>
              <a:rPr lang="en-US" altLang="zh-CN" sz="1000" b="1" dirty="0" smtClean="0">
                <a:latin typeface="微软雅黑" panose="020B0503020204020204" pitchFamily="34" charset="-122"/>
                <a:ea typeface="微软雅黑" panose="020B0503020204020204" pitchFamily="34" charset="-122"/>
              </a:rPr>
              <a:t>Screen capture: </a:t>
            </a:r>
            <a:r>
              <a:rPr lang="en-US" altLang="zh-CN" sz="1000" dirty="0" smtClean="0">
                <a:latin typeface="微软雅黑" panose="020B0503020204020204" pitchFamily="34" charset="-122"/>
                <a:ea typeface="微软雅黑" panose="020B0503020204020204" pitchFamily="34" charset="-122"/>
              </a:rPr>
              <a:t>You can remotely view the screen to view the </a:t>
            </a:r>
            <a:r>
              <a:rPr lang="en-US" altLang="zh-CN" sz="1000" b="1" dirty="0" smtClean="0">
                <a:latin typeface="微软雅黑" panose="020B0503020204020204" pitchFamily="34" charset="-122"/>
                <a:ea typeface="微软雅黑" panose="020B0503020204020204" pitchFamily="34" charset="-122"/>
              </a:rPr>
              <a:t>content </a:t>
            </a:r>
            <a:r>
              <a:rPr lang="en-US" altLang="zh-CN" sz="1000" dirty="0" smtClean="0">
                <a:latin typeface="微软雅黑" panose="020B0503020204020204" pitchFamily="34" charset="-122"/>
                <a:ea typeface="微软雅黑" panose="020B0503020204020204" pitchFamily="34" charset="-122"/>
              </a:rPr>
              <a:t>of the screen, helping the merchant to monitor the screen playback status at any time.</a:t>
            </a:r>
            <a:endParaRPr lang="en-US" altLang="zh-CN" sz="10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6728816" y="2803161"/>
            <a:ext cx="4494808" cy="3939540"/>
          </a:xfrm>
          <a:prstGeom prst="rect">
            <a:avLst/>
          </a:prstGeom>
          <a:noFill/>
        </p:spPr>
        <p:txBody>
          <a:bodyPr wrap="square" rtlCol="0">
            <a:spAutoFit/>
          </a:bodyPr>
          <a:lstStyle/>
          <a:p>
            <a:pPr>
              <a:lnSpc>
                <a:spcPct val="150000"/>
              </a:lnSpc>
            </a:pPr>
            <a:r>
              <a:rPr lang="en-US" altLang="zh-CN" sz="2000" b="1" dirty="0" smtClean="0">
                <a:solidFill>
                  <a:schemeClr val="accent4"/>
                </a:solidFill>
                <a:latin typeface="微软雅黑" panose="020B0503020204020204" pitchFamily="34" charset="-122"/>
                <a:ea typeface="微软雅黑" panose="020B0503020204020204" pitchFamily="34" charset="-122"/>
              </a:rPr>
              <a:t>Remote function setting</a:t>
            </a:r>
          </a:p>
          <a:p>
            <a:pPr>
              <a:lnSpc>
                <a:spcPct val="150000"/>
              </a:lnSpc>
            </a:pPr>
            <a:r>
              <a:rPr lang="en-US" altLang="zh-CN" sz="1200" b="1" dirty="0" smtClean="0">
                <a:latin typeface="微软雅黑" panose="020B0503020204020204" pitchFamily="34" charset="-122"/>
                <a:ea typeface="微软雅黑" panose="020B0503020204020204" pitchFamily="34" charset="-122"/>
              </a:rPr>
              <a:t>    Switch on, restart, timing </a:t>
            </a:r>
            <a:r>
              <a:rPr lang="zh-CN" altLang="en-US" sz="1200" b="1" dirty="0" smtClean="0">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 The screen can be controlled and controlled remotely, and the machine can be turned on and off.</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a:lnSpc>
                <a:spcPct val="130000"/>
              </a:lnSpc>
              <a:spcBef>
                <a:spcPts val="600"/>
              </a:spcBef>
              <a:buFont typeface="Arial" panose="020B0604020202020204" pitchFamily="34" charset="0"/>
              <a:buChar char="•"/>
            </a:pPr>
            <a:r>
              <a:rPr lang="en-US" altLang="zh-CN" sz="1200" b="1" dirty="0" smtClean="0">
                <a:latin typeface="微软雅黑" panose="020B0503020204020204" pitchFamily="34" charset="-122"/>
                <a:ea typeface="微软雅黑" panose="020B0503020204020204" pitchFamily="34" charset="-122"/>
              </a:rPr>
              <a:t>Disassemble </a:t>
            </a:r>
            <a:r>
              <a:rPr lang="zh-CN" altLang="en-US" sz="1200" b="1" dirty="0" smtClean="0">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 If you do not need to retain the original delivered content, remotely select the disassemble function, that is release the screen serial code, activate the new screen, and delete the original screen content.</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a:lnSpc>
                <a:spcPct val="130000"/>
              </a:lnSpc>
              <a:spcBef>
                <a:spcPts val="600"/>
              </a:spcBef>
              <a:buFont typeface="Arial" panose="020B0604020202020204" pitchFamily="34" charset="0"/>
              <a:buChar char="•"/>
            </a:pPr>
            <a:r>
              <a:rPr lang="en-US" altLang="zh-CN" sz="1200" b="1" dirty="0" smtClean="0">
                <a:latin typeface="微软雅黑" panose="020B0503020204020204" pitchFamily="34" charset="-122"/>
                <a:ea typeface="微软雅黑" panose="020B0503020204020204" pitchFamily="34" charset="-122"/>
              </a:rPr>
              <a:t>Change machine </a:t>
            </a:r>
            <a:r>
              <a:rPr lang="zh-CN" altLang="en-US" sz="1200" b="1" dirty="0" smtClean="0">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 If you want to keep the original content, select the 'Change' function, remotely copy the content through the screen ID, you can transplant the original screen content to the new screen. No need to send it over the network again, saving traffic and saving time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79685" y="5863460"/>
            <a:ext cx="5876145" cy="646331"/>
          </a:xfrm>
          <a:prstGeom prst="rect">
            <a:avLst/>
          </a:prstGeom>
          <a:noFill/>
        </p:spPr>
        <p:txBody>
          <a:bodyPr wrap="square" rtlCol="0">
            <a:spAutoFit/>
          </a:bodyPr>
          <a:lstStyle/>
          <a:p>
            <a:pPr algn="ctr"/>
            <a:r>
              <a:rPr lang="en-US" altLang="zh-CN" dirty="0" smtClean="0">
                <a:solidFill>
                  <a:schemeClr val="accent4"/>
                </a:solidFill>
                <a:latin typeface="微软雅黑" panose="020B0503020204020204" pitchFamily="34" charset="-122"/>
                <a:ea typeface="微软雅黑" panose="020B0503020204020204" pitchFamily="34" charset="-122"/>
              </a:rPr>
              <a:t>Remote switch machine, timed play function, only professional version V8 box has</a:t>
            </a:r>
            <a:endParaRPr lang="zh-CN" altLang="en-US" dirty="0">
              <a:solidFill>
                <a:schemeClr val="accent4"/>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6067425"/>
            <a:ext cx="2247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9944100" y="6067425"/>
            <a:ext cx="2247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247900" y="5863460"/>
            <a:ext cx="409575" cy="203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9534525" y="6067425"/>
            <a:ext cx="409575" cy="203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33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66332" y="137179"/>
            <a:ext cx="7182784" cy="523220"/>
          </a:xfrm>
          <a:prstGeom prst="rect">
            <a:avLst/>
          </a:prstGeom>
          <a:noFill/>
        </p:spPr>
        <p:txBody>
          <a:bodyPr wrap="square" rtlCol="0">
            <a:spAutoFit/>
          </a:bodyPr>
          <a:lstStyle/>
          <a:p>
            <a:r>
              <a:rPr lang="en-US" altLang="zh-CN" sz="2800" b="1" dirty="0" smtClean="0">
                <a:latin typeface="微软雅黑"/>
                <a:ea typeface="微软雅黑"/>
                <a:cs typeface="微软雅黑"/>
              </a:rPr>
              <a:t>Cross-screen linkage</a:t>
            </a:r>
            <a:endParaRPr lang="zh-CN" altLang="en-US" sz="2800" b="1" dirty="0">
              <a:latin typeface="微软雅黑"/>
              <a:ea typeface="微软雅黑"/>
              <a:cs typeface="微软雅黑"/>
            </a:endParaRPr>
          </a:p>
        </p:txBody>
      </p:sp>
      <p:sp>
        <p:nvSpPr>
          <p:cNvPr id="16" name="文本框 15"/>
          <p:cNvSpPr txBox="1"/>
          <p:nvPr/>
        </p:nvSpPr>
        <p:spPr>
          <a:xfrm>
            <a:off x="6728817" y="2698230"/>
            <a:ext cx="4494808" cy="1938992"/>
          </a:xfrm>
          <a:prstGeom prst="rect">
            <a:avLst/>
          </a:prstGeom>
          <a:noFill/>
        </p:spPr>
        <p:txBody>
          <a:bodyPr wrap="square" rtlCol="0">
            <a:spAutoFit/>
          </a:bodyPr>
          <a:lstStyle/>
          <a:p>
            <a:pPr>
              <a:lnSpc>
                <a:spcPct val="150000"/>
              </a:lnSpc>
            </a:pPr>
            <a:r>
              <a:rPr lang="en-US" altLang="zh-CN" sz="2000" b="1" dirty="0" smtClean="0">
                <a:solidFill>
                  <a:srgbClr val="FFC000"/>
                </a:solidFill>
                <a:latin typeface="微软雅黑" panose="020B0503020204020204" pitchFamily="34" charset="-122"/>
                <a:ea typeface="微软雅黑" panose="020B0503020204020204" pitchFamily="34" charset="-122"/>
              </a:rPr>
              <a:t>Linkage setting</a:t>
            </a:r>
          </a:p>
          <a:p>
            <a:pPr>
              <a:lnSpc>
                <a:spcPct val="150000"/>
              </a:lnSpc>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Continuously installed screens that can be grouped into stitching groups</a:t>
            </a:r>
          </a:p>
          <a:p>
            <a:pPr>
              <a:lnSpc>
                <a:spcPct val="150000"/>
              </a:lnSpc>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The same account can manage the splicing groups installed in different areas. The splicing method is flexible, and the splicing group can be cancelled at any time.</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921933" y="5863460"/>
            <a:ext cx="8153401" cy="646331"/>
          </a:xfrm>
          <a:prstGeom prst="rect">
            <a:avLst/>
          </a:prstGeom>
          <a:noFill/>
        </p:spPr>
        <p:txBody>
          <a:bodyPr wrap="square" rtlCol="0">
            <a:spAutoFit/>
          </a:bodyPr>
          <a:lstStyle/>
          <a:p>
            <a:pPr algn="ctr"/>
            <a:r>
              <a:rPr lang="en-US" altLang="zh-CN" dirty="0" smtClean="0">
                <a:solidFill>
                  <a:schemeClr val="accent4"/>
                </a:solidFill>
                <a:latin typeface="微软雅黑" panose="020B0503020204020204" pitchFamily="34" charset="-122"/>
                <a:ea typeface="微软雅黑" panose="020B0503020204020204" pitchFamily="34" charset="-122"/>
              </a:rPr>
              <a:t>Remote switch machine, timed play function that only professional version V8 box has</a:t>
            </a:r>
            <a:endParaRPr lang="zh-CN" altLang="en-US" dirty="0">
              <a:solidFill>
                <a:schemeClr val="accent4"/>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0" y="6067425"/>
            <a:ext cx="2247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9944100" y="6067425"/>
            <a:ext cx="2247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247900" y="5863460"/>
            <a:ext cx="409575" cy="203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9534525" y="6067425"/>
            <a:ext cx="409575" cy="203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stretch>
            <a:fillRect/>
          </a:stretch>
        </p:blipFill>
        <p:spPr>
          <a:xfrm>
            <a:off x="696364" y="2074429"/>
            <a:ext cx="5609186" cy="3509903"/>
          </a:xfrm>
          <a:prstGeom prst="rect">
            <a:avLst/>
          </a:prstGeom>
          <a:effectLst>
            <a:innerShdw blurRad="38100">
              <a:prstClr val="black"/>
            </a:innerShdw>
          </a:effectLst>
        </p:spPr>
      </p:pic>
      <p:sp>
        <p:nvSpPr>
          <p:cNvPr id="12" name="文本框 11"/>
          <p:cNvSpPr txBox="1"/>
          <p:nvPr/>
        </p:nvSpPr>
        <p:spPr>
          <a:xfrm>
            <a:off x="6728817" y="4639516"/>
            <a:ext cx="4494808" cy="1015663"/>
          </a:xfrm>
          <a:prstGeom prst="rect">
            <a:avLst/>
          </a:prstGeom>
          <a:noFill/>
        </p:spPr>
        <p:txBody>
          <a:bodyPr wrap="square" rtlCol="0">
            <a:spAutoFit/>
          </a:bodyPr>
          <a:lstStyle/>
          <a:p>
            <a:pPr>
              <a:lnSpc>
                <a:spcPct val="150000"/>
              </a:lnSpc>
            </a:pPr>
            <a:r>
              <a:rPr lang="en-US" altLang="zh-CN" sz="1600" b="1" dirty="0" smtClean="0">
                <a:solidFill>
                  <a:srgbClr val="FFC000"/>
                </a:solidFill>
                <a:latin typeface="微软雅黑" panose="020B0503020204020204" pitchFamily="34" charset="-122"/>
                <a:ea typeface="微软雅黑" panose="020B0503020204020204" pitchFamily="34" charset="-122"/>
              </a:rPr>
              <a:t>Linkage/single screen switching display</a:t>
            </a:r>
          </a:p>
          <a:p>
            <a:pPr>
              <a:lnSpc>
                <a:spcPct val="150000"/>
              </a:lnSpc>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Set timing, which can realize cross-playing of linked content and single-screen content.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723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2575076" y="3492882"/>
            <a:ext cx="7033582"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latin typeface="微软雅黑 Light" panose="020B0502040204020203" pitchFamily="34" charset="-122"/>
              <a:ea typeface="微软雅黑 Light" panose="020B0502040204020203" pitchFamily="34" charset="-122"/>
            </a:endParaRPr>
          </a:p>
        </p:txBody>
      </p:sp>
      <p:sp>
        <p:nvSpPr>
          <p:cNvPr id="45" name="文本框 44"/>
          <p:cNvSpPr txBox="1"/>
          <p:nvPr/>
        </p:nvSpPr>
        <p:spPr>
          <a:xfrm>
            <a:off x="4142417" y="2169443"/>
            <a:ext cx="3898900" cy="1323439"/>
          </a:xfrm>
          <a:prstGeom prst="rect">
            <a:avLst/>
          </a:prstGeom>
          <a:noFill/>
        </p:spPr>
        <p:txBody>
          <a:bodyPr wrap="square" rtlCol="0">
            <a:spAutoFit/>
          </a:bodyPr>
          <a:lstStyle/>
          <a:p>
            <a:pPr algn="ctr"/>
            <a:r>
              <a:rPr lang="en-US" altLang="zh-CN" sz="8000" smtClean="0">
                <a:solidFill>
                  <a:schemeClr val="bg1">
                    <a:lumMod val="50000"/>
                  </a:schemeClr>
                </a:solidFill>
                <a:latin typeface="Agency FB" panose="020B0503020202020204" pitchFamily="34" charset="0"/>
                <a:ea typeface="微软雅黑" panose="020B0503020204020204" pitchFamily="34" charset="-122"/>
              </a:rPr>
              <a:t>3</a:t>
            </a:r>
            <a:endParaRPr lang="zh-CN" altLang="en-US" sz="8000" dirty="0">
              <a:solidFill>
                <a:schemeClr val="bg1">
                  <a:lumMod val="50000"/>
                </a:schemeClr>
              </a:solidFill>
              <a:latin typeface="Agency FB" panose="020B0503020202020204" pitchFamily="34" charset="0"/>
              <a:ea typeface="微软雅黑" panose="020B0503020204020204" pitchFamily="34" charset="-122"/>
            </a:endParaRPr>
          </a:p>
        </p:txBody>
      </p:sp>
      <p:sp>
        <p:nvSpPr>
          <p:cNvPr id="46" name="文本框 45"/>
          <p:cNvSpPr txBox="1"/>
          <p:nvPr/>
        </p:nvSpPr>
        <p:spPr>
          <a:xfrm>
            <a:off x="2455534" y="3741109"/>
            <a:ext cx="7272666" cy="584775"/>
          </a:xfrm>
          <a:prstGeom prst="rect">
            <a:avLst/>
          </a:prstGeom>
          <a:noFill/>
        </p:spPr>
        <p:txBody>
          <a:bodyPr wrap="square" rtlCol="0">
            <a:spAutoFit/>
          </a:bodyPr>
          <a:lstStyle/>
          <a:p>
            <a:pPr algn="ctr"/>
            <a:r>
              <a:rPr lang="en-US" altLang="zh-CN" sz="3200" b="1" spc="300" dirty="0" smtClean="0">
                <a:latin typeface="微软雅黑" panose="020B0503020204020204" pitchFamily="34" charset="-122"/>
                <a:ea typeface="微软雅黑" panose="020B0503020204020204" pitchFamily="34" charset="-122"/>
              </a:rPr>
              <a:t>Content Management</a:t>
            </a:r>
            <a:endParaRPr lang="zh-CN" altLang="en-US" sz="32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5941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66332" y="137179"/>
            <a:ext cx="7182784" cy="523220"/>
          </a:xfrm>
          <a:prstGeom prst="rect">
            <a:avLst/>
          </a:prstGeom>
          <a:noFill/>
        </p:spPr>
        <p:txBody>
          <a:bodyPr wrap="square" rtlCol="0">
            <a:spAutoFit/>
          </a:bodyPr>
          <a:lstStyle/>
          <a:p>
            <a:r>
              <a:rPr lang="en-US" altLang="zh-CN" sz="2800" b="1" dirty="0" smtClean="0">
                <a:latin typeface="微软雅黑"/>
                <a:ea typeface="微软雅黑"/>
                <a:cs typeface="微软雅黑"/>
              </a:rPr>
              <a:t>Album Management</a:t>
            </a:r>
            <a:endParaRPr lang="zh-CN" altLang="en-US" sz="2800" b="1" dirty="0">
              <a:latin typeface="微软雅黑"/>
              <a:ea typeface="微软雅黑"/>
              <a:cs typeface="微软雅黑"/>
            </a:endParaRPr>
          </a:p>
        </p:txBody>
      </p:sp>
      <p:sp>
        <p:nvSpPr>
          <p:cNvPr id="10" name="文本框 9"/>
          <p:cNvSpPr txBox="1"/>
          <p:nvPr/>
        </p:nvSpPr>
        <p:spPr>
          <a:xfrm>
            <a:off x="6728817" y="1417378"/>
            <a:ext cx="4494808" cy="1523494"/>
          </a:xfrm>
          <a:prstGeom prst="rect">
            <a:avLst/>
          </a:prstGeom>
          <a:noFill/>
        </p:spPr>
        <p:txBody>
          <a:bodyPr wrap="square" rtlCol="0">
            <a:spAutoFit/>
          </a:bodyPr>
          <a:lstStyle/>
          <a:p>
            <a:pPr>
              <a:lnSpc>
                <a:spcPct val="150000"/>
              </a:lnSpc>
            </a:pPr>
            <a:r>
              <a:rPr lang="en-US" altLang="zh-CN" sz="1400" b="1" dirty="0" smtClean="0">
                <a:solidFill>
                  <a:srgbClr val="FFC000"/>
                </a:solidFill>
                <a:latin typeface="微软雅黑" panose="020B0503020204020204" pitchFamily="34" charset="-122"/>
                <a:ea typeface="微软雅黑" panose="020B0503020204020204" pitchFamily="34" charset="-122"/>
              </a:rPr>
              <a:t>H5 template (video, photo, animation, etc.)</a:t>
            </a:r>
          </a:p>
          <a:p>
            <a:pPr marL="171450" indent="-171450">
              <a:lnSpc>
                <a:spcPct val="150000"/>
              </a:lnSpc>
              <a:buFont typeface="Arial" panose="020B0604020202020204" pitchFamily="34" charset="0"/>
              <a:buChar char="•"/>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The H5 template is used as the bearer mode, and the terminal displays multi-layer content, not only simple videos, pictures, etc.;</a:t>
            </a:r>
          </a:p>
          <a:p>
            <a:pPr marL="171450" indent="-171450">
              <a:lnSpc>
                <a:spcPct val="150000"/>
              </a:lnSpc>
              <a:buFont typeface="Arial" panose="020B0604020202020204" pitchFamily="34" charset="0"/>
              <a:buChar char="•"/>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Dynamic effects stacking, floating, and more can be set.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28817" y="3037880"/>
            <a:ext cx="4494808" cy="1292662"/>
          </a:xfrm>
          <a:prstGeom prst="rect">
            <a:avLst/>
          </a:prstGeom>
          <a:noFill/>
        </p:spPr>
        <p:txBody>
          <a:bodyPr wrap="square" rtlCol="0">
            <a:spAutoFit/>
          </a:bodyPr>
          <a:lstStyle/>
          <a:p>
            <a:pPr>
              <a:lnSpc>
                <a:spcPct val="150000"/>
              </a:lnSpc>
            </a:pPr>
            <a:r>
              <a:rPr lang="en-US" altLang="zh-CN" sz="1600" b="1" dirty="0" smtClean="0">
                <a:solidFill>
                  <a:srgbClr val="FFC000"/>
                </a:solidFill>
                <a:latin typeface="微软雅黑" panose="020B0503020204020204" pitchFamily="34" charset="-122"/>
                <a:ea typeface="微软雅黑" panose="020B0503020204020204" pitchFamily="34" charset="-122"/>
              </a:rPr>
              <a:t>Multi-content album management</a:t>
            </a:r>
          </a:p>
          <a:p>
            <a:pPr marL="171450" indent="-171450">
              <a:lnSpc>
                <a:spcPct val="150000"/>
              </a:lnSpc>
              <a:buFont typeface="Arial" panose="020B0604020202020204" pitchFamily="34" charset="0"/>
              <a:buChar char="•"/>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Multiple content can create albums and set labels for albums, enabling one-click placement of multi-content, multi-level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screens.</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728817" y="4427549"/>
            <a:ext cx="4494808" cy="1846659"/>
          </a:xfrm>
          <a:prstGeom prst="rect">
            <a:avLst/>
          </a:prstGeom>
          <a:noFill/>
        </p:spPr>
        <p:txBody>
          <a:bodyPr wrap="square" rtlCol="0">
            <a:spAutoFit/>
          </a:bodyPr>
          <a:lstStyle/>
          <a:p>
            <a:pPr>
              <a:lnSpc>
                <a:spcPct val="150000"/>
              </a:lnSpc>
            </a:pPr>
            <a:r>
              <a:rPr lang="en-US" altLang="zh-CN" sz="1600" b="1" dirty="0" smtClean="0">
                <a:solidFill>
                  <a:srgbClr val="FFC000"/>
                </a:solidFill>
                <a:latin typeface="微软雅黑" panose="020B0503020204020204" pitchFamily="34" charset="-122"/>
                <a:ea typeface="微软雅黑" panose="020B0503020204020204" pitchFamily="34" charset="-122"/>
              </a:rPr>
              <a:t>Sub-regional and time-phased delivery</a:t>
            </a:r>
          </a:p>
          <a:p>
            <a:pPr marL="171450" indent="-171450">
              <a:lnSpc>
                <a:spcPct val="150000"/>
              </a:lnSpc>
              <a:buFont typeface="Arial" panose="020B0604020202020204" pitchFamily="34" charset="0"/>
              <a:buChar char="•"/>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Can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use one button to deliver multiple stores with multiple contents, or you can select the placement area according to the level of permissions;</a:t>
            </a:r>
          </a:p>
          <a:p>
            <a:pPr marL="171450" indent="-171450">
              <a:lnSpc>
                <a:spcPct val="150000"/>
              </a:lnSpc>
              <a:buFont typeface="Arial" panose="020B0604020202020204" pitchFamily="34" charset="0"/>
              <a:buChar char="•"/>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The playback time can be set for the content according to the marketing strategy.</a:t>
            </a: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17656" t="9086" r="2891"/>
          <a:stretch/>
        </p:blipFill>
        <p:spPr>
          <a:xfrm>
            <a:off x="547119" y="2862971"/>
            <a:ext cx="5896952" cy="3324148"/>
          </a:xfrm>
          <a:prstGeom prst="rect">
            <a:avLst/>
          </a:prstGeom>
        </p:spPr>
      </p:pic>
      <p:sp>
        <p:nvSpPr>
          <p:cNvPr id="7" name="文本框 6"/>
          <p:cNvSpPr txBox="1"/>
          <p:nvPr/>
        </p:nvSpPr>
        <p:spPr>
          <a:xfrm>
            <a:off x="547119" y="1417378"/>
            <a:ext cx="4496400" cy="1523494"/>
          </a:xfrm>
          <a:prstGeom prst="rect">
            <a:avLst/>
          </a:prstGeom>
          <a:noFill/>
        </p:spPr>
        <p:txBody>
          <a:bodyPr wrap="square" rtlCol="0">
            <a:spAutoFit/>
          </a:bodyPr>
          <a:lstStyle/>
          <a:p>
            <a:pPr>
              <a:lnSpc>
                <a:spcPct val="150000"/>
              </a:lnSpc>
            </a:pPr>
            <a:r>
              <a:rPr lang="en-US" altLang="zh-CN" sz="1400" b="1" dirty="0">
                <a:solidFill>
                  <a:srgbClr val="FFC000"/>
                </a:solidFill>
                <a:latin typeface="微软雅黑" panose="020B0503020204020204" pitchFamily="34" charset="-122"/>
                <a:ea typeface="微软雅黑" panose="020B0503020204020204" pitchFamily="34" charset="-122"/>
              </a:rPr>
              <a:t>S</a:t>
            </a:r>
            <a:r>
              <a:rPr lang="en-US" altLang="zh-CN" sz="1400" b="1" dirty="0" smtClean="0">
                <a:solidFill>
                  <a:srgbClr val="FFC000"/>
                </a:solidFill>
                <a:latin typeface="微软雅黑" panose="020B0503020204020204" pitchFamily="34" charset="-122"/>
                <a:ea typeface="微软雅黑" panose="020B0503020204020204" pitchFamily="34" charset="-122"/>
              </a:rPr>
              <a:t>creen </a:t>
            </a:r>
            <a:r>
              <a:rPr lang="en-US" altLang="zh-CN" sz="1400" b="1" dirty="0">
                <a:solidFill>
                  <a:srgbClr val="FFC000"/>
                </a:solidFill>
                <a:latin typeface="微软雅黑" panose="020B0503020204020204" pitchFamily="34" charset="-122"/>
                <a:ea typeface="微软雅黑" panose="020B0503020204020204" pitchFamily="34" charset="-122"/>
              </a:rPr>
              <a:t>auto </a:t>
            </a:r>
            <a:r>
              <a:rPr lang="en-US" altLang="zh-CN" sz="1400" b="1" dirty="0" smtClean="0">
                <a:solidFill>
                  <a:srgbClr val="FFC000"/>
                </a:solidFill>
                <a:latin typeface="微软雅黑" panose="020B0503020204020204" pitchFamily="34" charset="-122"/>
                <a:ea typeface="微软雅黑" panose="020B0503020204020204" pitchFamily="34" charset="-122"/>
              </a:rPr>
              <a:t>adaptation</a:t>
            </a:r>
            <a:endParaRPr lang="en-US" altLang="zh-CN" sz="1400" b="1" dirty="0" smtClean="0">
              <a:solidFill>
                <a:srgbClr val="FFC000"/>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The content can be automatically applied to screen size</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Also can set </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different sizes of content for different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screens.</a:t>
            </a:r>
          </a:p>
          <a:p>
            <a:pPr>
              <a:lnSpc>
                <a:spcPct val="15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0470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2575076" y="3492882"/>
            <a:ext cx="7033582"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latin typeface="微软雅黑 Light" panose="020B0502040204020203" pitchFamily="34" charset="-122"/>
              <a:ea typeface="微软雅黑 Light" panose="020B0502040204020203" pitchFamily="34" charset="-122"/>
            </a:endParaRPr>
          </a:p>
        </p:txBody>
      </p:sp>
      <p:sp>
        <p:nvSpPr>
          <p:cNvPr id="45" name="文本框 44"/>
          <p:cNvSpPr txBox="1"/>
          <p:nvPr/>
        </p:nvSpPr>
        <p:spPr>
          <a:xfrm>
            <a:off x="4142417" y="2169443"/>
            <a:ext cx="3898900" cy="1323439"/>
          </a:xfrm>
          <a:prstGeom prst="rect">
            <a:avLst/>
          </a:prstGeom>
          <a:noFill/>
        </p:spPr>
        <p:txBody>
          <a:bodyPr wrap="square" rtlCol="0">
            <a:spAutoFit/>
          </a:bodyPr>
          <a:lstStyle/>
          <a:p>
            <a:pPr algn="ctr"/>
            <a:r>
              <a:rPr lang="en-US" altLang="zh-CN" sz="8000" smtClean="0">
                <a:solidFill>
                  <a:schemeClr val="bg1">
                    <a:lumMod val="50000"/>
                  </a:schemeClr>
                </a:solidFill>
                <a:latin typeface="Agency FB" panose="020B0503020202020204" pitchFamily="34" charset="0"/>
                <a:ea typeface="微软雅黑" panose="020B0503020204020204" pitchFamily="34" charset="-122"/>
              </a:rPr>
              <a:t>4</a:t>
            </a:r>
            <a:endParaRPr lang="zh-CN" altLang="en-US" sz="8000" dirty="0">
              <a:solidFill>
                <a:schemeClr val="bg1">
                  <a:lumMod val="50000"/>
                </a:schemeClr>
              </a:solidFill>
              <a:latin typeface="Agency FB" panose="020B0503020202020204" pitchFamily="34" charset="0"/>
              <a:ea typeface="微软雅黑" panose="020B0503020204020204" pitchFamily="34" charset="-122"/>
            </a:endParaRPr>
          </a:p>
        </p:txBody>
      </p:sp>
      <p:sp>
        <p:nvSpPr>
          <p:cNvPr id="46" name="文本框 45"/>
          <p:cNvSpPr txBox="1"/>
          <p:nvPr/>
        </p:nvSpPr>
        <p:spPr>
          <a:xfrm>
            <a:off x="2455534" y="3741109"/>
            <a:ext cx="7272666" cy="584775"/>
          </a:xfrm>
          <a:prstGeom prst="rect">
            <a:avLst/>
          </a:prstGeom>
          <a:noFill/>
        </p:spPr>
        <p:txBody>
          <a:bodyPr wrap="square" rtlCol="0">
            <a:spAutoFit/>
          </a:bodyPr>
          <a:lstStyle/>
          <a:p>
            <a:pPr algn="ctr"/>
            <a:r>
              <a:rPr lang="en-US" altLang="zh-CN" sz="3200" b="1" spc="300" dirty="0" smtClean="0">
                <a:latin typeface="微软雅黑" panose="020B0503020204020204" pitchFamily="34" charset="-122"/>
                <a:ea typeface="微软雅黑" panose="020B0503020204020204" pitchFamily="34" charset="-122"/>
              </a:rPr>
              <a:t>Play Management</a:t>
            </a:r>
            <a:endParaRPr lang="zh-CN" altLang="en-US" sz="32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022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66332" y="137179"/>
            <a:ext cx="7182784" cy="523220"/>
          </a:xfrm>
          <a:prstGeom prst="rect">
            <a:avLst/>
          </a:prstGeom>
          <a:noFill/>
        </p:spPr>
        <p:txBody>
          <a:bodyPr wrap="square" rtlCol="0">
            <a:spAutoFit/>
          </a:bodyPr>
          <a:lstStyle/>
          <a:p>
            <a:r>
              <a:rPr lang="en-US" altLang="zh-CN" sz="2800" b="1" dirty="0" smtClean="0">
                <a:latin typeface="微软雅黑"/>
                <a:ea typeface="微软雅黑"/>
                <a:cs typeface="微软雅黑"/>
              </a:rPr>
              <a:t>Customize Placement Area</a:t>
            </a:r>
            <a:endParaRPr lang="zh-CN" altLang="en-US" sz="2800" b="1" dirty="0">
              <a:latin typeface="微软雅黑"/>
              <a:ea typeface="微软雅黑"/>
              <a:cs typeface="微软雅黑"/>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20" y="1666875"/>
            <a:ext cx="5877004" cy="4405663"/>
          </a:xfrm>
          <a:prstGeom prst="rect">
            <a:avLst/>
          </a:prstGeom>
        </p:spPr>
      </p:pic>
      <p:sp>
        <p:nvSpPr>
          <p:cNvPr id="9" name="文本框 8"/>
          <p:cNvSpPr txBox="1"/>
          <p:nvPr/>
        </p:nvSpPr>
        <p:spPr>
          <a:xfrm>
            <a:off x="6708775" y="2123562"/>
            <a:ext cx="4327525" cy="1384995"/>
          </a:xfrm>
          <a:prstGeom prst="rect">
            <a:avLst/>
          </a:prstGeom>
          <a:noFill/>
        </p:spPr>
        <p:txBody>
          <a:bodyPr wrap="square" rtlCol="0">
            <a:spAutoFit/>
          </a:bodyPr>
          <a:lstStyle/>
          <a:p>
            <a:pPr>
              <a:lnSpc>
                <a:spcPct val="150000"/>
              </a:lnSpc>
            </a:pPr>
            <a:r>
              <a:rPr lang="en-US" altLang="zh-CN" sz="2000" b="1" dirty="0" smtClean="0">
                <a:solidFill>
                  <a:schemeClr val="accent4"/>
                </a:solidFill>
                <a:latin typeface="微软雅黑"/>
                <a:ea typeface="微软雅黑"/>
                <a:cs typeface="微软雅黑"/>
              </a:rPr>
              <a:t>Headquarters unified marketing</a:t>
            </a:r>
            <a:r>
              <a:rPr lang="en-US" altLang="zh-CN" sz="1200" dirty="0" smtClean="0">
                <a:solidFill>
                  <a:srgbClr val="212121"/>
                </a:solidFill>
                <a:latin typeface="微软雅黑"/>
                <a:ea typeface="微软雅黑"/>
                <a:cs typeface="微软雅黑"/>
              </a:rPr>
              <a:t> Manage large screens across the country through the cloud management platform and publish content to all screens with one click.</a:t>
            </a:r>
            <a:endParaRPr lang="zh-CN" altLang="en-US" sz="1200" dirty="0">
              <a:solidFill>
                <a:srgbClr val="212121"/>
              </a:solidFill>
              <a:latin typeface="微软雅黑"/>
              <a:ea typeface="微软雅黑"/>
              <a:cs typeface="微软雅黑"/>
            </a:endParaRPr>
          </a:p>
        </p:txBody>
      </p:sp>
      <p:sp>
        <p:nvSpPr>
          <p:cNvPr id="10" name="文本框 9"/>
          <p:cNvSpPr txBox="1"/>
          <p:nvPr/>
        </p:nvSpPr>
        <p:spPr>
          <a:xfrm>
            <a:off x="6708775" y="3482976"/>
            <a:ext cx="4327525" cy="1075359"/>
          </a:xfrm>
          <a:prstGeom prst="rect">
            <a:avLst/>
          </a:prstGeom>
          <a:noFill/>
        </p:spPr>
        <p:txBody>
          <a:bodyPr wrap="square" rtlCol="0">
            <a:spAutoFit/>
          </a:bodyPr>
          <a:lstStyle/>
          <a:p>
            <a:pPr>
              <a:lnSpc>
                <a:spcPct val="150000"/>
              </a:lnSpc>
            </a:pPr>
            <a:r>
              <a:rPr lang="en-US" altLang="zh-CN" sz="2000" b="1" dirty="0" smtClean="0">
                <a:solidFill>
                  <a:schemeClr val="accent4"/>
                </a:solidFill>
                <a:latin typeface="微软雅黑"/>
                <a:ea typeface="微软雅黑"/>
                <a:cs typeface="微软雅黑"/>
              </a:rPr>
              <a:t>Sub-regional marketing</a:t>
            </a:r>
          </a:p>
          <a:p>
            <a:pPr>
              <a:lnSpc>
                <a:spcPct val="150000"/>
              </a:lnSpc>
            </a:pPr>
            <a:r>
              <a:rPr lang="en-US" altLang="zh-CN" sz="1200" dirty="0" smtClean="0">
                <a:solidFill>
                  <a:srgbClr val="212121"/>
                </a:solidFill>
                <a:latin typeface="微软雅黑"/>
                <a:ea typeface="微软雅黑"/>
                <a:cs typeface="微软雅黑"/>
              </a:rPr>
              <a:t>You can edit different content to play "album" and freely choose the branch or region to be placed.</a:t>
            </a:r>
            <a:endParaRPr lang="zh-CN" altLang="en-US" sz="1200" dirty="0">
              <a:solidFill>
                <a:srgbClr val="212121"/>
              </a:solidFill>
              <a:latin typeface="微软雅黑"/>
              <a:ea typeface="微软雅黑"/>
              <a:cs typeface="微软雅黑"/>
            </a:endParaRPr>
          </a:p>
        </p:txBody>
      </p:sp>
      <p:sp>
        <p:nvSpPr>
          <p:cNvPr id="11" name="文本框 10"/>
          <p:cNvSpPr txBox="1"/>
          <p:nvPr/>
        </p:nvSpPr>
        <p:spPr>
          <a:xfrm>
            <a:off x="6708775" y="4791566"/>
            <a:ext cx="4327525" cy="1384995"/>
          </a:xfrm>
          <a:prstGeom prst="rect">
            <a:avLst/>
          </a:prstGeom>
          <a:noFill/>
        </p:spPr>
        <p:txBody>
          <a:bodyPr wrap="square" rtlCol="0">
            <a:spAutoFit/>
          </a:bodyPr>
          <a:lstStyle/>
          <a:p>
            <a:pPr>
              <a:lnSpc>
                <a:spcPct val="150000"/>
              </a:lnSpc>
            </a:pPr>
            <a:r>
              <a:rPr lang="en-US" altLang="zh-CN" sz="2000" b="1" dirty="0" smtClean="0">
                <a:solidFill>
                  <a:schemeClr val="accent4"/>
                </a:solidFill>
                <a:latin typeface="微软雅黑"/>
                <a:ea typeface="微软雅黑"/>
                <a:cs typeface="微软雅黑"/>
              </a:rPr>
              <a:t>Split screen content delivery</a:t>
            </a:r>
          </a:p>
          <a:p>
            <a:pPr>
              <a:lnSpc>
                <a:spcPct val="150000"/>
              </a:lnSpc>
            </a:pPr>
            <a:r>
              <a:rPr lang="en-US" altLang="zh-CN" sz="1200" dirty="0" smtClean="0">
                <a:solidFill>
                  <a:srgbClr val="212121"/>
                </a:solidFill>
                <a:latin typeface="微软雅黑"/>
                <a:ea typeface="微软雅黑"/>
                <a:cs typeface="微软雅黑"/>
              </a:rPr>
              <a:t>The smallest unit for content delivery is the screen, and the same store screen can display different content according to different needs.</a:t>
            </a:r>
          </a:p>
        </p:txBody>
      </p:sp>
    </p:spTree>
    <p:extLst>
      <p:ext uri="{BB962C8B-B14F-4D97-AF65-F5344CB8AC3E}">
        <p14:creationId xmlns:p14="http://schemas.microsoft.com/office/powerpoint/2010/main" val="34744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66332" y="137179"/>
            <a:ext cx="7182784" cy="523220"/>
          </a:xfrm>
          <a:prstGeom prst="rect">
            <a:avLst/>
          </a:prstGeom>
          <a:noFill/>
        </p:spPr>
        <p:txBody>
          <a:bodyPr wrap="square" rtlCol="0">
            <a:spAutoFit/>
          </a:bodyPr>
          <a:lstStyle/>
          <a:p>
            <a:r>
              <a:rPr lang="en-US" altLang="zh-CN" sz="2800" b="1" dirty="0" smtClean="0">
                <a:latin typeface="微软雅黑"/>
                <a:ea typeface="微软雅黑"/>
                <a:cs typeface="微软雅黑"/>
              </a:rPr>
              <a:t>Customize Play Time</a:t>
            </a:r>
            <a:endParaRPr lang="zh-CN" altLang="en-US" sz="2800" b="1" dirty="0">
              <a:latin typeface="微软雅黑"/>
              <a:ea typeface="微软雅黑"/>
              <a:cs typeface="微软雅黑"/>
            </a:endParaRPr>
          </a:p>
        </p:txBody>
      </p:sp>
      <p:pic>
        <p:nvPicPr>
          <p:cNvPr id="8" name="图片 7"/>
          <p:cNvPicPr>
            <a:picLocks noChangeAspect="1"/>
          </p:cNvPicPr>
          <p:nvPr/>
        </p:nvPicPr>
        <p:blipFill rotWithShape="1">
          <a:blip r:embed="rId3"/>
          <a:srcRect l="525"/>
          <a:stretch/>
        </p:blipFill>
        <p:spPr>
          <a:xfrm>
            <a:off x="826488" y="2343151"/>
            <a:ext cx="5217104" cy="3556412"/>
          </a:xfrm>
          <a:prstGeom prst="rect">
            <a:avLst/>
          </a:prstGeom>
          <a:ln>
            <a:solidFill>
              <a:schemeClr val="tx1">
                <a:lumMod val="50000"/>
                <a:lumOff val="50000"/>
              </a:schemeClr>
            </a:solidFill>
          </a:ln>
        </p:spPr>
      </p:pic>
      <p:sp>
        <p:nvSpPr>
          <p:cNvPr id="12" name="文本框 11"/>
          <p:cNvSpPr txBox="1"/>
          <p:nvPr/>
        </p:nvSpPr>
        <p:spPr>
          <a:xfrm>
            <a:off x="6708775" y="3482976"/>
            <a:ext cx="4327525" cy="1384995"/>
          </a:xfrm>
          <a:prstGeom prst="rect">
            <a:avLst/>
          </a:prstGeom>
          <a:noFill/>
        </p:spPr>
        <p:txBody>
          <a:bodyPr wrap="square" rtlCol="0">
            <a:spAutoFit/>
          </a:bodyPr>
          <a:lstStyle/>
          <a:p>
            <a:pPr>
              <a:lnSpc>
                <a:spcPct val="150000"/>
              </a:lnSpc>
            </a:pPr>
            <a:r>
              <a:rPr lang="en-US" altLang="zh-CN" sz="2000" b="1" dirty="0" smtClean="0">
                <a:solidFill>
                  <a:srgbClr val="FAC802"/>
                </a:solidFill>
                <a:latin typeface="微软雅黑"/>
                <a:ea typeface="微软雅黑"/>
                <a:cs typeface="微软雅黑"/>
              </a:rPr>
              <a:t>Multiple play modes</a:t>
            </a:r>
          </a:p>
          <a:p>
            <a:pPr>
              <a:lnSpc>
                <a:spcPct val="150000"/>
              </a:lnSpc>
            </a:pPr>
            <a:r>
              <a:rPr lang="en-US" altLang="zh-CN" sz="1200" dirty="0" smtClean="0">
                <a:solidFill>
                  <a:srgbClr val="212121"/>
                </a:solidFill>
                <a:latin typeface="微软雅黑"/>
                <a:ea typeface="微软雅黑"/>
                <a:cs typeface="微软雅黑"/>
              </a:rPr>
              <a:t>For the album, set the playback mode (carousel, custom play, exclusive play), the play time can be selected weekly time, hour time</a:t>
            </a:r>
            <a:endParaRPr lang="zh-CN" altLang="en-US" sz="1200" dirty="0">
              <a:solidFill>
                <a:srgbClr val="212121"/>
              </a:solidFill>
              <a:latin typeface="微软雅黑"/>
              <a:ea typeface="微软雅黑"/>
              <a:cs typeface="微软雅黑"/>
            </a:endParaRPr>
          </a:p>
        </p:txBody>
      </p:sp>
      <p:sp>
        <p:nvSpPr>
          <p:cNvPr id="13" name="文本框 12"/>
          <p:cNvSpPr txBox="1"/>
          <p:nvPr/>
        </p:nvSpPr>
        <p:spPr>
          <a:xfrm>
            <a:off x="6708775" y="4791566"/>
            <a:ext cx="4327525" cy="1661993"/>
          </a:xfrm>
          <a:prstGeom prst="rect">
            <a:avLst/>
          </a:prstGeom>
          <a:noFill/>
        </p:spPr>
        <p:txBody>
          <a:bodyPr wrap="square" rtlCol="0">
            <a:spAutoFit/>
          </a:bodyPr>
          <a:lstStyle/>
          <a:p>
            <a:pPr>
              <a:lnSpc>
                <a:spcPct val="150000"/>
              </a:lnSpc>
            </a:pPr>
            <a:r>
              <a:rPr lang="en-US" altLang="zh-CN" sz="2000" b="1" dirty="0" smtClean="0">
                <a:solidFill>
                  <a:srgbClr val="FAC802"/>
                </a:solidFill>
                <a:latin typeface="微软雅黑"/>
                <a:ea typeface="微软雅黑"/>
                <a:cs typeface="微软雅黑"/>
              </a:rPr>
              <a:t>Preset Marketing time</a:t>
            </a:r>
          </a:p>
          <a:p>
            <a:pPr>
              <a:lnSpc>
                <a:spcPct val="150000"/>
              </a:lnSpc>
            </a:pPr>
            <a:r>
              <a:rPr lang="en-US" altLang="zh-CN" sz="1200" dirty="0" smtClean="0">
                <a:solidFill>
                  <a:srgbClr val="212121"/>
                </a:solidFill>
                <a:latin typeface="微软雅黑"/>
                <a:ea typeface="微软雅黑"/>
                <a:cs typeface="微软雅黑"/>
              </a:rPr>
              <a:t>According to the characteristics of the marketing campaign/product, set a specific playing time period to pre-schedule, and the screen automatically switches the content according to the setting period</a:t>
            </a:r>
            <a:endParaRPr lang="zh-CN" altLang="en-US" sz="1200" dirty="0">
              <a:solidFill>
                <a:srgbClr val="212121"/>
              </a:solidFill>
              <a:latin typeface="微软雅黑"/>
              <a:ea typeface="微软雅黑"/>
              <a:cs typeface="微软雅黑"/>
            </a:endParaRPr>
          </a:p>
        </p:txBody>
      </p:sp>
    </p:spTree>
    <p:extLst>
      <p:ext uri="{BB962C8B-B14F-4D97-AF65-F5344CB8AC3E}">
        <p14:creationId xmlns:p14="http://schemas.microsoft.com/office/powerpoint/2010/main" val="47404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66332" y="137179"/>
            <a:ext cx="9841970" cy="523220"/>
          </a:xfrm>
          <a:prstGeom prst="rect">
            <a:avLst/>
          </a:prstGeom>
          <a:noFill/>
        </p:spPr>
        <p:txBody>
          <a:bodyPr wrap="square" rtlCol="0">
            <a:spAutoFit/>
          </a:bodyPr>
          <a:lstStyle/>
          <a:p>
            <a:r>
              <a:rPr lang="en-US" altLang="zh-CN" sz="2800" b="1" dirty="0" smtClean="0">
                <a:latin typeface="微软雅黑"/>
                <a:ea typeface="微软雅黑"/>
                <a:cs typeface="微软雅黑"/>
              </a:rPr>
              <a:t>No/Bad Signal· Emergency Delivery Strategy</a:t>
            </a:r>
            <a:endParaRPr lang="zh-CN" altLang="en-US" sz="2800" b="1" dirty="0">
              <a:latin typeface="微软雅黑"/>
              <a:ea typeface="微软雅黑"/>
              <a:cs typeface="微软雅黑"/>
            </a:endParaRPr>
          </a:p>
        </p:txBody>
      </p:sp>
      <p:sp>
        <p:nvSpPr>
          <p:cNvPr id="61" name="椭圆 60"/>
          <p:cNvSpPr/>
          <p:nvPr/>
        </p:nvSpPr>
        <p:spPr>
          <a:xfrm>
            <a:off x="3346796" y="2628900"/>
            <a:ext cx="1999511" cy="199951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3" name="椭圆 62"/>
          <p:cNvSpPr/>
          <p:nvPr/>
        </p:nvSpPr>
        <p:spPr>
          <a:xfrm>
            <a:off x="6334246" y="2628900"/>
            <a:ext cx="1999511" cy="199951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4"/>
              </a:solidFill>
            </a:endParaRPr>
          </a:p>
        </p:txBody>
      </p:sp>
      <p:sp>
        <p:nvSpPr>
          <p:cNvPr id="64" name="文本框 63"/>
          <p:cNvSpPr txBox="1"/>
          <p:nvPr/>
        </p:nvSpPr>
        <p:spPr>
          <a:xfrm>
            <a:off x="3005336" y="3410725"/>
            <a:ext cx="2682431" cy="812530"/>
          </a:xfrm>
          <a:prstGeom prst="rect">
            <a:avLst/>
          </a:prstGeom>
          <a:noFill/>
        </p:spPr>
        <p:txBody>
          <a:bodyPr wrap="square" rtlCol="0">
            <a:spAutoFit/>
          </a:bodyPr>
          <a:lstStyle/>
          <a:p>
            <a:pPr algn="ctr">
              <a:lnSpc>
                <a:spcPct val="130000"/>
              </a:lnSpc>
            </a:pPr>
            <a:r>
              <a:rPr lang="en-US" altLang="zh-CN" b="1" dirty="0" smtClean="0">
                <a:latin typeface="微软雅黑" panose="020B0503020204020204" pitchFamily="34" charset="-122"/>
                <a:ea typeface="微软雅黑" panose="020B0503020204020204" pitchFamily="34" charset="-122"/>
              </a:rPr>
              <a:t>Offline Package Mechanism</a:t>
            </a:r>
          </a:p>
        </p:txBody>
      </p:sp>
      <p:sp>
        <p:nvSpPr>
          <p:cNvPr id="65" name="文本框 64"/>
          <p:cNvSpPr txBox="1"/>
          <p:nvPr/>
        </p:nvSpPr>
        <p:spPr>
          <a:xfrm>
            <a:off x="5992785" y="3410725"/>
            <a:ext cx="2682431" cy="777457"/>
          </a:xfrm>
          <a:prstGeom prst="rect">
            <a:avLst/>
          </a:prstGeom>
          <a:noFill/>
        </p:spPr>
        <p:txBody>
          <a:bodyPr wrap="square" rtlCol="0">
            <a:spAutoFit/>
          </a:bodyPr>
          <a:lstStyle/>
          <a:p>
            <a:pPr algn="ctr">
              <a:lnSpc>
                <a:spcPct val="130000"/>
              </a:lnSpc>
            </a:pPr>
            <a:r>
              <a:rPr lang="en-US" altLang="zh-CN" b="1" dirty="0" smtClean="0">
                <a:solidFill>
                  <a:schemeClr val="bg1"/>
                </a:solidFill>
                <a:latin typeface="微软雅黑" panose="020B0503020204020204" pitchFamily="34" charset="-122"/>
                <a:ea typeface="微软雅黑" panose="020B0503020204020204" pitchFamily="34" charset="-122"/>
              </a:rPr>
              <a:t>Master-slave Mechanism</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3005336" y="1769131"/>
            <a:ext cx="2682431" cy="584775"/>
          </a:xfrm>
          <a:prstGeom prst="rect">
            <a:avLst/>
          </a:prstGeom>
          <a:noFill/>
        </p:spPr>
        <p:txBody>
          <a:bodyPr wrap="square" rtlCol="0">
            <a:spAutoFit/>
          </a:bodyPr>
          <a:lstStyle/>
          <a:p>
            <a:pPr algn="ctr"/>
            <a:r>
              <a:rPr lang="en-US" altLang="zh-CN" sz="3200" b="1" smtClean="0">
                <a:latin typeface="Arial Black" panose="020B0A04020102020204" pitchFamily="34" charset="0"/>
                <a:ea typeface="微软雅黑" panose="020B0503020204020204" pitchFamily="34" charset="-122"/>
              </a:rPr>
              <a:t>1</a:t>
            </a:r>
          </a:p>
        </p:txBody>
      </p:sp>
      <p:sp>
        <p:nvSpPr>
          <p:cNvPr id="67" name="文本框 66"/>
          <p:cNvSpPr txBox="1"/>
          <p:nvPr/>
        </p:nvSpPr>
        <p:spPr>
          <a:xfrm>
            <a:off x="6028355" y="1769131"/>
            <a:ext cx="2682431" cy="584775"/>
          </a:xfrm>
          <a:prstGeom prst="rect">
            <a:avLst/>
          </a:prstGeom>
          <a:noFill/>
        </p:spPr>
        <p:txBody>
          <a:bodyPr wrap="square" rtlCol="0">
            <a:spAutoFit/>
          </a:bodyPr>
          <a:lstStyle/>
          <a:p>
            <a:pPr algn="ctr"/>
            <a:r>
              <a:rPr lang="en-US" altLang="zh-CN" sz="3200" b="1" smtClean="0">
                <a:solidFill>
                  <a:schemeClr val="accent4"/>
                </a:solidFill>
                <a:latin typeface="Arial Black" panose="020B0A04020102020204" pitchFamily="34" charset="0"/>
                <a:ea typeface="微软雅黑" panose="020B0503020204020204" pitchFamily="34" charset="-122"/>
              </a:rPr>
              <a:t>2</a:t>
            </a:r>
          </a:p>
        </p:txBody>
      </p:sp>
      <p:sp>
        <p:nvSpPr>
          <p:cNvPr id="47" name="矩形 46"/>
          <p:cNvSpPr/>
          <p:nvPr/>
        </p:nvSpPr>
        <p:spPr>
          <a:xfrm>
            <a:off x="3346796" y="4871745"/>
            <a:ext cx="1999512" cy="959943"/>
          </a:xfrm>
          <a:prstGeom prst="rect">
            <a:avLst/>
          </a:prstGeom>
        </p:spPr>
        <p:txBody>
          <a:bodyPr wrap="square">
            <a:spAutoFit/>
          </a:bodyPr>
          <a:lstStyle/>
          <a:p>
            <a:pPr>
              <a:lnSpc>
                <a:spcPct val="12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U disk encryption can be used to download offline packages for content replacement.</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矩形 67"/>
          <p:cNvSpPr/>
          <p:nvPr/>
        </p:nvSpPr>
        <p:spPr>
          <a:xfrm>
            <a:off x="6334246" y="4876215"/>
            <a:ext cx="2270108" cy="1643527"/>
          </a:xfrm>
          <a:prstGeom prst="rect">
            <a:avLst/>
          </a:prstGeom>
        </p:spPr>
        <p:txBody>
          <a:bodyPr wrap="square">
            <a:spAutoFit/>
          </a:bodyPr>
          <a:lstStyle/>
          <a:p>
            <a:pPr>
              <a:lnSpc>
                <a:spcPct val="12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Define the store host, download content from the external network to the host; can synchronize the content on the host through the LAN, other screen content, save external network traffic</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426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982230" y="3523539"/>
            <a:ext cx="2982812" cy="439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latin typeface="微软雅黑 Light" panose="020B0502040204020203" pitchFamily="34" charset="-122"/>
              <a:ea typeface="微软雅黑 Light" panose="020B0502040204020203" pitchFamily="34" charset="-122"/>
            </a:endParaRPr>
          </a:p>
        </p:txBody>
      </p:sp>
      <p:sp>
        <p:nvSpPr>
          <p:cNvPr id="45" name="文本框 44"/>
          <p:cNvSpPr txBox="1"/>
          <p:nvPr/>
        </p:nvSpPr>
        <p:spPr>
          <a:xfrm>
            <a:off x="1646909" y="2252693"/>
            <a:ext cx="1653451" cy="1152629"/>
          </a:xfrm>
          <a:prstGeom prst="rect">
            <a:avLst/>
          </a:prstGeom>
          <a:noFill/>
        </p:spPr>
        <p:txBody>
          <a:bodyPr wrap="square" rtlCol="0">
            <a:spAutoFit/>
          </a:bodyPr>
          <a:lstStyle/>
          <a:p>
            <a:pPr algn="ctr"/>
            <a:r>
              <a:rPr lang="en-US" altLang="zh-CN" sz="7200" smtClean="0">
                <a:solidFill>
                  <a:schemeClr val="bg1">
                    <a:lumMod val="50000"/>
                  </a:schemeClr>
                </a:solidFill>
                <a:latin typeface="Agency FB" panose="020B0503020202020204" pitchFamily="34" charset="0"/>
                <a:ea typeface="微软雅黑" panose="020B0503020204020204" pitchFamily="34" charset="-122"/>
              </a:rPr>
              <a:t>5</a:t>
            </a:r>
            <a:endParaRPr lang="zh-CN" altLang="en-US" sz="7200" dirty="0">
              <a:solidFill>
                <a:schemeClr val="bg1">
                  <a:lumMod val="50000"/>
                </a:schemeClr>
              </a:solidFill>
              <a:latin typeface="Agency FB" panose="020B0503020202020204" pitchFamily="34" charset="0"/>
              <a:ea typeface="微软雅黑" panose="020B0503020204020204" pitchFamily="34" charset="-122"/>
            </a:endParaRPr>
          </a:p>
        </p:txBody>
      </p:sp>
      <p:sp>
        <p:nvSpPr>
          <p:cNvPr id="46" name="文本框 45"/>
          <p:cNvSpPr txBox="1"/>
          <p:nvPr/>
        </p:nvSpPr>
        <p:spPr>
          <a:xfrm>
            <a:off x="931534" y="3761902"/>
            <a:ext cx="3084203" cy="954107"/>
          </a:xfrm>
          <a:prstGeom prst="rect">
            <a:avLst/>
          </a:prstGeom>
          <a:noFill/>
        </p:spPr>
        <p:txBody>
          <a:bodyPr wrap="square" rtlCol="0">
            <a:spAutoFit/>
          </a:bodyPr>
          <a:lstStyle/>
          <a:p>
            <a:pPr algn="ctr"/>
            <a:r>
              <a:rPr lang="en-US" altLang="zh-CN" sz="2800" b="1" spc="300" dirty="0" smtClean="0">
                <a:latin typeface="微软雅黑" panose="020B0503020204020204" pitchFamily="34" charset="-122"/>
                <a:ea typeface="微软雅黑" panose="020B0503020204020204" pitchFamily="34" charset="-122"/>
              </a:rPr>
              <a:t>E-commerce management</a:t>
            </a:r>
            <a:endParaRPr lang="zh-CN" altLang="en-US" sz="2800" b="1" spc="300"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4462075" y="2252693"/>
            <a:ext cx="3084203" cy="2894204"/>
            <a:chOff x="2455534" y="2169443"/>
            <a:chExt cx="7272666" cy="3013978"/>
          </a:xfrm>
        </p:grpSpPr>
        <p:sp>
          <p:nvSpPr>
            <p:cNvPr id="7" name="矩形 6"/>
            <p:cNvSpPr/>
            <p:nvPr/>
          </p:nvSpPr>
          <p:spPr>
            <a:xfrm>
              <a:off x="2575076" y="3492882"/>
              <a:ext cx="7033582"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4142415" y="2169443"/>
              <a:ext cx="3898899" cy="1250004"/>
            </a:xfrm>
            <a:prstGeom prst="rect">
              <a:avLst/>
            </a:prstGeom>
            <a:noFill/>
          </p:spPr>
          <p:txBody>
            <a:bodyPr wrap="square" rtlCol="0">
              <a:spAutoFit/>
            </a:bodyPr>
            <a:lstStyle/>
            <a:p>
              <a:pPr algn="ctr"/>
              <a:r>
                <a:rPr lang="en-US" altLang="zh-CN" sz="7200" smtClean="0">
                  <a:solidFill>
                    <a:schemeClr val="bg1">
                      <a:lumMod val="50000"/>
                    </a:schemeClr>
                  </a:solidFill>
                  <a:latin typeface="Agency FB" panose="020B0503020202020204" pitchFamily="34" charset="0"/>
                  <a:ea typeface="微软雅黑" panose="020B0503020204020204" pitchFamily="34" charset="-122"/>
                </a:rPr>
                <a:t>6</a:t>
              </a:r>
              <a:endParaRPr lang="zh-CN" altLang="en-US" sz="7200" dirty="0">
                <a:solidFill>
                  <a:schemeClr val="bg1">
                    <a:lumMod val="50000"/>
                  </a:schemeClr>
                </a:solidFill>
                <a:latin typeface="Agency FB" panose="020B0503020202020204" pitchFamily="34" charset="0"/>
                <a:ea typeface="微软雅黑" panose="020B0503020204020204" pitchFamily="34" charset="-122"/>
              </a:endParaRPr>
            </a:p>
          </p:txBody>
        </p:sp>
        <p:sp>
          <p:nvSpPr>
            <p:cNvPr id="9" name="文本框 8"/>
            <p:cNvSpPr txBox="1"/>
            <p:nvPr/>
          </p:nvSpPr>
          <p:spPr>
            <a:xfrm>
              <a:off x="2455534" y="3741109"/>
              <a:ext cx="7272666" cy="1442312"/>
            </a:xfrm>
            <a:prstGeom prst="rect">
              <a:avLst/>
            </a:prstGeom>
            <a:noFill/>
          </p:spPr>
          <p:txBody>
            <a:bodyPr wrap="square" rtlCol="0">
              <a:spAutoFit/>
            </a:bodyPr>
            <a:lstStyle/>
            <a:p>
              <a:pPr algn="ctr"/>
              <a:r>
                <a:rPr lang="en-US" altLang="zh-CN" sz="2800" b="1" spc="300" dirty="0" smtClean="0">
                  <a:latin typeface="微软雅黑" panose="020B0503020204020204" pitchFamily="34" charset="-122"/>
                  <a:ea typeface="微软雅黑" panose="020B0503020204020204" pitchFamily="34" charset="-122"/>
                </a:rPr>
                <a:t>Intelligent interaction management</a:t>
              </a:r>
              <a:endParaRPr lang="zh-CN" altLang="en-US" sz="2800" b="1" spc="300" dirty="0">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7974322" y="2252693"/>
            <a:ext cx="3084203" cy="2463316"/>
            <a:chOff x="2455534" y="2169443"/>
            <a:chExt cx="7272666" cy="2565258"/>
          </a:xfrm>
        </p:grpSpPr>
        <p:sp>
          <p:nvSpPr>
            <p:cNvPr id="11" name="矩形 10"/>
            <p:cNvSpPr/>
            <p:nvPr/>
          </p:nvSpPr>
          <p:spPr>
            <a:xfrm>
              <a:off x="2575076" y="3492882"/>
              <a:ext cx="7033582"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4142415" y="2169443"/>
              <a:ext cx="3898899" cy="1250004"/>
            </a:xfrm>
            <a:prstGeom prst="rect">
              <a:avLst/>
            </a:prstGeom>
            <a:noFill/>
          </p:spPr>
          <p:txBody>
            <a:bodyPr wrap="square" rtlCol="0">
              <a:spAutoFit/>
            </a:bodyPr>
            <a:lstStyle/>
            <a:p>
              <a:pPr algn="ctr"/>
              <a:r>
                <a:rPr lang="en-US" altLang="zh-CN" sz="7200" smtClean="0">
                  <a:solidFill>
                    <a:schemeClr val="bg1">
                      <a:lumMod val="50000"/>
                    </a:schemeClr>
                  </a:solidFill>
                  <a:latin typeface="Agency FB" panose="020B0503020202020204" pitchFamily="34" charset="0"/>
                  <a:ea typeface="微软雅黑" panose="020B0503020204020204" pitchFamily="34" charset="-122"/>
                </a:rPr>
                <a:t>7</a:t>
              </a:r>
              <a:endParaRPr lang="zh-CN" altLang="en-US" sz="7200" dirty="0">
                <a:solidFill>
                  <a:schemeClr val="bg1">
                    <a:lumMod val="50000"/>
                  </a:schemeClr>
                </a:solidFill>
                <a:latin typeface="Agency FB" panose="020B0503020202020204" pitchFamily="34" charset="0"/>
                <a:ea typeface="微软雅黑" panose="020B0503020204020204" pitchFamily="34" charset="-122"/>
              </a:endParaRPr>
            </a:p>
          </p:txBody>
        </p:sp>
        <p:sp>
          <p:nvSpPr>
            <p:cNvPr id="13" name="文本框 12"/>
            <p:cNvSpPr txBox="1"/>
            <p:nvPr/>
          </p:nvSpPr>
          <p:spPr>
            <a:xfrm>
              <a:off x="2455534" y="3741109"/>
              <a:ext cx="7272666" cy="993592"/>
            </a:xfrm>
            <a:prstGeom prst="rect">
              <a:avLst/>
            </a:prstGeom>
            <a:noFill/>
          </p:spPr>
          <p:txBody>
            <a:bodyPr wrap="square" rtlCol="0">
              <a:spAutoFit/>
            </a:bodyPr>
            <a:lstStyle/>
            <a:p>
              <a:pPr algn="ctr"/>
              <a:r>
                <a:rPr lang="en-US" altLang="zh-CN" sz="2800" b="1" spc="300" dirty="0" smtClean="0">
                  <a:latin typeface="微软雅黑" panose="020B0503020204020204" pitchFamily="34" charset="-122"/>
                  <a:ea typeface="微软雅黑" panose="020B0503020204020204" pitchFamily="34" charset="-122"/>
                </a:rPr>
                <a:t>Data management</a:t>
              </a:r>
              <a:endParaRPr lang="zh-CN" altLang="en-US" sz="2800" b="1" spc="3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74524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66332" y="137179"/>
            <a:ext cx="7182784" cy="523220"/>
          </a:xfrm>
          <a:prstGeom prst="rect">
            <a:avLst/>
          </a:prstGeom>
          <a:noFill/>
        </p:spPr>
        <p:txBody>
          <a:bodyPr wrap="square" rtlCol="0">
            <a:spAutoFit/>
          </a:bodyPr>
          <a:lstStyle/>
          <a:p>
            <a:r>
              <a:rPr lang="en-US" altLang="zh-CN" sz="2800" b="1" dirty="0" smtClean="0">
                <a:latin typeface="微软雅黑"/>
                <a:ea typeface="微软雅黑"/>
                <a:cs typeface="微软雅黑"/>
              </a:rPr>
              <a:t>E-commerce Management</a:t>
            </a:r>
            <a:endParaRPr lang="zh-CN" altLang="en-US" sz="2800" b="1" dirty="0">
              <a:latin typeface="微软雅黑"/>
              <a:ea typeface="微软雅黑"/>
              <a:cs typeface="微软雅黑"/>
            </a:endParaRPr>
          </a:p>
        </p:txBody>
      </p:sp>
      <p:pic>
        <p:nvPicPr>
          <p:cNvPr id="6" name="图片 5"/>
          <p:cNvPicPr>
            <a:picLocks noChangeAspect="1"/>
          </p:cNvPicPr>
          <p:nvPr/>
        </p:nvPicPr>
        <p:blipFill>
          <a:blip r:embed="rId3"/>
          <a:stretch>
            <a:fillRect/>
          </a:stretch>
        </p:blipFill>
        <p:spPr>
          <a:xfrm>
            <a:off x="761734" y="1785936"/>
            <a:ext cx="5025015" cy="3148013"/>
          </a:xfrm>
          <a:prstGeom prst="rect">
            <a:avLst/>
          </a:prstGeom>
          <a:effectLst>
            <a:innerShdw blurRad="38100">
              <a:prstClr val="black"/>
            </a:innerShdw>
          </a:effectLst>
        </p:spPr>
      </p:pic>
      <p:pic>
        <p:nvPicPr>
          <p:cNvPr id="9" name="图片 8"/>
          <p:cNvPicPr>
            <a:picLocks noChangeAspect="1"/>
          </p:cNvPicPr>
          <p:nvPr/>
        </p:nvPicPr>
        <p:blipFill>
          <a:blip r:embed="rId4"/>
          <a:stretch>
            <a:fillRect/>
          </a:stretch>
        </p:blipFill>
        <p:spPr>
          <a:xfrm>
            <a:off x="6407943" y="1785936"/>
            <a:ext cx="5031581" cy="3147666"/>
          </a:xfrm>
          <a:prstGeom prst="rect">
            <a:avLst/>
          </a:prstGeom>
          <a:effectLst>
            <a:innerShdw blurRad="38100">
              <a:prstClr val="black"/>
            </a:innerShdw>
          </a:effectLst>
        </p:spPr>
      </p:pic>
      <p:sp>
        <p:nvSpPr>
          <p:cNvPr id="10" name="矩形 9"/>
          <p:cNvSpPr/>
          <p:nvPr/>
        </p:nvSpPr>
        <p:spPr>
          <a:xfrm>
            <a:off x="1648980" y="5495214"/>
            <a:ext cx="2982812" cy="439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1064302" y="5147833"/>
            <a:ext cx="4227226" cy="369332"/>
          </a:xfrm>
          <a:prstGeom prst="rect">
            <a:avLst/>
          </a:prstGeom>
          <a:noFill/>
        </p:spPr>
        <p:txBody>
          <a:bodyPr wrap="square" rtlCol="0">
            <a:spAutoFit/>
          </a:bodyPr>
          <a:lstStyle/>
          <a:p>
            <a:pPr algn="ctr"/>
            <a:r>
              <a:rPr lang="en-US" altLang="zh-CN" dirty="0" smtClean="0">
                <a:latin typeface="微软雅黑" panose="020B0503020204020204" pitchFamily="34" charset="-122"/>
                <a:ea typeface="微软雅黑" panose="020B0503020204020204" pitchFamily="34" charset="-122"/>
              </a:rPr>
              <a:t>Own E-commerce Database</a:t>
            </a: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a:xfrm>
            <a:off x="7468755" y="5495214"/>
            <a:ext cx="2982812" cy="439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6460761" y="5147833"/>
            <a:ext cx="4916773" cy="369332"/>
          </a:xfrm>
          <a:prstGeom prst="rect">
            <a:avLst/>
          </a:prstGeom>
          <a:noFill/>
        </p:spPr>
        <p:txBody>
          <a:bodyPr wrap="square" rtlCol="0">
            <a:spAutoFit/>
          </a:bodyPr>
          <a:lstStyle/>
          <a:p>
            <a:pPr algn="ctr"/>
            <a:r>
              <a:rPr lang="en-US" altLang="zh-CN" dirty="0" smtClean="0">
                <a:latin typeface="微软雅黑" panose="020B0503020204020204" pitchFamily="34" charset="-122"/>
                <a:ea typeface="微软雅黑" panose="020B0503020204020204" pitchFamily="34" charset="-122"/>
              </a:rPr>
              <a:t>Mature E-commerce Processing system</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091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0" name="标题 13"/>
          <p:cNvSpPr>
            <a:spLocks noGrp="1"/>
          </p:cNvSpPr>
          <p:nvPr>
            <p:ph type="ctrTitle" idx="4294967295"/>
          </p:nvPr>
        </p:nvSpPr>
        <p:spPr>
          <a:xfrm>
            <a:off x="0" y="2287588"/>
            <a:ext cx="12192000" cy="862012"/>
          </a:xfrm>
        </p:spPr>
        <p:txBody>
          <a:bodyPr>
            <a:normAutofit/>
          </a:bodyPr>
          <a:lstStyle/>
          <a:p>
            <a:pPr algn="ctr"/>
            <a:r>
              <a:rPr lang="en-US" altLang="zh-CN" sz="4400" smtClean="0">
                <a:solidFill>
                  <a:schemeClr val="bg1"/>
                </a:solidFill>
                <a:latin typeface="微软雅黑" panose="020B0503020204020204" pitchFamily="34" charset="-122"/>
                <a:ea typeface="微软雅黑" panose="020B0503020204020204" pitchFamily="34" charset="-122"/>
              </a:rPr>
              <a:t>PART ONE</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4321629" y="2034392"/>
            <a:ext cx="3548743" cy="1355715"/>
          </a:xfrm>
          <a:prstGeom prst="rect">
            <a:avLst/>
          </a:prstGeom>
          <a:no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p:cNvSpPr txBox="1"/>
          <p:nvPr/>
        </p:nvSpPr>
        <p:spPr>
          <a:xfrm>
            <a:off x="5348514" y="3273991"/>
            <a:ext cx="1494972" cy="537029"/>
          </a:xfrm>
          <a:prstGeom prst="rect">
            <a:avLst/>
          </a:prstGeom>
        </p:spPr>
        <p:txBody>
          <a:bodyPr wrap="square" rtlCol="0">
            <a:spAutoFit/>
          </a:bodyPr>
          <a:lstStyle/>
          <a:p>
            <a:endParaRPr lang="zh-CN" altLang="en-US"/>
          </a:p>
        </p:txBody>
      </p:sp>
      <p:sp>
        <p:nvSpPr>
          <p:cNvPr id="14" name="等腰三角形 13"/>
          <p:cNvSpPr/>
          <p:nvPr/>
        </p:nvSpPr>
        <p:spPr>
          <a:xfrm rot="10800000">
            <a:off x="5877124" y="3326607"/>
            <a:ext cx="437752" cy="37737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828800" y="3935411"/>
            <a:ext cx="8534400" cy="670120"/>
          </a:xfrm>
          <a:prstGeom prst="rect">
            <a:avLst/>
          </a:prstGeom>
          <a:noFill/>
        </p:spPr>
        <p:txBody>
          <a:bodyPr wrap="square" rtlCol="0">
            <a:spAutoFit/>
          </a:bodyPr>
          <a:lstStyle/>
          <a:p>
            <a:pPr algn="ctr">
              <a:lnSpc>
                <a:spcPct val="130000"/>
              </a:lnSpc>
            </a:pPr>
            <a:r>
              <a:rPr lang="en-US" altLang="zh-CN" sz="3200" b="1" spc="300" dirty="0" smtClean="0">
                <a:solidFill>
                  <a:schemeClr val="accent4"/>
                </a:solidFill>
                <a:latin typeface="微软雅黑" panose="020B0503020204020204" pitchFamily="34" charset="-122"/>
                <a:ea typeface="微软雅黑" panose="020B0503020204020204" pitchFamily="34" charset="-122"/>
              </a:rPr>
              <a:t>Platform </a:t>
            </a:r>
            <a:r>
              <a:rPr lang="en-US" altLang="zh-CN" sz="3200" b="1" spc="300" dirty="0" smtClean="0">
                <a:solidFill>
                  <a:schemeClr val="accent4"/>
                </a:solidFill>
                <a:latin typeface="微软雅黑" panose="020B0503020204020204" pitchFamily="34" charset="-122"/>
                <a:ea typeface="微软雅黑" panose="020B0503020204020204" pitchFamily="34" charset="-122"/>
              </a:rPr>
              <a:t>Introduction</a:t>
            </a:r>
            <a:endParaRPr lang="zh-CN" altLang="en-US" sz="3200" b="1" spc="300"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0116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66332" y="137179"/>
            <a:ext cx="7182784" cy="523220"/>
          </a:xfrm>
          <a:prstGeom prst="rect">
            <a:avLst/>
          </a:prstGeom>
          <a:noFill/>
        </p:spPr>
        <p:txBody>
          <a:bodyPr wrap="square" rtlCol="0">
            <a:spAutoFit/>
          </a:bodyPr>
          <a:lstStyle/>
          <a:p>
            <a:r>
              <a:rPr lang="en-US" altLang="zh-CN" sz="2800" b="1" dirty="0" smtClean="0">
                <a:latin typeface="微软雅黑"/>
                <a:ea typeface="微软雅黑"/>
                <a:cs typeface="微软雅黑"/>
              </a:rPr>
              <a:t>Intelligent  Interaction Management</a:t>
            </a:r>
            <a:endParaRPr lang="zh-CN" altLang="en-US" sz="2800" b="1" dirty="0">
              <a:latin typeface="微软雅黑"/>
              <a:ea typeface="微软雅黑"/>
              <a:cs typeface="微软雅黑"/>
            </a:endParaRPr>
          </a:p>
        </p:txBody>
      </p:sp>
      <p:sp>
        <p:nvSpPr>
          <p:cNvPr id="10" name="矩形 9"/>
          <p:cNvSpPr/>
          <p:nvPr/>
        </p:nvSpPr>
        <p:spPr>
          <a:xfrm>
            <a:off x="1648980" y="5495214"/>
            <a:ext cx="2982812" cy="439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1598284" y="5147833"/>
            <a:ext cx="3084203" cy="646331"/>
          </a:xfrm>
          <a:prstGeom prst="rect">
            <a:avLst/>
          </a:prstGeom>
          <a:noFill/>
        </p:spPr>
        <p:txBody>
          <a:bodyPr wrap="square" rtlCol="0">
            <a:spAutoFit/>
          </a:bodyPr>
          <a:lstStyle/>
          <a:p>
            <a:pPr algn="ctr"/>
            <a:r>
              <a:rPr lang="en-US" altLang="zh-CN" dirty="0" smtClean="0">
                <a:latin typeface="微软雅黑" panose="020B0503020204020204" pitchFamily="34" charset="-122"/>
                <a:ea typeface="微软雅黑" panose="020B0503020204020204" pitchFamily="34" charset="-122"/>
              </a:rPr>
              <a:t>Camera Recognition Interaction</a:t>
            </a: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a:xfrm>
            <a:off x="7468755" y="5495214"/>
            <a:ext cx="2982812" cy="439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7418059" y="5147833"/>
            <a:ext cx="3084203" cy="646331"/>
          </a:xfrm>
          <a:prstGeom prst="rect">
            <a:avLst/>
          </a:prstGeom>
          <a:noFill/>
        </p:spPr>
        <p:txBody>
          <a:bodyPr wrap="square" rtlCol="0">
            <a:spAutoFit/>
          </a:bodyPr>
          <a:lstStyle/>
          <a:p>
            <a:pPr algn="ctr"/>
            <a:r>
              <a:rPr lang="en-US" altLang="zh-CN" dirty="0" smtClean="0">
                <a:latin typeface="微软雅黑" panose="020B0503020204020204" pitchFamily="34" charset="-122"/>
                <a:ea typeface="微软雅黑" panose="020B0503020204020204" pitchFamily="34" charset="-122"/>
              </a:rPr>
              <a:t>Product Identification Interaction Such As NFC</a:t>
            </a:r>
            <a:endParaRPr lang="zh-CN" altLang="en-US"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6439911" y="1675502"/>
            <a:ext cx="5040497" cy="3163198"/>
          </a:xfrm>
          <a:prstGeom prst="rect">
            <a:avLst/>
          </a:prstGeom>
          <a:effectLst>
            <a:innerShdw blurRad="38100">
              <a:prstClr val="black"/>
            </a:innerShdw>
          </a:effectLst>
        </p:spPr>
      </p:pic>
      <p:pic>
        <p:nvPicPr>
          <p:cNvPr id="13" name="图片 12"/>
          <p:cNvPicPr>
            <a:picLocks noChangeAspect="1"/>
          </p:cNvPicPr>
          <p:nvPr/>
        </p:nvPicPr>
        <p:blipFill>
          <a:blip r:embed="rId4"/>
          <a:stretch>
            <a:fillRect/>
          </a:stretch>
        </p:blipFill>
        <p:spPr>
          <a:xfrm>
            <a:off x="645909" y="1675502"/>
            <a:ext cx="5042516" cy="3163198"/>
          </a:xfrm>
          <a:prstGeom prst="rect">
            <a:avLst/>
          </a:prstGeom>
          <a:effectLst>
            <a:innerShdw blurRad="38100">
              <a:prstClr val="black"/>
            </a:innerShdw>
          </a:effectLst>
        </p:spPr>
      </p:pic>
    </p:spTree>
    <p:extLst>
      <p:ext uri="{BB962C8B-B14F-4D97-AF65-F5344CB8AC3E}">
        <p14:creationId xmlns:p14="http://schemas.microsoft.com/office/powerpoint/2010/main" val="143574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66332" y="137179"/>
            <a:ext cx="7182784" cy="523220"/>
          </a:xfrm>
          <a:prstGeom prst="rect">
            <a:avLst/>
          </a:prstGeom>
          <a:noFill/>
        </p:spPr>
        <p:txBody>
          <a:bodyPr wrap="square" rtlCol="0">
            <a:spAutoFit/>
          </a:bodyPr>
          <a:lstStyle/>
          <a:p>
            <a:r>
              <a:rPr lang="en-US" altLang="zh-CN" sz="2800" b="1" dirty="0" smtClean="0">
                <a:latin typeface="微软雅黑"/>
                <a:ea typeface="微软雅黑"/>
                <a:cs typeface="微软雅黑"/>
              </a:rPr>
              <a:t>Data Management</a:t>
            </a:r>
            <a:endParaRPr lang="zh-CN" altLang="en-US" sz="2800" b="1" dirty="0">
              <a:latin typeface="微软雅黑"/>
              <a:ea typeface="微软雅黑"/>
              <a:cs typeface="微软雅黑"/>
            </a:endParaRPr>
          </a:p>
        </p:txBody>
      </p:sp>
      <p:sp>
        <p:nvSpPr>
          <p:cNvPr id="10" name="矩形 9"/>
          <p:cNvSpPr/>
          <p:nvPr/>
        </p:nvSpPr>
        <p:spPr>
          <a:xfrm>
            <a:off x="1648980" y="5495214"/>
            <a:ext cx="2982812" cy="439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629587" y="5147833"/>
            <a:ext cx="5051685" cy="369332"/>
          </a:xfrm>
          <a:prstGeom prst="rect">
            <a:avLst/>
          </a:prstGeom>
          <a:noFill/>
        </p:spPr>
        <p:txBody>
          <a:bodyPr wrap="square" rtlCol="0">
            <a:spAutoFit/>
          </a:bodyPr>
          <a:lstStyle/>
          <a:p>
            <a:pPr algn="ctr"/>
            <a:r>
              <a:rPr lang="en-US" altLang="zh-CN" dirty="0" smtClean="0">
                <a:latin typeface="微软雅黑" panose="020B0503020204020204" pitchFamily="34" charset="-122"/>
                <a:ea typeface="微软雅黑" panose="020B0503020204020204" pitchFamily="34" charset="-122"/>
              </a:rPr>
              <a:t>Content And Crowd Cross Data</a:t>
            </a: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a:xfrm>
            <a:off x="7468755" y="5495214"/>
            <a:ext cx="2982812" cy="439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7418059" y="5147833"/>
            <a:ext cx="3084203" cy="369332"/>
          </a:xfrm>
          <a:prstGeom prst="rect">
            <a:avLst/>
          </a:prstGeom>
          <a:noFill/>
        </p:spPr>
        <p:txBody>
          <a:bodyPr wrap="square" rtlCol="0">
            <a:spAutoFit/>
          </a:bodyPr>
          <a:lstStyle/>
          <a:p>
            <a:pPr algn="ctr"/>
            <a:r>
              <a:rPr lang="en-US" altLang="zh-CN" dirty="0" smtClean="0">
                <a:latin typeface="微软雅黑" panose="020B0503020204020204" pitchFamily="34" charset="-122"/>
                <a:ea typeface="微软雅黑" panose="020B0503020204020204" pitchFamily="34" charset="-122"/>
              </a:rPr>
              <a:t>Consumer Behavior Data</a:t>
            </a:r>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664369" y="1687795"/>
            <a:ext cx="5155406" cy="3225388"/>
          </a:xfrm>
          <a:prstGeom prst="rect">
            <a:avLst/>
          </a:prstGeom>
          <a:effectLst>
            <a:innerShdw blurRad="38100">
              <a:prstClr val="black"/>
            </a:innerShdw>
          </a:effectLst>
        </p:spPr>
      </p:pic>
      <p:pic>
        <p:nvPicPr>
          <p:cNvPr id="8" name="图片 7"/>
          <p:cNvPicPr>
            <a:picLocks noChangeAspect="1"/>
          </p:cNvPicPr>
          <p:nvPr/>
        </p:nvPicPr>
        <p:blipFill>
          <a:blip r:embed="rId4"/>
          <a:stretch>
            <a:fillRect/>
          </a:stretch>
        </p:blipFill>
        <p:spPr>
          <a:xfrm>
            <a:off x="6305073" y="1687795"/>
            <a:ext cx="5134451" cy="3219040"/>
          </a:xfrm>
          <a:prstGeom prst="rect">
            <a:avLst/>
          </a:prstGeom>
          <a:effectLst>
            <a:innerShdw blurRad="38100">
              <a:prstClr val="black"/>
            </a:innerShdw>
          </a:effectLst>
        </p:spPr>
      </p:pic>
    </p:spTree>
    <p:extLst>
      <p:ext uri="{BB962C8B-B14F-4D97-AF65-F5344CB8AC3E}">
        <p14:creationId xmlns:p14="http://schemas.microsoft.com/office/powerpoint/2010/main" val="243571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0" name="标题 13"/>
          <p:cNvSpPr>
            <a:spLocks noGrp="1"/>
          </p:cNvSpPr>
          <p:nvPr>
            <p:ph type="ctrTitle" idx="4294967295"/>
          </p:nvPr>
        </p:nvSpPr>
        <p:spPr>
          <a:xfrm>
            <a:off x="0" y="2287588"/>
            <a:ext cx="12192000" cy="862012"/>
          </a:xfrm>
        </p:spPr>
        <p:txBody>
          <a:bodyPr>
            <a:normAutofit/>
          </a:bodyPr>
          <a:lstStyle/>
          <a:p>
            <a:pPr algn="ctr"/>
            <a:r>
              <a:rPr lang="en-US" altLang="zh-CN" sz="4400" smtClean="0">
                <a:solidFill>
                  <a:schemeClr val="bg1"/>
                </a:solidFill>
                <a:latin typeface="微软雅黑" panose="020B0503020204020204" pitchFamily="34" charset="-122"/>
                <a:ea typeface="微软雅黑" panose="020B0503020204020204" pitchFamily="34" charset="-122"/>
              </a:rPr>
              <a:t>PART TWO</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4321629" y="2034392"/>
            <a:ext cx="3548743" cy="1355715"/>
          </a:xfrm>
          <a:prstGeom prst="rect">
            <a:avLst/>
          </a:prstGeom>
          <a:no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p:cNvSpPr txBox="1"/>
          <p:nvPr/>
        </p:nvSpPr>
        <p:spPr>
          <a:xfrm>
            <a:off x="5348514" y="3273991"/>
            <a:ext cx="1494972" cy="537029"/>
          </a:xfrm>
          <a:prstGeom prst="rect">
            <a:avLst/>
          </a:prstGeom>
        </p:spPr>
        <p:txBody>
          <a:bodyPr wrap="square" rtlCol="0">
            <a:spAutoFit/>
          </a:bodyPr>
          <a:lstStyle/>
          <a:p>
            <a:endParaRPr lang="zh-CN" altLang="en-US"/>
          </a:p>
        </p:txBody>
      </p:sp>
      <p:sp>
        <p:nvSpPr>
          <p:cNvPr id="14" name="等腰三角形 13"/>
          <p:cNvSpPr/>
          <p:nvPr/>
        </p:nvSpPr>
        <p:spPr>
          <a:xfrm rot="10800000">
            <a:off x="5877124" y="3326607"/>
            <a:ext cx="437752" cy="37737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828800" y="3935411"/>
            <a:ext cx="8534400" cy="670120"/>
          </a:xfrm>
          <a:prstGeom prst="rect">
            <a:avLst/>
          </a:prstGeom>
          <a:noFill/>
        </p:spPr>
        <p:txBody>
          <a:bodyPr wrap="square" rtlCol="0">
            <a:spAutoFit/>
          </a:bodyPr>
          <a:lstStyle/>
          <a:p>
            <a:pPr algn="ctr">
              <a:lnSpc>
                <a:spcPct val="130000"/>
              </a:lnSpc>
            </a:pPr>
            <a:r>
              <a:rPr lang="en-US" altLang="zh-CN" sz="3200" b="1" spc="300" dirty="0" smtClean="0">
                <a:solidFill>
                  <a:schemeClr val="accent4"/>
                </a:solidFill>
                <a:latin typeface="微软雅黑" panose="020B0503020204020204" pitchFamily="34" charset="-122"/>
                <a:ea typeface="微软雅黑" panose="020B0503020204020204" pitchFamily="34" charset="-122"/>
              </a:rPr>
              <a:t>Technical Advantages</a:t>
            </a:r>
            <a:endParaRPr lang="zh-CN" altLang="en-US" sz="3200" b="1" spc="300"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631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4649" y="133607"/>
            <a:ext cx="5261497" cy="523220"/>
          </a:xfrm>
          <a:prstGeom prst="rect">
            <a:avLst/>
          </a:prstGeom>
          <a:noFill/>
        </p:spPr>
        <p:txBody>
          <a:bodyPr wrap="square" rtlCol="0">
            <a:spAutoFit/>
          </a:bodyPr>
          <a:lstStyle/>
          <a:p>
            <a:r>
              <a:rPr lang="en-US" altLang="zh-CN" sz="2800" b="1" dirty="0" smtClean="0">
                <a:latin typeface="微软雅黑" panose="020B0503020204020204" pitchFamily="34" charset="-122"/>
                <a:ea typeface="微软雅黑" panose="020B0503020204020204" pitchFamily="34" charset="-122"/>
              </a:rPr>
              <a:t>Internet  Service Engine</a:t>
            </a:r>
            <a:endParaRPr lang="zh-CN" altLang="en-US" sz="2800" b="1" dirty="0">
              <a:latin typeface="微软雅黑" panose="020B0503020204020204" pitchFamily="34" charset="-122"/>
              <a:ea typeface="微软雅黑" panose="020B0503020204020204" pitchFamily="34" charset="-122"/>
            </a:endParaRPr>
          </a:p>
        </p:txBody>
      </p:sp>
      <p:sp>
        <p:nvSpPr>
          <p:cNvPr id="61" name="Rectangle 1"/>
          <p:cNvSpPr>
            <a:spLocks noChangeArrowheads="1"/>
          </p:cNvSpPr>
          <p:nvPr/>
        </p:nvSpPr>
        <p:spPr bwMode="auto">
          <a:xfrm>
            <a:off x="8494175" y="269823"/>
            <a:ext cx="2891116" cy="6501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lnSpc>
                <a:spcPct val="150000"/>
              </a:lnSpc>
              <a:spcBef>
                <a:spcPts val="600"/>
              </a:spcBef>
              <a:spcAft>
                <a:spcPts val="600"/>
              </a:spcAft>
            </a:pPr>
            <a:r>
              <a:rPr lang="en-US" altLang="zh-CN" sz="1200" b="1" dirty="0" smtClean="0">
                <a:solidFill>
                  <a:schemeClr val="accent4"/>
                </a:solidFill>
                <a:latin typeface="微软雅黑" panose="020B0503020204020204" pitchFamily="34" charset="-122"/>
                <a:ea typeface="微软雅黑" panose="020B0503020204020204" pitchFamily="34" charset="-122"/>
              </a:rPr>
              <a:t>True open Internet architecture</a:t>
            </a:r>
          </a:p>
          <a:p>
            <a:pPr lvl="0" eaLnBrk="0" fontAlgn="base" hangingPunct="0">
              <a:lnSpc>
                <a:spcPct val="150000"/>
              </a:lnSpc>
              <a:spcBef>
                <a:spcPts val="600"/>
              </a:spcBef>
              <a:spcAft>
                <a:spcPts val="600"/>
              </a:spcAft>
            </a:pPr>
            <a:r>
              <a:rPr lang="en-US" altLang="zh-CN" sz="1200" dirty="0" smtClean="0">
                <a:latin typeface="微软雅黑" panose="020B0503020204020204" pitchFamily="34" charset="-122"/>
                <a:ea typeface="微软雅黑" panose="020B0503020204020204" pitchFamily="34" charset="-122"/>
              </a:rPr>
              <a:t>The Digital Extension Platform is an intelligent Internet platform for business display. It supports standard data interfaces and can be interfaced with third-party systems, databases, and devices.</a:t>
            </a:r>
          </a:p>
          <a:p>
            <a:pPr lvl="0" eaLnBrk="0" fontAlgn="base" hangingPunct="0">
              <a:lnSpc>
                <a:spcPct val="150000"/>
              </a:lnSpc>
              <a:spcBef>
                <a:spcPts val="600"/>
              </a:spcBef>
              <a:spcAft>
                <a:spcPts val="600"/>
              </a:spcAft>
            </a:pPr>
            <a:r>
              <a:rPr lang="en-US" altLang="zh-CN" sz="1200" dirty="0" smtClean="0">
                <a:latin typeface="微软雅黑" panose="020B0503020204020204" pitchFamily="34" charset="-122"/>
                <a:ea typeface="微软雅黑" panose="020B0503020204020204" pitchFamily="34" charset="-122"/>
              </a:rPr>
              <a:t>The digital extension platform has the ability of data acquisition and data analysis. The screen can collect environmental data, interaction data and user behavior through intelligent peripherals.</a:t>
            </a:r>
          </a:p>
          <a:p>
            <a:pPr lvl="0" eaLnBrk="0" fontAlgn="base" hangingPunct="0">
              <a:lnSpc>
                <a:spcPct val="150000"/>
              </a:lnSpc>
              <a:spcBef>
                <a:spcPts val="600"/>
              </a:spcBef>
              <a:spcAft>
                <a:spcPts val="600"/>
              </a:spcAft>
            </a:pPr>
            <a:r>
              <a:rPr lang="en-US" altLang="zh-CN" sz="1200" dirty="0" smtClean="0">
                <a:latin typeface="微软雅黑" panose="020B0503020204020204" pitchFamily="34" charset="-122"/>
                <a:ea typeface="微软雅黑" panose="020B0503020204020204" pitchFamily="34" charset="-122"/>
              </a:rPr>
              <a:t>It is also possible to identify the user, analyze the potential needs of the user, and generate a user portrait.</a:t>
            </a:r>
          </a:p>
          <a:p>
            <a:pPr lvl="0" eaLnBrk="0" fontAlgn="base" hangingPunct="0">
              <a:lnSpc>
                <a:spcPct val="150000"/>
              </a:lnSpc>
              <a:spcBef>
                <a:spcPts val="600"/>
              </a:spcBef>
              <a:spcAft>
                <a:spcPts val="600"/>
              </a:spcAft>
            </a:pPr>
            <a:r>
              <a:rPr lang="en-US" altLang="zh-CN" sz="1200" dirty="0" smtClean="0">
                <a:latin typeface="微软雅黑" panose="020B0503020204020204" pitchFamily="34" charset="-122"/>
                <a:ea typeface="微软雅黑" panose="020B0503020204020204" pitchFamily="34" charset="-122"/>
              </a:rPr>
              <a:t>Combined with the artificial intelligence expert system, it is possible to push the information most needed by the user to the front screen in real time.</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63" name="组合 62"/>
          <p:cNvGrpSpPr/>
          <p:nvPr/>
        </p:nvGrpSpPr>
        <p:grpSpPr>
          <a:xfrm>
            <a:off x="374650" y="772840"/>
            <a:ext cx="7769093" cy="5912559"/>
            <a:chOff x="-118320" y="151967"/>
            <a:chExt cx="8184885" cy="6228992"/>
          </a:xfrm>
        </p:grpSpPr>
        <p:grpSp>
          <p:nvGrpSpPr>
            <p:cNvPr id="64" name="组合 63"/>
            <p:cNvGrpSpPr/>
            <p:nvPr/>
          </p:nvGrpSpPr>
          <p:grpSpPr>
            <a:xfrm>
              <a:off x="2545236" y="1532142"/>
              <a:ext cx="3360459" cy="3360459"/>
              <a:chOff x="1897341" y="1387648"/>
              <a:chExt cx="3360459" cy="3360459"/>
            </a:xfrm>
          </p:grpSpPr>
          <p:sp>
            <p:nvSpPr>
              <p:cNvPr id="116" name="同心圆 115"/>
              <p:cNvSpPr/>
              <p:nvPr/>
            </p:nvSpPr>
            <p:spPr>
              <a:xfrm>
                <a:off x="2120349" y="1616766"/>
                <a:ext cx="2902226" cy="2902226"/>
              </a:xfrm>
              <a:prstGeom prst="donut">
                <a:avLst>
                  <a:gd name="adj" fmla="val 5913"/>
                </a:avLst>
              </a:prstGeom>
              <a:solidFill>
                <a:srgbClr val="F6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17" name="流程图: 磁盘 116"/>
              <p:cNvSpPr/>
              <p:nvPr/>
            </p:nvSpPr>
            <p:spPr>
              <a:xfrm>
                <a:off x="2634698" y="3160433"/>
                <a:ext cx="744772" cy="603335"/>
              </a:xfrm>
              <a:prstGeom prst="flowChartMagneticDisk">
                <a:avLst/>
              </a:prstGeom>
              <a:solidFill>
                <a:schemeClr val="bg1"/>
              </a:solidFill>
              <a:ln w="3175">
                <a:solidFill>
                  <a:srgbClr val="42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rgbClr val="424141"/>
                    </a:solidFill>
                  </a:rPr>
                  <a:t>Feature</a:t>
                </a:r>
              </a:p>
              <a:p>
                <a:pPr algn="ctr"/>
                <a:r>
                  <a:rPr lang="en-US" altLang="zh-CN" sz="700" dirty="0">
                    <a:solidFill>
                      <a:srgbClr val="424141"/>
                    </a:solidFill>
                  </a:rPr>
                  <a:t>Index</a:t>
                </a:r>
                <a:r>
                  <a:rPr lang="en-US" altLang="zh-CN" sz="700" dirty="0" smtClean="0">
                    <a:solidFill>
                      <a:srgbClr val="424141"/>
                    </a:solidFill>
                  </a:rPr>
                  <a:t> Engine</a:t>
                </a:r>
                <a:endParaRPr lang="zh-CN" altLang="en-US" sz="700" dirty="0">
                  <a:solidFill>
                    <a:srgbClr val="424141"/>
                  </a:solidFill>
                </a:endParaRPr>
              </a:p>
            </p:txBody>
          </p:sp>
          <p:sp>
            <p:nvSpPr>
              <p:cNvPr id="118" name="流程图: 磁盘 117"/>
              <p:cNvSpPr/>
              <p:nvPr/>
            </p:nvSpPr>
            <p:spPr>
              <a:xfrm>
                <a:off x="3699942" y="3160433"/>
                <a:ext cx="744772" cy="603335"/>
              </a:xfrm>
              <a:prstGeom prst="flowChartMagneticDisk">
                <a:avLst/>
              </a:prstGeom>
              <a:solidFill>
                <a:schemeClr val="bg1"/>
              </a:solidFill>
              <a:ln w="3175">
                <a:solidFill>
                  <a:srgbClr val="42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rgbClr val="424141"/>
                    </a:solidFill>
                  </a:rPr>
                  <a:t>Geo</a:t>
                </a:r>
              </a:p>
              <a:p>
                <a:pPr algn="ctr"/>
                <a:r>
                  <a:rPr lang="en-US" altLang="zh-CN" sz="700" dirty="0">
                    <a:solidFill>
                      <a:srgbClr val="424141"/>
                    </a:solidFill>
                  </a:rPr>
                  <a:t>Index</a:t>
                </a:r>
                <a:r>
                  <a:rPr lang="en-US" altLang="zh-CN" sz="700" dirty="0" smtClean="0">
                    <a:solidFill>
                      <a:srgbClr val="424141"/>
                    </a:solidFill>
                  </a:rPr>
                  <a:t> Engine</a:t>
                </a:r>
                <a:endParaRPr lang="zh-CN" altLang="en-US" sz="700" dirty="0">
                  <a:solidFill>
                    <a:srgbClr val="424141"/>
                  </a:solidFill>
                </a:endParaRPr>
              </a:p>
            </p:txBody>
          </p:sp>
          <p:sp>
            <p:nvSpPr>
              <p:cNvPr id="119" name="流程图: 磁盘 118"/>
              <p:cNvSpPr/>
              <p:nvPr/>
            </p:nvSpPr>
            <p:spPr>
              <a:xfrm>
                <a:off x="2634698" y="2464544"/>
                <a:ext cx="744772" cy="603335"/>
              </a:xfrm>
              <a:prstGeom prst="flowChartMagneticDisk">
                <a:avLst/>
              </a:prstGeom>
              <a:solidFill>
                <a:schemeClr val="bg1"/>
              </a:solidFill>
              <a:ln w="3175">
                <a:solidFill>
                  <a:srgbClr val="42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rgbClr val="424141"/>
                    </a:solidFill>
                  </a:rPr>
                  <a:t>Storage Engine</a:t>
                </a:r>
                <a:endParaRPr lang="zh-CN" altLang="en-US" sz="700" dirty="0">
                  <a:solidFill>
                    <a:srgbClr val="424141"/>
                  </a:solidFill>
                </a:endParaRPr>
              </a:p>
            </p:txBody>
          </p:sp>
          <p:sp>
            <p:nvSpPr>
              <p:cNvPr id="120" name="流程图: 磁盘 119"/>
              <p:cNvSpPr/>
              <p:nvPr/>
            </p:nvSpPr>
            <p:spPr>
              <a:xfrm>
                <a:off x="3699942" y="2464543"/>
                <a:ext cx="744772" cy="603335"/>
              </a:xfrm>
              <a:prstGeom prst="flowChartMagneticDisk">
                <a:avLst/>
              </a:prstGeom>
              <a:solidFill>
                <a:schemeClr val="bg1"/>
              </a:solidFill>
              <a:ln w="3175">
                <a:solidFill>
                  <a:srgbClr val="42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rgbClr val="424141"/>
                    </a:solidFill>
                  </a:rPr>
                  <a:t>Knowledge Base Engine</a:t>
                </a:r>
                <a:endParaRPr lang="zh-CN" altLang="en-US" sz="700" dirty="0">
                  <a:solidFill>
                    <a:srgbClr val="424141"/>
                  </a:solidFill>
                </a:endParaRPr>
              </a:p>
            </p:txBody>
          </p:sp>
          <p:sp>
            <p:nvSpPr>
              <p:cNvPr id="121" name="同心圆 120"/>
              <p:cNvSpPr/>
              <p:nvPr/>
            </p:nvSpPr>
            <p:spPr>
              <a:xfrm>
                <a:off x="1897341" y="1387648"/>
                <a:ext cx="3360459" cy="3360459"/>
              </a:xfrm>
              <a:prstGeom prst="donut">
                <a:avLst>
                  <a:gd name="adj" fmla="val 8233"/>
                </a:avLst>
              </a:prstGeom>
              <a:noFill/>
              <a:ln>
                <a:solidFill>
                  <a:srgbClr val="F60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cxnSp>
            <p:nvCxnSpPr>
              <p:cNvPr id="122" name="直接连接符 121"/>
              <p:cNvCxnSpPr>
                <a:stCxn id="121" idx="2"/>
                <a:endCxn id="116" idx="2"/>
              </p:cNvCxnSpPr>
              <p:nvPr/>
            </p:nvCxnSpPr>
            <p:spPr>
              <a:xfrm>
                <a:off x="1897341" y="3067878"/>
                <a:ext cx="223008" cy="1"/>
              </a:xfrm>
              <a:prstGeom prst="line">
                <a:avLst/>
              </a:prstGeom>
              <a:ln>
                <a:solidFill>
                  <a:srgbClr val="F60100"/>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16" idx="6"/>
                <a:endCxn id="121" idx="6"/>
              </p:cNvCxnSpPr>
              <p:nvPr/>
            </p:nvCxnSpPr>
            <p:spPr>
              <a:xfrm flipV="1">
                <a:off x="5022575" y="3067878"/>
                <a:ext cx="235225" cy="1"/>
              </a:xfrm>
              <a:prstGeom prst="line">
                <a:avLst/>
              </a:prstGeom>
              <a:ln>
                <a:solidFill>
                  <a:srgbClr val="F60100"/>
                </a:solidFill>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rot="2316308">
                <a:off x="3883148" y="1769990"/>
                <a:ext cx="1322633" cy="215444"/>
              </a:xfrm>
              <a:prstGeom prst="rect">
                <a:avLst/>
              </a:prstGeom>
              <a:noFill/>
            </p:spPr>
            <p:txBody>
              <a:bodyPr wrap="square" rtlCol="0">
                <a:spAutoFit/>
              </a:bodyPr>
              <a:lstStyle/>
              <a:p>
                <a:pPr algn="ctr"/>
                <a:r>
                  <a:rPr lang="en-US" altLang="zh-CN" sz="700" dirty="0" smtClean="0">
                    <a:solidFill>
                      <a:srgbClr val="F60100"/>
                    </a:solidFill>
                  </a:rPr>
                  <a:t>Data Sync Middle Layer</a:t>
                </a:r>
                <a:endParaRPr lang="zh-CN" altLang="en-US" sz="700" dirty="0">
                  <a:solidFill>
                    <a:srgbClr val="F60100"/>
                  </a:solidFill>
                </a:endParaRPr>
              </a:p>
            </p:txBody>
          </p:sp>
          <p:sp>
            <p:nvSpPr>
              <p:cNvPr id="125" name="文本框 124"/>
              <p:cNvSpPr txBox="1"/>
              <p:nvPr/>
            </p:nvSpPr>
            <p:spPr>
              <a:xfrm rot="2316308">
                <a:off x="1950588" y="4130736"/>
                <a:ext cx="1322633" cy="215444"/>
              </a:xfrm>
              <a:prstGeom prst="rect">
                <a:avLst/>
              </a:prstGeom>
              <a:noFill/>
            </p:spPr>
            <p:txBody>
              <a:bodyPr wrap="square" rtlCol="0">
                <a:spAutoFit/>
              </a:bodyPr>
              <a:lstStyle/>
              <a:p>
                <a:pPr algn="ctr"/>
                <a:r>
                  <a:rPr lang="en-US" altLang="zh-CN" sz="700" dirty="0" smtClean="0">
                    <a:solidFill>
                      <a:srgbClr val="F60100"/>
                    </a:solidFill>
                  </a:rPr>
                  <a:t>Job/Task/</a:t>
                </a:r>
                <a:r>
                  <a:rPr lang="en-US" altLang="zh-CN" sz="700" dirty="0" err="1" smtClean="0">
                    <a:solidFill>
                      <a:srgbClr val="F60100"/>
                    </a:solidFill>
                  </a:rPr>
                  <a:t>Msg</a:t>
                </a:r>
                <a:r>
                  <a:rPr lang="en-US" altLang="zh-CN" sz="700" dirty="0" smtClean="0">
                    <a:solidFill>
                      <a:srgbClr val="F60100"/>
                    </a:solidFill>
                  </a:rPr>
                  <a:t> Queue</a:t>
                </a:r>
                <a:endParaRPr lang="zh-CN" altLang="en-US" sz="700" dirty="0">
                  <a:solidFill>
                    <a:srgbClr val="F60100"/>
                  </a:solidFill>
                </a:endParaRPr>
              </a:p>
            </p:txBody>
          </p:sp>
        </p:grpSp>
        <p:grpSp>
          <p:nvGrpSpPr>
            <p:cNvPr id="75" name="组合 74"/>
            <p:cNvGrpSpPr/>
            <p:nvPr/>
          </p:nvGrpSpPr>
          <p:grpSpPr>
            <a:xfrm>
              <a:off x="3561445" y="151967"/>
              <a:ext cx="1748790" cy="867381"/>
              <a:chOff x="2918460" y="57647"/>
              <a:chExt cx="1748790" cy="867381"/>
            </a:xfrm>
          </p:grpSpPr>
          <p:sp>
            <p:nvSpPr>
              <p:cNvPr id="114" name="椭圆 113"/>
              <p:cNvSpPr/>
              <p:nvPr/>
            </p:nvSpPr>
            <p:spPr>
              <a:xfrm>
                <a:off x="2918460" y="57647"/>
                <a:ext cx="1339641" cy="777360"/>
              </a:xfrm>
              <a:prstGeom prst="ellipse">
                <a:avLst/>
              </a:prstGeom>
              <a:noFill/>
              <a:ln>
                <a:solidFill>
                  <a:srgbClr val="F601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100" dirty="0" smtClean="0">
                    <a:solidFill>
                      <a:srgbClr val="F60100"/>
                    </a:solidFill>
                  </a:rPr>
                  <a:t>Share Engine</a:t>
                </a:r>
              </a:p>
              <a:p>
                <a:pPr algn="ctr"/>
                <a:r>
                  <a:rPr lang="en-US" altLang="zh-CN" sz="700" dirty="0" smtClean="0">
                    <a:solidFill>
                      <a:srgbClr val="F60100"/>
                    </a:solidFill>
                  </a:rPr>
                  <a:t>(2 ways SNS data IO)</a:t>
                </a:r>
                <a:endParaRPr lang="zh-CN" altLang="en-US" sz="700" dirty="0">
                  <a:solidFill>
                    <a:srgbClr val="F60100"/>
                  </a:solidFill>
                </a:endParaRPr>
              </a:p>
            </p:txBody>
          </p:sp>
          <p:sp>
            <p:nvSpPr>
              <p:cNvPr id="115" name="流程图: 磁盘 114"/>
              <p:cNvSpPr/>
              <p:nvPr/>
            </p:nvSpPr>
            <p:spPr>
              <a:xfrm>
                <a:off x="4110428" y="467166"/>
                <a:ext cx="556822" cy="457862"/>
              </a:xfrm>
              <a:prstGeom prst="flowChartMagneticDisk">
                <a:avLst/>
              </a:prstGeom>
              <a:solidFill>
                <a:schemeClr val="bg1"/>
              </a:solidFill>
              <a:ln w="3175">
                <a:solidFill>
                  <a:srgbClr val="42414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lang="en-US" altLang="zh-CN" sz="700" dirty="0" smtClean="0">
                    <a:solidFill>
                      <a:srgbClr val="424141"/>
                    </a:solidFill>
                  </a:rPr>
                  <a:t>SNS Role</a:t>
                </a:r>
              </a:p>
              <a:p>
                <a:pPr algn="ctr"/>
                <a:r>
                  <a:rPr lang="en-US" altLang="zh-CN" sz="700" dirty="0" smtClean="0">
                    <a:solidFill>
                      <a:srgbClr val="424141"/>
                    </a:solidFill>
                  </a:rPr>
                  <a:t>DB</a:t>
                </a:r>
                <a:endParaRPr lang="zh-CN" altLang="en-US" sz="700" dirty="0">
                  <a:solidFill>
                    <a:srgbClr val="424141"/>
                  </a:solidFill>
                </a:endParaRPr>
              </a:p>
            </p:txBody>
          </p:sp>
        </p:grpSp>
        <p:grpSp>
          <p:nvGrpSpPr>
            <p:cNvPr id="76" name="组合 75"/>
            <p:cNvGrpSpPr/>
            <p:nvPr/>
          </p:nvGrpSpPr>
          <p:grpSpPr>
            <a:xfrm>
              <a:off x="1085102" y="767395"/>
              <a:ext cx="1843614" cy="822132"/>
              <a:chOff x="410213" y="268946"/>
              <a:chExt cx="1843614" cy="822132"/>
            </a:xfrm>
          </p:grpSpPr>
          <p:sp>
            <p:nvSpPr>
              <p:cNvPr id="111" name="椭圆 110"/>
              <p:cNvSpPr/>
              <p:nvPr/>
            </p:nvSpPr>
            <p:spPr>
              <a:xfrm>
                <a:off x="876300" y="268946"/>
                <a:ext cx="1339641" cy="777360"/>
              </a:xfrm>
              <a:prstGeom prst="ellipse">
                <a:avLst/>
              </a:prstGeom>
              <a:noFill/>
              <a:ln>
                <a:solidFill>
                  <a:srgbClr val="F601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700" dirty="0">
                  <a:solidFill>
                    <a:srgbClr val="127AD9"/>
                  </a:solidFill>
                </a:endParaRPr>
              </a:p>
            </p:txBody>
          </p:sp>
          <p:sp>
            <p:nvSpPr>
              <p:cNvPr id="112" name="矩形 111"/>
              <p:cNvSpPr/>
              <p:nvPr/>
            </p:nvSpPr>
            <p:spPr>
              <a:xfrm>
                <a:off x="838412" y="462037"/>
                <a:ext cx="1415415" cy="389098"/>
              </a:xfrm>
              <a:prstGeom prst="rect">
                <a:avLst/>
              </a:prstGeom>
            </p:spPr>
            <p:txBody>
              <a:bodyPr wrap="square">
                <a:spAutoFit/>
              </a:bodyPr>
              <a:lstStyle/>
              <a:p>
                <a:pPr algn="ctr"/>
                <a:r>
                  <a:rPr lang="en-US" altLang="zh-CN" sz="1100" dirty="0" smtClean="0">
                    <a:solidFill>
                      <a:srgbClr val="F60100"/>
                    </a:solidFill>
                  </a:rPr>
                  <a:t>Chat/Push </a:t>
                </a:r>
                <a:r>
                  <a:rPr lang="en-US" altLang="zh-CN" sz="1100" dirty="0">
                    <a:solidFill>
                      <a:srgbClr val="F60100"/>
                    </a:solidFill>
                  </a:rPr>
                  <a:t>Engine</a:t>
                </a:r>
              </a:p>
              <a:p>
                <a:pPr algn="ctr"/>
                <a:r>
                  <a:rPr lang="en-US" altLang="zh-CN" sz="700" dirty="0" smtClean="0">
                    <a:solidFill>
                      <a:srgbClr val="F60100"/>
                    </a:solidFill>
                  </a:rPr>
                  <a:t>(Data push policy &amp; subs)</a:t>
                </a:r>
                <a:endParaRPr lang="zh-CN" altLang="en-US" sz="700" dirty="0">
                  <a:solidFill>
                    <a:srgbClr val="F60100"/>
                  </a:solidFill>
                </a:endParaRPr>
              </a:p>
            </p:txBody>
          </p:sp>
          <p:sp>
            <p:nvSpPr>
              <p:cNvPr id="113" name="流程图: 磁盘 112"/>
              <p:cNvSpPr/>
              <p:nvPr/>
            </p:nvSpPr>
            <p:spPr>
              <a:xfrm>
                <a:off x="410213" y="633216"/>
                <a:ext cx="556822" cy="457862"/>
              </a:xfrm>
              <a:prstGeom prst="flowChartMagneticDisk">
                <a:avLst/>
              </a:prstGeom>
              <a:solidFill>
                <a:schemeClr val="bg1"/>
              </a:solidFill>
              <a:ln w="3175">
                <a:solidFill>
                  <a:srgbClr val="42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rgbClr val="424141"/>
                    </a:solidFill>
                  </a:rPr>
                  <a:t>Subs DB</a:t>
                </a:r>
                <a:endParaRPr lang="zh-CN" altLang="en-US" sz="700" dirty="0">
                  <a:solidFill>
                    <a:srgbClr val="424141"/>
                  </a:solidFill>
                </a:endParaRPr>
              </a:p>
            </p:txBody>
          </p:sp>
        </p:grpSp>
        <p:grpSp>
          <p:nvGrpSpPr>
            <p:cNvPr id="77" name="组合 76"/>
            <p:cNvGrpSpPr/>
            <p:nvPr/>
          </p:nvGrpSpPr>
          <p:grpSpPr>
            <a:xfrm>
              <a:off x="-118320" y="2176480"/>
              <a:ext cx="2150880" cy="1066186"/>
              <a:chOff x="-810261" y="1413189"/>
              <a:chExt cx="2150880" cy="1066186"/>
            </a:xfrm>
          </p:grpSpPr>
          <p:sp>
            <p:nvSpPr>
              <p:cNvPr id="108" name="椭圆 107"/>
              <p:cNvSpPr/>
              <p:nvPr/>
            </p:nvSpPr>
            <p:spPr>
              <a:xfrm>
                <a:off x="-483232" y="1413189"/>
                <a:ext cx="1759865" cy="1021205"/>
              </a:xfrm>
              <a:prstGeom prst="ellipse">
                <a:avLst/>
              </a:prstGeom>
              <a:noFill/>
              <a:ln>
                <a:solidFill>
                  <a:srgbClr val="F601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700" dirty="0">
                  <a:solidFill>
                    <a:srgbClr val="127AD9"/>
                  </a:solidFill>
                </a:endParaRPr>
              </a:p>
            </p:txBody>
          </p:sp>
          <p:sp>
            <p:nvSpPr>
              <p:cNvPr id="109" name="矩形 108"/>
              <p:cNvSpPr/>
              <p:nvPr/>
            </p:nvSpPr>
            <p:spPr>
              <a:xfrm>
                <a:off x="-542381" y="1747686"/>
                <a:ext cx="1883000" cy="389098"/>
              </a:xfrm>
              <a:prstGeom prst="rect">
                <a:avLst/>
              </a:prstGeom>
            </p:spPr>
            <p:txBody>
              <a:bodyPr wrap="square">
                <a:spAutoFit/>
              </a:bodyPr>
              <a:lstStyle/>
              <a:p>
                <a:pPr algn="ctr"/>
                <a:r>
                  <a:rPr lang="en-US" altLang="zh-CN" sz="1100" dirty="0" smtClean="0">
                    <a:solidFill>
                      <a:srgbClr val="F60100"/>
                    </a:solidFill>
                  </a:rPr>
                  <a:t>Application Logic Engine</a:t>
                </a:r>
                <a:endParaRPr lang="en-US" altLang="zh-CN" sz="1100" dirty="0">
                  <a:solidFill>
                    <a:srgbClr val="F60100"/>
                  </a:solidFill>
                </a:endParaRPr>
              </a:p>
              <a:p>
                <a:pPr algn="ctr"/>
                <a:r>
                  <a:rPr lang="en-US" altLang="zh-CN" sz="700" dirty="0" smtClean="0">
                    <a:solidFill>
                      <a:srgbClr val="F60100"/>
                    </a:solidFill>
                  </a:rPr>
                  <a:t>(API data I/O basic logic)</a:t>
                </a:r>
                <a:endParaRPr lang="zh-CN" altLang="en-US" sz="700" dirty="0">
                  <a:solidFill>
                    <a:srgbClr val="F60100"/>
                  </a:solidFill>
                </a:endParaRPr>
              </a:p>
            </p:txBody>
          </p:sp>
          <p:sp>
            <p:nvSpPr>
              <p:cNvPr id="110" name="流程图: 磁盘 109"/>
              <p:cNvSpPr/>
              <p:nvPr/>
            </p:nvSpPr>
            <p:spPr>
              <a:xfrm>
                <a:off x="-810261" y="2021513"/>
                <a:ext cx="556822" cy="457862"/>
              </a:xfrm>
              <a:prstGeom prst="flowChartMagneticDisk">
                <a:avLst/>
              </a:prstGeom>
              <a:solidFill>
                <a:schemeClr val="bg1"/>
              </a:solidFill>
              <a:ln w="3175">
                <a:solidFill>
                  <a:srgbClr val="42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rgbClr val="424141"/>
                    </a:solidFill>
                  </a:rPr>
                  <a:t>Subs DB</a:t>
                </a:r>
                <a:endParaRPr lang="zh-CN" altLang="en-US" sz="700" dirty="0">
                  <a:solidFill>
                    <a:srgbClr val="424141"/>
                  </a:solidFill>
                </a:endParaRPr>
              </a:p>
            </p:txBody>
          </p:sp>
        </p:grpSp>
        <p:grpSp>
          <p:nvGrpSpPr>
            <p:cNvPr id="78" name="组合 77"/>
            <p:cNvGrpSpPr/>
            <p:nvPr/>
          </p:nvGrpSpPr>
          <p:grpSpPr>
            <a:xfrm>
              <a:off x="472639" y="3778478"/>
              <a:ext cx="1671760" cy="921900"/>
              <a:chOff x="-467800" y="2766210"/>
              <a:chExt cx="1671760" cy="921900"/>
            </a:xfrm>
          </p:grpSpPr>
          <p:sp>
            <p:nvSpPr>
              <p:cNvPr id="106" name="椭圆 105"/>
              <p:cNvSpPr/>
              <p:nvPr/>
            </p:nvSpPr>
            <p:spPr>
              <a:xfrm>
                <a:off x="-426285" y="2766210"/>
                <a:ext cx="1588730" cy="921900"/>
              </a:xfrm>
              <a:prstGeom prst="ellipse">
                <a:avLst/>
              </a:prstGeom>
              <a:noFill/>
              <a:ln>
                <a:solidFill>
                  <a:srgbClr val="F601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700" dirty="0">
                  <a:solidFill>
                    <a:srgbClr val="127AD9"/>
                  </a:solidFill>
                </a:endParaRPr>
              </a:p>
            </p:txBody>
          </p:sp>
          <p:sp>
            <p:nvSpPr>
              <p:cNvPr id="107" name="矩形 106"/>
              <p:cNvSpPr/>
              <p:nvPr/>
            </p:nvSpPr>
            <p:spPr>
              <a:xfrm>
                <a:off x="-467800" y="3014825"/>
                <a:ext cx="1671760" cy="389098"/>
              </a:xfrm>
              <a:prstGeom prst="rect">
                <a:avLst/>
              </a:prstGeom>
            </p:spPr>
            <p:txBody>
              <a:bodyPr wrap="square">
                <a:spAutoFit/>
              </a:bodyPr>
              <a:lstStyle/>
              <a:p>
                <a:pPr algn="ctr"/>
                <a:r>
                  <a:rPr lang="en-US" altLang="zh-CN" sz="1100" dirty="0" smtClean="0">
                    <a:solidFill>
                      <a:srgbClr val="F60100"/>
                    </a:solidFill>
                  </a:rPr>
                  <a:t>Media Parser Engine</a:t>
                </a:r>
                <a:endParaRPr lang="en-US" altLang="zh-CN" sz="1100" dirty="0">
                  <a:solidFill>
                    <a:srgbClr val="F60100"/>
                  </a:solidFill>
                </a:endParaRPr>
              </a:p>
              <a:p>
                <a:pPr algn="ctr"/>
                <a:r>
                  <a:rPr lang="en-US" altLang="zh-CN" sz="700" dirty="0" smtClean="0">
                    <a:solidFill>
                      <a:srgbClr val="F60100"/>
                    </a:solidFill>
                  </a:rPr>
                  <a:t>(</a:t>
                </a:r>
                <a:r>
                  <a:rPr lang="en-US" altLang="zh-CN" sz="700" dirty="0" err="1" smtClean="0">
                    <a:solidFill>
                      <a:srgbClr val="F60100"/>
                    </a:solidFill>
                  </a:rPr>
                  <a:t>Img</a:t>
                </a:r>
                <a:r>
                  <a:rPr lang="en-US" altLang="zh-CN" sz="700" dirty="0" smtClean="0">
                    <a:solidFill>
                      <a:srgbClr val="F60100"/>
                    </a:solidFill>
                  </a:rPr>
                  <a:t> parser &amp; feature recognition)</a:t>
                </a:r>
                <a:endParaRPr lang="zh-CN" altLang="en-US" sz="700" dirty="0">
                  <a:solidFill>
                    <a:srgbClr val="F60100"/>
                  </a:solidFill>
                </a:endParaRPr>
              </a:p>
            </p:txBody>
          </p:sp>
        </p:grpSp>
        <p:grpSp>
          <p:nvGrpSpPr>
            <p:cNvPr id="79" name="组合 78"/>
            <p:cNvGrpSpPr/>
            <p:nvPr/>
          </p:nvGrpSpPr>
          <p:grpSpPr>
            <a:xfrm>
              <a:off x="1281651" y="5007092"/>
              <a:ext cx="1846709" cy="822132"/>
              <a:chOff x="-184593" y="3822432"/>
              <a:chExt cx="1846709" cy="822132"/>
            </a:xfrm>
          </p:grpSpPr>
          <p:sp>
            <p:nvSpPr>
              <p:cNvPr id="103" name="椭圆 102"/>
              <p:cNvSpPr/>
              <p:nvPr/>
            </p:nvSpPr>
            <p:spPr>
              <a:xfrm>
                <a:off x="281494" y="3822432"/>
                <a:ext cx="1339641" cy="777360"/>
              </a:xfrm>
              <a:prstGeom prst="ellipse">
                <a:avLst/>
              </a:prstGeom>
              <a:noFill/>
              <a:ln>
                <a:solidFill>
                  <a:srgbClr val="F601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700" dirty="0">
                  <a:solidFill>
                    <a:srgbClr val="127AD9"/>
                  </a:solidFill>
                </a:endParaRPr>
              </a:p>
            </p:txBody>
          </p:sp>
          <p:sp>
            <p:nvSpPr>
              <p:cNvPr id="104" name="矩形 103"/>
              <p:cNvSpPr/>
              <p:nvPr/>
            </p:nvSpPr>
            <p:spPr>
              <a:xfrm>
                <a:off x="246701" y="3887946"/>
                <a:ext cx="1415415" cy="616071"/>
              </a:xfrm>
              <a:prstGeom prst="rect">
                <a:avLst/>
              </a:prstGeom>
            </p:spPr>
            <p:txBody>
              <a:bodyPr wrap="square">
                <a:spAutoFit/>
              </a:bodyPr>
              <a:lstStyle/>
              <a:p>
                <a:pPr algn="ctr"/>
                <a:r>
                  <a:rPr lang="en-US" altLang="zh-CN" sz="1100" dirty="0" smtClean="0">
                    <a:solidFill>
                      <a:srgbClr val="F60100"/>
                    </a:solidFill>
                  </a:rPr>
                  <a:t>Track Engine</a:t>
                </a:r>
                <a:endParaRPr lang="en-US" altLang="zh-CN" sz="1100" dirty="0">
                  <a:solidFill>
                    <a:srgbClr val="F60100"/>
                  </a:solidFill>
                </a:endParaRPr>
              </a:p>
              <a:p>
                <a:pPr algn="ctr"/>
                <a:r>
                  <a:rPr lang="en-US" altLang="zh-CN" sz="700" dirty="0" smtClean="0">
                    <a:solidFill>
                      <a:srgbClr val="F60100"/>
                    </a:solidFill>
                  </a:rPr>
                  <a:t>(Device/User/Event track)</a:t>
                </a:r>
              </a:p>
              <a:p>
                <a:pPr algn="ctr"/>
                <a:r>
                  <a:rPr lang="en-US" altLang="zh-CN" sz="700" dirty="0" smtClean="0">
                    <a:solidFill>
                      <a:srgbClr val="F60100"/>
                    </a:solidFill>
                  </a:rPr>
                  <a:t>(Device error collection)</a:t>
                </a:r>
              </a:p>
              <a:p>
                <a:pPr algn="ctr"/>
                <a:r>
                  <a:rPr lang="en-US" altLang="zh-CN" sz="700" dirty="0" smtClean="0">
                    <a:solidFill>
                      <a:srgbClr val="F60100"/>
                    </a:solidFill>
                  </a:rPr>
                  <a:t>Report </a:t>
                </a:r>
                <a:r>
                  <a:rPr lang="en-US" altLang="zh-CN" sz="700" dirty="0">
                    <a:solidFill>
                      <a:srgbClr val="F60100"/>
                    </a:solidFill>
                  </a:rPr>
                  <a:t>g</a:t>
                </a:r>
                <a:r>
                  <a:rPr lang="en-US" altLang="zh-CN" sz="700" dirty="0" smtClean="0">
                    <a:solidFill>
                      <a:srgbClr val="F60100"/>
                    </a:solidFill>
                  </a:rPr>
                  <a:t>eneration</a:t>
                </a:r>
                <a:endParaRPr lang="zh-CN" altLang="en-US" sz="700" dirty="0">
                  <a:solidFill>
                    <a:srgbClr val="F60100"/>
                  </a:solidFill>
                </a:endParaRPr>
              </a:p>
            </p:txBody>
          </p:sp>
          <p:sp>
            <p:nvSpPr>
              <p:cNvPr id="105" name="流程图: 磁盘 104"/>
              <p:cNvSpPr/>
              <p:nvPr/>
            </p:nvSpPr>
            <p:spPr>
              <a:xfrm>
                <a:off x="-184593" y="4186702"/>
                <a:ext cx="556822" cy="457862"/>
              </a:xfrm>
              <a:prstGeom prst="flowChartMagneticDisk">
                <a:avLst/>
              </a:prstGeom>
              <a:solidFill>
                <a:schemeClr val="bg1"/>
              </a:solidFill>
              <a:ln w="3175">
                <a:solidFill>
                  <a:srgbClr val="42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rgbClr val="424141"/>
                    </a:solidFill>
                  </a:rPr>
                  <a:t>Track DB</a:t>
                </a:r>
                <a:endParaRPr lang="zh-CN" altLang="en-US" sz="700" dirty="0">
                  <a:solidFill>
                    <a:srgbClr val="424141"/>
                  </a:solidFill>
                </a:endParaRPr>
              </a:p>
            </p:txBody>
          </p:sp>
        </p:grpSp>
        <p:grpSp>
          <p:nvGrpSpPr>
            <p:cNvPr id="80" name="组合 79"/>
            <p:cNvGrpSpPr/>
            <p:nvPr/>
          </p:nvGrpSpPr>
          <p:grpSpPr>
            <a:xfrm>
              <a:off x="3440743" y="5540469"/>
              <a:ext cx="1557228" cy="840490"/>
              <a:chOff x="2816580" y="5368710"/>
              <a:chExt cx="1557228" cy="840490"/>
            </a:xfrm>
          </p:grpSpPr>
          <p:sp>
            <p:nvSpPr>
              <p:cNvPr id="101" name="椭圆 100"/>
              <p:cNvSpPr/>
              <p:nvPr/>
            </p:nvSpPr>
            <p:spPr>
              <a:xfrm>
                <a:off x="2864063" y="5368710"/>
                <a:ext cx="1448434" cy="840490"/>
              </a:xfrm>
              <a:prstGeom prst="ellipse">
                <a:avLst/>
              </a:prstGeom>
              <a:noFill/>
              <a:ln>
                <a:solidFill>
                  <a:srgbClr val="F601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700" dirty="0">
                  <a:solidFill>
                    <a:srgbClr val="127AD9"/>
                  </a:solidFill>
                </a:endParaRPr>
              </a:p>
            </p:txBody>
          </p:sp>
          <p:sp>
            <p:nvSpPr>
              <p:cNvPr id="102" name="矩形 101"/>
              <p:cNvSpPr/>
              <p:nvPr/>
            </p:nvSpPr>
            <p:spPr>
              <a:xfrm>
                <a:off x="2816580" y="5543568"/>
                <a:ext cx="1557228" cy="584775"/>
              </a:xfrm>
              <a:prstGeom prst="rect">
                <a:avLst/>
              </a:prstGeom>
            </p:spPr>
            <p:txBody>
              <a:bodyPr wrap="square">
                <a:spAutoFit/>
              </a:bodyPr>
              <a:lstStyle/>
              <a:p>
                <a:pPr algn="ctr"/>
                <a:r>
                  <a:rPr lang="en-US" altLang="zh-CN" sz="1100" dirty="0" smtClean="0">
                    <a:solidFill>
                      <a:srgbClr val="F60100"/>
                    </a:solidFill>
                  </a:rPr>
                  <a:t>Content Distribution </a:t>
                </a:r>
                <a:r>
                  <a:rPr lang="en-US" altLang="zh-CN" sz="1100" dirty="0">
                    <a:solidFill>
                      <a:srgbClr val="F60100"/>
                    </a:solidFill>
                  </a:rPr>
                  <a:t>Engine</a:t>
                </a:r>
              </a:p>
              <a:p>
                <a:pPr algn="ctr"/>
                <a:r>
                  <a:rPr lang="en-US" altLang="zh-CN" sz="700" dirty="0" smtClean="0">
                    <a:solidFill>
                      <a:srgbClr val="F60100"/>
                    </a:solidFill>
                  </a:rPr>
                  <a:t>(CDN for static &amp;cache)</a:t>
                </a:r>
                <a:endParaRPr lang="zh-CN" altLang="en-US" sz="700" dirty="0">
                  <a:solidFill>
                    <a:srgbClr val="F60100"/>
                  </a:solidFill>
                </a:endParaRPr>
              </a:p>
            </p:txBody>
          </p:sp>
        </p:grpSp>
        <p:grpSp>
          <p:nvGrpSpPr>
            <p:cNvPr id="81" name="组合 80"/>
            <p:cNvGrpSpPr/>
            <p:nvPr/>
          </p:nvGrpSpPr>
          <p:grpSpPr>
            <a:xfrm>
              <a:off x="5617650" y="4793434"/>
              <a:ext cx="1415415" cy="777360"/>
              <a:chOff x="5664412" y="4980030"/>
              <a:chExt cx="1415415" cy="777360"/>
            </a:xfrm>
          </p:grpSpPr>
          <p:sp>
            <p:nvSpPr>
              <p:cNvPr id="99" name="椭圆 98"/>
              <p:cNvSpPr/>
              <p:nvPr/>
            </p:nvSpPr>
            <p:spPr>
              <a:xfrm>
                <a:off x="5702300" y="4980030"/>
                <a:ext cx="1339641" cy="777360"/>
              </a:xfrm>
              <a:prstGeom prst="ellipse">
                <a:avLst/>
              </a:prstGeom>
              <a:noFill/>
              <a:ln>
                <a:solidFill>
                  <a:srgbClr val="F601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700" dirty="0">
                  <a:solidFill>
                    <a:srgbClr val="127AD9"/>
                  </a:solidFill>
                </a:endParaRPr>
              </a:p>
            </p:txBody>
          </p:sp>
          <p:sp>
            <p:nvSpPr>
              <p:cNvPr id="100" name="矩形 99"/>
              <p:cNvSpPr/>
              <p:nvPr/>
            </p:nvSpPr>
            <p:spPr>
              <a:xfrm>
                <a:off x="5664412" y="5173121"/>
                <a:ext cx="1415415" cy="389098"/>
              </a:xfrm>
              <a:prstGeom prst="rect">
                <a:avLst/>
              </a:prstGeom>
            </p:spPr>
            <p:txBody>
              <a:bodyPr wrap="square">
                <a:spAutoFit/>
              </a:bodyPr>
              <a:lstStyle/>
              <a:p>
                <a:pPr algn="ctr"/>
                <a:r>
                  <a:rPr lang="en-US" altLang="zh-CN" sz="1100" dirty="0" smtClean="0">
                    <a:solidFill>
                      <a:srgbClr val="F60100"/>
                    </a:solidFill>
                  </a:rPr>
                  <a:t>Network Monitor</a:t>
                </a:r>
                <a:endParaRPr lang="en-US" altLang="zh-CN" sz="1100" dirty="0">
                  <a:solidFill>
                    <a:srgbClr val="F60100"/>
                  </a:solidFill>
                </a:endParaRPr>
              </a:p>
              <a:p>
                <a:pPr algn="ctr"/>
                <a:r>
                  <a:rPr lang="en-US" altLang="zh-CN" sz="700" dirty="0" smtClean="0">
                    <a:solidFill>
                      <a:srgbClr val="F60100"/>
                    </a:solidFill>
                  </a:rPr>
                  <a:t>(Monitor &amp; Alert)</a:t>
                </a:r>
                <a:endParaRPr lang="zh-CN" altLang="en-US" sz="700" dirty="0">
                  <a:solidFill>
                    <a:srgbClr val="F60100"/>
                  </a:solidFill>
                </a:endParaRPr>
              </a:p>
            </p:txBody>
          </p:sp>
        </p:grpSp>
        <p:grpSp>
          <p:nvGrpSpPr>
            <p:cNvPr id="82" name="组合 81"/>
            <p:cNvGrpSpPr/>
            <p:nvPr/>
          </p:nvGrpSpPr>
          <p:grpSpPr>
            <a:xfrm>
              <a:off x="6560585" y="2839313"/>
              <a:ext cx="1505980" cy="777360"/>
              <a:chOff x="6637895" y="3160433"/>
              <a:chExt cx="1505980" cy="777360"/>
            </a:xfrm>
          </p:grpSpPr>
          <p:sp>
            <p:nvSpPr>
              <p:cNvPr id="97" name="椭圆 96"/>
              <p:cNvSpPr/>
              <p:nvPr/>
            </p:nvSpPr>
            <p:spPr>
              <a:xfrm>
                <a:off x="6721065" y="3160433"/>
                <a:ext cx="1339641" cy="777360"/>
              </a:xfrm>
              <a:prstGeom prst="ellipse">
                <a:avLst/>
              </a:prstGeom>
              <a:noFill/>
              <a:ln>
                <a:solidFill>
                  <a:srgbClr val="F601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700" dirty="0">
                  <a:solidFill>
                    <a:srgbClr val="127AD9"/>
                  </a:solidFill>
                </a:endParaRPr>
              </a:p>
            </p:txBody>
          </p:sp>
          <p:sp>
            <p:nvSpPr>
              <p:cNvPr id="98" name="矩形 97"/>
              <p:cNvSpPr/>
              <p:nvPr/>
            </p:nvSpPr>
            <p:spPr>
              <a:xfrm>
                <a:off x="6637895" y="3414457"/>
                <a:ext cx="1505980" cy="389098"/>
              </a:xfrm>
              <a:prstGeom prst="rect">
                <a:avLst/>
              </a:prstGeom>
            </p:spPr>
            <p:txBody>
              <a:bodyPr wrap="square">
                <a:spAutoFit/>
              </a:bodyPr>
              <a:lstStyle/>
              <a:p>
                <a:pPr algn="ctr"/>
                <a:r>
                  <a:rPr lang="en-US" altLang="zh-CN" sz="1100" dirty="0" smtClean="0">
                    <a:solidFill>
                      <a:srgbClr val="F60100"/>
                    </a:solidFill>
                  </a:rPr>
                  <a:t>Lookup/Route Entry</a:t>
                </a:r>
                <a:endParaRPr lang="en-US" altLang="zh-CN" sz="1100" dirty="0">
                  <a:solidFill>
                    <a:srgbClr val="F60100"/>
                  </a:solidFill>
                </a:endParaRPr>
              </a:p>
              <a:p>
                <a:pPr algn="ctr"/>
                <a:r>
                  <a:rPr lang="en-US" altLang="zh-CN" sz="700" dirty="0" smtClean="0">
                    <a:solidFill>
                      <a:srgbClr val="F60100"/>
                    </a:solidFill>
                  </a:rPr>
                  <a:t>(Load balance)</a:t>
                </a:r>
                <a:endParaRPr lang="zh-CN" altLang="en-US" sz="700" dirty="0">
                  <a:solidFill>
                    <a:srgbClr val="F60100"/>
                  </a:solidFill>
                </a:endParaRPr>
              </a:p>
            </p:txBody>
          </p:sp>
        </p:grpSp>
        <p:grpSp>
          <p:nvGrpSpPr>
            <p:cNvPr id="83" name="组合 82"/>
            <p:cNvGrpSpPr/>
            <p:nvPr/>
          </p:nvGrpSpPr>
          <p:grpSpPr>
            <a:xfrm>
              <a:off x="6055346" y="1370243"/>
              <a:ext cx="1735958" cy="880689"/>
              <a:chOff x="6951043" y="1150388"/>
              <a:chExt cx="1735958" cy="880689"/>
            </a:xfrm>
          </p:grpSpPr>
          <p:sp>
            <p:nvSpPr>
              <p:cNvPr id="94" name="椭圆 93"/>
              <p:cNvSpPr/>
              <p:nvPr/>
            </p:nvSpPr>
            <p:spPr>
              <a:xfrm>
                <a:off x="7034213" y="1150388"/>
                <a:ext cx="1339641" cy="777360"/>
              </a:xfrm>
              <a:prstGeom prst="ellipse">
                <a:avLst/>
              </a:prstGeom>
              <a:noFill/>
              <a:ln>
                <a:solidFill>
                  <a:srgbClr val="F601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700" dirty="0">
                  <a:solidFill>
                    <a:srgbClr val="127AD9"/>
                  </a:solidFill>
                </a:endParaRPr>
              </a:p>
            </p:txBody>
          </p:sp>
          <p:sp>
            <p:nvSpPr>
              <p:cNvPr id="95" name="矩形 94"/>
              <p:cNvSpPr/>
              <p:nvPr/>
            </p:nvSpPr>
            <p:spPr>
              <a:xfrm>
                <a:off x="6951043" y="1353613"/>
                <a:ext cx="1505980" cy="389098"/>
              </a:xfrm>
              <a:prstGeom prst="rect">
                <a:avLst/>
              </a:prstGeom>
            </p:spPr>
            <p:txBody>
              <a:bodyPr wrap="square">
                <a:spAutoFit/>
              </a:bodyPr>
              <a:lstStyle/>
              <a:p>
                <a:pPr algn="ctr"/>
                <a:r>
                  <a:rPr lang="en-US" altLang="zh-CN" sz="1100" dirty="0" err="1" smtClean="0">
                    <a:solidFill>
                      <a:srgbClr val="F60100"/>
                    </a:solidFill>
                  </a:rPr>
                  <a:t>Auth</a:t>
                </a:r>
                <a:r>
                  <a:rPr lang="en-US" altLang="zh-CN" sz="1100" dirty="0" smtClean="0">
                    <a:solidFill>
                      <a:srgbClr val="F60100"/>
                    </a:solidFill>
                  </a:rPr>
                  <a:t> Engine</a:t>
                </a:r>
                <a:endParaRPr lang="en-US" altLang="zh-CN" sz="1100" dirty="0">
                  <a:solidFill>
                    <a:srgbClr val="F60100"/>
                  </a:solidFill>
                </a:endParaRPr>
              </a:p>
              <a:p>
                <a:pPr algn="ctr"/>
                <a:r>
                  <a:rPr lang="en-US" altLang="zh-CN" sz="700" dirty="0" smtClean="0">
                    <a:solidFill>
                      <a:srgbClr val="F60100"/>
                    </a:solidFill>
                  </a:rPr>
                  <a:t>(3A)</a:t>
                </a:r>
                <a:endParaRPr lang="zh-CN" altLang="en-US" sz="700" dirty="0">
                  <a:solidFill>
                    <a:srgbClr val="F60100"/>
                  </a:solidFill>
                </a:endParaRPr>
              </a:p>
            </p:txBody>
          </p:sp>
          <p:sp>
            <p:nvSpPr>
              <p:cNvPr id="96" name="流程图: 磁盘 95"/>
              <p:cNvSpPr/>
              <p:nvPr/>
            </p:nvSpPr>
            <p:spPr>
              <a:xfrm>
                <a:off x="8130179" y="1573215"/>
                <a:ext cx="556822" cy="457862"/>
              </a:xfrm>
              <a:prstGeom prst="flowChartMagneticDisk">
                <a:avLst/>
              </a:prstGeom>
              <a:solidFill>
                <a:schemeClr val="bg1"/>
              </a:solidFill>
              <a:ln w="3175">
                <a:solidFill>
                  <a:srgbClr val="42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rgbClr val="424141"/>
                    </a:solidFill>
                  </a:rPr>
                  <a:t>User DB</a:t>
                </a:r>
                <a:endParaRPr lang="zh-CN" altLang="en-US" sz="700" dirty="0">
                  <a:solidFill>
                    <a:srgbClr val="424141"/>
                  </a:solidFill>
                </a:endParaRPr>
              </a:p>
            </p:txBody>
          </p:sp>
        </p:grpSp>
        <p:sp>
          <p:nvSpPr>
            <p:cNvPr id="84" name="上下箭头 83"/>
            <p:cNvSpPr/>
            <p:nvPr/>
          </p:nvSpPr>
          <p:spPr>
            <a:xfrm>
              <a:off x="4116833" y="997050"/>
              <a:ext cx="183556" cy="460622"/>
            </a:xfrm>
            <a:prstGeom prst="upDownArrow">
              <a:avLst/>
            </a:prstGeom>
            <a:solidFill>
              <a:srgbClr val="424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5" name="上下箭头 84"/>
            <p:cNvSpPr/>
            <p:nvPr/>
          </p:nvSpPr>
          <p:spPr>
            <a:xfrm rot="18738301">
              <a:off x="2889024" y="1410234"/>
              <a:ext cx="183556" cy="460622"/>
            </a:xfrm>
            <a:prstGeom prst="upDownArrow">
              <a:avLst/>
            </a:prstGeom>
            <a:solidFill>
              <a:srgbClr val="424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6" name="上下箭头 85"/>
            <p:cNvSpPr/>
            <p:nvPr/>
          </p:nvSpPr>
          <p:spPr>
            <a:xfrm rot="17097784">
              <a:off x="2164039" y="2609002"/>
              <a:ext cx="183556" cy="460622"/>
            </a:xfrm>
            <a:prstGeom prst="upDownArrow">
              <a:avLst/>
            </a:prstGeom>
            <a:solidFill>
              <a:srgbClr val="424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7" name="上下箭头 86"/>
            <p:cNvSpPr/>
            <p:nvPr/>
          </p:nvSpPr>
          <p:spPr>
            <a:xfrm rot="14575674">
              <a:off x="2295581" y="3778586"/>
              <a:ext cx="183556" cy="460622"/>
            </a:xfrm>
            <a:prstGeom prst="upDownArrow">
              <a:avLst/>
            </a:prstGeom>
            <a:solidFill>
              <a:srgbClr val="424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8" name="上下箭头 87"/>
            <p:cNvSpPr/>
            <p:nvPr/>
          </p:nvSpPr>
          <p:spPr>
            <a:xfrm rot="12771271">
              <a:off x="3001095" y="4635532"/>
              <a:ext cx="183556" cy="460622"/>
            </a:xfrm>
            <a:prstGeom prst="upDownArrow">
              <a:avLst/>
            </a:prstGeom>
            <a:solidFill>
              <a:srgbClr val="424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9" name="上下箭头 88"/>
            <p:cNvSpPr/>
            <p:nvPr/>
          </p:nvSpPr>
          <p:spPr>
            <a:xfrm rot="5400000">
              <a:off x="6201882" y="2996753"/>
              <a:ext cx="183556" cy="460622"/>
            </a:xfrm>
            <a:prstGeom prst="upDownArrow">
              <a:avLst/>
            </a:prstGeom>
            <a:solidFill>
              <a:srgbClr val="424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0" name="下箭头 89"/>
            <p:cNvSpPr/>
            <p:nvPr/>
          </p:nvSpPr>
          <p:spPr>
            <a:xfrm>
              <a:off x="4137621" y="4995547"/>
              <a:ext cx="174405" cy="457493"/>
            </a:xfrm>
            <a:prstGeom prst="downArrow">
              <a:avLst/>
            </a:prstGeom>
            <a:solidFill>
              <a:srgbClr val="424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1" name="下箭头 90"/>
            <p:cNvSpPr/>
            <p:nvPr/>
          </p:nvSpPr>
          <p:spPr>
            <a:xfrm rot="18939342">
              <a:off x="5559813" y="4442296"/>
              <a:ext cx="174405" cy="457493"/>
            </a:xfrm>
            <a:prstGeom prst="downArrow">
              <a:avLst/>
            </a:prstGeom>
            <a:solidFill>
              <a:srgbClr val="424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2" name="上下箭头 91"/>
            <p:cNvSpPr/>
            <p:nvPr/>
          </p:nvSpPr>
          <p:spPr>
            <a:xfrm rot="3516994">
              <a:off x="5834782" y="1863252"/>
              <a:ext cx="183556" cy="460622"/>
            </a:xfrm>
            <a:prstGeom prst="upDownArrow">
              <a:avLst/>
            </a:prstGeom>
            <a:solidFill>
              <a:srgbClr val="424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93" name="直接箭头连接符 92"/>
            <p:cNvCxnSpPr/>
            <p:nvPr/>
          </p:nvCxnSpPr>
          <p:spPr>
            <a:xfrm flipV="1">
              <a:off x="6624573" y="3584390"/>
              <a:ext cx="438673" cy="1217977"/>
            </a:xfrm>
            <a:prstGeom prst="straightConnector1">
              <a:avLst/>
            </a:prstGeom>
            <a:ln>
              <a:solidFill>
                <a:srgbClr val="42414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31812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152400"/>
            <a:ext cx="152400" cy="482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微软雅黑"/>
            </a:endParaRPr>
          </a:p>
        </p:txBody>
      </p:sp>
      <p:sp>
        <p:nvSpPr>
          <p:cNvPr id="26" name="矩形 25"/>
          <p:cNvSpPr/>
          <p:nvPr/>
        </p:nvSpPr>
        <p:spPr>
          <a:xfrm>
            <a:off x="152400" y="152400"/>
            <a:ext cx="82550" cy="482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微软雅黑"/>
            </a:endParaRPr>
          </a:p>
        </p:txBody>
      </p:sp>
      <p:sp>
        <p:nvSpPr>
          <p:cNvPr id="29" name="文本框 28"/>
          <p:cNvSpPr txBox="1"/>
          <p:nvPr/>
        </p:nvSpPr>
        <p:spPr>
          <a:xfrm>
            <a:off x="366331" y="137179"/>
            <a:ext cx="6438229" cy="523220"/>
          </a:xfrm>
          <a:prstGeom prst="rect">
            <a:avLst/>
          </a:prstGeom>
          <a:noFill/>
        </p:spPr>
        <p:txBody>
          <a:bodyPr wrap="square" rtlCol="0">
            <a:spAutoFit/>
          </a:bodyPr>
          <a:lstStyle/>
          <a:p>
            <a:r>
              <a:rPr lang="en-US" altLang="zh-CN" sz="2800" b="1" dirty="0" smtClean="0">
                <a:latin typeface="微软雅黑" panose="020B0503020204020204" pitchFamily="34" charset="-122"/>
                <a:ea typeface="微软雅黑" panose="020B0503020204020204" pitchFamily="34" charset="-122"/>
                <a:cs typeface="微软雅黑"/>
              </a:rPr>
              <a:t>Intelligent Peripheral Access</a:t>
            </a:r>
            <a:endParaRPr lang="zh-CN" altLang="en-US" sz="2800" b="1" dirty="0">
              <a:latin typeface="微软雅黑" panose="020B0503020204020204" pitchFamily="34" charset="-122"/>
              <a:ea typeface="微软雅黑" panose="020B0503020204020204" pitchFamily="34" charset="-122"/>
              <a:cs typeface="微软雅黑"/>
            </a:endParaRPr>
          </a:p>
        </p:txBody>
      </p:sp>
      <p:grpSp>
        <p:nvGrpSpPr>
          <p:cNvPr id="54" name="组合 53"/>
          <p:cNvGrpSpPr/>
          <p:nvPr/>
        </p:nvGrpSpPr>
        <p:grpSpPr>
          <a:xfrm>
            <a:off x="1552575" y="1193389"/>
            <a:ext cx="8782050" cy="4400578"/>
            <a:chOff x="1876425" y="1571625"/>
            <a:chExt cx="8325784" cy="4171949"/>
          </a:xfrm>
        </p:grpSpPr>
        <p:sp>
          <p:nvSpPr>
            <p:cNvPr id="55" name="矩形 54"/>
            <p:cNvSpPr/>
            <p:nvPr/>
          </p:nvSpPr>
          <p:spPr>
            <a:xfrm>
              <a:off x="1876425" y="4198364"/>
              <a:ext cx="8325784" cy="154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6" name="矩形 55"/>
            <p:cNvSpPr/>
            <p:nvPr/>
          </p:nvSpPr>
          <p:spPr>
            <a:xfrm>
              <a:off x="2935253" y="4353975"/>
              <a:ext cx="858028" cy="858028"/>
            </a:xfrm>
            <a:prstGeom prst="rect">
              <a:avLst/>
            </a:prstGeom>
            <a:solidFill>
              <a:schemeClr val="accent4"/>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7" name="Shape 575"/>
            <p:cNvSpPr/>
            <p:nvPr/>
          </p:nvSpPr>
          <p:spPr>
            <a:xfrm>
              <a:off x="3265777" y="2104899"/>
              <a:ext cx="385681" cy="276999"/>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1400">
                  <a:solidFill>
                    <a:srgbClr val="FFFFFF"/>
                  </a:solidFill>
                  <a:latin typeface="+mn-lt"/>
                  <a:ea typeface="+mn-ea"/>
                  <a:cs typeface="+mn-cs"/>
                  <a:sym typeface="Helvetica"/>
                </a:defRPr>
              </a:lvl1pPr>
            </a:lstStyle>
            <a:p>
              <a:r>
                <a:rPr sz="1200" dirty="0">
                  <a:solidFill>
                    <a:schemeClr val="tx1">
                      <a:lumMod val="75000"/>
                      <a:lumOff val="25000"/>
                    </a:schemeClr>
                  </a:solidFill>
                  <a:latin typeface="微软雅黑" panose="020B0503020204020204" pitchFamily="34" charset="-122"/>
                  <a:ea typeface="微软雅黑" panose="020B0503020204020204" pitchFamily="34" charset="-122"/>
                </a:rPr>
                <a:t>Rfid</a:t>
              </a:r>
            </a:p>
          </p:txBody>
        </p:sp>
        <p:grpSp>
          <p:nvGrpSpPr>
            <p:cNvPr id="58" name="Group 578"/>
            <p:cNvGrpSpPr/>
            <p:nvPr/>
          </p:nvGrpSpPr>
          <p:grpSpPr>
            <a:xfrm>
              <a:off x="3169582" y="1571625"/>
              <a:ext cx="548471" cy="548471"/>
              <a:chOff x="0" y="0"/>
              <a:chExt cx="635000" cy="635000"/>
            </a:xfrm>
          </p:grpSpPr>
          <p:sp>
            <p:nvSpPr>
              <p:cNvPr id="118" name="Shape 576"/>
              <p:cNvSpPr/>
              <p:nvPr/>
            </p:nvSpPr>
            <p:spPr>
              <a:xfrm>
                <a:off x="0" y="0"/>
                <a:ext cx="635000" cy="635000"/>
              </a:xfrm>
              <a:prstGeom prst="ellipse">
                <a:avLst/>
              </a:prstGeom>
              <a:noFill/>
              <a:ln w="25400" cap="flat">
                <a:solidFill>
                  <a:schemeClr val="accent4"/>
                </a:solidFill>
                <a:prstDash val="solid"/>
                <a:miter lim="800000"/>
              </a:ln>
              <a:effectLst/>
            </p:spPr>
            <p:txBody>
              <a:bodyPr wrap="square" lIns="45719" tIns="45719" rIns="45719" bIns="45719" numCol="1" anchor="ctr">
                <a:noAutofit/>
              </a:bodyPr>
              <a:lstStyle/>
              <a:p>
                <a:pPr algn="ctr">
                  <a:defRPr>
                    <a:solidFill>
                      <a:srgbClr val="FFFFFF"/>
                    </a:solidFill>
                    <a:latin typeface="Roboto Bk"/>
                    <a:ea typeface="Roboto Bk"/>
                    <a:cs typeface="Roboto Bk"/>
                    <a:sym typeface="Roboto Bk"/>
                  </a:defRPr>
                </a:pPr>
                <a:endParaRPr sz="1600"/>
              </a:p>
            </p:txBody>
          </p:sp>
          <p:pic>
            <p:nvPicPr>
              <p:cNvPr id="119" name="385014217.png"/>
              <p:cNvPicPr>
                <a:picLocks noChangeAspect="1"/>
              </p:cNvPicPr>
              <p:nvPr/>
            </p:nvPicPr>
            <p:blipFill>
              <a:blip r:embed="rId3" cstate="print">
                <a:extLst/>
              </a:blip>
              <a:stretch>
                <a:fillRect/>
              </a:stretch>
            </p:blipFill>
            <p:spPr>
              <a:xfrm>
                <a:off x="143846" y="143846"/>
                <a:ext cx="347308" cy="347308"/>
              </a:xfrm>
              <a:prstGeom prst="rect">
                <a:avLst/>
              </a:prstGeom>
              <a:ln w="12700" cap="flat">
                <a:noFill/>
                <a:miter lim="400000"/>
              </a:ln>
              <a:effectLst/>
            </p:spPr>
          </p:pic>
        </p:grpSp>
        <p:grpSp>
          <p:nvGrpSpPr>
            <p:cNvPr id="59" name="Group 581"/>
            <p:cNvGrpSpPr/>
            <p:nvPr/>
          </p:nvGrpSpPr>
          <p:grpSpPr>
            <a:xfrm>
              <a:off x="4036166" y="1571625"/>
              <a:ext cx="548471" cy="548471"/>
              <a:chOff x="0" y="0"/>
              <a:chExt cx="635000" cy="635000"/>
            </a:xfrm>
          </p:grpSpPr>
          <p:sp>
            <p:nvSpPr>
              <p:cNvPr id="116" name="Shape 579"/>
              <p:cNvSpPr/>
              <p:nvPr/>
            </p:nvSpPr>
            <p:spPr>
              <a:xfrm>
                <a:off x="0" y="0"/>
                <a:ext cx="635000" cy="635000"/>
              </a:xfrm>
              <a:prstGeom prst="ellipse">
                <a:avLst/>
              </a:prstGeom>
              <a:noFill/>
              <a:ln w="25400" cap="flat">
                <a:solidFill>
                  <a:schemeClr val="accent4"/>
                </a:solidFill>
                <a:prstDash val="solid"/>
                <a:miter lim="800000"/>
              </a:ln>
              <a:effectLst/>
            </p:spPr>
            <p:txBody>
              <a:bodyPr wrap="square" lIns="45719" tIns="45719" rIns="45719" bIns="45719" numCol="1" anchor="ctr">
                <a:noAutofit/>
              </a:bodyPr>
              <a:lstStyle/>
              <a:p>
                <a:pPr algn="ctr">
                  <a:defRPr>
                    <a:solidFill>
                      <a:srgbClr val="FFFFFF"/>
                    </a:solidFill>
                    <a:latin typeface="Roboto Bk"/>
                    <a:ea typeface="Roboto Bk"/>
                    <a:cs typeface="Roboto Bk"/>
                    <a:sym typeface="Roboto Bk"/>
                  </a:defRPr>
                </a:pPr>
                <a:endParaRPr sz="1600"/>
              </a:p>
            </p:txBody>
          </p:sp>
          <p:pic>
            <p:nvPicPr>
              <p:cNvPr id="117" name="1269151931.png"/>
              <p:cNvPicPr>
                <a:picLocks noChangeAspect="1"/>
              </p:cNvPicPr>
              <p:nvPr/>
            </p:nvPicPr>
            <p:blipFill>
              <a:blip r:embed="rId4" cstate="print">
                <a:extLst/>
              </a:blip>
              <a:stretch>
                <a:fillRect/>
              </a:stretch>
            </p:blipFill>
            <p:spPr>
              <a:xfrm>
                <a:off x="144751" y="145665"/>
                <a:ext cx="348860" cy="347309"/>
              </a:xfrm>
              <a:prstGeom prst="rect">
                <a:avLst/>
              </a:prstGeom>
              <a:ln w="12700" cap="flat">
                <a:noFill/>
                <a:miter lim="400000"/>
              </a:ln>
              <a:effectLst/>
            </p:spPr>
          </p:pic>
        </p:grpSp>
        <p:grpSp>
          <p:nvGrpSpPr>
            <p:cNvPr id="60" name="Group 584"/>
            <p:cNvGrpSpPr/>
            <p:nvPr/>
          </p:nvGrpSpPr>
          <p:grpSpPr>
            <a:xfrm>
              <a:off x="4902749" y="1571625"/>
              <a:ext cx="548471" cy="548471"/>
              <a:chOff x="0" y="0"/>
              <a:chExt cx="635000" cy="635000"/>
            </a:xfrm>
          </p:grpSpPr>
          <p:sp>
            <p:nvSpPr>
              <p:cNvPr id="114" name="Shape 582"/>
              <p:cNvSpPr/>
              <p:nvPr/>
            </p:nvSpPr>
            <p:spPr>
              <a:xfrm>
                <a:off x="0" y="0"/>
                <a:ext cx="635000" cy="635000"/>
              </a:xfrm>
              <a:prstGeom prst="ellipse">
                <a:avLst/>
              </a:prstGeom>
              <a:noFill/>
              <a:ln w="25400" cap="flat">
                <a:solidFill>
                  <a:schemeClr val="accent4"/>
                </a:solidFill>
                <a:prstDash val="solid"/>
                <a:miter lim="800000"/>
              </a:ln>
              <a:effectLst/>
            </p:spPr>
            <p:txBody>
              <a:bodyPr wrap="square" lIns="45719" tIns="45719" rIns="45719" bIns="45719" numCol="1" anchor="ctr">
                <a:noAutofit/>
              </a:bodyPr>
              <a:lstStyle/>
              <a:p>
                <a:pPr algn="ctr">
                  <a:defRPr>
                    <a:solidFill>
                      <a:srgbClr val="FFFFFF"/>
                    </a:solidFill>
                    <a:latin typeface="Roboto Bk"/>
                    <a:ea typeface="Roboto Bk"/>
                    <a:cs typeface="Roboto Bk"/>
                    <a:sym typeface="Roboto Bk"/>
                  </a:defRPr>
                </a:pPr>
                <a:endParaRPr sz="1600"/>
              </a:p>
            </p:txBody>
          </p:sp>
          <p:pic>
            <p:nvPicPr>
              <p:cNvPr id="115" name="1652820073.png"/>
              <p:cNvPicPr>
                <a:picLocks noChangeAspect="1"/>
              </p:cNvPicPr>
              <p:nvPr/>
            </p:nvPicPr>
            <p:blipFill>
              <a:blip r:embed="rId5" cstate="print">
                <a:extLst/>
              </a:blip>
              <a:stretch>
                <a:fillRect/>
              </a:stretch>
            </p:blipFill>
            <p:spPr>
              <a:xfrm>
                <a:off x="143070" y="165022"/>
                <a:ext cx="348860" cy="304957"/>
              </a:xfrm>
              <a:prstGeom prst="rect">
                <a:avLst/>
              </a:prstGeom>
              <a:ln w="12700" cap="flat">
                <a:noFill/>
                <a:miter lim="400000"/>
              </a:ln>
              <a:effectLst/>
            </p:spPr>
          </p:pic>
        </p:grpSp>
        <p:grpSp>
          <p:nvGrpSpPr>
            <p:cNvPr id="61" name="Group 587"/>
            <p:cNvGrpSpPr/>
            <p:nvPr/>
          </p:nvGrpSpPr>
          <p:grpSpPr>
            <a:xfrm>
              <a:off x="6635917" y="1573168"/>
              <a:ext cx="548471" cy="548471"/>
              <a:chOff x="0" y="0"/>
              <a:chExt cx="635000" cy="635000"/>
            </a:xfrm>
          </p:grpSpPr>
          <p:sp>
            <p:nvSpPr>
              <p:cNvPr id="112" name="Shape 585"/>
              <p:cNvSpPr/>
              <p:nvPr/>
            </p:nvSpPr>
            <p:spPr>
              <a:xfrm>
                <a:off x="0" y="0"/>
                <a:ext cx="635000" cy="635000"/>
              </a:xfrm>
              <a:prstGeom prst="ellipse">
                <a:avLst/>
              </a:prstGeom>
              <a:noFill/>
              <a:ln w="25400" cap="flat">
                <a:solidFill>
                  <a:schemeClr val="accent4"/>
                </a:solidFill>
                <a:prstDash val="solid"/>
                <a:miter lim="800000"/>
              </a:ln>
              <a:effectLst/>
            </p:spPr>
            <p:txBody>
              <a:bodyPr wrap="square" lIns="45719" tIns="45719" rIns="45719" bIns="45719" numCol="1" anchor="ctr">
                <a:noAutofit/>
              </a:bodyPr>
              <a:lstStyle/>
              <a:p>
                <a:pPr algn="ctr">
                  <a:defRPr>
                    <a:solidFill>
                      <a:srgbClr val="FFFFFF"/>
                    </a:solidFill>
                    <a:latin typeface="Roboto Bk"/>
                    <a:ea typeface="Roboto Bk"/>
                    <a:cs typeface="Roboto Bk"/>
                    <a:sym typeface="Roboto Bk"/>
                  </a:defRPr>
                </a:pPr>
                <a:endParaRPr sz="1600"/>
              </a:p>
            </p:txBody>
          </p:sp>
          <p:pic>
            <p:nvPicPr>
              <p:cNvPr id="113" name="1588334843.png"/>
              <p:cNvPicPr>
                <a:picLocks noChangeAspect="1"/>
              </p:cNvPicPr>
              <p:nvPr/>
            </p:nvPicPr>
            <p:blipFill>
              <a:blip r:embed="rId6" cstate="print">
                <a:extLst/>
              </a:blip>
              <a:stretch>
                <a:fillRect/>
              </a:stretch>
            </p:blipFill>
            <p:spPr>
              <a:xfrm>
                <a:off x="156600" y="141949"/>
                <a:ext cx="321801" cy="322012"/>
              </a:xfrm>
              <a:prstGeom prst="rect">
                <a:avLst/>
              </a:prstGeom>
              <a:ln w="12700" cap="flat">
                <a:noFill/>
                <a:miter lim="400000"/>
              </a:ln>
              <a:effectLst/>
            </p:spPr>
          </p:pic>
        </p:grpSp>
        <p:grpSp>
          <p:nvGrpSpPr>
            <p:cNvPr id="62" name="Group 590"/>
            <p:cNvGrpSpPr/>
            <p:nvPr/>
          </p:nvGrpSpPr>
          <p:grpSpPr>
            <a:xfrm>
              <a:off x="5769333" y="1573638"/>
              <a:ext cx="548471" cy="548471"/>
              <a:chOff x="0" y="0"/>
              <a:chExt cx="635000" cy="635000"/>
            </a:xfrm>
          </p:grpSpPr>
          <p:sp>
            <p:nvSpPr>
              <p:cNvPr id="110" name="Shape 588"/>
              <p:cNvSpPr/>
              <p:nvPr/>
            </p:nvSpPr>
            <p:spPr>
              <a:xfrm>
                <a:off x="0" y="0"/>
                <a:ext cx="635000" cy="635000"/>
              </a:xfrm>
              <a:prstGeom prst="ellipse">
                <a:avLst/>
              </a:prstGeom>
              <a:noFill/>
              <a:ln w="25400" cap="flat">
                <a:solidFill>
                  <a:schemeClr val="accent4"/>
                </a:solidFill>
                <a:prstDash val="solid"/>
                <a:miter lim="800000"/>
              </a:ln>
              <a:effectLst/>
            </p:spPr>
            <p:txBody>
              <a:bodyPr wrap="square" lIns="45719" tIns="45719" rIns="45719" bIns="45719" numCol="1" anchor="ctr">
                <a:noAutofit/>
              </a:bodyPr>
              <a:lstStyle/>
              <a:p>
                <a:pPr algn="ctr">
                  <a:defRPr>
                    <a:solidFill>
                      <a:srgbClr val="FFFFFF"/>
                    </a:solidFill>
                    <a:latin typeface="Roboto Bk"/>
                    <a:ea typeface="Roboto Bk"/>
                    <a:cs typeface="Roboto Bk"/>
                    <a:sym typeface="Roboto Bk"/>
                  </a:defRPr>
                </a:pPr>
                <a:endParaRPr sz="1600"/>
              </a:p>
            </p:txBody>
          </p:sp>
          <p:pic>
            <p:nvPicPr>
              <p:cNvPr id="111" name="1523895521.png"/>
              <p:cNvPicPr>
                <a:picLocks noChangeAspect="1"/>
              </p:cNvPicPr>
              <p:nvPr/>
            </p:nvPicPr>
            <p:blipFill>
              <a:blip r:embed="rId7" cstate="print">
                <a:extLst/>
              </a:blip>
              <a:stretch>
                <a:fillRect/>
              </a:stretch>
            </p:blipFill>
            <p:spPr>
              <a:xfrm>
                <a:off x="175822" y="123830"/>
                <a:ext cx="285840" cy="347308"/>
              </a:xfrm>
              <a:prstGeom prst="rect">
                <a:avLst/>
              </a:prstGeom>
              <a:ln w="12700" cap="flat">
                <a:noFill/>
                <a:miter lim="400000"/>
              </a:ln>
              <a:effectLst/>
            </p:spPr>
          </p:pic>
        </p:grpSp>
        <p:sp>
          <p:nvSpPr>
            <p:cNvPr id="63" name="Shape 591"/>
            <p:cNvSpPr/>
            <p:nvPr/>
          </p:nvSpPr>
          <p:spPr>
            <a:xfrm>
              <a:off x="3923551" y="2088445"/>
              <a:ext cx="1119546" cy="26260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1400">
                  <a:solidFill>
                    <a:srgbClr val="FFFFFF"/>
                  </a:solidFill>
                  <a:latin typeface="+mn-lt"/>
                  <a:ea typeface="+mn-ea"/>
                  <a:cs typeface="+mn-cs"/>
                  <a:sym typeface="Helvetica"/>
                </a:defRPr>
              </a:lvl1pPr>
            </a:lstStyle>
            <a:p>
              <a:r>
                <a:rPr 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Bluetooth shift</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4" name="Group 594"/>
            <p:cNvGrpSpPr/>
            <p:nvPr/>
          </p:nvGrpSpPr>
          <p:grpSpPr>
            <a:xfrm>
              <a:off x="7502500" y="1571625"/>
              <a:ext cx="548471" cy="548471"/>
              <a:chOff x="0" y="0"/>
              <a:chExt cx="635000" cy="635000"/>
            </a:xfrm>
          </p:grpSpPr>
          <p:sp>
            <p:nvSpPr>
              <p:cNvPr id="108" name="Shape 592"/>
              <p:cNvSpPr/>
              <p:nvPr/>
            </p:nvSpPr>
            <p:spPr>
              <a:xfrm>
                <a:off x="0" y="0"/>
                <a:ext cx="635000" cy="635000"/>
              </a:xfrm>
              <a:prstGeom prst="ellipse">
                <a:avLst/>
              </a:prstGeom>
              <a:noFill/>
              <a:ln w="25400" cap="flat">
                <a:solidFill>
                  <a:schemeClr val="accent4"/>
                </a:solidFill>
                <a:prstDash val="solid"/>
                <a:miter lim="800000"/>
              </a:ln>
              <a:effectLst/>
            </p:spPr>
            <p:txBody>
              <a:bodyPr wrap="square" lIns="45719" tIns="45719" rIns="45719" bIns="45719" numCol="1" anchor="ctr">
                <a:noAutofit/>
              </a:bodyPr>
              <a:lstStyle/>
              <a:p>
                <a:pPr algn="ctr">
                  <a:defRPr>
                    <a:solidFill>
                      <a:srgbClr val="FFFFFF"/>
                    </a:solidFill>
                    <a:latin typeface="Roboto Bk"/>
                    <a:ea typeface="Roboto Bk"/>
                    <a:cs typeface="Roboto Bk"/>
                    <a:sym typeface="Roboto Bk"/>
                  </a:defRPr>
                </a:pPr>
                <a:endParaRPr sz="1600"/>
              </a:p>
            </p:txBody>
          </p:sp>
          <p:pic>
            <p:nvPicPr>
              <p:cNvPr id="109" name="1523895521.png"/>
              <p:cNvPicPr>
                <a:picLocks noChangeAspect="1"/>
              </p:cNvPicPr>
              <p:nvPr/>
            </p:nvPicPr>
            <p:blipFill>
              <a:blip r:embed="rId7" cstate="print">
                <a:extLst/>
              </a:blip>
              <a:stretch>
                <a:fillRect/>
              </a:stretch>
            </p:blipFill>
            <p:spPr>
              <a:xfrm>
                <a:off x="175822" y="123830"/>
                <a:ext cx="285840" cy="347308"/>
              </a:xfrm>
              <a:prstGeom prst="rect">
                <a:avLst/>
              </a:prstGeom>
              <a:ln w="12700" cap="flat">
                <a:noFill/>
                <a:miter lim="400000"/>
              </a:ln>
              <a:effectLst/>
            </p:spPr>
          </p:pic>
        </p:grpSp>
        <p:sp>
          <p:nvSpPr>
            <p:cNvPr id="65" name="Shape 595"/>
            <p:cNvSpPr/>
            <p:nvPr/>
          </p:nvSpPr>
          <p:spPr>
            <a:xfrm>
              <a:off x="8369084" y="1571625"/>
              <a:ext cx="548471" cy="548471"/>
            </a:xfrm>
            <a:prstGeom prst="ellipse">
              <a:avLst/>
            </a:prstGeom>
            <a:noFill/>
            <a:ln w="25400" cap="flat">
              <a:solidFill>
                <a:schemeClr val="accent4"/>
              </a:solidFill>
              <a:prstDash val="solid"/>
              <a:miter lim="800000"/>
            </a:ln>
            <a:effectLst/>
          </p:spPr>
          <p:txBody>
            <a:bodyPr wrap="square" lIns="45719" tIns="45719" rIns="45719" bIns="45719" numCol="1" anchor="ctr">
              <a:noAutofit/>
            </a:bodyPr>
            <a:lstStyle/>
            <a:p>
              <a:pPr algn="ctr">
                <a:defRPr>
                  <a:solidFill>
                    <a:srgbClr val="FFFFFF"/>
                  </a:solidFill>
                  <a:latin typeface="Roboto Bk"/>
                  <a:ea typeface="Roboto Bk"/>
                  <a:cs typeface="Roboto Bk"/>
                  <a:sym typeface="Roboto Bk"/>
                </a:defRPr>
              </a:pPr>
              <a:endParaRPr sz="1600"/>
            </a:p>
          </p:txBody>
        </p:sp>
        <p:sp>
          <p:nvSpPr>
            <p:cNvPr id="66" name="Shape 599"/>
            <p:cNvSpPr/>
            <p:nvPr/>
          </p:nvSpPr>
          <p:spPr>
            <a:xfrm flipV="1">
              <a:off x="3443818" y="2452498"/>
              <a:ext cx="1" cy="145923"/>
            </a:xfrm>
            <a:prstGeom prst="line">
              <a:avLst/>
            </a:prstGeom>
            <a:ln w="12700">
              <a:solidFill>
                <a:schemeClr val="tx1">
                  <a:lumMod val="85000"/>
                  <a:lumOff val="15000"/>
                  <a:alpha val="34000"/>
                </a:schemeClr>
              </a:solidFill>
              <a:miter/>
            </a:ln>
          </p:spPr>
          <p:txBody>
            <a:bodyPr lIns="45719" rIns="45719"/>
            <a:lstStyle/>
            <a:p>
              <a:endParaRPr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Shape 600"/>
            <p:cNvSpPr/>
            <p:nvPr/>
          </p:nvSpPr>
          <p:spPr>
            <a:xfrm>
              <a:off x="3447159" y="2590923"/>
              <a:ext cx="2423892" cy="1"/>
            </a:xfrm>
            <a:prstGeom prst="line">
              <a:avLst/>
            </a:prstGeom>
            <a:ln w="12700">
              <a:solidFill>
                <a:schemeClr val="tx1">
                  <a:lumMod val="85000"/>
                  <a:lumOff val="15000"/>
                  <a:alpha val="34000"/>
                </a:schemeClr>
              </a:solidFill>
              <a:miter/>
            </a:ln>
          </p:spPr>
          <p:txBody>
            <a:bodyPr lIns="45719" rIns="45719"/>
            <a:lstStyle/>
            <a:p>
              <a:endParaRPr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Shape 601"/>
            <p:cNvSpPr/>
            <p:nvPr/>
          </p:nvSpPr>
          <p:spPr>
            <a:xfrm flipV="1">
              <a:off x="5866230" y="2587787"/>
              <a:ext cx="0" cy="134776"/>
            </a:xfrm>
            <a:prstGeom prst="line">
              <a:avLst/>
            </a:prstGeom>
            <a:ln w="12700">
              <a:solidFill>
                <a:schemeClr val="tx1">
                  <a:lumMod val="85000"/>
                  <a:lumOff val="15000"/>
                  <a:alpha val="34000"/>
                </a:schemeClr>
              </a:solidFill>
              <a:miter/>
            </a:ln>
          </p:spPr>
          <p:txBody>
            <a:bodyPr lIns="45719" rIns="45719"/>
            <a:lstStyle/>
            <a:p>
              <a:endParaRPr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9" name="Shape 602"/>
            <p:cNvSpPr/>
            <p:nvPr/>
          </p:nvSpPr>
          <p:spPr>
            <a:xfrm flipV="1">
              <a:off x="4310401" y="2452498"/>
              <a:ext cx="1" cy="145923"/>
            </a:xfrm>
            <a:prstGeom prst="line">
              <a:avLst/>
            </a:prstGeom>
            <a:ln w="12700">
              <a:solidFill>
                <a:schemeClr val="tx1">
                  <a:lumMod val="85000"/>
                  <a:lumOff val="15000"/>
                  <a:alpha val="34000"/>
                </a:schemeClr>
              </a:solidFill>
              <a:miter/>
            </a:ln>
          </p:spPr>
          <p:txBody>
            <a:bodyPr lIns="45719" rIns="45719"/>
            <a:lstStyle/>
            <a:p>
              <a:endParaRPr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Shape 603"/>
            <p:cNvSpPr/>
            <p:nvPr/>
          </p:nvSpPr>
          <p:spPr>
            <a:xfrm flipV="1">
              <a:off x="5176985" y="2452498"/>
              <a:ext cx="1" cy="145923"/>
            </a:xfrm>
            <a:prstGeom prst="line">
              <a:avLst/>
            </a:prstGeom>
            <a:ln w="12700">
              <a:solidFill>
                <a:schemeClr val="tx1">
                  <a:lumMod val="85000"/>
                  <a:lumOff val="15000"/>
                  <a:alpha val="34000"/>
                </a:schemeClr>
              </a:solidFill>
              <a:miter/>
            </a:ln>
          </p:spPr>
          <p:txBody>
            <a:bodyPr lIns="45719" rIns="45719"/>
            <a:lstStyle/>
            <a:p>
              <a:endParaRPr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Shape 604"/>
            <p:cNvSpPr/>
            <p:nvPr/>
          </p:nvSpPr>
          <p:spPr>
            <a:xfrm flipV="1">
              <a:off x="6221571" y="2587788"/>
              <a:ext cx="0" cy="134775"/>
            </a:xfrm>
            <a:prstGeom prst="line">
              <a:avLst/>
            </a:prstGeom>
            <a:ln w="12700">
              <a:solidFill>
                <a:schemeClr val="tx1">
                  <a:lumMod val="85000"/>
                  <a:lumOff val="15000"/>
                  <a:alpha val="34000"/>
                </a:schemeClr>
              </a:solidFill>
              <a:miter/>
            </a:ln>
          </p:spPr>
          <p:txBody>
            <a:bodyPr lIns="45719" rIns="45719"/>
            <a:lstStyle/>
            <a:p>
              <a:endParaRPr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Shape 605"/>
            <p:cNvSpPr/>
            <p:nvPr/>
          </p:nvSpPr>
          <p:spPr>
            <a:xfrm flipV="1">
              <a:off x="6043569" y="2452499"/>
              <a:ext cx="0" cy="270064"/>
            </a:xfrm>
            <a:prstGeom prst="line">
              <a:avLst/>
            </a:prstGeom>
            <a:ln w="12700">
              <a:solidFill>
                <a:schemeClr val="tx1">
                  <a:lumMod val="85000"/>
                  <a:lumOff val="15000"/>
                  <a:alpha val="34000"/>
                </a:schemeClr>
              </a:solidFill>
              <a:miter/>
            </a:ln>
          </p:spPr>
          <p:txBody>
            <a:bodyPr lIns="45719" rIns="45719"/>
            <a:lstStyle/>
            <a:p>
              <a:endParaRPr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Shape 606"/>
            <p:cNvSpPr/>
            <p:nvPr/>
          </p:nvSpPr>
          <p:spPr>
            <a:xfrm flipV="1">
              <a:off x="8643319" y="2452498"/>
              <a:ext cx="1" cy="145923"/>
            </a:xfrm>
            <a:prstGeom prst="line">
              <a:avLst/>
            </a:prstGeom>
            <a:ln w="12700">
              <a:solidFill>
                <a:schemeClr val="tx1">
                  <a:lumMod val="85000"/>
                  <a:lumOff val="15000"/>
                  <a:alpha val="34000"/>
                </a:schemeClr>
              </a:solidFill>
              <a:miter/>
            </a:ln>
          </p:spPr>
          <p:txBody>
            <a:bodyPr lIns="45719" rIns="45719"/>
            <a:lstStyle/>
            <a:p>
              <a:endParaRPr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Shape 607"/>
            <p:cNvSpPr/>
            <p:nvPr/>
          </p:nvSpPr>
          <p:spPr>
            <a:xfrm>
              <a:off x="6222421" y="2590923"/>
              <a:ext cx="2423893" cy="1"/>
            </a:xfrm>
            <a:prstGeom prst="line">
              <a:avLst/>
            </a:prstGeom>
            <a:ln w="12700">
              <a:solidFill>
                <a:schemeClr val="tx1">
                  <a:lumMod val="85000"/>
                  <a:lumOff val="15000"/>
                  <a:alpha val="34000"/>
                </a:schemeClr>
              </a:solidFill>
              <a:miter/>
            </a:ln>
          </p:spPr>
          <p:txBody>
            <a:bodyPr lIns="45719" rIns="45719"/>
            <a:lstStyle/>
            <a:p>
              <a:endParaRPr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5" name="Shape 608"/>
            <p:cNvSpPr/>
            <p:nvPr/>
          </p:nvSpPr>
          <p:spPr>
            <a:xfrm flipV="1">
              <a:off x="7776735" y="2452498"/>
              <a:ext cx="1" cy="145923"/>
            </a:xfrm>
            <a:prstGeom prst="line">
              <a:avLst/>
            </a:prstGeom>
            <a:ln w="12700">
              <a:solidFill>
                <a:schemeClr val="tx1">
                  <a:lumMod val="85000"/>
                  <a:lumOff val="15000"/>
                  <a:alpha val="34000"/>
                </a:schemeClr>
              </a:solidFill>
              <a:miter/>
            </a:ln>
          </p:spPr>
          <p:txBody>
            <a:bodyPr lIns="45719" rIns="45719"/>
            <a:lstStyle/>
            <a:p>
              <a:endParaRPr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6" name="Shape 609"/>
            <p:cNvSpPr/>
            <p:nvPr/>
          </p:nvSpPr>
          <p:spPr>
            <a:xfrm flipV="1">
              <a:off x="6910152" y="2452498"/>
              <a:ext cx="1" cy="145923"/>
            </a:xfrm>
            <a:prstGeom prst="line">
              <a:avLst/>
            </a:prstGeom>
            <a:ln w="12700">
              <a:solidFill>
                <a:schemeClr val="tx1">
                  <a:lumMod val="85000"/>
                  <a:lumOff val="15000"/>
                  <a:alpha val="34000"/>
                </a:schemeClr>
              </a:solidFill>
              <a:miter/>
            </a:ln>
          </p:spPr>
          <p:txBody>
            <a:bodyPr lIns="45719" rIns="45719"/>
            <a:lstStyle/>
            <a:p>
              <a:endParaRPr sz="16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Shape 610"/>
            <p:cNvSpPr/>
            <p:nvPr/>
          </p:nvSpPr>
          <p:spPr>
            <a:xfrm>
              <a:off x="4982163" y="2104899"/>
              <a:ext cx="401711" cy="276999"/>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1400">
                  <a:solidFill>
                    <a:srgbClr val="FFFFFF"/>
                  </a:solidFill>
                  <a:latin typeface="+mn-lt"/>
                  <a:ea typeface="+mn-ea"/>
                  <a:cs typeface="+mn-cs"/>
                  <a:sym typeface="Helvetica"/>
                </a:defRPr>
              </a:lvl1pPr>
            </a:lstStyle>
            <a:p>
              <a:r>
                <a:rPr sz="1200" dirty="0">
                  <a:solidFill>
                    <a:schemeClr val="tx1">
                      <a:lumMod val="75000"/>
                      <a:lumOff val="25000"/>
                    </a:schemeClr>
                  </a:solidFill>
                  <a:latin typeface="微软雅黑" panose="020B0503020204020204" pitchFamily="34" charset="-122"/>
                  <a:ea typeface="微软雅黑" panose="020B0503020204020204" pitchFamily="34" charset="-122"/>
                </a:rPr>
                <a:t>NFC</a:t>
              </a:r>
            </a:p>
          </p:txBody>
        </p:sp>
        <p:sp>
          <p:nvSpPr>
            <p:cNvPr id="78" name="Shape 611"/>
            <p:cNvSpPr/>
            <p:nvPr/>
          </p:nvSpPr>
          <p:spPr>
            <a:xfrm>
              <a:off x="5733662" y="2088445"/>
              <a:ext cx="620956" cy="26260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1400">
                  <a:solidFill>
                    <a:srgbClr val="FFFFFF"/>
                  </a:solidFill>
                  <a:latin typeface="+mn-lt"/>
                  <a:ea typeface="+mn-ea"/>
                  <a:cs typeface="+mn-cs"/>
                  <a:sym typeface="Helvetica"/>
                </a:defRPr>
              </a:lvl1pPr>
            </a:lstStyle>
            <a:p>
              <a:r>
                <a:rPr 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Camera</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Shape 612"/>
            <p:cNvSpPr/>
            <p:nvPr/>
          </p:nvSpPr>
          <p:spPr>
            <a:xfrm>
              <a:off x="6526655" y="2088445"/>
              <a:ext cx="916754" cy="26260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1400">
                  <a:solidFill>
                    <a:srgbClr val="FFFFFF"/>
                  </a:solidFill>
                  <a:latin typeface="+mn-lt"/>
                  <a:ea typeface="+mn-ea"/>
                  <a:cs typeface="+mn-cs"/>
                  <a:sym typeface="Helvetica"/>
                </a:defRPr>
              </a:lvl1pPr>
            </a:lstStyle>
            <a:p>
              <a:r>
                <a:rPr sz="1200" dirty="0" smtClean="0">
                  <a:solidFill>
                    <a:schemeClr val="tx1">
                      <a:lumMod val="75000"/>
                      <a:lumOff val="25000"/>
                    </a:schemeClr>
                  </a:solidFill>
                  <a:latin typeface="微软雅黑" panose="020B0503020204020204" pitchFamily="34" charset="-122"/>
                  <a:ea typeface="微软雅黑" panose="020B0503020204020204" pitchFamily="34" charset="-122"/>
                </a:rPr>
                <a:t>WI-FI</a:t>
              </a:r>
              <a:r>
                <a:rPr 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Probe</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Shape 613"/>
            <p:cNvSpPr/>
            <p:nvPr/>
          </p:nvSpPr>
          <p:spPr>
            <a:xfrm>
              <a:off x="7422437" y="2088445"/>
              <a:ext cx="1304282" cy="26260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1400">
                  <a:solidFill>
                    <a:srgbClr val="FFFFFF"/>
                  </a:solidFill>
                  <a:latin typeface="+mn-lt"/>
                  <a:ea typeface="+mn-ea"/>
                  <a:cs typeface="+mn-cs"/>
                  <a:sym typeface="Helvetica"/>
                </a:defRPr>
              </a:lvl1pPr>
            </a:lstStyle>
            <a:p>
              <a:r>
                <a:rPr 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Infrared radiation</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Shape 614"/>
            <p:cNvSpPr/>
            <p:nvPr/>
          </p:nvSpPr>
          <p:spPr>
            <a:xfrm>
              <a:off x="8323382" y="2046123"/>
              <a:ext cx="1801701" cy="26260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1400">
                  <a:solidFill>
                    <a:srgbClr val="FFFFFF"/>
                  </a:solidFill>
                  <a:latin typeface="+mn-lt"/>
                  <a:ea typeface="+mn-ea"/>
                  <a:cs typeface="+mn-cs"/>
                  <a:sym typeface="Helvetica"/>
                </a:defRPr>
              </a:lvl1pPr>
            </a:lstStyle>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Gravity sensor</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82" name="组合 81"/>
            <p:cNvGrpSpPr/>
            <p:nvPr/>
          </p:nvGrpSpPr>
          <p:grpSpPr>
            <a:xfrm>
              <a:off x="8527940" y="1695290"/>
              <a:ext cx="230758" cy="291289"/>
              <a:chOff x="9859992" y="2312154"/>
              <a:chExt cx="327804" cy="413793"/>
            </a:xfrm>
          </p:grpSpPr>
          <p:sp>
            <p:nvSpPr>
              <p:cNvPr id="106" name="圆柱形 105"/>
              <p:cNvSpPr/>
              <p:nvPr/>
            </p:nvSpPr>
            <p:spPr>
              <a:xfrm>
                <a:off x="9859992" y="2355180"/>
                <a:ext cx="327804" cy="370767"/>
              </a:xfrm>
              <a:prstGeom prst="can">
                <a:avLst/>
              </a:prstGeom>
              <a:solidFill>
                <a:schemeClr val="accent4">
                  <a:lumMod val="20000"/>
                  <a:lumOff val="80000"/>
                </a:schemeClr>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7" name="圆柱形 106"/>
              <p:cNvSpPr/>
              <p:nvPr/>
            </p:nvSpPr>
            <p:spPr>
              <a:xfrm>
                <a:off x="9953705" y="2312154"/>
                <a:ext cx="140378" cy="86051"/>
              </a:xfrm>
              <a:prstGeom prst="can">
                <a:avLst/>
              </a:prstGeom>
              <a:solidFill>
                <a:schemeClr val="accent4">
                  <a:lumMod val="20000"/>
                  <a:lumOff val="80000"/>
                </a:schemeClr>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pic>
          <p:nvPicPr>
            <p:cNvPr id="83" name="图片 8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2712" y="4391434"/>
              <a:ext cx="783109" cy="783109"/>
            </a:xfrm>
            <a:prstGeom prst="rect">
              <a:avLst/>
            </a:prstGeom>
          </p:spPr>
        </p:pic>
        <p:sp>
          <p:nvSpPr>
            <p:cNvPr id="84" name="矩形 83"/>
            <p:cNvSpPr/>
            <p:nvPr/>
          </p:nvSpPr>
          <p:spPr>
            <a:xfrm>
              <a:off x="4272778" y="4353975"/>
              <a:ext cx="858028" cy="858028"/>
            </a:xfrm>
            <a:prstGeom prst="rect">
              <a:avLst/>
            </a:prstGeom>
            <a:solidFill>
              <a:schemeClr val="accent4"/>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85" name="图片 8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97273" y="4383206"/>
              <a:ext cx="812581" cy="812582"/>
            </a:xfrm>
            <a:prstGeom prst="rect">
              <a:avLst/>
            </a:prstGeom>
          </p:spPr>
        </p:pic>
        <p:sp>
          <p:nvSpPr>
            <p:cNvPr id="86" name="Shape 610"/>
            <p:cNvSpPr/>
            <p:nvPr/>
          </p:nvSpPr>
          <p:spPr>
            <a:xfrm>
              <a:off x="2987235" y="5370915"/>
              <a:ext cx="946906" cy="26260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1400">
                  <a:solidFill>
                    <a:srgbClr val="FFFFFF"/>
                  </a:solidFill>
                  <a:latin typeface="+mn-lt"/>
                  <a:ea typeface="+mn-ea"/>
                  <a:cs typeface="+mn-cs"/>
                  <a:sym typeface="Helvetica"/>
                </a:defRPr>
              </a:lvl1pPr>
            </a:lstStyle>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Touch query</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7" name="Shape 610"/>
            <p:cNvSpPr/>
            <p:nvPr/>
          </p:nvSpPr>
          <p:spPr>
            <a:xfrm>
              <a:off x="4347849" y="5370915"/>
              <a:ext cx="1237658" cy="26260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1400">
                  <a:solidFill>
                    <a:srgbClr val="FFFFFF"/>
                  </a:solidFill>
                  <a:latin typeface="+mn-lt"/>
                  <a:ea typeface="+mn-ea"/>
                  <a:cs typeface="+mn-cs"/>
                  <a:sym typeface="Helvetica"/>
                </a:defRPr>
              </a:lvl1pPr>
            </a:lstStyle>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Face recognition</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8" name="矩形 87"/>
            <p:cNvSpPr/>
            <p:nvPr/>
          </p:nvSpPr>
          <p:spPr>
            <a:xfrm>
              <a:off x="8298795" y="4353975"/>
              <a:ext cx="858028" cy="858028"/>
            </a:xfrm>
            <a:prstGeom prst="rect">
              <a:avLst/>
            </a:prstGeom>
            <a:solidFill>
              <a:schemeClr val="accent4"/>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9" name="Shape 610"/>
            <p:cNvSpPr/>
            <p:nvPr/>
          </p:nvSpPr>
          <p:spPr>
            <a:xfrm>
              <a:off x="8296923" y="5371580"/>
              <a:ext cx="1799738" cy="26194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1400">
                  <a:solidFill>
                    <a:srgbClr val="FFFFFF"/>
                  </a:solidFill>
                  <a:latin typeface="+mn-lt"/>
                  <a:ea typeface="+mn-ea"/>
                  <a:cs typeface="+mn-cs"/>
                  <a:sym typeface="Helvetica"/>
                </a:defRPr>
              </a:lvl1pPr>
            </a:lstStyle>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Big data statistics</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90" name="图片 8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00001" y="4420638"/>
              <a:ext cx="689276" cy="689276"/>
            </a:xfrm>
            <a:prstGeom prst="rect">
              <a:avLst/>
            </a:prstGeom>
          </p:spPr>
        </p:pic>
        <p:sp>
          <p:nvSpPr>
            <p:cNvPr id="91" name="矩形 90"/>
            <p:cNvSpPr/>
            <p:nvPr/>
          </p:nvSpPr>
          <p:spPr>
            <a:xfrm>
              <a:off x="6966425" y="4353975"/>
              <a:ext cx="858028" cy="858028"/>
            </a:xfrm>
            <a:prstGeom prst="rect">
              <a:avLst/>
            </a:prstGeom>
            <a:solidFill>
              <a:schemeClr val="accent4"/>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92" name="图片 9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61190" y="4429587"/>
              <a:ext cx="719819" cy="719819"/>
            </a:xfrm>
            <a:prstGeom prst="rect">
              <a:avLst/>
            </a:prstGeom>
          </p:spPr>
        </p:pic>
        <p:sp>
          <p:nvSpPr>
            <p:cNvPr id="93" name="Shape 610"/>
            <p:cNvSpPr/>
            <p:nvPr/>
          </p:nvSpPr>
          <p:spPr>
            <a:xfrm>
              <a:off x="7067157" y="5343157"/>
              <a:ext cx="1608367" cy="26260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1400">
                  <a:solidFill>
                    <a:srgbClr val="FFFFFF"/>
                  </a:solidFill>
                  <a:latin typeface="+mn-lt"/>
                  <a:ea typeface="+mn-ea"/>
                  <a:cs typeface="+mn-cs"/>
                  <a:sym typeface="Helvetica"/>
                </a:defRPr>
              </a:lvl1pPr>
            </a:lstStyle>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Hot zone analysis</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4" name="矩形 93"/>
            <p:cNvSpPr/>
            <p:nvPr/>
          </p:nvSpPr>
          <p:spPr>
            <a:xfrm>
              <a:off x="5610302" y="4353975"/>
              <a:ext cx="858028" cy="858028"/>
            </a:xfrm>
            <a:prstGeom prst="rect">
              <a:avLst/>
            </a:prstGeom>
            <a:solidFill>
              <a:schemeClr val="accent4"/>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95" name="组合 94"/>
            <p:cNvGrpSpPr/>
            <p:nvPr/>
          </p:nvGrpSpPr>
          <p:grpSpPr>
            <a:xfrm>
              <a:off x="5747052" y="4528423"/>
              <a:ext cx="584528" cy="360847"/>
              <a:chOff x="8853661" y="3545457"/>
              <a:chExt cx="810477" cy="500332"/>
            </a:xfrm>
          </p:grpSpPr>
          <p:sp>
            <p:nvSpPr>
              <p:cNvPr id="100" name="圆角矩形 99"/>
              <p:cNvSpPr/>
              <p:nvPr/>
            </p:nvSpPr>
            <p:spPr>
              <a:xfrm>
                <a:off x="8853661" y="3545457"/>
                <a:ext cx="810477" cy="500332"/>
              </a:xfrm>
              <a:prstGeom prst="roundRect">
                <a:avLst/>
              </a:pr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101" name="图片 10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233869" y="3574726"/>
                <a:ext cx="372709" cy="372709"/>
              </a:xfrm>
              <a:prstGeom prst="rect">
                <a:avLst/>
              </a:prstGeom>
            </p:spPr>
          </p:pic>
          <p:cxnSp>
            <p:nvCxnSpPr>
              <p:cNvPr id="102" name="直接连接符 101"/>
              <p:cNvCxnSpPr/>
              <p:nvPr/>
            </p:nvCxnSpPr>
            <p:spPr>
              <a:xfrm>
                <a:off x="8956218" y="3654425"/>
                <a:ext cx="234224" cy="0"/>
              </a:xfrm>
              <a:prstGeom prst="line">
                <a:avLst/>
              </a:prstGeom>
              <a:ln w="25400">
                <a:solidFill>
                  <a:schemeClr val="tx1">
                    <a:lumMod val="75000"/>
                    <a:lumOff val="25000"/>
                  </a:schemeClr>
                </a:solidFill>
              </a:ln>
              <a:effectLst>
                <a:outerShdw blurRad="254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956218" y="3704431"/>
                <a:ext cx="129729" cy="0"/>
              </a:xfrm>
              <a:prstGeom prst="line">
                <a:avLst/>
              </a:prstGeom>
              <a:ln w="25400">
                <a:solidFill>
                  <a:schemeClr val="tx1">
                    <a:lumMod val="75000"/>
                    <a:lumOff val="25000"/>
                  </a:schemeClr>
                </a:solidFill>
              </a:ln>
              <a:effectLst>
                <a:outerShdw blurRad="254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8956218" y="3867150"/>
                <a:ext cx="234224" cy="0"/>
              </a:xfrm>
              <a:prstGeom prst="line">
                <a:avLst/>
              </a:prstGeom>
              <a:ln w="25400">
                <a:solidFill>
                  <a:schemeClr val="tx1">
                    <a:lumMod val="75000"/>
                    <a:lumOff val="25000"/>
                  </a:schemeClr>
                </a:solidFill>
              </a:ln>
              <a:effectLst>
                <a:outerShdw blurRad="254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8956218" y="3917156"/>
                <a:ext cx="129729" cy="0"/>
              </a:xfrm>
              <a:prstGeom prst="line">
                <a:avLst/>
              </a:prstGeom>
              <a:ln w="25400">
                <a:solidFill>
                  <a:schemeClr val="tx1">
                    <a:lumMod val="75000"/>
                    <a:lumOff val="25000"/>
                  </a:schemeClr>
                </a:solidFill>
              </a:ln>
              <a:effectLst>
                <a:outerShdw blurRad="25400" dist="127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96" name="图片 9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94572" y="4961775"/>
              <a:ext cx="320148" cy="174467"/>
            </a:xfrm>
            <a:prstGeom prst="rect">
              <a:avLst/>
            </a:prstGeom>
          </p:spPr>
        </p:pic>
        <p:sp>
          <p:nvSpPr>
            <p:cNvPr id="97" name="Shape 610"/>
            <p:cNvSpPr/>
            <p:nvPr/>
          </p:nvSpPr>
          <p:spPr>
            <a:xfrm>
              <a:off x="5534815" y="5385791"/>
              <a:ext cx="1745109" cy="26260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1400">
                  <a:solidFill>
                    <a:srgbClr val="FFFFFF"/>
                  </a:solidFill>
                  <a:latin typeface="+mn-lt"/>
                  <a:ea typeface="+mn-ea"/>
                  <a:cs typeface="+mn-cs"/>
                  <a:sym typeface="Helvetica"/>
                </a:defRPr>
              </a:lvl1pPr>
            </a:lstStyle>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Product identification</a:t>
              </a:r>
              <a:endParaRPr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98" name="图片 9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871554" y="3935751"/>
              <a:ext cx="405438" cy="405438"/>
            </a:xfrm>
            <a:prstGeom prst="rect">
              <a:avLst/>
            </a:prstGeom>
          </p:spPr>
        </p:pic>
        <p:sp>
          <p:nvSpPr>
            <p:cNvPr id="99" name="矩形 98"/>
            <p:cNvSpPr/>
            <p:nvPr/>
          </p:nvSpPr>
          <p:spPr>
            <a:xfrm>
              <a:off x="5016493" y="2739018"/>
              <a:ext cx="2051279" cy="1153845"/>
            </a:xfrm>
            <a:prstGeom prst="rect">
              <a:avLst/>
            </a:prstGeom>
            <a:gradFill flip="none" rotWithShape="1">
              <a:gsLst>
                <a:gs pos="0">
                  <a:schemeClr val="tx1">
                    <a:lumMod val="85000"/>
                    <a:lumOff val="15000"/>
                    <a:alpha val="83000"/>
                  </a:schemeClr>
                </a:gs>
                <a:gs pos="100000">
                  <a:schemeClr val="tx1">
                    <a:lumMod val="85000"/>
                    <a:lumOff val="15000"/>
                    <a:alpha val="89000"/>
                  </a:schemeClr>
                </a:gs>
              </a:gsLst>
              <a:path path="circle">
                <a:fillToRect l="50000" t="50000" r="50000" b="50000"/>
              </a:path>
              <a:tileRect/>
            </a:gradFill>
            <a:ln w="222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120" name="文本框 119"/>
          <p:cNvSpPr txBox="1"/>
          <p:nvPr/>
        </p:nvSpPr>
        <p:spPr>
          <a:xfrm>
            <a:off x="1921933" y="5863460"/>
            <a:ext cx="8153401" cy="369332"/>
          </a:xfrm>
          <a:prstGeom prst="rect">
            <a:avLst/>
          </a:prstGeom>
          <a:noFill/>
        </p:spPr>
        <p:txBody>
          <a:bodyPr wrap="square" rtlCol="0">
            <a:spAutoFit/>
          </a:bodyPr>
          <a:lstStyle/>
          <a:p>
            <a:pPr algn="ctr"/>
            <a:r>
              <a:rPr lang="en-US" altLang="zh-CN" dirty="0" smtClean="0">
                <a:solidFill>
                  <a:schemeClr val="accent4"/>
                </a:solidFill>
                <a:latin typeface="微软雅黑" panose="020B0503020204020204" pitchFamily="34" charset="-122"/>
                <a:ea typeface="微软雅黑" panose="020B0503020204020204" pitchFamily="34" charset="-122"/>
              </a:rPr>
              <a:t>More possible with access, data and so on </a:t>
            </a:r>
            <a:endParaRPr lang="zh-CN" altLang="en-US" dirty="0">
              <a:solidFill>
                <a:schemeClr val="accent4"/>
              </a:solidFill>
              <a:latin typeface="微软雅黑" panose="020B0503020204020204" pitchFamily="34" charset="-122"/>
              <a:ea typeface="微软雅黑" panose="020B0503020204020204" pitchFamily="34" charset="-122"/>
            </a:endParaRPr>
          </a:p>
        </p:txBody>
      </p:sp>
      <p:cxnSp>
        <p:nvCxnSpPr>
          <p:cNvPr id="121" name="直接连接符 120"/>
          <p:cNvCxnSpPr/>
          <p:nvPr/>
        </p:nvCxnSpPr>
        <p:spPr>
          <a:xfrm>
            <a:off x="0" y="6067425"/>
            <a:ext cx="265747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9534525" y="6067425"/>
            <a:ext cx="265747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2657475" y="5863460"/>
            <a:ext cx="409575" cy="203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V="1">
            <a:off x="9124950" y="6067425"/>
            <a:ext cx="409575" cy="203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089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152400"/>
            <a:ext cx="152400" cy="482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微软雅黑"/>
            </a:endParaRPr>
          </a:p>
        </p:txBody>
      </p:sp>
      <p:sp>
        <p:nvSpPr>
          <p:cNvPr id="26" name="矩形 25"/>
          <p:cNvSpPr/>
          <p:nvPr/>
        </p:nvSpPr>
        <p:spPr>
          <a:xfrm>
            <a:off x="152400" y="152400"/>
            <a:ext cx="82550" cy="482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微软雅黑"/>
            </a:endParaRPr>
          </a:p>
        </p:txBody>
      </p:sp>
      <p:sp>
        <p:nvSpPr>
          <p:cNvPr id="29" name="文本框 28"/>
          <p:cNvSpPr txBox="1"/>
          <p:nvPr/>
        </p:nvSpPr>
        <p:spPr>
          <a:xfrm>
            <a:off x="366331" y="137179"/>
            <a:ext cx="6438229" cy="523220"/>
          </a:xfrm>
          <a:prstGeom prst="rect">
            <a:avLst/>
          </a:prstGeom>
          <a:noFill/>
        </p:spPr>
        <p:txBody>
          <a:bodyPr wrap="square" rtlCol="0">
            <a:spAutoFit/>
          </a:bodyPr>
          <a:lstStyle/>
          <a:p>
            <a:r>
              <a:rPr lang="en-US" altLang="zh-CN" sz="2800" b="1" dirty="0" smtClean="0">
                <a:latin typeface="微软雅黑" panose="020B0503020204020204" pitchFamily="34" charset="-122"/>
                <a:ea typeface="微软雅黑" panose="020B0503020204020204" pitchFamily="34" charset="-122"/>
                <a:cs typeface="微软雅黑"/>
              </a:rPr>
              <a:t>Business Platform Docking</a:t>
            </a:r>
            <a:endParaRPr lang="zh-CN" altLang="en-US" sz="2800" b="1" dirty="0">
              <a:latin typeface="微软雅黑" panose="020B0503020204020204" pitchFamily="34" charset="-122"/>
              <a:ea typeface="微软雅黑" panose="020B0503020204020204" pitchFamily="34" charset="-122"/>
              <a:cs typeface="微软雅黑"/>
            </a:endParaRPr>
          </a:p>
        </p:txBody>
      </p:sp>
      <p:sp>
        <p:nvSpPr>
          <p:cNvPr id="54" name="圆角矩形 53"/>
          <p:cNvSpPr/>
          <p:nvPr/>
        </p:nvSpPr>
        <p:spPr>
          <a:xfrm>
            <a:off x="4460462" y="1588726"/>
            <a:ext cx="6784276" cy="3535724"/>
          </a:xfrm>
          <a:prstGeom prst="roundRect">
            <a:avLst/>
          </a:prstGeom>
          <a:solidFill>
            <a:schemeClr val="accent1">
              <a:alpha val="0"/>
            </a:schemeClr>
          </a:solidFill>
          <a:ln w="25400">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55" name="图片 54"/>
          <p:cNvPicPr>
            <a:picLocks noChangeAspect="1"/>
          </p:cNvPicPr>
          <p:nvPr/>
        </p:nvPicPr>
        <p:blipFill>
          <a:blip r:embed="rId3"/>
          <a:stretch>
            <a:fillRect/>
          </a:stretch>
        </p:blipFill>
        <p:spPr>
          <a:xfrm>
            <a:off x="5854580" y="2468321"/>
            <a:ext cx="446713" cy="663628"/>
          </a:xfrm>
          <a:prstGeom prst="rect">
            <a:avLst/>
          </a:prstGeom>
        </p:spPr>
      </p:pic>
      <p:pic>
        <p:nvPicPr>
          <p:cNvPr id="56" name="图片 55"/>
          <p:cNvPicPr>
            <a:picLocks noChangeAspect="1"/>
          </p:cNvPicPr>
          <p:nvPr/>
        </p:nvPicPr>
        <p:blipFill>
          <a:blip r:embed="rId4"/>
          <a:stretch>
            <a:fillRect/>
          </a:stretch>
        </p:blipFill>
        <p:spPr>
          <a:xfrm>
            <a:off x="4831072" y="3278555"/>
            <a:ext cx="797275" cy="683715"/>
          </a:xfrm>
          <a:prstGeom prst="rect">
            <a:avLst/>
          </a:prstGeom>
        </p:spPr>
      </p:pic>
      <p:cxnSp>
        <p:nvCxnSpPr>
          <p:cNvPr id="57" name="直接连接符 56"/>
          <p:cNvCxnSpPr/>
          <p:nvPr/>
        </p:nvCxnSpPr>
        <p:spPr>
          <a:xfrm>
            <a:off x="5475853" y="3533613"/>
            <a:ext cx="557092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090637" y="3062099"/>
            <a:ext cx="0" cy="471514"/>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9" name="图片 58"/>
          <p:cNvPicPr>
            <a:picLocks noChangeAspect="1"/>
          </p:cNvPicPr>
          <p:nvPr/>
        </p:nvPicPr>
        <p:blipFill>
          <a:blip r:embed="rId3"/>
          <a:stretch>
            <a:fillRect/>
          </a:stretch>
        </p:blipFill>
        <p:spPr>
          <a:xfrm>
            <a:off x="6582486" y="2468321"/>
            <a:ext cx="446713" cy="663628"/>
          </a:xfrm>
          <a:prstGeom prst="rect">
            <a:avLst/>
          </a:prstGeom>
        </p:spPr>
      </p:pic>
      <p:cxnSp>
        <p:nvCxnSpPr>
          <p:cNvPr id="60" name="直接连接符 59"/>
          <p:cNvCxnSpPr/>
          <p:nvPr/>
        </p:nvCxnSpPr>
        <p:spPr>
          <a:xfrm>
            <a:off x="6818543" y="3062099"/>
            <a:ext cx="0" cy="471514"/>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1" name="图片 60"/>
          <p:cNvPicPr>
            <a:picLocks noChangeAspect="1"/>
          </p:cNvPicPr>
          <p:nvPr/>
        </p:nvPicPr>
        <p:blipFill>
          <a:blip r:embed="rId3"/>
          <a:stretch>
            <a:fillRect/>
          </a:stretch>
        </p:blipFill>
        <p:spPr>
          <a:xfrm>
            <a:off x="7310391" y="2468321"/>
            <a:ext cx="446713" cy="663628"/>
          </a:xfrm>
          <a:prstGeom prst="rect">
            <a:avLst/>
          </a:prstGeom>
        </p:spPr>
      </p:pic>
      <p:cxnSp>
        <p:nvCxnSpPr>
          <p:cNvPr id="62" name="直接连接符 61"/>
          <p:cNvCxnSpPr/>
          <p:nvPr/>
        </p:nvCxnSpPr>
        <p:spPr>
          <a:xfrm>
            <a:off x="7546448" y="3062099"/>
            <a:ext cx="0" cy="471514"/>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3" name="图片 62"/>
          <p:cNvPicPr>
            <a:picLocks noChangeAspect="1"/>
          </p:cNvPicPr>
          <p:nvPr/>
        </p:nvPicPr>
        <p:blipFill>
          <a:blip r:embed="rId3"/>
          <a:stretch>
            <a:fillRect/>
          </a:stretch>
        </p:blipFill>
        <p:spPr>
          <a:xfrm>
            <a:off x="8038295" y="2461518"/>
            <a:ext cx="446713" cy="663628"/>
          </a:xfrm>
          <a:prstGeom prst="rect">
            <a:avLst/>
          </a:prstGeom>
        </p:spPr>
      </p:pic>
      <p:cxnSp>
        <p:nvCxnSpPr>
          <p:cNvPr id="64" name="直接连接符 63"/>
          <p:cNvCxnSpPr/>
          <p:nvPr/>
        </p:nvCxnSpPr>
        <p:spPr>
          <a:xfrm>
            <a:off x="8274352" y="3055296"/>
            <a:ext cx="0" cy="471514"/>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8803906" y="2468321"/>
            <a:ext cx="446713" cy="663628"/>
          </a:xfrm>
          <a:prstGeom prst="rect">
            <a:avLst/>
          </a:prstGeom>
        </p:spPr>
      </p:pic>
      <p:cxnSp>
        <p:nvCxnSpPr>
          <p:cNvPr id="66" name="直接连接符 65"/>
          <p:cNvCxnSpPr/>
          <p:nvPr/>
        </p:nvCxnSpPr>
        <p:spPr>
          <a:xfrm>
            <a:off x="9039963" y="3062099"/>
            <a:ext cx="0" cy="471514"/>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7" name="图片 66"/>
          <p:cNvPicPr>
            <a:picLocks noChangeAspect="1"/>
          </p:cNvPicPr>
          <p:nvPr/>
        </p:nvPicPr>
        <p:blipFill rotWithShape="1">
          <a:blip r:embed="rId5"/>
          <a:srcRect l="21343" t="29729" r="9859"/>
          <a:stretch/>
        </p:blipFill>
        <p:spPr>
          <a:xfrm>
            <a:off x="9747250" y="2542032"/>
            <a:ext cx="786228" cy="583114"/>
          </a:xfrm>
          <a:prstGeom prst="rect">
            <a:avLst/>
          </a:prstGeom>
        </p:spPr>
      </p:pic>
      <p:pic>
        <p:nvPicPr>
          <p:cNvPr id="68" name="图片 67"/>
          <p:cNvPicPr>
            <a:picLocks noChangeAspect="1"/>
          </p:cNvPicPr>
          <p:nvPr/>
        </p:nvPicPr>
        <p:blipFill>
          <a:blip r:embed="rId3"/>
          <a:stretch>
            <a:fillRect/>
          </a:stretch>
        </p:blipFill>
        <p:spPr>
          <a:xfrm>
            <a:off x="6254158" y="3935277"/>
            <a:ext cx="446713" cy="663628"/>
          </a:xfrm>
          <a:prstGeom prst="rect">
            <a:avLst/>
          </a:prstGeom>
        </p:spPr>
      </p:pic>
      <p:cxnSp>
        <p:nvCxnSpPr>
          <p:cNvPr id="69" name="直接连接符 68"/>
          <p:cNvCxnSpPr/>
          <p:nvPr/>
        </p:nvCxnSpPr>
        <p:spPr>
          <a:xfrm>
            <a:off x="6472967" y="3533613"/>
            <a:ext cx="0" cy="471514"/>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70" name="图片 69"/>
          <p:cNvPicPr>
            <a:picLocks noChangeAspect="1"/>
          </p:cNvPicPr>
          <p:nvPr/>
        </p:nvPicPr>
        <p:blipFill>
          <a:blip r:embed="rId3"/>
          <a:stretch>
            <a:fillRect/>
          </a:stretch>
        </p:blipFill>
        <p:spPr>
          <a:xfrm>
            <a:off x="6974242" y="3942081"/>
            <a:ext cx="446713" cy="663628"/>
          </a:xfrm>
          <a:prstGeom prst="rect">
            <a:avLst/>
          </a:prstGeom>
        </p:spPr>
      </p:pic>
      <p:cxnSp>
        <p:nvCxnSpPr>
          <p:cNvPr id="71" name="直接连接符 70"/>
          <p:cNvCxnSpPr/>
          <p:nvPr/>
        </p:nvCxnSpPr>
        <p:spPr>
          <a:xfrm>
            <a:off x="7193051" y="3540417"/>
            <a:ext cx="0" cy="471514"/>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72" name="图片 71"/>
          <p:cNvPicPr>
            <a:picLocks noChangeAspect="1"/>
          </p:cNvPicPr>
          <p:nvPr/>
        </p:nvPicPr>
        <p:blipFill>
          <a:blip r:embed="rId3"/>
          <a:stretch>
            <a:fillRect/>
          </a:stretch>
        </p:blipFill>
        <p:spPr>
          <a:xfrm>
            <a:off x="7680882" y="3957427"/>
            <a:ext cx="446713" cy="663628"/>
          </a:xfrm>
          <a:prstGeom prst="rect">
            <a:avLst/>
          </a:prstGeom>
        </p:spPr>
      </p:pic>
      <p:cxnSp>
        <p:nvCxnSpPr>
          <p:cNvPr id="73" name="直接连接符 72"/>
          <p:cNvCxnSpPr/>
          <p:nvPr/>
        </p:nvCxnSpPr>
        <p:spPr>
          <a:xfrm>
            <a:off x="7899691" y="3555763"/>
            <a:ext cx="0" cy="471514"/>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74" name="图片 73"/>
          <p:cNvPicPr>
            <a:picLocks noChangeAspect="1"/>
          </p:cNvPicPr>
          <p:nvPr/>
        </p:nvPicPr>
        <p:blipFill>
          <a:blip r:embed="rId3"/>
          <a:stretch>
            <a:fillRect/>
          </a:stretch>
        </p:blipFill>
        <p:spPr>
          <a:xfrm>
            <a:off x="8451275" y="3957533"/>
            <a:ext cx="446713" cy="663628"/>
          </a:xfrm>
          <a:prstGeom prst="rect">
            <a:avLst/>
          </a:prstGeom>
        </p:spPr>
      </p:pic>
      <p:cxnSp>
        <p:nvCxnSpPr>
          <p:cNvPr id="75" name="直接连接符 74"/>
          <p:cNvCxnSpPr/>
          <p:nvPr/>
        </p:nvCxnSpPr>
        <p:spPr>
          <a:xfrm>
            <a:off x="8670084" y="3555869"/>
            <a:ext cx="0" cy="47151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9428126" y="2920784"/>
            <a:ext cx="0" cy="60602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9428126" y="2920784"/>
            <a:ext cx="3668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2353456" y="1818191"/>
            <a:ext cx="3222885" cy="383852"/>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Open account docking interface</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9" name="矩形 78"/>
          <p:cNvSpPr/>
          <p:nvPr/>
        </p:nvSpPr>
        <p:spPr>
          <a:xfrm>
            <a:off x="2338466" y="2262242"/>
            <a:ext cx="3177914" cy="383852"/>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Open service docking interface</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80" name="矩形 79"/>
          <p:cNvSpPr/>
          <p:nvPr/>
        </p:nvSpPr>
        <p:spPr>
          <a:xfrm>
            <a:off x="2338466" y="2706293"/>
            <a:ext cx="3162924" cy="383852"/>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Billing system docking interface</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5186114" y="1214828"/>
            <a:ext cx="3914470"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Digital Extension Service Platform</a:t>
            </a:r>
            <a:endParaRPr lang="zh-CN" altLang="en-US" dirty="0">
              <a:latin typeface="微软雅黑" panose="020B0503020204020204" pitchFamily="34" charset="-122"/>
              <a:ea typeface="微软雅黑" panose="020B0503020204020204" pitchFamily="34" charset="-122"/>
            </a:endParaRPr>
          </a:p>
        </p:txBody>
      </p:sp>
      <p:sp>
        <p:nvSpPr>
          <p:cNvPr id="84" name="文本框 83"/>
          <p:cNvSpPr txBox="1"/>
          <p:nvPr/>
        </p:nvSpPr>
        <p:spPr>
          <a:xfrm>
            <a:off x="5749550" y="2077616"/>
            <a:ext cx="872355" cy="400110"/>
          </a:xfrm>
          <a:prstGeom prst="rect">
            <a:avLst/>
          </a:prstGeom>
          <a:noFill/>
        </p:spPr>
        <p:txBody>
          <a:bodyPr wrap="none" rtlCol="0">
            <a:spAutoFit/>
          </a:bodyPr>
          <a:lstStyle/>
          <a:p>
            <a:pPr algn="ctr"/>
            <a:r>
              <a:rPr lang="en-US" altLang="zh-CN" sz="1000" dirty="0" smtClean="0">
                <a:latin typeface="微软雅黑" panose="020B0503020204020204" pitchFamily="34" charset="-122"/>
                <a:ea typeface="微软雅黑" panose="020B0503020204020204" pitchFamily="34" charset="-122"/>
              </a:rPr>
              <a:t>Addressing</a:t>
            </a:r>
          </a:p>
          <a:p>
            <a:pPr algn="ctr"/>
            <a:r>
              <a:rPr lang="en-US" altLang="zh-CN" sz="1000" dirty="0" smtClean="0">
                <a:latin typeface="微软雅黑" panose="020B0503020204020204" pitchFamily="34" charset="-122"/>
                <a:ea typeface="微软雅黑" panose="020B0503020204020204" pitchFamily="34" charset="-122"/>
              </a:rPr>
              <a:t>server</a:t>
            </a:r>
            <a:endParaRPr lang="zh-CN" altLang="en-US" sz="1000" dirty="0">
              <a:latin typeface="微软雅黑" panose="020B0503020204020204" pitchFamily="34" charset="-122"/>
              <a:ea typeface="微软雅黑" panose="020B0503020204020204" pitchFamily="34" charset="-122"/>
            </a:endParaRPr>
          </a:p>
        </p:txBody>
      </p:sp>
      <p:sp>
        <p:nvSpPr>
          <p:cNvPr id="85" name="文本框 84"/>
          <p:cNvSpPr txBox="1"/>
          <p:nvPr/>
        </p:nvSpPr>
        <p:spPr>
          <a:xfrm>
            <a:off x="6459812" y="2077616"/>
            <a:ext cx="505268" cy="400110"/>
          </a:xfrm>
          <a:prstGeom prst="rect">
            <a:avLst/>
          </a:prstGeom>
          <a:noFill/>
        </p:spPr>
        <p:txBody>
          <a:bodyPr wrap="none" rtlCol="0">
            <a:spAutoFit/>
          </a:bodyPr>
          <a:lstStyle/>
          <a:p>
            <a:pPr algn="ctr"/>
            <a:r>
              <a:rPr lang="en-US" altLang="zh-CN" sz="1000" dirty="0" smtClean="0">
                <a:latin typeface="微软雅黑" panose="020B0503020204020204" pitchFamily="34" charset="-122"/>
                <a:ea typeface="微软雅黑" panose="020B0503020204020204" pitchFamily="34" charset="-122"/>
              </a:rPr>
              <a:t>AAA</a:t>
            </a:r>
          </a:p>
          <a:p>
            <a:pPr algn="ctr"/>
            <a:r>
              <a:rPr lang="en-US" altLang="zh-CN" sz="1000" dirty="0" smtClean="0">
                <a:latin typeface="微软雅黑" panose="020B0503020204020204" pitchFamily="34" charset="-122"/>
                <a:ea typeface="微软雅黑" panose="020B0503020204020204" pitchFamily="34" charset="-122"/>
              </a:rPr>
              <a:t>sever</a:t>
            </a:r>
            <a:endParaRPr lang="zh-CN" altLang="en-US" sz="1000" dirty="0">
              <a:latin typeface="微软雅黑" panose="020B0503020204020204" pitchFamily="34" charset="-122"/>
              <a:ea typeface="微软雅黑" panose="020B0503020204020204" pitchFamily="34" charset="-122"/>
            </a:endParaRPr>
          </a:p>
        </p:txBody>
      </p:sp>
      <p:sp>
        <p:nvSpPr>
          <p:cNvPr id="86" name="文本框 85"/>
          <p:cNvSpPr txBox="1"/>
          <p:nvPr/>
        </p:nvSpPr>
        <p:spPr>
          <a:xfrm>
            <a:off x="7000407" y="2076520"/>
            <a:ext cx="1208247" cy="400110"/>
          </a:xfrm>
          <a:prstGeom prst="rect">
            <a:avLst/>
          </a:prstGeom>
          <a:noFill/>
        </p:spPr>
        <p:txBody>
          <a:bodyPr wrap="square" rtlCol="0">
            <a:spAutoFit/>
          </a:bodyPr>
          <a:lstStyle/>
          <a:p>
            <a:pPr algn="ctr"/>
            <a:r>
              <a:rPr lang="en-US" altLang="zh-CN" sz="1000" dirty="0" smtClean="0">
                <a:latin typeface="微软雅黑" panose="020B0503020204020204" pitchFamily="34" charset="-122"/>
                <a:ea typeface="微软雅黑" panose="020B0503020204020204" pitchFamily="34" charset="-122"/>
              </a:rPr>
              <a:t>Business logic</a:t>
            </a:r>
          </a:p>
          <a:p>
            <a:pPr algn="ctr"/>
            <a:r>
              <a:rPr lang="en-US" altLang="zh-CN" sz="1000" dirty="0" smtClean="0">
                <a:latin typeface="微软雅黑" panose="020B0503020204020204" pitchFamily="34" charset="-122"/>
                <a:ea typeface="微软雅黑" panose="020B0503020204020204" pitchFamily="34" charset="-122"/>
              </a:rPr>
              <a:t>server</a:t>
            </a:r>
            <a:endParaRPr lang="zh-CN" altLang="en-US" sz="1000" dirty="0">
              <a:latin typeface="微软雅黑" panose="020B0503020204020204" pitchFamily="34" charset="-122"/>
              <a:ea typeface="微软雅黑" panose="020B0503020204020204" pitchFamily="34" charset="-122"/>
            </a:endParaRPr>
          </a:p>
        </p:txBody>
      </p:sp>
      <p:sp>
        <p:nvSpPr>
          <p:cNvPr id="87" name="文本框 86"/>
          <p:cNvSpPr txBox="1"/>
          <p:nvPr/>
        </p:nvSpPr>
        <p:spPr>
          <a:xfrm>
            <a:off x="7974247" y="2078632"/>
            <a:ext cx="739306" cy="400110"/>
          </a:xfrm>
          <a:prstGeom prst="rect">
            <a:avLst/>
          </a:prstGeom>
          <a:noFill/>
        </p:spPr>
        <p:txBody>
          <a:bodyPr wrap="none" rtlCol="0">
            <a:spAutoFit/>
          </a:bodyPr>
          <a:lstStyle/>
          <a:p>
            <a:pPr algn="ctr"/>
            <a:r>
              <a:rPr lang="en-US" altLang="zh-CN" sz="1000" dirty="0" smtClean="0">
                <a:latin typeface="微软雅黑" panose="020B0503020204020204" pitchFamily="34" charset="-122"/>
                <a:ea typeface="微软雅黑" panose="020B0503020204020204" pitchFamily="34" charset="-122"/>
              </a:rPr>
              <a:t>database</a:t>
            </a:r>
          </a:p>
          <a:p>
            <a:pPr algn="ctr"/>
            <a:r>
              <a:rPr lang="en-US" altLang="zh-CN" sz="1000" dirty="0" smtClean="0">
                <a:latin typeface="微软雅黑" panose="020B0503020204020204" pitchFamily="34" charset="-122"/>
                <a:ea typeface="微软雅黑" panose="020B0503020204020204" pitchFamily="34" charset="-122"/>
              </a:rPr>
              <a:t>Cluster</a:t>
            </a:r>
            <a:endParaRPr lang="zh-CN" altLang="en-US" sz="1000" dirty="0">
              <a:latin typeface="微软雅黑" panose="020B0503020204020204" pitchFamily="34" charset="-122"/>
              <a:ea typeface="微软雅黑" panose="020B0503020204020204" pitchFamily="34" charset="-122"/>
            </a:endParaRPr>
          </a:p>
        </p:txBody>
      </p:sp>
      <p:sp>
        <p:nvSpPr>
          <p:cNvPr id="88" name="文本框 87"/>
          <p:cNvSpPr txBox="1"/>
          <p:nvPr/>
        </p:nvSpPr>
        <p:spPr>
          <a:xfrm>
            <a:off x="8641386" y="2075424"/>
            <a:ext cx="1119217" cy="400110"/>
          </a:xfrm>
          <a:prstGeom prst="rect">
            <a:avLst/>
          </a:prstGeom>
          <a:noFill/>
        </p:spPr>
        <p:txBody>
          <a:bodyPr wrap="none" rtlCol="0">
            <a:spAutoFit/>
          </a:bodyPr>
          <a:lstStyle/>
          <a:p>
            <a:pPr algn="ctr"/>
            <a:r>
              <a:rPr lang="en-US" altLang="zh-CN" sz="1000" dirty="0" smtClean="0">
                <a:latin typeface="微软雅黑" panose="020B0503020204020204" pitchFamily="34" charset="-122"/>
                <a:ea typeface="微软雅黑" panose="020B0503020204020204" pitchFamily="34" charset="-122"/>
              </a:rPr>
              <a:t>Storage service</a:t>
            </a:r>
          </a:p>
          <a:p>
            <a:pPr algn="ctr"/>
            <a:r>
              <a:rPr lang="en-US" altLang="zh-CN" sz="1000" dirty="0" smtClean="0">
                <a:latin typeface="微软雅黑" panose="020B0503020204020204" pitchFamily="34" charset="-122"/>
                <a:ea typeface="微软雅黑" panose="020B0503020204020204" pitchFamily="34" charset="-122"/>
              </a:rPr>
              <a:t>Cluster</a:t>
            </a:r>
            <a:endParaRPr lang="zh-CN" altLang="en-US" sz="1000" dirty="0">
              <a:latin typeface="微软雅黑" panose="020B0503020204020204" pitchFamily="34" charset="-122"/>
              <a:ea typeface="微软雅黑" panose="020B0503020204020204" pitchFamily="34" charset="-122"/>
            </a:endParaRPr>
          </a:p>
        </p:txBody>
      </p:sp>
      <p:sp>
        <p:nvSpPr>
          <p:cNvPr id="89" name="文本框 88"/>
          <p:cNvSpPr txBox="1"/>
          <p:nvPr/>
        </p:nvSpPr>
        <p:spPr>
          <a:xfrm>
            <a:off x="6188273" y="4621055"/>
            <a:ext cx="678391" cy="400110"/>
          </a:xfrm>
          <a:prstGeom prst="rect">
            <a:avLst/>
          </a:prstGeom>
          <a:noFill/>
        </p:spPr>
        <p:txBody>
          <a:bodyPr wrap="none" rtlCol="0">
            <a:spAutoFit/>
          </a:bodyPr>
          <a:lstStyle/>
          <a:p>
            <a:pPr algn="ctr"/>
            <a:r>
              <a:rPr lang="en-US" altLang="zh-CN" sz="1000" dirty="0" smtClean="0">
                <a:latin typeface="微软雅黑" panose="020B0503020204020204" pitchFamily="34" charset="-122"/>
                <a:ea typeface="微软雅黑" panose="020B0503020204020204" pitchFamily="34" charset="-122"/>
              </a:rPr>
              <a:t>monitor</a:t>
            </a:r>
          </a:p>
          <a:p>
            <a:pPr algn="ctr"/>
            <a:r>
              <a:rPr lang="en-US" altLang="zh-CN" sz="1000" dirty="0" smtClean="0">
                <a:latin typeface="微软雅黑" panose="020B0503020204020204" pitchFamily="34" charset="-122"/>
                <a:ea typeface="微软雅黑" panose="020B0503020204020204" pitchFamily="34" charset="-122"/>
              </a:rPr>
              <a:t>server</a:t>
            </a:r>
            <a:endParaRPr lang="zh-CN" altLang="en-US" sz="1000" dirty="0">
              <a:latin typeface="微软雅黑" panose="020B0503020204020204" pitchFamily="34" charset="-122"/>
              <a:ea typeface="微软雅黑" panose="020B0503020204020204" pitchFamily="34" charset="-122"/>
            </a:endParaRPr>
          </a:p>
        </p:txBody>
      </p:sp>
      <p:sp>
        <p:nvSpPr>
          <p:cNvPr id="90" name="文本框 89"/>
          <p:cNvSpPr txBox="1"/>
          <p:nvPr/>
        </p:nvSpPr>
        <p:spPr>
          <a:xfrm>
            <a:off x="6700604" y="4621055"/>
            <a:ext cx="899410" cy="553998"/>
          </a:xfrm>
          <a:prstGeom prst="rect">
            <a:avLst/>
          </a:prstGeom>
          <a:noFill/>
        </p:spPr>
        <p:txBody>
          <a:bodyPr wrap="square" rtlCol="0">
            <a:spAutoFit/>
          </a:bodyPr>
          <a:lstStyle/>
          <a:p>
            <a:pPr algn="ctr"/>
            <a:r>
              <a:rPr lang="en-US" altLang="zh-CN" sz="1000" dirty="0" smtClean="0">
                <a:latin typeface="微软雅黑" panose="020B0503020204020204" pitchFamily="34" charset="-122"/>
                <a:ea typeface="微软雅黑" panose="020B0503020204020204" pitchFamily="34" charset="-122"/>
              </a:rPr>
              <a:t>Push in real time</a:t>
            </a:r>
          </a:p>
          <a:p>
            <a:pPr algn="ctr"/>
            <a:r>
              <a:rPr lang="en-US" altLang="zh-CN" sz="1000" dirty="0" smtClean="0">
                <a:latin typeface="微软雅黑" panose="020B0503020204020204" pitchFamily="34" charset="-122"/>
                <a:ea typeface="微软雅黑" panose="020B0503020204020204" pitchFamily="34" charset="-122"/>
              </a:rPr>
              <a:t>server</a:t>
            </a:r>
            <a:endParaRPr lang="zh-CN" altLang="en-US" sz="1000" dirty="0">
              <a:latin typeface="微软雅黑" panose="020B0503020204020204" pitchFamily="34" charset="-122"/>
              <a:ea typeface="微软雅黑" panose="020B0503020204020204" pitchFamily="34" charset="-122"/>
            </a:endParaRPr>
          </a:p>
        </p:txBody>
      </p:sp>
      <p:sp>
        <p:nvSpPr>
          <p:cNvPr id="91" name="文本框 90"/>
          <p:cNvSpPr txBox="1"/>
          <p:nvPr/>
        </p:nvSpPr>
        <p:spPr>
          <a:xfrm>
            <a:off x="7576724" y="4630766"/>
            <a:ext cx="712837" cy="707886"/>
          </a:xfrm>
          <a:prstGeom prst="rect">
            <a:avLst/>
          </a:prstGeom>
          <a:noFill/>
        </p:spPr>
        <p:txBody>
          <a:bodyPr wrap="square" rtlCol="0">
            <a:spAutoFit/>
          </a:bodyPr>
          <a:lstStyle/>
          <a:p>
            <a:pPr algn="ctr"/>
            <a:r>
              <a:rPr lang="en-US" altLang="zh-CN" sz="1000" dirty="0" smtClean="0">
                <a:latin typeface="微软雅黑" panose="020B0503020204020204" pitchFamily="34" charset="-122"/>
                <a:ea typeface="微软雅黑" panose="020B0503020204020204" pitchFamily="34" charset="-122"/>
              </a:rPr>
              <a:t>CND</a:t>
            </a:r>
          </a:p>
          <a:p>
            <a:pPr algn="ctr"/>
            <a:r>
              <a:rPr lang="en-US" altLang="zh-CN" sz="1000" dirty="0" smtClean="0">
                <a:latin typeface="微软雅黑" panose="020B0503020204020204" pitchFamily="34" charset="-122"/>
                <a:ea typeface="微软雅黑" panose="020B0503020204020204" pitchFamily="34" charset="-122"/>
              </a:rPr>
              <a:t>Distribution control</a:t>
            </a:r>
            <a:endParaRPr lang="zh-CN" altLang="en-US" sz="1000" dirty="0">
              <a:latin typeface="微软雅黑" panose="020B0503020204020204" pitchFamily="34" charset="-122"/>
              <a:ea typeface="微软雅黑" panose="020B0503020204020204" pitchFamily="34" charset="-122"/>
            </a:endParaRPr>
          </a:p>
        </p:txBody>
      </p:sp>
      <p:sp>
        <p:nvSpPr>
          <p:cNvPr id="92" name="文本框 91"/>
          <p:cNvSpPr txBox="1"/>
          <p:nvPr/>
        </p:nvSpPr>
        <p:spPr>
          <a:xfrm>
            <a:off x="8284417" y="4621055"/>
            <a:ext cx="1252266" cy="400110"/>
          </a:xfrm>
          <a:prstGeom prst="rect">
            <a:avLst/>
          </a:prstGeom>
          <a:noFill/>
        </p:spPr>
        <p:txBody>
          <a:bodyPr wrap="none" rtlCol="0">
            <a:spAutoFit/>
          </a:bodyPr>
          <a:lstStyle/>
          <a:p>
            <a:pPr algn="ctr"/>
            <a:r>
              <a:rPr lang="en-US" altLang="zh-CN" sz="1000" dirty="0" smtClean="0">
                <a:latin typeface="微软雅黑" panose="020B0503020204020204" pitchFamily="34" charset="-122"/>
                <a:ea typeface="微软雅黑" panose="020B0503020204020204" pitchFamily="34" charset="-122"/>
              </a:rPr>
              <a:t>multimedia</a:t>
            </a:r>
          </a:p>
          <a:p>
            <a:pPr algn="ctr"/>
            <a:r>
              <a:rPr lang="en-US" altLang="zh-CN" sz="1000" dirty="0" smtClean="0">
                <a:latin typeface="微软雅黑" panose="020B0503020204020204" pitchFamily="34" charset="-122"/>
                <a:ea typeface="微软雅黑" panose="020B0503020204020204" pitchFamily="34" charset="-122"/>
              </a:rPr>
              <a:t>Processing server</a:t>
            </a:r>
            <a:endParaRPr lang="zh-CN" altLang="en-US" sz="1000" dirty="0">
              <a:latin typeface="微软雅黑" panose="020B0503020204020204" pitchFamily="34" charset="-122"/>
              <a:ea typeface="微软雅黑" panose="020B0503020204020204" pitchFamily="34" charset="-122"/>
            </a:endParaRPr>
          </a:p>
        </p:txBody>
      </p:sp>
      <p:sp>
        <p:nvSpPr>
          <p:cNvPr id="93" name="矩形 92"/>
          <p:cNvSpPr/>
          <p:nvPr/>
        </p:nvSpPr>
        <p:spPr>
          <a:xfrm>
            <a:off x="9274886" y="4943599"/>
            <a:ext cx="1656072" cy="383852"/>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微软雅黑" panose="020B0503020204020204" pitchFamily="34" charset="-122"/>
                <a:ea typeface="微软雅黑" panose="020B0503020204020204" pitchFamily="34" charset="-122"/>
              </a:rPr>
              <a:t>Management system web platform</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94" name="文本框 93"/>
          <p:cNvSpPr txBox="1"/>
          <p:nvPr/>
        </p:nvSpPr>
        <p:spPr>
          <a:xfrm>
            <a:off x="10110782" y="3254649"/>
            <a:ext cx="1252266" cy="526811"/>
          </a:xfrm>
          <a:prstGeom prst="rect">
            <a:avLst/>
          </a:prstGeom>
          <a:noFill/>
        </p:spPr>
        <p:txBody>
          <a:bodyPr wrap="none" rtlCol="0">
            <a:spAutoFit/>
          </a:bodyPr>
          <a:lstStyle/>
          <a:p>
            <a:pPr algn="ctr">
              <a:lnSpc>
                <a:spcPct val="150000"/>
              </a:lnSpc>
            </a:pPr>
            <a:r>
              <a:rPr lang="en-US" altLang="zh-CN" sz="1000" dirty="0" smtClean="0">
                <a:latin typeface="微软雅黑" panose="020B0503020204020204" pitchFamily="34" charset="-122"/>
                <a:ea typeface="微软雅黑" panose="020B0503020204020204" pitchFamily="34" charset="-122"/>
              </a:rPr>
              <a:t>Message bus and</a:t>
            </a:r>
          </a:p>
          <a:p>
            <a:pPr algn="ctr">
              <a:lnSpc>
                <a:spcPct val="150000"/>
              </a:lnSpc>
            </a:pPr>
            <a:r>
              <a:rPr lang="en-US" altLang="zh-CN" sz="1000" dirty="0" smtClean="0">
                <a:latin typeface="微软雅黑" panose="020B0503020204020204" pitchFamily="34" charset="-122"/>
                <a:ea typeface="微软雅黑" panose="020B0503020204020204" pitchFamily="34" charset="-122"/>
              </a:rPr>
              <a:t>Middleware</a:t>
            </a:r>
            <a:endParaRPr lang="zh-CN" altLang="en-US" sz="1000" dirty="0">
              <a:latin typeface="微软雅黑" panose="020B0503020204020204" pitchFamily="34" charset="-122"/>
              <a:ea typeface="微软雅黑" panose="020B0503020204020204" pitchFamily="34" charset="-122"/>
            </a:endParaRPr>
          </a:p>
        </p:txBody>
      </p:sp>
      <p:sp>
        <p:nvSpPr>
          <p:cNvPr id="95" name="文本框 94"/>
          <p:cNvSpPr txBox="1"/>
          <p:nvPr/>
        </p:nvSpPr>
        <p:spPr>
          <a:xfrm>
            <a:off x="9680100" y="2087008"/>
            <a:ext cx="966931" cy="400110"/>
          </a:xfrm>
          <a:prstGeom prst="rect">
            <a:avLst/>
          </a:prstGeom>
          <a:noFill/>
        </p:spPr>
        <p:txBody>
          <a:bodyPr wrap="none" rtlCol="0">
            <a:spAutoFit/>
          </a:bodyPr>
          <a:lstStyle/>
          <a:p>
            <a:pPr algn="ctr"/>
            <a:r>
              <a:rPr lang="en-US" altLang="zh-CN" sz="1000" dirty="0" smtClean="0">
                <a:latin typeface="微软雅黑" panose="020B0503020204020204" pitchFamily="34" charset="-122"/>
                <a:ea typeface="微软雅黑" panose="020B0503020204020204" pitchFamily="34" charset="-122"/>
              </a:rPr>
              <a:t>data analysis</a:t>
            </a:r>
          </a:p>
          <a:p>
            <a:pPr algn="ctr"/>
            <a:r>
              <a:rPr lang="en-US" altLang="zh-CN" sz="1000" dirty="0" smtClean="0">
                <a:latin typeface="微软雅黑" panose="020B0503020204020204" pitchFamily="34" charset="-122"/>
                <a:ea typeface="微软雅黑" panose="020B0503020204020204" pitchFamily="34" charset="-122"/>
              </a:rPr>
              <a:t>And mining</a:t>
            </a:r>
            <a:endParaRPr lang="zh-CN" altLang="en-US" sz="1000" dirty="0">
              <a:latin typeface="微软雅黑" panose="020B0503020204020204" pitchFamily="34" charset="-122"/>
              <a:ea typeface="微软雅黑" panose="020B0503020204020204" pitchFamily="34" charset="-122"/>
            </a:endParaRPr>
          </a:p>
        </p:txBody>
      </p:sp>
      <p:sp>
        <p:nvSpPr>
          <p:cNvPr id="96" name="文本框 95"/>
          <p:cNvSpPr txBox="1"/>
          <p:nvPr/>
        </p:nvSpPr>
        <p:spPr>
          <a:xfrm>
            <a:off x="4508671" y="4005127"/>
            <a:ext cx="1299095" cy="553998"/>
          </a:xfrm>
          <a:prstGeom prst="rect">
            <a:avLst/>
          </a:prstGeom>
          <a:noFill/>
        </p:spPr>
        <p:txBody>
          <a:bodyPr wrap="square" rtlCol="0">
            <a:spAutoFit/>
          </a:bodyPr>
          <a:lstStyle/>
          <a:p>
            <a:pPr algn="ctr"/>
            <a:r>
              <a:rPr lang="en-US" altLang="zh-CN" sz="1000" dirty="0" smtClean="0">
                <a:latin typeface="微软雅黑" panose="020B0503020204020204" pitchFamily="34" charset="-122"/>
                <a:ea typeface="微软雅黑" panose="020B0503020204020204" pitchFamily="34" charset="-122"/>
              </a:rPr>
              <a:t>Digital Extension Service Portal</a:t>
            </a:r>
          </a:p>
          <a:p>
            <a:pPr algn="ctr"/>
            <a:r>
              <a:rPr lang="en-US" altLang="zh-CN" sz="1000" dirty="0" smtClean="0">
                <a:latin typeface="微软雅黑" panose="020B0503020204020204" pitchFamily="34" charset="-122"/>
                <a:ea typeface="微软雅黑" panose="020B0503020204020204" pitchFamily="34" charset="-122"/>
              </a:rPr>
              <a:t>(load balancing)</a:t>
            </a:r>
          </a:p>
        </p:txBody>
      </p:sp>
      <p:sp>
        <p:nvSpPr>
          <p:cNvPr id="2" name="左弧形箭头 1"/>
          <p:cNvSpPr/>
          <p:nvPr/>
        </p:nvSpPr>
        <p:spPr>
          <a:xfrm rot="1634373">
            <a:off x="1855753" y="1781172"/>
            <a:ext cx="925253" cy="2013470"/>
          </a:xfrm>
          <a:prstGeom prst="curvedRightArrow">
            <a:avLst>
              <a:gd name="adj1" fmla="val 24780"/>
              <a:gd name="adj2" fmla="val 50000"/>
              <a:gd name="adj3" fmla="val 38532"/>
            </a:avLst>
          </a:prstGeom>
          <a:solidFill>
            <a:schemeClr val="accent4"/>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97" name="圆角矩形 96"/>
          <p:cNvSpPr/>
          <p:nvPr/>
        </p:nvSpPr>
        <p:spPr>
          <a:xfrm>
            <a:off x="1569865" y="3876530"/>
            <a:ext cx="1583532" cy="369332"/>
          </a:xfrm>
          <a:prstGeom prst="roundRect">
            <a:avLst>
              <a:gd name="adj" fmla="val 50000"/>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8" name="文本框 97"/>
          <p:cNvSpPr txBox="1"/>
          <p:nvPr/>
        </p:nvSpPr>
        <p:spPr>
          <a:xfrm>
            <a:off x="1723142" y="3936080"/>
            <a:ext cx="1323975" cy="276999"/>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CRM</a:t>
            </a:r>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System</a:t>
            </a:r>
            <a:endParaRPr lang="zh-CN" altLang="en-US" sz="1200" dirty="0">
              <a:latin typeface="微软雅黑" panose="020B0503020204020204" pitchFamily="34" charset="-122"/>
              <a:ea typeface="微软雅黑" panose="020B0503020204020204" pitchFamily="34" charset="-122"/>
            </a:endParaRPr>
          </a:p>
        </p:txBody>
      </p:sp>
      <p:sp>
        <p:nvSpPr>
          <p:cNvPr id="99" name="圆角矩形 98"/>
          <p:cNvSpPr/>
          <p:nvPr/>
        </p:nvSpPr>
        <p:spPr>
          <a:xfrm>
            <a:off x="1569865" y="4333930"/>
            <a:ext cx="1583532" cy="369332"/>
          </a:xfrm>
          <a:prstGeom prst="roundRect">
            <a:avLst>
              <a:gd name="adj" fmla="val 50000"/>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文本框 99"/>
          <p:cNvSpPr txBox="1"/>
          <p:nvPr/>
        </p:nvSpPr>
        <p:spPr>
          <a:xfrm>
            <a:off x="1723142" y="4393480"/>
            <a:ext cx="1323975" cy="461665"/>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Commodity database</a:t>
            </a:r>
            <a:endParaRPr lang="zh-CN" altLang="en-US" sz="1200" dirty="0">
              <a:latin typeface="微软雅黑" panose="020B0503020204020204" pitchFamily="34" charset="-122"/>
              <a:ea typeface="微软雅黑" panose="020B0503020204020204" pitchFamily="34" charset="-122"/>
            </a:endParaRPr>
          </a:p>
        </p:txBody>
      </p:sp>
      <p:sp>
        <p:nvSpPr>
          <p:cNvPr id="101" name="圆角矩形 100"/>
          <p:cNvSpPr/>
          <p:nvPr/>
        </p:nvSpPr>
        <p:spPr>
          <a:xfrm>
            <a:off x="1569865" y="4791330"/>
            <a:ext cx="1583532" cy="369332"/>
          </a:xfrm>
          <a:prstGeom prst="roundRect">
            <a:avLst>
              <a:gd name="adj" fmla="val 50000"/>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2" name="文本框 101"/>
          <p:cNvSpPr txBox="1"/>
          <p:nvPr/>
        </p:nvSpPr>
        <p:spPr>
          <a:xfrm>
            <a:off x="1723142" y="4850880"/>
            <a:ext cx="1323975" cy="276999"/>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POS</a:t>
            </a:r>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system</a:t>
            </a:r>
            <a:endParaRPr lang="zh-CN" altLang="en-US" sz="1200" dirty="0">
              <a:latin typeface="微软雅黑" panose="020B0503020204020204" pitchFamily="34" charset="-122"/>
              <a:ea typeface="微软雅黑" panose="020B0503020204020204" pitchFamily="34" charset="-122"/>
            </a:endParaRPr>
          </a:p>
        </p:txBody>
      </p:sp>
      <p:sp>
        <p:nvSpPr>
          <p:cNvPr id="105" name="文本框 104"/>
          <p:cNvSpPr txBox="1"/>
          <p:nvPr/>
        </p:nvSpPr>
        <p:spPr>
          <a:xfrm>
            <a:off x="1723142" y="5590157"/>
            <a:ext cx="1323975" cy="276999"/>
          </a:xfrm>
          <a:prstGeom prst="rect">
            <a:avLst/>
          </a:prstGeom>
          <a:noFill/>
        </p:spPr>
        <p:txBody>
          <a:bodyPr wrap="square" rtlCol="0">
            <a:spAutoFit/>
          </a:bodyPr>
          <a:lstStyle/>
          <a:p>
            <a:pPr algn="ctr"/>
            <a:r>
              <a:rPr lang="en-US" altLang="zh-CN" sz="1200" b="1" smtClean="0">
                <a:latin typeface="微软雅黑" panose="020B0503020204020204" pitchFamily="34" charset="-122"/>
                <a:ea typeface="微软雅黑" panose="020B0503020204020204" pitchFamily="34" charset="-122"/>
              </a:rPr>
              <a:t>……</a:t>
            </a:r>
            <a:endParaRPr lang="zh-CN" altLang="en-US" sz="1200" b="1">
              <a:latin typeface="微软雅黑" panose="020B0503020204020204" pitchFamily="34" charset="-122"/>
              <a:ea typeface="微软雅黑" panose="020B0503020204020204" pitchFamily="34" charset="-122"/>
            </a:endParaRPr>
          </a:p>
        </p:txBody>
      </p:sp>
      <p:sp>
        <p:nvSpPr>
          <p:cNvPr id="106" name="圆角矩形 105"/>
          <p:cNvSpPr/>
          <p:nvPr/>
        </p:nvSpPr>
        <p:spPr>
          <a:xfrm>
            <a:off x="1569865" y="5248730"/>
            <a:ext cx="1583532" cy="369332"/>
          </a:xfrm>
          <a:prstGeom prst="roundRect">
            <a:avLst>
              <a:gd name="adj" fmla="val 50000"/>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7" name="文本框 106"/>
          <p:cNvSpPr txBox="1"/>
          <p:nvPr/>
        </p:nvSpPr>
        <p:spPr>
          <a:xfrm>
            <a:off x="1723142" y="5308280"/>
            <a:ext cx="1323975" cy="646331"/>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Online marketing system</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2195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152400"/>
            <a:ext cx="152400" cy="482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a:ea typeface="微软雅黑"/>
              <a:cs typeface="微软雅黑"/>
            </a:endParaRPr>
          </a:p>
        </p:txBody>
      </p:sp>
      <p:sp>
        <p:nvSpPr>
          <p:cNvPr id="26" name="矩形 25"/>
          <p:cNvSpPr/>
          <p:nvPr/>
        </p:nvSpPr>
        <p:spPr>
          <a:xfrm>
            <a:off x="152400" y="152400"/>
            <a:ext cx="82550" cy="482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a:ea typeface="微软雅黑"/>
              <a:cs typeface="微软雅黑"/>
            </a:endParaRPr>
          </a:p>
        </p:txBody>
      </p:sp>
      <p:sp>
        <p:nvSpPr>
          <p:cNvPr id="29" name="文本框 28"/>
          <p:cNvSpPr txBox="1"/>
          <p:nvPr/>
        </p:nvSpPr>
        <p:spPr>
          <a:xfrm>
            <a:off x="366331" y="137179"/>
            <a:ext cx="6438229" cy="523220"/>
          </a:xfrm>
          <a:prstGeom prst="rect">
            <a:avLst/>
          </a:prstGeom>
          <a:noFill/>
        </p:spPr>
        <p:txBody>
          <a:bodyPr wrap="square" rtlCol="0">
            <a:spAutoFit/>
          </a:bodyPr>
          <a:lstStyle/>
          <a:p>
            <a:r>
              <a:rPr lang="en-US" altLang="zh-CN" sz="2800" b="1" dirty="0" smtClean="0">
                <a:latin typeface="微软雅黑"/>
                <a:ea typeface="微软雅黑"/>
                <a:cs typeface="微软雅黑"/>
              </a:rPr>
              <a:t>APP  Function  Iteration</a:t>
            </a:r>
            <a:endParaRPr lang="zh-CN" altLang="en-US" sz="2800" b="1" dirty="0">
              <a:latin typeface="微软雅黑"/>
              <a:ea typeface="微软雅黑"/>
              <a:cs typeface="微软雅黑"/>
            </a:endParaRPr>
          </a:p>
        </p:txBody>
      </p:sp>
      <p:sp>
        <p:nvSpPr>
          <p:cNvPr id="7" name="文本框 6"/>
          <p:cNvSpPr txBox="1"/>
          <p:nvPr/>
        </p:nvSpPr>
        <p:spPr>
          <a:xfrm>
            <a:off x="6468466" y="2263516"/>
            <a:ext cx="4723408" cy="1384995"/>
          </a:xfrm>
          <a:prstGeom prst="rect">
            <a:avLst/>
          </a:prstGeom>
          <a:noFill/>
        </p:spPr>
        <p:txBody>
          <a:bodyPr wrap="square" rtlCol="0">
            <a:spAutoFit/>
          </a:bodyPr>
          <a:lstStyle/>
          <a:p>
            <a:pPr>
              <a:lnSpc>
                <a:spcPct val="150000"/>
              </a:lnSpc>
            </a:pPr>
            <a:r>
              <a:rPr lang="en-US" altLang="zh-CN" sz="2000" b="1" dirty="0" smtClean="0">
                <a:solidFill>
                  <a:schemeClr val="accent4"/>
                </a:solidFill>
                <a:latin typeface="微软雅黑" panose="020B0503020204020204" pitchFamily="34" charset="-122"/>
                <a:ea typeface="微软雅黑" panose="020B0503020204020204" pitchFamily="34" charset="-122"/>
              </a:rPr>
              <a:t>Scenario application</a:t>
            </a:r>
          </a:p>
          <a:p>
            <a:pPr>
              <a:lnSpc>
                <a:spcPct val="150000"/>
              </a:lnSpc>
            </a:pPr>
            <a:r>
              <a:rPr lang="en-US" altLang="zh-CN" sz="1200" dirty="0" smtClean="0">
                <a:latin typeface="微软雅黑" panose="020B0503020204020204" pitchFamily="34" charset="-122"/>
                <a:ea typeface="微软雅黑" panose="020B0503020204020204" pitchFamily="34" charset="-122"/>
              </a:rPr>
              <a:t>Divide the industry, sub-scenarios, refine the requirements, provide targeted applications, and display screens more effectively </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6468465" y="3720393"/>
            <a:ext cx="4723408" cy="1384995"/>
          </a:xfrm>
          <a:prstGeom prst="rect">
            <a:avLst/>
          </a:prstGeom>
          <a:noFill/>
        </p:spPr>
        <p:txBody>
          <a:bodyPr wrap="square" rtlCol="0">
            <a:spAutoFit/>
          </a:bodyPr>
          <a:lstStyle/>
          <a:p>
            <a:pPr>
              <a:lnSpc>
                <a:spcPct val="150000"/>
              </a:lnSpc>
            </a:pPr>
            <a:r>
              <a:rPr lang="en-US" altLang="zh-CN" sz="2000" b="1" dirty="0" smtClean="0">
                <a:solidFill>
                  <a:schemeClr val="accent4"/>
                </a:solidFill>
                <a:latin typeface="微软雅黑" panose="020B0503020204020204" pitchFamily="34" charset="-122"/>
                <a:ea typeface="微软雅黑" panose="020B0503020204020204" pitchFamily="34" charset="-122"/>
              </a:rPr>
              <a:t>Application extension</a:t>
            </a:r>
          </a:p>
          <a:p>
            <a:pPr>
              <a:lnSpc>
                <a:spcPct val="150000"/>
              </a:lnSpc>
            </a:pPr>
            <a:r>
              <a:rPr lang="en-US" altLang="zh-CN" sz="1200" dirty="0" smtClean="0">
                <a:solidFill>
                  <a:srgbClr val="212121"/>
                </a:solidFill>
                <a:latin typeface="微软雅黑" panose="020B0503020204020204" pitchFamily="34" charset="-122"/>
                <a:ea typeface="微软雅黑" panose="020B0503020204020204" pitchFamily="34" charset="-122"/>
              </a:rPr>
              <a:t>The non-engineering development approach quickly responds to new demands in a standard APP approach to meet changing market demands.</a:t>
            </a:r>
          </a:p>
        </p:txBody>
      </p:sp>
      <p:sp>
        <p:nvSpPr>
          <p:cNvPr id="10" name="文本框 9"/>
          <p:cNvSpPr txBox="1"/>
          <p:nvPr/>
        </p:nvSpPr>
        <p:spPr>
          <a:xfrm>
            <a:off x="6468465" y="5171448"/>
            <a:ext cx="4723408" cy="1107996"/>
          </a:xfrm>
          <a:prstGeom prst="rect">
            <a:avLst/>
          </a:prstGeom>
          <a:noFill/>
        </p:spPr>
        <p:txBody>
          <a:bodyPr wrap="square" rtlCol="0">
            <a:spAutoFit/>
          </a:bodyPr>
          <a:lstStyle/>
          <a:p>
            <a:pPr>
              <a:lnSpc>
                <a:spcPct val="150000"/>
              </a:lnSpc>
            </a:pPr>
            <a:r>
              <a:rPr lang="en-US" altLang="zh-CN" sz="2000" b="1" dirty="0" smtClean="0">
                <a:solidFill>
                  <a:schemeClr val="accent4"/>
                </a:solidFill>
                <a:latin typeface="微软雅黑" panose="020B0503020204020204" pitchFamily="34" charset="-122"/>
                <a:ea typeface="微软雅黑" panose="020B0503020204020204" pitchFamily="34" charset="-122"/>
              </a:rPr>
              <a:t>Third-party application docking</a:t>
            </a:r>
          </a:p>
          <a:p>
            <a:pPr>
              <a:lnSpc>
                <a:spcPct val="150000"/>
              </a:lnSpc>
            </a:pPr>
            <a:r>
              <a:rPr lang="en-US" altLang="zh-CN" sz="1200" dirty="0" smtClean="0">
                <a:solidFill>
                  <a:srgbClr val="212121"/>
                </a:solidFill>
                <a:latin typeface="微软雅黑" panose="020B0503020204020204" pitchFamily="34" charset="-122"/>
                <a:ea typeface="微软雅黑" panose="020B0503020204020204" pitchFamily="34" charset="-122"/>
              </a:rPr>
              <a:t>Support for third-party applications, quickly integrate new features, and achieve unified management and control.</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254" y="4169657"/>
            <a:ext cx="1047750" cy="1047750"/>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0950" y="4169657"/>
            <a:ext cx="1047750" cy="104775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0950" y="2111484"/>
            <a:ext cx="1047750" cy="1047750"/>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9325" y="2111484"/>
            <a:ext cx="1047750" cy="1047750"/>
          </a:xfrm>
          <a:prstGeom prst="rect">
            <a:avLst/>
          </a:prstGeom>
        </p:spPr>
      </p:pic>
      <p:sp>
        <p:nvSpPr>
          <p:cNvPr id="15" name="文本框 14"/>
          <p:cNvSpPr txBox="1"/>
          <p:nvPr/>
        </p:nvSpPr>
        <p:spPr>
          <a:xfrm>
            <a:off x="1009650" y="3279739"/>
            <a:ext cx="927100" cy="830997"/>
          </a:xfrm>
          <a:prstGeom prst="rect">
            <a:avLst/>
          </a:prstGeom>
          <a:noFill/>
        </p:spPr>
        <p:txBody>
          <a:bodyPr wrap="square" rtlCol="0">
            <a:spAutoFit/>
          </a:bodyPr>
          <a:lstStyle/>
          <a:p>
            <a:pPr algn="ctr"/>
            <a:r>
              <a:rPr lang="en-US" altLang="zh-CN" sz="1600" b="1" dirty="0" smtClean="0">
                <a:latin typeface="微软雅黑" panose="020B0503020204020204" pitchFamily="34" charset="-122"/>
                <a:ea typeface="微软雅黑" panose="020B0503020204020204" pitchFamily="34" charset="-122"/>
              </a:rPr>
              <a:t>Poster machine</a:t>
            </a:r>
            <a:endParaRPr lang="zh-CN" altLang="en-US" sz="16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2581275" y="3279739"/>
            <a:ext cx="927100" cy="830997"/>
          </a:xfrm>
          <a:prstGeom prst="rect">
            <a:avLst/>
          </a:prstGeom>
          <a:noFill/>
        </p:spPr>
        <p:txBody>
          <a:bodyPr wrap="square" rtlCol="0">
            <a:spAutoFit/>
          </a:bodyPr>
          <a:lstStyle/>
          <a:p>
            <a:pPr algn="ctr"/>
            <a:r>
              <a:rPr lang="en-US" altLang="zh-CN" sz="1600" b="1" dirty="0" smtClean="0">
                <a:latin typeface="微软雅黑" panose="020B0503020204020204" pitchFamily="34" charset="-122"/>
                <a:ea typeface="微软雅黑" panose="020B0503020204020204" pitchFamily="34" charset="-122"/>
              </a:rPr>
              <a:t>Cloud stitching</a:t>
            </a:r>
            <a:endParaRPr lang="zh-CN" altLang="en-US" sz="1600" b="1" dirty="0">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9325" y="4169657"/>
            <a:ext cx="1047750" cy="1047750"/>
          </a:xfrm>
          <a:prstGeom prst="rect">
            <a:avLst/>
          </a:prstGeom>
        </p:spPr>
      </p:pic>
      <p:sp>
        <p:nvSpPr>
          <p:cNvPr id="20" name="文本框 19"/>
          <p:cNvSpPr txBox="1"/>
          <p:nvPr/>
        </p:nvSpPr>
        <p:spPr>
          <a:xfrm>
            <a:off x="1009650" y="5376816"/>
            <a:ext cx="927100" cy="830997"/>
          </a:xfrm>
          <a:prstGeom prst="rect">
            <a:avLst/>
          </a:prstGeom>
          <a:noFill/>
        </p:spPr>
        <p:txBody>
          <a:bodyPr wrap="square" rtlCol="0">
            <a:spAutoFit/>
          </a:bodyPr>
          <a:lstStyle/>
          <a:p>
            <a:pPr algn="ctr"/>
            <a:r>
              <a:rPr lang="en-US" altLang="zh-CN" sz="1600" b="1" dirty="0" smtClean="0">
                <a:latin typeface="微软雅黑" panose="020B0503020204020204" pitchFamily="34" charset="-122"/>
                <a:ea typeface="微软雅黑" panose="020B0503020204020204" pitchFamily="34" charset="-122"/>
              </a:rPr>
              <a:t>Poster machine</a:t>
            </a:r>
            <a:endParaRPr lang="zh-CN" altLang="en-US" sz="16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2520950" y="5376816"/>
            <a:ext cx="1071832" cy="830997"/>
          </a:xfrm>
          <a:prstGeom prst="rect">
            <a:avLst/>
          </a:prstGeom>
          <a:noFill/>
        </p:spPr>
        <p:txBody>
          <a:bodyPr wrap="square" rtlCol="0">
            <a:spAutoFit/>
          </a:bodyPr>
          <a:lstStyle/>
          <a:p>
            <a:pPr algn="ctr"/>
            <a:r>
              <a:rPr lang="en-US" altLang="zh-CN" sz="1600" b="1" dirty="0" smtClean="0">
                <a:latin typeface="微软雅黑" panose="020B0503020204020204" pitchFamily="34" charset="-122"/>
                <a:ea typeface="微软雅黑" panose="020B0503020204020204" pitchFamily="34" charset="-122"/>
              </a:rPr>
              <a:t>NFC Identification</a:t>
            </a:r>
            <a:endParaRPr lang="zh-CN" altLang="en-US" sz="1600" b="1"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4326656" y="5376816"/>
            <a:ext cx="1240946" cy="584775"/>
          </a:xfrm>
          <a:prstGeom prst="rect">
            <a:avLst/>
          </a:prstGeom>
          <a:solidFill>
            <a:schemeClr val="accent4"/>
          </a:solidFill>
        </p:spPr>
        <p:txBody>
          <a:bodyPr wrap="square" rtlCol="0">
            <a:spAutoFit/>
          </a:bodyPr>
          <a:lstStyle/>
          <a:p>
            <a:pPr algn="ctr"/>
            <a:r>
              <a:rPr lang="en-US" altLang="zh-CN" sz="1600" b="1" dirty="0" smtClean="0">
                <a:latin typeface="微软雅黑" panose="020B0503020204020204" pitchFamily="34" charset="-122"/>
                <a:ea typeface="微软雅黑" panose="020B0503020204020204" pitchFamily="34" charset="-122"/>
              </a:rPr>
              <a:t>Unmanned shelf</a:t>
            </a:r>
            <a:endParaRPr lang="zh-CN" altLang="en-US" sz="1600" b="1" dirty="0">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3254" y="2111484"/>
            <a:ext cx="1047750" cy="1047750"/>
          </a:xfrm>
          <a:prstGeom prst="rect">
            <a:avLst/>
          </a:prstGeom>
        </p:spPr>
      </p:pic>
      <p:sp>
        <p:nvSpPr>
          <p:cNvPr id="24" name="文本框 23"/>
          <p:cNvSpPr txBox="1"/>
          <p:nvPr/>
        </p:nvSpPr>
        <p:spPr>
          <a:xfrm>
            <a:off x="4326656" y="3279739"/>
            <a:ext cx="1240946" cy="830997"/>
          </a:xfrm>
          <a:prstGeom prst="rect">
            <a:avLst/>
          </a:prstGeom>
          <a:solidFill>
            <a:schemeClr val="accent4"/>
          </a:solidFill>
        </p:spPr>
        <p:txBody>
          <a:bodyPr wrap="square" rtlCol="0">
            <a:spAutoFit/>
          </a:bodyPr>
          <a:lstStyle/>
          <a:p>
            <a:pPr algn="ctr"/>
            <a:r>
              <a:rPr lang="en-US" altLang="zh-CN" sz="1600" b="1" dirty="0" smtClean="0">
                <a:latin typeface="微软雅黑" panose="020B0503020204020204" pitchFamily="34" charset="-122"/>
                <a:ea typeface="微软雅黑" panose="020B0503020204020204" pitchFamily="34" charset="-122"/>
              </a:rPr>
              <a:t>Cross-screen linkage</a:t>
            </a:r>
            <a:endParaRPr lang="zh-CN" altLang="en-US" sz="1600" b="1" dirty="0">
              <a:latin typeface="微软雅黑" panose="020B0503020204020204" pitchFamily="34" charset="-122"/>
              <a:ea typeface="微软雅黑" panose="020B0503020204020204" pitchFamily="34" charset="-122"/>
            </a:endParaRPr>
          </a:p>
        </p:txBody>
      </p:sp>
      <p:sp>
        <p:nvSpPr>
          <p:cNvPr id="25" name="加号 24"/>
          <p:cNvSpPr/>
          <p:nvPr/>
        </p:nvSpPr>
        <p:spPr>
          <a:xfrm>
            <a:off x="2139950" y="2527409"/>
            <a:ext cx="238125" cy="215900"/>
          </a:xfrm>
          <a:prstGeom prst="mathPl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加号 26"/>
          <p:cNvSpPr/>
          <p:nvPr/>
        </p:nvSpPr>
        <p:spPr>
          <a:xfrm>
            <a:off x="2139950" y="4585582"/>
            <a:ext cx="238125" cy="215900"/>
          </a:xfrm>
          <a:prstGeom prst="mathPlus">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号 27"/>
          <p:cNvSpPr/>
          <p:nvPr/>
        </p:nvSpPr>
        <p:spPr>
          <a:xfrm>
            <a:off x="3789045" y="2527409"/>
            <a:ext cx="312420" cy="215900"/>
          </a:xfrm>
          <a:prstGeom prst="mathEqual">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等号 29"/>
          <p:cNvSpPr/>
          <p:nvPr/>
        </p:nvSpPr>
        <p:spPr>
          <a:xfrm>
            <a:off x="3789045" y="4595683"/>
            <a:ext cx="312420" cy="215900"/>
          </a:xfrm>
          <a:prstGeom prst="mathEqual">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53384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2192000" cy="6858000"/>
          </a:xfrm>
          <a:prstGeom prst="rect">
            <a:avLst/>
          </a:prstGeom>
          <a:gradFill flip="none" rotWithShape="1">
            <a:gsLst>
              <a:gs pos="0">
                <a:schemeClr val="tx1">
                  <a:alpha val="80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 Placeholder 8"/>
          <p:cNvSpPr txBox="1">
            <a:spLocks/>
          </p:cNvSpPr>
          <p:nvPr/>
        </p:nvSpPr>
        <p:spPr>
          <a:xfrm>
            <a:off x="4987513" y="3748942"/>
            <a:ext cx="2216975" cy="389860"/>
          </a:xfrm>
          <a:prstGeom prst="rect">
            <a:avLst/>
          </a:prstGeom>
          <a:solidFill>
            <a:schemeClr val="accent4"/>
          </a:solid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600" smtClean="0">
                <a:latin typeface="微软雅黑" panose="020B0503020204020204" pitchFamily="34" charset="-122"/>
                <a:ea typeface="微软雅黑" panose="020B0503020204020204" pitchFamily="34" charset="-122"/>
              </a:rPr>
              <a:t>2019 – 03 - 18</a:t>
            </a:r>
          </a:p>
        </p:txBody>
      </p:sp>
      <p:sp>
        <p:nvSpPr>
          <p:cNvPr id="17" name="标题 13"/>
          <p:cNvSpPr>
            <a:spLocks noGrp="1"/>
          </p:cNvSpPr>
          <p:nvPr>
            <p:ph type="ctrTitle"/>
          </p:nvPr>
        </p:nvSpPr>
        <p:spPr>
          <a:xfrm>
            <a:off x="0" y="2142671"/>
            <a:ext cx="12192000" cy="1405392"/>
          </a:xfrm>
        </p:spPr>
        <p:txBody>
          <a:bodyPr>
            <a:normAutofit/>
          </a:bodyPr>
          <a:lstStyle/>
          <a:p>
            <a:r>
              <a:rPr lang="en-US" altLang="zh-CN" sz="5400" b="1" spc="300">
                <a:solidFill>
                  <a:schemeClr val="bg1"/>
                </a:solidFill>
                <a:latin typeface="微软雅黑" panose="020B0503020204020204" pitchFamily="34" charset="-122"/>
                <a:ea typeface="微软雅黑" panose="020B0503020204020204" pitchFamily="34" charset="-122"/>
              </a:rPr>
              <a:t>THANKS</a:t>
            </a:r>
            <a:endParaRPr lang="zh-CN" altLang="en-US" sz="54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120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74650" y="171707"/>
            <a:ext cx="5336602" cy="461665"/>
          </a:xfrm>
          <a:prstGeom prst="rect">
            <a:avLst/>
          </a:prstGeom>
          <a:noFill/>
        </p:spPr>
        <p:txBody>
          <a:bodyPr wrap="square" rtlCol="0">
            <a:spAutoFit/>
          </a:bodyPr>
          <a:lstStyle/>
          <a:p>
            <a:r>
              <a:rPr lang="en-US" altLang="zh-CN" sz="2400" dirty="0" smtClean="0">
                <a:latin typeface="冬青黑体简体中文 W3" panose="020B0300000000000000" pitchFamily="34" charset="-122"/>
                <a:ea typeface="冬青黑体简体中文 W3" panose="020B0300000000000000" pitchFamily="34" charset="-122"/>
              </a:rPr>
              <a:t>Platform Management Architecture</a:t>
            </a:r>
            <a:endParaRPr lang="zh-CN" altLang="en-US" sz="2400" dirty="0">
              <a:latin typeface="冬青黑体简体中文 W3" panose="020B0300000000000000" pitchFamily="34" charset="-122"/>
              <a:ea typeface="冬青黑体简体中文 W3" panose="020B0300000000000000" pitchFamily="34" charset="-122"/>
            </a:endParaRPr>
          </a:p>
        </p:txBody>
      </p:sp>
      <p:pic>
        <p:nvPicPr>
          <p:cNvPr id="7" name="图片 6"/>
          <p:cNvPicPr>
            <a:picLocks noChangeAspect="1"/>
          </p:cNvPicPr>
          <p:nvPr/>
        </p:nvPicPr>
        <p:blipFill>
          <a:blip r:embed="rId3"/>
          <a:stretch>
            <a:fillRect/>
          </a:stretch>
        </p:blipFill>
        <p:spPr>
          <a:xfrm>
            <a:off x="7965094" y="3470894"/>
            <a:ext cx="944432" cy="549583"/>
          </a:xfrm>
          <a:prstGeom prst="rect">
            <a:avLst/>
          </a:prstGeom>
        </p:spPr>
      </p:pic>
      <p:pic>
        <p:nvPicPr>
          <p:cNvPr id="9" name="图片 8"/>
          <p:cNvPicPr>
            <a:picLocks noChangeAspect="1"/>
          </p:cNvPicPr>
          <p:nvPr/>
        </p:nvPicPr>
        <p:blipFill>
          <a:blip r:embed="rId4"/>
          <a:stretch>
            <a:fillRect/>
          </a:stretch>
        </p:blipFill>
        <p:spPr>
          <a:xfrm rot="12774594" flipV="1">
            <a:off x="7041372" y="3106669"/>
            <a:ext cx="1057049" cy="88671"/>
          </a:xfrm>
          <a:prstGeom prst="rect">
            <a:avLst/>
          </a:prstGeom>
        </p:spPr>
      </p:pic>
      <p:pic>
        <p:nvPicPr>
          <p:cNvPr id="10" name="图片 9"/>
          <p:cNvPicPr>
            <a:picLocks noChangeAspect="1"/>
          </p:cNvPicPr>
          <p:nvPr/>
        </p:nvPicPr>
        <p:blipFill>
          <a:blip r:embed="rId4"/>
          <a:stretch>
            <a:fillRect/>
          </a:stretch>
        </p:blipFill>
        <p:spPr>
          <a:xfrm rot="167920">
            <a:off x="6990049" y="3742059"/>
            <a:ext cx="896002" cy="79827"/>
          </a:xfrm>
          <a:prstGeom prst="rect">
            <a:avLst/>
          </a:prstGeom>
        </p:spPr>
      </p:pic>
      <p:pic>
        <p:nvPicPr>
          <p:cNvPr id="11" name="图片 10"/>
          <p:cNvPicPr>
            <a:picLocks noChangeAspect="1"/>
          </p:cNvPicPr>
          <p:nvPr/>
        </p:nvPicPr>
        <p:blipFill>
          <a:blip r:embed="rId4"/>
          <a:stretch>
            <a:fillRect/>
          </a:stretch>
        </p:blipFill>
        <p:spPr>
          <a:xfrm rot="5400000" flipV="1">
            <a:off x="8184207" y="4338047"/>
            <a:ext cx="577379" cy="86706"/>
          </a:xfrm>
          <a:prstGeom prst="rect">
            <a:avLst/>
          </a:prstGeom>
        </p:spPr>
      </p:pic>
      <p:pic>
        <p:nvPicPr>
          <p:cNvPr id="12" name="图片 11"/>
          <p:cNvPicPr>
            <a:picLocks noChangeAspect="1"/>
          </p:cNvPicPr>
          <p:nvPr/>
        </p:nvPicPr>
        <p:blipFill>
          <a:blip r:embed="rId5"/>
          <a:stretch>
            <a:fillRect/>
          </a:stretch>
        </p:blipFill>
        <p:spPr>
          <a:xfrm>
            <a:off x="6561357" y="5187603"/>
            <a:ext cx="426979" cy="264857"/>
          </a:xfrm>
          <a:prstGeom prst="rect">
            <a:avLst/>
          </a:prstGeom>
        </p:spPr>
      </p:pic>
      <p:sp>
        <p:nvSpPr>
          <p:cNvPr id="13" name="矩形 12"/>
          <p:cNvSpPr/>
          <p:nvPr/>
        </p:nvSpPr>
        <p:spPr>
          <a:xfrm>
            <a:off x="9830600" y="1948721"/>
            <a:ext cx="1325582" cy="692449"/>
          </a:xfrm>
          <a:prstGeom prst="rect">
            <a:avLst/>
          </a:prstGeom>
          <a:solidFill>
            <a:schemeClr val="accent4">
              <a:alpha val="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冬青黑体简体中文 W3" panose="020B0300000000000000" pitchFamily="34" charset="-122"/>
                <a:ea typeface="冬青黑体简体中文 W3" panose="020B0300000000000000" pitchFamily="34" charset="-122"/>
              </a:rPr>
              <a:t>Screen management platform</a:t>
            </a:r>
            <a:endParaRPr lang="zh-CN" altLang="en-US" sz="1200" dirty="0">
              <a:solidFill>
                <a:schemeClr val="tx1"/>
              </a:solidFill>
              <a:latin typeface="冬青黑体简体中文 W3" panose="020B0300000000000000" pitchFamily="34" charset="-122"/>
              <a:ea typeface="冬青黑体简体中文 W3" panose="020B0300000000000000" pitchFamily="34" charset="-122"/>
            </a:endParaRPr>
          </a:p>
        </p:txBody>
      </p:sp>
      <p:sp>
        <p:nvSpPr>
          <p:cNvPr id="14" name="矩形 13"/>
          <p:cNvSpPr/>
          <p:nvPr/>
        </p:nvSpPr>
        <p:spPr>
          <a:xfrm>
            <a:off x="9830600" y="2716211"/>
            <a:ext cx="1325582" cy="335523"/>
          </a:xfrm>
          <a:prstGeom prst="rect">
            <a:avLst/>
          </a:prstGeom>
          <a:solidFill>
            <a:schemeClr val="accent4">
              <a:alpha val="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冬青黑体简体中文 W3" panose="020B0300000000000000" pitchFamily="34" charset="-122"/>
                <a:ea typeface="冬青黑体简体中文 W3" panose="020B0300000000000000" pitchFamily="34" charset="-122"/>
              </a:rPr>
              <a:t>Designer task platform</a:t>
            </a:r>
            <a:endParaRPr lang="zh-CN" altLang="en-US" sz="1200" dirty="0">
              <a:solidFill>
                <a:schemeClr val="tx1"/>
              </a:solidFill>
              <a:latin typeface="冬青黑体简体中文 W3" panose="020B0300000000000000" pitchFamily="34" charset="-122"/>
              <a:ea typeface="冬青黑体简体中文 W3" panose="020B0300000000000000" pitchFamily="34" charset="-122"/>
            </a:endParaRPr>
          </a:p>
        </p:txBody>
      </p:sp>
      <p:sp>
        <p:nvSpPr>
          <p:cNvPr id="15" name="矩形 14"/>
          <p:cNvSpPr/>
          <p:nvPr/>
        </p:nvSpPr>
        <p:spPr>
          <a:xfrm>
            <a:off x="9830600" y="3135371"/>
            <a:ext cx="1325582" cy="335523"/>
          </a:xfrm>
          <a:prstGeom prst="rect">
            <a:avLst/>
          </a:prstGeom>
          <a:solidFill>
            <a:schemeClr val="accent4">
              <a:alpha val="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冬青黑体简体中文 W3" panose="020B0300000000000000" pitchFamily="34" charset="-122"/>
                <a:ea typeface="冬青黑体简体中文 W3" panose="020B0300000000000000" pitchFamily="34" charset="-122"/>
              </a:rPr>
              <a:t>E-commerce </a:t>
            </a:r>
            <a:r>
              <a:rPr lang="en-US" altLang="zh-CN" sz="1200" dirty="0" smtClean="0">
                <a:solidFill>
                  <a:schemeClr val="tx1"/>
                </a:solidFill>
                <a:latin typeface="冬青黑体简体中文 W3" panose="020B0300000000000000" pitchFamily="34" charset="-122"/>
                <a:ea typeface="冬青黑体简体中文 W3" panose="020B0300000000000000" pitchFamily="34" charset="-122"/>
              </a:rPr>
              <a:t>platform</a:t>
            </a:r>
            <a:endParaRPr lang="zh-CN" altLang="en-US" sz="1200" dirty="0">
              <a:solidFill>
                <a:schemeClr val="tx1"/>
              </a:solidFill>
              <a:latin typeface="冬青黑体简体中文 W3" panose="020B0300000000000000" pitchFamily="34" charset="-122"/>
              <a:ea typeface="冬青黑体简体中文 W3" panose="020B0300000000000000" pitchFamily="34" charset="-122"/>
            </a:endParaRPr>
          </a:p>
        </p:txBody>
      </p:sp>
      <p:sp>
        <p:nvSpPr>
          <p:cNvPr id="16" name="矩形 15"/>
          <p:cNvSpPr/>
          <p:nvPr/>
        </p:nvSpPr>
        <p:spPr>
          <a:xfrm>
            <a:off x="9830600" y="3554609"/>
            <a:ext cx="1325582" cy="717588"/>
          </a:xfrm>
          <a:prstGeom prst="rect">
            <a:avLst/>
          </a:prstGeom>
          <a:solidFill>
            <a:schemeClr val="accent4">
              <a:alpha val="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冬青黑体简体中文 W3" panose="020B0300000000000000" pitchFamily="34" charset="-122"/>
                <a:ea typeface="冬青黑体简体中文 W3" panose="020B0300000000000000" pitchFamily="34" charset="-122"/>
              </a:rPr>
              <a:t>Advertising distribution platform</a:t>
            </a:r>
            <a:endParaRPr lang="zh-CN" altLang="en-US" sz="1200" dirty="0">
              <a:solidFill>
                <a:schemeClr val="tx1"/>
              </a:solidFill>
              <a:latin typeface="冬青黑体简体中文 W3" panose="020B0300000000000000" pitchFamily="34" charset="-122"/>
              <a:ea typeface="冬青黑体简体中文 W3" panose="020B0300000000000000" pitchFamily="34" charset="-122"/>
            </a:endParaRPr>
          </a:p>
        </p:txBody>
      </p:sp>
      <p:sp>
        <p:nvSpPr>
          <p:cNvPr id="17" name="矩形 16"/>
          <p:cNvSpPr/>
          <p:nvPr/>
        </p:nvSpPr>
        <p:spPr>
          <a:xfrm>
            <a:off x="9770639" y="4407108"/>
            <a:ext cx="1325582" cy="554636"/>
          </a:xfrm>
          <a:prstGeom prst="rect">
            <a:avLst/>
          </a:prstGeom>
          <a:solidFill>
            <a:schemeClr val="accent4">
              <a:alpha val="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冬青黑体简体中文 W3" panose="020B0300000000000000" pitchFamily="34" charset="-122"/>
                <a:ea typeface="冬青黑体简体中文 W3" panose="020B0300000000000000" pitchFamily="34" charset="-122"/>
              </a:rPr>
              <a:t>Third party screen interaction</a:t>
            </a:r>
            <a:endParaRPr lang="zh-CN" altLang="en-US" sz="1200" dirty="0">
              <a:solidFill>
                <a:schemeClr val="tx1"/>
              </a:solidFill>
              <a:latin typeface="冬青黑体简体中文 W3" panose="020B0300000000000000" pitchFamily="34" charset="-122"/>
              <a:ea typeface="冬青黑体简体中文 W3" panose="020B0300000000000000" pitchFamily="34" charset="-122"/>
            </a:endParaRPr>
          </a:p>
        </p:txBody>
      </p:sp>
      <p:sp>
        <p:nvSpPr>
          <p:cNvPr id="18" name="矩形 17"/>
          <p:cNvSpPr/>
          <p:nvPr/>
        </p:nvSpPr>
        <p:spPr>
          <a:xfrm>
            <a:off x="9830600" y="5156615"/>
            <a:ext cx="1325582" cy="569627"/>
          </a:xfrm>
          <a:prstGeom prst="rect">
            <a:avLst/>
          </a:prstGeom>
          <a:solidFill>
            <a:schemeClr val="accent4">
              <a:alpha val="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冬青黑体简体中文 W3" panose="020B0300000000000000" pitchFamily="34" charset="-122"/>
                <a:ea typeface="冬青黑体简体中文 W3" panose="020B0300000000000000" pitchFamily="34" charset="-122"/>
              </a:rPr>
              <a:t>OA management platform</a:t>
            </a:r>
            <a:endParaRPr lang="zh-CN" altLang="en-US" sz="1200" dirty="0">
              <a:solidFill>
                <a:schemeClr val="tx1"/>
              </a:solidFill>
              <a:latin typeface="冬青黑体简体中文 W3" panose="020B0300000000000000" pitchFamily="34" charset="-122"/>
              <a:ea typeface="冬青黑体简体中文 W3" panose="020B0300000000000000" pitchFamily="34" charset="-122"/>
            </a:endParaRPr>
          </a:p>
        </p:txBody>
      </p:sp>
      <p:sp>
        <p:nvSpPr>
          <p:cNvPr id="19" name="矩形 18"/>
          <p:cNvSpPr/>
          <p:nvPr/>
        </p:nvSpPr>
        <p:spPr>
          <a:xfrm>
            <a:off x="9830600" y="5771212"/>
            <a:ext cx="1325582" cy="254833"/>
          </a:xfrm>
          <a:prstGeom prst="rect">
            <a:avLst/>
          </a:prstGeom>
          <a:solidFill>
            <a:schemeClr val="accent4">
              <a:alpha val="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冬青黑体简体中文 W3" panose="020B0300000000000000" pitchFamily="34" charset="-122"/>
                <a:ea typeface="冬青黑体简体中文 W3" panose="020B0300000000000000" pitchFamily="34" charset="-122"/>
              </a:rPr>
              <a:t>……</a:t>
            </a:r>
            <a:endParaRPr lang="zh-CN" altLang="en-US" sz="1200" dirty="0">
              <a:solidFill>
                <a:schemeClr val="tx1"/>
              </a:solidFill>
              <a:latin typeface="冬青黑体简体中文 W3" panose="020B0300000000000000" pitchFamily="34" charset="-122"/>
              <a:ea typeface="冬青黑体简体中文 W3" panose="020B0300000000000000" pitchFamily="34" charset="-122"/>
            </a:endParaRPr>
          </a:p>
        </p:txBody>
      </p:sp>
      <p:sp>
        <p:nvSpPr>
          <p:cNvPr id="20" name="左右箭头 19"/>
          <p:cNvSpPr/>
          <p:nvPr/>
        </p:nvSpPr>
        <p:spPr>
          <a:xfrm rot="19770271">
            <a:off x="8951613" y="3069636"/>
            <a:ext cx="898162" cy="232313"/>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左右箭头 20"/>
          <p:cNvSpPr/>
          <p:nvPr/>
        </p:nvSpPr>
        <p:spPr>
          <a:xfrm rot="2428642">
            <a:off x="8897376" y="4141534"/>
            <a:ext cx="1069387" cy="231684"/>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16200000">
            <a:off x="5435600" y="1939656"/>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16200000">
            <a:off x="5435600" y="2119939"/>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16200000">
            <a:off x="5436837" y="2300222"/>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rot="16200000">
            <a:off x="4845605" y="4089768"/>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16200000">
            <a:off x="5157801" y="4089768"/>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rot="16200000">
            <a:off x="5474629" y="4089768"/>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16200000">
            <a:off x="4849280" y="3010440"/>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rot="16200000">
            <a:off x="5161476" y="3010440"/>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16200000">
            <a:off x="5478304" y="3010440"/>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6200000">
            <a:off x="4849280" y="3190723"/>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16200000">
            <a:off x="5161476" y="3190723"/>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rot="16200000">
            <a:off x="5478304" y="3190723"/>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rot="16200000">
            <a:off x="4849280" y="3371006"/>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6200000">
            <a:off x="5161476" y="3371006"/>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rot="16200000">
            <a:off x="5478304" y="3371006"/>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4773997" y="1996654"/>
            <a:ext cx="407777" cy="567072"/>
            <a:chOff x="1866423" y="3854593"/>
            <a:chExt cx="455295" cy="633153"/>
          </a:xfrm>
        </p:grpSpPr>
        <p:sp>
          <p:nvSpPr>
            <p:cNvPr id="38" name="矩形 37"/>
            <p:cNvSpPr/>
            <p:nvPr/>
          </p:nvSpPr>
          <p:spPr>
            <a:xfrm>
              <a:off x="1955451" y="3854593"/>
              <a:ext cx="284829" cy="506362"/>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955451" y="4360955"/>
              <a:ext cx="284829" cy="126791"/>
            </a:xfrm>
            <a:prstGeom prst="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flipH="1">
              <a:off x="1866423" y="4487746"/>
              <a:ext cx="455295" cy="0"/>
            </a:xfrm>
            <a:prstGeom prst="line">
              <a:avLst/>
            </a:prstGeom>
            <a:ln w="222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41" name="图片 40"/>
          <p:cNvPicPr>
            <a:picLocks noChangeAspect="1"/>
          </p:cNvPicPr>
          <p:nvPr/>
        </p:nvPicPr>
        <p:blipFill>
          <a:blip r:embed="rId4"/>
          <a:stretch>
            <a:fillRect/>
          </a:stretch>
        </p:blipFill>
        <p:spPr>
          <a:xfrm rot="1448870">
            <a:off x="5799726" y="2382758"/>
            <a:ext cx="796309" cy="72346"/>
          </a:xfrm>
          <a:prstGeom prst="rect">
            <a:avLst/>
          </a:prstGeom>
        </p:spPr>
      </p:pic>
      <p:pic>
        <p:nvPicPr>
          <p:cNvPr id="42" name="图片 41"/>
          <p:cNvPicPr>
            <a:picLocks noChangeAspect="1"/>
          </p:cNvPicPr>
          <p:nvPr/>
        </p:nvPicPr>
        <p:blipFill>
          <a:blip r:embed="rId4"/>
          <a:stretch>
            <a:fillRect/>
          </a:stretch>
        </p:blipFill>
        <p:spPr>
          <a:xfrm rot="21435736">
            <a:off x="5799962" y="3743135"/>
            <a:ext cx="730672" cy="79646"/>
          </a:xfrm>
          <a:prstGeom prst="rect">
            <a:avLst/>
          </a:prstGeom>
        </p:spPr>
      </p:pic>
      <p:pic>
        <p:nvPicPr>
          <p:cNvPr id="43" name="图片 42"/>
          <p:cNvPicPr>
            <a:picLocks noChangeAspect="1"/>
          </p:cNvPicPr>
          <p:nvPr/>
        </p:nvPicPr>
        <p:blipFill>
          <a:blip r:embed="rId4"/>
          <a:stretch>
            <a:fillRect/>
          </a:stretch>
        </p:blipFill>
        <p:spPr>
          <a:xfrm rot="488196">
            <a:off x="5808834" y="5277228"/>
            <a:ext cx="771985" cy="70294"/>
          </a:xfrm>
          <a:prstGeom prst="rect">
            <a:avLst/>
          </a:prstGeom>
        </p:spPr>
      </p:pic>
      <p:pic>
        <p:nvPicPr>
          <p:cNvPr id="44" name="图片 43"/>
          <p:cNvPicPr>
            <a:picLocks noChangeAspect="1"/>
          </p:cNvPicPr>
          <p:nvPr/>
        </p:nvPicPr>
        <p:blipFill>
          <a:blip r:embed="rId5"/>
          <a:stretch>
            <a:fillRect/>
          </a:stretch>
        </p:blipFill>
        <p:spPr>
          <a:xfrm>
            <a:off x="6570001" y="3722370"/>
            <a:ext cx="426979" cy="264857"/>
          </a:xfrm>
          <a:prstGeom prst="rect">
            <a:avLst/>
          </a:prstGeom>
        </p:spPr>
      </p:pic>
      <p:pic>
        <p:nvPicPr>
          <p:cNvPr id="45" name="图片 44"/>
          <p:cNvPicPr>
            <a:picLocks noChangeAspect="1"/>
          </p:cNvPicPr>
          <p:nvPr/>
        </p:nvPicPr>
        <p:blipFill>
          <a:blip r:embed="rId5"/>
          <a:stretch>
            <a:fillRect/>
          </a:stretch>
        </p:blipFill>
        <p:spPr>
          <a:xfrm>
            <a:off x="6589156" y="2583782"/>
            <a:ext cx="426979" cy="264857"/>
          </a:xfrm>
          <a:prstGeom prst="rect">
            <a:avLst/>
          </a:prstGeom>
        </p:spPr>
      </p:pic>
      <p:sp>
        <p:nvSpPr>
          <p:cNvPr id="46" name="矩形 45"/>
          <p:cNvSpPr/>
          <p:nvPr/>
        </p:nvSpPr>
        <p:spPr>
          <a:xfrm>
            <a:off x="930274" y="1473557"/>
            <a:ext cx="10331451" cy="315868"/>
          </a:xfrm>
          <a:prstGeom prst="rect">
            <a:avLst/>
          </a:prstGeom>
          <a:solidFill>
            <a:schemeClr val="accent4">
              <a:lumMod val="40000"/>
              <a:lumOff val="60000"/>
              <a:alpha val="48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a:off x="6166472" y="1516886"/>
            <a:ext cx="0" cy="4507514"/>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423149" y="1493877"/>
            <a:ext cx="0" cy="4540683"/>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9404519" y="1481197"/>
            <a:ext cx="0" cy="4564707"/>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832193" y="1498133"/>
            <a:ext cx="1374094" cy="276999"/>
          </a:xfrm>
          <a:prstGeom prst="rect">
            <a:avLst/>
          </a:prstGeom>
          <a:noFill/>
        </p:spPr>
        <p:txBody>
          <a:bodyPr wrap="none" rtlCol="0">
            <a:spAutoFit/>
          </a:bodyPr>
          <a:lstStyle/>
          <a:p>
            <a:r>
              <a:rPr lang="en-US" altLang="zh-CN" sz="1200" dirty="0" smtClean="0">
                <a:latin typeface="冬青黑体简体中文 W3" panose="020B0300000000000000" pitchFamily="34" charset="-122"/>
                <a:ea typeface="冬青黑体简体中文 W3" panose="020B0300000000000000" pitchFamily="34" charset="-122"/>
              </a:rPr>
              <a:t>Display </a:t>
            </a:r>
            <a:r>
              <a:rPr lang="en-US" altLang="zh-CN" sz="1200" dirty="0" smtClean="0">
                <a:latin typeface="冬青黑体简体中文 W3" panose="020B0300000000000000" pitchFamily="34" charset="-122"/>
                <a:ea typeface="冬青黑体简体中文 W3" panose="020B0300000000000000" pitchFamily="34" charset="-122"/>
              </a:rPr>
              <a:t>terminals</a:t>
            </a:r>
            <a:endParaRPr lang="zh-CN" altLang="en-US" sz="1200" dirty="0">
              <a:latin typeface="冬青黑体简体中文 W3" panose="020B0300000000000000" pitchFamily="34" charset="-122"/>
              <a:ea typeface="冬青黑体简体中文 W3" panose="020B0300000000000000" pitchFamily="34" charset="-122"/>
            </a:endParaRPr>
          </a:p>
        </p:txBody>
      </p:sp>
      <p:sp>
        <p:nvSpPr>
          <p:cNvPr id="51" name="文本框 50"/>
          <p:cNvSpPr txBox="1"/>
          <p:nvPr/>
        </p:nvSpPr>
        <p:spPr>
          <a:xfrm>
            <a:off x="6349997" y="1498133"/>
            <a:ext cx="1148071" cy="276999"/>
          </a:xfrm>
          <a:prstGeom prst="rect">
            <a:avLst/>
          </a:prstGeom>
          <a:noFill/>
        </p:spPr>
        <p:txBody>
          <a:bodyPr wrap="none" rtlCol="0">
            <a:spAutoFit/>
          </a:bodyPr>
          <a:lstStyle/>
          <a:p>
            <a:r>
              <a:rPr lang="en-US" altLang="zh-CN" sz="1200" dirty="0" smtClean="0">
                <a:latin typeface="冬青黑体简体中文 W3" panose="020B0300000000000000" pitchFamily="34" charset="-122"/>
                <a:ea typeface="冬青黑体简体中文 W3" panose="020B0300000000000000" pitchFamily="34" charset="-122"/>
              </a:rPr>
              <a:t>Data channel</a:t>
            </a:r>
            <a:endParaRPr lang="zh-CN" altLang="en-US" sz="1200" dirty="0">
              <a:latin typeface="冬青黑体简体中文 W3" panose="020B0300000000000000" pitchFamily="34" charset="-122"/>
              <a:ea typeface="冬青黑体简体中文 W3" panose="020B0300000000000000" pitchFamily="34" charset="-122"/>
            </a:endParaRPr>
          </a:p>
        </p:txBody>
      </p:sp>
      <p:sp>
        <p:nvSpPr>
          <p:cNvPr id="52" name="文本框 51"/>
          <p:cNvSpPr txBox="1"/>
          <p:nvPr/>
        </p:nvSpPr>
        <p:spPr>
          <a:xfrm>
            <a:off x="7495082" y="1514007"/>
            <a:ext cx="1798820" cy="461665"/>
          </a:xfrm>
          <a:prstGeom prst="rect">
            <a:avLst/>
          </a:prstGeom>
          <a:noFill/>
        </p:spPr>
        <p:txBody>
          <a:bodyPr wrap="square" rtlCol="0">
            <a:spAutoFit/>
          </a:bodyPr>
          <a:lstStyle/>
          <a:p>
            <a:r>
              <a:rPr lang="en-US" altLang="zh-CN" sz="1200" dirty="0" smtClean="0">
                <a:latin typeface="冬青黑体简体中文 W3" panose="020B0300000000000000" pitchFamily="34" charset="-122"/>
                <a:ea typeface="冬青黑体简体中文 W3" panose="020B0300000000000000" pitchFamily="34" charset="-122"/>
              </a:rPr>
              <a:t>Content publishing and processing</a:t>
            </a:r>
            <a:endParaRPr lang="zh-CN" altLang="en-US" sz="1200" dirty="0">
              <a:latin typeface="冬青黑体简体中文 W3" panose="020B0300000000000000" pitchFamily="34" charset="-122"/>
              <a:ea typeface="冬青黑体简体中文 W3" panose="020B0300000000000000" pitchFamily="34" charset="-122"/>
            </a:endParaRPr>
          </a:p>
        </p:txBody>
      </p:sp>
      <p:sp>
        <p:nvSpPr>
          <p:cNvPr id="53" name="文本框 52"/>
          <p:cNvSpPr txBox="1"/>
          <p:nvPr/>
        </p:nvSpPr>
        <p:spPr>
          <a:xfrm>
            <a:off x="9443803" y="1484027"/>
            <a:ext cx="2173574" cy="461665"/>
          </a:xfrm>
          <a:prstGeom prst="rect">
            <a:avLst/>
          </a:prstGeom>
          <a:noFill/>
        </p:spPr>
        <p:txBody>
          <a:bodyPr wrap="square" rtlCol="0">
            <a:spAutoFit/>
          </a:bodyPr>
          <a:lstStyle/>
          <a:p>
            <a:r>
              <a:rPr lang="en-US" altLang="zh-CN" sz="1200" dirty="0" smtClean="0">
                <a:latin typeface="冬青黑体简体中文 W3" panose="020B0300000000000000" pitchFamily="34" charset="-122"/>
                <a:ea typeface="冬青黑体简体中文 W3" panose="020B0300000000000000" pitchFamily="34" charset="-122"/>
              </a:rPr>
              <a:t>Management platform integration</a:t>
            </a:r>
            <a:endParaRPr lang="zh-CN" altLang="en-US" sz="1200" dirty="0">
              <a:latin typeface="冬青黑体简体中文 W3" panose="020B0300000000000000" pitchFamily="34" charset="-122"/>
              <a:ea typeface="冬青黑体简体中文 W3" panose="020B0300000000000000" pitchFamily="34" charset="-122"/>
            </a:endParaRPr>
          </a:p>
        </p:txBody>
      </p:sp>
      <p:sp>
        <p:nvSpPr>
          <p:cNvPr id="54" name="矩形 53"/>
          <p:cNvSpPr/>
          <p:nvPr/>
        </p:nvSpPr>
        <p:spPr>
          <a:xfrm>
            <a:off x="4779170" y="4822771"/>
            <a:ext cx="736634" cy="1017624"/>
          </a:xfrm>
          <a:prstGeom prst="rect">
            <a:avLst/>
          </a:prstGeom>
          <a:pattFill prst="pct70">
            <a:fgClr>
              <a:schemeClr val="tx1"/>
            </a:fgClr>
            <a:bgClr>
              <a:schemeClr val="tx1">
                <a:lumMod val="75000"/>
                <a:lumOff val="25000"/>
              </a:schemeClr>
            </a:bgClr>
          </a:pattFill>
          <a:ln>
            <a:solidFill>
              <a:schemeClr val="tx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594315" y="4907613"/>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5400000">
            <a:off x="2313697" y="1994145"/>
            <a:ext cx="125666" cy="147032"/>
          </a:xfrm>
          <a:prstGeom prst="triangle">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5400000">
            <a:off x="2311808" y="2412379"/>
            <a:ext cx="129443" cy="147032"/>
          </a:xfrm>
          <a:prstGeom prst="triangle">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2201825" y="2102808"/>
            <a:ext cx="689028" cy="338554"/>
          </a:xfrm>
          <a:prstGeom prst="rect">
            <a:avLst/>
          </a:prstGeom>
          <a:noFill/>
        </p:spPr>
        <p:txBody>
          <a:bodyPr wrap="square" rtlCol="0">
            <a:spAutoFit/>
          </a:bodyPr>
          <a:lstStyle/>
          <a:p>
            <a:r>
              <a:rPr lang="en-US" altLang="zh-CN" sz="800" dirty="0" smtClean="0">
                <a:latin typeface="冬青黑体简体中文 W3" panose="020B0300000000000000" pitchFamily="34" charset="-122"/>
                <a:ea typeface="冬青黑体简体中文 W3" panose="020B0300000000000000" pitchFamily="34" charset="-122"/>
              </a:rPr>
              <a:t>Scan mode</a:t>
            </a:r>
            <a:endParaRPr lang="zh-CN" altLang="en-US" sz="800" dirty="0">
              <a:latin typeface="冬青黑体简体中文 W3" panose="020B0300000000000000" pitchFamily="34" charset="-122"/>
              <a:ea typeface="冬青黑体简体中文 W3" panose="020B0300000000000000" pitchFamily="34" charset="-122"/>
            </a:endParaRPr>
          </a:p>
        </p:txBody>
      </p:sp>
      <p:sp>
        <p:nvSpPr>
          <p:cNvPr id="59" name="文本框 58"/>
          <p:cNvSpPr txBox="1"/>
          <p:nvPr/>
        </p:nvSpPr>
        <p:spPr>
          <a:xfrm>
            <a:off x="2201825" y="2515892"/>
            <a:ext cx="689028" cy="338554"/>
          </a:xfrm>
          <a:prstGeom prst="rect">
            <a:avLst/>
          </a:prstGeom>
          <a:noFill/>
        </p:spPr>
        <p:txBody>
          <a:bodyPr wrap="square" rtlCol="0">
            <a:spAutoFit/>
          </a:bodyPr>
          <a:lstStyle/>
          <a:p>
            <a:r>
              <a:rPr lang="en-US" altLang="zh-CN" sz="800" dirty="0" smtClean="0">
                <a:latin typeface="冬青黑体简体中文 W3" panose="020B0300000000000000" pitchFamily="34" charset="-122"/>
                <a:ea typeface="冬青黑体简体中文 W3" panose="020B0300000000000000" pitchFamily="34" charset="-122"/>
              </a:rPr>
              <a:t>Touch mode</a:t>
            </a:r>
            <a:endParaRPr lang="zh-CN" altLang="en-US" sz="800" dirty="0">
              <a:latin typeface="冬青黑体简体中文 W3" panose="020B0300000000000000" pitchFamily="34" charset="-122"/>
              <a:ea typeface="冬青黑体简体中文 W3" panose="020B0300000000000000" pitchFamily="34" charset="-122"/>
            </a:endParaRPr>
          </a:p>
        </p:txBody>
      </p:sp>
      <p:sp>
        <p:nvSpPr>
          <p:cNvPr id="60" name="等腰三角形 59"/>
          <p:cNvSpPr/>
          <p:nvPr/>
        </p:nvSpPr>
        <p:spPr>
          <a:xfrm rot="5400000">
            <a:off x="2318837" y="2843837"/>
            <a:ext cx="116421" cy="145996"/>
          </a:xfrm>
          <a:prstGeom prst="triangle">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2201824" y="2951197"/>
            <a:ext cx="1059545" cy="215444"/>
          </a:xfrm>
          <a:prstGeom prst="rect">
            <a:avLst/>
          </a:prstGeom>
          <a:noFill/>
        </p:spPr>
        <p:txBody>
          <a:bodyPr wrap="square" rtlCol="0">
            <a:spAutoFit/>
          </a:bodyPr>
          <a:lstStyle/>
          <a:p>
            <a:r>
              <a:rPr lang="en-US" altLang="zh-CN" sz="800" dirty="0" smtClean="0">
                <a:latin typeface="冬青黑体简体中文 W3" panose="020B0300000000000000" pitchFamily="34" charset="-122"/>
                <a:ea typeface="冬青黑体简体中文 W3" panose="020B0300000000000000" pitchFamily="34" charset="-122"/>
              </a:rPr>
              <a:t>Picture recognition</a:t>
            </a:r>
            <a:endParaRPr lang="zh-CN" altLang="en-US" sz="800" dirty="0">
              <a:latin typeface="冬青黑体简体中文 W3" panose="020B0300000000000000" pitchFamily="34" charset="-122"/>
              <a:ea typeface="冬青黑体简体中文 W3" panose="020B0300000000000000" pitchFamily="34" charset="-122"/>
            </a:endParaRPr>
          </a:p>
        </p:txBody>
      </p:sp>
      <p:sp>
        <p:nvSpPr>
          <p:cNvPr id="62" name="矩形 61"/>
          <p:cNvSpPr/>
          <p:nvPr/>
        </p:nvSpPr>
        <p:spPr>
          <a:xfrm>
            <a:off x="2298741" y="3180328"/>
            <a:ext cx="745146" cy="199973"/>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800" dirty="0" smtClean="0">
                <a:solidFill>
                  <a:schemeClr val="tx1"/>
                </a:solidFill>
                <a:latin typeface="Arial" panose="020B0604020202020204" pitchFamily="34" charset="0"/>
                <a:cs typeface="Arial" panose="020B0604020202020204" pitchFamily="34" charset="0"/>
              </a:rPr>
              <a:t>Face Detect</a:t>
            </a:r>
            <a:endParaRPr lang="zh-CN" altLang="en-US" sz="800" dirty="0">
              <a:solidFill>
                <a:schemeClr val="tx1"/>
              </a:solidFill>
              <a:latin typeface="Arial" panose="020B0604020202020204" pitchFamily="34" charset="0"/>
              <a:cs typeface="Arial" panose="020B0604020202020204" pitchFamily="34" charset="0"/>
            </a:endParaRPr>
          </a:p>
        </p:txBody>
      </p:sp>
      <p:sp>
        <p:nvSpPr>
          <p:cNvPr id="63" name="矩形 62"/>
          <p:cNvSpPr/>
          <p:nvPr/>
        </p:nvSpPr>
        <p:spPr>
          <a:xfrm>
            <a:off x="2298741" y="3395573"/>
            <a:ext cx="745146" cy="199973"/>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800" dirty="0">
                <a:solidFill>
                  <a:schemeClr val="tx1"/>
                </a:solidFill>
                <a:latin typeface="Arial" panose="020B0604020202020204" pitchFamily="34" charset="0"/>
                <a:cs typeface="Arial" panose="020B0604020202020204" pitchFamily="34" charset="0"/>
              </a:rPr>
              <a:t>Face </a:t>
            </a:r>
            <a:r>
              <a:rPr lang="en-US" altLang="zh-CN" sz="800" dirty="0" smtClean="0">
                <a:solidFill>
                  <a:schemeClr val="tx1"/>
                </a:solidFill>
                <a:latin typeface="Arial" panose="020B0604020202020204" pitchFamily="34" charset="0"/>
                <a:cs typeface="Arial" panose="020B0604020202020204" pitchFamily="34" charset="0"/>
              </a:rPr>
              <a:t>Recog</a:t>
            </a:r>
            <a:endParaRPr lang="zh-CN" altLang="en-US" sz="800" dirty="0">
              <a:solidFill>
                <a:schemeClr val="tx1"/>
              </a:solidFill>
              <a:latin typeface="Arial" panose="020B0604020202020204" pitchFamily="34" charset="0"/>
              <a:cs typeface="Arial" panose="020B0604020202020204" pitchFamily="34" charset="0"/>
            </a:endParaRPr>
          </a:p>
        </p:txBody>
      </p:sp>
      <p:sp>
        <p:nvSpPr>
          <p:cNvPr id="64" name="矩形 63"/>
          <p:cNvSpPr/>
          <p:nvPr/>
        </p:nvSpPr>
        <p:spPr>
          <a:xfrm>
            <a:off x="2298741" y="3609493"/>
            <a:ext cx="745146" cy="199973"/>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latin typeface="Arial" panose="020B0604020202020204" pitchFamily="34" charset="0"/>
                <a:cs typeface="Arial" panose="020B0604020202020204" pitchFamily="34" charset="0"/>
              </a:rPr>
              <a:t>Body Detect</a:t>
            </a:r>
            <a:endParaRPr lang="zh-CN" altLang="en-US" sz="800" dirty="0">
              <a:solidFill>
                <a:schemeClr val="tx1"/>
              </a:solidFill>
              <a:latin typeface="Arial" panose="020B0604020202020204" pitchFamily="34" charset="0"/>
              <a:cs typeface="Arial" panose="020B0604020202020204" pitchFamily="34" charset="0"/>
            </a:endParaRPr>
          </a:p>
        </p:txBody>
      </p:sp>
      <p:sp>
        <p:nvSpPr>
          <p:cNvPr id="65" name="矩形 64"/>
          <p:cNvSpPr/>
          <p:nvPr/>
        </p:nvSpPr>
        <p:spPr>
          <a:xfrm>
            <a:off x="2298741" y="3826545"/>
            <a:ext cx="745146" cy="199973"/>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chemeClr val="tx1"/>
                </a:solidFill>
                <a:latin typeface="Arial" panose="020B0604020202020204" pitchFamily="34" charset="0"/>
                <a:cs typeface="Arial" panose="020B0604020202020204" pitchFamily="34" charset="0"/>
              </a:rPr>
              <a:t>Object Recog</a:t>
            </a:r>
            <a:endParaRPr lang="zh-CN" altLang="en-US" sz="700" dirty="0">
              <a:solidFill>
                <a:schemeClr val="tx1"/>
              </a:solidFill>
              <a:latin typeface="Arial" panose="020B0604020202020204" pitchFamily="34" charset="0"/>
              <a:cs typeface="Arial" panose="020B0604020202020204" pitchFamily="34" charset="0"/>
            </a:endParaRPr>
          </a:p>
        </p:txBody>
      </p:sp>
      <p:sp>
        <p:nvSpPr>
          <p:cNvPr id="66" name="等腰三角形 65"/>
          <p:cNvSpPr/>
          <p:nvPr/>
        </p:nvSpPr>
        <p:spPr>
          <a:xfrm rot="5400000">
            <a:off x="2312210" y="4481968"/>
            <a:ext cx="130711" cy="147032"/>
          </a:xfrm>
          <a:prstGeom prst="triangle">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2203351" y="4606200"/>
            <a:ext cx="892379" cy="215444"/>
          </a:xfrm>
          <a:prstGeom prst="rect">
            <a:avLst/>
          </a:prstGeom>
          <a:noFill/>
        </p:spPr>
        <p:txBody>
          <a:bodyPr wrap="square" rtlCol="0">
            <a:spAutoFit/>
          </a:bodyPr>
          <a:lstStyle/>
          <a:p>
            <a:r>
              <a:rPr lang="en-US" altLang="zh-CN" sz="800" dirty="0" smtClean="0">
                <a:latin typeface="冬青黑体简体中文 W3" panose="020B0300000000000000" pitchFamily="34" charset="-122"/>
                <a:ea typeface="冬青黑体简体中文 W3" panose="020B0300000000000000" pitchFamily="34" charset="-122"/>
              </a:rPr>
              <a:t>NFC </a:t>
            </a:r>
            <a:r>
              <a:rPr lang="en-US" altLang="zh-CN" sz="800" dirty="0" smtClean="0">
                <a:latin typeface="冬青黑体简体中文 W3" panose="020B0300000000000000" pitchFamily="34" charset="-122"/>
                <a:ea typeface="冬青黑体简体中文 W3" panose="020B0300000000000000" pitchFamily="34" charset="-122"/>
              </a:rPr>
              <a:t>trigger</a:t>
            </a:r>
            <a:endParaRPr lang="zh-CN" altLang="en-US" sz="800" dirty="0">
              <a:latin typeface="冬青黑体简体中文 W3" panose="020B0300000000000000" pitchFamily="34" charset="-122"/>
              <a:ea typeface="冬青黑体简体中文 W3" panose="020B0300000000000000" pitchFamily="34" charset="-122"/>
            </a:endParaRPr>
          </a:p>
        </p:txBody>
      </p:sp>
      <p:sp>
        <p:nvSpPr>
          <p:cNvPr id="68" name="等腰三角形 67"/>
          <p:cNvSpPr/>
          <p:nvPr/>
        </p:nvSpPr>
        <p:spPr>
          <a:xfrm rot="5400000">
            <a:off x="2315056" y="4929690"/>
            <a:ext cx="132063" cy="147032"/>
          </a:xfrm>
          <a:prstGeom prst="triangle">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2204977" y="5052501"/>
            <a:ext cx="892379" cy="461665"/>
          </a:xfrm>
          <a:prstGeom prst="rect">
            <a:avLst/>
          </a:prstGeom>
          <a:noFill/>
        </p:spPr>
        <p:txBody>
          <a:bodyPr wrap="square" rtlCol="0">
            <a:spAutoFit/>
          </a:bodyPr>
          <a:lstStyle/>
          <a:p>
            <a:r>
              <a:rPr lang="en-US" altLang="zh-CN" sz="800" dirty="0">
                <a:latin typeface="冬青黑体简体中文 W3" panose="020B0300000000000000" pitchFamily="34" charset="-122"/>
                <a:ea typeface="冬青黑体简体中文 W3" panose="020B0300000000000000" pitchFamily="34" charset="-122"/>
              </a:rPr>
              <a:t>Voice command </a:t>
            </a:r>
            <a:r>
              <a:rPr lang="en-US" altLang="zh-CN" sz="800" dirty="0" smtClean="0">
                <a:latin typeface="冬青黑体简体中文 W3" panose="020B0300000000000000" pitchFamily="34" charset="-122"/>
                <a:ea typeface="冬青黑体简体中文 W3" panose="020B0300000000000000" pitchFamily="34" charset="-122"/>
              </a:rPr>
              <a:t>trigger</a:t>
            </a:r>
            <a:endParaRPr lang="zh-CN" altLang="en-US" sz="800" dirty="0">
              <a:latin typeface="冬青黑体简体中文 W3" panose="020B0300000000000000" pitchFamily="34" charset="-122"/>
              <a:ea typeface="冬青黑体简体中文 W3" panose="020B0300000000000000" pitchFamily="34" charset="-122"/>
            </a:endParaRPr>
          </a:p>
        </p:txBody>
      </p:sp>
      <p:sp>
        <p:nvSpPr>
          <p:cNvPr id="70" name="等腰三角形 69"/>
          <p:cNvSpPr/>
          <p:nvPr/>
        </p:nvSpPr>
        <p:spPr>
          <a:xfrm rot="5400000">
            <a:off x="2312872" y="5393311"/>
            <a:ext cx="135942" cy="147032"/>
          </a:xfrm>
          <a:prstGeom prst="triangle">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2203351" y="5524688"/>
            <a:ext cx="892379" cy="461665"/>
          </a:xfrm>
          <a:prstGeom prst="rect">
            <a:avLst/>
          </a:prstGeom>
          <a:noFill/>
        </p:spPr>
        <p:txBody>
          <a:bodyPr wrap="square" rtlCol="0">
            <a:spAutoFit/>
          </a:bodyPr>
          <a:lstStyle/>
          <a:p>
            <a:r>
              <a:rPr lang="en-US" altLang="zh-CN" sz="800" dirty="0" smtClean="0">
                <a:latin typeface="冬青黑体简体中文 W3" panose="020B0300000000000000" pitchFamily="34" charset="-122"/>
                <a:ea typeface="冬青黑体简体中文 W3" panose="020B0300000000000000" pitchFamily="34" charset="-122"/>
              </a:rPr>
              <a:t>Product induction trigger</a:t>
            </a:r>
            <a:endParaRPr lang="zh-CN" altLang="en-US" sz="800" dirty="0">
              <a:latin typeface="冬青黑体简体中文 W3" panose="020B0300000000000000" pitchFamily="34" charset="-122"/>
              <a:ea typeface="冬青黑体简体中文 W3" panose="020B0300000000000000" pitchFamily="34" charset="-122"/>
            </a:endParaRPr>
          </a:p>
        </p:txBody>
      </p:sp>
      <p:sp>
        <p:nvSpPr>
          <p:cNvPr id="72" name="矩形 71"/>
          <p:cNvSpPr/>
          <p:nvPr/>
        </p:nvSpPr>
        <p:spPr>
          <a:xfrm>
            <a:off x="5594314" y="5461081"/>
            <a:ext cx="180283" cy="320503"/>
          </a:xfrm>
          <a:prstGeom prst="rect">
            <a:avLst/>
          </a:prstGeom>
          <a:gradFill flip="none" rotWithShape="1">
            <a:gsLst>
              <a:gs pos="0">
                <a:schemeClr val="accent3">
                  <a:lumMod val="89000"/>
                </a:schemeClr>
              </a:gs>
              <a:gs pos="75216">
                <a:srgbClr val="373737"/>
              </a:gs>
              <a:gs pos="38548">
                <a:srgbClr val="6E6E6E"/>
              </a:gs>
              <a:gs pos="14674">
                <a:srgbClr val="939393"/>
              </a:gs>
              <a:gs pos="23000">
                <a:schemeClr val="accent3">
                  <a:lumMod val="89000"/>
                </a:schemeClr>
              </a:gs>
              <a:gs pos="47714">
                <a:srgbClr val="585858"/>
              </a:gs>
              <a:gs pos="86239">
                <a:srgbClr val="565656"/>
              </a:gs>
              <a:gs pos="69000">
                <a:schemeClr val="tx1">
                  <a:lumMod val="85000"/>
                  <a:lumOff val="15000"/>
                </a:schemeClr>
              </a:gs>
              <a:gs pos="97000">
                <a:schemeClr val="accent3">
                  <a:lumMod val="70000"/>
                </a:schemeClr>
              </a:gs>
            </a:gsLst>
            <a:lin ang="3000000" scaled="0"/>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p:cNvCxnSpPr/>
          <p:nvPr/>
        </p:nvCxnSpPr>
        <p:spPr>
          <a:xfrm>
            <a:off x="4575797" y="1492541"/>
            <a:ext cx="0" cy="4553363"/>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375647" y="1481197"/>
            <a:ext cx="0" cy="4553363"/>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930274" y="1482381"/>
            <a:ext cx="10331451" cy="455336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3562493" y="1498133"/>
            <a:ext cx="851515" cy="276999"/>
          </a:xfrm>
          <a:prstGeom prst="rect">
            <a:avLst/>
          </a:prstGeom>
          <a:noFill/>
        </p:spPr>
        <p:txBody>
          <a:bodyPr wrap="none" rtlCol="0">
            <a:spAutoFit/>
          </a:bodyPr>
          <a:lstStyle/>
          <a:p>
            <a:r>
              <a:rPr lang="en-US" altLang="zh-CN" sz="1200" dirty="0" smtClean="0">
                <a:latin typeface="冬青黑体简体中文 W3" panose="020B0300000000000000" pitchFamily="34" charset="-122"/>
                <a:ea typeface="冬青黑体简体中文 W3" panose="020B0300000000000000" pitchFamily="34" charset="-122"/>
              </a:rPr>
              <a:t>Smart kit</a:t>
            </a:r>
            <a:endParaRPr lang="zh-CN" altLang="en-US" sz="1200" dirty="0">
              <a:latin typeface="冬青黑体简体中文 W3" panose="020B0300000000000000" pitchFamily="34" charset="-122"/>
              <a:ea typeface="冬青黑体简体中文 W3" panose="020B0300000000000000" pitchFamily="34" charset="-122"/>
            </a:endParaRPr>
          </a:p>
        </p:txBody>
      </p:sp>
      <p:sp>
        <p:nvSpPr>
          <p:cNvPr id="77" name="文本框 76"/>
          <p:cNvSpPr txBox="1"/>
          <p:nvPr/>
        </p:nvSpPr>
        <p:spPr>
          <a:xfrm>
            <a:off x="1826928" y="1498133"/>
            <a:ext cx="1424749" cy="276999"/>
          </a:xfrm>
          <a:prstGeom prst="rect">
            <a:avLst/>
          </a:prstGeom>
          <a:noFill/>
        </p:spPr>
        <p:txBody>
          <a:bodyPr wrap="none" rtlCol="0">
            <a:spAutoFit/>
          </a:bodyPr>
          <a:lstStyle/>
          <a:p>
            <a:r>
              <a:rPr lang="en-US" altLang="zh-CN" sz="1200" dirty="0" smtClean="0">
                <a:latin typeface="冬青黑体简体中文 W3" panose="020B0300000000000000" pitchFamily="34" charset="-122"/>
                <a:ea typeface="冬青黑体简体中文 W3" panose="020B0300000000000000" pitchFamily="34" charset="-122"/>
              </a:rPr>
              <a:t>Interactive mode</a:t>
            </a:r>
            <a:endParaRPr lang="zh-CN" altLang="en-US" sz="1200" dirty="0">
              <a:latin typeface="冬青黑体简体中文 W3" panose="020B0300000000000000" pitchFamily="34" charset="-122"/>
              <a:ea typeface="冬青黑体简体中文 W3" panose="020B0300000000000000" pitchFamily="34" charset="-122"/>
            </a:endParaRPr>
          </a:p>
        </p:txBody>
      </p:sp>
      <p:sp>
        <p:nvSpPr>
          <p:cNvPr id="78" name="文本框 77"/>
          <p:cNvSpPr txBox="1"/>
          <p:nvPr/>
        </p:nvSpPr>
        <p:spPr>
          <a:xfrm>
            <a:off x="7615003" y="3567659"/>
            <a:ext cx="1663908" cy="246221"/>
          </a:xfrm>
          <a:prstGeom prst="rect">
            <a:avLst/>
          </a:prstGeom>
          <a:noFill/>
        </p:spPr>
        <p:txBody>
          <a:bodyPr wrap="square" rtlCol="0">
            <a:spAutoFit/>
          </a:bodyPr>
          <a:lstStyle/>
          <a:p>
            <a:r>
              <a:rPr lang="en-US" altLang="zh-CN" sz="1000" b="1" dirty="0" smtClean="0">
                <a:latin typeface="冬青黑体简体中文 W3" panose="020B0300000000000000" pitchFamily="34" charset="-122"/>
                <a:ea typeface="冬青黑体简体中文 W3" panose="020B0300000000000000" pitchFamily="34" charset="-122"/>
              </a:rPr>
              <a:t>SHOWTOP cloud </a:t>
            </a:r>
            <a:r>
              <a:rPr lang="en-US" altLang="zh-CN" sz="1000" b="1" dirty="0" smtClean="0">
                <a:latin typeface="冬青黑体简体中文 W3" panose="020B0300000000000000" pitchFamily="34" charset="-122"/>
                <a:ea typeface="冬青黑体简体中文 W3" panose="020B0300000000000000" pitchFamily="34" charset="-122"/>
              </a:rPr>
              <a:t>service</a:t>
            </a:r>
            <a:endParaRPr lang="zh-CN" altLang="en-US" sz="1000" b="1" dirty="0">
              <a:latin typeface="冬青黑体简体中文 W3" panose="020B0300000000000000" pitchFamily="34" charset="-122"/>
              <a:ea typeface="冬青黑体简体中文 W3" panose="020B0300000000000000" pitchFamily="34" charset="-122"/>
            </a:endParaRPr>
          </a:p>
        </p:txBody>
      </p:sp>
      <p:sp>
        <p:nvSpPr>
          <p:cNvPr id="79" name="矩形 78"/>
          <p:cNvSpPr/>
          <p:nvPr/>
        </p:nvSpPr>
        <p:spPr>
          <a:xfrm>
            <a:off x="2298741" y="4048240"/>
            <a:ext cx="745146" cy="199973"/>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chemeClr val="tx1"/>
                </a:solidFill>
                <a:latin typeface="Arial" panose="020B0604020202020204" pitchFamily="34" charset="0"/>
                <a:cs typeface="Arial" panose="020B0604020202020204" pitchFamily="34" charset="0"/>
              </a:rPr>
              <a:t>Code Scan</a:t>
            </a:r>
            <a:endParaRPr lang="zh-CN" altLang="en-US" sz="700" dirty="0">
              <a:solidFill>
                <a:schemeClr val="tx1"/>
              </a:solidFill>
              <a:latin typeface="Arial" panose="020B0604020202020204" pitchFamily="34" charset="0"/>
              <a:cs typeface="Arial" panose="020B0604020202020204" pitchFamily="34" charset="0"/>
            </a:endParaRPr>
          </a:p>
        </p:txBody>
      </p:sp>
      <p:pic>
        <p:nvPicPr>
          <p:cNvPr id="80" name="图片 79"/>
          <p:cNvPicPr>
            <a:picLocks noChangeAspect="1"/>
          </p:cNvPicPr>
          <p:nvPr/>
        </p:nvPicPr>
        <p:blipFill>
          <a:blip r:embed="rId6"/>
          <a:stretch>
            <a:fillRect/>
          </a:stretch>
        </p:blipFill>
        <p:spPr>
          <a:xfrm>
            <a:off x="3763972" y="2240658"/>
            <a:ext cx="124232" cy="144937"/>
          </a:xfrm>
          <a:prstGeom prst="rect">
            <a:avLst/>
          </a:prstGeom>
        </p:spPr>
      </p:pic>
      <p:sp>
        <p:nvSpPr>
          <p:cNvPr id="81" name="文本框 80"/>
          <p:cNvSpPr txBox="1"/>
          <p:nvPr/>
        </p:nvSpPr>
        <p:spPr>
          <a:xfrm>
            <a:off x="3658953" y="2342254"/>
            <a:ext cx="689028" cy="200055"/>
          </a:xfrm>
          <a:prstGeom prst="rect">
            <a:avLst/>
          </a:prstGeom>
          <a:noFill/>
        </p:spPr>
        <p:txBody>
          <a:bodyPr wrap="square" rtlCol="0">
            <a:spAutoFit/>
          </a:bodyPr>
          <a:lstStyle/>
          <a:p>
            <a:r>
              <a:rPr lang="en-US" altLang="zh-CN" sz="700" dirty="0" smtClean="0">
                <a:latin typeface="冬青黑体简体中文 W3" panose="020B0300000000000000" pitchFamily="34" charset="-122"/>
                <a:ea typeface="冬青黑体简体中文 W3" panose="020B0300000000000000" pitchFamily="34" charset="-122"/>
              </a:rPr>
              <a:t>RGB Cam</a:t>
            </a:r>
            <a:endParaRPr lang="zh-CN" altLang="en-US" sz="700" dirty="0">
              <a:latin typeface="冬青黑体简体中文 W3" panose="020B0300000000000000" pitchFamily="34" charset="-122"/>
              <a:ea typeface="冬青黑体简体中文 W3" panose="020B0300000000000000" pitchFamily="34" charset="-122"/>
            </a:endParaRPr>
          </a:p>
        </p:txBody>
      </p:sp>
      <p:pic>
        <p:nvPicPr>
          <p:cNvPr id="82" name="图片 81"/>
          <p:cNvPicPr>
            <a:picLocks noChangeAspect="1"/>
          </p:cNvPicPr>
          <p:nvPr/>
        </p:nvPicPr>
        <p:blipFill>
          <a:blip r:embed="rId6"/>
          <a:stretch>
            <a:fillRect/>
          </a:stretch>
        </p:blipFill>
        <p:spPr>
          <a:xfrm>
            <a:off x="3763972" y="2699165"/>
            <a:ext cx="124232" cy="144937"/>
          </a:xfrm>
          <a:prstGeom prst="rect">
            <a:avLst/>
          </a:prstGeom>
        </p:spPr>
      </p:pic>
      <p:sp>
        <p:nvSpPr>
          <p:cNvPr id="83" name="文本框 82"/>
          <p:cNvSpPr txBox="1"/>
          <p:nvPr/>
        </p:nvSpPr>
        <p:spPr>
          <a:xfrm>
            <a:off x="3658953" y="2800761"/>
            <a:ext cx="689028" cy="200055"/>
          </a:xfrm>
          <a:prstGeom prst="rect">
            <a:avLst/>
          </a:prstGeom>
          <a:noFill/>
        </p:spPr>
        <p:txBody>
          <a:bodyPr wrap="square" rtlCol="0">
            <a:spAutoFit/>
          </a:bodyPr>
          <a:lstStyle/>
          <a:p>
            <a:r>
              <a:rPr lang="en-US" altLang="zh-CN" sz="700" dirty="0" smtClean="0">
                <a:latin typeface="冬青黑体简体中文 W3" panose="020B0300000000000000" pitchFamily="34" charset="-122"/>
                <a:ea typeface="冬青黑体简体中文 W3" panose="020B0300000000000000" pitchFamily="34" charset="-122"/>
              </a:rPr>
              <a:t>Depth Cam</a:t>
            </a:r>
            <a:endParaRPr lang="zh-CN" altLang="en-US" sz="700" dirty="0">
              <a:latin typeface="冬青黑体简体中文 W3" panose="020B0300000000000000" pitchFamily="34" charset="-122"/>
              <a:ea typeface="冬青黑体简体中文 W3" panose="020B0300000000000000" pitchFamily="34" charset="-122"/>
            </a:endParaRPr>
          </a:p>
        </p:txBody>
      </p:sp>
      <p:sp>
        <p:nvSpPr>
          <p:cNvPr id="84" name="菱形 83"/>
          <p:cNvSpPr/>
          <p:nvPr/>
        </p:nvSpPr>
        <p:spPr>
          <a:xfrm>
            <a:off x="3762179" y="3215943"/>
            <a:ext cx="123574" cy="188686"/>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p:cNvSpPr txBox="1"/>
          <p:nvPr/>
        </p:nvSpPr>
        <p:spPr>
          <a:xfrm>
            <a:off x="3658953" y="3409438"/>
            <a:ext cx="689028" cy="307777"/>
          </a:xfrm>
          <a:prstGeom prst="rect">
            <a:avLst/>
          </a:prstGeom>
          <a:noFill/>
        </p:spPr>
        <p:txBody>
          <a:bodyPr wrap="square" rtlCol="0">
            <a:spAutoFit/>
          </a:bodyPr>
          <a:lstStyle/>
          <a:p>
            <a:r>
              <a:rPr lang="en-US" altLang="zh-CN" sz="700" dirty="0" smtClean="0">
                <a:latin typeface="冬青黑体简体中文 W3" panose="020B0300000000000000" pitchFamily="34" charset="-122"/>
                <a:ea typeface="冬青黑体简体中文 W3" panose="020B0300000000000000" pitchFamily="34" charset="-122"/>
              </a:rPr>
              <a:t>Distance </a:t>
            </a:r>
            <a:r>
              <a:rPr lang="en-US" altLang="zh-CN" sz="700" dirty="0" smtClean="0">
                <a:latin typeface="冬青黑体简体中文 W3" panose="020B0300000000000000" pitchFamily="34" charset="-122"/>
                <a:ea typeface="冬青黑体简体中文 W3" panose="020B0300000000000000" pitchFamily="34" charset="-122"/>
              </a:rPr>
              <a:t>Sense</a:t>
            </a:r>
            <a:endParaRPr lang="zh-CN" altLang="en-US" sz="700" dirty="0">
              <a:latin typeface="冬青黑体简体中文 W3" panose="020B0300000000000000" pitchFamily="34" charset="-122"/>
              <a:ea typeface="冬青黑体简体中文 W3" panose="020B0300000000000000" pitchFamily="34" charset="-122"/>
            </a:endParaRPr>
          </a:p>
        </p:txBody>
      </p:sp>
      <p:sp>
        <p:nvSpPr>
          <p:cNvPr id="86" name="菱形 85"/>
          <p:cNvSpPr/>
          <p:nvPr/>
        </p:nvSpPr>
        <p:spPr>
          <a:xfrm>
            <a:off x="3762179" y="3815946"/>
            <a:ext cx="123574" cy="188686"/>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3658953" y="4009441"/>
            <a:ext cx="689028" cy="200055"/>
          </a:xfrm>
          <a:prstGeom prst="rect">
            <a:avLst/>
          </a:prstGeom>
          <a:noFill/>
        </p:spPr>
        <p:txBody>
          <a:bodyPr wrap="square" rtlCol="0">
            <a:spAutoFit/>
          </a:bodyPr>
          <a:lstStyle/>
          <a:p>
            <a:r>
              <a:rPr lang="en-US" altLang="zh-CN" sz="700" dirty="0" smtClean="0">
                <a:latin typeface="冬青黑体简体中文 W3" panose="020B0300000000000000" pitchFamily="34" charset="-122"/>
                <a:ea typeface="冬青黑体简体中文 W3" panose="020B0300000000000000" pitchFamily="34" charset="-122"/>
              </a:rPr>
              <a:t>Beacon</a:t>
            </a:r>
            <a:endParaRPr lang="zh-CN" altLang="en-US" sz="700" dirty="0">
              <a:latin typeface="冬青黑体简体中文 W3" panose="020B0300000000000000" pitchFamily="34" charset="-122"/>
              <a:ea typeface="冬青黑体简体中文 W3" panose="020B0300000000000000" pitchFamily="34" charset="-122"/>
            </a:endParaRPr>
          </a:p>
        </p:txBody>
      </p:sp>
      <p:sp>
        <p:nvSpPr>
          <p:cNvPr id="88" name="菱形 87"/>
          <p:cNvSpPr/>
          <p:nvPr/>
        </p:nvSpPr>
        <p:spPr>
          <a:xfrm>
            <a:off x="3762179" y="5153632"/>
            <a:ext cx="123574" cy="188686"/>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3658953" y="5347127"/>
            <a:ext cx="689028" cy="200055"/>
          </a:xfrm>
          <a:prstGeom prst="rect">
            <a:avLst/>
          </a:prstGeom>
          <a:noFill/>
        </p:spPr>
        <p:txBody>
          <a:bodyPr wrap="square" rtlCol="0">
            <a:spAutoFit/>
          </a:bodyPr>
          <a:lstStyle/>
          <a:p>
            <a:r>
              <a:rPr lang="en-US" altLang="zh-CN" sz="700" dirty="0" smtClean="0">
                <a:latin typeface="冬青黑体简体中文 W3" panose="020B0300000000000000" pitchFamily="34" charset="-122"/>
                <a:ea typeface="冬青黑体简体中文 W3" panose="020B0300000000000000" pitchFamily="34" charset="-122"/>
              </a:rPr>
              <a:t>NFC/RFID</a:t>
            </a:r>
            <a:endParaRPr lang="zh-CN" altLang="en-US" sz="700" dirty="0">
              <a:latin typeface="冬青黑体简体中文 W3" panose="020B0300000000000000" pitchFamily="34" charset="-122"/>
              <a:ea typeface="冬青黑体简体中文 W3" panose="020B0300000000000000" pitchFamily="34" charset="-122"/>
            </a:endParaRPr>
          </a:p>
        </p:txBody>
      </p:sp>
      <p:pic>
        <p:nvPicPr>
          <p:cNvPr id="90" name="图片 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4428" y="4481102"/>
            <a:ext cx="135394" cy="230170"/>
          </a:xfrm>
          <a:prstGeom prst="rect">
            <a:avLst/>
          </a:prstGeom>
        </p:spPr>
      </p:pic>
      <p:sp>
        <p:nvSpPr>
          <p:cNvPr id="91" name="文本框 90"/>
          <p:cNvSpPr txBox="1"/>
          <p:nvPr/>
        </p:nvSpPr>
        <p:spPr>
          <a:xfrm>
            <a:off x="3658953" y="4722743"/>
            <a:ext cx="689028" cy="200055"/>
          </a:xfrm>
          <a:prstGeom prst="rect">
            <a:avLst/>
          </a:prstGeom>
          <a:noFill/>
        </p:spPr>
        <p:txBody>
          <a:bodyPr wrap="square" rtlCol="0">
            <a:spAutoFit/>
          </a:bodyPr>
          <a:lstStyle/>
          <a:p>
            <a:r>
              <a:rPr lang="en-US" altLang="zh-CN" sz="700" dirty="0" smtClean="0">
                <a:latin typeface="冬青黑体简体中文 W3" panose="020B0300000000000000" pitchFamily="34" charset="-122"/>
                <a:ea typeface="冬青黑体简体中文 W3" panose="020B0300000000000000" pitchFamily="34" charset="-122"/>
              </a:rPr>
              <a:t>Mic Array</a:t>
            </a:r>
            <a:endParaRPr lang="zh-CN" altLang="en-US" sz="700" dirty="0">
              <a:latin typeface="冬青黑体简体中文 W3" panose="020B0300000000000000" pitchFamily="34" charset="-122"/>
              <a:ea typeface="冬青黑体简体中文 W3" panose="020B0300000000000000" pitchFamily="34" charset="-122"/>
            </a:endParaRPr>
          </a:p>
        </p:txBody>
      </p:sp>
      <p:pic>
        <p:nvPicPr>
          <p:cNvPr id="92" name="图片 91"/>
          <p:cNvPicPr>
            <a:picLocks noChangeAspect="1"/>
          </p:cNvPicPr>
          <p:nvPr/>
        </p:nvPicPr>
        <p:blipFill rotWithShape="1">
          <a:blip r:embed="rId8">
            <a:extLst>
              <a:ext uri="{28A0092B-C50C-407E-A947-70E740481C1C}">
                <a14:useLocalDpi xmlns:a14="http://schemas.microsoft.com/office/drawing/2010/main" val="0"/>
              </a:ext>
            </a:extLst>
          </a:blip>
          <a:srcRect l="19421" r="19184"/>
          <a:stretch/>
        </p:blipFill>
        <p:spPr>
          <a:xfrm>
            <a:off x="1193682" y="3000817"/>
            <a:ext cx="444500" cy="801776"/>
          </a:xfrm>
          <a:prstGeom prst="rect">
            <a:avLst/>
          </a:prstGeom>
        </p:spPr>
      </p:pic>
      <p:sp>
        <p:nvSpPr>
          <p:cNvPr id="93" name="右箭头 92"/>
          <p:cNvSpPr/>
          <p:nvPr/>
        </p:nvSpPr>
        <p:spPr>
          <a:xfrm>
            <a:off x="1754018" y="3316012"/>
            <a:ext cx="311150" cy="215245"/>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4" name="图片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11515" y="4829660"/>
            <a:ext cx="433236" cy="433236"/>
          </a:xfrm>
          <a:prstGeom prst="rect">
            <a:avLst/>
          </a:prstGeom>
        </p:spPr>
      </p:pic>
      <p:sp>
        <p:nvSpPr>
          <p:cNvPr id="95" name="右箭头 94"/>
          <p:cNvSpPr/>
          <p:nvPr/>
        </p:nvSpPr>
        <p:spPr>
          <a:xfrm>
            <a:off x="1754018" y="4922798"/>
            <a:ext cx="311150" cy="215245"/>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箭头连接符 95"/>
          <p:cNvCxnSpPr/>
          <p:nvPr/>
        </p:nvCxnSpPr>
        <p:spPr>
          <a:xfrm>
            <a:off x="1415932" y="3895456"/>
            <a:ext cx="0" cy="89619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1148420" y="3672927"/>
            <a:ext cx="460277" cy="215444"/>
          </a:xfrm>
          <a:prstGeom prst="rect">
            <a:avLst/>
          </a:prstGeom>
          <a:noFill/>
        </p:spPr>
        <p:txBody>
          <a:bodyPr wrap="square" rtlCol="0">
            <a:spAutoFit/>
          </a:bodyPr>
          <a:lstStyle/>
          <a:p>
            <a:r>
              <a:rPr lang="en-US" altLang="zh-CN" sz="800" dirty="0" smtClean="0">
                <a:latin typeface="冬青黑体简体中文 W3" panose="020B0300000000000000" pitchFamily="34" charset="-122"/>
                <a:ea typeface="冬青黑体简体中文 W3" panose="020B0300000000000000" pitchFamily="34" charset="-122"/>
              </a:rPr>
              <a:t>User</a:t>
            </a:r>
            <a:endParaRPr lang="zh-CN" altLang="en-US" sz="800" dirty="0">
              <a:latin typeface="冬青黑体简体中文 W3" panose="020B0300000000000000" pitchFamily="34" charset="-122"/>
              <a:ea typeface="冬青黑体简体中文 W3" panose="020B0300000000000000" pitchFamily="34" charset="-122"/>
            </a:endParaRPr>
          </a:p>
        </p:txBody>
      </p:sp>
      <p:pic>
        <p:nvPicPr>
          <p:cNvPr id="98" name="图片 9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13353" y="3478007"/>
            <a:ext cx="88354" cy="168425"/>
          </a:xfrm>
          <a:prstGeom prst="rect">
            <a:avLst/>
          </a:prstGeom>
        </p:spPr>
      </p:pic>
      <p:sp>
        <p:nvSpPr>
          <p:cNvPr id="99" name="文本框 98"/>
          <p:cNvSpPr txBox="1"/>
          <p:nvPr/>
        </p:nvSpPr>
        <p:spPr>
          <a:xfrm>
            <a:off x="1487254" y="3672927"/>
            <a:ext cx="507974" cy="215444"/>
          </a:xfrm>
          <a:prstGeom prst="rect">
            <a:avLst/>
          </a:prstGeom>
          <a:noFill/>
        </p:spPr>
        <p:txBody>
          <a:bodyPr wrap="square" rtlCol="0">
            <a:spAutoFit/>
          </a:bodyPr>
          <a:lstStyle/>
          <a:p>
            <a:r>
              <a:rPr lang="en-US" altLang="zh-CN" sz="800" dirty="0" smtClean="0">
                <a:latin typeface="冬青黑体简体中文 W3" panose="020B0300000000000000" pitchFamily="34" charset="-122"/>
                <a:ea typeface="冬青黑体简体中文 W3" panose="020B0300000000000000" pitchFamily="34" charset="-122"/>
              </a:rPr>
              <a:t>Mobile</a:t>
            </a:r>
            <a:endParaRPr lang="zh-CN" altLang="en-US" sz="800" dirty="0">
              <a:latin typeface="冬青黑体简体中文 W3" panose="020B0300000000000000" pitchFamily="34" charset="-122"/>
              <a:ea typeface="冬青黑体简体中文 W3" panose="020B0300000000000000" pitchFamily="34" charset="-122"/>
            </a:endParaRPr>
          </a:p>
        </p:txBody>
      </p:sp>
      <p:sp>
        <p:nvSpPr>
          <p:cNvPr id="100" name="文本框 99"/>
          <p:cNvSpPr txBox="1"/>
          <p:nvPr/>
        </p:nvSpPr>
        <p:spPr>
          <a:xfrm>
            <a:off x="1167783" y="5312375"/>
            <a:ext cx="609144" cy="338554"/>
          </a:xfrm>
          <a:prstGeom prst="rect">
            <a:avLst/>
          </a:prstGeom>
          <a:noFill/>
        </p:spPr>
        <p:txBody>
          <a:bodyPr wrap="square" rtlCol="0">
            <a:spAutoFit/>
          </a:bodyPr>
          <a:lstStyle/>
          <a:p>
            <a:r>
              <a:rPr lang="en-US" altLang="zh-CN" sz="800" dirty="0" smtClean="0">
                <a:latin typeface="冬青黑体简体中文 W3" panose="020B0300000000000000" pitchFamily="34" charset="-122"/>
                <a:ea typeface="冬青黑体简体中文 W3" panose="020B0300000000000000" pitchFamily="34" charset="-122"/>
              </a:rPr>
              <a:t>Offline </a:t>
            </a:r>
            <a:r>
              <a:rPr lang="en-US" altLang="zh-CN" sz="800" dirty="0" smtClean="0">
                <a:latin typeface="冬青黑体简体中文 W3" panose="020B0300000000000000" pitchFamily="34" charset="-122"/>
                <a:ea typeface="冬青黑体简体中文 W3" panose="020B0300000000000000" pitchFamily="34" charset="-122"/>
              </a:rPr>
              <a:t>Product</a:t>
            </a:r>
            <a:endParaRPr lang="zh-CN" altLang="en-US" sz="800" dirty="0">
              <a:latin typeface="冬青黑体简体中文 W3" panose="020B0300000000000000" pitchFamily="34" charset="-122"/>
              <a:ea typeface="冬青黑体简体中文 W3" panose="020B0300000000000000" pitchFamily="34" charset="-122"/>
            </a:endParaRPr>
          </a:p>
        </p:txBody>
      </p:sp>
      <p:pic>
        <p:nvPicPr>
          <p:cNvPr id="101" name="图片 100"/>
          <p:cNvPicPr>
            <a:picLocks noChangeAspect="1"/>
          </p:cNvPicPr>
          <p:nvPr/>
        </p:nvPicPr>
        <p:blipFill>
          <a:blip r:embed="rId11"/>
          <a:stretch>
            <a:fillRect/>
          </a:stretch>
        </p:blipFill>
        <p:spPr>
          <a:xfrm>
            <a:off x="8245163" y="4739332"/>
            <a:ext cx="455467" cy="398009"/>
          </a:xfrm>
          <a:prstGeom prst="rect">
            <a:avLst/>
          </a:prstGeom>
        </p:spPr>
      </p:pic>
      <p:sp>
        <p:nvSpPr>
          <p:cNvPr id="102" name="文本框 101"/>
          <p:cNvSpPr txBox="1"/>
          <p:nvPr/>
        </p:nvSpPr>
        <p:spPr>
          <a:xfrm>
            <a:off x="7857665" y="5473139"/>
            <a:ext cx="1350012" cy="861774"/>
          </a:xfrm>
          <a:prstGeom prst="rect">
            <a:avLst/>
          </a:prstGeom>
          <a:noFill/>
        </p:spPr>
        <p:txBody>
          <a:bodyPr wrap="square" rtlCol="0">
            <a:spAutoFit/>
          </a:bodyPr>
          <a:lstStyle/>
          <a:p>
            <a:r>
              <a:rPr lang="en-US" altLang="zh-CN" sz="1000" dirty="0" smtClean="0">
                <a:latin typeface="冬青黑体简体中文 W3" panose="020B0300000000000000" pitchFamily="34" charset="-122"/>
                <a:ea typeface="冬青黑体简体中文 W3" panose="020B0300000000000000" pitchFamily="34" charset="-122"/>
              </a:rPr>
              <a:t>Played </a:t>
            </a:r>
            <a:r>
              <a:rPr lang="en-US" altLang="zh-CN" sz="1000" dirty="0" smtClean="0">
                <a:latin typeface="冬青黑体简体中文 W3" panose="020B0300000000000000" pitchFamily="34" charset="-122"/>
                <a:ea typeface="冬青黑体简体中文 W3" panose="020B0300000000000000" pitchFamily="34" charset="-122"/>
              </a:rPr>
              <a:t>content is uploaded from the web management terminal to the server</a:t>
            </a:r>
            <a:endParaRPr lang="zh-CN" altLang="en-US" sz="1000" dirty="0">
              <a:latin typeface="冬青黑体简体中文 W3" panose="020B0300000000000000" pitchFamily="34" charset="-122"/>
              <a:ea typeface="冬青黑体简体中文 W3" panose="020B0300000000000000" pitchFamily="34" charset="-122"/>
            </a:endParaRPr>
          </a:p>
        </p:txBody>
      </p:sp>
      <p:grpSp>
        <p:nvGrpSpPr>
          <p:cNvPr id="103" name="组合 102"/>
          <p:cNvGrpSpPr/>
          <p:nvPr/>
        </p:nvGrpSpPr>
        <p:grpSpPr>
          <a:xfrm rot="16200000" flipH="1">
            <a:off x="8427949" y="5015741"/>
            <a:ext cx="65830" cy="553035"/>
            <a:chOff x="3060028" y="3930153"/>
            <a:chExt cx="102943" cy="817124"/>
          </a:xfrm>
          <a:scene3d>
            <a:camera prst="orthographicFront">
              <a:rot lat="0" lon="0" rev="5400000"/>
            </a:camera>
            <a:lightRig rig="threePt" dir="t"/>
          </a:scene3d>
        </p:grpSpPr>
        <p:cxnSp>
          <p:nvCxnSpPr>
            <p:cNvPr id="104" name="直接连接符 103"/>
            <p:cNvCxnSpPr/>
            <p:nvPr/>
          </p:nvCxnSpPr>
          <p:spPr>
            <a:xfrm>
              <a:off x="3111500" y="3930153"/>
              <a:ext cx="0" cy="7319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5" name="流程图: 接点 104"/>
            <p:cNvSpPr/>
            <p:nvPr/>
          </p:nvSpPr>
          <p:spPr>
            <a:xfrm>
              <a:off x="3060028" y="4644334"/>
              <a:ext cx="102943" cy="102943"/>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930274" y="1068594"/>
            <a:ext cx="3651454" cy="4955806"/>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930274" y="1068594"/>
            <a:ext cx="3645523" cy="4049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accent4"/>
                </a:solidFill>
              </a:rPr>
              <a:t>Intelligent Interactive extension</a:t>
            </a:r>
            <a:endParaRPr lang="zh-CN" altLang="en-US" sz="1600" b="1" dirty="0">
              <a:solidFill>
                <a:schemeClr val="accent4"/>
              </a:solidFill>
            </a:endParaRPr>
          </a:p>
        </p:txBody>
      </p:sp>
      <p:sp>
        <p:nvSpPr>
          <p:cNvPr id="108" name="矩形 107"/>
          <p:cNvSpPr/>
          <p:nvPr/>
        </p:nvSpPr>
        <p:spPr>
          <a:xfrm>
            <a:off x="9406939" y="1068594"/>
            <a:ext cx="1873875" cy="4955806"/>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9308893" y="1068594"/>
            <a:ext cx="2413415" cy="4049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solidFill>
                  <a:schemeClr val="accent4"/>
                </a:solidFill>
              </a:rPr>
              <a:t>Third-party Business Integration</a:t>
            </a:r>
            <a:endParaRPr lang="zh-CN" altLang="en-US" sz="1200" dirty="0">
              <a:solidFill>
                <a:schemeClr val="accent4"/>
              </a:solidFill>
            </a:endParaRPr>
          </a:p>
        </p:txBody>
      </p:sp>
      <p:sp>
        <p:nvSpPr>
          <p:cNvPr id="110" name="矩形 109"/>
          <p:cNvSpPr/>
          <p:nvPr/>
        </p:nvSpPr>
        <p:spPr>
          <a:xfrm>
            <a:off x="4676495" y="1068594"/>
            <a:ext cx="4708934" cy="4955806"/>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4676350" y="1068594"/>
            <a:ext cx="4701286" cy="40496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accent4"/>
                </a:solidFill>
              </a:rPr>
              <a:t>Basic </a:t>
            </a:r>
            <a:r>
              <a:rPr lang="en-US" altLang="zh-CN" b="1" dirty="0" smtClean="0">
                <a:solidFill>
                  <a:schemeClr val="accent4"/>
                </a:solidFill>
              </a:rPr>
              <a:t>Transmission</a:t>
            </a:r>
            <a:endParaRPr lang="zh-CN" altLang="en-US" b="1" dirty="0">
              <a:solidFill>
                <a:schemeClr val="accent4"/>
              </a:solidFill>
            </a:endParaRPr>
          </a:p>
        </p:txBody>
      </p:sp>
      <p:sp>
        <p:nvSpPr>
          <p:cNvPr id="114" name="文本框 113"/>
          <p:cNvSpPr txBox="1"/>
          <p:nvPr/>
        </p:nvSpPr>
        <p:spPr>
          <a:xfrm>
            <a:off x="0" y="6242973"/>
            <a:ext cx="12192000" cy="523220"/>
          </a:xfrm>
          <a:prstGeom prst="rect">
            <a:avLst/>
          </a:prstGeom>
          <a:noFill/>
        </p:spPr>
        <p:txBody>
          <a:bodyPr wrap="square" rtlCol="0">
            <a:spAutoFit/>
          </a:bodyPr>
          <a:lstStyle/>
          <a:p>
            <a:pPr algn="ctr"/>
            <a:r>
              <a:rPr lang="en-US" altLang="zh-CN" sz="1400" dirty="0" smtClean="0">
                <a:solidFill>
                  <a:schemeClr val="accent4"/>
                </a:solidFill>
                <a:latin typeface="微软雅黑" panose="020B0503020204020204" pitchFamily="34" charset="-122"/>
                <a:ea typeface="微软雅黑" panose="020B0503020204020204" pitchFamily="34" charset="-122"/>
              </a:rPr>
              <a:t>At this stage of the project, only the </a:t>
            </a:r>
            <a:r>
              <a:rPr lang="en-US" altLang="zh-CN" sz="1400" dirty="0" smtClean="0">
                <a:solidFill>
                  <a:schemeClr val="accent4"/>
                </a:solidFill>
                <a:latin typeface="微软雅黑" panose="020B0503020204020204" pitchFamily="34" charset="-122"/>
                <a:ea typeface="微软雅黑" panose="020B0503020204020204" pitchFamily="34" charset="-122"/>
              </a:rPr>
              <a:t>t</a:t>
            </a:r>
            <a:r>
              <a:rPr lang="en-US" altLang="zh-CN" sz="1400" b="1" dirty="0" smtClean="0">
                <a:solidFill>
                  <a:schemeClr val="accent4"/>
                </a:solidFill>
              </a:rPr>
              <a:t>ransmission</a:t>
            </a:r>
            <a:r>
              <a:rPr lang="en-US" altLang="zh-CN" sz="1400" dirty="0" smtClean="0">
                <a:solidFill>
                  <a:schemeClr val="accent4"/>
                </a:solidFill>
                <a:latin typeface="微软雅黑" panose="020B0503020204020204" pitchFamily="34" charset="-122"/>
                <a:ea typeface="微软雅黑" panose="020B0503020204020204" pitchFamily="34" charset="-122"/>
              </a:rPr>
              <a:t> </a:t>
            </a:r>
            <a:r>
              <a:rPr lang="en-US" altLang="zh-CN" sz="1400" dirty="0" smtClean="0">
                <a:solidFill>
                  <a:schemeClr val="accent4"/>
                </a:solidFill>
                <a:latin typeface="微软雅黑" panose="020B0503020204020204" pitchFamily="34" charset="-122"/>
                <a:ea typeface="微软雅黑" panose="020B0503020204020204" pitchFamily="34" charset="-122"/>
              </a:rPr>
              <a:t>function is required. Adopt this system to ensure that the brand will quickly realize new retail upgrades in the future.</a:t>
            </a:r>
            <a:endParaRPr lang="zh-CN" altLang="en-US" sz="1400"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0569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66332" y="137179"/>
            <a:ext cx="7182784" cy="523220"/>
          </a:xfrm>
          <a:prstGeom prst="rect">
            <a:avLst/>
          </a:prstGeom>
          <a:noFill/>
        </p:spPr>
        <p:txBody>
          <a:bodyPr wrap="square" rtlCol="0">
            <a:spAutoFit/>
          </a:bodyPr>
          <a:lstStyle/>
          <a:p>
            <a:r>
              <a:rPr lang="en-US" altLang="zh-CN" sz="2800" b="1" dirty="0" smtClean="0">
                <a:latin typeface="微软雅黑"/>
                <a:ea typeface="微软雅黑"/>
                <a:cs typeface="微软雅黑"/>
              </a:rPr>
              <a:t>Platform Management Content</a:t>
            </a:r>
            <a:endParaRPr lang="zh-CN" altLang="en-US" sz="2800" b="1" dirty="0">
              <a:latin typeface="微软雅黑"/>
              <a:ea typeface="微软雅黑"/>
              <a:cs typeface="微软雅黑"/>
            </a:endParaRPr>
          </a:p>
        </p:txBody>
      </p:sp>
      <p:sp>
        <p:nvSpPr>
          <p:cNvPr id="18" name="文本框 17"/>
          <p:cNvSpPr txBox="1"/>
          <p:nvPr/>
        </p:nvSpPr>
        <p:spPr>
          <a:xfrm>
            <a:off x="496559" y="2706349"/>
            <a:ext cx="2599066" cy="707886"/>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Shop Management</a:t>
            </a:r>
            <a:endParaRPr lang="zh-CN" altLang="en-US" sz="2000" b="1"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496558" y="1895967"/>
            <a:ext cx="2599067" cy="830997"/>
          </a:xfrm>
          <a:prstGeom prst="rect">
            <a:avLst/>
          </a:prstGeom>
          <a:noFill/>
        </p:spPr>
        <p:txBody>
          <a:bodyPr wrap="square" rtlCol="0">
            <a:spAutoFit/>
          </a:bodyPr>
          <a:lstStyle/>
          <a:p>
            <a:pPr algn="ctr"/>
            <a:r>
              <a:rPr lang="en-US" altLang="zh-CN" sz="4800" smtClean="0">
                <a:solidFill>
                  <a:schemeClr val="bg1">
                    <a:lumMod val="50000"/>
                  </a:schemeClr>
                </a:solidFill>
                <a:latin typeface="Agency FB" panose="020B0503020202020204" pitchFamily="34" charset="0"/>
                <a:ea typeface="微软雅黑" panose="020B0503020204020204" pitchFamily="34" charset="-122"/>
              </a:rPr>
              <a:t>1</a:t>
            </a:r>
            <a:endParaRPr lang="zh-CN" altLang="en-US" sz="4800" dirty="0">
              <a:solidFill>
                <a:schemeClr val="bg1">
                  <a:lumMod val="50000"/>
                </a:schemeClr>
              </a:solidFill>
              <a:latin typeface="Agency FB" panose="020B0503020202020204" pitchFamily="34" charset="0"/>
              <a:ea typeface="微软雅黑" panose="020B0503020204020204" pitchFamily="34" charset="-122"/>
            </a:endParaRPr>
          </a:p>
        </p:txBody>
      </p:sp>
      <p:cxnSp>
        <p:nvCxnSpPr>
          <p:cNvPr id="5" name="直接连接符 4"/>
          <p:cNvCxnSpPr/>
          <p:nvPr/>
        </p:nvCxnSpPr>
        <p:spPr>
          <a:xfrm>
            <a:off x="904875" y="3178465"/>
            <a:ext cx="1781175" cy="0"/>
          </a:xfrm>
          <a:prstGeom prst="line">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335009" y="2706349"/>
            <a:ext cx="2599066" cy="707886"/>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Equipment Management</a:t>
            </a:r>
            <a:endParaRPr lang="zh-CN" altLang="en-US" sz="2000" b="1"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3335008" y="1895967"/>
            <a:ext cx="2599067" cy="830997"/>
          </a:xfrm>
          <a:prstGeom prst="rect">
            <a:avLst/>
          </a:prstGeom>
          <a:noFill/>
        </p:spPr>
        <p:txBody>
          <a:bodyPr wrap="square" rtlCol="0">
            <a:spAutoFit/>
          </a:bodyPr>
          <a:lstStyle/>
          <a:p>
            <a:pPr algn="ctr"/>
            <a:r>
              <a:rPr lang="en-US" altLang="zh-CN" sz="4800" dirty="0" smtClean="0">
                <a:solidFill>
                  <a:schemeClr val="bg1">
                    <a:lumMod val="50000"/>
                  </a:schemeClr>
                </a:solidFill>
                <a:latin typeface="Agency FB" panose="020B0503020202020204" pitchFamily="34" charset="0"/>
                <a:ea typeface="微软雅黑" panose="020B0503020204020204" pitchFamily="34" charset="-122"/>
              </a:rPr>
              <a:t>2</a:t>
            </a:r>
            <a:endParaRPr lang="zh-CN" altLang="en-US" sz="4800" dirty="0">
              <a:solidFill>
                <a:schemeClr val="bg1">
                  <a:lumMod val="50000"/>
                </a:schemeClr>
              </a:solidFill>
              <a:latin typeface="Agency FB" panose="020B0503020202020204" pitchFamily="34" charset="0"/>
              <a:ea typeface="微软雅黑" panose="020B0503020204020204" pitchFamily="34" charset="-122"/>
            </a:endParaRPr>
          </a:p>
        </p:txBody>
      </p:sp>
      <p:cxnSp>
        <p:nvCxnSpPr>
          <p:cNvPr id="27" name="直接连接符 26"/>
          <p:cNvCxnSpPr/>
          <p:nvPr/>
        </p:nvCxnSpPr>
        <p:spPr>
          <a:xfrm>
            <a:off x="3743325" y="3178465"/>
            <a:ext cx="1781175" cy="0"/>
          </a:xfrm>
          <a:prstGeom prst="line">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173459" y="2706349"/>
            <a:ext cx="2599066" cy="707886"/>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Content Management</a:t>
            </a:r>
            <a:endParaRPr lang="zh-CN" altLang="en-US" sz="2000" b="1"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6173458" y="1895967"/>
            <a:ext cx="2599067" cy="830997"/>
          </a:xfrm>
          <a:prstGeom prst="rect">
            <a:avLst/>
          </a:prstGeom>
          <a:noFill/>
        </p:spPr>
        <p:txBody>
          <a:bodyPr wrap="square" rtlCol="0">
            <a:spAutoFit/>
          </a:bodyPr>
          <a:lstStyle/>
          <a:p>
            <a:pPr algn="ctr"/>
            <a:r>
              <a:rPr lang="en-US" altLang="zh-CN" sz="4800" smtClean="0">
                <a:solidFill>
                  <a:schemeClr val="bg1">
                    <a:lumMod val="50000"/>
                  </a:schemeClr>
                </a:solidFill>
                <a:latin typeface="Agency FB" panose="020B0503020202020204" pitchFamily="34" charset="0"/>
                <a:ea typeface="微软雅黑" panose="020B0503020204020204" pitchFamily="34" charset="-122"/>
              </a:rPr>
              <a:t>3</a:t>
            </a:r>
            <a:endParaRPr lang="zh-CN" altLang="en-US" sz="4800" dirty="0">
              <a:solidFill>
                <a:schemeClr val="bg1">
                  <a:lumMod val="50000"/>
                </a:schemeClr>
              </a:solidFill>
              <a:latin typeface="Agency FB" panose="020B0503020202020204" pitchFamily="34" charset="0"/>
              <a:ea typeface="微软雅黑" panose="020B0503020204020204" pitchFamily="34" charset="-122"/>
            </a:endParaRPr>
          </a:p>
        </p:txBody>
      </p:sp>
      <p:cxnSp>
        <p:nvCxnSpPr>
          <p:cNvPr id="32" name="直接连接符 31"/>
          <p:cNvCxnSpPr/>
          <p:nvPr/>
        </p:nvCxnSpPr>
        <p:spPr>
          <a:xfrm>
            <a:off x="6581775" y="3178465"/>
            <a:ext cx="1781175" cy="0"/>
          </a:xfrm>
          <a:prstGeom prst="line">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8840458" y="1895967"/>
            <a:ext cx="2599067" cy="830997"/>
          </a:xfrm>
          <a:prstGeom prst="rect">
            <a:avLst/>
          </a:prstGeom>
          <a:noFill/>
        </p:spPr>
        <p:txBody>
          <a:bodyPr wrap="square" rtlCol="0">
            <a:spAutoFit/>
          </a:bodyPr>
          <a:lstStyle/>
          <a:p>
            <a:pPr algn="ctr"/>
            <a:r>
              <a:rPr lang="en-US" altLang="zh-CN" sz="4800" smtClean="0">
                <a:solidFill>
                  <a:schemeClr val="bg1">
                    <a:lumMod val="50000"/>
                  </a:schemeClr>
                </a:solidFill>
                <a:latin typeface="Agency FB" panose="020B0503020202020204" pitchFamily="34" charset="0"/>
                <a:ea typeface="微软雅黑" panose="020B0503020204020204" pitchFamily="34" charset="-122"/>
              </a:rPr>
              <a:t>4</a:t>
            </a:r>
            <a:endParaRPr lang="zh-CN" altLang="en-US" sz="4800" dirty="0">
              <a:solidFill>
                <a:schemeClr val="bg1">
                  <a:lumMod val="50000"/>
                </a:schemeClr>
              </a:solidFill>
              <a:latin typeface="Agency FB" panose="020B0503020202020204" pitchFamily="34" charset="0"/>
              <a:ea typeface="微软雅黑" panose="020B0503020204020204" pitchFamily="34" charset="-122"/>
            </a:endParaRPr>
          </a:p>
        </p:txBody>
      </p:sp>
      <p:cxnSp>
        <p:nvCxnSpPr>
          <p:cNvPr id="43" name="直接连接符 42"/>
          <p:cNvCxnSpPr/>
          <p:nvPr/>
        </p:nvCxnSpPr>
        <p:spPr>
          <a:xfrm>
            <a:off x="9248775" y="3178465"/>
            <a:ext cx="1781175" cy="0"/>
          </a:xfrm>
          <a:prstGeom prst="line">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772525" y="2706349"/>
            <a:ext cx="2599066"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Play Management</a:t>
            </a:r>
            <a:endParaRPr lang="zh-CN" altLang="en-US" sz="2000" b="1" dirty="0">
              <a:latin typeface="微软雅黑" panose="020B0503020204020204" pitchFamily="34" charset="-122"/>
              <a:ea typeface="微软雅黑" panose="020B0503020204020204" pitchFamily="34" charset="-122"/>
            </a:endParaRPr>
          </a:p>
        </p:txBody>
      </p:sp>
      <p:sp>
        <p:nvSpPr>
          <p:cNvPr id="51" name="文本框 50"/>
          <p:cNvSpPr txBox="1"/>
          <p:nvPr/>
        </p:nvSpPr>
        <p:spPr>
          <a:xfrm>
            <a:off x="1968171" y="5057386"/>
            <a:ext cx="2599066" cy="707886"/>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E-commerce Management</a:t>
            </a:r>
            <a:endParaRPr lang="zh-CN" altLang="en-US" sz="2000" b="1" dirty="0">
              <a:latin typeface="微软雅黑" panose="020B0503020204020204" pitchFamily="34" charset="-122"/>
              <a:ea typeface="微软雅黑" panose="020B0503020204020204" pitchFamily="34" charset="-122"/>
            </a:endParaRPr>
          </a:p>
        </p:txBody>
      </p:sp>
      <p:sp>
        <p:nvSpPr>
          <p:cNvPr id="52" name="文本框 51"/>
          <p:cNvSpPr txBox="1"/>
          <p:nvPr/>
        </p:nvSpPr>
        <p:spPr>
          <a:xfrm>
            <a:off x="1968170" y="4247004"/>
            <a:ext cx="2599067" cy="830997"/>
          </a:xfrm>
          <a:prstGeom prst="rect">
            <a:avLst/>
          </a:prstGeom>
          <a:noFill/>
        </p:spPr>
        <p:txBody>
          <a:bodyPr wrap="square" rtlCol="0">
            <a:spAutoFit/>
          </a:bodyPr>
          <a:lstStyle/>
          <a:p>
            <a:pPr algn="ctr"/>
            <a:r>
              <a:rPr lang="en-US" altLang="zh-CN" sz="4800" smtClean="0">
                <a:solidFill>
                  <a:schemeClr val="bg1">
                    <a:lumMod val="50000"/>
                  </a:schemeClr>
                </a:solidFill>
                <a:latin typeface="Agency FB" panose="020B0503020202020204" pitchFamily="34" charset="0"/>
                <a:ea typeface="微软雅黑" panose="020B0503020204020204" pitchFamily="34" charset="-122"/>
              </a:rPr>
              <a:t>5</a:t>
            </a:r>
            <a:endParaRPr lang="zh-CN" altLang="en-US" sz="4800" dirty="0">
              <a:solidFill>
                <a:schemeClr val="bg1">
                  <a:lumMod val="50000"/>
                </a:schemeClr>
              </a:solidFill>
              <a:latin typeface="Agency FB" panose="020B0503020202020204" pitchFamily="34" charset="0"/>
              <a:ea typeface="微软雅黑" panose="020B0503020204020204" pitchFamily="34" charset="-122"/>
            </a:endParaRPr>
          </a:p>
        </p:txBody>
      </p:sp>
      <p:cxnSp>
        <p:nvCxnSpPr>
          <p:cNvPr id="53" name="直接连接符 52"/>
          <p:cNvCxnSpPr/>
          <p:nvPr/>
        </p:nvCxnSpPr>
        <p:spPr>
          <a:xfrm>
            <a:off x="2376487" y="5529502"/>
            <a:ext cx="1781175" cy="0"/>
          </a:xfrm>
          <a:prstGeom prst="line">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806621" y="5057386"/>
            <a:ext cx="2599066" cy="707886"/>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Interactive Scene Management</a:t>
            </a:r>
            <a:endParaRPr lang="zh-CN" altLang="en-US" sz="2000" b="1" dirty="0">
              <a:latin typeface="微软雅黑" panose="020B0503020204020204" pitchFamily="34" charset="-122"/>
              <a:ea typeface="微软雅黑" panose="020B0503020204020204" pitchFamily="34" charset="-122"/>
            </a:endParaRPr>
          </a:p>
        </p:txBody>
      </p:sp>
      <p:sp>
        <p:nvSpPr>
          <p:cNvPr id="55" name="文本框 54"/>
          <p:cNvSpPr txBox="1"/>
          <p:nvPr/>
        </p:nvSpPr>
        <p:spPr>
          <a:xfrm>
            <a:off x="4806620" y="4247004"/>
            <a:ext cx="2599067" cy="830997"/>
          </a:xfrm>
          <a:prstGeom prst="rect">
            <a:avLst/>
          </a:prstGeom>
          <a:noFill/>
        </p:spPr>
        <p:txBody>
          <a:bodyPr wrap="square" rtlCol="0">
            <a:spAutoFit/>
          </a:bodyPr>
          <a:lstStyle/>
          <a:p>
            <a:pPr algn="ctr"/>
            <a:r>
              <a:rPr lang="en-US" altLang="zh-CN" sz="4800" dirty="0" smtClean="0">
                <a:solidFill>
                  <a:schemeClr val="bg1">
                    <a:lumMod val="50000"/>
                  </a:schemeClr>
                </a:solidFill>
                <a:latin typeface="Agency FB" panose="020B0503020202020204" pitchFamily="34" charset="0"/>
                <a:ea typeface="微软雅黑" panose="020B0503020204020204" pitchFamily="34" charset="-122"/>
              </a:rPr>
              <a:t>6</a:t>
            </a:r>
            <a:endParaRPr lang="zh-CN" altLang="en-US" sz="4800" dirty="0">
              <a:solidFill>
                <a:schemeClr val="bg1">
                  <a:lumMod val="50000"/>
                </a:schemeClr>
              </a:solidFill>
              <a:latin typeface="Agency FB" panose="020B0503020202020204" pitchFamily="34" charset="0"/>
              <a:ea typeface="微软雅黑" panose="020B0503020204020204" pitchFamily="34" charset="-122"/>
            </a:endParaRPr>
          </a:p>
        </p:txBody>
      </p:sp>
      <p:cxnSp>
        <p:nvCxnSpPr>
          <p:cNvPr id="56" name="直接连接符 55"/>
          <p:cNvCxnSpPr/>
          <p:nvPr/>
        </p:nvCxnSpPr>
        <p:spPr>
          <a:xfrm>
            <a:off x="5214937" y="5529502"/>
            <a:ext cx="1781175" cy="0"/>
          </a:xfrm>
          <a:prstGeom prst="line">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7473620" y="4247004"/>
            <a:ext cx="2599067" cy="830997"/>
          </a:xfrm>
          <a:prstGeom prst="rect">
            <a:avLst/>
          </a:prstGeom>
          <a:noFill/>
        </p:spPr>
        <p:txBody>
          <a:bodyPr wrap="square" rtlCol="0">
            <a:spAutoFit/>
          </a:bodyPr>
          <a:lstStyle/>
          <a:p>
            <a:pPr algn="ctr"/>
            <a:r>
              <a:rPr lang="en-US" altLang="zh-CN" sz="4800" smtClean="0">
                <a:solidFill>
                  <a:schemeClr val="bg1">
                    <a:lumMod val="50000"/>
                  </a:schemeClr>
                </a:solidFill>
                <a:latin typeface="Agency FB" panose="020B0503020202020204" pitchFamily="34" charset="0"/>
                <a:ea typeface="微软雅黑" panose="020B0503020204020204" pitchFamily="34" charset="-122"/>
              </a:rPr>
              <a:t>7</a:t>
            </a:r>
            <a:endParaRPr lang="zh-CN" altLang="en-US" sz="4800" dirty="0">
              <a:solidFill>
                <a:schemeClr val="bg1">
                  <a:lumMod val="50000"/>
                </a:schemeClr>
              </a:solidFill>
              <a:latin typeface="Agency FB" panose="020B0503020202020204" pitchFamily="34" charset="0"/>
              <a:ea typeface="微软雅黑" panose="020B0503020204020204" pitchFamily="34" charset="-122"/>
            </a:endParaRPr>
          </a:p>
        </p:txBody>
      </p:sp>
      <p:cxnSp>
        <p:nvCxnSpPr>
          <p:cNvPr id="58" name="直接连接符 57"/>
          <p:cNvCxnSpPr/>
          <p:nvPr/>
        </p:nvCxnSpPr>
        <p:spPr>
          <a:xfrm>
            <a:off x="7881937" y="5529502"/>
            <a:ext cx="1781175" cy="0"/>
          </a:xfrm>
          <a:prstGeom prst="line">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7405687" y="5057386"/>
            <a:ext cx="2599066"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Data Management</a:t>
            </a:r>
            <a:endParaRPr lang="zh-CN" altLang="en-US" sz="2000" b="1" dirty="0">
              <a:latin typeface="微软雅黑" panose="020B0503020204020204" pitchFamily="34" charset="-122"/>
              <a:ea typeface="微软雅黑" panose="020B0503020204020204" pitchFamily="34" charset="-122"/>
            </a:endParaRPr>
          </a:p>
        </p:txBody>
      </p:sp>
      <p:sp>
        <p:nvSpPr>
          <p:cNvPr id="60" name="矩形 59"/>
          <p:cNvSpPr/>
          <p:nvPr/>
        </p:nvSpPr>
        <p:spPr>
          <a:xfrm>
            <a:off x="3661664" y="1283451"/>
            <a:ext cx="4701286" cy="40496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accent4"/>
                </a:solidFill>
              </a:rPr>
              <a:t>Basic Messaging function</a:t>
            </a:r>
            <a:endParaRPr lang="zh-CN" altLang="en-US" sz="2000" b="1" dirty="0">
              <a:solidFill>
                <a:schemeClr val="accent4"/>
              </a:solidFill>
            </a:endParaRPr>
          </a:p>
        </p:txBody>
      </p:sp>
      <p:sp>
        <p:nvSpPr>
          <p:cNvPr id="61" name="矩形 60"/>
          <p:cNvSpPr/>
          <p:nvPr/>
        </p:nvSpPr>
        <p:spPr>
          <a:xfrm>
            <a:off x="3661664" y="3842041"/>
            <a:ext cx="4701286" cy="404963"/>
          </a:xfrm>
          <a:prstGeom prst="rect">
            <a:avLst/>
          </a:prstGeom>
          <a:solidFill>
            <a:schemeClr val="tx1">
              <a:lumMod val="75000"/>
              <a:lumOff val="2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accent4"/>
                </a:solidFill>
              </a:rPr>
              <a:t>Extension Function </a:t>
            </a:r>
            <a:endParaRPr lang="zh-CN" altLang="en-US" sz="2000" b="1" dirty="0">
              <a:solidFill>
                <a:schemeClr val="accent4"/>
              </a:solidFill>
            </a:endParaRPr>
          </a:p>
        </p:txBody>
      </p:sp>
      <p:sp>
        <p:nvSpPr>
          <p:cNvPr id="62" name="文本框 61"/>
          <p:cNvSpPr txBox="1"/>
          <p:nvPr/>
        </p:nvSpPr>
        <p:spPr>
          <a:xfrm>
            <a:off x="1921933" y="5863460"/>
            <a:ext cx="8479367" cy="923330"/>
          </a:xfrm>
          <a:prstGeom prst="rect">
            <a:avLst/>
          </a:prstGeom>
          <a:noFill/>
        </p:spPr>
        <p:txBody>
          <a:bodyPr wrap="square" rtlCol="0">
            <a:spAutoFit/>
          </a:bodyPr>
          <a:lstStyle/>
          <a:p>
            <a:r>
              <a:rPr lang="en-US" altLang="zh-CN" dirty="0" smtClean="0">
                <a:solidFill>
                  <a:schemeClr val="accent4"/>
                </a:solidFill>
                <a:latin typeface="微软雅黑" panose="020B0503020204020204" pitchFamily="34" charset="-122"/>
                <a:ea typeface="微软雅黑" panose="020B0503020204020204" pitchFamily="34" charset="-122"/>
              </a:rPr>
              <a:t>Note: Purchase the number of extension boxes, that is enjoy all the control functions of the platform, but also the extended function requires front-end configuration of interactive devices.</a:t>
            </a:r>
            <a:endParaRPr lang="zh-CN" altLang="en-US" dirty="0">
              <a:solidFill>
                <a:schemeClr val="accent4"/>
              </a:solidFill>
              <a:latin typeface="微软雅黑" panose="020B0503020204020204" pitchFamily="34" charset="-122"/>
              <a:ea typeface="微软雅黑" panose="020B0503020204020204" pitchFamily="34" charset="-122"/>
            </a:endParaRPr>
          </a:p>
        </p:txBody>
      </p:sp>
      <p:cxnSp>
        <p:nvCxnSpPr>
          <p:cNvPr id="63" name="直接连接符 62"/>
          <p:cNvCxnSpPr/>
          <p:nvPr/>
        </p:nvCxnSpPr>
        <p:spPr>
          <a:xfrm>
            <a:off x="0" y="6067425"/>
            <a:ext cx="138112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928879" y="6067425"/>
            <a:ext cx="1263121"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1381124" y="5872154"/>
            <a:ext cx="409575" cy="203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10519304" y="6067425"/>
            <a:ext cx="409575" cy="203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13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2575076" y="3492882"/>
            <a:ext cx="7033582"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latin typeface="微软雅黑 Light" panose="020B0502040204020203" pitchFamily="34" charset="-122"/>
              <a:ea typeface="微软雅黑 Light" panose="020B0502040204020203" pitchFamily="34" charset="-122"/>
            </a:endParaRPr>
          </a:p>
        </p:txBody>
      </p:sp>
      <p:sp>
        <p:nvSpPr>
          <p:cNvPr id="45" name="文本框 44"/>
          <p:cNvSpPr txBox="1"/>
          <p:nvPr/>
        </p:nvSpPr>
        <p:spPr>
          <a:xfrm>
            <a:off x="4142417" y="2169443"/>
            <a:ext cx="3898900" cy="1323439"/>
          </a:xfrm>
          <a:prstGeom prst="rect">
            <a:avLst/>
          </a:prstGeom>
          <a:noFill/>
        </p:spPr>
        <p:txBody>
          <a:bodyPr wrap="square" rtlCol="0">
            <a:spAutoFit/>
          </a:bodyPr>
          <a:lstStyle/>
          <a:p>
            <a:pPr algn="ctr"/>
            <a:r>
              <a:rPr lang="en-US" altLang="zh-CN" sz="8000" smtClean="0">
                <a:solidFill>
                  <a:schemeClr val="bg1">
                    <a:lumMod val="50000"/>
                  </a:schemeClr>
                </a:solidFill>
                <a:latin typeface="Agency FB" panose="020B0503020202020204" pitchFamily="34" charset="0"/>
                <a:ea typeface="微软雅黑" panose="020B0503020204020204" pitchFamily="34" charset="-122"/>
              </a:rPr>
              <a:t>1</a:t>
            </a:r>
            <a:endParaRPr lang="zh-CN" altLang="en-US" sz="8000" dirty="0">
              <a:solidFill>
                <a:schemeClr val="bg1">
                  <a:lumMod val="50000"/>
                </a:schemeClr>
              </a:solidFill>
              <a:latin typeface="Agency FB" panose="020B0503020202020204" pitchFamily="34" charset="0"/>
              <a:ea typeface="微软雅黑" panose="020B0503020204020204" pitchFamily="34" charset="-122"/>
            </a:endParaRPr>
          </a:p>
        </p:txBody>
      </p:sp>
      <p:sp>
        <p:nvSpPr>
          <p:cNvPr id="46" name="文本框 45"/>
          <p:cNvSpPr txBox="1"/>
          <p:nvPr/>
        </p:nvSpPr>
        <p:spPr>
          <a:xfrm>
            <a:off x="2455534" y="3741109"/>
            <a:ext cx="7272666" cy="584775"/>
          </a:xfrm>
          <a:prstGeom prst="rect">
            <a:avLst/>
          </a:prstGeom>
          <a:noFill/>
        </p:spPr>
        <p:txBody>
          <a:bodyPr wrap="square" rtlCol="0">
            <a:spAutoFit/>
          </a:bodyPr>
          <a:lstStyle/>
          <a:p>
            <a:pPr algn="ctr"/>
            <a:r>
              <a:rPr lang="en-US" altLang="zh-CN" sz="3200" b="1" spc="300" dirty="0" smtClean="0">
                <a:latin typeface="微软雅黑" panose="020B0503020204020204" pitchFamily="34" charset="-122"/>
                <a:ea typeface="微软雅黑" panose="020B0503020204020204" pitchFamily="34" charset="-122"/>
              </a:rPr>
              <a:t>Shop Management </a:t>
            </a:r>
            <a:endParaRPr lang="zh-CN" altLang="en-US" sz="32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2082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730194" y="1543110"/>
            <a:ext cx="4701349" cy="4850174"/>
          </a:xfrm>
          <a:prstGeom prst="rect">
            <a:avLst/>
          </a:prstGeom>
          <a:noFill/>
        </p:spPr>
        <p:txBody>
          <a:bodyPr wrap="square" rtlCol="0">
            <a:spAutoFit/>
          </a:bodyPr>
          <a:lstStyle>
            <a:defPPr>
              <a:defRPr lang="zh-CN"/>
            </a:defPPr>
            <a:lvl1pPr algn="r">
              <a:defRPr sz="2400">
                <a:latin typeface="冬青黑体简体中文 W3" panose="020B0300000000000000" pitchFamily="34" charset="-122"/>
                <a:ea typeface="冬青黑体简体中文 W3" panose="020B0300000000000000" pitchFamily="34" charset="-122"/>
              </a:defRPr>
            </a:lvl1pPr>
          </a:lstStyle>
          <a:p>
            <a:pPr marL="285750" indent="-285750" algn="l">
              <a:lnSpc>
                <a:spcPct val="150000"/>
              </a:lnSpc>
              <a:buFont typeface="Arial" panose="020B0604020202020204" pitchFamily="34" charset="0"/>
              <a:buChar char="•"/>
            </a:pPr>
            <a:r>
              <a:rPr lang="en-US" altLang="zh-CN" sz="1600" dirty="0" smtClean="0"/>
              <a:t>Headquarters, branches, and sub-departments can create different user groups and login user accounts.</a:t>
            </a:r>
          </a:p>
          <a:p>
            <a:pPr marL="285750" indent="-285750" algn="l">
              <a:lnSpc>
                <a:spcPct val="150000"/>
              </a:lnSpc>
              <a:buFont typeface="Arial" panose="020B0604020202020204" pitchFamily="34" charset="0"/>
              <a:buChar char="•"/>
            </a:pPr>
            <a:r>
              <a:rPr lang="en-US" altLang="zh-CN" sz="1600" dirty="0" smtClean="0"/>
              <a:t>Support personalized role combinations to set access permissions for different users</a:t>
            </a:r>
          </a:p>
          <a:p>
            <a:pPr marL="285750" indent="-285750" algn="l">
              <a:lnSpc>
                <a:spcPct val="150000"/>
              </a:lnSpc>
              <a:buFont typeface="Arial" panose="020B0604020202020204" pitchFamily="34" charset="0"/>
              <a:buChar char="•"/>
            </a:pPr>
            <a:r>
              <a:rPr lang="en-US" altLang="zh-CN" sz="1600" dirty="0" smtClean="0"/>
              <a:t>Scalable/multi-level management tree structure </a:t>
            </a:r>
            <a:br>
              <a:rPr lang="en-US" altLang="zh-CN" sz="1600" dirty="0" smtClean="0"/>
            </a:br>
            <a:r>
              <a:rPr lang="en-US" altLang="zh-CN" sz="1600" dirty="0" smtClean="0"/>
              <a:t>Headquarters</a:t>
            </a:r>
            <a:endParaRPr lang="en-US" altLang="zh-CN" sz="1050" dirty="0" smtClean="0"/>
          </a:p>
          <a:p>
            <a:pPr algn="l">
              <a:lnSpc>
                <a:spcPct val="150000"/>
              </a:lnSpc>
            </a:pPr>
            <a:r>
              <a:rPr lang="en-US" altLang="zh-CN" sz="1600" dirty="0" smtClean="0"/>
              <a:t>        |-- region</a:t>
            </a:r>
            <a:endParaRPr lang="en-US" altLang="zh-CN" sz="1050" dirty="0" smtClean="0"/>
          </a:p>
          <a:p>
            <a:pPr algn="l">
              <a:lnSpc>
                <a:spcPct val="150000"/>
              </a:lnSpc>
            </a:pPr>
            <a:r>
              <a:rPr lang="en-US" altLang="zh-CN" sz="1600" dirty="0" smtClean="0"/>
              <a:t>           |--City</a:t>
            </a:r>
            <a:endParaRPr lang="en-US" altLang="zh-CN" sz="1050" dirty="0" smtClean="0"/>
          </a:p>
          <a:p>
            <a:pPr algn="l">
              <a:lnSpc>
                <a:spcPct val="150000"/>
              </a:lnSpc>
            </a:pPr>
            <a:r>
              <a:rPr lang="en-US" altLang="zh-CN" sz="1600" dirty="0"/>
              <a:t> </a:t>
            </a:r>
            <a:r>
              <a:rPr lang="en-US" altLang="zh-CN" sz="1600" dirty="0" smtClean="0"/>
              <a:t>             |-- Head Shop</a:t>
            </a:r>
            <a:endParaRPr lang="en-US" altLang="zh-CN" sz="1050" dirty="0" smtClean="0"/>
          </a:p>
          <a:p>
            <a:pPr algn="l">
              <a:lnSpc>
                <a:spcPct val="150000"/>
              </a:lnSpc>
            </a:pPr>
            <a:r>
              <a:rPr lang="en-US" altLang="zh-CN" sz="1600" dirty="0"/>
              <a:t> </a:t>
            </a:r>
            <a:r>
              <a:rPr lang="en-US" altLang="zh-CN" sz="1600" dirty="0" smtClean="0"/>
              <a:t>                |-- Shop</a:t>
            </a:r>
            <a:r>
              <a:rPr lang="zh-CN" altLang="en-US" sz="1600" dirty="0" smtClean="0"/>
              <a:t> </a:t>
            </a:r>
            <a:endParaRPr lang="en-US" altLang="zh-CN" sz="1600" dirty="0" smtClean="0"/>
          </a:p>
          <a:p>
            <a:pPr algn="l">
              <a:lnSpc>
                <a:spcPct val="150000"/>
              </a:lnSpc>
            </a:pPr>
            <a:r>
              <a:rPr lang="en-US" altLang="zh-CN" sz="1600" dirty="0"/>
              <a:t> </a:t>
            </a:r>
            <a:r>
              <a:rPr lang="en-US" altLang="zh-CN" sz="1600" dirty="0" smtClean="0"/>
              <a:t>                  |-- Screen</a:t>
            </a:r>
            <a:endParaRPr lang="en-US" altLang="zh-CN" sz="1050" dirty="0" smtClean="0"/>
          </a:p>
        </p:txBody>
      </p:sp>
      <p:sp>
        <p:nvSpPr>
          <p:cNvPr id="8" name="文本框 7"/>
          <p:cNvSpPr txBox="1"/>
          <p:nvPr/>
        </p:nvSpPr>
        <p:spPr>
          <a:xfrm>
            <a:off x="366332" y="137179"/>
            <a:ext cx="7182784" cy="523220"/>
          </a:xfrm>
          <a:prstGeom prst="rect">
            <a:avLst/>
          </a:prstGeom>
          <a:noFill/>
        </p:spPr>
        <p:txBody>
          <a:bodyPr wrap="square" rtlCol="0">
            <a:spAutoFit/>
          </a:bodyPr>
          <a:lstStyle/>
          <a:p>
            <a:r>
              <a:rPr lang="en-US" altLang="zh-CN" sz="2800" b="1" dirty="0" smtClean="0">
                <a:latin typeface="微软雅黑"/>
                <a:ea typeface="微软雅黑"/>
                <a:cs typeface="微软雅黑"/>
              </a:rPr>
              <a:t>Multi-level Management Authority</a:t>
            </a:r>
            <a:endParaRPr lang="zh-CN" altLang="en-US" sz="2800" b="1" dirty="0">
              <a:latin typeface="微软雅黑"/>
              <a:ea typeface="微软雅黑"/>
              <a:cs typeface="微软雅黑"/>
            </a:endParaRPr>
          </a:p>
        </p:txBody>
      </p:sp>
      <p:pic>
        <p:nvPicPr>
          <p:cNvPr id="45" name="图片 44" descr="http://dcms.instwall.com/data/upload/201608/f_1c5aefb03e0765e1679d4993c5fba88a.png"/>
          <p:cNvPicPr/>
          <p:nvPr/>
        </p:nvPicPr>
        <p:blipFill rotWithShape="1">
          <a:blip r:embed="rId2">
            <a:extLst>
              <a:ext uri="{28A0092B-C50C-407E-A947-70E740481C1C}">
                <a14:useLocalDpi xmlns:a14="http://schemas.microsoft.com/office/drawing/2010/main" val="0"/>
              </a:ext>
            </a:extLst>
          </a:blip>
          <a:srcRect l="-37" r="37" b="16568"/>
          <a:stretch/>
        </p:blipFill>
        <p:spPr bwMode="auto">
          <a:xfrm>
            <a:off x="522002" y="1933575"/>
            <a:ext cx="5841222" cy="3652865"/>
          </a:xfrm>
          <a:prstGeom prst="rect">
            <a:avLst/>
          </a:prstGeom>
          <a:noFill/>
          <a:ln>
            <a:noFill/>
          </a:ln>
          <a:extLst>
            <a:ext uri="{53640926-AAD7-44D8-BBD7-CCE9431645EC}">
              <a14:shadowObscured xmlns:a14="http://schemas.microsoft.com/office/drawing/2010/main"/>
            </a:ext>
          </a:extLst>
        </p:spPr>
      </p:pic>
      <p:sp>
        <p:nvSpPr>
          <p:cNvPr id="46" name="文本框 45"/>
          <p:cNvSpPr txBox="1"/>
          <p:nvPr/>
        </p:nvSpPr>
        <p:spPr>
          <a:xfrm>
            <a:off x="1921933" y="5863460"/>
            <a:ext cx="5768021" cy="646331"/>
          </a:xfrm>
          <a:prstGeom prst="rect">
            <a:avLst/>
          </a:prstGeom>
          <a:noFill/>
        </p:spPr>
        <p:txBody>
          <a:bodyPr wrap="square" rtlCol="0">
            <a:spAutoFit/>
          </a:bodyPr>
          <a:lstStyle/>
          <a:p>
            <a:pPr algn="ctr"/>
            <a:r>
              <a:rPr lang="en-US" altLang="zh-CN" dirty="0" smtClean="0">
                <a:solidFill>
                  <a:schemeClr val="accent4"/>
                </a:solidFill>
                <a:latin typeface="微软雅黑" panose="020B0503020204020204" pitchFamily="34" charset="-122"/>
                <a:ea typeface="微软雅黑" panose="020B0503020204020204" pitchFamily="34" charset="-122"/>
              </a:rPr>
              <a:t>Seven-tier management architecture that seamlessly integrates brand business Thinking</a:t>
            </a:r>
            <a:endParaRPr lang="zh-CN" altLang="en-US" dirty="0">
              <a:solidFill>
                <a:schemeClr val="accent4"/>
              </a:solidFill>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0" y="6067425"/>
            <a:ext cx="2247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944100" y="6067425"/>
            <a:ext cx="2247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2247900" y="5863460"/>
            <a:ext cx="409575" cy="203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9534525" y="6067425"/>
            <a:ext cx="409575" cy="203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099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66332" y="137179"/>
            <a:ext cx="8972540" cy="523220"/>
          </a:xfrm>
          <a:prstGeom prst="rect">
            <a:avLst/>
          </a:prstGeom>
          <a:noFill/>
        </p:spPr>
        <p:txBody>
          <a:bodyPr wrap="square" rtlCol="0">
            <a:spAutoFit/>
          </a:bodyPr>
          <a:lstStyle/>
          <a:p>
            <a:r>
              <a:rPr lang="en-US" altLang="zh-CN" sz="2800" b="1" dirty="0" smtClean="0">
                <a:latin typeface="微软雅黑"/>
                <a:ea typeface="微软雅黑"/>
                <a:cs typeface="微软雅黑"/>
              </a:rPr>
              <a:t>Multi-level Management · Platform Interface</a:t>
            </a:r>
            <a:endParaRPr lang="zh-CN" altLang="en-US" sz="2800" b="1" dirty="0">
              <a:latin typeface="微软雅黑"/>
              <a:ea typeface="微软雅黑"/>
              <a:cs typeface="微软雅黑"/>
            </a:endParaRPr>
          </a:p>
        </p:txBody>
      </p:sp>
      <p:pic>
        <p:nvPicPr>
          <p:cNvPr id="44" name="图片 43"/>
          <p:cNvPicPr/>
          <p:nvPr/>
        </p:nvPicPr>
        <p:blipFill>
          <a:blip r:embed="rId2"/>
          <a:stretch>
            <a:fillRect/>
          </a:stretch>
        </p:blipFill>
        <p:spPr>
          <a:xfrm>
            <a:off x="2364422" y="1143204"/>
            <a:ext cx="6760528" cy="4441415"/>
          </a:xfrm>
          <a:prstGeom prst="rect">
            <a:avLst/>
          </a:prstGeom>
        </p:spPr>
      </p:pic>
      <p:sp>
        <p:nvSpPr>
          <p:cNvPr id="45" name="文本框 44"/>
          <p:cNvSpPr txBox="1"/>
          <p:nvPr/>
        </p:nvSpPr>
        <p:spPr>
          <a:xfrm>
            <a:off x="1543987" y="5863460"/>
            <a:ext cx="8979108" cy="369332"/>
          </a:xfrm>
          <a:prstGeom prst="rect">
            <a:avLst/>
          </a:prstGeom>
          <a:noFill/>
        </p:spPr>
        <p:txBody>
          <a:bodyPr wrap="square" rtlCol="0">
            <a:spAutoFit/>
          </a:bodyPr>
          <a:lstStyle/>
          <a:p>
            <a:pPr algn="ctr"/>
            <a:r>
              <a:rPr lang="en-US" altLang="zh-CN" dirty="0" smtClean="0">
                <a:solidFill>
                  <a:schemeClr val="accent4"/>
                </a:solidFill>
                <a:latin typeface="微软雅黑" panose="020B0503020204020204" pitchFamily="34" charset="-122"/>
                <a:ea typeface="微软雅黑" panose="020B0503020204020204" pitchFamily="34" charset="-122"/>
              </a:rPr>
              <a:t>Content delivery for a single screen, or directly to a certain partition, city, etc.</a:t>
            </a:r>
            <a:endParaRPr lang="zh-CN" altLang="en-US" dirty="0">
              <a:solidFill>
                <a:schemeClr val="accent4"/>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0" y="6067425"/>
            <a:ext cx="2247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9944100" y="6067425"/>
            <a:ext cx="2247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2247900" y="5863460"/>
            <a:ext cx="409575" cy="203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9534525" y="6067425"/>
            <a:ext cx="409575" cy="203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624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2575076" y="3492882"/>
            <a:ext cx="7033582"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latin typeface="微软雅黑 Light" panose="020B0502040204020203" pitchFamily="34" charset="-122"/>
              <a:ea typeface="微软雅黑 Light" panose="020B0502040204020203" pitchFamily="34" charset="-122"/>
            </a:endParaRPr>
          </a:p>
        </p:txBody>
      </p:sp>
      <p:sp>
        <p:nvSpPr>
          <p:cNvPr id="45" name="文本框 44"/>
          <p:cNvSpPr txBox="1"/>
          <p:nvPr/>
        </p:nvSpPr>
        <p:spPr>
          <a:xfrm>
            <a:off x="4142417" y="2169443"/>
            <a:ext cx="3898900" cy="1323439"/>
          </a:xfrm>
          <a:prstGeom prst="rect">
            <a:avLst/>
          </a:prstGeom>
          <a:noFill/>
        </p:spPr>
        <p:txBody>
          <a:bodyPr wrap="square" rtlCol="0">
            <a:spAutoFit/>
          </a:bodyPr>
          <a:lstStyle/>
          <a:p>
            <a:pPr algn="ctr"/>
            <a:r>
              <a:rPr lang="en-US" altLang="zh-CN" sz="8000">
                <a:solidFill>
                  <a:schemeClr val="bg1">
                    <a:lumMod val="50000"/>
                  </a:schemeClr>
                </a:solidFill>
                <a:latin typeface="Agency FB" panose="020B0503020202020204" pitchFamily="34" charset="0"/>
                <a:ea typeface="微软雅黑" panose="020B0503020204020204" pitchFamily="34" charset="-122"/>
              </a:rPr>
              <a:t>2</a:t>
            </a:r>
            <a:endParaRPr lang="zh-CN" altLang="en-US" sz="8000" dirty="0">
              <a:solidFill>
                <a:schemeClr val="bg1">
                  <a:lumMod val="50000"/>
                </a:schemeClr>
              </a:solidFill>
              <a:latin typeface="Agency FB" panose="020B0503020202020204" pitchFamily="34" charset="0"/>
              <a:ea typeface="微软雅黑" panose="020B0503020204020204" pitchFamily="34" charset="-122"/>
            </a:endParaRPr>
          </a:p>
        </p:txBody>
      </p:sp>
      <p:sp>
        <p:nvSpPr>
          <p:cNvPr id="46" name="文本框 45"/>
          <p:cNvSpPr txBox="1"/>
          <p:nvPr/>
        </p:nvSpPr>
        <p:spPr>
          <a:xfrm>
            <a:off x="2455534" y="3741109"/>
            <a:ext cx="7272666" cy="584775"/>
          </a:xfrm>
          <a:prstGeom prst="rect">
            <a:avLst/>
          </a:prstGeom>
          <a:noFill/>
        </p:spPr>
        <p:txBody>
          <a:bodyPr wrap="square" rtlCol="0">
            <a:spAutoFit/>
          </a:bodyPr>
          <a:lstStyle/>
          <a:p>
            <a:pPr algn="ctr"/>
            <a:r>
              <a:rPr lang="en-US" altLang="zh-CN" sz="3200" b="1" spc="300" dirty="0" smtClean="0">
                <a:latin typeface="微软雅黑" panose="020B0503020204020204" pitchFamily="34" charset="-122"/>
                <a:ea typeface="微软雅黑" panose="020B0503020204020204" pitchFamily="34" charset="-122"/>
              </a:rPr>
              <a:t>Device Management</a:t>
            </a:r>
            <a:endParaRPr lang="zh-CN" altLang="en-US" sz="3200"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5308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3903661" y="3767193"/>
            <a:ext cx="1583532" cy="369332"/>
          </a:xfrm>
          <a:prstGeom prst="roundRect">
            <a:avLst>
              <a:gd name="adj" fmla="val 50000"/>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5583633" y="3767193"/>
            <a:ext cx="1583532" cy="369332"/>
          </a:xfrm>
          <a:prstGeom prst="roundRect">
            <a:avLst>
              <a:gd name="adj" fmla="val 50000"/>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7282258" y="3767193"/>
            <a:ext cx="1583532" cy="369332"/>
          </a:xfrm>
          <a:prstGeom prst="roundRect">
            <a:avLst>
              <a:gd name="adj" fmla="val 50000"/>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8994853" y="3767193"/>
            <a:ext cx="1583532" cy="369332"/>
          </a:xfrm>
          <a:prstGeom prst="roundRect">
            <a:avLst>
              <a:gd name="adj" fmla="val 50000"/>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2177925" y="3767193"/>
            <a:ext cx="1583532" cy="369332"/>
          </a:xfrm>
          <a:prstGeom prst="roundRect">
            <a:avLst>
              <a:gd name="adj" fmla="val 50000"/>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66332" y="137179"/>
            <a:ext cx="10381616" cy="523220"/>
          </a:xfrm>
          <a:prstGeom prst="rect">
            <a:avLst/>
          </a:prstGeom>
          <a:noFill/>
        </p:spPr>
        <p:txBody>
          <a:bodyPr wrap="square" rtlCol="0">
            <a:spAutoFit/>
          </a:bodyPr>
          <a:lstStyle/>
          <a:p>
            <a:r>
              <a:rPr lang="en-US" altLang="zh-CN" sz="2800" b="1" dirty="0" smtClean="0">
                <a:latin typeface="微软雅黑"/>
                <a:ea typeface="微软雅黑"/>
                <a:cs typeface="微软雅黑"/>
              </a:rPr>
              <a:t>Multi-class Screen Compatible + Tag Management</a:t>
            </a:r>
            <a:endParaRPr lang="zh-CN" altLang="en-US" sz="2800" b="1" dirty="0">
              <a:latin typeface="微软雅黑"/>
              <a:ea typeface="微软雅黑"/>
              <a:cs typeface="微软雅黑"/>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547" y="1258758"/>
            <a:ext cx="1721705" cy="1746152"/>
          </a:xfrm>
          <a:prstGeom prst="rect">
            <a:avLst/>
          </a:prstGeom>
        </p:spPr>
      </p:pic>
      <p:cxnSp>
        <p:nvCxnSpPr>
          <p:cNvPr id="9" name="直接连接符 8"/>
          <p:cNvCxnSpPr/>
          <p:nvPr/>
        </p:nvCxnSpPr>
        <p:spPr>
          <a:xfrm>
            <a:off x="6375400" y="2977242"/>
            <a:ext cx="0" cy="6731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93190" y="3313792"/>
            <a:ext cx="679493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667249" y="3313792"/>
            <a:ext cx="0" cy="33655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074024" y="3313792"/>
            <a:ext cx="0" cy="33655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788127" y="3313792"/>
            <a:ext cx="0" cy="33655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083049" y="3826743"/>
            <a:ext cx="1168400" cy="276999"/>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Any size LED</a:t>
            </a:r>
            <a:endParaRPr lang="zh-CN" altLang="en-US" sz="12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5791199" y="3826743"/>
            <a:ext cx="1168400" cy="461665"/>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LCD/LCD  splice</a:t>
            </a:r>
            <a:endParaRPr lang="zh-CN" altLang="en-US" sz="12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7440769" y="3826743"/>
            <a:ext cx="1283493" cy="461665"/>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Like PAD  Mobile device</a:t>
            </a:r>
            <a:endParaRPr lang="zh-CN" altLang="en-US" sz="120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2993190" y="3313792"/>
            <a:ext cx="0" cy="33655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9157889" y="3826743"/>
            <a:ext cx="1323975" cy="461665"/>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Home/commercial display</a:t>
            </a:r>
            <a:endParaRPr lang="zh-CN" altLang="en-US" sz="12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331202" y="3826743"/>
            <a:ext cx="1323975" cy="461665"/>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Projection  and others</a:t>
            </a:r>
            <a:endParaRPr lang="zh-CN" altLang="en-US" sz="1200"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521452" y="3826743"/>
            <a:ext cx="1532200" cy="338554"/>
          </a:xfrm>
          <a:prstGeom prst="rect">
            <a:avLst/>
          </a:prstGeom>
          <a:noFill/>
        </p:spPr>
        <p:txBody>
          <a:bodyPr wrap="square" rtlCol="0">
            <a:spAutoFit/>
          </a:bodyPr>
          <a:lstStyle/>
          <a:p>
            <a:pPr algn="ctr"/>
            <a:r>
              <a:rPr lang="en-US" altLang="zh-CN" sz="1600" b="1" dirty="0" smtClean="0">
                <a:latin typeface="微软雅黑" panose="020B0503020204020204" pitchFamily="34" charset="-122"/>
                <a:ea typeface="微软雅黑" panose="020B0503020204020204" pitchFamily="34" charset="-122"/>
              </a:rPr>
              <a:t>Screen Type</a:t>
            </a:r>
            <a:endParaRPr lang="zh-CN" altLang="en-US" sz="1600" b="1"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521452" y="5045943"/>
            <a:ext cx="1592161" cy="584775"/>
          </a:xfrm>
          <a:prstGeom prst="rect">
            <a:avLst/>
          </a:prstGeom>
          <a:noFill/>
        </p:spPr>
        <p:txBody>
          <a:bodyPr wrap="square" rtlCol="0">
            <a:spAutoFit/>
          </a:bodyPr>
          <a:lstStyle/>
          <a:p>
            <a:pPr algn="ctr"/>
            <a:r>
              <a:rPr lang="en-US" altLang="zh-CN" sz="1600" b="1" dirty="0" smtClean="0">
                <a:latin typeface="微软雅黑" panose="020B0503020204020204" pitchFamily="34" charset="-122"/>
                <a:ea typeface="微软雅黑" panose="020B0503020204020204" pitchFamily="34" charset="-122"/>
              </a:rPr>
              <a:t>Label Management</a:t>
            </a:r>
            <a:endParaRPr lang="zh-CN" altLang="en-US" sz="1600" b="1" dirty="0">
              <a:latin typeface="微软雅黑" panose="020B0503020204020204" pitchFamily="34" charset="-122"/>
              <a:ea typeface="微软雅黑" panose="020B0503020204020204" pitchFamily="34" charset="-122"/>
            </a:endParaRPr>
          </a:p>
        </p:txBody>
      </p:sp>
      <p:sp>
        <p:nvSpPr>
          <p:cNvPr id="40" name="圆角矩形 39"/>
          <p:cNvSpPr/>
          <p:nvPr/>
        </p:nvSpPr>
        <p:spPr>
          <a:xfrm>
            <a:off x="2177925" y="4983764"/>
            <a:ext cx="1583532" cy="369332"/>
          </a:xfrm>
          <a:prstGeom prst="roundRect">
            <a:avLst>
              <a:gd name="adj" fmla="val 50000"/>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2331202" y="5043314"/>
            <a:ext cx="1323975" cy="646331"/>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Store: Four generations of stores</a:t>
            </a:r>
            <a:endParaRPr lang="zh-CN" altLang="en-US" sz="1200" dirty="0">
              <a:latin typeface="微软雅黑" panose="020B0503020204020204" pitchFamily="34" charset="-122"/>
              <a:ea typeface="微软雅黑" panose="020B0503020204020204" pitchFamily="34" charset="-122"/>
            </a:endParaRPr>
          </a:p>
        </p:txBody>
      </p:sp>
      <p:sp>
        <p:nvSpPr>
          <p:cNvPr id="42" name="圆角矩形 41"/>
          <p:cNvSpPr/>
          <p:nvPr/>
        </p:nvSpPr>
        <p:spPr>
          <a:xfrm>
            <a:off x="3914734" y="4983764"/>
            <a:ext cx="1583532" cy="369332"/>
          </a:xfrm>
          <a:prstGeom prst="roundRect">
            <a:avLst>
              <a:gd name="adj" fmla="val 50000"/>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3946544" y="5043314"/>
            <a:ext cx="1497765" cy="646331"/>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Brand: Digital extension machine</a:t>
            </a:r>
            <a:endParaRPr lang="zh-CN" altLang="en-US" sz="1200" dirty="0">
              <a:latin typeface="微软雅黑" panose="020B0503020204020204" pitchFamily="34" charset="-122"/>
              <a:ea typeface="微软雅黑" panose="020B0503020204020204" pitchFamily="34" charset="-122"/>
            </a:endParaRPr>
          </a:p>
        </p:txBody>
      </p:sp>
      <p:sp>
        <p:nvSpPr>
          <p:cNvPr id="44" name="圆角矩形 43"/>
          <p:cNvSpPr/>
          <p:nvPr/>
        </p:nvSpPr>
        <p:spPr>
          <a:xfrm>
            <a:off x="5583634" y="4983764"/>
            <a:ext cx="1583532" cy="369332"/>
          </a:xfrm>
          <a:prstGeom prst="roundRect">
            <a:avLst>
              <a:gd name="adj" fmla="val 50000"/>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5615444" y="5043314"/>
            <a:ext cx="1497765" cy="461665"/>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Location: Explosion area</a:t>
            </a:r>
            <a:endParaRPr lang="zh-CN" altLang="en-US" sz="1200"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6959599" y="5043314"/>
            <a:ext cx="1497765" cy="276999"/>
          </a:xfrm>
          <a:prstGeom prst="rect">
            <a:avLst/>
          </a:prstGeom>
          <a:noFill/>
        </p:spPr>
        <p:txBody>
          <a:bodyPr wrap="square" rtlCol="0">
            <a:spAutoFit/>
          </a:bodyPr>
          <a:lstStyle/>
          <a:p>
            <a:pPr algn="ctr"/>
            <a:r>
              <a:rPr lang="en-US" altLang="zh-CN" sz="1200" smtClean="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p:txBody>
      </p:sp>
      <p:sp>
        <p:nvSpPr>
          <p:cNvPr id="47" name="文本框 46"/>
          <p:cNvSpPr txBox="1"/>
          <p:nvPr/>
        </p:nvSpPr>
        <p:spPr>
          <a:xfrm>
            <a:off x="10349785" y="3828093"/>
            <a:ext cx="1497765" cy="276999"/>
          </a:xfrm>
          <a:prstGeom prst="rect">
            <a:avLst/>
          </a:prstGeom>
          <a:noFill/>
        </p:spPr>
        <p:txBody>
          <a:bodyPr wrap="square" rtlCol="0">
            <a:spAutoFit/>
          </a:bodyPr>
          <a:lstStyle/>
          <a:p>
            <a:pPr algn="ctr"/>
            <a:r>
              <a:rPr lang="en-US" altLang="zh-CN" sz="1200" smtClean="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p:txBody>
      </p:sp>
      <p:sp>
        <p:nvSpPr>
          <p:cNvPr id="30" name="文本框 29"/>
          <p:cNvSpPr txBox="1"/>
          <p:nvPr/>
        </p:nvSpPr>
        <p:spPr>
          <a:xfrm>
            <a:off x="1921933" y="5863460"/>
            <a:ext cx="8153401" cy="646331"/>
          </a:xfrm>
          <a:prstGeom prst="rect">
            <a:avLst/>
          </a:prstGeom>
          <a:noFill/>
        </p:spPr>
        <p:txBody>
          <a:bodyPr wrap="square" rtlCol="0">
            <a:spAutoFit/>
          </a:bodyPr>
          <a:lstStyle/>
          <a:p>
            <a:pPr algn="ctr"/>
            <a:r>
              <a:rPr lang="en-US" altLang="zh-CN" dirty="0" smtClean="0">
                <a:solidFill>
                  <a:schemeClr val="accent4"/>
                </a:solidFill>
                <a:latin typeface="微软雅黑" panose="020B0503020204020204" pitchFamily="34" charset="-122"/>
                <a:ea typeface="微软雅黑" panose="020B0503020204020204" pitchFamily="34" charset="-122"/>
              </a:rPr>
              <a:t>Multi-type screen management issues when fully considering future demand expansion</a:t>
            </a:r>
            <a:endParaRPr lang="zh-CN" altLang="en-US" dirty="0">
              <a:solidFill>
                <a:schemeClr val="accent4"/>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0" y="6067425"/>
            <a:ext cx="2247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9944100" y="6067425"/>
            <a:ext cx="2247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247900" y="5863460"/>
            <a:ext cx="409575" cy="203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9534525" y="6067425"/>
            <a:ext cx="409575" cy="20396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34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DA07AEC6-B0CE-4475-9D7C-5C675E7BC240}" vid="{D3A20344-A013-44F4-BE8F-F20F394CC681}"/>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9118</TotalTime>
  <Words>1457</Words>
  <Application>Microsoft Office PowerPoint</Application>
  <PresentationFormat>宽屏</PresentationFormat>
  <Paragraphs>281</Paragraphs>
  <Slides>27</Slides>
  <Notes>18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27</vt:i4>
      </vt:variant>
    </vt:vector>
  </HeadingPairs>
  <TitlesOfParts>
    <vt:vector size="39" baseType="lpstr">
      <vt:lpstr>Roboto Bk</vt:lpstr>
      <vt:lpstr>等线</vt:lpstr>
      <vt:lpstr>等线 Light</vt:lpstr>
      <vt:lpstr>冬青黑体简体中文 W3</vt:lpstr>
      <vt:lpstr>微软雅黑</vt:lpstr>
      <vt:lpstr>微软雅黑 Light</vt:lpstr>
      <vt:lpstr>Agency FB</vt:lpstr>
      <vt:lpstr>Arial</vt:lpstr>
      <vt:lpstr>Arial Black</vt:lpstr>
      <vt:lpstr>Helvetica</vt:lpstr>
      <vt:lpstr>自定义设计方案</vt:lpstr>
      <vt:lpstr>主题1</vt:lpstr>
      <vt:lpstr>SHOWTOP Technology · Smart Screen Management Platform Introduction</vt:lpstr>
      <vt:lpstr>PART ONE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PART TWO</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guowenbo</cp:lastModifiedBy>
  <cp:revision>1757</cp:revision>
  <dcterms:created xsi:type="dcterms:W3CDTF">2017-05-04T09:52:36Z</dcterms:created>
  <dcterms:modified xsi:type="dcterms:W3CDTF">2019-03-19T14:20:36Z</dcterms:modified>
</cp:coreProperties>
</file>