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A6FE-71D7-FC49-BC61-DFA502A5F550}" type="datetimeFigureOut">
              <a:rPr lang="en-US" smtClean="0"/>
              <a:t>16/9/20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2B1D-D783-1D42-83BB-1A6E7E50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5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A6FE-71D7-FC49-BC61-DFA502A5F550}" type="datetimeFigureOut">
              <a:rPr lang="en-US" smtClean="0"/>
              <a:t>16/9/20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2B1D-D783-1D42-83BB-1A6E7E50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4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A6FE-71D7-FC49-BC61-DFA502A5F550}" type="datetimeFigureOut">
              <a:rPr lang="en-US" smtClean="0"/>
              <a:t>16/9/20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2B1D-D783-1D42-83BB-1A6E7E50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7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A6FE-71D7-FC49-BC61-DFA502A5F550}" type="datetimeFigureOut">
              <a:rPr lang="en-US" smtClean="0"/>
              <a:t>16/9/20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2B1D-D783-1D42-83BB-1A6E7E50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9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A6FE-71D7-FC49-BC61-DFA502A5F550}" type="datetimeFigureOut">
              <a:rPr lang="en-US" smtClean="0"/>
              <a:t>16/9/20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2B1D-D783-1D42-83BB-1A6E7E50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3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A6FE-71D7-FC49-BC61-DFA502A5F550}" type="datetimeFigureOut">
              <a:rPr lang="en-US" smtClean="0"/>
              <a:t>16/9/20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2B1D-D783-1D42-83BB-1A6E7E50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6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A6FE-71D7-FC49-BC61-DFA502A5F550}" type="datetimeFigureOut">
              <a:rPr lang="en-US" smtClean="0"/>
              <a:t>16/9/20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2B1D-D783-1D42-83BB-1A6E7E50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4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A6FE-71D7-FC49-BC61-DFA502A5F550}" type="datetimeFigureOut">
              <a:rPr lang="en-US" smtClean="0"/>
              <a:t>16/9/20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2B1D-D783-1D42-83BB-1A6E7E50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8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A6FE-71D7-FC49-BC61-DFA502A5F550}" type="datetimeFigureOut">
              <a:rPr lang="en-US" smtClean="0"/>
              <a:t>16/9/20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2B1D-D783-1D42-83BB-1A6E7E50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9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A6FE-71D7-FC49-BC61-DFA502A5F550}" type="datetimeFigureOut">
              <a:rPr lang="en-US" smtClean="0"/>
              <a:t>16/9/20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2B1D-D783-1D42-83BB-1A6E7E50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09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A6FE-71D7-FC49-BC61-DFA502A5F550}" type="datetimeFigureOut">
              <a:rPr lang="en-US" smtClean="0"/>
              <a:t>16/9/20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2B1D-D783-1D42-83BB-1A6E7E50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7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2A6FE-71D7-FC49-BC61-DFA502A5F550}" type="datetimeFigureOut">
              <a:rPr lang="en-US" smtClean="0"/>
              <a:t>16/9/20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F2B1D-D783-1D42-83BB-1A6E7E50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o.mlaw.gov.sg/debt-repayment-scheme/information-for-debtors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8.svg"/><Relationship Id="rId6" Type="http://schemas.openxmlformats.org/officeDocument/2006/relationships/image" Target="../media/image2.png"/><Relationship Id="rId7" Type="http://schemas.openxmlformats.org/officeDocument/2006/relationships/hyperlink" Target="http://englishreadygo.blogspot.com/2014_03_01_archive.html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io.mlaw.gov.sg/files/IIDRSDPriceList.pdf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23528" y="1556792"/>
            <a:ext cx="2808312" cy="1729237"/>
            <a:chOff x="179512" y="1556792"/>
            <a:chExt cx="2808312" cy="1729237"/>
          </a:xfrm>
        </p:grpSpPr>
        <p:sp>
          <p:nvSpPr>
            <p:cNvPr id="3" name="Rounded Rectangle 2"/>
            <p:cNvSpPr/>
            <p:nvPr/>
          </p:nvSpPr>
          <p:spPr>
            <a:xfrm>
              <a:off x="179512" y="1556792"/>
              <a:ext cx="2808312" cy="165618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51520" y="1627462"/>
              <a:ext cx="2727805" cy="1658567"/>
              <a:chOff x="251520" y="1627462"/>
              <a:chExt cx="2727805" cy="1658567"/>
            </a:xfrm>
          </p:grpSpPr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xmlns="" id="{6B5245E3-4035-4760-B649-EB7C65910BA3}"/>
                  </a:ext>
                </a:extLst>
              </p:cNvPr>
              <p:cNvSpPr txBox="1"/>
              <p:nvPr/>
            </p:nvSpPr>
            <p:spPr>
              <a:xfrm>
                <a:off x="273197" y="1627462"/>
                <a:ext cx="236783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1) Bankruptcy Application (BA)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xmlns="" id="{F43BA435-89FE-4FAB-966E-23D4EF0EC493}"/>
                  </a:ext>
                </a:extLst>
              </p:cNvPr>
              <p:cNvSpPr txBox="1"/>
              <p:nvPr/>
            </p:nvSpPr>
            <p:spPr>
              <a:xfrm>
                <a:off x="251520" y="1901034"/>
                <a:ext cx="2727805" cy="1384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128588" indent="-128588" algn="just">
                  <a:buFont typeface="Arial" panose="020B0604020202020204" pitchFamily="34" charset="0"/>
                  <a:buChar char="•"/>
                </a:pPr>
                <a:r>
                  <a:rPr lang="en-SG" sz="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Debtor/Creditor files a BA at High Court</a:t>
                </a:r>
                <a:endParaRPr lang="en-US" sz="9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8588" indent="-128588" algn="just">
                  <a:buFont typeface="Arial" panose="020B0604020202020204" pitchFamily="34" charset="0"/>
                  <a:buChar char="•"/>
                </a:pPr>
                <a:r>
                  <a:rPr lang="en-SG" sz="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Payment: $1,850 (by applicant) at </a:t>
                </a:r>
                <a:r>
                  <a:rPr lang="en-SG" sz="9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SingPost</a:t>
                </a:r>
                <a:r>
                  <a:rPr lang="en-SG" sz="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counters</a:t>
                </a:r>
              </a:p>
              <a:p>
                <a:pPr marL="128588" indent="-128588" algn="just">
                  <a:buFont typeface="Arial" panose="020B0604020202020204" pitchFamily="34" charset="0"/>
                  <a:buChar char="•"/>
                </a:pPr>
                <a:r>
                  <a:rPr lang="en-SG" sz="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Debtor attends Hearing, case is adjourned for DRS assessment</a:t>
                </a:r>
              </a:p>
              <a:p>
                <a:pPr marL="128588" indent="-128588" algn="just">
                  <a:buFont typeface="Arial" panose="020B0604020202020204" pitchFamily="34" charset="0"/>
                  <a:buChar char="•"/>
                </a:pPr>
                <a:r>
                  <a:rPr lang="en-SG" sz="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Debtor receives a letter informing them of how to file his/her DRS submissions [see PDF for DRS filing]</a:t>
                </a:r>
              </a:p>
              <a:p>
                <a:pPr marL="128588" indent="-128588" algn="just">
                  <a:buFont typeface="Arial" panose="020B0604020202020204" pitchFamily="34" charset="0"/>
                  <a:buChar char="•"/>
                </a:pPr>
                <a:r>
                  <a:rPr lang="en-SG" sz="900" b="1" dirty="0" err="1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MinLaw</a:t>
                </a:r>
                <a:r>
                  <a:rPr lang="en-SG" sz="9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Service Centre provides a range of services, which include filing of documents, at an affordable fee (see </a:t>
                </a:r>
                <a:r>
                  <a:rPr lang="en-SG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  <a:hlinkClick r:id="rId2"/>
                  </a:rPr>
                  <a:t>Price List</a:t>
                </a:r>
                <a:r>
                  <a:rPr lang="en-SG" sz="9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128588" indent="-128588" algn="just">
                  <a:buFont typeface="Arial" panose="020B0604020202020204" pitchFamily="34" charset="0"/>
                  <a:buChar char="•"/>
                </a:pPr>
                <a:endParaRPr lang="en-US" sz="9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1979712" y="5085184"/>
            <a:ext cx="2304256" cy="1512168"/>
            <a:chOff x="1619672" y="4365104"/>
            <a:chExt cx="2304256" cy="1512168"/>
          </a:xfrm>
          <a:solidFill>
            <a:srgbClr val="D5A7B1"/>
          </a:solidFill>
        </p:grpSpPr>
        <p:sp>
          <p:nvSpPr>
            <p:cNvPr id="34" name="Rounded Rectangle 33"/>
            <p:cNvSpPr/>
            <p:nvPr/>
          </p:nvSpPr>
          <p:spPr>
            <a:xfrm>
              <a:off x="1619672" y="4365104"/>
              <a:ext cx="2304256" cy="1512168"/>
            </a:xfrm>
            <a:prstGeom prst="round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691680" y="4468470"/>
              <a:ext cx="2175679" cy="1364670"/>
              <a:chOff x="1760643" y="4244422"/>
              <a:chExt cx="2175679" cy="1364670"/>
            </a:xfrm>
            <a:grpFill/>
          </p:grpSpPr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xmlns="" id="{C95FD264-8E31-48FC-B238-6A950A9C6583}"/>
                  </a:ext>
                </a:extLst>
              </p:cNvPr>
              <p:cNvSpPr txBox="1"/>
              <p:nvPr/>
            </p:nvSpPr>
            <p:spPr>
              <a:xfrm>
                <a:off x="1760643" y="4244422"/>
                <a:ext cx="2175679" cy="184666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ZA" sz="1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2) DRS Prelim Assessment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xmlns="" id="{4DCD4C5A-C71A-4928-94AD-14D9409E3700}"/>
                  </a:ext>
                </a:extLst>
              </p:cNvPr>
              <p:cNvSpPr txBox="1"/>
              <p:nvPr/>
            </p:nvSpPr>
            <p:spPr>
              <a:xfrm>
                <a:off x="1812419" y="4501096"/>
                <a:ext cx="2036456" cy="1107996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marL="128588" indent="-128588" algn="just">
                  <a:buFont typeface="Arial" panose="020B0604020202020204" pitchFamily="34" charset="0"/>
                  <a:buChar char="•"/>
                </a:pPr>
                <a:r>
                  <a:rPr lang="en-SG" sz="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Prelim assessment of whether debtor meets DRS criteria</a:t>
                </a:r>
                <a:endParaRPr lang="en-US" sz="9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8588" indent="-128588" algn="just">
                  <a:buFont typeface="Arial" panose="020B0604020202020204" pitchFamily="34" charset="0"/>
                  <a:buChar char="•"/>
                </a:pPr>
                <a:r>
                  <a:rPr lang="en-SG" sz="900" u="sng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  <a:hlinkClick r:id="rId3">
                      <a:extLst>
                        <a:ext uri="{A12FA001-AC4F-418D-AE19-62706E023703}">
                          <ahyp:hlinkClr xmlns:ahyp="http://schemas.microsoft.com/office/drawing/2018/hyperlinkcolor" xmlns="" val="tx"/>
                        </a:ext>
                      </a:extLst>
                    </a:hlinkClick>
                  </a:rPr>
                  <a:t>https://io.mlaw.gov.sg/debt-repayment-scheme/information-for-debtors/</a:t>
                </a:r>
                <a:endParaRPr lang="en-SG" sz="900" u="sng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8588" indent="-128588" algn="just">
                  <a:buFont typeface="Arial" panose="020B0604020202020204" pitchFamily="34" charset="0"/>
                  <a:buChar char="•"/>
                </a:pPr>
                <a:r>
                  <a:rPr lang="en-SG" sz="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Debtor pays $350 once prelim assessment is successful</a:t>
                </a:r>
              </a:p>
              <a:p>
                <a:pPr marL="128588" indent="-128588" algn="just">
                  <a:buFont typeface="Arial" panose="020B0604020202020204" pitchFamily="34" charset="0"/>
                  <a:buChar char="•"/>
                </a:pPr>
                <a:r>
                  <a:rPr lang="en-SG" sz="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OA may take </a:t>
                </a:r>
                <a:r>
                  <a:rPr lang="en-SG" sz="9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up to 6 months </a:t>
                </a:r>
                <a:r>
                  <a:rPr lang="en-SG" sz="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assess the debtor’s suitability for DRS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3347864" y="1557837"/>
            <a:ext cx="2520280" cy="1656184"/>
            <a:chOff x="3275856" y="1484784"/>
            <a:chExt cx="2520280" cy="1656184"/>
          </a:xfrm>
          <a:solidFill>
            <a:srgbClr val="D5A7B1"/>
          </a:solidFill>
        </p:grpSpPr>
        <p:sp>
          <p:nvSpPr>
            <p:cNvPr id="33" name="Rounded Rectangle 32"/>
            <p:cNvSpPr/>
            <p:nvPr/>
          </p:nvSpPr>
          <p:spPr>
            <a:xfrm>
              <a:off x="3275856" y="1484784"/>
              <a:ext cx="2520280" cy="1656184"/>
            </a:xfrm>
            <a:prstGeom prst="round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4" name="Text Milestone 5" title="Item Text">
              <a:extLst>
                <a:ext uri="{FF2B5EF4-FFF2-40B4-BE49-F238E27FC236}">
                  <a16:creationId xmlns:a16="http://schemas.microsoft.com/office/drawing/2014/main" xmlns="" id="{BFB56E2D-6AC2-44DC-BB7B-423C3393A995}"/>
                </a:ext>
              </a:extLst>
            </p:cNvPr>
            <p:cNvGrpSpPr/>
            <p:nvPr/>
          </p:nvGrpSpPr>
          <p:grpSpPr>
            <a:xfrm>
              <a:off x="3423751" y="1549357"/>
              <a:ext cx="2156362" cy="864783"/>
              <a:chOff x="5362965" y="1164617"/>
              <a:chExt cx="1767840" cy="1153044"/>
            </a:xfrm>
            <a:grpFill/>
          </p:grpSpPr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xmlns="" id="{6C6BF4F5-4187-4C24-91F8-B0334FE9A105}"/>
                  </a:ext>
                </a:extLst>
              </p:cNvPr>
              <p:cNvSpPr txBox="1"/>
              <p:nvPr/>
            </p:nvSpPr>
            <p:spPr>
              <a:xfrm>
                <a:off x="5362965" y="1164617"/>
                <a:ext cx="1767840" cy="246221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ZA" sz="1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3) Creditors' Meeting</a:t>
                </a: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xmlns="" id="{AF85AC23-D6EA-4B23-98AE-B44CC72A87D9}"/>
                  </a:ext>
                </a:extLst>
              </p:cNvPr>
              <p:cNvSpPr txBox="1"/>
              <p:nvPr/>
            </p:nvSpPr>
            <p:spPr>
              <a:xfrm>
                <a:off x="5362965" y="1578997"/>
                <a:ext cx="1767840" cy="738664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marL="128588" indent="-128588" algn="just">
                  <a:buFont typeface="Arial" panose="020B0604020202020204" pitchFamily="34" charset="0"/>
                  <a:buChar char="•"/>
                </a:pPr>
                <a:r>
                  <a:rPr lang="en-SG" sz="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Case is reviewed and a meeting is scheduled between debtor and case officer</a:t>
                </a:r>
                <a:endParaRPr lang="en-US" sz="9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8588" indent="-128588" algn="just">
                  <a:buFont typeface="Arial" panose="020B0604020202020204" pitchFamily="34" charset="0"/>
                  <a:buChar char="•"/>
                </a:pPr>
                <a:r>
                  <a:rPr lang="en-SG" sz="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Debtor to pay review fee of $250 before meeting</a:t>
                </a:r>
              </a:p>
            </p:txBody>
          </p:sp>
        </p:grpSp>
      </p:grpSp>
      <p:grpSp>
        <p:nvGrpSpPr>
          <p:cNvPr id="235" name="Launch Graphic" title="Launch Graphic">
            <a:extLst>
              <a:ext uri="{FF2B5EF4-FFF2-40B4-BE49-F238E27FC236}">
                <a16:creationId xmlns:a16="http://schemas.microsoft.com/office/drawing/2014/main" xmlns="" id="{EE7BDC36-5F29-455C-B739-3B266E64CA8C}"/>
              </a:ext>
            </a:extLst>
          </p:cNvPr>
          <p:cNvGrpSpPr/>
          <p:nvPr/>
        </p:nvGrpSpPr>
        <p:grpSpPr>
          <a:xfrm>
            <a:off x="7956376" y="4149080"/>
            <a:ext cx="510404" cy="510404"/>
            <a:chOff x="10961301" y="3355525"/>
            <a:chExt cx="680539" cy="680539"/>
          </a:xfrm>
        </p:grpSpPr>
        <p:sp>
          <p:nvSpPr>
            <p:cNvPr id="236" name="Oval 235" title="Launch Circle">
              <a:extLst>
                <a:ext uri="{FF2B5EF4-FFF2-40B4-BE49-F238E27FC236}">
                  <a16:creationId xmlns:a16="http://schemas.microsoft.com/office/drawing/2014/main" xmlns="" id="{C2680208-3C44-427A-8695-8FD5BD8AAF59}"/>
                </a:ext>
              </a:extLst>
            </p:cNvPr>
            <p:cNvSpPr/>
            <p:nvPr/>
          </p:nvSpPr>
          <p:spPr>
            <a:xfrm>
              <a:off x="10961301" y="3355525"/>
              <a:ext cx="680539" cy="68053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3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37" name="Graphic 236" descr="Race Flag">
              <a:extLst>
                <a:ext uri="{FF2B5EF4-FFF2-40B4-BE49-F238E27FC236}">
                  <a16:creationId xmlns:a16="http://schemas.microsoft.com/office/drawing/2014/main" xmlns="" id="{4ADF9E33-C612-4489-A970-8A8264C44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/>
          </p:blipFill>
          <p:spPr>
            <a:xfrm>
              <a:off x="11091279" y="3475195"/>
              <a:ext cx="460035" cy="460035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4716016" y="5085184"/>
            <a:ext cx="2520280" cy="1512168"/>
            <a:chOff x="4355976" y="4365104"/>
            <a:chExt cx="2520280" cy="1512168"/>
          </a:xfrm>
        </p:grpSpPr>
        <p:sp>
          <p:nvSpPr>
            <p:cNvPr id="35" name="Rounded Rectangle 34"/>
            <p:cNvSpPr/>
            <p:nvPr/>
          </p:nvSpPr>
          <p:spPr>
            <a:xfrm>
              <a:off x="4355976" y="4365104"/>
              <a:ext cx="2520280" cy="1512168"/>
            </a:xfrm>
            <a:prstGeom prst="roundRect">
              <a:avLst/>
            </a:prstGeom>
            <a:solidFill>
              <a:srgbClr val="D5A7B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0" name="Text Milestone 2" title="Item Text">
              <a:extLst>
                <a:ext uri="{FF2B5EF4-FFF2-40B4-BE49-F238E27FC236}">
                  <a16:creationId xmlns:a16="http://schemas.microsoft.com/office/drawing/2014/main" xmlns="" id="{4425B3AE-EE22-4E18-8479-0D5A28BAA925}"/>
                </a:ext>
              </a:extLst>
            </p:cNvPr>
            <p:cNvGrpSpPr/>
            <p:nvPr/>
          </p:nvGrpSpPr>
          <p:grpSpPr>
            <a:xfrm>
              <a:off x="4716016" y="4548652"/>
              <a:ext cx="1781472" cy="1094815"/>
              <a:chOff x="2128112" y="4887473"/>
              <a:chExt cx="1786622" cy="1459752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xmlns="" id="{D36779F8-1019-4251-A6B8-50EA04F6B1A0}"/>
                  </a:ext>
                </a:extLst>
              </p:cNvPr>
              <p:cNvSpPr txBox="1"/>
              <p:nvPr/>
            </p:nvSpPr>
            <p:spPr>
              <a:xfrm>
                <a:off x="2146894" y="4887473"/>
                <a:ext cx="17678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ZA" sz="1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4) Commencement of DRS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xmlns="" id="{37687618-9F6B-482B-8F00-CDB03C47A8C5}"/>
                  </a:ext>
                </a:extLst>
              </p:cNvPr>
              <p:cNvSpPr txBox="1"/>
              <p:nvPr/>
            </p:nvSpPr>
            <p:spPr>
              <a:xfrm>
                <a:off x="2128112" y="5239230"/>
                <a:ext cx="1767840" cy="1107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128588" indent="-128588" algn="just">
                  <a:buFont typeface="Arial" panose="020B0604020202020204" pitchFamily="34" charset="0"/>
                  <a:buChar char="•"/>
                </a:pPr>
                <a:r>
                  <a:rPr lang="en-SG" sz="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Annual Fee of $300 to be paid</a:t>
                </a:r>
                <a:endParaRPr lang="en-US" sz="9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8588" indent="-128588" algn="just">
                  <a:buFont typeface="Arial" panose="020B0604020202020204" pitchFamily="34" charset="0"/>
                  <a:buChar char="•"/>
                </a:pPr>
                <a:r>
                  <a:rPr lang="en-SG" sz="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Agreed monthly instalment to be paid</a:t>
                </a:r>
              </a:p>
              <a:p>
                <a:pPr marL="128588" indent="-128588" algn="just">
                  <a:buFont typeface="Arial" panose="020B0604020202020204" pitchFamily="34" charset="0"/>
                  <a:buChar char="•"/>
                </a:pPr>
                <a:r>
                  <a:rPr lang="en-SG" sz="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Repayment plan to be signed by debtor </a:t>
                </a:r>
              </a:p>
              <a:p>
                <a:pPr marL="128588" indent="-128588" algn="just">
                  <a:buFont typeface="Arial" panose="020B0604020202020204" pitchFamily="34" charset="0"/>
                  <a:buChar char="•"/>
                </a:pPr>
                <a:endParaRPr lang="en-SG" sz="900" dirty="0">
                  <a:highlight>
                    <a:srgbClr val="FFFF00"/>
                  </a:highlight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30" name="Slide Title">
            <a:extLst>
              <a:ext uri="{FF2B5EF4-FFF2-40B4-BE49-F238E27FC236}">
                <a16:creationId xmlns:a16="http://schemas.microsoft.com/office/drawing/2014/main" xmlns="" id="{4DFC6158-4488-4924-B93E-B8156CA62E02}"/>
              </a:ext>
            </a:extLst>
          </p:cNvPr>
          <p:cNvSpPr txBox="1">
            <a:spLocks/>
          </p:cNvSpPr>
          <p:nvPr/>
        </p:nvSpPr>
        <p:spPr bwMode="auto">
          <a:xfrm>
            <a:off x="290217" y="213211"/>
            <a:ext cx="8505000" cy="4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ZA" sz="4200" dirty="0"/>
              <a:t>Debt Repayment Scheme (DRS)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1557837"/>
            <a:ext cx="2520280" cy="1870930"/>
            <a:chOff x="5868144" y="1484784"/>
            <a:chExt cx="2520280" cy="1870930"/>
          </a:xfrm>
        </p:grpSpPr>
        <p:sp>
          <p:nvSpPr>
            <p:cNvPr id="37" name="Rounded Rectangle 36"/>
            <p:cNvSpPr/>
            <p:nvPr/>
          </p:nvSpPr>
          <p:spPr>
            <a:xfrm>
              <a:off x="5868144" y="1484784"/>
              <a:ext cx="2520280" cy="1656184"/>
            </a:xfrm>
            <a:prstGeom prst="roundRect">
              <a:avLst/>
            </a:prstGeom>
            <a:solidFill>
              <a:srgbClr val="D5A7B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6016038" y="1549357"/>
              <a:ext cx="2156362" cy="1806357"/>
              <a:chOff x="6016038" y="1549357"/>
              <a:chExt cx="2156362" cy="1806357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xmlns="" id="{2611AE82-3F0D-4F97-9611-DE92229753FB}"/>
                  </a:ext>
                </a:extLst>
              </p:cNvPr>
              <p:cNvSpPr txBox="1"/>
              <p:nvPr/>
            </p:nvSpPr>
            <p:spPr>
              <a:xfrm>
                <a:off x="6301029" y="1549357"/>
                <a:ext cx="176274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ZA" sz="1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5) Completion of DRS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5AEF454B-D45B-4456-A650-B34542CE7415}"/>
                  </a:ext>
                </a:extLst>
              </p:cNvPr>
              <p:cNvSpPr txBox="1"/>
              <p:nvPr/>
            </p:nvSpPr>
            <p:spPr>
              <a:xfrm>
                <a:off x="6016038" y="1832220"/>
                <a:ext cx="2156362" cy="15234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128588" indent="-128588" algn="just">
                  <a:buFont typeface="Arial" panose="020B0604020202020204" pitchFamily="34" charset="0"/>
                  <a:buChar char="•"/>
                </a:pPr>
                <a:r>
                  <a:rPr lang="en-US" sz="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Debtor completes the Debt Repayment Plan</a:t>
                </a:r>
              </a:p>
              <a:p>
                <a:pPr marL="128588" indent="-128588" algn="just">
                  <a:buFont typeface="Arial" panose="020B0604020202020204" pitchFamily="34" charset="0"/>
                  <a:buChar char="•"/>
                </a:pPr>
                <a:endParaRPr lang="en-US" sz="9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:r>
                  <a:rPr lang="en-US" sz="900" i="1" dirty="0"/>
                  <a:t>To note: </a:t>
                </a:r>
              </a:p>
              <a:p>
                <a:pPr algn="just"/>
                <a:r>
                  <a:rPr lang="en-US" sz="900" i="1" dirty="0"/>
                  <a:t>For debtors who did not complete the Debt Repayment Plan, the OA will issue a Certificate of Failure and any  creditor from DRS may file a bankruptcy application against the said debtor subsequently</a:t>
                </a:r>
                <a:r>
                  <a:rPr lang="en-US" sz="900" b="1" i="1" dirty="0"/>
                  <a:t>.</a:t>
                </a:r>
                <a:endParaRPr lang="en-US" sz="900" b="1" i="1" dirty="0">
                  <a:solidFill>
                    <a:srgbClr val="FF0000"/>
                  </a:solidFill>
                </a:endParaRPr>
              </a:p>
              <a:p>
                <a:pPr marL="128588" indent="-128588" algn="just">
                  <a:buFont typeface="Arial" panose="020B0604020202020204" pitchFamily="34" charset="0"/>
                  <a:buChar char="•"/>
                </a:pPr>
                <a:endParaRPr lang="en-US" sz="9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8588" indent="-128588" algn="just">
                  <a:buFont typeface="Arial" panose="020B0604020202020204" pitchFamily="34" charset="0"/>
                  <a:buChar char="•"/>
                </a:pPr>
                <a:endParaRPr lang="en-US" sz="9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D26A040B-26AE-4780-A959-D056F2F94F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xmlns="" r:id="rId7"/>
              </a:ext>
            </a:extLst>
          </a:blip>
          <a:stretch>
            <a:fillRect/>
          </a:stretch>
        </p:blipFill>
        <p:spPr>
          <a:xfrm>
            <a:off x="539552" y="4149080"/>
            <a:ext cx="516654" cy="516654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683568" y="3306470"/>
            <a:ext cx="1800200" cy="779894"/>
            <a:chOff x="742133" y="2937138"/>
            <a:chExt cx="1551011" cy="779894"/>
          </a:xfrm>
        </p:grpSpPr>
        <p:sp>
          <p:nvSpPr>
            <p:cNvPr id="49" name="Arrow: U-Turn Milestone 1" title="Timeline Arrow">
              <a:extLst>
                <a:ext uri="{FF2B5EF4-FFF2-40B4-BE49-F238E27FC236}">
                  <a16:creationId xmlns:a16="http://schemas.microsoft.com/office/drawing/2014/main" xmlns="" id="{36189603-5B44-4AF3-AEC6-6281E5F556A7}"/>
                </a:ext>
              </a:extLst>
            </p:cNvPr>
            <p:cNvSpPr/>
            <p:nvPr/>
          </p:nvSpPr>
          <p:spPr>
            <a:xfrm>
              <a:off x="742133" y="2996952"/>
              <a:ext cx="1551011" cy="720080"/>
            </a:xfrm>
            <a:prstGeom prst="uturnArrow">
              <a:avLst>
                <a:gd name="adj1" fmla="val 37244"/>
                <a:gd name="adj2" fmla="val 18622"/>
                <a:gd name="adj3" fmla="val 20252"/>
                <a:gd name="adj4" fmla="val 52602"/>
                <a:gd name="adj5" fmla="val 96832"/>
              </a:avLst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15616" y="2937138"/>
              <a:ext cx="8156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Step 1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267744" y="4149080"/>
            <a:ext cx="1656184" cy="720080"/>
            <a:chOff x="2123728" y="3629022"/>
            <a:chExt cx="1475924" cy="720080"/>
          </a:xfrm>
        </p:grpSpPr>
        <p:sp>
          <p:nvSpPr>
            <p:cNvPr id="52" name="Arrow: U-Turn Milestone 2" title="Timeline Arrow">
              <a:extLst>
                <a:ext uri="{FF2B5EF4-FFF2-40B4-BE49-F238E27FC236}">
                  <a16:creationId xmlns:a16="http://schemas.microsoft.com/office/drawing/2014/main" xmlns="" id="{9D37DFEE-3A11-4C0D-A12A-80512F7F58E6}"/>
                </a:ext>
              </a:extLst>
            </p:cNvPr>
            <p:cNvSpPr/>
            <p:nvPr/>
          </p:nvSpPr>
          <p:spPr>
            <a:xfrm flipV="1">
              <a:off x="2123728" y="3629022"/>
              <a:ext cx="1475924" cy="664074"/>
            </a:xfrm>
            <a:prstGeom prst="uturnArrow">
              <a:avLst>
                <a:gd name="adj1" fmla="val 37244"/>
                <a:gd name="adj2" fmla="val 18622"/>
                <a:gd name="adj3" fmla="val 20252"/>
                <a:gd name="adj4" fmla="val 52602"/>
                <a:gd name="adj5" fmla="val 96832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483768" y="4010548"/>
              <a:ext cx="9361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Step 2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635896" y="3306470"/>
            <a:ext cx="1800200" cy="779894"/>
            <a:chOff x="742133" y="2937138"/>
            <a:chExt cx="1551011" cy="779894"/>
          </a:xfrm>
        </p:grpSpPr>
        <p:sp>
          <p:nvSpPr>
            <p:cNvPr id="55" name="Arrow: U-Turn Milestone 1" title="Timeline Arrow">
              <a:extLst>
                <a:ext uri="{FF2B5EF4-FFF2-40B4-BE49-F238E27FC236}">
                  <a16:creationId xmlns:a16="http://schemas.microsoft.com/office/drawing/2014/main" xmlns="" id="{36189603-5B44-4AF3-AEC6-6281E5F556A7}"/>
                </a:ext>
              </a:extLst>
            </p:cNvPr>
            <p:cNvSpPr/>
            <p:nvPr/>
          </p:nvSpPr>
          <p:spPr>
            <a:xfrm>
              <a:off x="742133" y="2996952"/>
              <a:ext cx="1551011" cy="720080"/>
            </a:xfrm>
            <a:prstGeom prst="uturnArrow">
              <a:avLst>
                <a:gd name="adj1" fmla="val 37244"/>
                <a:gd name="adj2" fmla="val 18622"/>
                <a:gd name="adj3" fmla="val 20252"/>
                <a:gd name="adj4" fmla="val 52602"/>
                <a:gd name="adj5" fmla="val 96832"/>
              </a:avLst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115616" y="2937138"/>
              <a:ext cx="8156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Step 3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148064" y="4149080"/>
            <a:ext cx="1656184" cy="720080"/>
            <a:chOff x="2123728" y="3629022"/>
            <a:chExt cx="1475924" cy="720080"/>
          </a:xfrm>
        </p:grpSpPr>
        <p:sp>
          <p:nvSpPr>
            <p:cNvPr id="58" name="Arrow: U-Turn Milestone 2" title="Timeline Arrow">
              <a:extLst>
                <a:ext uri="{FF2B5EF4-FFF2-40B4-BE49-F238E27FC236}">
                  <a16:creationId xmlns:a16="http://schemas.microsoft.com/office/drawing/2014/main" xmlns="" id="{9D37DFEE-3A11-4C0D-A12A-80512F7F58E6}"/>
                </a:ext>
              </a:extLst>
            </p:cNvPr>
            <p:cNvSpPr/>
            <p:nvPr/>
          </p:nvSpPr>
          <p:spPr>
            <a:xfrm flipV="1">
              <a:off x="2123728" y="3629022"/>
              <a:ext cx="1475924" cy="664074"/>
            </a:xfrm>
            <a:prstGeom prst="uturnArrow">
              <a:avLst>
                <a:gd name="adj1" fmla="val 37244"/>
                <a:gd name="adj2" fmla="val 18622"/>
                <a:gd name="adj3" fmla="val 20252"/>
                <a:gd name="adj4" fmla="val 52602"/>
                <a:gd name="adj5" fmla="val 96832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572922" y="4010548"/>
              <a:ext cx="936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Step 4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516216" y="3306470"/>
            <a:ext cx="1800200" cy="779894"/>
            <a:chOff x="742133" y="2937138"/>
            <a:chExt cx="1551011" cy="779894"/>
          </a:xfrm>
        </p:grpSpPr>
        <p:sp>
          <p:nvSpPr>
            <p:cNvPr id="61" name="Arrow: U-Turn Milestone 1" title="Timeline Arrow">
              <a:extLst>
                <a:ext uri="{FF2B5EF4-FFF2-40B4-BE49-F238E27FC236}">
                  <a16:creationId xmlns:a16="http://schemas.microsoft.com/office/drawing/2014/main" xmlns="" id="{36189603-5B44-4AF3-AEC6-6281E5F556A7}"/>
                </a:ext>
              </a:extLst>
            </p:cNvPr>
            <p:cNvSpPr/>
            <p:nvPr/>
          </p:nvSpPr>
          <p:spPr>
            <a:xfrm>
              <a:off x="742133" y="2996952"/>
              <a:ext cx="1551011" cy="720080"/>
            </a:xfrm>
            <a:prstGeom prst="uturnArrow">
              <a:avLst>
                <a:gd name="adj1" fmla="val 37244"/>
                <a:gd name="adj2" fmla="val 18622"/>
                <a:gd name="adj3" fmla="val 20252"/>
                <a:gd name="adj4" fmla="val 52602"/>
                <a:gd name="adj5" fmla="val 96832"/>
              </a:avLst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15616" y="2937138"/>
              <a:ext cx="8156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Step 5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0252B77-E653-4E40-9C66-396A4772AAF0}"/>
              </a:ext>
            </a:extLst>
          </p:cNvPr>
          <p:cNvSpPr txBox="1"/>
          <p:nvPr/>
        </p:nvSpPr>
        <p:spPr>
          <a:xfrm>
            <a:off x="276394" y="650497"/>
            <a:ext cx="4908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i="1" dirty="0"/>
              <a:t>*please note that a debtor is not automatically placed under DRS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70074" y="594422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26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268</Words>
  <Application>Microsoft Macintosh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Faiz</dc:creator>
  <cp:lastModifiedBy>Muhammad Faiz</cp:lastModifiedBy>
  <cp:revision>1</cp:revision>
  <dcterms:created xsi:type="dcterms:W3CDTF">2020-09-16T04:12:46Z</dcterms:created>
  <dcterms:modified xsi:type="dcterms:W3CDTF">2020-09-16T04:15:28Z</dcterms:modified>
</cp:coreProperties>
</file>