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notesMasterIdLst>
    <p:notesMasterId r:id="rId14"/>
  </p:notesMasterIdLst>
  <p:handoutMasterIdLst>
    <p:handoutMasterId r:id="rId15"/>
  </p:handoutMasterIdLst>
  <p:sldIdLst>
    <p:sldId id="258" r:id="rId5"/>
    <p:sldId id="260" r:id="rId6"/>
    <p:sldId id="261" r:id="rId7"/>
    <p:sldId id="272" r:id="rId8"/>
    <p:sldId id="267" r:id="rId9"/>
    <p:sldId id="266" r:id="rId10"/>
    <p:sldId id="259" r:id="rId11"/>
    <p:sldId id="269" r:id="rId12"/>
    <p:sldId id="270" r:id="rId1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e Ling CHING (IPTO)" initials="CWL" lastIdx="1" clrIdx="0"/>
  <p:cmAuthor id="1" name="Jayadarshini SADHANANDHAM (MLAW)" initials="JS(" lastIdx="3" clrIdx="1">
    <p:extLst>
      <p:ext uri="{19B8F6BF-5375-455C-9EA6-DF929625EA0E}">
        <p15:presenceInfo xmlns:p15="http://schemas.microsoft.com/office/powerpoint/2012/main" userId="S-1-5-21-1216582894-834684500-1334827815-1092592" providerId="AD"/>
      </p:ext>
    </p:extLst>
  </p:cmAuthor>
  <p:cmAuthor id="2" name="Amanda TAN (MLAW)" initials="AT(" lastIdx="1" clrIdx="2">
    <p:extLst>
      <p:ext uri="{19B8F6BF-5375-455C-9EA6-DF929625EA0E}">
        <p15:presenceInfo xmlns:p15="http://schemas.microsoft.com/office/powerpoint/2012/main" userId="Amanda TAN (MLAW)" providerId="None"/>
      </p:ext>
    </p:extLst>
  </p:cmAuthor>
  <p:cmAuthor id="3" name="Jay TEO (MLAW)" initials="JT(" lastIdx="19" clrIdx="3">
    <p:extLst>
      <p:ext uri="{19B8F6BF-5375-455C-9EA6-DF929625EA0E}">
        <p15:presenceInfo xmlns:p15="http://schemas.microsoft.com/office/powerpoint/2012/main" userId="S::Jay_TEO@Mlaw.gov.sg::8e168945-b4dc-4329-8491-e7b3d6e64128" providerId="AD"/>
      </p:ext>
    </p:extLst>
  </p:cmAuthor>
  <p:cmAuthor id="4" name="Muhammad Faiz RASIP (MLAW)" initials="MFR(" lastIdx="23" clrIdx="4">
    <p:extLst>
      <p:ext uri="{19B8F6BF-5375-455C-9EA6-DF929625EA0E}">
        <p15:presenceInfo xmlns:p15="http://schemas.microsoft.com/office/powerpoint/2012/main" userId="S-1-5-21-1216582894-834684500-1334827815-8134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97983" autoAdjust="0"/>
  </p:normalViewPr>
  <p:slideViewPr>
    <p:cSldViewPr>
      <p:cViewPr varScale="1">
        <p:scale>
          <a:sx n="102" d="100"/>
          <a:sy n="102" d="100"/>
        </p:scale>
        <p:origin x="2070"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8-19T16:36:52.082" idx="1">
    <p:pos x="5602" y="482"/>
    <p:text>mothership covered an article recently on the pre bankruptcy part and also covers the voluntary arrangment as a possibility. may want to consider</p:text>
    <p:extLst>
      <p:ext uri="{C676402C-5697-4E1C-873F-D02D1690AC5C}">
        <p15:threadingInfo xmlns:p15="http://schemas.microsoft.com/office/powerpoint/2012/main" timeZoneBias="-480"/>
      </p:ext>
    </p:extLst>
  </p:cm>
  <p:cm authorId="4" dt="2020-08-24T09:49:37.994" idx="14">
    <p:pos x="5602" y="618"/>
    <p:text>We have since included an option of Voluntary Arrangement.</p:text>
    <p:extLst>
      <p:ext uri="{C676402C-5697-4E1C-873F-D02D1690AC5C}">
        <p15:threadingInfo xmlns:p15="http://schemas.microsoft.com/office/powerpoint/2012/main" timeZoneBias="-480">
          <p15:parentCm authorId="3"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0-08-19T16:39:48.657" idx="2">
    <p:pos x="1502" y="1197"/>
    <p:text>update term to Supreme court</p:text>
    <p:extLst>
      <p:ext uri="{C676402C-5697-4E1C-873F-D02D1690AC5C}">
        <p15:threadingInfo xmlns:p15="http://schemas.microsoft.com/office/powerpoint/2012/main" timeZoneBias="-480"/>
      </p:ext>
    </p:extLst>
  </p:cm>
  <p:cm authorId="4" dt="2020-08-20T09:48:36.152" idx="3">
    <p:pos x="1502" y="1333"/>
    <p:text>Hi Jay. Supreme Court consists of the High Court and the Court of Appeal. As our IO website uses the term High Court predominantly, we are retaining the term High Court.</p:text>
    <p:extLst>
      <p:ext uri="{C676402C-5697-4E1C-873F-D02D1690AC5C}">
        <p15:threadingInfo xmlns:p15="http://schemas.microsoft.com/office/powerpoint/2012/main" timeZoneBias="-480">
          <p15:parentCm authorId="3" idx="2"/>
        </p15:threadingInfo>
      </p:ext>
    </p:extLst>
  </p:cm>
  <p:cm authorId="3" dt="2020-08-24T21:30:52.290" idx="19">
    <p:pos x="1502" y="1469"/>
    <p:text>Ok</p:text>
    <p:extLst>
      <p:ext uri="{C676402C-5697-4E1C-873F-D02D1690AC5C}">
        <p15:threadingInfo xmlns:p15="http://schemas.microsoft.com/office/powerpoint/2012/main" timeZoneBias="-480">
          <p15:parentCm authorId="3" idx="2"/>
        </p15:threadingInfo>
      </p:ext>
    </p:extLst>
  </p:cm>
  <p:cm authorId="3" dt="2020-08-19T16:40:04.922" idx="3">
    <p:pos x="1440" y="1406"/>
    <p:text>indicate where to pay the $1850</p:text>
    <p:extLst>
      <p:ext uri="{C676402C-5697-4E1C-873F-D02D1690AC5C}">
        <p15:threadingInfo xmlns:p15="http://schemas.microsoft.com/office/powerpoint/2012/main" timeZoneBias="-480"/>
      </p:ext>
    </p:extLst>
  </p:cm>
  <p:cm authorId="4" dt="2020-08-20T09:52:18.301" idx="4">
    <p:pos x="1440" y="1542"/>
    <p:text>will include the location</p:text>
    <p:extLst>
      <p:ext uri="{C676402C-5697-4E1C-873F-D02D1690AC5C}">
        <p15:threadingInfo xmlns:p15="http://schemas.microsoft.com/office/powerpoint/2012/main" timeZoneBias="-480">
          <p15:parentCm authorId="3" idx="3"/>
        </p15:threadingInfo>
      </p:ext>
    </p:extLst>
  </p:cm>
  <p:cm authorId="3" dt="2020-08-19T16:40:22.394" idx="4">
    <p:pos x="1716" y="1599"/>
    <p:text>do all cases proceed to DRS hearing?</p:text>
    <p:extLst>
      <p:ext uri="{C676402C-5697-4E1C-873F-D02D1690AC5C}">
        <p15:threadingInfo xmlns:p15="http://schemas.microsoft.com/office/powerpoint/2012/main" timeZoneBias="-480"/>
      </p:ext>
    </p:extLst>
  </p:cm>
  <p:cm authorId="4" dt="2020-08-20T09:39:55.326" idx="1">
    <p:pos x="1716" y="1735"/>
    <p:text>Cases with debt size less than $150,000 only after the initial Bankruptcy Application has been heard and it is adjourned for DRS assessment.</p:text>
    <p:extLst>
      <p:ext uri="{C676402C-5697-4E1C-873F-D02D1690AC5C}">
        <p15:threadingInfo xmlns:p15="http://schemas.microsoft.com/office/powerpoint/2012/main" timeZoneBias="-480">
          <p15:parentCm authorId="3" idx="4"/>
        </p15:threadingInfo>
      </p:ext>
    </p:extLst>
  </p:cm>
  <p:cm authorId="3" dt="2020-08-19T16:41:06.529" idx="5">
    <p:pos x="2174" y="3507"/>
    <p:text>better to list down the 5 requirements for DRS</p:text>
    <p:extLst>
      <p:ext uri="{C676402C-5697-4E1C-873F-D02D1690AC5C}">
        <p15:threadingInfo xmlns:p15="http://schemas.microsoft.com/office/powerpoint/2012/main" timeZoneBias="-480"/>
      </p:ext>
    </p:extLst>
  </p:cm>
  <p:cm authorId="4" dt="2020-08-20T09:54:55.637" idx="5">
    <p:pos x="2174" y="3643"/>
    <p:text>The team felt that it would be too wordy to be listed into this roadmap. Hence, we have provided the hyperlink where they could obtain more information from our existing website.</p:text>
    <p:extLst>
      <p:ext uri="{C676402C-5697-4E1C-873F-D02D1690AC5C}">
        <p15:threadingInfo xmlns:p15="http://schemas.microsoft.com/office/powerpoint/2012/main" timeZoneBias="-480">
          <p15:parentCm authorId="3" idx="5"/>
        </p15:threadingInfo>
      </p:ext>
    </p:extLst>
  </p:cm>
  <p:cm authorId="3" dt="2020-08-19T16:41:37.515" idx="6">
    <p:pos x="3940" y="196"/>
    <p:text>good to higlight up here that DRS is not automatic</p:text>
    <p:extLst>
      <p:ext uri="{C676402C-5697-4E1C-873F-D02D1690AC5C}">
        <p15:threadingInfo xmlns:p15="http://schemas.microsoft.com/office/powerpoint/2012/main" timeZoneBias="-480"/>
      </p:ext>
    </p:extLst>
  </p:cm>
  <p:cm authorId="4" dt="2020-08-20T09:58:56.234" idx="6">
    <p:pos x="3940" y="332"/>
    <p:text>We are agreeable to this proposal.</p:text>
    <p:extLst>
      <p:ext uri="{C676402C-5697-4E1C-873F-D02D1690AC5C}">
        <p15:threadingInfo xmlns:p15="http://schemas.microsoft.com/office/powerpoint/2012/main" timeZoneBias="-480">
          <p15:parentCm authorId="3"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0-08-19T20:02:55.877" idx="7">
    <p:pos x="3660" y="3432"/>
    <p:text>this one talks about SA. what about the SMP? and the part on getting a bank account opening letter? this is one of the first few things a new bankrupt would need.</p:text>
    <p:extLst>
      <p:ext uri="{C676402C-5697-4E1C-873F-D02D1690AC5C}">
        <p15:threadingInfo xmlns:p15="http://schemas.microsoft.com/office/powerpoint/2012/main" timeZoneBias="-480"/>
      </p:ext>
    </p:extLst>
  </p:cm>
  <p:cm authorId="4" dt="2020-08-20T10:03:32.412" idx="7">
    <p:pos x="3660" y="3568"/>
    <p:text>Jay, the bankrupt will be informed of the filing of SMP and asked if he/she wants to open a bank account during the MCTC appointment, after the SA has been filed. As the case officers will be sharing more of these information with them during the MCTC appointment, i believe that there is no need for us to explicitly mentioned this here. The current SOP is that a bank application letter can only be issued after SA has been filed, the SMP part is also addressed in Step 6. I have also included the bank opening letter in Step 5.</p:text>
    <p:extLst>
      <p:ext uri="{C676402C-5697-4E1C-873F-D02D1690AC5C}">
        <p15:threadingInfo xmlns:p15="http://schemas.microsoft.com/office/powerpoint/2012/main" timeZoneBias="-480">
          <p15:parentCm authorId="3" idx="7"/>
        </p15:threadingInfo>
      </p:ext>
    </p:extLst>
  </p:cm>
  <p:cm authorId="3" dt="2020-08-19T20:06:12.831" idx="8">
    <p:pos x="4458" y="930"/>
    <p:text>this administrator is either PTIB or OA right? will the PTIB's determination of the MCTC be different?</p:text>
    <p:extLst>
      <p:ext uri="{C676402C-5697-4E1C-873F-D02D1690AC5C}">
        <p15:threadingInfo xmlns:p15="http://schemas.microsoft.com/office/powerpoint/2012/main" timeZoneBias="-480"/>
      </p:ext>
    </p:extLst>
  </p:cm>
  <p:cm authorId="4" dt="2020-08-20T10:17:23.248" idx="8">
    <p:pos x="4458" y="1066"/>
    <p:text>The PTIBs follow the guidelines set by the OA's office closely. However, they have the discretion of which approaches (i.e. earning potential approach or current employment) to take to deteremine the MC and TC for the bankrupt.</p:text>
    <p:extLst>
      <p:ext uri="{C676402C-5697-4E1C-873F-D02D1690AC5C}">
        <p15:threadingInfo xmlns:p15="http://schemas.microsoft.com/office/powerpoint/2012/main" timeZoneBias="-480">
          <p15:parentCm authorId="3" idx="8"/>
        </p15:threadingInfo>
      </p:ext>
    </p:extLst>
  </p:cm>
  <p:cm authorId="3" dt="2020-08-24T21:30:45.017" idx="18">
    <p:pos x="4458" y="1202"/>
    <p:text>If so, then can put as “PTIB/OA” ?</p:text>
    <p:extLst>
      <p:ext uri="{C676402C-5697-4E1C-873F-D02D1690AC5C}">
        <p15:threadingInfo xmlns:p15="http://schemas.microsoft.com/office/powerpoint/2012/main" timeZoneBias="-480">
          <p15:parentCm authorId="3" idx="8"/>
        </p15:threadingInfo>
      </p:ext>
    </p:extLst>
  </p:cm>
  <p:cm authorId="4" dt="2020-08-25T22:27:16.302" idx="18">
    <p:pos x="4458" y="1338"/>
    <p:text>i have changed to "The PTIB/OA" in place of "The administrator"</p:text>
    <p:extLst>
      <p:ext uri="{C676402C-5697-4E1C-873F-D02D1690AC5C}">
        <p15:threadingInfo xmlns:p15="http://schemas.microsoft.com/office/powerpoint/2012/main" timeZoneBias="-480">
          <p15:parentCm authorId="3" idx="8"/>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0-08-19T20:08:04.688" idx="9">
    <p:pos x="1710" y="1530"/>
    <p:text>the SMP is a separate statutory requirement correct?</p:text>
    <p:extLst>
      <p:ext uri="{C676402C-5697-4E1C-873F-D02D1690AC5C}">
        <p15:threadingInfo xmlns:p15="http://schemas.microsoft.com/office/powerpoint/2012/main" timeZoneBias="-480"/>
      </p:ext>
    </p:extLst>
  </p:cm>
  <p:cm authorId="4" dt="2020-08-20T11:01:12.964" idx="9">
    <p:pos x="1710" y="1666"/>
    <p:text>yes it is. However, our office have stopped commencing any prosecution action against bankrupts for failure to file the SMP.</p:text>
    <p:extLst>
      <p:ext uri="{C676402C-5697-4E1C-873F-D02D1690AC5C}">
        <p15:threadingInfo xmlns:p15="http://schemas.microsoft.com/office/powerpoint/2012/main" timeZoneBias="-480">
          <p15:parentCm authorId="3" idx="9"/>
        </p15:threadingInfo>
      </p:ext>
    </p:extLst>
  </p:cm>
  <p:cm authorId="3" dt="2020-08-19T20:10:12.084" idx="10">
    <p:pos x="419" y="3813"/>
    <p:text>for PTIB, do they have a different way of punishing the bankrupts?</p:text>
    <p:extLst mod="1">
      <p:ext uri="{C676402C-5697-4E1C-873F-D02D1690AC5C}">
        <p15:threadingInfo xmlns:p15="http://schemas.microsoft.com/office/powerpoint/2012/main" timeZoneBias="-480"/>
      </p:ext>
    </p:extLst>
  </p:cm>
  <p:cm authorId="4" dt="2020-08-20T11:02:23.182" idx="10">
    <p:pos x="419" y="3949"/>
    <p:text>No.</p:text>
    <p:extLst mod="1">
      <p:ext uri="{C676402C-5697-4E1C-873F-D02D1690AC5C}">
        <p15:threadingInfo xmlns:p15="http://schemas.microsoft.com/office/powerpoint/2012/main" timeZoneBias="-480">
          <p15:parentCm authorId="3" idx="10"/>
        </p15:threadingInfo>
      </p:ext>
    </p:extLst>
  </p:cm>
  <p:cm authorId="3" dt="2020-08-19T20:10:49.948" idx="11">
    <p:pos x="1372" y="3304"/>
    <p:text>also for the PTIB managed bankrupt, they also use the same ICMP system for travel application?</p:text>
    <p:extLst>
      <p:ext uri="{C676402C-5697-4E1C-873F-D02D1690AC5C}">
        <p15:threadingInfo xmlns:p15="http://schemas.microsoft.com/office/powerpoint/2012/main" timeZoneBias="-480"/>
      </p:ext>
    </p:extLst>
  </p:cm>
  <p:cm authorId="4" dt="2020-08-20T11:03:21.625" idx="11">
    <p:pos x="1372" y="3440"/>
    <p:text>They have their own PTIB portal, which may have similar functions to approve a Travel Application for PTIB cases.</p:text>
    <p:extLst>
      <p:ext uri="{C676402C-5697-4E1C-873F-D02D1690AC5C}">
        <p15:threadingInfo xmlns:p15="http://schemas.microsoft.com/office/powerpoint/2012/main" timeZoneBias="-480">
          <p15:parentCm authorId="3" idx="11"/>
        </p15:threadingInfo>
      </p:ext>
    </p:extLst>
  </p:cm>
  <p:cm authorId="3" dt="2020-08-24T21:24:41.205" idx="15">
    <p:pos x="1372" y="3576"/>
    <p:text>In that case, propose to list down the different management methods as the icmp applies to oa managed IPs.</p:text>
    <p:extLst>
      <p:ext uri="{C676402C-5697-4E1C-873F-D02D1690AC5C}">
        <p15:threadingInfo xmlns:p15="http://schemas.microsoft.com/office/powerpoint/2012/main" timeZoneBias="-480">
          <p15:parentCm authorId="3" idx="11"/>
        </p15:threadingInfo>
      </p:ext>
    </p:extLst>
  </p:cm>
  <p:cm authorId="4" dt="2020-08-25T23:36:41.913" idx="21">
    <p:pos x="1372" y="3712"/>
    <p:text>Generally, the Insolvent Person's Portal is the same for all IPs, regardless of the administrator. The only difference is that the information will either be sent directly into ICMP (i.e. for OA administered cases) or PTIB Portals (i.e. for PTIB administered cases)  for the administrator's follow up actions.</p:text>
    <p:extLst mod="1">
      <p:ext uri="{C676402C-5697-4E1C-873F-D02D1690AC5C}">
        <p15:threadingInfo xmlns:p15="http://schemas.microsoft.com/office/powerpoint/2012/main" timeZoneBias="-480">
          <p15:parentCm authorId="3" idx="11"/>
        </p15:threadingInfo>
      </p:ext>
    </p:extLst>
  </p:cm>
  <p:cm authorId="3" dt="2020-08-19T20:11:46.919" idx="12">
    <p:pos x="3420" y="3384"/>
    <p:text>how can a bankrupt seek sanction? does it mean that the bankrupt has to write in to seek the OA's permission? does this also apply for PTIB-managed bankrupts?</p:text>
    <p:extLst>
      <p:ext uri="{C676402C-5697-4E1C-873F-D02D1690AC5C}">
        <p15:threadingInfo xmlns:p15="http://schemas.microsoft.com/office/powerpoint/2012/main" timeZoneBias="-480"/>
      </p:ext>
    </p:extLst>
  </p:cm>
  <p:cm authorId="4" dt="2020-08-20T11:06:27.283" idx="12">
    <p:pos x="3420" y="3520"/>
    <p:text>Yes. Upon receiving their request for sanction in writing, the OA's office will follow up with a letter to the bankrupt to furnish various information, including security deposits, third party details, the merits of the cases etc. As this is case specific, it will only be addressed separately. The same steps apply to PTIB cases.</p:text>
    <p:extLst>
      <p:ext uri="{C676402C-5697-4E1C-873F-D02D1690AC5C}">
        <p15:threadingInfo xmlns:p15="http://schemas.microsoft.com/office/powerpoint/2012/main" timeZoneBias="-480">
          <p15:parentCm authorId="3" idx="12"/>
        </p15:threadingInfo>
      </p:ext>
    </p:extLst>
  </p:cm>
  <p:cm authorId="3" dt="2020-08-19T20:12:52.201" idx="13">
    <p:pos x="3559" y="3731"/>
    <p:text>i thought this deck of slides are for bankrupts and so this part dont quite apply?</p:text>
    <p:extLst>
      <p:ext uri="{C676402C-5697-4E1C-873F-D02D1690AC5C}">
        <p15:threadingInfo xmlns:p15="http://schemas.microsoft.com/office/powerpoint/2012/main" timeZoneBias="-480"/>
      </p:ext>
    </p:extLst>
  </p:cm>
  <p:cm authorId="4" dt="2020-08-20T11:08:32.341" idx="13">
    <p:pos x="3559" y="3867"/>
    <p:text>This roadmap will be uploaded onto our IO website. As the users of IO websites includes creditors/potential creditors, these information would be relevant</p:text>
    <p:extLst>
      <p:ext uri="{C676402C-5697-4E1C-873F-D02D1690AC5C}">
        <p15:threadingInfo xmlns:p15="http://schemas.microsoft.com/office/powerpoint/2012/main" timeZoneBias="-480">
          <p15:parentCm authorId="3" idx="13"/>
        </p15:threadingInfo>
      </p:ext>
    </p:extLst>
  </p:cm>
  <p:cm authorId="3" dt="2020-08-24T21:26:37.160" idx="16">
    <p:pos x="3559" y="4003"/>
    <p:text>But the creditors would need to read until the very last slide just to get this nugget of information. Is there a way to make it upfront elsewhere?</p:text>
    <p:extLst>
      <p:ext uri="{C676402C-5697-4E1C-873F-D02D1690AC5C}">
        <p15:threadingInfo xmlns:p15="http://schemas.microsoft.com/office/powerpoint/2012/main" timeZoneBias="-480">
          <p15:parentCm authorId="3" idx="13"/>
        </p15:threadingInfo>
      </p:ext>
    </p:extLst>
  </p:cm>
  <p:cm authorId="4" dt="2020-08-28T15:19:22.680" idx="23">
    <p:pos x="3559" y="4275"/>
    <p:text>The main target audience for this content is the bankrupts. However, as this information is part of the legal proceedings process flow,  we are unable to shift it forward. The bankrupt may also want to know that the other party needs to apply for Leave of Court before they can proceed/continue an action against the bankrupt.</p:text>
    <p:extLst>
      <p:ext uri="{C676402C-5697-4E1C-873F-D02D1690AC5C}">
        <p15:threadingInfo xmlns:p15="http://schemas.microsoft.com/office/powerpoint/2012/main" timeZoneBias="-480">
          <p15:parentCm authorId="3" idx="13"/>
        </p15:threadingInfo>
      </p:ext>
    </p:extLst>
  </p:cm>
  <p:cm authorId="3" dt="2020-08-19T20:14:42.053" idx="14">
    <p:pos x="4386" y="3660"/>
    <p:text>propose to provide a general timeline eg. witihin X months of meeting the MCTC, the discharge process will end?</p:text>
    <p:extLst>
      <p:ext uri="{C676402C-5697-4E1C-873F-D02D1690AC5C}">
        <p15:threadingInfo xmlns:p15="http://schemas.microsoft.com/office/powerpoint/2012/main" timeZoneBias="-480"/>
      </p:ext>
    </p:extLst>
  </p:cm>
  <p:cm authorId="4" dt="2020-08-24T10:00:20.438" idx="15">
    <p:pos x="4386" y="3796"/>
    <p:text>Jay, as the discharge process may vary between individuals (i.e. compliant bankrupt/non compliant bankrupt), a general description of the bankrupt would suffice. In step 9, we have already highlighted the 2 methods in obtaining a discharge from bankruptcy, in particular meeting TC within 56 months or having reached the milestones of 56 months.</p:text>
    <p:extLst>
      <p:ext uri="{C676402C-5697-4E1C-873F-D02D1690AC5C}">
        <p15:threadingInfo xmlns:p15="http://schemas.microsoft.com/office/powerpoint/2012/main" timeZoneBias="-480">
          <p15:parentCm authorId="3" idx="14"/>
        </p15:threadingInfo>
      </p:ext>
    </p:extLst>
  </p:cm>
  <p:cm authorId="4" dt="2020-08-24T10:08:26.591" idx="16">
    <p:pos x="3919" y="1604"/>
    <p:text>Jay, if a bankrupt is able to meet his/her TC within 56 (or 72 months  for a repeat bankrupt) but more than 3 years in bankruptcy, we may consider processing his/her case for a discharge, subject to the objections of his/her creditors. As this information  will be conveyed in Step 5 during the MCTC appointment, we will not explain further in detail in this deck of slides. FYI, please.</p:text>
    <p:extLst mod="1">
      <p:ext uri="{C676402C-5697-4E1C-873F-D02D1690AC5C}">
        <p15:threadingInfo xmlns:p15="http://schemas.microsoft.com/office/powerpoint/2012/main" timeZoneBias="-480"/>
      </p:ext>
    </p:extLst>
  </p:cm>
  <p:cm authorId="3" dt="2020-08-24T21:29:30.107" idx="17">
    <p:pos x="3919" y="1740"/>
    <p:text>By this, it would mean that at the 56th month, an ip would be automatically discharged? Or there is another discharge processing stage which takes place after the 56th month that needs to be explained?</p:text>
    <p:extLst mod="1">
      <p:ext uri="{C676402C-5697-4E1C-873F-D02D1690AC5C}">
        <p15:threadingInfo xmlns:p15="http://schemas.microsoft.com/office/powerpoint/2012/main" timeZoneBias="-480">
          <p15:parentCm authorId="4" idx="16"/>
        </p15:threadingInfo>
      </p:ext>
    </p:extLst>
  </p:cm>
  <p:cm authorId="4" dt="2020-08-25T22:31:43.820" idx="19">
    <p:pos x="3919" y="1876"/>
    <p:text>Jay, I'd like to clarify. There was a typo earlier. The 2 ways in which a case is suitable for a discharge is:        1) The bankruptcy has reached the milestones of 5th year in bankruptcy (or 7th year in bankruptcy for repeat bankrupts); or        2) The bankrupt is in bankruptcy for at least 3 years and has met his TC before his 5th/7th year milestone. I have simplified it further for better understanding.</p:text>
    <p:extLst>
      <p:ext uri="{C676402C-5697-4E1C-873F-D02D1690AC5C}">
        <p15:threadingInfo xmlns:p15="http://schemas.microsoft.com/office/powerpoint/2012/main" timeZoneBias="-480">
          <p15:parentCm authorId="4" idx="16"/>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576E7-99FE-724B-A321-2EED22363665}" type="doc">
      <dgm:prSet loTypeId="urn:microsoft.com/office/officeart/2005/8/layout/process1" loCatId="" qsTypeId="urn:microsoft.com/office/officeart/2005/8/quickstyle/simple3" qsCatId="simple" csTypeId="urn:microsoft.com/office/officeart/2005/8/colors/accent6_2" csCatId="accent6" phldr="1"/>
      <dgm:spPr/>
    </dgm:pt>
    <dgm:pt modelId="{F38DED1C-A44F-B34D-BB43-F42655FCBB9C}">
      <dgm:prSet phldrT="[Text]"/>
      <dgm:spPr/>
      <dgm:t>
        <a:bodyPr/>
        <a:lstStyle/>
        <a:p>
          <a:r>
            <a:rPr lang="en-US" dirty="0"/>
            <a:t>Financial Burden</a:t>
          </a:r>
        </a:p>
      </dgm:t>
    </dgm:pt>
    <dgm:pt modelId="{5A5CF54B-6262-AF41-A5C2-FDE334EE443C}" type="parTrans" cxnId="{C292D1F3-C66D-FE43-8BBB-350896252863}">
      <dgm:prSet/>
      <dgm:spPr/>
      <dgm:t>
        <a:bodyPr/>
        <a:lstStyle/>
        <a:p>
          <a:endParaRPr lang="en-US"/>
        </a:p>
      </dgm:t>
    </dgm:pt>
    <dgm:pt modelId="{9FB6C32B-666D-8744-B264-19934825D539}" type="sibTrans" cxnId="{C292D1F3-C66D-FE43-8BBB-350896252863}">
      <dgm:prSet/>
      <dgm:spPr/>
      <dgm:t>
        <a:bodyPr/>
        <a:lstStyle/>
        <a:p>
          <a:endParaRPr lang="en-US"/>
        </a:p>
      </dgm:t>
    </dgm:pt>
    <dgm:pt modelId="{DA122E14-5239-C943-9F2A-4685D2945928}">
      <dgm:prSet phldrT="[Text]"/>
      <dgm:spPr/>
      <dgm:t>
        <a:bodyPr/>
        <a:lstStyle/>
        <a:p>
          <a:r>
            <a:rPr lang="en-US" dirty="0"/>
            <a:t>Pre-Bankruptcy Application</a:t>
          </a:r>
        </a:p>
      </dgm:t>
    </dgm:pt>
    <dgm:pt modelId="{05C7D170-B2E6-AD43-85C7-F6F2A9729DF0}" type="parTrans" cxnId="{DA1DB394-F2CB-AD48-B0BC-56A08483F7D1}">
      <dgm:prSet/>
      <dgm:spPr/>
      <dgm:t>
        <a:bodyPr/>
        <a:lstStyle/>
        <a:p>
          <a:endParaRPr lang="en-US"/>
        </a:p>
      </dgm:t>
    </dgm:pt>
    <dgm:pt modelId="{9353541D-E63E-A147-ADED-4C9DC6F86AC5}" type="sibTrans" cxnId="{DA1DB394-F2CB-AD48-B0BC-56A08483F7D1}">
      <dgm:prSet/>
      <dgm:spPr/>
      <dgm:t>
        <a:bodyPr/>
        <a:lstStyle/>
        <a:p>
          <a:endParaRPr lang="en-US"/>
        </a:p>
      </dgm:t>
    </dgm:pt>
    <dgm:pt modelId="{31F87D78-90BF-2848-9A3C-224BB6EB75FC}">
      <dgm:prSet phldrT="[Text]"/>
      <dgm:spPr/>
      <dgm:t>
        <a:bodyPr/>
        <a:lstStyle/>
        <a:p>
          <a:r>
            <a:rPr lang="en-US" dirty="0"/>
            <a:t>Post-Bankruptcy Application</a:t>
          </a:r>
        </a:p>
      </dgm:t>
    </dgm:pt>
    <dgm:pt modelId="{C9E1E44F-3888-4646-96B0-964AC02DED3A}" type="parTrans" cxnId="{031D10A1-3752-9F4B-9CF1-08E56CBFEB9A}">
      <dgm:prSet/>
      <dgm:spPr/>
      <dgm:t>
        <a:bodyPr/>
        <a:lstStyle/>
        <a:p>
          <a:endParaRPr lang="en-US"/>
        </a:p>
      </dgm:t>
    </dgm:pt>
    <dgm:pt modelId="{342135C6-77FE-8643-853E-F8EF884AEC7F}" type="sibTrans" cxnId="{031D10A1-3752-9F4B-9CF1-08E56CBFEB9A}">
      <dgm:prSet/>
      <dgm:spPr/>
      <dgm:t>
        <a:bodyPr/>
        <a:lstStyle/>
        <a:p>
          <a:endParaRPr lang="en-US"/>
        </a:p>
      </dgm:t>
    </dgm:pt>
    <dgm:pt modelId="{E4CF1CC7-D08A-DA4E-A5AE-D73EC1161ED7}">
      <dgm:prSet phldrT="[Text]"/>
      <dgm:spPr/>
      <dgm:t>
        <a:bodyPr/>
        <a:lstStyle/>
        <a:p>
          <a:r>
            <a:rPr lang="en-US" dirty="0"/>
            <a:t>Debt-Free</a:t>
          </a:r>
        </a:p>
      </dgm:t>
    </dgm:pt>
    <dgm:pt modelId="{8AD512C2-78DA-F841-A931-CD295F150BEE}" type="parTrans" cxnId="{45AC1F72-7B76-464F-AF6A-6CEB1919BBE5}">
      <dgm:prSet/>
      <dgm:spPr/>
      <dgm:t>
        <a:bodyPr/>
        <a:lstStyle/>
        <a:p>
          <a:endParaRPr lang="en-US"/>
        </a:p>
      </dgm:t>
    </dgm:pt>
    <dgm:pt modelId="{9CD0F24D-6897-2540-A9A6-145E084E322A}" type="sibTrans" cxnId="{45AC1F72-7B76-464F-AF6A-6CEB1919BBE5}">
      <dgm:prSet/>
      <dgm:spPr/>
      <dgm:t>
        <a:bodyPr/>
        <a:lstStyle/>
        <a:p>
          <a:endParaRPr lang="en-US"/>
        </a:p>
      </dgm:t>
    </dgm:pt>
    <dgm:pt modelId="{FE62B0A0-5868-F440-97E0-B0BB16CE7057}">
      <dgm:prSet phldrT="[Text]"/>
      <dgm:spPr/>
      <dgm:t>
        <a:bodyPr/>
        <a:lstStyle/>
        <a:p>
          <a:r>
            <a:rPr lang="en-US" dirty="0"/>
            <a:t>Application for Bankruptcy Order</a:t>
          </a:r>
        </a:p>
      </dgm:t>
    </dgm:pt>
    <dgm:pt modelId="{B043CD60-CAD0-E146-8951-F9301262AAA0}" type="parTrans" cxnId="{EA1F05A7-9A44-AE4B-9416-2F8FDD6B43F8}">
      <dgm:prSet/>
      <dgm:spPr/>
      <dgm:t>
        <a:bodyPr/>
        <a:lstStyle/>
        <a:p>
          <a:endParaRPr lang="en-US"/>
        </a:p>
      </dgm:t>
    </dgm:pt>
    <dgm:pt modelId="{3A3B1CBA-744A-804C-B627-4090AC24C562}" type="sibTrans" cxnId="{EA1F05A7-9A44-AE4B-9416-2F8FDD6B43F8}">
      <dgm:prSet/>
      <dgm:spPr/>
      <dgm:t>
        <a:bodyPr/>
        <a:lstStyle/>
        <a:p>
          <a:endParaRPr lang="en-US"/>
        </a:p>
      </dgm:t>
    </dgm:pt>
    <dgm:pt modelId="{730B5592-5C73-5A4C-8DE2-E9B6E764ACEE}" type="pres">
      <dgm:prSet presAssocID="{A5B576E7-99FE-724B-A321-2EED22363665}" presName="Name0" presStyleCnt="0">
        <dgm:presLayoutVars>
          <dgm:dir/>
          <dgm:resizeHandles val="exact"/>
        </dgm:presLayoutVars>
      </dgm:prSet>
      <dgm:spPr/>
    </dgm:pt>
    <dgm:pt modelId="{17560121-1732-974E-889A-4DAD061C6E3A}" type="pres">
      <dgm:prSet presAssocID="{F38DED1C-A44F-B34D-BB43-F42655FCBB9C}" presName="node" presStyleLbl="node1" presStyleIdx="0" presStyleCnt="5" custScaleY="86681" custLinFactNeighborX="-171" custLinFactNeighborY="-3274">
        <dgm:presLayoutVars>
          <dgm:bulletEnabled val="1"/>
        </dgm:presLayoutVars>
      </dgm:prSet>
      <dgm:spPr/>
    </dgm:pt>
    <dgm:pt modelId="{0310C05C-3797-5446-889B-BDCFFE77F07B}" type="pres">
      <dgm:prSet presAssocID="{9FB6C32B-666D-8744-B264-19934825D539}" presName="sibTrans" presStyleLbl="sibTrans2D1" presStyleIdx="0" presStyleCnt="4"/>
      <dgm:spPr/>
    </dgm:pt>
    <dgm:pt modelId="{ACA766A3-95B4-1D45-A7B2-883336AFA187}" type="pres">
      <dgm:prSet presAssocID="{9FB6C32B-666D-8744-B264-19934825D539}" presName="connectorText" presStyleLbl="sibTrans2D1" presStyleIdx="0" presStyleCnt="4"/>
      <dgm:spPr/>
    </dgm:pt>
    <dgm:pt modelId="{8B81E850-116C-4F4B-9BCD-4C60D8CC5C8F}" type="pres">
      <dgm:prSet presAssocID="{DA122E14-5239-C943-9F2A-4685D2945928}" presName="node" presStyleLbl="node1" presStyleIdx="1" presStyleCnt="5">
        <dgm:presLayoutVars>
          <dgm:bulletEnabled val="1"/>
        </dgm:presLayoutVars>
      </dgm:prSet>
      <dgm:spPr/>
    </dgm:pt>
    <dgm:pt modelId="{D1395555-7AEA-3C44-A207-3872701FCDC4}" type="pres">
      <dgm:prSet presAssocID="{9353541D-E63E-A147-ADED-4C9DC6F86AC5}" presName="sibTrans" presStyleLbl="sibTrans2D1" presStyleIdx="1" presStyleCnt="4"/>
      <dgm:spPr/>
    </dgm:pt>
    <dgm:pt modelId="{468AC4A5-1A97-ED40-AD0D-4CF1402737BA}" type="pres">
      <dgm:prSet presAssocID="{9353541D-E63E-A147-ADED-4C9DC6F86AC5}" presName="connectorText" presStyleLbl="sibTrans2D1" presStyleIdx="1" presStyleCnt="4"/>
      <dgm:spPr/>
    </dgm:pt>
    <dgm:pt modelId="{0EA87FDD-FEEE-0141-BD4B-DE2FC601B649}" type="pres">
      <dgm:prSet presAssocID="{FE62B0A0-5868-F440-97E0-B0BB16CE7057}" presName="node" presStyleLbl="node1" presStyleIdx="2" presStyleCnt="5" custScaleX="140034">
        <dgm:presLayoutVars>
          <dgm:bulletEnabled val="1"/>
        </dgm:presLayoutVars>
      </dgm:prSet>
      <dgm:spPr/>
    </dgm:pt>
    <dgm:pt modelId="{57E07F0E-FA34-5C48-B7AA-A7F0A49124AF}" type="pres">
      <dgm:prSet presAssocID="{3A3B1CBA-744A-804C-B627-4090AC24C562}" presName="sibTrans" presStyleLbl="sibTrans2D1" presStyleIdx="2" presStyleCnt="4"/>
      <dgm:spPr/>
    </dgm:pt>
    <dgm:pt modelId="{7852A41D-52BA-AE49-BB35-08A872A6EC76}" type="pres">
      <dgm:prSet presAssocID="{3A3B1CBA-744A-804C-B627-4090AC24C562}" presName="connectorText" presStyleLbl="sibTrans2D1" presStyleIdx="2" presStyleCnt="4"/>
      <dgm:spPr/>
    </dgm:pt>
    <dgm:pt modelId="{50ACDBE7-BEC6-7042-B8B6-875E4C91A6C9}" type="pres">
      <dgm:prSet presAssocID="{31F87D78-90BF-2848-9A3C-224BB6EB75FC}" presName="node" presStyleLbl="node1" presStyleIdx="3" presStyleCnt="5">
        <dgm:presLayoutVars>
          <dgm:bulletEnabled val="1"/>
        </dgm:presLayoutVars>
      </dgm:prSet>
      <dgm:spPr/>
    </dgm:pt>
    <dgm:pt modelId="{E8026797-05CB-1D4B-A0B8-154C8D2D1802}" type="pres">
      <dgm:prSet presAssocID="{342135C6-77FE-8643-853E-F8EF884AEC7F}" presName="sibTrans" presStyleLbl="sibTrans2D1" presStyleIdx="3" presStyleCnt="4"/>
      <dgm:spPr/>
    </dgm:pt>
    <dgm:pt modelId="{E82C3EB0-88E0-7B4E-AB4B-E80604DE6674}" type="pres">
      <dgm:prSet presAssocID="{342135C6-77FE-8643-853E-F8EF884AEC7F}" presName="connectorText" presStyleLbl="sibTrans2D1" presStyleIdx="3" presStyleCnt="4"/>
      <dgm:spPr/>
    </dgm:pt>
    <dgm:pt modelId="{F2CFF2D2-5F2B-734E-9C04-EF963FBAAF48}" type="pres">
      <dgm:prSet presAssocID="{E4CF1CC7-D08A-DA4E-A5AE-D73EC1161ED7}" presName="node" presStyleLbl="node1" presStyleIdx="4" presStyleCnt="5">
        <dgm:presLayoutVars>
          <dgm:bulletEnabled val="1"/>
        </dgm:presLayoutVars>
      </dgm:prSet>
      <dgm:spPr/>
    </dgm:pt>
  </dgm:ptLst>
  <dgm:cxnLst>
    <dgm:cxn modelId="{A1C29704-83FC-6946-AAEF-AB083F0A4D9E}" type="presOf" srcId="{9353541D-E63E-A147-ADED-4C9DC6F86AC5}" destId="{D1395555-7AEA-3C44-A207-3872701FCDC4}" srcOrd="0" destOrd="0" presId="urn:microsoft.com/office/officeart/2005/8/layout/process1"/>
    <dgm:cxn modelId="{C7E2336A-248B-E549-8FC6-A34B847DFDC0}" type="presOf" srcId="{9353541D-E63E-A147-ADED-4C9DC6F86AC5}" destId="{468AC4A5-1A97-ED40-AD0D-4CF1402737BA}" srcOrd="1" destOrd="0" presId="urn:microsoft.com/office/officeart/2005/8/layout/process1"/>
    <dgm:cxn modelId="{AE46824B-A73D-DF4B-A4C0-F0CFDE66991A}" type="presOf" srcId="{A5B576E7-99FE-724B-A321-2EED22363665}" destId="{730B5592-5C73-5A4C-8DE2-E9B6E764ACEE}" srcOrd="0" destOrd="0" presId="urn:microsoft.com/office/officeart/2005/8/layout/process1"/>
    <dgm:cxn modelId="{944FCF71-D751-6E42-A24B-D75B43F22542}" type="presOf" srcId="{9FB6C32B-666D-8744-B264-19934825D539}" destId="{ACA766A3-95B4-1D45-A7B2-883336AFA187}" srcOrd="1" destOrd="0" presId="urn:microsoft.com/office/officeart/2005/8/layout/process1"/>
    <dgm:cxn modelId="{45AC1F72-7B76-464F-AF6A-6CEB1919BBE5}" srcId="{A5B576E7-99FE-724B-A321-2EED22363665}" destId="{E4CF1CC7-D08A-DA4E-A5AE-D73EC1161ED7}" srcOrd="4" destOrd="0" parTransId="{8AD512C2-78DA-F841-A931-CD295F150BEE}" sibTransId="{9CD0F24D-6897-2540-A9A6-145E084E322A}"/>
    <dgm:cxn modelId="{4627B979-EEBC-5B45-BC93-0986C4B24684}" type="presOf" srcId="{DA122E14-5239-C943-9F2A-4685D2945928}" destId="{8B81E850-116C-4F4B-9BCD-4C60D8CC5C8F}" srcOrd="0" destOrd="0" presId="urn:microsoft.com/office/officeart/2005/8/layout/process1"/>
    <dgm:cxn modelId="{38722B80-431C-1F41-B77E-D6ABD06273F8}" type="presOf" srcId="{3A3B1CBA-744A-804C-B627-4090AC24C562}" destId="{57E07F0E-FA34-5C48-B7AA-A7F0A49124AF}" srcOrd="0" destOrd="0" presId="urn:microsoft.com/office/officeart/2005/8/layout/process1"/>
    <dgm:cxn modelId="{C67CF380-42F0-674E-8757-4642BFE538AE}" type="presOf" srcId="{E4CF1CC7-D08A-DA4E-A5AE-D73EC1161ED7}" destId="{F2CFF2D2-5F2B-734E-9C04-EF963FBAAF48}" srcOrd="0" destOrd="0" presId="urn:microsoft.com/office/officeart/2005/8/layout/process1"/>
    <dgm:cxn modelId="{5D609183-09A6-9C4C-A8B1-F51FE26D406D}" type="presOf" srcId="{FE62B0A0-5868-F440-97E0-B0BB16CE7057}" destId="{0EA87FDD-FEEE-0141-BD4B-DE2FC601B649}" srcOrd="0" destOrd="0" presId="urn:microsoft.com/office/officeart/2005/8/layout/process1"/>
    <dgm:cxn modelId="{DA1DB394-F2CB-AD48-B0BC-56A08483F7D1}" srcId="{A5B576E7-99FE-724B-A321-2EED22363665}" destId="{DA122E14-5239-C943-9F2A-4685D2945928}" srcOrd="1" destOrd="0" parTransId="{05C7D170-B2E6-AD43-85C7-F6F2A9729DF0}" sibTransId="{9353541D-E63E-A147-ADED-4C9DC6F86AC5}"/>
    <dgm:cxn modelId="{E304B395-241B-754D-8C0A-AC049EC605B0}" type="presOf" srcId="{3A3B1CBA-744A-804C-B627-4090AC24C562}" destId="{7852A41D-52BA-AE49-BB35-08A872A6EC76}" srcOrd="1" destOrd="0" presId="urn:microsoft.com/office/officeart/2005/8/layout/process1"/>
    <dgm:cxn modelId="{031D10A1-3752-9F4B-9CF1-08E56CBFEB9A}" srcId="{A5B576E7-99FE-724B-A321-2EED22363665}" destId="{31F87D78-90BF-2848-9A3C-224BB6EB75FC}" srcOrd="3" destOrd="0" parTransId="{C9E1E44F-3888-4646-96B0-964AC02DED3A}" sibTransId="{342135C6-77FE-8643-853E-F8EF884AEC7F}"/>
    <dgm:cxn modelId="{EA1F05A7-9A44-AE4B-9416-2F8FDD6B43F8}" srcId="{A5B576E7-99FE-724B-A321-2EED22363665}" destId="{FE62B0A0-5868-F440-97E0-B0BB16CE7057}" srcOrd="2" destOrd="0" parTransId="{B043CD60-CAD0-E146-8951-F9301262AAA0}" sibTransId="{3A3B1CBA-744A-804C-B627-4090AC24C562}"/>
    <dgm:cxn modelId="{112286B8-07B8-AE42-BCCE-1642B3DFD1CF}" type="presOf" srcId="{F38DED1C-A44F-B34D-BB43-F42655FCBB9C}" destId="{17560121-1732-974E-889A-4DAD061C6E3A}" srcOrd="0" destOrd="0" presId="urn:microsoft.com/office/officeart/2005/8/layout/process1"/>
    <dgm:cxn modelId="{880ADBD4-AA1A-5E4E-9905-4A74F7F6B0A1}" type="presOf" srcId="{342135C6-77FE-8643-853E-F8EF884AEC7F}" destId="{E82C3EB0-88E0-7B4E-AB4B-E80604DE6674}" srcOrd="1" destOrd="0" presId="urn:microsoft.com/office/officeart/2005/8/layout/process1"/>
    <dgm:cxn modelId="{461719E5-14C0-3A40-ABC9-B9F3BC4EF575}" type="presOf" srcId="{31F87D78-90BF-2848-9A3C-224BB6EB75FC}" destId="{50ACDBE7-BEC6-7042-B8B6-875E4C91A6C9}" srcOrd="0" destOrd="0" presId="urn:microsoft.com/office/officeart/2005/8/layout/process1"/>
    <dgm:cxn modelId="{F872FCE6-B5CF-E944-846C-4950A973ABCD}" type="presOf" srcId="{342135C6-77FE-8643-853E-F8EF884AEC7F}" destId="{E8026797-05CB-1D4B-A0B8-154C8D2D1802}" srcOrd="0" destOrd="0" presId="urn:microsoft.com/office/officeart/2005/8/layout/process1"/>
    <dgm:cxn modelId="{C2EEB6E9-314E-9142-910A-0FD9780D8DEE}" type="presOf" srcId="{9FB6C32B-666D-8744-B264-19934825D539}" destId="{0310C05C-3797-5446-889B-BDCFFE77F07B}" srcOrd="0" destOrd="0" presId="urn:microsoft.com/office/officeart/2005/8/layout/process1"/>
    <dgm:cxn modelId="{C292D1F3-C66D-FE43-8BBB-350896252863}" srcId="{A5B576E7-99FE-724B-A321-2EED22363665}" destId="{F38DED1C-A44F-B34D-BB43-F42655FCBB9C}" srcOrd="0" destOrd="0" parTransId="{5A5CF54B-6262-AF41-A5C2-FDE334EE443C}" sibTransId="{9FB6C32B-666D-8744-B264-19934825D539}"/>
    <dgm:cxn modelId="{027657F3-888B-7B47-BF13-F1CCC94B1C93}" type="presParOf" srcId="{730B5592-5C73-5A4C-8DE2-E9B6E764ACEE}" destId="{17560121-1732-974E-889A-4DAD061C6E3A}" srcOrd="0" destOrd="0" presId="urn:microsoft.com/office/officeart/2005/8/layout/process1"/>
    <dgm:cxn modelId="{A4D880CC-77E3-244F-AE3C-735BDF7E5BFB}" type="presParOf" srcId="{730B5592-5C73-5A4C-8DE2-E9B6E764ACEE}" destId="{0310C05C-3797-5446-889B-BDCFFE77F07B}" srcOrd="1" destOrd="0" presId="urn:microsoft.com/office/officeart/2005/8/layout/process1"/>
    <dgm:cxn modelId="{EB1B6FBB-24BC-7E4C-98DD-C72ACB44BC07}" type="presParOf" srcId="{0310C05C-3797-5446-889B-BDCFFE77F07B}" destId="{ACA766A3-95B4-1D45-A7B2-883336AFA187}" srcOrd="0" destOrd="0" presId="urn:microsoft.com/office/officeart/2005/8/layout/process1"/>
    <dgm:cxn modelId="{26851CB7-A892-7C4D-A6C2-31F30CBBBFA2}" type="presParOf" srcId="{730B5592-5C73-5A4C-8DE2-E9B6E764ACEE}" destId="{8B81E850-116C-4F4B-9BCD-4C60D8CC5C8F}" srcOrd="2" destOrd="0" presId="urn:microsoft.com/office/officeart/2005/8/layout/process1"/>
    <dgm:cxn modelId="{89309ABB-7D88-A749-A1A3-34B33DA226F4}" type="presParOf" srcId="{730B5592-5C73-5A4C-8DE2-E9B6E764ACEE}" destId="{D1395555-7AEA-3C44-A207-3872701FCDC4}" srcOrd="3" destOrd="0" presId="urn:microsoft.com/office/officeart/2005/8/layout/process1"/>
    <dgm:cxn modelId="{DE5DA5A8-D672-304E-9BAF-F94889FC376D}" type="presParOf" srcId="{D1395555-7AEA-3C44-A207-3872701FCDC4}" destId="{468AC4A5-1A97-ED40-AD0D-4CF1402737BA}" srcOrd="0" destOrd="0" presId="urn:microsoft.com/office/officeart/2005/8/layout/process1"/>
    <dgm:cxn modelId="{53D5C622-E55D-ED46-810A-6F5A4AF1A487}" type="presParOf" srcId="{730B5592-5C73-5A4C-8DE2-E9B6E764ACEE}" destId="{0EA87FDD-FEEE-0141-BD4B-DE2FC601B649}" srcOrd="4" destOrd="0" presId="urn:microsoft.com/office/officeart/2005/8/layout/process1"/>
    <dgm:cxn modelId="{CE640A9C-3633-5A47-8761-45DE47AD34DC}" type="presParOf" srcId="{730B5592-5C73-5A4C-8DE2-E9B6E764ACEE}" destId="{57E07F0E-FA34-5C48-B7AA-A7F0A49124AF}" srcOrd="5" destOrd="0" presId="urn:microsoft.com/office/officeart/2005/8/layout/process1"/>
    <dgm:cxn modelId="{2B072C4C-67C7-D045-9DCE-E71A4CB81631}" type="presParOf" srcId="{57E07F0E-FA34-5C48-B7AA-A7F0A49124AF}" destId="{7852A41D-52BA-AE49-BB35-08A872A6EC76}" srcOrd="0" destOrd="0" presId="urn:microsoft.com/office/officeart/2005/8/layout/process1"/>
    <dgm:cxn modelId="{7230DA3C-C220-B84B-BBDF-14FB34573E83}" type="presParOf" srcId="{730B5592-5C73-5A4C-8DE2-E9B6E764ACEE}" destId="{50ACDBE7-BEC6-7042-B8B6-875E4C91A6C9}" srcOrd="6" destOrd="0" presId="urn:microsoft.com/office/officeart/2005/8/layout/process1"/>
    <dgm:cxn modelId="{70A50772-DF8B-3845-A5E9-7887CEB9A2CF}" type="presParOf" srcId="{730B5592-5C73-5A4C-8DE2-E9B6E764ACEE}" destId="{E8026797-05CB-1D4B-A0B8-154C8D2D1802}" srcOrd="7" destOrd="0" presId="urn:microsoft.com/office/officeart/2005/8/layout/process1"/>
    <dgm:cxn modelId="{0B155DDF-11E9-C84D-8A9D-72F711377F3F}" type="presParOf" srcId="{E8026797-05CB-1D4B-A0B8-154C8D2D1802}" destId="{E82C3EB0-88E0-7B4E-AB4B-E80604DE6674}" srcOrd="0" destOrd="0" presId="urn:microsoft.com/office/officeart/2005/8/layout/process1"/>
    <dgm:cxn modelId="{14316FBA-FB14-DF4B-88A2-C5592CEFEFBF}" type="presParOf" srcId="{730B5592-5C73-5A4C-8DE2-E9B6E764ACEE}" destId="{F2CFF2D2-5F2B-734E-9C04-EF963FBAAF4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60121-1732-974E-889A-4DAD061C6E3A}">
      <dsp:nvSpPr>
        <dsp:cNvPr id="0" name=""/>
        <dsp:cNvSpPr/>
      </dsp:nvSpPr>
      <dsp:spPr>
        <a:xfrm>
          <a:off x="0" y="1616915"/>
          <a:ext cx="1162131" cy="742524"/>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Financial Burden</a:t>
          </a:r>
        </a:p>
      </dsp:txBody>
      <dsp:txXfrm>
        <a:off x="21748" y="1638663"/>
        <a:ext cx="1118635" cy="699028"/>
      </dsp:txXfrm>
    </dsp:sp>
    <dsp:sp modelId="{0310C05C-3797-5446-889B-BDCFFE77F07B}">
      <dsp:nvSpPr>
        <dsp:cNvPr id="0" name=""/>
        <dsp:cNvSpPr/>
      </dsp:nvSpPr>
      <dsp:spPr>
        <a:xfrm rot="59224">
          <a:off x="1278525" y="1858217"/>
          <a:ext cx="246829" cy="288208"/>
        </a:xfrm>
        <a:prstGeom prst="rightArrow">
          <a:avLst>
            <a:gd name="adj1" fmla="val 60000"/>
            <a:gd name="adj2" fmla="val 50000"/>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78530" y="1915221"/>
        <a:ext cx="172780" cy="172924"/>
      </dsp:txXfrm>
    </dsp:sp>
    <dsp:sp modelId="{8B81E850-116C-4F4B-9BCD-4C60D8CC5C8F}">
      <dsp:nvSpPr>
        <dsp:cNvPr id="0" name=""/>
        <dsp:cNvSpPr/>
      </dsp:nvSpPr>
      <dsp:spPr>
        <a:xfrm>
          <a:off x="1627779" y="1587915"/>
          <a:ext cx="1162131" cy="856617"/>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Pre-Bankruptcy Application</a:t>
          </a:r>
        </a:p>
      </dsp:txBody>
      <dsp:txXfrm>
        <a:off x="1652868" y="1613004"/>
        <a:ext cx="1111953" cy="806439"/>
      </dsp:txXfrm>
    </dsp:sp>
    <dsp:sp modelId="{D1395555-7AEA-3C44-A207-3872701FCDC4}">
      <dsp:nvSpPr>
        <dsp:cNvPr id="0" name=""/>
        <dsp:cNvSpPr/>
      </dsp:nvSpPr>
      <dsp:spPr>
        <a:xfrm>
          <a:off x="2906123" y="1872119"/>
          <a:ext cx="246371" cy="288208"/>
        </a:xfrm>
        <a:prstGeom prst="rightArrow">
          <a:avLst>
            <a:gd name="adj1" fmla="val 60000"/>
            <a:gd name="adj2" fmla="val 50000"/>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06123" y="1929761"/>
        <a:ext cx="172460" cy="172924"/>
      </dsp:txXfrm>
    </dsp:sp>
    <dsp:sp modelId="{0EA87FDD-FEEE-0141-BD4B-DE2FC601B649}">
      <dsp:nvSpPr>
        <dsp:cNvPr id="0" name=""/>
        <dsp:cNvSpPr/>
      </dsp:nvSpPr>
      <dsp:spPr>
        <a:xfrm>
          <a:off x="3254762" y="1587915"/>
          <a:ext cx="1627378" cy="856617"/>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Application for Bankruptcy Order</a:t>
          </a:r>
        </a:p>
      </dsp:txBody>
      <dsp:txXfrm>
        <a:off x="3279851" y="1613004"/>
        <a:ext cx="1577200" cy="806439"/>
      </dsp:txXfrm>
    </dsp:sp>
    <dsp:sp modelId="{57E07F0E-FA34-5C48-B7AA-A7F0A49124AF}">
      <dsp:nvSpPr>
        <dsp:cNvPr id="0" name=""/>
        <dsp:cNvSpPr/>
      </dsp:nvSpPr>
      <dsp:spPr>
        <a:xfrm>
          <a:off x="4998354" y="1872119"/>
          <a:ext cx="246371" cy="288208"/>
        </a:xfrm>
        <a:prstGeom prst="rightArrow">
          <a:avLst>
            <a:gd name="adj1" fmla="val 60000"/>
            <a:gd name="adj2" fmla="val 50000"/>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98354" y="1929761"/>
        <a:ext cx="172460" cy="172924"/>
      </dsp:txXfrm>
    </dsp:sp>
    <dsp:sp modelId="{50ACDBE7-BEC6-7042-B8B6-875E4C91A6C9}">
      <dsp:nvSpPr>
        <dsp:cNvPr id="0" name=""/>
        <dsp:cNvSpPr/>
      </dsp:nvSpPr>
      <dsp:spPr>
        <a:xfrm>
          <a:off x="5346993" y="1587915"/>
          <a:ext cx="1162131" cy="856617"/>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Post-Bankruptcy Application</a:t>
          </a:r>
        </a:p>
      </dsp:txBody>
      <dsp:txXfrm>
        <a:off x="5372082" y="1613004"/>
        <a:ext cx="1111953" cy="806439"/>
      </dsp:txXfrm>
    </dsp:sp>
    <dsp:sp modelId="{E8026797-05CB-1D4B-A0B8-154C8D2D1802}">
      <dsp:nvSpPr>
        <dsp:cNvPr id="0" name=""/>
        <dsp:cNvSpPr/>
      </dsp:nvSpPr>
      <dsp:spPr>
        <a:xfrm>
          <a:off x="6625337" y="1872119"/>
          <a:ext cx="246371" cy="288208"/>
        </a:xfrm>
        <a:prstGeom prst="rightArrow">
          <a:avLst>
            <a:gd name="adj1" fmla="val 60000"/>
            <a:gd name="adj2" fmla="val 50000"/>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625337" y="1929761"/>
        <a:ext cx="172460" cy="172924"/>
      </dsp:txXfrm>
    </dsp:sp>
    <dsp:sp modelId="{F2CFF2D2-5F2B-734E-9C04-EF963FBAAF48}">
      <dsp:nvSpPr>
        <dsp:cNvPr id="0" name=""/>
        <dsp:cNvSpPr/>
      </dsp:nvSpPr>
      <dsp:spPr>
        <a:xfrm>
          <a:off x="6973977" y="1587915"/>
          <a:ext cx="1162131" cy="856617"/>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Debt-Free</a:t>
          </a:r>
        </a:p>
      </dsp:txBody>
      <dsp:txXfrm>
        <a:off x="6999066" y="1613004"/>
        <a:ext cx="1111953" cy="8064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47" cy="496895"/>
          </a:xfrm>
          <a:prstGeom prst="rect">
            <a:avLst/>
          </a:prstGeom>
        </p:spPr>
        <p:txBody>
          <a:bodyPr vert="horz" lIns="92482" tIns="46241" rIns="92482" bIns="46241" rtlCol="0"/>
          <a:lstStyle>
            <a:lvl1pPr algn="l">
              <a:defRPr sz="1200"/>
            </a:lvl1pPr>
          </a:lstStyle>
          <a:p>
            <a:endParaRPr lang="en-SG"/>
          </a:p>
        </p:txBody>
      </p:sp>
      <p:sp>
        <p:nvSpPr>
          <p:cNvPr id="3" name="Date Placeholder 2"/>
          <p:cNvSpPr>
            <a:spLocks noGrp="1"/>
          </p:cNvSpPr>
          <p:nvPr>
            <p:ph type="dt" sz="quarter" idx="1"/>
          </p:nvPr>
        </p:nvSpPr>
        <p:spPr>
          <a:xfrm>
            <a:off x="3849826" y="0"/>
            <a:ext cx="2946246" cy="496895"/>
          </a:xfrm>
          <a:prstGeom prst="rect">
            <a:avLst/>
          </a:prstGeom>
        </p:spPr>
        <p:txBody>
          <a:bodyPr vert="horz" lIns="92482" tIns="46241" rIns="92482" bIns="46241" rtlCol="0"/>
          <a:lstStyle>
            <a:lvl1pPr algn="r">
              <a:defRPr sz="1200"/>
            </a:lvl1pPr>
          </a:lstStyle>
          <a:p>
            <a:fld id="{25333198-C9F2-4957-ADAE-B1550D7236EB}" type="datetimeFigureOut">
              <a:rPr lang="en-SG" smtClean="0"/>
              <a:t>10/9/2020</a:t>
            </a:fld>
            <a:endParaRPr lang="en-SG"/>
          </a:p>
        </p:txBody>
      </p:sp>
      <p:sp>
        <p:nvSpPr>
          <p:cNvPr id="4" name="Footer Placeholder 3"/>
          <p:cNvSpPr>
            <a:spLocks noGrp="1"/>
          </p:cNvSpPr>
          <p:nvPr>
            <p:ph type="ftr" sz="quarter" idx="2"/>
          </p:nvPr>
        </p:nvSpPr>
        <p:spPr>
          <a:xfrm>
            <a:off x="0" y="9429743"/>
            <a:ext cx="2946247" cy="496895"/>
          </a:xfrm>
          <a:prstGeom prst="rect">
            <a:avLst/>
          </a:prstGeom>
        </p:spPr>
        <p:txBody>
          <a:bodyPr vert="horz" lIns="92482" tIns="46241" rIns="92482" bIns="46241" rtlCol="0" anchor="b"/>
          <a:lstStyle>
            <a:lvl1pPr algn="l">
              <a:defRPr sz="1200"/>
            </a:lvl1pPr>
          </a:lstStyle>
          <a:p>
            <a:endParaRPr lang="en-SG"/>
          </a:p>
        </p:txBody>
      </p:sp>
      <p:sp>
        <p:nvSpPr>
          <p:cNvPr id="5" name="Slide Number Placeholder 4"/>
          <p:cNvSpPr>
            <a:spLocks noGrp="1"/>
          </p:cNvSpPr>
          <p:nvPr>
            <p:ph type="sldNum" sz="quarter" idx="3"/>
          </p:nvPr>
        </p:nvSpPr>
        <p:spPr>
          <a:xfrm>
            <a:off x="3849826" y="9429743"/>
            <a:ext cx="2946246" cy="496895"/>
          </a:xfrm>
          <a:prstGeom prst="rect">
            <a:avLst/>
          </a:prstGeom>
        </p:spPr>
        <p:txBody>
          <a:bodyPr vert="horz" lIns="92482" tIns="46241" rIns="92482" bIns="46241" rtlCol="0" anchor="b"/>
          <a:lstStyle>
            <a:lvl1pPr algn="r">
              <a:defRPr sz="1200"/>
            </a:lvl1pPr>
          </a:lstStyle>
          <a:p>
            <a:fld id="{10B8A328-1460-411D-8D17-FD1E44F998CA}" type="slidenum">
              <a:rPr lang="en-SG" smtClean="0"/>
              <a:t>‹#›</a:t>
            </a:fld>
            <a:endParaRPr lang="en-SG"/>
          </a:p>
        </p:txBody>
      </p:sp>
    </p:spTree>
    <p:extLst>
      <p:ext uri="{BB962C8B-B14F-4D97-AF65-F5344CB8AC3E}">
        <p14:creationId xmlns:p14="http://schemas.microsoft.com/office/powerpoint/2010/main" val="3795337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6332"/>
          </a:xfrm>
          <a:prstGeom prst="rect">
            <a:avLst/>
          </a:prstGeom>
        </p:spPr>
        <p:txBody>
          <a:bodyPr vert="horz" lIns="92482" tIns="46241" rIns="92482" bIns="46241" rtlCol="0"/>
          <a:lstStyle>
            <a:lvl1pPr algn="l">
              <a:defRPr sz="1200"/>
            </a:lvl1pPr>
          </a:lstStyle>
          <a:p>
            <a:endParaRPr lang="en-SG"/>
          </a:p>
        </p:txBody>
      </p:sp>
      <p:sp>
        <p:nvSpPr>
          <p:cNvPr id="3" name="Date Placeholder 2"/>
          <p:cNvSpPr>
            <a:spLocks noGrp="1"/>
          </p:cNvSpPr>
          <p:nvPr>
            <p:ph type="dt" idx="1"/>
          </p:nvPr>
        </p:nvSpPr>
        <p:spPr>
          <a:xfrm>
            <a:off x="3850442" y="0"/>
            <a:ext cx="2945660" cy="496332"/>
          </a:xfrm>
          <a:prstGeom prst="rect">
            <a:avLst/>
          </a:prstGeom>
        </p:spPr>
        <p:txBody>
          <a:bodyPr vert="horz" lIns="92482" tIns="46241" rIns="92482" bIns="46241" rtlCol="0"/>
          <a:lstStyle>
            <a:lvl1pPr algn="r">
              <a:defRPr sz="1200"/>
            </a:lvl1pPr>
          </a:lstStyle>
          <a:p>
            <a:fld id="{F6E99B51-2749-479E-886D-A84476BC50CC}" type="datetimeFigureOut">
              <a:rPr lang="en-SG" smtClean="0"/>
              <a:pPr/>
              <a:t>10/9/2020</a:t>
            </a:fld>
            <a:endParaRPr lang="en-SG"/>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2482" tIns="46241" rIns="92482" bIns="46241" rtlCol="0" anchor="ctr"/>
          <a:lstStyle/>
          <a:p>
            <a:endParaRPr lang="en-SG"/>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482" tIns="46241" rIns="92482" bIns="4624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428583"/>
            <a:ext cx="2945660" cy="496332"/>
          </a:xfrm>
          <a:prstGeom prst="rect">
            <a:avLst/>
          </a:prstGeom>
        </p:spPr>
        <p:txBody>
          <a:bodyPr vert="horz" lIns="92482" tIns="46241" rIns="92482" bIns="46241" rtlCol="0" anchor="b"/>
          <a:lstStyle>
            <a:lvl1pPr algn="l">
              <a:defRPr sz="1200"/>
            </a:lvl1pPr>
          </a:lstStyle>
          <a:p>
            <a:endParaRPr lang="en-SG"/>
          </a:p>
        </p:txBody>
      </p:sp>
      <p:sp>
        <p:nvSpPr>
          <p:cNvPr id="7" name="Slide Number Placeholder 6"/>
          <p:cNvSpPr>
            <a:spLocks noGrp="1"/>
          </p:cNvSpPr>
          <p:nvPr>
            <p:ph type="sldNum" sz="quarter" idx="5"/>
          </p:nvPr>
        </p:nvSpPr>
        <p:spPr>
          <a:xfrm>
            <a:off x="3850442" y="9428583"/>
            <a:ext cx="2945660" cy="496332"/>
          </a:xfrm>
          <a:prstGeom prst="rect">
            <a:avLst/>
          </a:prstGeom>
        </p:spPr>
        <p:txBody>
          <a:bodyPr vert="horz" lIns="92482" tIns="46241" rIns="92482" bIns="46241" rtlCol="0" anchor="b"/>
          <a:lstStyle>
            <a:lvl1pPr algn="r">
              <a:defRPr sz="1200"/>
            </a:lvl1pPr>
          </a:lstStyle>
          <a:p>
            <a:fld id="{A9CB3149-0DA5-46E2-9640-4BA95FCB7696}" type="slidenum">
              <a:rPr lang="en-SG" smtClean="0"/>
              <a:pPr/>
              <a:t>‹#›</a:t>
            </a:fld>
            <a:endParaRPr lang="en-SG"/>
          </a:p>
        </p:txBody>
      </p:sp>
    </p:spTree>
    <p:extLst>
      <p:ext uri="{BB962C8B-B14F-4D97-AF65-F5344CB8AC3E}">
        <p14:creationId xmlns:p14="http://schemas.microsoft.com/office/powerpoint/2010/main" val="168053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lvl1pPr>
              <a:defRPr/>
            </a:lvl1pPr>
          </a:lstStyle>
          <a:p>
            <a:pPr>
              <a:defRPr/>
            </a:pPr>
            <a:fld id="{B2E6483A-3748-42D6-B201-E58D30A82CCF}" type="datetime1">
              <a:rPr lang="en-SG" smtClean="0"/>
              <a:pPr>
                <a:defRPr/>
              </a:pPr>
              <a:t>10/9/2020</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56DEC547-80E3-4B4D-AF13-846D6176D291}" type="slidenum">
              <a:rPr lang="en-SG"/>
              <a:pPr>
                <a:defRPr/>
              </a:pPr>
              <a:t>‹#›</a:t>
            </a:fld>
            <a:endParaRPr lang="en-SG" dirty="0"/>
          </a:p>
        </p:txBody>
      </p:sp>
    </p:spTree>
    <p:extLst>
      <p:ext uri="{BB962C8B-B14F-4D97-AF65-F5344CB8AC3E}">
        <p14:creationId xmlns:p14="http://schemas.microsoft.com/office/powerpoint/2010/main" val="323098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B27EEE9F-A445-4638-9DA1-6507A546520C}" type="datetime1">
              <a:rPr lang="en-SG" smtClean="0"/>
              <a:pPr>
                <a:defRPr/>
              </a:pPr>
              <a:t>10/9/2020</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71C36AB1-53D9-4FD9-B35E-00FDB672C93E}" type="slidenum">
              <a:rPr lang="en-SG"/>
              <a:pPr>
                <a:defRPr/>
              </a:pPr>
              <a:t>‹#›</a:t>
            </a:fld>
            <a:endParaRPr lang="en-SG" dirty="0"/>
          </a:p>
        </p:txBody>
      </p:sp>
    </p:spTree>
    <p:extLst>
      <p:ext uri="{BB962C8B-B14F-4D97-AF65-F5344CB8AC3E}">
        <p14:creationId xmlns:p14="http://schemas.microsoft.com/office/powerpoint/2010/main" val="369298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71827C61-8671-4DDD-A6F9-ED0FD3E9CF78}" type="datetime1">
              <a:rPr lang="en-SG" smtClean="0"/>
              <a:pPr>
                <a:defRPr/>
              </a:pPr>
              <a:t>10/9/2020</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4A53EB8F-B46B-40EA-936D-0560DC18799D}" type="slidenum">
              <a:rPr lang="en-SG"/>
              <a:pPr>
                <a:defRPr/>
              </a:pPr>
              <a:t>‹#›</a:t>
            </a:fld>
            <a:endParaRPr lang="en-SG" dirty="0"/>
          </a:p>
        </p:txBody>
      </p:sp>
    </p:spTree>
    <p:extLst>
      <p:ext uri="{BB962C8B-B14F-4D97-AF65-F5344CB8AC3E}">
        <p14:creationId xmlns:p14="http://schemas.microsoft.com/office/powerpoint/2010/main" val="1691978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p:cNvSpPr>
            <a:spLocks noGrp="1"/>
          </p:cNvSpPr>
          <p:nvPr>
            <p:ph type="dt" sz="half" idx="10"/>
          </p:nvPr>
        </p:nvSpPr>
        <p:spPr/>
        <p:txBody>
          <a:bodyPr/>
          <a:lstStyle>
            <a:lvl1pPr>
              <a:defRPr/>
            </a:lvl1pPr>
          </a:lstStyle>
          <a:p>
            <a:pPr>
              <a:defRPr/>
            </a:pPr>
            <a:fld id="{642AC1A9-0652-4A50-8A82-CA26A10BA299}" type="datetime1">
              <a:rPr lang="en-SG" smtClean="0"/>
              <a:pPr>
                <a:defRPr/>
              </a:pPr>
              <a:t>10/9/2020</a:t>
            </a:fld>
            <a:endParaRPr lang="en-SG" dirty="0"/>
          </a:p>
        </p:txBody>
      </p:sp>
      <p:sp>
        <p:nvSpPr>
          <p:cNvPr id="4" name="Footer Placeholder 4"/>
          <p:cNvSpPr>
            <a:spLocks noGrp="1"/>
          </p:cNvSpPr>
          <p:nvPr>
            <p:ph type="ftr" sz="quarter" idx="11"/>
          </p:nvPr>
        </p:nvSpPr>
        <p:spPr/>
        <p:txBody>
          <a:bodyPr/>
          <a:lstStyle>
            <a:lvl1pPr>
              <a:defRPr/>
            </a:lvl1pPr>
          </a:lstStyle>
          <a:p>
            <a:pPr>
              <a:defRPr/>
            </a:pPr>
            <a:endParaRPr lang="en-SG"/>
          </a:p>
        </p:txBody>
      </p:sp>
      <p:sp>
        <p:nvSpPr>
          <p:cNvPr id="5" name="Slide Number Placeholder 5"/>
          <p:cNvSpPr>
            <a:spLocks noGrp="1"/>
          </p:cNvSpPr>
          <p:nvPr>
            <p:ph type="sldNum" sz="quarter" idx="12"/>
          </p:nvPr>
        </p:nvSpPr>
        <p:spPr/>
        <p:txBody>
          <a:bodyPr/>
          <a:lstStyle>
            <a:lvl1pPr>
              <a:defRPr/>
            </a:lvl1pPr>
          </a:lstStyle>
          <a:p>
            <a:pPr>
              <a:defRPr/>
            </a:pPr>
            <a:fld id="{CB35945E-1EC8-4747-9D4B-DE3262789B36}" type="slidenum">
              <a:rPr lang="en-SG"/>
              <a:pPr>
                <a:defRPr/>
              </a:pPr>
              <a:t>‹#›</a:t>
            </a:fld>
            <a:endParaRPr lang="en-SG" dirty="0"/>
          </a:p>
        </p:txBody>
      </p:sp>
    </p:spTree>
    <p:extLst>
      <p:ext uri="{BB962C8B-B14F-4D97-AF65-F5344CB8AC3E}">
        <p14:creationId xmlns:p14="http://schemas.microsoft.com/office/powerpoint/2010/main" val="93588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779ABAA4-0AF2-46D2-9FFC-B045EC776C02}" type="datetime1">
              <a:rPr lang="en-SG" smtClean="0"/>
              <a:pPr>
                <a:defRPr/>
              </a:pPr>
              <a:t>10/9/2020</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2AF18DA6-59BE-4E78-9CF8-A3F7DF040A33}" type="slidenum">
              <a:rPr lang="en-SG"/>
              <a:pPr>
                <a:defRPr/>
              </a:pPr>
              <a:t>‹#›</a:t>
            </a:fld>
            <a:endParaRPr lang="en-SG" dirty="0"/>
          </a:p>
        </p:txBody>
      </p:sp>
    </p:spTree>
    <p:extLst>
      <p:ext uri="{BB962C8B-B14F-4D97-AF65-F5344CB8AC3E}">
        <p14:creationId xmlns:p14="http://schemas.microsoft.com/office/powerpoint/2010/main" val="184334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3B10060-573D-49AD-80EB-637AD44C433A}" type="datetime1">
              <a:rPr lang="en-SG" smtClean="0"/>
              <a:pPr>
                <a:defRPr/>
              </a:pPr>
              <a:t>10/9/2020</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435C361F-1F95-4149-AB10-D0E5986DEF9B}" type="slidenum">
              <a:rPr lang="en-SG"/>
              <a:pPr>
                <a:defRPr/>
              </a:pPr>
              <a:t>‹#›</a:t>
            </a:fld>
            <a:endParaRPr lang="en-SG" dirty="0"/>
          </a:p>
        </p:txBody>
      </p:sp>
    </p:spTree>
    <p:extLst>
      <p:ext uri="{BB962C8B-B14F-4D97-AF65-F5344CB8AC3E}">
        <p14:creationId xmlns:p14="http://schemas.microsoft.com/office/powerpoint/2010/main" val="353330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p:cNvSpPr>
            <a:spLocks noGrp="1"/>
          </p:cNvSpPr>
          <p:nvPr>
            <p:ph type="dt" sz="half" idx="10"/>
          </p:nvPr>
        </p:nvSpPr>
        <p:spPr/>
        <p:txBody>
          <a:bodyPr/>
          <a:lstStyle>
            <a:lvl1pPr>
              <a:defRPr/>
            </a:lvl1pPr>
          </a:lstStyle>
          <a:p>
            <a:pPr>
              <a:defRPr/>
            </a:pPr>
            <a:fld id="{739F51EA-2335-4A54-8828-C1A5E0B4622A}" type="datetime1">
              <a:rPr lang="en-SG" smtClean="0"/>
              <a:pPr>
                <a:defRPr/>
              </a:pPr>
              <a:t>10/9/2020</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09C438EB-3421-4ADB-9B58-378E800E6397}" type="slidenum">
              <a:rPr lang="en-SG"/>
              <a:pPr>
                <a:defRPr/>
              </a:pPr>
              <a:t>‹#›</a:t>
            </a:fld>
            <a:endParaRPr lang="en-SG" dirty="0"/>
          </a:p>
        </p:txBody>
      </p:sp>
    </p:spTree>
    <p:extLst>
      <p:ext uri="{BB962C8B-B14F-4D97-AF65-F5344CB8AC3E}">
        <p14:creationId xmlns:p14="http://schemas.microsoft.com/office/powerpoint/2010/main" val="79838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p:cNvSpPr>
            <a:spLocks noGrp="1"/>
          </p:cNvSpPr>
          <p:nvPr>
            <p:ph type="dt" sz="half" idx="10"/>
          </p:nvPr>
        </p:nvSpPr>
        <p:spPr/>
        <p:txBody>
          <a:bodyPr/>
          <a:lstStyle>
            <a:lvl1pPr>
              <a:defRPr/>
            </a:lvl1pPr>
          </a:lstStyle>
          <a:p>
            <a:pPr>
              <a:defRPr/>
            </a:pPr>
            <a:fld id="{5653628C-D7C6-468C-B190-FE41E74BA0D7}" type="datetime1">
              <a:rPr lang="en-SG" smtClean="0"/>
              <a:pPr>
                <a:defRPr/>
              </a:pPr>
              <a:t>10/9/2020</a:t>
            </a:fld>
            <a:endParaRPr lang="en-SG" dirty="0"/>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CE15284-B775-4345-BC5C-33438D899D2D}" type="slidenum">
              <a:rPr lang="en-SG"/>
              <a:pPr>
                <a:defRPr/>
              </a:pPr>
              <a:t>‹#›</a:t>
            </a:fld>
            <a:endParaRPr lang="en-SG" dirty="0"/>
          </a:p>
        </p:txBody>
      </p:sp>
    </p:spTree>
    <p:extLst>
      <p:ext uri="{BB962C8B-B14F-4D97-AF65-F5344CB8AC3E}">
        <p14:creationId xmlns:p14="http://schemas.microsoft.com/office/powerpoint/2010/main" val="369285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p:cNvSpPr>
            <a:spLocks noGrp="1"/>
          </p:cNvSpPr>
          <p:nvPr>
            <p:ph type="dt" sz="half" idx="10"/>
          </p:nvPr>
        </p:nvSpPr>
        <p:spPr/>
        <p:txBody>
          <a:bodyPr/>
          <a:lstStyle>
            <a:lvl1pPr>
              <a:defRPr/>
            </a:lvl1pPr>
          </a:lstStyle>
          <a:p>
            <a:pPr>
              <a:defRPr/>
            </a:pPr>
            <a:fld id="{E2EAD904-B78A-49CE-8F07-6EB2BBF9814E}" type="datetime1">
              <a:rPr lang="en-SG" smtClean="0"/>
              <a:pPr>
                <a:defRPr/>
              </a:pPr>
              <a:t>10/9/2020</a:t>
            </a:fld>
            <a:endParaRPr lang="en-SG" dirty="0"/>
          </a:p>
        </p:txBody>
      </p:sp>
      <p:sp>
        <p:nvSpPr>
          <p:cNvPr id="4" name="Footer Placeholder 4"/>
          <p:cNvSpPr>
            <a:spLocks noGrp="1"/>
          </p:cNvSpPr>
          <p:nvPr>
            <p:ph type="ftr" sz="quarter" idx="11"/>
          </p:nvPr>
        </p:nvSpPr>
        <p:spPr/>
        <p:txBody>
          <a:bodyPr/>
          <a:lstStyle>
            <a:lvl1pPr>
              <a:defRPr/>
            </a:lvl1pPr>
          </a:lstStyle>
          <a:p>
            <a:pPr>
              <a:defRPr/>
            </a:pPr>
            <a:endParaRPr lang="en-SG"/>
          </a:p>
        </p:txBody>
      </p:sp>
      <p:sp>
        <p:nvSpPr>
          <p:cNvPr id="5" name="Slide Number Placeholder 5"/>
          <p:cNvSpPr>
            <a:spLocks noGrp="1"/>
          </p:cNvSpPr>
          <p:nvPr>
            <p:ph type="sldNum" sz="quarter" idx="12"/>
          </p:nvPr>
        </p:nvSpPr>
        <p:spPr/>
        <p:txBody>
          <a:bodyPr/>
          <a:lstStyle>
            <a:lvl1pPr>
              <a:defRPr/>
            </a:lvl1pPr>
          </a:lstStyle>
          <a:p>
            <a:pPr>
              <a:defRPr/>
            </a:pPr>
            <a:fld id="{A13F5895-D6B8-45EB-B211-12D685112DA3}" type="slidenum">
              <a:rPr lang="en-SG"/>
              <a:pPr>
                <a:defRPr/>
              </a:pPr>
              <a:t>‹#›</a:t>
            </a:fld>
            <a:endParaRPr lang="en-SG" dirty="0"/>
          </a:p>
        </p:txBody>
      </p:sp>
    </p:spTree>
    <p:extLst>
      <p:ext uri="{BB962C8B-B14F-4D97-AF65-F5344CB8AC3E}">
        <p14:creationId xmlns:p14="http://schemas.microsoft.com/office/powerpoint/2010/main" val="203682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11838-1075-47B5-B760-A4A43A1DAEEC}" type="datetime1">
              <a:rPr lang="en-SG" smtClean="0"/>
              <a:pPr>
                <a:defRPr/>
              </a:pPr>
              <a:t>10/9/2020</a:t>
            </a:fld>
            <a:endParaRPr lang="en-SG" dirty="0"/>
          </a:p>
        </p:txBody>
      </p:sp>
      <p:sp>
        <p:nvSpPr>
          <p:cNvPr id="3" name="Footer Placeholder 4"/>
          <p:cNvSpPr>
            <a:spLocks noGrp="1"/>
          </p:cNvSpPr>
          <p:nvPr>
            <p:ph type="ftr" sz="quarter" idx="11"/>
          </p:nvPr>
        </p:nvSpPr>
        <p:spPr/>
        <p:txBody>
          <a:bodyPr/>
          <a:lstStyle>
            <a:lvl1pPr>
              <a:defRPr/>
            </a:lvl1pPr>
          </a:lstStyle>
          <a:p>
            <a:pPr>
              <a:defRPr/>
            </a:pPr>
            <a:endParaRPr lang="en-SG"/>
          </a:p>
        </p:txBody>
      </p:sp>
      <p:sp>
        <p:nvSpPr>
          <p:cNvPr id="4" name="Slide Number Placeholder 5"/>
          <p:cNvSpPr>
            <a:spLocks noGrp="1"/>
          </p:cNvSpPr>
          <p:nvPr>
            <p:ph type="sldNum" sz="quarter" idx="12"/>
          </p:nvPr>
        </p:nvSpPr>
        <p:spPr/>
        <p:txBody>
          <a:bodyPr/>
          <a:lstStyle>
            <a:lvl1pPr>
              <a:defRPr/>
            </a:lvl1pPr>
          </a:lstStyle>
          <a:p>
            <a:pPr>
              <a:defRPr/>
            </a:pPr>
            <a:fld id="{EAF0C942-E26A-4D63-9BA9-42D83B346AD5}" type="slidenum">
              <a:rPr lang="en-SG"/>
              <a:pPr>
                <a:defRPr/>
              </a:pPr>
              <a:t>‹#›</a:t>
            </a:fld>
            <a:endParaRPr lang="en-SG" dirty="0"/>
          </a:p>
        </p:txBody>
      </p:sp>
    </p:spTree>
    <p:extLst>
      <p:ext uri="{BB962C8B-B14F-4D97-AF65-F5344CB8AC3E}">
        <p14:creationId xmlns:p14="http://schemas.microsoft.com/office/powerpoint/2010/main" val="192422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3835491-87A6-458E-8EBB-6B96A1E26DA3}" type="datetime1">
              <a:rPr lang="en-SG" smtClean="0"/>
              <a:pPr>
                <a:defRPr/>
              </a:pPr>
              <a:t>10/9/2020</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D738FFF4-91A3-4624-9E73-C81F4D955DCF}" type="slidenum">
              <a:rPr lang="en-SG"/>
              <a:pPr>
                <a:defRPr/>
              </a:pPr>
              <a:t>‹#›</a:t>
            </a:fld>
            <a:endParaRPr lang="en-SG" dirty="0"/>
          </a:p>
        </p:txBody>
      </p:sp>
    </p:spTree>
    <p:extLst>
      <p:ext uri="{BB962C8B-B14F-4D97-AF65-F5344CB8AC3E}">
        <p14:creationId xmlns:p14="http://schemas.microsoft.com/office/powerpoint/2010/main" val="336474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B3134B4-93FD-487D-84C9-7E6DD26F6FC3}" type="datetime1">
              <a:rPr lang="en-SG" smtClean="0"/>
              <a:pPr>
                <a:defRPr/>
              </a:pPr>
              <a:t>10/9/2020</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6D2BED82-7E3E-49DE-A2B4-767924FCA045}" type="slidenum">
              <a:rPr lang="en-SG"/>
              <a:pPr>
                <a:defRPr/>
              </a:pPr>
              <a:t>‹#›</a:t>
            </a:fld>
            <a:endParaRPr lang="en-SG" dirty="0"/>
          </a:p>
        </p:txBody>
      </p:sp>
    </p:spTree>
    <p:extLst>
      <p:ext uri="{BB962C8B-B14F-4D97-AF65-F5344CB8AC3E}">
        <p14:creationId xmlns:p14="http://schemas.microsoft.com/office/powerpoint/2010/main" val="37022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0825" y="-17463"/>
            <a:ext cx="6913563" cy="998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SG"/>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64620635-273F-489A-B7C6-8B5393A1C925}" type="datetime1">
              <a:rPr lang="en-SG" smtClean="0"/>
              <a:pPr>
                <a:defRPr/>
              </a:pPr>
              <a:t>10/9/2020</a:t>
            </a:fld>
            <a:endParaRPr lang="en-SG"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C2410970-BAF3-42C8-92B0-56CE95100B17}" type="slidenum">
              <a:rPr lang="en-SG"/>
              <a:pPr>
                <a:defRPr/>
              </a:pPr>
              <a:t>‹#›</a:t>
            </a:fld>
            <a:endParaRPr lang="en-SG" dirty="0"/>
          </a:p>
        </p:txBody>
      </p:sp>
    </p:spTree>
    <p:extLst>
      <p:ext uri="{BB962C8B-B14F-4D97-AF65-F5344CB8AC3E}">
        <p14:creationId xmlns:p14="http://schemas.microsoft.com/office/powerpoint/2010/main" val="4235007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comments" Target="../comments/comment1.xml"/><Relationship Id="rId3" Type="http://schemas.openxmlformats.org/officeDocument/2006/relationships/diagramLayout" Target="../diagrams/layout1.xml"/><Relationship Id="rId7" Type="http://schemas.openxmlformats.org/officeDocument/2006/relationships/hyperlink" Target="https://io.mlaw.gov.sg/bankruptcy/alternatives-to-bankruptcy/" TargetMode="External"/><Relationship Id="rId12"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5.jpeg"/><Relationship Id="rId5" Type="http://schemas.openxmlformats.org/officeDocument/2006/relationships/diagramColors" Target="../diagrams/colors1.xml"/><Relationship Id="rId10" Type="http://schemas.openxmlformats.org/officeDocument/2006/relationships/image" Target="../media/image4.jpeg"/><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s://www.lawsocprobono.org/pages/community-legal-clinic.aspx" TargetMode="External"/><Relationship Id="rId2" Type="http://schemas.openxmlformats.org/officeDocument/2006/relationships/hyperlink" Target="mailto:clc@lawsocprobono.or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pbc.smu.edu.sg/legal-clinic/about" TargetMode="External"/><Relationship Id="rId2" Type="http://schemas.openxmlformats.org/officeDocument/2006/relationships/hyperlink" Target="mailto:%20probonocentre@smu.edu.s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cjc.org.sg/services/legal-services/on-site-legalclinic-osla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lab.mlaw.gov.sg/legal-services/how-do-i-apply-for-legal-aid/" TargetMode="External"/><Relationship Id="rId2" Type="http://schemas.openxmlformats.org/officeDocument/2006/relationships/hyperlink" Target="https://eservices.mlaw.gov.sg/labesvc/"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jc.org.sg/services/information/helping-to-empower-litigants-in-person-help"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hyperlink" Target="https://io.mlaw.gov.sg/debt-repayment-scheme/information-for-debtors/" TargetMode="External"/><Relationship Id="rId7" Type="http://schemas.openxmlformats.org/officeDocument/2006/relationships/hyperlink" Target="http://englishreadygo.blogspot.com/2014_03_01_archive.html" TargetMode="External"/><Relationship Id="rId2" Type="http://schemas.openxmlformats.org/officeDocument/2006/relationships/hyperlink" Target="https://io.mlaw.gov.sg/files/IIDRSDPriceList.pdf/" TargetMode="Externa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io.mlaw.gov.sg/files/IIDRSDPriceList.pdf/" TargetMode="External"/><Relationship Id="rId7" Type="http://schemas.openxmlformats.org/officeDocument/2006/relationships/comments" Target="../comments/comment3.xml"/><Relationship Id="rId2" Type="http://schemas.openxmlformats.org/officeDocument/2006/relationships/hyperlink" Target="https://eservices.mlaw.gov.sg/io/" TargetMode="External"/><Relationship Id="rId1" Type="http://schemas.openxmlformats.org/officeDocument/2006/relationships/slideLayout" Target="../slideLayouts/slideLayout6.xml"/><Relationship Id="rId6" Type="http://schemas.openxmlformats.org/officeDocument/2006/relationships/hyperlink" Target="http://englishreadygo.blogspot.com/2014_03_01_archive.html" TargetMode="External"/><Relationship Id="rId5" Type="http://schemas.openxmlformats.org/officeDocument/2006/relationships/image" Target="../media/image9.png"/><Relationship Id="rId4" Type="http://schemas.openxmlformats.org/officeDocument/2006/relationships/hyperlink" Target="https://io.mlaw.gov.sg/files/BankApplication.pdf/"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o.mlaw.gov.sg/bankruptcy/information-for-bankrupts/impact-of-bankruptcy/responsibilities-and-rights/" TargetMode="External"/><Relationship Id="rId2" Type="http://schemas.openxmlformats.org/officeDocument/2006/relationships/hyperlink" Target="https://eservices.mlaw.gov.sg/io/" TargetMode="External"/><Relationship Id="rId1" Type="http://schemas.openxmlformats.org/officeDocument/2006/relationships/slideLayout" Target="../slideLayouts/slideLayout6.xml"/><Relationship Id="rId6" Type="http://schemas.openxmlformats.org/officeDocument/2006/relationships/comments" Target="../comments/comment4.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16632"/>
            <a:ext cx="6172200" cy="742950"/>
          </a:xfrm>
        </p:spPr>
        <p:txBody>
          <a:bodyPr/>
          <a:lstStyle/>
          <a:p>
            <a:r>
              <a:rPr lang="en-US" dirty="0"/>
              <a:t>A Debtor’s Journey</a:t>
            </a:r>
          </a:p>
        </p:txBody>
      </p:sp>
      <p:graphicFrame>
        <p:nvGraphicFramePr>
          <p:cNvPr id="3" name="Diagram 2"/>
          <p:cNvGraphicFramePr/>
          <p:nvPr>
            <p:extLst>
              <p:ext uri="{D42A27DB-BD31-4B8C-83A1-F6EECF244321}">
                <p14:modId xmlns:p14="http://schemas.microsoft.com/office/powerpoint/2010/main" val="3606811988"/>
              </p:ext>
            </p:extLst>
          </p:nvPr>
        </p:nvGraphicFramePr>
        <p:xfrm>
          <a:off x="755576" y="764704"/>
          <a:ext cx="813690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39552" y="3305889"/>
            <a:ext cx="1512168" cy="3429001"/>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sz="1200" b="1" u="sng" dirty="0">
                <a:ln w="0"/>
                <a:solidFill>
                  <a:schemeClr val="tx1">
                    <a:lumMod val="95000"/>
                    <a:lumOff val="5000"/>
                  </a:schemeClr>
                </a:solidFill>
              </a:rPr>
              <a:t>What you may encounter</a:t>
            </a:r>
          </a:p>
          <a:p>
            <a:pPr marL="171450" indent="-171450">
              <a:buFont typeface="Arial" panose="020B0604020202020204" pitchFamily="34" charset="0"/>
              <a:buChar char="•"/>
            </a:pPr>
            <a:r>
              <a:rPr lang="en-US" sz="1200" dirty="0">
                <a:ln w="0"/>
                <a:solidFill>
                  <a:schemeClr val="tx1">
                    <a:lumMod val="95000"/>
                    <a:lumOff val="5000"/>
                  </a:schemeClr>
                </a:solidFill>
              </a:rPr>
              <a:t>Debt size of more than $15,000</a:t>
            </a:r>
          </a:p>
          <a:p>
            <a:pPr marL="171450" indent="-171450">
              <a:buFont typeface="Arial" panose="020B0604020202020204" pitchFamily="34" charset="0"/>
              <a:buChar char="•"/>
            </a:pPr>
            <a:r>
              <a:rPr lang="en-US" sz="1200" dirty="0">
                <a:ln w="0"/>
                <a:solidFill>
                  <a:schemeClr val="tx1">
                    <a:lumMod val="95000"/>
                    <a:lumOff val="5000"/>
                  </a:schemeClr>
                </a:solidFill>
              </a:rPr>
              <a:t>Inability to pay bills and make ends meet</a:t>
            </a:r>
          </a:p>
          <a:p>
            <a:pPr marL="171450" indent="-171450">
              <a:buFont typeface="Arial" panose="020B0604020202020204" pitchFamily="34" charset="0"/>
              <a:buChar char="•"/>
            </a:pPr>
            <a:r>
              <a:rPr lang="en-US" sz="1200" dirty="0">
                <a:ln w="0"/>
                <a:solidFill>
                  <a:schemeClr val="tx1">
                    <a:lumMod val="95000"/>
                    <a:lumOff val="5000"/>
                  </a:schemeClr>
                </a:solidFill>
              </a:rPr>
              <a:t>Receipt of Statutory Demand from creditors</a:t>
            </a:r>
          </a:p>
          <a:p>
            <a:pPr marL="171450" indent="-171450">
              <a:buFont typeface="Arial" panose="020B0604020202020204" pitchFamily="34" charset="0"/>
              <a:buChar char="•"/>
            </a:pPr>
            <a:endParaRPr lang="en-US"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p:txBody>
      </p:sp>
      <p:sp>
        <p:nvSpPr>
          <p:cNvPr id="11" name="Rectangle 10"/>
          <p:cNvSpPr/>
          <p:nvPr/>
        </p:nvSpPr>
        <p:spPr>
          <a:xfrm>
            <a:off x="2051719" y="3305889"/>
            <a:ext cx="1865565" cy="3429001"/>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sz="1200" b="1" u="sng" dirty="0">
                <a:ln w="0"/>
                <a:solidFill>
                  <a:schemeClr val="tx1">
                    <a:lumMod val="95000"/>
                    <a:lumOff val="5000"/>
                  </a:schemeClr>
                </a:solidFill>
              </a:rPr>
              <a:t>What you could do</a:t>
            </a:r>
          </a:p>
          <a:p>
            <a:pPr marL="171450" indent="-171450">
              <a:buFont typeface="Arial" panose="020B0604020202020204" pitchFamily="34" charset="0"/>
              <a:buChar char="•"/>
            </a:pPr>
            <a:r>
              <a:rPr lang="en-US" sz="1200" dirty="0">
                <a:ln w="0"/>
                <a:solidFill>
                  <a:schemeClr val="tx1">
                    <a:lumMod val="95000"/>
                    <a:lumOff val="5000"/>
                  </a:schemeClr>
                </a:solidFill>
              </a:rPr>
              <a:t>Private settlement with creditors via consolidated debt repayment plans (if possible) </a:t>
            </a:r>
          </a:p>
          <a:p>
            <a:pPr marL="171450" indent="-171450">
              <a:buFont typeface="Arial" panose="020B0604020202020204" pitchFamily="34" charset="0"/>
              <a:buChar char="•"/>
            </a:pPr>
            <a:r>
              <a:rPr lang="en-US" sz="1200" dirty="0">
                <a:ln w="0"/>
                <a:solidFill>
                  <a:schemeClr val="tx1">
                    <a:lumMod val="95000"/>
                    <a:lumOff val="5000"/>
                  </a:schemeClr>
                </a:solidFill>
                <a:hlinkClick r:id="rId7"/>
              </a:rPr>
              <a:t>Voluntary arrangement</a:t>
            </a:r>
            <a:endParaRPr lang="en-US" sz="1200" dirty="0">
              <a:ln w="0"/>
              <a:solidFill>
                <a:schemeClr val="tx1">
                  <a:lumMod val="95000"/>
                  <a:lumOff val="5000"/>
                </a:schemeClr>
              </a:solidFill>
            </a:endParaRPr>
          </a:p>
          <a:p>
            <a:pPr marL="171450" indent="-171450">
              <a:buFont typeface="Arial" panose="020B0604020202020204" pitchFamily="34" charset="0"/>
              <a:buChar char="•"/>
            </a:pPr>
            <a:r>
              <a:rPr lang="en-US" sz="1200" dirty="0">
                <a:ln w="0"/>
                <a:solidFill>
                  <a:schemeClr val="tx1">
                    <a:lumMod val="95000"/>
                    <a:lumOff val="5000"/>
                  </a:schemeClr>
                </a:solidFill>
              </a:rPr>
              <a:t>Seek legal advice at: </a:t>
            </a:r>
            <a:endParaRPr lang="en-US" sz="1200" b="1" dirty="0">
              <a:ln w="0"/>
              <a:solidFill>
                <a:schemeClr val="tx1">
                  <a:lumMod val="95000"/>
                  <a:lumOff val="5000"/>
                </a:schemeClr>
              </a:solidFill>
            </a:endParaRPr>
          </a:p>
          <a:p>
            <a:r>
              <a:rPr lang="en-US" sz="1100" u="sng" dirty="0">
                <a:ln w="0"/>
                <a:solidFill>
                  <a:schemeClr val="tx1">
                    <a:lumMod val="95000"/>
                    <a:lumOff val="5000"/>
                  </a:schemeClr>
                </a:solidFill>
              </a:rPr>
              <a:t>(A) Free Legal Clinics*</a:t>
            </a:r>
          </a:p>
          <a:p>
            <a:pPr marL="171450" indent="-171450">
              <a:buFont typeface="Courier New"/>
              <a:buChar char="o"/>
            </a:pPr>
            <a:r>
              <a:rPr lang="en-US" sz="1100" dirty="0">
                <a:ln w="0"/>
                <a:solidFill>
                  <a:schemeClr val="tx1">
                    <a:lumMod val="95000"/>
                    <a:lumOff val="5000"/>
                  </a:schemeClr>
                </a:solidFill>
              </a:rPr>
              <a:t>Community Legal Clinics by Law Society</a:t>
            </a:r>
          </a:p>
          <a:p>
            <a:pPr marL="171450" indent="-171450">
              <a:buFont typeface="Courier New"/>
              <a:buChar char="o"/>
            </a:pPr>
            <a:r>
              <a:rPr lang="en-US" sz="1100" dirty="0">
                <a:ln w="0"/>
                <a:solidFill>
                  <a:schemeClr val="tx1">
                    <a:lumMod val="95000"/>
                    <a:lumOff val="5000"/>
                  </a:schemeClr>
                </a:solidFill>
              </a:rPr>
              <a:t>SMU Pro Bono Centre Legal Clinic</a:t>
            </a:r>
          </a:p>
          <a:p>
            <a:pPr marL="171450" indent="-171450">
              <a:buFont typeface="Courier New"/>
              <a:buChar char="o"/>
            </a:pPr>
            <a:r>
              <a:rPr lang="en-US" sz="1100" dirty="0">
                <a:ln w="0"/>
                <a:solidFill>
                  <a:schemeClr val="tx1">
                    <a:lumMod val="95000"/>
                    <a:lumOff val="5000"/>
                  </a:schemeClr>
                </a:solidFill>
              </a:rPr>
              <a:t>Community Justice Centre (CJC)</a:t>
            </a:r>
            <a:r>
              <a:rPr lang="mr-IN" sz="1100" dirty="0">
                <a:ln w="0"/>
                <a:solidFill>
                  <a:schemeClr val="tx1">
                    <a:lumMod val="95000"/>
                    <a:lumOff val="5000"/>
                  </a:schemeClr>
                </a:solidFill>
              </a:rPr>
              <a:t>–</a:t>
            </a:r>
            <a:r>
              <a:rPr lang="en-US" sz="1100" dirty="0">
                <a:ln w="0"/>
                <a:solidFill>
                  <a:schemeClr val="tx1">
                    <a:lumMod val="95000"/>
                    <a:lumOff val="5000"/>
                  </a:schemeClr>
                </a:solidFill>
              </a:rPr>
              <a:t> On-Site Legal Advice Scheme</a:t>
            </a:r>
            <a:endParaRPr lang="en-US" sz="1100" u="sng" dirty="0">
              <a:ln w="0"/>
              <a:solidFill>
                <a:schemeClr val="tx1">
                  <a:lumMod val="95000"/>
                  <a:lumOff val="5000"/>
                </a:schemeClr>
              </a:solidFill>
            </a:endParaRPr>
          </a:p>
          <a:p>
            <a:r>
              <a:rPr lang="en-US" sz="1100" u="sng" dirty="0">
                <a:ln w="0"/>
                <a:solidFill>
                  <a:schemeClr val="tx1">
                    <a:lumMod val="95000"/>
                    <a:lumOff val="5000"/>
                  </a:schemeClr>
                </a:solidFill>
              </a:rPr>
              <a:t>(B) </a:t>
            </a:r>
            <a:r>
              <a:rPr lang="en-US" sz="1100" u="sng" dirty="0" err="1">
                <a:ln w="0"/>
                <a:solidFill>
                  <a:schemeClr val="tx1">
                    <a:lumMod val="95000"/>
                    <a:lumOff val="5000"/>
                  </a:schemeClr>
                </a:solidFill>
              </a:rPr>
              <a:t>Subsidised</a:t>
            </a:r>
            <a:r>
              <a:rPr lang="en-US" sz="1100" u="sng" dirty="0">
                <a:ln w="0"/>
                <a:solidFill>
                  <a:schemeClr val="tx1">
                    <a:lumMod val="95000"/>
                    <a:lumOff val="5000"/>
                  </a:schemeClr>
                </a:solidFill>
              </a:rPr>
              <a:t> Legal Clinic*</a:t>
            </a:r>
          </a:p>
          <a:p>
            <a:pPr marL="171450" indent="-171450">
              <a:buFont typeface="Courier New"/>
              <a:buChar char="o"/>
            </a:pPr>
            <a:r>
              <a:rPr lang="en-US" sz="1100" dirty="0">
                <a:ln w="0"/>
                <a:solidFill>
                  <a:schemeClr val="tx1">
                    <a:lumMod val="95000"/>
                    <a:lumOff val="5000"/>
                  </a:schemeClr>
                </a:solidFill>
              </a:rPr>
              <a:t>Legal Aid Bureau</a:t>
            </a:r>
          </a:p>
          <a:p>
            <a:pPr marL="628650" lvl="1" indent="-171450">
              <a:buFont typeface="Arial" panose="020B0604020202020204" pitchFamily="34" charset="0"/>
              <a:buChar char="•"/>
            </a:pPr>
            <a:endParaRPr lang="en-US" sz="1200" b="1" dirty="0">
              <a:ln w="0"/>
              <a:solidFill>
                <a:schemeClr val="tx1">
                  <a:lumMod val="95000"/>
                  <a:lumOff val="5000"/>
                </a:schemeClr>
              </a:solidFill>
            </a:endParaRPr>
          </a:p>
          <a:p>
            <a:pPr marL="171450" indent="-171450">
              <a:buFont typeface="Arial" panose="020B0604020202020204" pitchFamily="34" charset="0"/>
              <a:buChar char="•"/>
            </a:pPr>
            <a:endParaRPr lang="en-US"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p:txBody>
      </p:sp>
      <p:sp>
        <p:nvSpPr>
          <p:cNvPr id="13" name="TextBox 12"/>
          <p:cNvSpPr txBox="1"/>
          <p:nvPr/>
        </p:nvSpPr>
        <p:spPr>
          <a:xfrm>
            <a:off x="1983033" y="6495147"/>
            <a:ext cx="1865565" cy="246221"/>
          </a:xfrm>
          <a:prstGeom prst="rect">
            <a:avLst/>
          </a:prstGeom>
          <a:noFill/>
        </p:spPr>
        <p:txBody>
          <a:bodyPr wrap="square" rtlCol="0">
            <a:spAutoFit/>
          </a:bodyPr>
          <a:lstStyle/>
          <a:p>
            <a:r>
              <a:rPr lang="en-US" sz="1000" i="1" dirty="0"/>
              <a:t>* more information in slides 2-5 </a:t>
            </a:r>
          </a:p>
        </p:txBody>
      </p:sp>
      <p:sp>
        <p:nvSpPr>
          <p:cNvPr id="14" name="Rectangle 13"/>
          <p:cNvSpPr/>
          <p:nvPr/>
        </p:nvSpPr>
        <p:spPr>
          <a:xfrm>
            <a:off x="3779912" y="3305890"/>
            <a:ext cx="2304256" cy="3429000"/>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sz="1200" b="1" u="sng" dirty="0">
                <a:ln w="0"/>
                <a:solidFill>
                  <a:schemeClr val="tx1">
                    <a:lumMod val="95000"/>
                    <a:lumOff val="5000"/>
                  </a:schemeClr>
                </a:solidFill>
              </a:rPr>
              <a:t>Bankruptcy Application by Debtor</a:t>
            </a:r>
          </a:p>
          <a:p>
            <a:pPr marL="171450" indent="-171450">
              <a:buFont typeface="Arial"/>
              <a:buChar char="•"/>
            </a:pPr>
            <a:r>
              <a:rPr lang="en-US" sz="1200" dirty="0">
                <a:ln w="0"/>
                <a:solidFill>
                  <a:schemeClr val="tx1">
                    <a:lumMod val="95000"/>
                    <a:lumOff val="5000"/>
                  </a:schemeClr>
                </a:solidFill>
              </a:rPr>
              <a:t>Debtor files a bankruptcy application</a:t>
            </a:r>
          </a:p>
          <a:p>
            <a:pPr marL="171450" indent="-171450">
              <a:buFont typeface="Arial" panose="020B0604020202020204" pitchFamily="34" charset="0"/>
              <a:buChar char="•"/>
            </a:pPr>
            <a:r>
              <a:rPr lang="en-US" sz="1200" dirty="0">
                <a:ln w="0"/>
                <a:solidFill>
                  <a:schemeClr val="tx1">
                    <a:lumMod val="95000"/>
                    <a:lumOff val="5000"/>
                  </a:schemeClr>
                </a:solidFill>
              </a:rPr>
              <a:t>Debtor may seek assistance from CJC </a:t>
            </a:r>
            <a:r>
              <a:rPr lang="mr-IN" sz="1200" dirty="0">
                <a:ln w="0"/>
                <a:solidFill>
                  <a:schemeClr val="tx1">
                    <a:lumMod val="95000"/>
                    <a:lumOff val="5000"/>
                  </a:schemeClr>
                </a:solidFill>
              </a:rPr>
              <a:t>–</a:t>
            </a:r>
            <a:r>
              <a:rPr lang="en-US" sz="1200" dirty="0">
                <a:ln w="0"/>
                <a:solidFill>
                  <a:schemeClr val="tx1">
                    <a:lumMod val="95000"/>
                    <a:lumOff val="5000"/>
                  </a:schemeClr>
                </a:solidFill>
              </a:rPr>
              <a:t> Help Centre to file an application (see slide 6</a:t>
            </a:r>
            <a:r>
              <a:rPr lang="en-US" sz="1200" b="1" dirty="0">
                <a:ln w="0"/>
                <a:solidFill>
                  <a:schemeClr val="tx1">
                    <a:lumMod val="95000"/>
                    <a:lumOff val="5000"/>
                  </a:schemeClr>
                </a:solidFill>
              </a:rPr>
              <a:t>)</a:t>
            </a:r>
          </a:p>
          <a:p>
            <a:r>
              <a:rPr lang="en-US" sz="1200" b="1" u="sng" dirty="0">
                <a:ln w="0"/>
                <a:solidFill>
                  <a:schemeClr val="tx1">
                    <a:lumMod val="95000"/>
                    <a:lumOff val="5000"/>
                  </a:schemeClr>
                </a:solidFill>
              </a:rPr>
              <a:t>Bankruptcy Application by Creditor</a:t>
            </a:r>
          </a:p>
          <a:p>
            <a:pPr marL="171450" indent="-171450">
              <a:buFont typeface="Arial" panose="020B0604020202020204" pitchFamily="34" charset="0"/>
              <a:buChar char="•"/>
            </a:pPr>
            <a:r>
              <a:rPr lang="en-US" sz="1200" dirty="0">
                <a:ln w="0"/>
                <a:solidFill>
                  <a:schemeClr val="tx1">
                    <a:lumMod val="95000"/>
                    <a:lumOff val="5000"/>
                  </a:schemeClr>
                </a:solidFill>
              </a:rPr>
              <a:t>Creditor files a bankruptcy application against the debtor</a:t>
            </a:r>
          </a:p>
          <a:p>
            <a:r>
              <a:rPr lang="en-US" sz="1200" b="1" u="sng" dirty="0">
                <a:ln w="0"/>
                <a:solidFill>
                  <a:schemeClr val="tx1">
                    <a:lumMod val="95000"/>
                    <a:lumOff val="5000"/>
                  </a:schemeClr>
                </a:solidFill>
              </a:rPr>
              <a:t>The Result:</a:t>
            </a:r>
          </a:p>
          <a:p>
            <a:pPr marL="171450" indent="-171450">
              <a:buFont typeface="Arial" panose="020B0604020202020204" pitchFamily="34" charset="0"/>
              <a:buChar char="•"/>
            </a:pPr>
            <a:r>
              <a:rPr lang="en-US" sz="1200" dirty="0">
                <a:ln w="0"/>
                <a:solidFill>
                  <a:schemeClr val="tx1">
                    <a:lumMod val="95000"/>
                    <a:lumOff val="5000"/>
                  </a:schemeClr>
                </a:solidFill>
              </a:rPr>
              <a:t>Court determines if Debtor is to be assessed for the Debt Repayment Scheme (“DRS”); or</a:t>
            </a:r>
          </a:p>
          <a:p>
            <a:pPr marL="171450" indent="-171450">
              <a:buFont typeface="Arial" panose="020B0604020202020204" pitchFamily="34" charset="0"/>
              <a:buChar char="•"/>
            </a:pPr>
            <a:r>
              <a:rPr lang="en-US" sz="1200" dirty="0">
                <a:ln w="0"/>
                <a:solidFill>
                  <a:schemeClr val="tx1">
                    <a:lumMod val="95000"/>
                    <a:lumOff val="5000"/>
                  </a:schemeClr>
                </a:solidFill>
              </a:rPr>
              <a:t>A Bankruptcy Order is made</a:t>
            </a:r>
          </a:p>
          <a:p>
            <a:pPr marL="171450" indent="-171450">
              <a:buFont typeface="Arial" panose="020B0604020202020204" pitchFamily="34" charset="0"/>
              <a:buChar char="•"/>
            </a:pPr>
            <a:endParaRPr lang="en-SG"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p:txBody>
      </p:sp>
      <p:sp>
        <p:nvSpPr>
          <p:cNvPr id="18" name="Rectangle 17"/>
          <p:cNvSpPr/>
          <p:nvPr/>
        </p:nvSpPr>
        <p:spPr>
          <a:xfrm>
            <a:off x="6084168" y="3305890"/>
            <a:ext cx="1625876" cy="3429000"/>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sz="1200" b="1" u="sng" dirty="0">
                <a:ln w="0"/>
                <a:solidFill>
                  <a:schemeClr val="tx1">
                    <a:lumMod val="95000"/>
                    <a:lumOff val="5000"/>
                  </a:schemeClr>
                </a:solidFill>
              </a:rPr>
              <a:t>DRS</a:t>
            </a:r>
          </a:p>
          <a:p>
            <a:pPr marL="171450" indent="-171450">
              <a:buFont typeface="Arial" panose="020B0604020202020204" pitchFamily="34" charset="0"/>
              <a:buChar char="•"/>
            </a:pPr>
            <a:r>
              <a:rPr lang="en-US" sz="1200" dirty="0">
                <a:ln w="0"/>
                <a:solidFill>
                  <a:schemeClr val="tx1">
                    <a:lumMod val="95000"/>
                    <a:lumOff val="5000"/>
                  </a:schemeClr>
                </a:solidFill>
              </a:rPr>
              <a:t>Debtor qualifies for DRS; or</a:t>
            </a:r>
          </a:p>
          <a:p>
            <a:r>
              <a:rPr lang="en-US" sz="1200" b="1" u="sng" dirty="0">
                <a:ln w="0"/>
                <a:solidFill>
                  <a:schemeClr val="tx1">
                    <a:lumMod val="95000"/>
                    <a:lumOff val="5000"/>
                  </a:schemeClr>
                </a:solidFill>
              </a:rPr>
              <a:t>Bankruptcy</a:t>
            </a:r>
            <a:endParaRPr lang="en-US" sz="1200" dirty="0">
              <a:ln w="0"/>
              <a:solidFill>
                <a:schemeClr val="tx1">
                  <a:lumMod val="95000"/>
                  <a:lumOff val="5000"/>
                </a:schemeClr>
              </a:solidFill>
            </a:endParaRPr>
          </a:p>
          <a:p>
            <a:pPr marL="171450" indent="-171450">
              <a:buFont typeface="Arial"/>
              <a:buChar char="•"/>
            </a:pPr>
            <a:r>
              <a:rPr lang="en-US" sz="1200" dirty="0">
                <a:ln w="0"/>
                <a:solidFill>
                  <a:schemeClr val="tx1">
                    <a:lumMod val="95000"/>
                    <a:lumOff val="5000"/>
                  </a:schemeClr>
                </a:solidFill>
              </a:rPr>
              <a:t>Debtor did not qualify for DRS and the Official Assignee or a Private-Trustee-in-Bankruptcy is appointed as the administrator of   the bankruptcy estate</a:t>
            </a:r>
            <a:endParaRPr lang="en-US"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a:p>
            <a:r>
              <a:rPr lang="en-SG" sz="1200" dirty="0">
                <a:ln w="0"/>
                <a:solidFill>
                  <a:schemeClr val="tx1">
                    <a:lumMod val="95000"/>
                    <a:lumOff val="5000"/>
                  </a:schemeClr>
                </a:solidFill>
              </a:rPr>
              <a:t>For detailed process flow:</a:t>
            </a:r>
          </a:p>
          <a:p>
            <a:pPr marL="171450" indent="-171450">
              <a:buFont typeface="Arial" panose="020B0604020202020204" pitchFamily="34" charset="0"/>
              <a:buChar char="•"/>
            </a:pPr>
            <a:r>
              <a:rPr lang="en-SG" sz="1200" dirty="0">
                <a:ln w="0"/>
                <a:solidFill>
                  <a:schemeClr val="tx1">
                    <a:lumMod val="95000"/>
                    <a:lumOff val="5000"/>
                  </a:schemeClr>
                </a:solidFill>
              </a:rPr>
              <a:t>DRS – Slide 7</a:t>
            </a:r>
          </a:p>
          <a:p>
            <a:pPr marL="171450" indent="-171450">
              <a:buFont typeface="Arial" panose="020B0604020202020204" pitchFamily="34" charset="0"/>
              <a:buChar char="•"/>
            </a:pPr>
            <a:r>
              <a:rPr lang="en-SG" sz="1200" dirty="0">
                <a:ln w="0"/>
                <a:solidFill>
                  <a:schemeClr val="tx1">
                    <a:lumMod val="95000"/>
                    <a:lumOff val="5000"/>
                  </a:schemeClr>
                </a:solidFill>
              </a:rPr>
              <a:t>Bankruptcy – Slides 8-9</a:t>
            </a:r>
          </a:p>
          <a:p>
            <a:pPr marL="171450" indent="-171450">
              <a:buFont typeface="Arial" panose="020B0604020202020204" pitchFamily="34" charset="0"/>
              <a:buChar char="•"/>
            </a:pPr>
            <a:endParaRPr lang="en-SG" sz="12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p:txBody>
      </p:sp>
      <p:sp>
        <p:nvSpPr>
          <p:cNvPr id="22" name="Rectangle 21"/>
          <p:cNvSpPr/>
          <p:nvPr/>
        </p:nvSpPr>
        <p:spPr>
          <a:xfrm>
            <a:off x="7710044" y="3305890"/>
            <a:ext cx="1326452" cy="3429000"/>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a:buChar char="•"/>
            </a:pPr>
            <a:r>
              <a:rPr lang="en-US" sz="1200" dirty="0">
                <a:ln w="0"/>
                <a:solidFill>
                  <a:schemeClr val="tx1">
                    <a:lumMod val="95000"/>
                    <a:lumOff val="5000"/>
                  </a:schemeClr>
                </a:solidFill>
              </a:rPr>
              <a:t>Completion of DRS; or</a:t>
            </a:r>
          </a:p>
          <a:p>
            <a:pPr marL="171450" indent="-171450">
              <a:buFont typeface="Arial"/>
              <a:buChar char="•"/>
            </a:pPr>
            <a:r>
              <a:rPr lang="en-US" sz="1200" dirty="0">
                <a:ln w="0"/>
                <a:solidFill>
                  <a:schemeClr val="tx1">
                    <a:lumMod val="95000"/>
                    <a:lumOff val="5000"/>
                  </a:schemeClr>
                </a:solidFill>
              </a:rPr>
              <a:t>Discharge from Bankruptcy</a:t>
            </a:r>
          </a:p>
          <a:p>
            <a:pPr marL="171450" indent="-171450">
              <a:buFont typeface="Arial"/>
              <a:buChar char="•"/>
            </a:pPr>
            <a:endParaRPr lang="en-US"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a:p>
            <a:pPr marL="171450" indent="-171450">
              <a:buFont typeface="Arial" panose="020B0604020202020204" pitchFamily="34" charset="0"/>
              <a:buChar char="•"/>
            </a:pPr>
            <a:endParaRPr lang="en-SG" sz="700" b="1" dirty="0">
              <a:ln w="0"/>
              <a:solidFill>
                <a:schemeClr val="tx1">
                  <a:lumMod val="95000"/>
                  <a:lumOff val="5000"/>
                </a:schemeClr>
              </a:solidFill>
            </a:endParaRPr>
          </a:p>
        </p:txBody>
      </p:sp>
      <p:pic>
        <p:nvPicPr>
          <p:cNvPr id="5" name="Picture 4">
            <a:extLst>
              <a:ext uri="{FF2B5EF4-FFF2-40B4-BE49-F238E27FC236}">
                <a16:creationId xmlns:a16="http://schemas.microsoft.com/office/drawing/2014/main" id="{C4E78D5C-815A-464C-983E-BFDF30A853A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65101" y="1340768"/>
            <a:ext cx="1590261" cy="782898"/>
          </a:xfrm>
          <a:prstGeom prst="rect">
            <a:avLst/>
          </a:prstGeom>
        </p:spPr>
      </p:pic>
      <p:pic>
        <p:nvPicPr>
          <p:cNvPr id="7" name="Picture 6">
            <a:extLst>
              <a:ext uri="{FF2B5EF4-FFF2-40B4-BE49-F238E27FC236}">
                <a16:creationId xmlns:a16="http://schemas.microsoft.com/office/drawing/2014/main" id="{78C5F5C4-74FD-4871-A007-A57FC5EA3FF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20068" y="1337710"/>
            <a:ext cx="1192696" cy="789014"/>
          </a:xfrm>
          <a:prstGeom prst="rect">
            <a:avLst/>
          </a:prstGeom>
        </p:spPr>
      </p:pic>
      <p:pic>
        <p:nvPicPr>
          <p:cNvPr id="10" name="Picture 9">
            <a:extLst>
              <a:ext uri="{FF2B5EF4-FFF2-40B4-BE49-F238E27FC236}">
                <a16:creationId xmlns:a16="http://schemas.microsoft.com/office/drawing/2014/main" id="{5B74FB38-B35F-45DC-817F-54E20405ACC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08375" y="1264958"/>
            <a:ext cx="1290740" cy="854906"/>
          </a:xfrm>
          <a:prstGeom prst="rect">
            <a:avLst/>
          </a:prstGeom>
        </p:spPr>
      </p:pic>
      <p:pic>
        <p:nvPicPr>
          <p:cNvPr id="16" name="Picture 15">
            <a:extLst>
              <a:ext uri="{FF2B5EF4-FFF2-40B4-BE49-F238E27FC236}">
                <a16:creationId xmlns:a16="http://schemas.microsoft.com/office/drawing/2014/main" id="{F0EBA79F-34D4-4013-818E-AAE167A0984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39448" y="1334652"/>
            <a:ext cx="795130" cy="795130"/>
          </a:xfrm>
          <a:prstGeom prst="rect">
            <a:avLst/>
          </a:prstGeom>
        </p:spPr>
      </p:pic>
      <p:pic>
        <p:nvPicPr>
          <p:cNvPr id="24" name="Picture 23">
            <a:extLst>
              <a:ext uri="{FF2B5EF4-FFF2-40B4-BE49-F238E27FC236}">
                <a16:creationId xmlns:a16="http://schemas.microsoft.com/office/drawing/2014/main" id="{EB2FCCFF-FEC2-4618-B9B9-13B9A99B348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4742" y="1334652"/>
            <a:ext cx="795130" cy="795130"/>
          </a:xfrm>
          <a:prstGeom prst="rect">
            <a:avLst/>
          </a:prstGeom>
        </p:spPr>
      </p:pic>
    </p:spTree>
    <p:extLst>
      <p:ext uri="{BB962C8B-B14F-4D97-AF65-F5344CB8AC3E}">
        <p14:creationId xmlns:p14="http://schemas.microsoft.com/office/powerpoint/2010/main" val="295659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BCD9919-C92E-4A74-950D-2CD97AF992CB}"/>
              </a:ext>
            </a:extLst>
          </p:cNvPr>
          <p:cNvSpPr txBox="1"/>
          <p:nvPr/>
        </p:nvSpPr>
        <p:spPr>
          <a:xfrm>
            <a:off x="539552" y="1268760"/>
            <a:ext cx="7067550" cy="4031873"/>
          </a:xfrm>
          <a:prstGeom prst="rect">
            <a:avLst/>
          </a:prstGeom>
          <a:noFill/>
          <a:ln>
            <a:noFill/>
          </a:ln>
        </p:spPr>
        <p:txBody>
          <a:bodyPr wrap="square" rtlCol="0">
            <a:spAutoFit/>
          </a:bodyPr>
          <a:lstStyle/>
          <a:p>
            <a:r>
              <a:rPr lang="en-US" sz="1600" b="1" u="sng" dirty="0">
                <a:solidFill>
                  <a:srgbClr val="000000"/>
                </a:solidFill>
              </a:rPr>
              <a:t>Community Legal Clinics by The Law </a:t>
            </a:r>
            <a:r>
              <a:rPr lang="en-US" sz="1600" b="1" u="sng" dirty="0">
                <a:solidFill>
                  <a:srgbClr val="000000"/>
                </a:solidFill>
                <a:cs typeface="Calibri" panose="020F0502020204030204" pitchFamily="34" charset="0"/>
              </a:rPr>
              <a:t>Society of Singapore</a:t>
            </a:r>
          </a:p>
          <a:p>
            <a:endParaRPr lang="en-US" sz="1200" b="1" u="sng" dirty="0">
              <a:solidFill>
                <a:srgbClr val="0070C0"/>
              </a:solidFill>
            </a:endParaRPr>
          </a:p>
          <a:p>
            <a:pPr algn="just"/>
            <a:r>
              <a:rPr lang="en-US" sz="1200" dirty="0"/>
              <a:t>The Community Legal Clinics offers free legal advice (</a:t>
            </a:r>
            <a:r>
              <a:rPr lang="en-US" sz="1200" b="1" dirty="0"/>
              <a:t>by appointment only</a:t>
            </a:r>
            <a:r>
              <a:rPr lang="en-US" sz="1200" dirty="0"/>
              <a:t>) at the 4 locations below every Monday to Thursday (except public holidays and eves of public holidays).</a:t>
            </a:r>
          </a:p>
          <a:p>
            <a:endParaRPr lang="en-US" sz="1200" dirty="0"/>
          </a:p>
          <a:p>
            <a:r>
              <a:rPr lang="en-US" sz="1200" b="1" dirty="0"/>
              <a:t>Location:</a:t>
            </a:r>
          </a:p>
          <a:p>
            <a:r>
              <a:rPr lang="en-US" sz="1200" dirty="0">
                <a:solidFill>
                  <a:srgbClr val="000000"/>
                </a:solidFill>
              </a:rPr>
              <a:t>North West District: 	Woodlands Civic Centre</a:t>
            </a:r>
          </a:p>
          <a:p>
            <a:r>
              <a:rPr lang="en-US" sz="1200" dirty="0">
                <a:solidFill>
                  <a:srgbClr val="000000"/>
                </a:solidFill>
              </a:rPr>
              <a:t>South East District:	Wisma </a:t>
            </a:r>
            <a:r>
              <a:rPr lang="en-US" sz="1200" dirty="0" err="1">
                <a:solidFill>
                  <a:srgbClr val="000000"/>
                </a:solidFill>
              </a:rPr>
              <a:t>Geylang</a:t>
            </a:r>
            <a:r>
              <a:rPr lang="en-US" sz="1200" dirty="0">
                <a:solidFill>
                  <a:srgbClr val="000000"/>
                </a:solidFill>
              </a:rPr>
              <a:t> </a:t>
            </a:r>
            <a:r>
              <a:rPr lang="en-US" sz="1200" dirty="0" err="1">
                <a:solidFill>
                  <a:srgbClr val="000000"/>
                </a:solidFill>
              </a:rPr>
              <a:t>Serai</a:t>
            </a:r>
            <a:endParaRPr lang="en-US" sz="1200" dirty="0">
              <a:solidFill>
                <a:srgbClr val="000000"/>
              </a:solidFill>
            </a:endParaRPr>
          </a:p>
          <a:p>
            <a:r>
              <a:rPr lang="en-US" sz="1200" dirty="0">
                <a:solidFill>
                  <a:srgbClr val="000000"/>
                </a:solidFill>
              </a:rPr>
              <a:t>South West District: 	The JTC Summit</a:t>
            </a:r>
          </a:p>
          <a:p>
            <a:r>
              <a:rPr lang="en-US" sz="1200" dirty="0">
                <a:solidFill>
                  <a:srgbClr val="000000"/>
                </a:solidFill>
              </a:rPr>
              <a:t>Central District: 	HDB Hub</a:t>
            </a:r>
          </a:p>
          <a:p>
            <a:endParaRPr lang="en-US" sz="1200" b="1" dirty="0">
              <a:solidFill>
                <a:srgbClr val="0070C0"/>
              </a:solidFill>
            </a:endParaRPr>
          </a:p>
          <a:p>
            <a:pPr algn="just"/>
            <a:r>
              <a:rPr lang="en-US" sz="1200" b="1" dirty="0"/>
              <a:t>Appointment Booking: </a:t>
            </a:r>
          </a:p>
          <a:p>
            <a:pPr algn="just"/>
            <a:r>
              <a:rPr lang="en-US" sz="1200" dirty="0"/>
              <a:t>Tel: 6536 0650 </a:t>
            </a:r>
          </a:p>
          <a:p>
            <a:pPr algn="just"/>
            <a:r>
              <a:rPr lang="en-US" sz="1200" dirty="0"/>
              <a:t>Email: </a:t>
            </a:r>
            <a:r>
              <a:rPr lang="en-US" sz="1200" dirty="0">
                <a:solidFill>
                  <a:schemeClr val="bg2">
                    <a:lumMod val="50000"/>
                  </a:schemeClr>
                </a:solidFill>
                <a:hlinkClick r:id="rId2">
                  <a:extLst>
                    <a:ext uri="{A12FA001-AC4F-418D-AE19-62706E023703}">
                      <ahyp:hlinkClr xmlns:ahyp="http://schemas.microsoft.com/office/drawing/2018/hyperlinkcolor" val="tx"/>
                    </a:ext>
                  </a:extLst>
                </a:hlinkClick>
              </a:rPr>
              <a:t>clc@lawsocprobono.org</a:t>
            </a:r>
            <a:endParaRPr lang="en-US" sz="1200" dirty="0"/>
          </a:p>
          <a:p>
            <a:pPr algn="just"/>
            <a:endParaRPr lang="en-US" sz="1200" i="1" dirty="0">
              <a:solidFill>
                <a:srgbClr val="0070C0"/>
              </a:solidFill>
            </a:endParaRPr>
          </a:p>
          <a:p>
            <a:r>
              <a:rPr lang="en-US" sz="1200" b="1" dirty="0"/>
              <a:t>For more information on the Community Legal Clinics:</a:t>
            </a:r>
          </a:p>
          <a:p>
            <a:r>
              <a:rPr lang="en-US" sz="1200" dirty="0"/>
              <a:t>Visit the </a:t>
            </a:r>
            <a:r>
              <a:rPr lang="en-US" sz="1200" i="1" dirty="0">
                <a:solidFill>
                  <a:schemeClr val="bg2">
                    <a:lumMod val="50000"/>
                  </a:schemeClr>
                </a:solidFill>
                <a:hlinkClick r:id="rId3">
                  <a:extLst>
                    <a:ext uri="{A12FA001-AC4F-418D-AE19-62706E023703}">
                      <ahyp:hlinkClr xmlns:ahyp="http://schemas.microsoft.com/office/drawing/2018/hyperlinkcolor" val="tx"/>
                    </a:ext>
                  </a:extLst>
                </a:hlinkClick>
              </a:rPr>
              <a:t>Community Legal Clinics</a:t>
            </a:r>
            <a:r>
              <a:rPr lang="en-US" sz="1200" i="1" dirty="0">
                <a:solidFill>
                  <a:schemeClr val="bg2">
                    <a:lumMod val="50000"/>
                  </a:schemeClr>
                </a:solidFill>
              </a:rPr>
              <a:t> </a:t>
            </a:r>
            <a:r>
              <a:rPr lang="en-US" sz="1200" dirty="0"/>
              <a:t>website</a:t>
            </a:r>
            <a:endParaRPr lang="en-US" sz="1200" b="1" i="1" dirty="0">
              <a:solidFill>
                <a:srgbClr val="0070C0"/>
              </a:solidFill>
            </a:endParaRPr>
          </a:p>
          <a:p>
            <a:endParaRPr lang="en-US" sz="1350" b="1" dirty="0">
              <a:solidFill>
                <a:srgbClr val="0070C0"/>
              </a:solidFill>
            </a:endParaRPr>
          </a:p>
          <a:p>
            <a:endParaRPr lang="en-US" sz="1350" b="1" dirty="0">
              <a:solidFill>
                <a:srgbClr val="0070C0"/>
              </a:solidFill>
            </a:endParaRPr>
          </a:p>
          <a:p>
            <a:pPr algn="just"/>
            <a:r>
              <a:rPr lang="en-US" sz="1050" b="1" i="1" dirty="0"/>
              <a:t>Please note that they only offer legal advice and </a:t>
            </a:r>
            <a:r>
              <a:rPr lang="en-US" sz="1050" b="1" i="1" u="sng" dirty="0"/>
              <a:t>DO NOT</a:t>
            </a:r>
            <a:r>
              <a:rPr lang="en-US" sz="1050" b="1" i="1" dirty="0"/>
              <a:t> assist in filing of documents for bankruptcy should you decide to do so</a:t>
            </a:r>
            <a:r>
              <a:rPr lang="en-US" sz="1050" b="1" i="1" dirty="0">
                <a:solidFill>
                  <a:schemeClr val="tx2"/>
                </a:solidFill>
              </a:rPr>
              <a:t>.</a:t>
            </a:r>
            <a:r>
              <a:rPr lang="en-US" sz="1050" b="1" i="1" dirty="0">
                <a:solidFill>
                  <a:srgbClr val="FF0000"/>
                </a:solidFill>
              </a:rPr>
              <a:t>  </a:t>
            </a:r>
          </a:p>
        </p:txBody>
      </p:sp>
      <p:sp>
        <p:nvSpPr>
          <p:cNvPr id="5" name="Slide Title">
            <a:extLst>
              <a:ext uri="{FF2B5EF4-FFF2-40B4-BE49-F238E27FC236}">
                <a16:creationId xmlns:a16="http://schemas.microsoft.com/office/drawing/2014/main" id="{E78F9875-E4A2-4DE7-BF2A-C3483EC069DF}"/>
              </a:ext>
            </a:extLst>
          </p:cNvPr>
          <p:cNvSpPr txBox="1">
            <a:spLocks/>
          </p:cNvSpPr>
          <p:nvPr/>
        </p:nvSpPr>
        <p:spPr bwMode="auto">
          <a:xfrm>
            <a:off x="319500" y="269632"/>
            <a:ext cx="8505000" cy="4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r>
              <a:rPr lang="en-ZA"/>
              <a:t>Pre-Bankruptcy Application</a:t>
            </a:r>
            <a:endParaRPr lang="en-ZA" dirty="0"/>
          </a:p>
        </p:txBody>
      </p:sp>
    </p:spTree>
    <p:extLst>
      <p:ext uri="{BB962C8B-B14F-4D97-AF65-F5344CB8AC3E}">
        <p14:creationId xmlns:p14="http://schemas.microsoft.com/office/powerpoint/2010/main" val="98267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BA43D96-50F5-48CE-B500-B00D73C6D84C}"/>
              </a:ext>
            </a:extLst>
          </p:cNvPr>
          <p:cNvSpPr txBox="1"/>
          <p:nvPr/>
        </p:nvSpPr>
        <p:spPr>
          <a:xfrm>
            <a:off x="539552" y="1268760"/>
            <a:ext cx="7048500" cy="3870290"/>
          </a:xfrm>
          <a:prstGeom prst="rect">
            <a:avLst/>
          </a:prstGeom>
          <a:noFill/>
          <a:ln>
            <a:noFill/>
          </a:ln>
        </p:spPr>
        <p:txBody>
          <a:bodyPr wrap="square" rtlCol="0">
            <a:spAutoFit/>
          </a:bodyPr>
          <a:lstStyle/>
          <a:p>
            <a:r>
              <a:rPr lang="en-US" sz="1600" b="1" u="sng" dirty="0"/>
              <a:t>Singapore Management University Pro Bono Centre Legal Clinic</a:t>
            </a:r>
          </a:p>
          <a:p>
            <a:endParaRPr lang="en-US" sz="1200" b="1" dirty="0">
              <a:solidFill>
                <a:srgbClr val="00B0F0"/>
              </a:solidFill>
            </a:endParaRPr>
          </a:p>
          <a:p>
            <a:pPr algn="just"/>
            <a:r>
              <a:rPr lang="en-US" sz="1200" dirty="0"/>
              <a:t>The Singapore Management University (SMU) Pro Bono Centre offers free legal advice (</a:t>
            </a:r>
            <a:r>
              <a:rPr lang="en-US" sz="1200" b="1" dirty="0"/>
              <a:t>by appointment only</a:t>
            </a:r>
            <a:r>
              <a:rPr lang="en-US" sz="1200" dirty="0"/>
              <a:t>) every Friday evening, except on Public Holidays and during the months of April and November.</a:t>
            </a:r>
          </a:p>
          <a:p>
            <a:pPr algn="just"/>
            <a:r>
              <a:rPr lang="en-US" sz="1200" dirty="0"/>
              <a:t> </a:t>
            </a:r>
          </a:p>
          <a:p>
            <a:pPr algn="just"/>
            <a:r>
              <a:rPr lang="en-US" sz="1200" b="1" dirty="0"/>
              <a:t>Location: </a:t>
            </a:r>
          </a:p>
          <a:p>
            <a:pPr algn="just"/>
            <a:r>
              <a:rPr lang="en-US" sz="1200" dirty="0"/>
              <a:t>Singapore Management University School of Law Pro Bono Centre </a:t>
            </a:r>
          </a:p>
          <a:p>
            <a:pPr algn="just"/>
            <a:r>
              <a:rPr lang="en-US" sz="1200" dirty="0"/>
              <a:t>55 Armenian Street, Basement 2 Singapore 179943</a:t>
            </a:r>
          </a:p>
          <a:p>
            <a:endParaRPr lang="en-US" sz="1200" b="1" dirty="0">
              <a:solidFill>
                <a:srgbClr val="0070C0"/>
              </a:solidFill>
            </a:endParaRPr>
          </a:p>
          <a:p>
            <a:pPr algn="just"/>
            <a:r>
              <a:rPr lang="en-US" sz="1200" b="1" dirty="0"/>
              <a:t>Appointment Booking: </a:t>
            </a:r>
          </a:p>
          <a:p>
            <a:r>
              <a:rPr lang="en-US" sz="1200" dirty="0"/>
              <a:t>Tel: </a:t>
            </a:r>
            <a:r>
              <a:rPr lang="en-SG" sz="1200" dirty="0"/>
              <a:t>6828 1951 </a:t>
            </a:r>
          </a:p>
          <a:p>
            <a:r>
              <a:rPr lang="en-US" sz="1200" dirty="0"/>
              <a:t>Email: </a:t>
            </a:r>
            <a:r>
              <a:rPr lang="en-SG" sz="1200" dirty="0">
                <a:solidFill>
                  <a:schemeClr val="tx1">
                    <a:lumMod val="50000"/>
                    <a:lumOff val="50000"/>
                  </a:schemeClr>
                </a:solidFill>
                <a:hlinkClick r:id="rId2">
                  <a:extLst>
                    <a:ext uri="{A12FA001-AC4F-418D-AE19-62706E023703}">
                      <ahyp:hlinkClr xmlns:ahyp="http://schemas.microsoft.com/office/drawing/2018/hyperlinkcolor" val="tx"/>
                    </a:ext>
                  </a:extLst>
                </a:hlinkClick>
              </a:rPr>
              <a:t>probonocentre@smu.edu.sg</a:t>
            </a:r>
            <a:endParaRPr lang="en-SG" sz="1200" dirty="0">
              <a:solidFill>
                <a:schemeClr val="tx1">
                  <a:lumMod val="50000"/>
                  <a:lumOff val="50000"/>
                </a:schemeClr>
              </a:solidFill>
            </a:endParaRPr>
          </a:p>
          <a:p>
            <a:endParaRPr lang="en-US" sz="1200" b="1" dirty="0">
              <a:solidFill>
                <a:srgbClr val="0070C0"/>
              </a:solidFill>
            </a:endParaRPr>
          </a:p>
          <a:p>
            <a:r>
              <a:rPr lang="en-US" sz="1200" b="1" dirty="0"/>
              <a:t>For more information on SMU Pro Bono Centre Legal Clinic:</a:t>
            </a:r>
          </a:p>
          <a:p>
            <a:r>
              <a:rPr lang="en-US" sz="1200" dirty="0"/>
              <a:t>Visit the </a:t>
            </a:r>
            <a:r>
              <a:rPr lang="it-IT" sz="1200" i="1" dirty="0">
                <a:solidFill>
                  <a:schemeClr val="tx1">
                    <a:lumMod val="50000"/>
                    <a:lumOff val="50000"/>
                  </a:schemeClr>
                </a:solidFill>
                <a:hlinkClick r:id="rId3">
                  <a:extLst>
                    <a:ext uri="{A12FA001-AC4F-418D-AE19-62706E023703}">
                      <ahyp:hlinkClr xmlns:ahyp="http://schemas.microsoft.com/office/drawing/2018/hyperlinkcolor" val="tx"/>
                    </a:ext>
                  </a:extLst>
                </a:hlinkClick>
              </a:rPr>
              <a:t>SMU Pro Bono Centre Legal Clinic</a:t>
            </a:r>
            <a:r>
              <a:rPr lang="en-US" sz="1200" i="1" dirty="0">
                <a:solidFill>
                  <a:schemeClr val="tx1">
                    <a:lumMod val="50000"/>
                    <a:lumOff val="50000"/>
                  </a:schemeClr>
                </a:solidFill>
              </a:rPr>
              <a:t> </a:t>
            </a:r>
            <a:r>
              <a:rPr lang="en-US" sz="1200" dirty="0"/>
              <a:t>website</a:t>
            </a:r>
            <a:endParaRPr lang="en-US" sz="1200" b="1" dirty="0">
              <a:solidFill>
                <a:srgbClr val="0070C0"/>
              </a:solidFill>
            </a:endParaRPr>
          </a:p>
          <a:p>
            <a:endParaRPr lang="en-US" sz="1350" b="1" dirty="0">
              <a:solidFill>
                <a:srgbClr val="0070C0"/>
              </a:solidFill>
            </a:endParaRPr>
          </a:p>
          <a:p>
            <a:endParaRPr lang="en-US" sz="1350" b="1" dirty="0">
              <a:solidFill>
                <a:srgbClr val="0070C0"/>
              </a:solidFill>
            </a:endParaRPr>
          </a:p>
          <a:p>
            <a:pPr algn="just"/>
            <a:r>
              <a:rPr lang="en-US" sz="1050" b="1" i="1" dirty="0"/>
              <a:t>Please note that they only offer legal advice and </a:t>
            </a:r>
            <a:r>
              <a:rPr lang="en-US" sz="1050" b="1" i="1" u="sng" dirty="0"/>
              <a:t>DO NOT</a:t>
            </a:r>
            <a:r>
              <a:rPr lang="en-US" sz="1050" b="1" i="1" dirty="0"/>
              <a:t> assist in filing of documents for bankruptcy should you decide to do so</a:t>
            </a:r>
            <a:r>
              <a:rPr lang="en-US" sz="1050" b="1" i="1" dirty="0">
                <a:solidFill>
                  <a:schemeClr val="tx2"/>
                </a:solidFill>
              </a:rPr>
              <a:t>.</a:t>
            </a:r>
            <a:r>
              <a:rPr lang="en-US" sz="1050" b="1" i="1" dirty="0">
                <a:solidFill>
                  <a:srgbClr val="FF0000"/>
                </a:solidFill>
              </a:rPr>
              <a:t>  </a:t>
            </a:r>
          </a:p>
          <a:p>
            <a:endParaRPr lang="en-US" sz="1350" b="1" dirty="0"/>
          </a:p>
        </p:txBody>
      </p:sp>
      <p:sp>
        <p:nvSpPr>
          <p:cNvPr id="4" name="Slide Title">
            <a:extLst>
              <a:ext uri="{FF2B5EF4-FFF2-40B4-BE49-F238E27FC236}">
                <a16:creationId xmlns:a16="http://schemas.microsoft.com/office/drawing/2014/main" id="{212B9B6A-2122-4CCF-9252-19B053B7A767}"/>
              </a:ext>
            </a:extLst>
          </p:cNvPr>
          <p:cNvSpPr txBox="1">
            <a:spLocks/>
          </p:cNvSpPr>
          <p:nvPr/>
        </p:nvSpPr>
        <p:spPr bwMode="auto">
          <a:xfrm>
            <a:off x="319500" y="269632"/>
            <a:ext cx="8505000" cy="4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r>
              <a:rPr lang="en-ZA"/>
              <a:t>Pre-Bankruptcy Application</a:t>
            </a:r>
            <a:endParaRPr lang="en-ZA" dirty="0"/>
          </a:p>
        </p:txBody>
      </p:sp>
    </p:spTree>
    <p:extLst>
      <p:ext uri="{BB962C8B-B14F-4D97-AF65-F5344CB8AC3E}">
        <p14:creationId xmlns:p14="http://schemas.microsoft.com/office/powerpoint/2010/main" val="150165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F953D0-5738-47C4-B4C8-32946370DECB}"/>
              </a:ext>
            </a:extLst>
          </p:cNvPr>
          <p:cNvSpPr txBox="1"/>
          <p:nvPr/>
        </p:nvSpPr>
        <p:spPr>
          <a:xfrm>
            <a:off x="539552" y="1268760"/>
            <a:ext cx="6853165" cy="4193455"/>
          </a:xfrm>
          <a:prstGeom prst="rect">
            <a:avLst/>
          </a:prstGeom>
          <a:noFill/>
          <a:ln>
            <a:noFill/>
          </a:ln>
        </p:spPr>
        <p:txBody>
          <a:bodyPr wrap="square" rtlCol="0">
            <a:spAutoFit/>
          </a:bodyPr>
          <a:lstStyle/>
          <a:p>
            <a:r>
              <a:rPr lang="en-US" sz="1600" b="1" u="sng" dirty="0"/>
              <a:t>Community Justice Centre - On-Site Legal Advice Scheme (OSLAS)</a:t>
            </a:r>
          </a:p>
          <a:p>
            <a:pPr algn="just"/>
            <a:endParaRPr lang="en-US" sz="1200" b="1" dirty="0">
              <a:solidFill>
                <a:srgbClr val="00B0F0"/>
              </a:solidFill>
            </a:endParaRPr>
          </a:p>
          <a:p>
            <a:pPr algn="just"/>
            <a:r>
              <a:rPr lang="en-US" sz="1200" dirty="0"/>
              <a:t>The On-Site Legal Advice Scheme provides a free and immediate legal advice (i.e. up to 20 minutes) to litigants-in-person who urgently need legal assistance. The clinic operates on a first-come, first-served basis (</a:t>
            </a:r>
            <a:r>
              <a:rPr lang="en-US" sz="1200" b="1" dirty="0"/>
              <a:t>no appointment required</a:t>
            </a:r>
            <a:r>
              <a:rPr lang="en-US" sz="1200" dirty="0"/>
              <a:t>).</a:t>
            </a:r>
          </a:p>
          <a:p>
            <a:pPr algn="just"/>
            <a:endParaRPr lang="en-US" sz="1200" dirty="0"/>
          </a:p>
          <a:p>
            <a:pPr algn="just"/>
            <a:r>
              <a:rPr lang="en-US" sz="1200" b="1" dirty="0"/>
              <a:t>Location:</a:t>
            </a:r>
          </a:p>
          <a:p>
            <a:pPr algn="just"/>
            <a:r>
              <a:rPr lang="en-US" sz="1200" u="sng" dirty="0">
                <a:solidFill>
                  <a:srgbClr val="000000"/>
                </a:solidFill>
              </a:rPr>
              <a:t>For General Matters (Monday to Friday)</a:t>
            </a:r>
          </a:p>
          <a:p>
            <a:pPr algn="just"/>
            <a:r>
              <a:rPr lang="en-US" sz="1200" dirty="0">
                <a:solidFill>
                  <a:srgbClr val="000000"/>
                </a:solidFill>
              </a:rPr>
              <a:t>Basement 1 of the State Courts Towers, 1 Havelock Square, Singapore 059724</a:t>
            </a:r>
          </a:p>
          <a:p>
            <a:pPr algn="just"/>
            <a:r>
              <a:rPr lang="en-US" sz="1200" dirty="0">
                <a:solidFill>
                  <a:srgbClr val="000000"/>
                </a:solidFill>
              </a:rPr>
              <a:t>AM session: 10am – 12:30pm</a:t>
            </a:r>
          </a:p>
          <a:p>
            <a:pPr algn="just"/>
            <a:r>
              <a:rPr lang="en-US" sz="1200" dirty="0">
                <a:solidFill>
                  <a:srgbClr val="000000"/>
                </a:solidFill>
              </a:rPr>
              <a:t>PM session: 2:30pm – 5pm</a:t>
            </a:r>
          </a:p>
          <a:p>
            <a:pPr algn="just"/>
            <a:br>
              <a:rPr lang="en-US" sz="1200" dirty="0">
                <a:solidFill>
                  <a:srgbClr val="000000"/>
                </a:solidFill>
              </a:rPr>
            </a:br>
            <a:r>
              <a:rPr lang="en-US" sz="1200" u="sng" dirty="0">
                <a:solidFill>
                  <a:srgbClr val="000000"/>
                </a:solidFill>
              </a:rPr>
              <a:t>For Bankruptcy Matters (every Thursday only)</a:t>
            </a:r>
          </a:p>
          <a:p>
            <a:pPr algn="just"/>
            <a:r>
              <a:rPr lang="en-US" sz="1200" dirty="0">
                <a:solidFill>
                  <a:srgbClr val="000000"/>
                </a:solidFill>
              </a:rPr>
              <a:t>Level 1 of the Supreme Court, 1 Supreme Court Lane, Singapore 178879</a:t>
            </a:r>
          </a:p>
          <a:p>
            <a:pPr algn="just"/>
            <a:r>
              <a:rPr lang="en-US" sz="1200" dirty="0">
                <a:solidFill>
                  <a:srgbClr val="000000"/>
                </a:solidFill>
              </a:rPr>
              <a:t>AM session: 10am – 12:30pm</a:t>
            </a:r>
          </a:p>
          <a:p>
            <a:pPr algn="just"/>
            <a:r>
              <a:rPr lang="en-US" sz="1200" dirty="0">
                <a:solidFill>
                  <a:srgbClr val="000000"/>
                </a:solidFill>
              </a:rPr>
              <a:t>PM session: 2:30pm – 5pm</a:t>
            </a:r>
          </a:p>
          <a:p>
            <a:pPr algn="just"/>
            <a:endParaRPr lang="en-US" sz="1200" dirty="0"/>
          </a:p>
          <a:p>
            <a:pPr algn="just"/>
            <a:r>
              <a:rPr lang="en-US" sz="1200" b="1" dirty="0"/>
              <a:t>For more information on OSLAS:</a:t>
            </a:r>
          </a:p>
          <a:p>
            <a:pPr algn="just"/>
            <a:r>
              <a:rPr lang="en-US" sz="1200" dirty="0"/>
              <a:t>Visit the </a:t>
            </a:r>
            <a:r>
              <a:rPr lang="en-US" sz="1200" i="1" dirty="0">
                <a:solidFill>
                  <a:schemeClr val="tx1">
                    <a:lumMod val="50000"/>
                    <a:lumOff val="50000"/>
                  </a:schemeClr>
                </a:solidFill>
                <a:hlinkClick r:id="rId2">
                  <a:extLst>
                    <a:ext uri="{A12FA001-AC4F-418D-AE19-62706E023703}">
                      <ahyp:hlinkClr xmlns:ahyp="http://schemas.microsoft.com/office/drawing/2018/hyperlinkcolor" val="tx"/>
                    </a:ext>
                  </a:extLst>
                </a:hlinkClick>
              </a:rPr>
              <a:t>Community Justice Centre - OSLAS </a:t>
            </a:r>
            <a:r>
              <a:rPr lang="en-US" sz="1200" dirty="0"/>
              <a:t>website</a:t>
            </a:r>
          </a:p>
          <a:p>
            <a:pPr algn="just"/>
            <a:endParaRPr lang="en-US" sz="1350" b="1" dirty="0"/>
          </a:p>
          <a:p>
            <a:pPr algn="just"/>
            <a:r>
              <a:rPr lang="en-US" sz="1050" b="1" i="1" dirty="0"/>
              <a:t>Please note that they only offer legal advice and </a:t>
            </a:r>
            <a:r>
              <a:rPr lang="en-US" sz="1050" b="1" i="1" u="sng" dirty="0"/>
              <a:t>DO NOT</a:t>
            </a:r>
            <a:r>
              <a:rPr lang="en-US" sz="1050" b="1" i="1" dirty="0"/>
              <a:t> assist in filing of documents for bankruptcy should you decide to do so</a:t>
            </a:r>
            <a:r>
              <a:rPr lang="en-US" sz="1050" b="1" i="1" dirty="0">
                <a:solidFill>
                  <a:schemeClr val="tx2"/>
                </a:solidFill>
              </a:rPr>
              <a:t>.</a:t>
            </a:r>
            <a:r>
              <a:rPr lang="en-US" sz="1050" b="1" i="1" dirty="0">
                <a:solidFill>
                  <a:srgbClr val="FF0000"/>
                </a:solidFill>
              </a:rPr>
              <a:t>  </a:t>
            </a:r>
          </a:p>
        </p:txBody>
      </p:sp>
      <p:sp>
        <p:nvSpPr>
          <p:cNvPr id="5" name="Slide Title">
            <a:extLst>
              <a:ext uri="{FF2B5EF4-FFF2-40B4-BE49-F238E27FC236}">
                <a16:creationId xmlns:a16="http://schemas.microsoft.com/office/drawing/2014/main" id="{E4FE3D2E-D295-4421-8C27-1873B6B24796}"/>
              </a:ext>
            </a:extLst>
          </p:cNvPr>
          <p:cNvSpPr txBox="1">
            <a:spLocks/>
          </p:cNvSpPr>
          <p:nvPr/>
        </p:nvSpPr>
        <p:spPr bwMode="auto">
          <a:xfrm>
            <a:off x="319500" y="269632"/>
            <a:ext cx="8505000" cy="4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r>
              <a:rPr lang="en-ZA"/>
              <a:t>Pre-Bankruptcy Application</a:t>
            </a:r>
            <a:endParaRPr lang="en-ZA" dirty="0"/>
          </a:p>
        </p:txBody>
      </p:sp>
    </p:spTree>
    <p:extLst>
      <p:ext uri="{BB962C8B-B14F-4D97-AF65-F5344CB8AC3E}">
        <p14:creationId xmlns:p14="http://schemas.microsoft.com/office/powerpoint/2010/main" val="314952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F953D0-5738-47C4-B4C8-32946370DECB}"/>
              </a:ext>
            </a:extLst>
          </p:cNvPr>
          <p:cNvSpPr txBox="1"/>
          <p:nvPr/>
        </p:nvSpPr>
        <p:spPr>
          <a:xfrm>
            <a:off x="539552" y="1268760"/>
            <a:ext cx="6853165" cy="3824124"/>
          </a:xfrm>
          <a:prstGeom prst="rect">
            <a:avLst/>
          </a:prstGeom>
          <a:noFill/>
          <a:ln>
            <a:noFill/>
          </a:ln>
        </p:spPr>
        <p:txBody>
          <a:bodyPr wrap="square" rtlCol="0">
            <a:spAutoFit/>
          </a:bodyPr>
          <a:lstStyle/>
          <a:p>
            <a:r>
              <a:rPr lang="en-US" sz="1600" b="1" u="sng" dirty="0"/>
              <a:t>Legal Aid Bureau</a:t>
            </a:r>
          </a:p>
          <a:p>
            <a:pPr algn="just"/>
            <a:endParaRPr lang="en-US" sz="1200" b="1" dirty="0">
              <a:solidFill>
                <a:srgbClr val="00B0F0"/>
              </a:solidFill>
            </a:endParaRPr>
          </a:p>
          <a:p>
            <a:pPr algn="just"/>
            <a:r>
              <a:rPr lang="en-US" sz="1200" dirty="0"/>
              <a:t>The Legal Aid Bureau provides legal advice to Singaporeans and SPRs who require legal assistance. Please note that the applicant is required to pass both the Means and Merits tests first before legal aid can be granted. </a:t>
            </a:r>
          </a:p>
          <a:p>
            <a:pPr algn="just"/>
            <a:endParaRPr lang="en-US" sz="1200" dirty="0"/>
          </a:p>
          <a:p>
            <a:pPr algn="just"/>
            <a:r>
              <a:rPr lang="en-US" sz="1200" b="1" dirty="0"/>
              <a:t>Location:</a:t>
            </a:r>
          </a:p>
          <a:p>
            <a:pPr algn="just"/>
            <a:r>
              <a:rPr lang="en-US" sz="1200" dirty="0" err="1"/>
              <a:t>MinLaw</a:t>
            </a:r>
            <a:r>
              <a:rPr lang="en-US" sz="1200" dirty="0"/>
              <a:t> Services Centre</a:t>
            </a:r>
          </a:p>
          <a:p>
            <a:pPr algn="just"/>
            <a:r>
              <a:rPr lang="en-US" sz="1200" dirty="0"/>
              <a:t>45 Maxwell Road</a:t>
            </a:r>
          </a:p>
          <a:p>
            <a:pPr algn="just"/>
            <a:r>
              <a:rPr lang="en-US" sz="1200" dirty="0"/>
              <a:t>07-11 The URA Centre (East Wing)</a:t>
            </a:r>
          </a:p>
          <a:p>
            <a:pPr algn="just"/>
            <a:r>
              <a:rPr lang="en-US" sz="1200" dirty="0"/>
              <a:t>Singapore 069118</a:t>
            </a:r>
          </a:p>
          <a:p>
            <a:pPr algn="just"/>
            <a:br>
              <a:rPr lang="en-US" sz="1200" dirty="0"/>
            </a:br>
            <a:r>
              <a:rPr lang="en-US" sz="1200" b="1" dirty="0"/>
              <a:t>Registration:</a:t>
            </a:r>
          </a:p>
          <a:p>
            <a:pPr algn="just"/>
            <a:r>
              <a:rPr lang="en-US" sz="1200" dirty="0"/>
              <a:t>Online registration of case at </a:t>
            </a:r>
            <a:r>
              <a:rPr lang="en-US" sz="1200" i="1" u="sng" dirty="0">
                <a:solidFill>
                  <a:schemeClr val="tx1">
                    <a:lumMod val="50000"/>
                    <a:lumOff val="50000"/>
                  </a:schemeClr>
                </a:solidFill>
                <a:hlinkClick r:id="rId2"/>
              </a:rPr>
              <a:t>LAB e-Services</a:t>
            </a:r>
            <a:endParaRPr lang="en-US" sz="1200" dirty="0"/>
          </a:p>
          <a:p>
            <a:pPr algn="just"/>
            <a:endParaRPr lang="en-US" sz="1200" dirty="0"/>
          </a:p>
          <a:p>
            <a:pPr algn="just"/>
            <a:r>
              <a:rPr lang="en-US" sz="1200" b="1" dirty="0"/>
              <a:t>For more information on how to apply for legal aid:</a:t>
            </a:r>
          </a:p>
          <a:p>
            <a:pPr algn="just"/>
            <a:r>
              <a:rPr lang="en-US" sz="1200" dirty="0"/>
              <a:t>Visit the </a:t>
            </a:r>
            <a:r>
              <a:rPr lang="en-US" sz="1200" i="1" u="sng" dirty="0">
                <a:solidFill>
                  <a:schemeClr val="tx1">
                    <a:lumMod val="50000"/>
                    <a:lumOff val="50000"/>
                  </a:schemeClr>
                </a:solidFill>
                <a:hlinkClick r:id="rId3">
                  <a:extLst>
                    <a:ext uri="{A12FA001-AC4F-418D-AE19-62706E023703}">
                      <ahyp:hlinkClr xmlns:ahyp="http://schemas.microsoft.com/office/drawing/2018/hyperlinkcolor" val="tx"/>
                    </a:ext>
                  </a:extLst>
                </a:hlinkClick>
              </a:rPr>
              <a:t>Legal Aid Bureau </a:t>
            </a:r>
            <a:r>
              <a:rPr lang="en-US" sz="1200" dirty="0"/>
              <a:t>website</a:t>
            </a:r>
          </a:p>
          <a:p>
            <a:pPr algn="just"/>
            <a:endParaRPr lang="en-US" sz="1350" b="1" dirty="0"/>
          </a:p>
          <a:p>
            <a:pPr algn="just"/>
            <a:r>
              <a:rPr lang="en-US" sz="1050" b="1" i="1" dirty="0"/>
              <a:t>Please note that they only offer legal advice and </a:t>
            </a:r>
            <a:r>
              <a:rPr lang="en-US" sz="1050" b="1" i="1" u="sng" dirty="0"/>
              <a:t>DO NOT</a:t>
            </a:r>
            <a:r>
              <a:rPr lang="en-US" sz="1050" b="1" i="1" dirty="0"/>
              <a:t> assist in filing of documents for bankruptcy should you decide to do so</a:t>
            </a:r>
            <a:r>
              <a:rPr lang="en-US" sz="1050" b="1" i="1" dirty="0">
                <a:solidFill>
                  <a:schemeClr val="tx2"/>
                </a:solidFill>
              </a:rPr>
              <a:t>.</a:t>
            </a:r>
            <a:r>
              <a:rPr lang="en-US" sz="1050" b="1" i="1" dirty="0">
                <a:solidFill>
                  <a:srgbClr val="FF0000"/>
                </a:solidFill>
              </a:rPr>
              <a:t>  </a:t>
            </a:r>
          </a:p>
        </p:txBody>
      </p:sp>
      <p:sp>
        <p:nvSpPr>
          <p:cNvPr id="5" name="Slide Title">
            <a:extLst>
              <a:ext uri="{FF2B5EF4-FFF2-40B4-BE49-F238E27FC236}">
                <a16:creationId xmlns:a16="http://schemas.microsoft.com/office/drawing/2014/main" id="{C062F8F6-E1B3-442F-8A69-F05E2A88E155}"/>
              </a:ext>
            </a:extLst>
          </p:cNvPr>
          <p:cNvSpPr txBox="1">
            <a:spLocks/>
          </p:cNvSpPr>
          <p:nvPr/>
        </p:nvSpPr>
        <p:spPr bwMode="auto">
          <a:xfrm>
            <a:off x="319500" y="269632"/>
            <a:ext cx="8505000" cy="4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r>
              <a:rPr lang="en-ZA"/>
              <a:t>Pre-Bankruptcy Application</a:t>
            </a:r>
            <a:endParaRPr lang="en-ZA" dirty="0"/>
          </a:p>
        </p:txBody>
      </p:sp>
    </p:spTree>
    <p:extLst>
      <p:ext uri="{BB962C8B-B14F-4D97-AF65-F5344CB8AC3E}">
        <p14:creationId xmlns:p14="http://schemas.microsoft.com/office/powerpoint/2010/main" val="173047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F953D0-5738-47C4-B4C8-32946370DECB}"/>
              </a:ext>
            </a:extLst>
          </p:cNvPr>
          <p:cNvSpPr txBox="1"/>
          <p:nvPr/>
        </p:nvSpPr>
        <p:spPr>
          <a:xfrm>
            <a:off x="539552" y="1268760"/>
            <a:ext cx="7272808" cy="4054956"/>
          </a:xfrm>
          <a:prstGeom prst="rect">
            <a:avLst/>
          </a:prstGeom>
          <a:noFill/>
          <a:ln>
            <a:noFill/>
          </a:ln>
        </p:spPr>
        <p:txBody>
          <a:bodyPr wrap="square" rtlCol="0">
            <a:spAutoFit/>
          </a:bodyPr>
          <a:lstStyle/>
          <a:p>
            <a:r>
              <a:rPr lang="en-US" sz="1600" b="1" u="sng" dirty="0"/>
              <a:t>Community Justice Centre – HELP (Helping to Empower Litigants-in-Person) Centre</a:t>
            </a:r>
          </a:p>
          <a:p>
            <a:pPr algn="just"/>
            <a:endParaRPr lang="en-US" sz="1200" b="1" dirty="0">
              <a:solidFill>
                <a:srgbClr val="00B0F0"/>
              </a:solidFill>
            </a:endParaRPr>
          </a:p>
          <a:p>
            <a:pPr algn="just"/>
            <a:r>
              <a:rPr lang="en-US" sz="1200" dirty="0"/>
              <a:t>The HELP Centre provides directions in courts’ procedures and processes. There are assistants who will be present to help the litigants-in-person with the preparation of court documents pertaining to Bankruptcy. </a:t>
            </a:r>
          </a:p>
          <a:p>
            <a:pPr algn="just"/>
            <a:endParaRPr lang="en-US" sz="1200" dirty="0"/>
          </a:p>
          <a:p>
            <a:pPr algn="just"/>
            <a:r>
              <a:rPr lang="en-US" sz="1200" b="1" dirty="0"/>
              <a:t>Location:</a:t>
            </a:r>
          </a:p>
          <a:p>
            <a:pPr algn="just"/>
            <a:r>
              <a:rPr lang="en-US" sz="1200" dirty="0"/>
              <a:t>Basement 1 of the State Courts Towers</a:t>
            </a:r>
          </a:p>
          <a:p>
            <a:pPr algn="just"/>
            <a:r>
              <a:rPr lang="en-US" sz="1200" dirty="0"/>
              <a:t>1 Havelock Square, Singapore 059724</a:t>
            </a:r>
          </a:p>
          <a:p>
            <a:pPr algn="just"/>
            <a:endParaRPr lang="en-US" sz="1200" b="1" dirty="0"/>
          </a:p>
          <a:p>
            <a:pPr algn="just"/>
            <a:r>
              <a:rPr lang="en-US" sz="1200" b="1" dirty="0"/>
              <a:t>Operating Hours (except Public Holidays):</a:t>
            </a:r>
          </a:p>
          <a:p>
            <a:pPr algn="just"/>
            <a:r>
              <a:rPr lang="en-US" sz="1200" u="sng" dirty="0"/>
              <a:t>Monday to Thursday</a:t>
            </a:r>
          </a:p>
          <a:p>
            <a:pPr algn="just"/>
            <a:r>
              <a:rPr lang="en-US" sz="1200" dirty="0"/>
              <a:t>AM session: 8:30am – 12:30pm</a:t>
            </a:r>
          </a:p>
          <a:p>
            <a:pPr algn="just"/>
            <a:r>
              <a:rPr lang="en-US" sz="1200" dirty="0"/>
              <a:t>PM session: 1:30pm – 5:30pm</a:t>
            </a:r>
          </a:p>
          <a:p>
            <a:pPr algn="just"/>
            <a:endParaRPr lang="en-US" sz="1200" dirty="0"/>
          </a:p>
          <a:p>
            <a:pPr algn="just"/>
            <a:r>
              <a:rPr lang="en-US" sz="1200" u="sng" dirty="0"/>
              <a:t>Friday</a:t>
            </a:r>
          </a:p>
          <a:p>
            <a:pPr algn="just"/>
            <a:r>
              <a:rPr lang="en-US" sz="1200" dirty="0"/>
              <a:t>AM session: 8:30am – 12:30pm</a:t>
            </a:r>
          </a:p>
          <a:p>
            <a:pPr algn="just"/>
            <a:r>
              <a:rPr lang="en-US" sz="1200" dirty="0"/>
              <a:t>PM session: 1:30pm – 5:00pm</a:t>
            </a:r>
          </a:p>
          <a:p>
            <a:pPr algn="just"/>
            <a:endParaRPr lang="en-US" sz="1200" dirty="0"/>
          </a:p>
          <a:p>
            <a:pPr algn="just"/>
            <a:r>
              <a:rPr lang="en-US" sz="1200" b="1" dirty="0"/>
              <a:t>For more information on HELP Centre:</a:t>
            </a:r>
          </a:p>
          <a:p>
            <a:pPr algn="just"/>
            <a:r>
              <a:rPr lang="en-US" sz="1200" dirty="0"/>
              <a:t>Visit the </a:t>
            </a:r>
            <a:r>
              <a:rPr lang="en-US" sz="1200" i="1" dirty="0">
                <a:solidFill>
                  <a:schemeClr val="tx1">
                    <a:lumMod val="50000"/>
                    <a:lumOff val="50000"/>
                  </a:schemeClr>
                </a:solidFill>
                <a:hlinkClick r:id="rId2">
                  <a:extLst>
                    <a:ext uri="{A12FA001-AC4F-418D-AE19-62706E023703}">
                      <ahyp:hlinkClr xmlns:ahyp="http://schemas.microsoft.com/office/drawing/2018/hyperlinkcolor" val="tx"/>
                    </a:ext>
                  </a:extLst>
                </a:hlinkClick>
              </a:rPr>
              <a:t>Community Justice Centre – HELP Centre </a:t>
            </a:r>
            <a:r>
              <a:rPr lang="en-US" sz="1200" dirty="0"/>
              <a:t>website</a:t>
            </a:r>
          </a:p>
          <a:p>
            <a:pPr algn="just"/>
            <a:endParaRPr lang="en-US" sz="1350" b="1" dirty="0"/>
          </a:p>
        </p:txBody>
      </p:sp>
      <p:sp>
        <p:nvSpPr>
          <p:cNvPr id="5" name="Slide Title">
            <a:extLst>
              <a:ext uri="{FF2B5EF4-FFF2-40B4-BE49-F238E27FC236}">
                <a16:creationId xmlns:a16="http://schemas.microsoft.com/office/drawing/2014/main" id="{14375DB2-8934-481B-B23B-C2F5DBA4E9CF}"/>
              </a:ext>
            </a:extLst>
          </p:cNvPr>
          <p:cNvSpPr txBox="1">
            <a:spLocks/>
          </p:cNvSpPr>
          <p:nvPr/>
        </p:nvSpPr>
        <p:spPr bwMode="auto">
          <a:xfrm>
            <a:off x="319500" y="269632"/>
            <a:ext cx="8505000" cy="4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r>
              <a:rPr lang="en-ZA" dirty="0"/>
              <a:t>Bankruptcy Application</a:t>
            </a:r>
          </a:p>
        </p:txBody>
      </p:sp>
    </p:spTree>
    <p:extLst>
      <p:ext uri="{BB962C8B-B14F-4D97-AF65-F5344CB8AC3E}">
        <p14:creationId xmlns:p14="http://schemas.microsoft.com/office/powerpoint/2010/main" val="42025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23528" y="1556792"/>
            <a:ext cx="2808312" cy="1729237"/>
            <a:chOff x="179512" y="1556792"/>
            <a:chExt cx="2808312" cy="1729237"/>
          </a:xfrm>
        </p:grpSpPr>
        <p:sp>
          <p:nvSpPr>
            <p:cNvPr id="3" name="Rounded Rectangle 2"/>
            <p:cNvSpPr/>
            <p:nvPr/>
          </p:nvSpPr>
          <p:spPr>
            <a:xfrm>
              <a:off x="179512" y="1556792"/>
              <a:ext cx="2808312" cy="1656184"/>
            </a:xfrm>
            <a:prstGeom prst="round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251520" y="1627462"/>
              <a:ext cx="2727805" cy="1658567"/>
              <a:chOff x="251520" y="1627462"/>
              <a:chExt cx="2727805" cy="1658567"/>
            </a:xfrm>
          </p:grpSpPr>
          <p:sp>
            <p:nvSpPr>
              <p:cNvPr id="181" name="TextBox 180">
                <a:extLst>
                  <a:ext uri="{FF2B5EF4-FFF2-40B4-BE49-F238E27FC236}">
                    <a16:creationId xmlns:a16="http://schemas.microsoft.com/office/drawing/2014/main" id="{6B5245E3-4035-4760-B649-EB7C65910BA3}"/>
                  </a:ext>
                </a:extLst>
              </p:cNvPr>
              <p:cNvSpPr txBox="1"/>
              <p:nvPr/>
            </p:nvSpPr>
            <p:spPr>
              <a:xfrm>
                <a:off x="273197" y="1627462"/>
                <a:ext cx="2367834" cy="184666"/>
              </a:xfrm>
              <a:prstGeom prst="rect">
                <a:avLst/>
              </a:prstGeom>
              <a:noFill/>
            </p:spPr>
            <p:txBody>
              <a:bodyPr wrap="square" lIns="0" tIns="0" rIns="0" bIns="0" rtlCol="0">
                <a:spAutoFit/>
              </a:bodyPr>
              <a:lstStyle/>
              <a:p>
                <a:pPr algn="ctr"/>
                <a:r>
                  <a:rPr lang="en-US" sz="1200" b="1" dirty="0">
                    <a:latin typeface="Calibri" panose="020F0502020204030204" pitchFamily="34" charset="0"/>
                    <a:cs typeface="Calibri" panose="020F0502020204030204" pitchFamily="34" charset="0"/>
                  </a:rPr>
                  <a:t>1) Bankruptcy Application (BA)</a:t>
                </a:r>
              </a:p>
            </p:txBody>
          </p:sp>
          <p:sp>
            <p:nvSpPr>
              <p:cNvPr id="182" name="TextBox 181">
                <a:extLst>
                  <a:ext uri="{FF2B5EF4-FFF2-40B4-BE49-F238E27FC236}">
                    <a16:creationId xmlns:a16="http://schemas.microsoft.com/office/drawing/2014/main" id="{F43BA435-89FE-4FAB-966E-23D4EF0EC493}"/>
                  </a:ext>
                </a:extLst>
              </p:cNvPr>
              <p:cNvSpPr txBox="1"/>
              <p:nvPr/>
            </p:nvSpPr>
            <p:spPr>
              <a:xfrm>
                <a:off x="251520" y="1901034"/>
                <a:ext cx="2727805" cy="1384995"/>
              </a:xfrm>
              <a:prstGeom prst="rect">
                <a:avLst/>
              </a:prstGeom>
              <a:no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Debtor/Creditor files a BA at High Court</a:t>
                </a:r>
                <a:endParaRPr lang="en-US" sz="900" dirty="0">
                  <a:latin typeface="Calibri" panose="020F0502020204030204" pitchFamily="34" charset="0"/>
                  <a:cs typeface="Calibri" panose="020F0502020204030204" pitchFamily="34" charset="0"/>
                </a:endParaRP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Payment: $1,850 (by applicant) at </a:t>
                </a:r>
                <a:r>
                  <a:rPr lang="en-SG" sz="900" dirty="0" err="1">
                    <a:latin typeface="Calibri" panose="020F0502020204030204" pitchFamily="34" charset="0"/>
                    <a:cs typeface="Calibri" panose="020F0502020204030204" pitchFamily="34" charset="0"/>
                  </a:rPr>
                  <a:t>SingPost</a:t>
                </a:r>
                <a:r>
                  <a:rPr lang="en-SG" sz="900" dirty="0">
                    <a:latin typeface="Calibri" panose="020F0502020204030204" pitchFamily="34" charset="0"/>
                    <a:cs typeface="Calibri" panose="020F0502020204030204" pitchFamily="34" charset="0"/>
                  </a:rPr>
                  <a:t> counters</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attends Hearing, case is adjourned for DRS assessment</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receives a letter informing them of how to file his/her DRS submissions [see PDF for DRS filing]</a:t>
                </a:r>
              </a:p>
              <a:p>
                <a:pPr marL="128588" indent="-128588" algn="just">
                  <a:buFont typeface="Arial" panose="020B0604020202020204" pitchFamily="34" charset="0"/>
                  <a:buChar char="•"/>
                </a:pPr>
                <a:r>
                  <a:rPr lang="en-SG" sz="900" b="1" dirty="0" err="1">
                    <a:solidFill>
                      <a:srgbClr val="FF0000"/>
                    </a:solidFill>
                    <a:latin typeface="Calibri" panose="020F0502020204030204" pitchFamily="34" charset="0"/>
                    <a:cs typeface="Calibri" panose="020F0502020204030204" pitchFamily="34" charset="0"/>
                  </a:rPr>
                  <a:t>MinLaw</a:t>
                </a:r>
                <a:r>
                  <a:rPr lang="en-SG" sz="900" b="1" dirty="0">
                    <a:solidFill>
                      <a:srgbClr val="FF0000"/>
                    </a:solidFill>
                    <a:latin typeface="Calibri" panose="020F0502020204030204" pitchFamily="34" charset="0"/>
                    <a:cs typeface="Calibri" panose="020F0502020204030204" pitchFamily="34" charset="0"/>
                  </a:rPr>
                  <a:t> Service Centre provides a range of services, which include filing of documents, at an affordable fee (see </a:t>
                </a:r>
                <a:r>
                  <a:rPr lang="en-SG" sz="900" b="1" dirty="0">
                    <a:solidFill>
                      <a:schemeClr val="tx1">
                        <a:lumMod val="65000"/>
                        <a:lumOff val="3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Price List</a:t>
                </a:r>
                <a:r>
                  <a:rPr lang="en-SG" sz="900" b="1" dirty="0">
                    <a:solidFill>
                      <a:srgbClr val="FF0000"/>
                    </a:solidFill>
                    <a:latin typeface="Calibri" panose="020F0502020204030204" pitchFamily="34" charset="0"/>
                    <a:cs typeface="Calibri" panose="020F0502020204030204" pitchFamily="34" charset="0"/>
                  </a:rPr>
                  <a:t>)</a:t>
                </a:r>
              </a:p>
              <a:p>
                <a:pPr marL="128588" indent="-128588" algn="just">
                  <a:buFont typeface="Arial" panose="020B0604020202020204" pitchFamily="34" charset="0"/>
                  <a:buChar char="•"/>
                </a:pPr>
                <a:endParaRPr lang="en-US" sz="900" dirty="0">
                  <a:latin typeface="Calibri" panose="020F0502020204030204" pitchFamily="34" charset="0"/>
                  <a:cs typeface="Calibri" panose="020F0502020204030204" pitchFamily="34" charset="0"/>
                </a:endParaRPr>
              </a:p>
            </p:txBody>
          </p:sp>
        </p:grpSp>
      </p:grpSp>
      <p:grpSp>
        <p:nvGrpSpPr>
          <p:cNvPr id="13" name="Group 12"/>
          <p:cNvGrpSpPr/>
          <p:nvPr/>
        </p:nvGrpSpPr>
        <p:grpSpPr>
          <a:xfrm>
            <a:off x="1979712" y="5085184"/>
            <a:ext cx="2304256" cy="1512168"/>
            <a:chOff x="1619672" y="4365104"/>
            <a:chExt cx="2304256" cy="1512168"/>
          </a:xfrm>
          <a:solidFill>
            <a:srgbClr val="D5A7B1"/>
          </a:solidFill>
        </p:grpSpPr>
        <p:sp>
          <p:nvSpPr>
            <p:cNvPr id="34" name="Rounded Rectangle 33"/>
            <p:cNvSpPr/>
            <p:nvPr/>
          </p:nvSpPr>
          <p:spPr>
            <a:xfrm>
              <a:off x="1619672" y="4365104"/>
              <a:ext cx="2304256" cy="1512168"/>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691680" y="4468470"/>
              <a:ext cx="2175679" cy="1364670"/>
              <a:chOff x="1760643" y="4244422"/>
              <a:chExt cx="2175679" cy="1364670"/>
            </a:xfrm>
            <a:grpFill/>
          </p:grpSpPr>
          <p:sp>
            <p:nvSpPr>
              <p:cNvPr id="188" name="TextBox 187">
                <a:extLst>
                  <a:ext uri="{FF2B5EF4-FFF2-40B4-BE49-F238E27FC236}">
                    <a16:creationId xmlns:a16="http://schemas.microsoft.com/office/drawing/2014/main" id="{C95FD264-8E31-48FC-B238-6A950A9C6583}"/>
                  </a:ext>
                </a:extLst>
              </p:cNvPr>
              <p:cNvSpPr txBox="1"/>
              <p:nvPr/>
            </p:nvSpPr>
            <p:spPr>
              <a:xfrm>
                <a:off x="1760643" y="4244422"/>
                <a:ext cx="2175679" cy="184666"/>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2) DRS Prelim Assessment</a:t>
                </a:r>
              </a:p>
            </p:txBody>
          </p:sp>
          <p:sp>
            <p:nvSpPr>
              <p:cNvPr id="189" name="TextBox 188">
                <a:extLst>
                  <a:ext uri="{FF2B5EF4-FFF2-40B4-BE49-F238E27FC236}">
                    <a16:creationId xmlns:a16="http://schemas.microsoft.com/office/drawing/2014/main" id="{4DCD4C5A-C71A-4928-94AD-14D9409E3700}"/>
                  </a:ext>
                </a:extLst>
              </p:cNvPr>
              <p:cNvSpPr txBox="1"/>
              <p:nvPr/>
            </p:nvSpPr>
            <p:spPr>
              <a:xfrm>
                <a:off x="1812419" y="4501096"/>
                <a:ext cx="2036456" cy="1107996"/>
              </a:xfrm>
              <a:prstGeom prst="rect">
                <a:avLst/>
              </a:prstGeom>
              <a:grp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Prelim assessment of whether debtor meets DRS criteria</a:t>
                </a:r>
                <a:endParaRPr lang="en-US" sz="900" dirty="0">
                  <a:latin typeface="Calibri" panose="020F0502020204030204" pitchFamily="34" charset="0"/>
                  <a:cs typeface="Calibri" panose="020F0502020204030204" pitchFamily="34" charset="0"/>
                </a:endParaRPr>
              </a:p>
              <a:p>
                <a:pPr marL="128588" indent="-128588" algn="just">
                  <a:buFont typeface="Arial" panose="020B0604020202020204" pitchFamily="34" charset="0"/>
                  <a:buChar char="•"/>
                </a:pPr>
                <a:r>
                  <a:rPr lang="en-SG" sz="900" u="sng" dirty="0">
                    <a:solidFill>
                      <a:schemeClr val="tx1">
                        <a:lumMod val="50000"/>
                        <a:lumOff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https://io.mlaw.gov.sg/debt-repayment-scheme/information-for-debtors/</a:t>
                </a:r>
                <a:endParaRPr lang="en-SG" sz="900" u="sng" dirty="0">
                  <a:solidFill>
                    <a:schemeClr val="tx1">
                      <a:lumMod val="50000"/>
                      <a:lumOff val="50000"/>
                    </a:schemeClr>
                  </a:solidFill>
                  <a:latin typeface="Calibri" panose="020F0502020204030204" pitchFamily="34" charset="0"/>
                  <a:cs typeface="Calibri" panose="020F0502020204030204" pitchFamily="34" charset="0"/>
                </a:endParaRP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pays $350 once prelim assessment is successful</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OA may take </a:t>
                </a:r>
                <a:r>
                  <a:rPr lang="en-SG" sz="900" b="1" dirty="0">
                    <a:latin typeface="Calibri" panose="020F0502020204030204" pitchFamily="34" charset="0"/>
                    <a:cs typeface="Calibri" panose="020F0502020204030204" pitchFamily="34" charset="0"/>
                  </a:rPr>
                  <a:t>up to 6 months </a:t>
                </a:r>
                <a:r>
                  <a:rPr lang="en-SG" sz="900" dirty="0">
                    <a:latin typeface="Calibri" panose="020F0502020204030204" pitchFamily="34" charset="0"/>
                    <a:cs typeface="Calibri" panose="020F0502020204030204" pitchFamily="34" charset="0"/>
                  </a:rPr>
                  <a:t>to assess the debtor’s suitability for DRS</a:t>
                </a:r>
              </a:p>
            </p:txBody>
          </p:sp>
        </p:grpSp>
      </p:grpSp>
      <p:grpSp>
        <p:nvGrpSpPr>
          <p:cNvPr id="7" name="Group 6"/>
          <p:cNvGrpSpPr/>
          <p:nvPr/>
        </p:nvGrpSpPr>
        <p:grpSpPr>
          <a:xfrm>
            <a:off x="3347864" y="1557837"/>
            <a:ext cx="2520280" cy="1656184"/>
            <a:chOff x="3275856" y="1484784"/>
            <a:chExt cx="2520280" cy="1656184"/>
          </a:xfrm>
          <a:solidFill>
            <a:srgbClr val="D5A7B1"/>
          </a:solidFill>
        </p:grpSpPr>
        <p:sp>
          <p:nvSpPr>
            <p:cNvPr id="33" name="Rounded Rectangle 32"/>
            <p:cNvSpPr/>
            <p:nvPr/>
          </p:nvSpPr>
          <p:spPr>
            <a:xfrm>
              <a:off x="3275856" y="1484784"/>
              <a:ext cx="2520280" cy="1656184"/>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4" name="Text Milestone 5" title="Item Text">
              <a:extLst>
                <a:ext uri="{FF2B5EF4-FFF2-40B4-BE49-F238E27FC236}">
                  <a16:creationId xmlns:a16="http://schemas.microsoft.com/office/drawing/2014/main" id="{BFB56E2D-6AC2-44DC-BB7B-423C3393A995}"/>
                </a:ext>
              </a:extLst>
            </p:cNvPr>
            <p:cNvGrpSpPr/>
            <p:nvPr/>
          </p:nvGrpSpPr>
          <p:grpSpPr>
            <a:xfrm>
              <a:off x="3423751" y="1549357"/>
              <a:ext cx="2156362" cy="864783"/>
              <a:chOff x="5362965" y="1164617"/>
              <a:chExt cx="1767840" cy="1153044"/>
            </a:xfrm>
            <a:grpFill/>
          </p:grpSpPr>
          <p:sp>
            <p:nvSpPr>
              <p:cNvPr id="205" name="TextBox 204">
                <a:extLst>
                  <a:ext uri="{FF2B5EF4-FFF2-40B4-BE49-F238E27FC236}">
                    <a16:creationId xmlns:a16="http://schemas.microsoft.com/office/drawing/2014/main" id="{6C6BF4F5-4187-4C24-91F8-B0334FE9A105}"/>
                  </a:ext>
                </a:extLst>
              </p:cNvPr>
              <p:cNvSpPr txBox="1"/>
              <p:nvPr/>
            </p:nvSpPr>
            <p:spPr>
              <a:xfrm>
                <a:off x="5362965" y="1164617"/>
                <a:ext cx="1767840" cy="246221"/>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3) Creditors' Meeting</a:t>
                </a:r>
              </a:p>
            </p:txBody>
          </p:sp>
          <p:sp>
            <p:nvSpPr>
              <p:cNvPr id="206" name="TextBox 205">
                <a:extLst>
                  <a:ext uri="{FF2B5EF4-FFF2-40B4-BE49-F238E27FC236}">
                    <a16:creationId xmlns:a16="http://schemas.microsoft.com/office/drawing/2014/main" id="{AF85AC23-D6EA-4B23-98AE-B44CC72A87D9}"/>
                  </a:ext>
                </a:extLst>
              </p:cNvPr>
              <p:cNvSpPr txBox="1"/>
              <p:nvPr/>
            </p:nvSpPr>
            <p:spPr>
              <a:xfrm>
                <a:off x="5362965" y="1578997"/>
                <a:ext cx="1767840" cy="738664"/>
              </a:xfrm>
              <a:prstGeom prst="rect">
                <a:avLst/>
              </a:prstGeom>
              <a:grp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Case is reviewed and a meeting is scheduled between debtor and case officer</a:t>
                </a:r>
                <a:endParaRPr lang="en-US" sz="900" dirty="0">
                  <a:latin typeface="Calibri" panose="020F0502020204030204" pitchFamily="34" charset="0"/>
                  <a:cs typeface="Calibri" panose="020F0502020204030204" pitchFamily="34" charset="0"/>
                </a:endParaRP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to pay review fee of $250 before meeting</a:t>
                </a:r>
              </a:p>
            </p:txBody>
          </p:sp>
        </p:grpSp>
      </p:grpSp>
      <p:grpSp>
        <p:nvGrpSpPr>
          <p:cNvPr id="235" name="Launch Graphic" title="Launch Graphic">
            <a:extLst>
              <a:ext uri="{FF2B5EF4-FFF2-40B4-BE49-F238E27FC236}">
                <a16:creationId xmlns:a16="http://schemas.microsoft.com/office/drawing/2014/main" id="{EE7BDC36-5F29-455C-B739-3B266E64CA8C}"/>
              </a:ext>
            </a:extLst>
          </p:cNvPr>
          <p:cNvGrpSpPr/>
          <p:nvPr/>
        </p:nvGrpSpPr>
        <p:grpSpPr>
          <a:xfrm>
            <a:off x="7956376" y="4149080"/>
            <a:ext cx="510404" cy="510404"/>
            <a:chOff x="10961301" y="3355525"/>
            <a:chExt cx="680539" cy="680539"/>
          </a:xfrm>
        </p:grpSpPr>
        <p:sp>
          <p:nvSpPr>
            <p:cNvPr id="236" name="Oval 235" title="Launch Circle">
              <a:extLst>
                <a:ext uri="{FF2B5EF4-FFF2-40B4-BE49-F238E27FC236}">
                  <a16:creationId xmlns:a16="http://schemas.microsoft.com/office/drawing/2014/main" id="{C2680208-3C44-427A-8695-8FD5BD8AAF59}"/>
                </a:ext>
              </a:extLst>
            </p:cNvPr>
            <p:cNvSpPr/>
            <p:nvPr/>
          </p:nvSpPr>
          <p:spPr>
            <a:xfrm>
              <a:off x="10961301" y="3355525"/>
              <a:ext cx="680539" cy="680539"/>
            </a:xfrm>
            <a:prstGeom prst="ellipse">
              <a:avLst/>
            </a:prstGeom>
            <a:solidFill>
              <a:schemeClr val="accent3"/>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sz="1350" dirty="0">
                <a:latin typeface="Calibri" panose="020F0502020204030204" pitchFamily="34" charset="0"/>
                <a:cs typeface="Calibri" panose="020F0502020204030204" pitchFamily="34" charset="0"/>
              </a:endParaRPr>
            </a:p>
          </p:txBody>
        </p:sp>
        <p:pic>
          <p:nvPicPr>
            <p:cNvPr id="237" name="Graphic 236" descr="Race Flag">
              <a:extLst>
                <a:ext uri="{FF2B5EF4-FFF2-40B4-BE49-F238E27FC236}">
                  <a16:creationId xmlns:a16="http://schemas.microsoft.com/office/drawing/2014/main" id="{4ADF9E33-C612-4489-A970-8A8264C44F1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1091279" y="3475195"/>
              <a:ext cx="460035" cy="460035"/>
            </a:xfrm>
            <a:prstGeom prst="rect">
              <a:avLst/>
            </a:prstGeom>
          </p:spPr>
        </p:pic>
      </p:grpSp>
      <p:grpSp>
        <p:nvGrpSpPr>
          <p:cNvPr id="12" name="Group 11"/>
          <p:cNvGrpSpPr/>
          <p:nvPr/>
        </p:nvGrpSpPr>
        <p:grpSpPr>
          <a:xfrm>
            <a:off x="4716016" y="5085184"/>
            <a:ext cx="2520280" cy="1512168"/>
            <a:chOff x="4355976" y="4365104"/>
            <a:chExt cx="2520280" cy="1512168"/>
          </a:xfrm>
        </p:grpSpPr>
        <p:sp>
          <p:nvSpPr>
            <p:cNvPr id="35" name="Rounded Rectangle 34"/>
            <p:cNvSpPr/>
            <p:nvPr/>
          </p:nvSpPr>
          <p:spPr>
            <a:xfrm>
              <a:off x="4355976" y="4365104"/>
              <a:ext cx="2520280" cy="1512168"/>
            </a:xfrm>
            <a:prstGeom prst="roundRect">
              <a:avLst/>
            </a:prstGeom>
            <a:solidFill>
              <a:srgbClr val="D5A7B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Text Milestone 2" title="Item Text">
              <a:extLst>
                <a:ext uri="{FF2B5EF4-FFF2-40B4-BE49-F238E27FC236}">
                  <a16:creationId xmlns:a16="http://schemas.microsoft.com/office/drawing/2014/main" id="{4425B3AE-EE22-4E18-8479-0D5A28BAA925}"/>
                </a:ext>
              </a:extLst>
            </p:cNvPr>
            <p:cNvGrpSpPr/>
            <p:nvPr/>
          </p:nvGrpSpPr>
          <p:grpSpPr>
            <a:xfrm>
              <a:off x="4716016" y="4548652"/>
              <a:ext cx="1781472" cy="1094815"/>
              <a:chOff x="2128112" y="4887473"/>
              <a:chExt cx="1786622" cy="1459752"/>
            </a:xfrm>
          </p:grpSpPr>
          <p:sp>
            <p:nvSpPr>
              <p:cNvPr id="101" name="TextBox 100">
                <a:extLst>
                  <a:ext uri="{FF2B5EF4-FFF2-40B4-BE49-F238E27FC236}">
                    <a16:creationId xmlns:a16="http://schemas.microsoft.com/office/drawing/2014/main" id="{D36779F8-1019-4251-A6B8-50EA04F6B1A0}"/>
                  </a:ext>
                </a:extLst>
              </p:cNvPr>
              <p:cNvSpPr txBox="1"/>
              <p:nvPr/>
            </p:nvSpPr>
            <p:spPr>
              <a:xfrm>
                <a:off x="2146894" y="4887473"/>
                <a:ext cx="1767840" cy="246221"/>
              </a:xfrm>
              <a:prstGeom prst="rect">
                <a:avLst/>
              </a:prstGeom>
              <a:no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4) Commencement of DRS</a:t>
                </a:r>
              </a:p>
            </p:txBody>
          </p:sp>
          <p:sp>
            <p:nvSpPr>
              <p:cNvPr id="102" name="TextBox 101">
                <a:extLst>
                  <a:ext uri="{FF2B5EF4-FFF2-40B4-BE49-F238E27FC236}">
                    <a16:creationId xmlns:a16="http://schemas.microsoft.com/office/drawing/2014/main" id="{37687618-9F6B-482B-8F00-CDB03C47A8C5}"/>
                  </a:ext>
                </a:extLst>
              </p:cNvPr>
              <p:cNvSpPr txBox="1"/>
              <p:nvPr/>
            </p:nvSpPr>
            <p:spPr>
              <a:xfrm>
                <a:off x="2128112" y="5239230"/>
                <a:ext cx="1767840" cy="1107995"/>
              </a:xfrm>
              <a:prstGeom prst="rect">
                <a:avLst/>
              </a:prstGeom>
              <a:no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Annual Fee of $300 to be paid</a:t>
                </a:r>
                <a:endParaRPr lang="en-US" sz="900" dirty="0">
                  <a:latin typeface="Calibri" panose="020F0502020204030204" pitchFamily="34" charset="0"/>
                  <a:cs typeface="Calibri" panose="020F0502020204030204" pitchFamily="34" charset="0"/>
                </a:endParaRP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Agreed monthly instalment to be paid</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Repayment plan to be signed by debtor </a:t>
                </a:r>
              </a:p>
              <a:p>
                <a:pPr marL="128588" indent="-128588" algn="just">
                  <a:buFont typeface="Arial" panose="020B0604020202020204" pitchFamily="34" charset="0"/>
                  <a:buChar char="•"/>
                </a:pPr>
                <a:endParaRPr lang="en-SG" sz="900" dirty="0">
                  <a:highlight>
                    <a:srgbClr val="FFFF00"/>
                  </a:highlight>
                  <a:latin typeface="Calibri" panose="020F0502020204030204" pitchFamily="34" charset="0"/>
                  <a:cs typeface="Calibri" panose="020F0502020204030204" pitchFamily="34" charset="0"/>
                </a:endParaRPr>
              </a:p>
            </p:txBody>
          </p:sp>
        </p:grpSp>
      </p:grpSp>
      <p:sp>
        <p:nvSpPr>
          <p:cNvPr id="30" name="Slide Title">
            <a:extLst>
              <a:ext uri="{FF2B5EF4-FFF2-40B4-BE49-F238E27FC236}">
                <a16:creationId xmlns:a16="http://schemas.microsoft.com/office/drawing/2014/main" id="{4DFC6158-4488-4924-B93E-B8156CA62E02}"/>
              </a:ext>
            </a:extLst>
          </p:cNvPr>
          <p:cNvSpPr txBox="1">
            <a:spLocks/>
          </p:cNvSpPr>
          <p:nvPr/>
        </p:nvSpPr>
        <p:spPr bwMode="auto">
          <a:xfrm>
            <a:off x="290217" y="213211"/>
            <a:ext cx="8505000" cy="40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pitchFamily="34" charset="0"/>
              </a:defRPr>
            </a:lvl2pPr>
            <a:lvl3pPr algn="l" rtl="0" eaLnBrk="0" fontAlgn="base" hangingPunct="0">
              <a:spcBef>
                <a:spcPct val="0"/>
              </a:spcBef>
              <a:spcAft>
                <a:spcPct val="0"/>
              </a:spcAft>
              <a:defRPr sz="4400">
                <a:solidFill>
                  <a:schemeClr val="tx1"/>
                </a:solidFill>
                <a:latin typeface="Calibri" pitchFamily="34" charset="0"/>
              </a:defRPr>
            </a:lvl3pPr>
            <a:lvl4pPr algn="l" rtl="0" eaLnBrk="0" fontAlgn="base" hangingPunct="0">
              <a:spcBef>
                <a:spcPct val="0"/>
              </a:spcBef>
              <a:spcAft>
                <a:spcPct val="0"/>
              </a:spcAft>
              <a:defRPr sz="4400">
                <a:solidFill>
                  <a:schemeClr val="tx1"/>
                </a:solidFill>
                <a:latin typeface="Calibri" pitchFamily="34" charset="0"/>
              </a:defRPr>
            </a:lvl4pPr>
            <a:lvl5pPr algn="l" rtl="0" eaLnBrk="0" fontAlgn="base" hangingPunct="0">
              <a:spcBef>
                <a:spcPct val="0"/>
              </a:spcBef>
              <a:spcAft>
                <a:spcPct val="0"/>
              </a:spcAft>
              <a:defRPr sz="4400">
                <a:solidFill>
                  <a:schemeClr val="tx1"/>
                </a:solidFill>
                <a:latin typeface="Calibri" pitchFamily="34" charset="0"/>
              </a:defRPr>
            </a:lvl5pPr>
            <a:lvl6pPr marL="457200" algn="l" rtl="0" fontAlgn="base">
              <a:spcBef>
                <a:spcPct val="0"/>
              </a:spcBef>
              <a:spcAft>
                <a:spcPct val="0"/>
              </a:spcAft>
              <a:defRPr sz="4400">
                <a:solidFill>
                  <a:schemeClr val="tx1"/>
                </a:solidFill>
                <a:latin typeface="Calibri" pitchFamily="34" charset="0"/>
              </a:defRPr>
            </a:lvl6pPr>
            <a:lvl7pPr marL="914400" algn="l" rtl="0" fontAlgn="base">
              <a:spcBef>
                <a:spcPct val="0"/>
              </a:spcBef>
              <a:spcAft>
                <a:spcPct val="0"/>
              </a:spcAft>
              <a:defRPr sz="4400">
                <a:solidFill>
                  <a:schemeClr val="tx1"/>
                </a:solidFill>
                <a:latin typeface="Calibri" pitchFamily="34" charset="0"/>
              </a:defRPr>
            </a:lvl7pPr>
            <a:lvl8pPr marL="1371600" algn="l" rtl="0" fontAlgn="base">
              <a:spcBef>
                <a:spcPct val="0"/>
              </a:spcBef>
              <a:spcAft>
                <a:spcPct val="0"/>
              </a:spcAft>
              <a:defRPr sz="4400">
                <a:solidFill>
                  <a:schemeClr val="tx1"/>
                </a:solidFill>
                <a:latin typeface="Calibri" pitchFamily="34" charset="0"/>
              </a:defRPr>
            </a:lvl8pPr>
            <a:lvl9pPr marL="1828800" algn="l" rtl="0" fontAlgn="base">
              <a:spcBef>
                <a:spcPct val="0"/>
              </a:spcBef>
              <a:spcAft>
                <a:spcPct val="0"/>
              </a:spcAft>
              <a:defRPr sz="4400">
                <a:solidFill>
                  <a:schemeClr val="tx1"/>
                </a:solidFill>
                <a:latin typeface="Calibri" pitchFamily="34" charset="0"/>
              </a:defRPr>
            </a:lvl9pPr>
          </a:lstStyle>
          <a:p>
            <a:r>
              <a:rPr lang="en-ZA" sz="4200" dirty="0"/>
              <a:t>Debt Repayment Scheme (DRS)</a:t>
            </a:r>
          </a:p>
        </p:txBody>
      </p:sp>
      <p:grpSp>
        <p:nvGrpSpPr>
          <p:cNvPr id="6" name="Group 5"/>
          <p:cNvGrpSpPr/>
          <p:nvPr/>
        </p:nvGrpSpPr>
        <p:grpSpPr>
          <a:xfrm>
            <a:off x="6012160" y="1557837"/>
            <a:ext cx="2520280" cy="1870930"/>
            <a:chOff x="5868144" y="1484784"/>
            <a:chExt cx="2520280" cy="1870930"/>
          </a:xfrm>
        </p:grpSpPr>
        <p:sp>
          <p:nvSpPr>
            <p:cNvPr id="37" name="Rounded Rectangle 36"/>
            <p:cNvSpPr/>
            <p:nvPr/>
          </p:nvSpPr>
          <p:spPr>
            <a:xfrm>
              <a:off x="5868144" y="1484784"/>
              <a:ext cx="2520280" cy="1656184"/>
            </a:xfrm>
            <a:prstGeom prst="roundRect">
              <a:avLst/>
            </a:prstGeom>
            <a:solidFill>
              <a:srgbClr val="D5A7B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6016038" y="1549357"/>
              <a:ext cx="2156362" cy="1806357"/>
              <a:chOff x="6016038" y="1549357"/>
              <a:chExt cx="2156362" cy="1806357"/>
            </a:xfrm>
          </p:grpSpPr>
          <p:sp>
            <p:nvSpPr>
              <p:cNvPr id="105" name="TextBox 104">
                <a:extLst>
                  <a:ext uri="{FF2B5EF4-FFF2-40B4-BE49-F238E27FC236}">
                    <a16:creationId xmlns:a16="http://schemas.microsoft.com/office/drawing/2014/main" id="{2611AE82-3F0D-4F97-9611-DE92229753FB}"/>
                  </a:ext>
                </a:extLst>
              </p:cNvPr>
              <p:cNvSpPr txBox="1"/>
              <p:nvPr/>
            </p:nvSpPr>
            <p:spPr>
              <a:xfrm>
                <a:off x="6301029" y="1549357"/>
                <a:ext cx="1762744" cy="184666"/>
              </a:xfrm>
              <a:prstGeom prst="rect">
                <a:avLst/>
              </a:prstGeom>
              <a:no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5) Completion of DRS</a:t>
                </a:r>
              </a:p>
            </p:txBody>
          </p:sp>
          <p:sp>
            <p:nvSpPr>
              <p:cNvPr id="32" name="TextBox 31">
                <a:extLst>
                  <a:ext uri="{FF2B5EF4-FFF2-40B4-BE49-F238E27FC236}">
                    <a16:creationId xmlns:a16="http://schemas.microsoft.com/office/drawing/2014/main" id="{5AEF454B-D45B-4456-A650-B34542CE7415}"/>
                  </a:ext>
                </a:extLst>
              </p:cNvPr>
              <p:cNvSpPr txBox="1"/>
              <p:nvPr/>
            </p:nvSpPr>
            <p:spPr>
              <a:xfrm>
                <a:off x="6016038" y="1832220"/>
                <a:ext cx="2156362" cy="1523494"/>
              </a:xfrm>
              <a:prstGeom prst="rect">
                <a:avLst/>
              </a:prstGeom>
              <a:noFill/>
            </p:spPr>
            <p:txBody>
              <a:bodyPr wrap="square" lIns="0" tIns="0" rIns="0" bIns="0" rtlCol="0">
                <a:spAutoFit/>
              </a:bodyPr>
              <a:lstStyle/>
              <a:p>
                <a:pPr marL="128588" indent="-128588" algn="just">
                  <a:buFont typeface="Arial" panose="020B0604020202020204" pitchFamily="34" charset="0"/>
                  <a:buChar char="•"/>
                </a:pPr>
                <a:r>
                  <a:rPr lang="en-US" sz="900" dirty="0">
                    <a:latin typeface="Calibri" panose="020F0502020204030204" pitchFamily="34" charset="0"/>
                    <a:cs typeface="Calibri" panose="020F0502020204030204" pitchFamily="34" charset="0"/>
                  </a:rPr>
                  <a:t>Debtor completes the Debt Repayment Plan</a:t>
                </a:r>
              </a:p>
              <a:p>
                <a:pPr marL="128588" indent="-128588" algn="just">
                  <a:buFont typeface="Arial" panose="020B0604020202020204" pitchFamily="34" charset="0"/>
                  <a:buChar char="•"/>
                </a:pPr>
                <a:endParaRPr lang="en-US" sz="900" dirty="0">
                  <a:latin typeface="Calibri" panose="020F0502020204030204" pitchFamily="34" charset="0"/>
                  <a:cs typeface="Calibri" panose="020F0502020204030204" pitchFamily="34" charset="0"/>
                </a:endParaRPr>
              </a:p>
              <a:p>
                <a:pPr algn="just"/>
                <a:r>
                  <a:rPr lang="en-US" sz="900" i="1" dirty="0"/>
                  <a:t>To note: </a:t>
                </a:r>
              </a:p>
              <a:p>
                <a:pPr algn="just"/>
                <a:r>
                  <a:rPr lang="en-US" sz="900" i="1" dirty="0"/>
                  <a:t>For debtors who did not complete the Debt Repayment Plan, the OA will issue a Certificate of Failure and any  creditor from DRS may file a bankruptcy application against the said debtor subsequently</a:t>
                </a:r>
                <a:r>
                  <a:rPr lang="en-US" sz="900" b="1" i="1" dirty="0"/>
                  <a:t>.</a:t>
                </a:r>
                <a:endParaRPr lang="en-US" sz="900" b="1" i="1" dirty="0">
                  <a:solidFill>
                    <a:srgbClr val="FF0000"/>
                  </a:solidFill>
                </a:endParaRPr>
              </a:p>
              <a:p>
                <a:pPr marL="128588" indent="-128588" algn="just">
                  <a:buFont typeface="Arial" panose="020B0604020202020204" pitchFamily="34" charset="0"/>
                  <a:buChar char="•"/>
                </a:pPr>
                <a:endParaRPr lang="en-US" sz="900" dirty="0">
                  <a:latin typeface="Calibri" panose="020F0502020204030204" pitchFamily="34" charset="0"/>
                  <a:cs typeface="Calibri" panose="020F0502020204030204" pitchFamily="34" charset="0"/>
                </a:endParaRPr>
              </a:p>
              <a:p>
                <a:pPr marL="128588" indent="-128588" algn="just">
                  <a:buFont typeface="Arial" panose="020B0604020202020204" pitchFamily="34" charset="0"/>
                  <a:buChar char="•"/>
                </a:pPr>
                <a:endParaRPr lang="en-US" sz="900" dirty="0">
                  <a:latin typeface="Calibri" panose="020F0502020204030204" pitchFamily="34" charset="0"/>
                  <a:cs typeface="Calibri" panose="020F0502020204030204" pitchFamily="34" charset="0"/>
                </a:endParaRPr>
              </a:p>
            </p:txBody>
          </p:sp>
        </p:grpSp>
      </p:grpSp>
      <p:pic>
        <p:nvPicPr>
          <p:cNvPr id="47" name="Picture 46">
            <a:extLst>
              <a:ext uri="{FF2B5EF4-FFF2-40B4-BE49-F238E27FC236}">
                <a16:creationId xmlns:a16="http://schemas.microsoft.com/office/drawing/2014/main" id="{D26A040B-26AE-4780-A959-D056F2F94FC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39552" y="4149080"/>
            <a:ext cx="516654" cy="516654"/>
          </a:xfrm>
          <a:prstGeom prst="rect">
            <a:avLst/>
          </a:prstGeom>
        </p:spPr>
      </p:pic>
      <p:grpSp>
        <p:nvGrpSpPr>
          <p:cNvPr id="48" name="Group 47"/>
          <p:cNvGrpSpPr/>
          <p:nvPr/>
        </p:nvGrpSpPr>
        <p:grpSpPr>
          <a:xfrm>
            <a:off x="683568" y="3306470"/>
            <a:ext cx="1800200" cy="779894"/>
            <a:chOff x="742133" y="2937138"/>
            <a:chExt cx="1551011" cy="779894"/>
          </a:xfrm>
        </p:grpSpPr>
        <p:sp>
          <p:nvSpPr>
            <p:cNvPr id="49" name="Arrow: U-Turn Milestone 1" title="Timeline Arrow">
              <a:extLst>
                <a:ext uri="{FF2B5EF4-FFF2-40B4-BE49-F238E27FC236}">
                  <a16:creationId xmlns:a16="http://schemas.microsoft.com/office/drawing/2014/main" id="{36189603-5B44-4AF3-AEC6-6281E5F556A7}"/>
                </a:ext>
              </a:extLst>
            </p:cNvPr>
            <p:cNvSpPr/>
            <p:nvPr/>
          </p:nvSpPr>
          <p:spPr>
            <a:xfrm>
              <a:off x="742133" y="2996952"/>
              <a:ext cx="1551011" cy="720080"/>
            </a:xfrm>
            <a:prstGeom prst="uturnArrow">
              <a:avLst>
                <a:gd name="adj1" fmla="val 37244"/>
                <a:gd name="adj2" fmla="val 18622"/>
                <a:gd name="adj3" fmla="val 20252"/>
                <a:gd name="adj4" fmla="val 52602"/>
                <a:gd name="adj5" fmla="val 96832"/>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50" name="TextBox 49"/>
            <p:cNvSpPr txBox="1"/>
            <p:nvPr/>
          </p:nvSpPr>
          <p:spPr>
            <a:xfrm>
              <a:off x="1115616" y="2937138"/>
              <a:ext cx="815626" cy="338554"/>
            </a:xfrm>
            <a:prstGeom prst="rect">
              <a:avLst/>
            </a:prstGeom>
            <a:noFill/>
          </p:spPr>
          <p:txBody>
            <a:bodyPr wrap="square" rtlCol="0">
              <a:spAutoFit/>
            </a:bodyPr>
            <a:lstStyle/>
            <a:p>
              <a:pPr algn="ctr"/>
              <a:r>
                <a:rPr lang="en-US" sz="1600" dirty="0"/>
                <a:t>Step 1</a:t>
              </a:r>
            </a:p>
          </p:txBody>
        </p:sp>
      </p:grpSp>
      <p:grpSp>
        <p:nvGrpSpPr>
          <p:cNvPr id="51" name="Group 50"/>
          <p:cNvGrpSpPr/>
          <p:nvPr/>
        </p:nvGrpSpPr>
        <p:grpSpPr>
          <a:xfrm>
            <a:off x="2267744" y="4149080"/>
            <a:ext cx="1656184" cy="720080"/>
            <a:chOff x="2123728" y="3629022"/>
            <a:chExt cx="1475924" cy="720080"/>
          </a:xfrm>
        </p:grpSpPr>
        <p:sp>
          <p:nvSpPr>
            <p:cNvPr id="52" name="Arrow: U-Turn Milestone 2" title="Timeline Arrow">
              <a:extLst>
                <a:ext uri="{FF2B5EF4-FFF2-40B4-BE49-F238E27FC236}">
                  <a16:creationId xmlns:a16="http://schemas.microsoft.com/office/drawing/2014/main" id="{9D37DFEE-3A11-4C0D-A12A-80512F7F58E6}"/>
                </a:ext>
              </a:extLst>
            </p:cNvPr>
            <p:cNvSpPr/>
            <p:nvPr/>
          </p:nvSpPr>
          <p:spPr>
            <a:xfrm flipV="1">
              <a:off x="2123728" y="3629022"/>
              <a:ext cx="1475924" cy="664074"/>
            </a:xfrm>
            <a:prstGeom prst="uturnArrow">
              <a:avLst>
                <a:gd name="adj1" fmla="val 37244"/>
                <a:gd name="adj2" fmla="val 18622"/>
                <a:gd name="adj3" fmla="val 20252"/>
                <a:gd name="adj4" fmla="val 52602"/>
                <a:gd name="adj5" fmla="val 96832"/>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53" name="TextBox 52"/>
            <p:cNvSpPr txBox="1"/>
            <p:nvPr/>
          </p:nvSpPr>
          <p:spPr>
            <a:xfrm>
              <a:off x="2483768" y="4010548"/>
              <a:ext cx="936104" cy="338554"/>
            </a:xfrm>
            <a:prstGeom prst="rect">
              <a:avLst/>
            </a:prstGeom>
            <a:noFill/>
            <a:ln>
              <a:noFill/>
            </a:ln>
          </p:spPr>
          <p:txBody>
            <a:bodyPr wrap="square" rtlCol="0">
              <a:spAutoFit/>
            </a:bodyPr>
            <a:lstStyle/>
            <a:p>
              <a:r>
                <a:rPr lang="en-US" sz="1600" dirty="0"/>
                <a:t>Step 2</a:t>
              </a:r>
            </a:p>
          </p:txBody>
        </p:sp>
      </p:grpSp>
      <p:grpSp>
        <p:nvGrpSpPr>
          <p:cNvPr id="54" name="Group 53"/>
          <p:cNvGrpSpPr/>
          <p:nvPr/>
        </p:nvGrpSpPr>
        <p:grpSpPr>
          <a:xfrm>
            <a:off x="3635896" y="3306470"/>
            <a:ext cx="1800200" cy="779894"/>
            <a:chOff x="742133" y="2937138"/>
            <a:chExt cx="1551011" cy="779894"/>
          </a:xfrm>
        </p:grpSpPr>
        <p:sp>
          <p:nvSpPr>
            <p:cNvPr id="55" name="Arrow: U-Turn Milestone 1" title="Timeline Arrow">
              <a:extLst>
                <a:ext uri="{FF2B5EF4-FFF2-40B4-BE49-F238E27FC236}">
                  <a16:creationId xmlns:a16="http://schemas.microsoft.com/office/drawing/2014/main" id="{36189603-5B44-4AF3-AEC6-6281E5F556A7}"/>
                </a:ext>
              </a:extLst>
            </p:cNvPr>
            <p:cNvSpPr/>
            <p:nvPr/>
          </p:nvSpPr>
          <p:spPr>
            <a:xfrm>
              <a:off x="742133" y="2996952"/>
              <a:ext cx="1551011" cy="720080"/>
            </a:xfrm>
            <a:prstGeom prst="uturnArrow">
              <a:avLst>
                <a:gd name="adj1" fmla="val 37244"/>
                <a:gd name="adj2" fmla="val 18622"/>
                <a:gd name="adj3" fmla="val 20252"/>
                <a:gd name="adj4" fmla="val 52602"/>
                <a:gd name="adj5" fmla="val 96832"/>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56" name="TextBox 55"/>
            <p:cNvSpPr txBox="1"/>
            <p:nvPr/>
          </p:nvSpPr>
          <p:spPr>
            <a:xfrm>
              <a:off x="1115616" y="2937138"/>
              <a:ext cx="815626" cy="338554"/>
            </a:xfrm>
            <a:prstGeom prst="rect">
              <a:avLst/>
            </a:prstGeom>
            <a:noFill/>
          </p:spPr>
          <p:txBody>
            <a:bodyPr wrap="square" rtlCol="0">
              <a:spAutoFit/>
            </a:bodyPr>
            <a:lstStyle/>
            <a:p>
              <a:pPr algn="ctr"/>
              <a:r>
                <a:rPr lang="en-US" sz="1600" dirty="0"/>
                <a:t>Step 3</a:t>
              </a:r>
            </a:p>
          </p:txBody>
        </p:sp>
      </p:grpSp>
      <p:grpSp>
        <p:nvGrpSpPr>
          <p:cNvPr id="57" name="Group 56"/>
          <p:cNvGrpSpPr/>
          <p:nvPr/>
        </p:nvGrpSpPr>
        <p:grpSpPr>
          <a:xfrm>
            <a:off x="5148064" y="4149080"/>
            <a:ext cx="1656184" cy="720080"/>
            <a:chOff x="2123728" y="3629022"/>
            <a:chExt cx="1475924" cy="720080"/>
          </a:xfrm>
        </p:grpSpPr>
        <p:sp>
          <p:nvSpPr>
            <p:cNvPr id="58" name="Arrow: U-Turn Milestone 2" title="Timeline Arrow">
              <a:extLst>
                <a:ext uri="{FF2B5EF4-FFF2-40B4-BE49-F238E27FC236}">
                  <a16:creationId xmlns:a16="http://schemas.microsoft.com/office/drawing/2014/main" id="{9D37DFEE-3A11-4C0D-A12A-80512F7F58E6}"/>
                </a:ext>
              </a:extLst>
            </p:cNvPr>
            <p:cNvSpPr/>
            <p:nvPr/>
          </p:nvSpPr>
          <p:spPr>
            <a:xfrm flipV="1">
              <a:off x="2123728" y="3629022"/>
              <a:ext cx="1475924" cy="664074"/>
            </a:xfrm>
            <a:prstGeom prst="uturnArrow">
              <a:avLst>
                <a:gd name="adj1" fmla="val 37244"/>
                <a:gd name="adj2" fmla="val 18622"/>
                <a:gd name="adj3" fmla="val 20252"/>
                <a:gd name="adj4" fmla="val 52602"/>
                <a:gd name="adj5" fmla="val 96832"/>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59" name="TextBox 58"/>
            <p:cNvSpPr txBox="1"/>
            <p:nvPr/>
          </p:nvSpPr>
          <p:spPr>
            <a:xfrm>
              <a:off x="2572922" y="4010548"/>
              <a:ext cx="936104" cy="338554"/>
            </a:xfrm>
            <a:prstGeom prst="rect">
              <a:avLst/>
            </a:prstGeom>
            <a:noFill/>
          </p:spPr>
          <p:txBody>
            <a:bodyPr wrap="square" rtlCol="0">
              <a:spAutoFit/>
            </a:bodyPr>
            <a:lstStyle/>
            <a:p>
              <a:r>
                <a:rPr lang="en-US" sz="1600" dirty="0"/>
                <a:t>Step 4</a:t>
              </a:r>
            </a:p>
          </p:txBody>
        </p:sp>
      </p:grpSp>
      <p:grpSp>
        <p:nvGrpSpPr>
          <p:cNvPr id="60" name="Group 59"/>
          <p:cNvGrpSpPr/>
          <p:nvPr/>
        </p:nvGrpSpPr>
        <p:grpSpPr>
          <a:xfrm>
            <a:off x="6516216" y="3306470"/>
            <a:ext cx="1800200" cy="779894"/>
            <a:chOff x="742133" y="2937138"/>
            <a:chExt cx="1551011" cy="779894"/>
          </a:xfrm>
        </p:grpSpPr>
        <p:sp>
          <p:nvSpPr>
            <p:cNvPr id="61" name="Arrow: U-Turn Milestone 1" title="Timeline Arrow">
              <a:extLst>
                <a:ext uri="{FF2B5EF4-FFF2-40B4-BE49-F238E27FC236}">
                  <a16:creationId xmlns:a16="http://schemas.microsoft.com/office/drawing/2014/main" id="{36189603-5B44-4AF3-AEC6-6281E5F556A7}"/>
                </a:ext>
              </a:extLst>
            </p:cNvPr>
            <p:cNvSpPr/>
            <p:nvPr/>
          </p:nvSpPr>
          <p:spPr>
            <a:xfrm>
              <a:off x="742133" y="2996952"/>
              <a:ext cx="1551011" cy="720080"/>
            </a:xfrm>
            <a:prstGeom prst="uturnArrow">
              <a:avLst>
                <a:gd name="adj1" fmla="val 37244"/>
                <a:gd name="adj2" fmla="val 18622"/>
                <a:gd name="adj3" fmla="val 20252"/>
                <a:gd name="adj4" fmla="val 52602"/>
                <a:gd name="adj5" fmla="val 96832"/>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62" name="TextBox 61"/>
            <p:cNvSpPr txBox="1"/>
            <p:nvPr/>
          </p:nvSpPr>
          <p:spPr>
            <a:xfrm>
              <a:off x="1115616" y="2937138"/>
              <a:ext cx="815626" cy="338554"/>
            </a:xfrm>
            <a:prstGeom prst="rect">
              <a:avLst/>
            </a:prstGeom>
            <a:noFill/>
          </p:spPr>
          <p:txBody>
            <a:bodyPr wrap="square" rtlCol="0">
              <a:spAutoFit/>
            </a:bodyPr>
            <a:lstStyle/>
            <a:p>
              <a:pPr algn="ctr"/>
              <a:r>
                <a:rPr lang="en-US" sz="1600" dirty="0"/>
                <a:t>Step 5</a:t>
              </a:r>
            </a:p>
          </p:txBody>
        </p:sp>
      </p:grpSp>
      <p:sp>
        <p:nvSpPr>
          <p:cNvPr id="2" name="TextBox 1">
            <a:extLst>
              <a:ext uri="{FF2B5EF4-FFF2-40B4-BE49-F238E27FC236}">
                <a16:creationId xmlns:a16="http://schemas.microsoft.com/office/drawing/2014/main" id="{E0252B77-E653-4E40-9C66-396A4772AAF0}"/>
              </a:ext>
            </a:extLst>
          </p:cNvPr>
          <p:cNvSpPr txBox="1"/>
          <p:nvPr/>
        </p:nvSpPr>
        <p:spPr>
          <a:xfrm>
            <a:off x="276394" y="650497"/>
            <a:ext cx="4908203" cy="307777"/>
          </a:xfrm>
          <a:prstGeom prst="rect">
            <a:avLst/>
          </a:prstGeom>
          <a:noFill/>
        </p:spPr>
        <p:txBody>
          <a:bodyPr wrap="none" rtlCol="0">
            <a:spAutoFit/>
          </a:bodyPr>
          <a:lstStyle/>
          <a:p>
            <a:r>
              <a:rPr lang="en-SG" sz="1400" i="1" dirty="0"/>
              <a:t>*please note that a debtor is not automatically placed under DRS</a:t>
            </a:r>
          </a:p>
        </p:txBody>
      </p:sp>
    </p:spTree>
    <p:extLst>
      <p:ext uri="{BB962C8B-B14F-4D97-AF65-F5344CB8AC3E}">
        <p14:creationId xmlns:p14="http://schemas.microsoft.com/office/powerpoint/2010/main" val="158719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p:txBody>
          <a:bodyPr/>
          <a:lstStyle/>
          <a:p>
            <a:r>
              <a:rPr lang="en-ZA" dirty="0"/>
              <a:t>Bankruptcy</a:t>
            </a:r>
          </a:p>
        </p:txBody>
      </p:sp>
      <p:grpSp>
        <p:nvGrpSpPr>
          <p:cNvPr id="3" name="Group 2"/>
          <p:cNvGrpSpPr/>
          <p:nvPr/>
        </p:nvGrpSpPr>
        <p:grpSpPr>
          <a:xfrm>
            <a:off x="323528" y="1268760"/>
            <a:ext cx="2520280" cy="1368152"/>
            <a:chOff x="323528" y="1628800"/>
            <a:chExt cx="2520280" cy="1368152"/>
          </a:xfrm>
        </p:grpSpPr>
        <p:sp>
          <p:nvSpPr>
            <p:cNvPr id="2" name="Rounded Rectangle 1"/>
            <p:cNvSpPr/>
            <p:nvPr/>
          </p:nvSpPr>
          <p:spPr>
            <a:xfrm>
              <a:off x="323528" y="1628800"/>
              <a:ext cx="2520280" cy="1368152"/>
            </a:xfrm>
            <a:prstGeom prst="roundRect">
              <a:avLst/>
            </a:prstGeom>
            <a:solidFill>
              <a:srgbClr val="D5A7B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0" name="Text Milestone 1" title="Item Text">
              <a:extLst>
                <a:ext uri="{FF2B5EF4-FFF2-40B4-BE49-F238E27FC236}">
                  <a16:creationId xmlns:a16="http://schemas.microsoft.com/office/drawing/2014/main" id="{A59FA398-8B0D-49E0-809E-6B58DA1A7F0E}"/>
                </a:ext>
              </a:extLst>
            </p:cNvPr>
            <p:cNvGrpSpPr/>
            <p:nvPr/>
          </p:nvGrpSpPr>
          <p:grpSpPr>
            <a:xfrm>
              <a:off x="395536" y="1772816"/>
              <a:ext cx="2333583" cy="1213816"/>
              <a:chOff x="634733" y="1283628"/>
              <a:chExt cx="1961473" cy="937091"/>
            </a:xfrm>
          </p:grpSpPr>
          <p:sp>
            <p:nvSpPr>
              <p:cNvPr id="181" name="TextBox 180">
                <a:extLst>
                  <a:ext uri="{FF2B5EF4-FFF2-40B4-BE49-F238E27FC236}">
                    <a16:creationId xmlns:a16="http://schemas.microsoft.com/office/drawing/2014/main" id="{6B5245E3-4035-4760-B649-EB7C65910BA3}"/>
                  </a:ext>
                </a:extLst>
              </p:cNvPr>
              <p:cNvSpPr txBox="1"/>
              <p:nvPr/>
            </p:nvSpPr>
            <p:spPr>
              <a:xfrm>
                <a:off x="695258" y="1283628"/>
                <a:ext cx="1767840" cy="142566"/>
              </a:xfrm>
              <a:prstGeom prst="rect">
                <a:avLst/>
              </a:prstGeom>
              <a:noFill/>
            </p:spPr>
            <p:txBody>
              <a:bodyPr wrap="square" lIns="0" tIns="0" rIns="0" bIns="0" rtlCol="0">
                <a:spAutoFit/>
              </a:bodyPr>
              <a:lstStyle/>
              <a:p>
                <a:pPr algn="ctr"/>
                <a:r>
                  <a:rPr lang="en-US" sz="1200" b="1" dirty="0">
                    <a:latin typeface="Calibri" panose="020F0502020204030204" pitchFamily="34" charset="0"/>
                    <a:cs typeface="Calibri" panose="020F0502020204030204" pitchFamily="34" charset="0"/>
                  </a:rPr>
                  <a:t>1) Bankruptcy Application (BA)</a:t>
                </a:r>
              </a:p>
            </p:txBody>
          </p:sp>
          <p:sp>
            <p:nvSpPr>
              <p:cNvPr id="182" name="TextBox 181">
                <a:extLst>
                  <a:ext uri="{FF2B5EF4-FFF2-40B4-BE49-F238E27FC236}">
                    <a16:creationId xmlns:a16="http://schemas.microsoft.com/office/drawing/2014/main" id="{F43BA435-89FE-4FAB-966E-23D4EF0EC493}"/>
                  </a:ext>
                </a:extLst>
              </p:cNvPr>
              <p:cNvSpPr txBox="1"/>
              <p:nvPr/>
            </p:nvSpPr>
            <p:spPr>
              <a:xfrm>
                <a:off x="634733" y="1472248"/>
                <a:ext cx="1961473" cy="748471"/>
              </a:xfrm>
              <a:prstGeom prst="rect">
                <a:avLst/>
              </a:prstGeom>
              <a:no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Debtor/Creditor files a BA at Supreme Court</a:t>
                </a:r>
                <a:endParaRPr lang="en-US" sz="900" dirty="0">
                  <a:latin typeface="Calibri" panose="020F0502020204030204" pitchFamily="34" charset="0"/>
                  <a:cs typeface="Calibri" panose="020F0502020204030204" pitchFamily="34" charset="0"/>
                </a:endParaRP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Payment: $1,850 (by applicant) at </a:t>
                </a:r>
                <a:r>
                  <a:rPr lang="en-SG" sz="900" dirty="0" err="1">
                    <a:latin typeface="Calibri" panose="020F0502020204030204" pitchFamily="34" charset="0"/>
                    <a:cs typeface="Calibri" panose="020F0502020204030204" pitchFamily="34" charset="0"/>
                  </a:rPr>
                  <a:t>SingPost</a:t>
                </a:r>
                <a:r>
                  <a:rPr lang="en-SG" sz="900" dirty="0">
                    <a:latin typeface="Calibri" panose="020F0502020204030204" pitchFamily="34" charset="0"/>
                    <a:cs typeface="Calibri" panose="020F0502020204030204" pitchFamily="34" charset="0"/>
                  </a:rPr>
                  <a:t> counters</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attends Hearing, case is adjourned for DRS assessment</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If case is </a:t>
                </a:r>
                <a:r>
                  <a:rPr lang="en-SG" sz="900" b="1" u="sng" dirty="0">
                    <a:latin typeface="Calibri" panose="020F0502020204030204" pitchFamily="34" charset="0"/>
                    <a:cs typeface="Calibri" panose="020F0502020204030204" pitchFamily="34" charset="0"/>
                  </a:rPr>
                  <a:t>not suitable for DRS </a:t>
                </a:r>
                <a:r>
                  <a:rPr lang="en-SG" sz="900" dirty="0">
                    <a:latin typeface="Calibri" panose="020F0502020204030204" pitchFamily="34" charset="0"/>
                    <a:cs typeface="Calibri" panose="020F0502020204030204" pitchFamily="34" charset="0"/>
                  </a:rPr>
                  <a:t>(i.e. debt size is more than $150,000), proceed to step 3 </a:t>
                </a:r>
                <a:endParaRPr lang="en-US" sz="900" dirty="0">
                  <a:latin typeface="Calibri" panose="020F0502020204030204" pitchFamily="34" charset="0"/>
                  <a:cs typeface="Calibri" panose="020F0502020204030204" pitchFamily="34" charset="0"/>
                </a:endParaRPr>
              </a:p>
            </p:txBody>
          </p:sp>
        </p:grpSp>
      </p:grpSp>
      <p:grpSp>
        <p:nvGrpSpPr>
          <p:cNvPr id="6" name="Group 5"/>
          <p:cNvGrpSpPr/>
          <p:nvPr/>
        </p:nvGrpSpPr>
        <p:grpSpPr>
          <a:xfrm>
            <a:off x="1115616" y="4446404"/>
            <a:ext cx="2304256" cy="1224136"/>
            <a:chOff x="1619672" y="4086364"/>
            <a:chExt cx="2304256" cy="1224136"/>
          </a:xfrm>
          <a:solidFill>
            <a:srgbClr val="D5A7B1"/>
          </a:solidFill>
        </p:grpSpPr>
        <p:sp>
          <p:nvSpPr>
            <p:cNvPr id="28" name="Rounded Rectangle 27"/>
            <p:cNvSpPr/>
            <p:nvPr/>
          </p:nvSpPr>
          <p:spPr>
            <a:xfrm>
              <a:off x="1619672" y="4086364"/>
              <a:ext cx="2304256" cy="1224136"/>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87" name="Text Milestone 2" title="Item Text">
              <a:extLst>
                <a:ext uri="{FF2B5EF4-FFF2-40B4-BE49-F238E27FC236}">
                  <a16:creationId xmlns:a16="http://schemas.microsoft.com/office/drawing/2014/main" id="{5280FE29-FA31-40A1-8932-846E9132EF88}"/>
                </a:ext>
              </a:extLst>
            </p:cNvPr>
            <p:cNvGrpSpPr/>
            <p:nvPr/>
          </p:nvGrpSpPr>
          <p:grpSpPr>
            <a:xfrm>
              <a:off x="1746239" y="4293096"/>
              <a:ext cx="2036456" cy="891947"/>
              <a:chOff x="2128112" y="4973297"/>
              <a:chExt cx="1767840" cy="1189262"/>
            </a:xfrm>
            <a:grpFill/>
          </p:grpSpPr>
          <p:sp>
            <p:nvSpPr>
              <p:cNvPr id="188" name="TextBox 187">
                <a:extLst>
                  <a:ext uri="{FF2B5EF4-FFF2-40B4-BE49-F238E27FC236}">
                    <a16:creationId xmlns:a16="http://schemas.microsoft.com/office/drawing/2014/main" id="{C95FD264-8E31-48FC-B238-6A950A9C6583}"/>
                  </a:ext>
                </a:extLst>
              </p:cNvPr>
              <p:cNvSpPr txBox="1"/>
              <p:nvPr/>
            </p:nvSpPr>
            <p:spPr>
              <a:xfrm>
                <a:off x="2128112" y="4973297"/>
                <a:ext cx="1765424" cy="246221"/>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2) DRS Prelim Assessment</a:t>
                </a:r>
              </a:p>
            </p:txBody>
          </p:sp>
          <p:sp>
            <p:nvSpPr>
              <p:cNvPr id="189" name="TextBox 188">
                <a:extLst>
                  <a:ext uri="{FF2B5EF4-FFF2-40B4-BE49-F238E27FC236}">
                    <a16:creationId xmlns:a16="http://schemas.microsoft.com/office/drawing/2014/main" id="{4DCD4C5A-C71A-4928-94AD-14D9409E3700}"/>
                  </a:ext>
                </a:extLst>
              </p:cNvPr>
              <p:cNvSpPr txBox="1"/>
              <p:nvPr/>
            </p:nvSpPr>
            <p:spPr>
              <a:xfrm>
                <a:off x="2128112" y="5239230"/>
                <a:ext cx="1767840" cy="923329"/>
              </a:xfrm>
              <a:prstGeom prst="rect">
                <a:avLst/>
              </a:prstGeom>
              <a:grp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failed the prelim assessment and deemed not suitable for DRS</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issued with a Certificate of non-qualification for DRS by the Official Assignee (“OA”) </a:t>
                </a:r>
              </a:p>
            </p:txBody>
          </p:sp>
        </p:grpSp>
      </p:grpSp>
      <p:grpSp>
        <p:nvGrpSpPr>
          <p:cNvPr id="4" name="Group 3"/>
          <p:cNvGrpSpPr/>
          <p:nvPr/>
        </p:nvGrpSpPr>
        <p:grpSpPr>
          <a:xfrm>
            <a:off x="2987824" y="1268760"/>
            <a:ext cx="2664296" cy="1357832"/>
            <a:chOff x="2987824" y="1628800"/>
            <a:chExt cx="2664296" cy="1296144"/>
          </a:xfrm>
          <a:solidFill>
            <a:srgbClr val="D5A7B1"/>
          </a:solidFill>
        </p:grpSpPr>
        <p:sp>
          <p:nvSpPr>
            <p:cNvPr id="26" name="Rounded Rectangle 25"/>
            <p:cNvSpPr/>
            <p:nvPr/>
          </p:nvSpPr>
          <p:spPr>
            <a:xfrm>
              <a:off x="2987824" y="1628800"/>
              <a:ext cx="2664296" cy="1296144"/>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4" name="Text Milestone 5" title="Item Text">
              <a:extLst>
                <a:ext uri="{FF2B5EF4-FFF2-40B4-BE49-F238E27FC236}">
                  <a16:creationId xmlns:a16="http://schemas.microsoft.com/office/drawing/2014/main" id="{BFB56E2D-6AC2-44DC-BB7B-423C3393A995}"/>
                </a:ext>
              </a:extLst>
            </p:cNvPr>
            <p:cNvGrpSpPr/>
            <p:nvPr/>
          </p:nvGrpSpPr>
          <p:grpSpPr>
            <a:xfrm>
              <a:off x="3122939" y="1739391"/>
              <a:ext cx="2156362" cy="923839"/>
              <a:chOff x="5362965" y="1270541"/>
              <a:chExt cx="1767840" cy="1231785"/>
            </a:xfrm>
            <a:grpFill/>
          </p:grpSpPr>
          <p:sp>
            <p:nvSpPr>
              <p:cNvPr id="205" name="TextBox 204">
                <a:extLst>
                  <a:ext uri="{FF2B5EF4-FFF2-40B4-BE49-F238E27FC236}">
                    <a16:creationId xmlns:a16="http://schemas.microsoft.com/office/drawing/2014/main" id="{6C6BF4F5-4187-4C24-91F8-B0334FE9A105}"/>
                  </a:ext>
                </a:extLst>
              </p:cNvPr>
              <p:cNvSpPr txBox="1"/>
              <p:nvPr/>
            </p:nvSpPr>
            <p:spPr>
              <a:xfrm>
                <a:off x="5362965" y="1270541"/>
                <a:ext cx="1767840" cy="246221"/>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3) Resume of Adjourned Hearing</a:t>
                </a:r>
              </a:p>
            </p:txBody>
          </p:sp>
          <p:sp>
            <p:nvSpPr>
              <p:cNvPr id="206" name="TextBox 205">
                <a:extLst>
                  <a:ext uri="{FF2B5EF4-FFF2-40B4-BE49-F238E27FC236}">
                    <a16:creationId xmlns:a16="http://schemas.microsoft.com/office/drawing/2014/main" id="{AF85AC23-D6EA-4B23-98AE-B44CC72A87D9}"/>
                  </a:ext>
                </a:extLst>
              </p:cNvPr>
              <p:cNvSpPr txBox="1"/>
              <p:nvPr/>
            </p:nvSpPr>
            <p:spPr>
              <a:xfrm>
                <a:off x="5362965" y="1578997"/>
                <a:ext cx="1767840" cy="923329"/>
              </a:xfrm>
              <a:prstGeom prst="rect">
                <a:avLst/>
              </a:prstGeom>
              <a:grp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adjudged a bankrupt</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Debtor will be informed by the Court if the OA or a Private-Trustee-in-Bankruptcy (“PTIB”) is appointed as the administrator of his/her bankruptcy estate</a:t>
                </a:r>
              </a:p>
            </p:txBody>
          </p:sp>
        </p:grpSp>
      </p:grpSp>
      <p:grpSp>
        <p:nvGrpSpPr>
          <p:cNvPr id="7" name="Group 6"/>
          <p:cNvGrpSpPr/>
          <p:nvPr/>
        </p:nvGrpSpPr>
        <p:grpSpPr>
          <a:xfrm>
            <a:off x="4139952" y="4446406"/>
            <a:ext cx="3312368" cy="2006930"/>
            <a:chOff x="4139952" y="4149080"/>
            <a:chExt cx="3312368" cy="2016224"/>
          </a:xfrm>
          <a:solidFill>
            <a:srgbClr val="D5A7B1"/>
          </a:solidFill>
        </p:grpSpPr>
        <p:sp>
          <p:nvSpPr>
            <p:cNvPr id="29" name="Rounded Rectangle 28"/>
            <p:cNvSpPr/>
            <p:nvPr/>
          </p:nvSpPr>
          <p:spPr>
            <a:xfrm>
              <a:off x="4139952" y="4149080"/>
              <a:ext cx="3312368" cy="2016224"/>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Text Milestone 2" title="Item Text">
              <a:extLst>
                <a:ext uri="{FF2B5EF4-FFF2-40B4-BE49-F238E27FC236}">
                  <a16:creationId xmlns:a16="http://schemas.microsoft.com/office/drawing/2014/main" id="{4425B3AE-EE22-4E18-8479-0D5A28BAA925}"/>
                </a:ext>
              </a:extLst>
            </p:cNvPr>
            <p:cNvGrpSpPr/>
            <p:nvPr/>
          </p:nvGrpSpPr>
          <p:grpSpPr>
            <a:xfrm>
              <a:off x="4289301" y="4212085"/>
              <a:ext cx="3021808" cy="1837032"/>
              <a:chOff x="2166117" y="4886717"/>
              <a:chExt cx="1729835" cy="2449373"/>
            </a:xfrm>
            <a:grpFill/>
          </p:grpSpPr>
          <p:sp>
            <p:nvSpPr>
              <p:cNvPr id="101" name="TextBox 100">
                <a:extLst>
                  <a:ext uri="{FF2B5EF4-FFF2-40B4-BE49-F238E27FC236}">
                    <a16:creationId xmlns:a16="http://schemas.microsoft.com/office/drawing/2014/main" id="{D36779F8-1019-4251-A6B8-50EA04F6B1A0}"/>
                  </a:ext>
                </a:extLst>
              </p:cNvPr>
              <p:cNvSpPr txBox="1"/>
              <p:nvPr/>
            </p:nvSpPr>
            <p:spPr>
              <a:xfrm>
                <a:off x="2167723" y="4886717"/>
                <a:ext cx="1728229" cy="246221"/>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4) Filing of Statement of Affairs</a:t>
                </a:r>
              </a:p>
            </p:txBody>
          </p:sp>
          <p:sp>
            <p:nvSpPr>
              <p:cNvPr id="102" name="TextBox 101">
                <a:extLst>
                  <a:ext uri="{FF2B5EF4-FFF2-40B4-BE49-F238E27FC236}">
                    <a16:creationId xmlns:a16="http://schemas.microsoft.com/office/drawing/2014/main" id="{37687618-9F6B-482B-8F00-CDB03C47A8C5}"/>
                  </a:ext>
                </a:extLst>
              </p:cNvPr>
              <p:cNvSpPr txBox="1"/>
              <p:nvPr/>
            </p:nvSpPr>
            <p:spPr>
              <a:xfrm>
                <a:off x="2166117" y="5109840"/>
                <a:ext cx="1728229" cy="2226250"/>
              </a:xfrm>
              <a:prstGeom prst="rect">
                <a:avLst/>
              </a:prstGeom>
              <a:grp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Bankrupt is required to file his/her Statement of Affairs via </a:t>
                </a:r>
                <a:r>
                  <a:rPr lang="en-SG" sz="900" dirty="0">
                    <a:solidFill>
                      <a:schemeClr val="bg1">
                        <a:lumMod val="50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Insolvent Person’s Portal</a:t>
                </a:r>
                <a:endParaRPr lang="en-SG" sz="900" dirty="0">
                  <a:solidFill>
                    <a:schemeClr val="bg1">
                      <a:lumMod val="50000"/>
                    </a:schemeClr>
                  </a:solidFill>
                  <a:latin typeface="Calibri" panose="020F0502020204030204" pitchFamily="34" charset="0"/>
                  <a:cs typeface="Calibri" panose="020F0502020204030204" pitchFamily="34" charset="0"/>
                </a:endParaRP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Bankrupt is required to provide any supplementary information/documents (i.e. CPF statements, Income Tax statements, Employment Contract, Payslips, rental tenancy agreement etc)</a:t>
                </a:r>
              </a:p>
              <a:p>
                <a:pPr marL="128588" indent="-128588" algn="just">
                  <a:buFont typeface="Arial" panose="020B0604020202020204" pitchFamily="34" charset="0"/>
                  <a:buChar char="•"/>
                </a:pPr>
                <a:r>
                  <a:rPr lang="en-SG" sz="900" b="1" dirty="0">
                    <a:solidFill>
                      <a:srgbClr val="FF0000"/>
                    </a:solidFill>
                    <a:latin typeface="Calibri" panose="020F0502020204030204" pitchFamily="34" charset="0"/>
                    <a:cs typeface="Calibri" panose="020F0502020204030204" pitchFamily="34" charset="0"/>
                  </a:rPr>
                  <a:t>If assistance is required, bankrupts can visit the </a:t>
                </a:r>
                <a:r>
                  <a:rPr lang="en-SG" sz="900" b="1" dirty="0" err="1">
                    <a:solidFill>
                      <a:srgbClr val="FF0000"/>
                    </a:solidFill>
                    <a:latin typeface="Calibri" panose="020F0502020204030204" pitchFamily="34" charset="0"/>
                    <a:cs typeface="Calibri" panose="020F0502020204030204" pitchFamily="34" charset="0"/>
                  </a:rPr>
                  <a:t>MinLaw</a:t>
                </a:r>
                <a:r>
                  <a:rPr lang="en-SG" sz="900" b="1" dirty="0">
                    <a:solidFill>
                      <a:srgbClr val="FF0000"/>
                    </a:solidFill>
                    <a:latin typeface="Calibri" panose="020F0502020204030204" pitchFamily="34" charset="0"/>
                    <a:cs typeface="Calibri" panose="020F0502020204030204" pitchFamily="34" charset="0"/>
                  </a:rPr>
                  <a:t> Service Centre where there are </a:t>
                </a:r>
                <a:r>
                  <a:rPr lang="en-SG" sz="900" b="1" dirty="0" err="1">
                    <a:solidFill>
                      <a:srgbClr val="FF0000"/>
                    </a:solidFill>
                    <a:latin typeface="Calibri" panose="020F0502020204030204" pitchFamily="34" charset="0"/>
                    <a:cs typeface="Calibri" panose="020F0502020204030204" pitchFamily="34" charset="0"/>
                  </a:rPr>
                  <a:t>ehelpers</a:t>
                </a:r>
                <a:r>
                  <a:rPr lang="en-SG" sz="900" b="1" dirty="0">
                    <a:solidFill>
                      <a:srgbClr val="FF0000"/>
                    </a:solidFill>
                    <a:latin typeface="Calibri" panose="020F0502020204030204" pitchFamily="34" charset="0"/>
                    <a:cs typeface="Calibri" panose="020F0502020204030204" pitchFamily="34" charset="0"/>
                  </a:rPr>
                  <a:t> to assist with a range of services, which include filing of documents, at an affordable fee (see </a:t>
                </a:r>
                <a:r>
                  <a:rPr lang="en-SG" sz="900" b="1" dirty="0">
                    <a:solidFill>
                      <a:schemeClr val="tx1">
                        <a:lumMod val="50000"/>
                        <a:lumOff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Price List</a:t>
                </a:r>
                <a:r>
                  <a:rPr lang="en-SG" sz="900" b="1" dirty="0">
                    <a:solidFill>
                      <a:srgbClr val="FF0000"/>
                    </a:solidFill>
                    <a:latin typeface="Calibri" panose="020F0502020204030204" pitchFamily="34" charset="0"/>
                    <a:cs typeface="Calibri" panose="020F0502020204030204" pitchFamily="34" charset="0"/>
                  </a:rPr>
                  <a:t>)</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Your administration date will be the date where your Statement of Affairs has been accepted by your administrator</a:t>
                </a:r>
              </a:p>
            </p:txBody>
          </p:sp>
        </p:grpSp>
      </p:grpSp>
      <p:grpSp>
        <p:nvGrpSpPr>
          <p:cNvPr id="5" name="Group 4"/>
          <p:cNvGrpSpPr/>
          <p:nvPr/>
        </p:nvGrpSpPr>
        <p:grpSpPr>
          <a:xfrm>
            <a:off x="5868144" y="1052736"/>
            <a:ext cx="3096344" cy="1649835"/>
            <a:chOff x="5868144" y="1412776"/>
            <a:chExt cx="2808312" cy="1512168"/>
          </a:xfrm>
          <a:solidFill>
            <a:srgbClr val="D5A7B1"/>
          </a:solidFill>
        </p:grpSpPr>
        <p:sp>
          <p:nvSpPr>
            <p:cNvPr id="27" name="Rounded Rectangle 26"/>
            <p:cNvSpPr/>
            <p:nvPr/>
          </p:nvSpPr>
          <p:spPr>
            <a:xfrm>
              <a:off x="5868144" y="1412776"/>
              <a:ext cx="2808312" cy="1512168"/>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Text Milestone 5" title="Item Text">
              <a:extLst>
                <a:ext uri="{FF2B5EF4-FFF2-40B4-BE49-F238E27FC236}">
                  <a16:creationId xmlns:a16="http://schemas.microsoft.com/office/drawing/2014/main" id="{CA900EE6-99B5-40B9-85DF-66373864BFFA}"/>
                </a:ext>
              </a:extLst>
            </p:cNvPr>
            <p:cNvGrpSpPr/>
            <p:nvPr/>
          </p:nvGrpSpPr>
          <p:grpSpPr>
            <a:xfrm>
              <a:off x="5940152" y="1544775"/>
              <a:ext cx="2622821" cy="1319988"/>
              <a:chOff x="5394186" y="985722"/>
              <a:chExt cx="1802066" cy="1759983"/>
            </a:xfrm>
            <a:grpFill/>
          </p:grpSpPr>
          <p:sp>
            <p:nvSpPr>
              <p:cNvPr id="34" name="TextBox 33">
                <a:extLst>
                  <a:ext uri="{FF2B5EF4-FFF2-40B4-BE49-F238E27FC236}">
                    <a16:creationId xmlns:a16="http://schemas.microsoft.com/office/drawing/2014/main" id="{D62F7944-4D86-43BB-A760-AB0A2863739D}"/>
                  </a:ext>
                </a:extLst>
              </p:cNvPr>
              <p:cNvSpPr txBox="1"/>
              <p:nvPr/>
            </p:nvSpPr>
            <p:spPr>
              <a:xfrm>
                <a:off x="5394186" y="985722"/>
                <a:ext cx="1802066" cy="225676"/>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5) Determination of MC &amp; TC by PTIB/OA</a:t>
                </a:r>
              </a:p>
            </p:txBody>
          </p:sp>
          <p:sp>
            <p:nvSpPr>
              <p:cNvPr id="35" name="TextBox 34">
                <a:extLst>
                  <a:ext uri="{FF2B5EF4-FFF2-40B4-BE49-F238E27FC236}">
                    <a16:creationId xmlns:a16="http://schemas.microsoft.com/office/drawing/2014/main" id="{9FDCA503-AD25-4BDB-BDA3-8AD43A126D5A}"/>
                  </a:ext>
                </a:extLst>
              </p:cNvPr>
              <p:cNvSpPr txBox="1"/>
              <p:nvPr/>
            </p:nvSpPr>
            <p:spPr>
              <a:xfrm>
                <a:off x="5438655" y="1222395"/>
                <a:ext cx="1736618" cy="1523310"/>
              </a:xfrm>
              <a:prstGeom prst="rect">
                <a:avLst/>
              </a:prstGeom>
              <a:grp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The PTIB/OA will determine the Monthly Contribution (“MC”) and Target Contribution (“TC”) based on the Statement of Affairs and supporting documents furnished by the bankrupt</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You are required to attend the MC &amp; TC appointment by the PTIB/OA upon the determination of your MC &amp; TC plan</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If you require to open a bank account, please submit the </a:t>
                </a:r>
                <a:r>
                  <a:rPr lang="en-SG" sz="900" dirty="0">
                    <a:solidFill>
                      <a:schemeClr val="bg1">
                        <a:lumMod val="50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Bank Application form</a:t>
                </a:r>
                <a:r>
                  <a:rPr lang="en-SG" sz="900" u="sng" dirty="0">
                    <a:solidFill>
                      <a:schemeClr val="bg1">
                        <a:lumMod val="50000"/>
                      </a:schemeClr>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 </a:t>
                </a:r>
                <a:r>
                  <a:rPr lang="en-SG" sz="900" dirty="0">
                    <a:latin typeface="Calibri" panose="020F0502020204030204" pitchFamily="34" charset="0"/>
                    <a:cs typeface="Calibri" panose="020F0502020204030204" pitchFamily="34" charset="0"/>
                  </a:rPr>
                  <a:t>online for the OA’s approval.</a:t>
                </a:r>
                <a:endParaRPr lang="en-SG" sz="900" dirty="0">
                  <a:solidFill>
                    <a:srgbClr val="FF0000"/>
                  </a:solidFill>
                  <a:latin typeface="Calibri" panose="020F0502020204030204" pitchFamily="34" charset="0"/>
                  <a:cs typeface="Calibri" panose="020F0502020204030204" pitchFamily="34" charset="0"/>
                </a:endParaRPr>
              </a:p>
            </p:txBody>
          </p:sp>
        </p:grpSp>
      </p:grpSp>
      <p:pic>
        <p:nvPicPr>
          <p:cNvPr id="44" name="Picture 43">
            <a:extLst>
              <a:ext uri="{FF2B5EF4-FFF2-40B4-BE49-F238E27FC236}">
                <a16:creationId xmlns:a16="http://schemas.microsoft.com/office/drawing/2014/main" id="{D26A040B-26AE-4780-A959-D056F2F94FC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39552" y="3645024"/>
            <a:ext cx="516654" cy="516654"/>
          </a:xfrm>
          <a:prstGeom prst="rect">
            <a:avLst/>
          </a:prstGeom>
        </p:spPr>
      </p:pic>
      <p:grpSp>
        <p:nvGrpSpPr>
          <p:cNvPr id="9" name="Group 8"/>
          <p:cNvGrpSpPr/>
          <p:nvPr/>
        </p:nvGrpSpPr>
        <p:grpSpPr>
          <a:xfrm>
            <a:off x="683568" y="2802414"/>
            <a:ext cx="1800200" cy="779894"/>
            <a:chOff x="742133" y="2937138"/>
            <a:chExt cx="1551011" cy="779894"/>
          </a:xfrm>
        </p:grpSpPr>
        <p:sp>
          <p:nvSpPr>
            <p:cNvPr id="175" name="Arrow: U-Turn Milestone 1" title="Timeline Arrow">
              <a:extLst>
                <a:ext uri="{FF2B5EF4-FFF2-40B4-BE49-F238E27FC236}">
                  <a16:creationId xmlns:a16="http://schemas.microsoft.com/office/drawing/2014/main" id="{36189603-5B44-4AF3-AEC6-6281E5F556A7}"/>
                </a:ext>
              </a:extLst>
            </p:cNvPr>
            <p:cNvSpPr/>
            <p:nvPr/>
          </p:nvSpPr>
          <p:spPr>
            <a:xfrm>
              <a:off x="742133" y="2996952"/>
              <a:ext cx="1551011" cy="720080"/>
            </a:xfrm>
            <a:prstGeom prst="uturnArrow">
              <a:avLst>
                <a:gd name="adj1" fmla="val 37244"/>
                <a:gd name="adj2" fmla="val 18622"/>
                <a:gd name="adj3" fmla="val 20252"/>
                <a:gd name="adj4" fmla="val 52602"/>
                <a:gd name="adj5" fmla="val 96832"/>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8" name="TextBox 7"/>
            <p:cNvSpPr txBox="1"/>
            <p:nvPr/>
          </p:nvSpPr>
          <p:spPr>
            <a:xfrm>
              <a:off x="1115616" y="2937138"/>
              <a:ext cx="815626" cy="338554"/>
            </a:xfrm>
            <a:prstGeom prst="rect">
              <a:avLst/>
            </a:prstGeom>
            <a:noFill/>
          </p:spPr>
          <p:txBody>
            <a:bodyPr wrap="square" rtlCol="0">
              <a:spAutoFit/>
            </a:bodyPr>
            <a:lstStyle/>
            <a:p>
              <a:pPr algn="ctr"/>
              <a:r>
                <a:rPr lang="en-US" sz="1600" dirty="0"/>
                <a:t>Step 1</a:t>
              </a:r>
            </a:p>
          </p:txBody>
        </p:sp>
      </p:grpSp>
      <p:grpSp>
        <p:nvGrpSpPr>
          <p:cNvPr id="10" name="Group 9"/>
          <p:cNvGrpSpPr/>
          <p:nvPr/>
        </p:nvGrpSpPr>
        <p:grpSpPr>
          <a:xfrm>
            <a:off x="2267744" y="3645024"/>
            <a:ext cx="1656184" cy="689302"/>
            <a:chOff x="2123728" y="3629022"/>
            <a:chExt cx="1475924" cy="689302"/>
          </a:xfrm>
        </p:grpSpPr>
        <p:sp>
          <p:nvSpPr>
            <p:cNvPr id="185" name="Arrow: U-Turn Milestone 2" title="Timeline Arrow">
              <a:extLst>
                <a:ext uri="{FF2B5EF4-FFF2-40B4-BE49-F238E27FC236}">
                  <a16:creationId xmlns:a16="http://schemas.microsoft.com/office/drawing/2014/main" id="{9D37DFEE-3A11-4C0D-A12A-80512F7F58E6}"/>
                </a:ext>
              </a:extLst>
            </p:cNvPr>
            <p:cNvSpPr/>
            <p:nvPr/>
          </p:nvSpPr>
          <p:spPr>
            <a:xfrm flipV="1">
              <a:off x="2123728" y="3629022"/>
              <a:ext cx="1475924" cy="664074"/>
            </a:xfrm>
            <a:prstGeom prst="uturnArrow">
              <a:avLst>
                <a:gd name="adj1" fmla="val 37244"/>
                <a:gd name="adj2" fmla="val 18622"/>
                <a:gd name="adj3" fmla="val 20252"/>
                <a:gd name="adj4" fmla="val 52602"/>
                <a:gd name="adj5" fmla="val 96832"/>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37" name="TextBox 36"/>
            <p:cNvSpPr txBox="1"/>
            <p:nvPr/>
          </p:nvSpPr>
          <p:spPr>
            <a:xfrm>
              <a:off x="2483768" y="3979770"/>
              <a:ext cx="936104" cy="338554"/>
            </a:xfrm>
            <a:prstGeom prst="rect">
              <a:avLst/>
            </a:prstGeom>
            <a:noFill/>
          </p:spPr>
          <p:txBody>
            <a:bodyPr wrap="square" rtlCol="0">
              <a:spAutoFit/>
            </a:bodyPr>
            <a:lstStyle/>
            <a:p>
              <a:r>
                <a:rPr lang="en-US" sz="1600" dirty="0"/>
                <a:t>Step 2</a:t>
              </a:r>
            </a:p>
          </p:txBody>
        </p:sp>
      </p:grpSp>
      <p:grpSp>
        <p:nvGrpSpPr>
          <p:cNvPr id="41" name="Group 40"/>
          <p:cNvGrpSpPr/>
          <p:nvPr/>
        </p:nvGrpSpPr>
        <p:grpSpPr>
          <a:xfrm>
            <a:off x="3635896" y="2802414"/>
            <a:ext cx="1800200" cy="779894"/>
            <a:chOff x="742133" y="2937138"/>
            <a:chExt cx="1551011" cy="779894"/>
          </a:xfrm>
        </p:grpSpPr>
        <p:sp>
          <p:nvSpPr>
            <p:cNvPr id="42" name="Arrow: U-Turn Milestone 1" title="Timeline Arrow">
              <a:extLst>
                <a:ext uri="{FF2B5EF4-FFF2-40B4-BE49-F238E27FC236}">
                  <a16:creationId xmlns:a16="http://schemas.microsoft.com/office/drawing/2014/main" id="{36189603-5B44-4AF3-AEC6-6281E5F556A7}"/>
                </a:ext>
              </a:extLst>
            </p:cNvPr>
            <p:cNvSpPr/>
            <p:nvPr/>
          </p:nvSpPr>
          <p:spPr>
            <a:xfrm>
              <a:off x="742133" y="2996952"/>
              <a:ext cx="1551011" cy="720080"/>
            </a:xfrm>
            <a:prstGeom prst="uturnArrow">
              <a:avLst>
                <a:gd name="adj1" fmla="val 37244"/>
                <a:gd name="adj2" fmla="val 18622"/>
                <a:gd name="adj3" fmla="val 20252"/>
                <a:gd name="adj4" fmla="val 52602"/>
                <a:gd name="adj5" fmla="val 96832"/>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43" name="TextBox 42"/>
            <p:cNvSpPr txBox="1"/>
            <p:nvPr/>
          </p:nvSpPr>
          <p:spPr>
            <a:xfrm>
              <a:off x="1115616" y="2937138"/>
              <a:ext cx="815626" cy="338554"/>
            </a:xfrm>
            <a:prstGeom prst="rect">
              <a:avLst/>
            </a:prstGeom>
            <a:noFill/>
          </p:spPr>
          <p:txBody>
            <a:bodyPr wrap="square" rtlCol="0">
              <a:spAutoFit/>
            </a:bodyPr>
            <a:lstStyle/>
            <a:p>
              <a:pPr algn="ctr"/>
              <a:r>
                <a:rPr lang="en-US" sz="1600" dirty="0"/>
                <a:t>Step 3</a:t>
              </a:r>
            </a:p>
          </p:txBody>
        </p:sp>
      </p:grpSp>
      <p:grpSp>
        <p:nvGrpSpPr>
          <p:cNvPr id="45" name="Group 44"/>
          <p:cNvGrpSpPr/>
          <p:nvPr/>
        </p:nvGrpSpPr>
        <p:grpSpPr>
          <a:xfrm>
            <a:off x="5148064" y="3645024"/>
            <a:ext cx="1656184" cy="689302"/>
            <a:chOff x="2123728" y="3629022"/>
            <a:chExt cx="1475924" cy="689302"/>
          </a:xfrm>
        </p:grpSpPr>
        <p:sp>
          <p:nvSpPr>
            <p:cNvPr id="46" name="Arrow: U-Turn Milestone 2" title="Timeline Arrow">
              <a:extLst>
                <a:ext uri="{FF2B5EF4-FFF2-40B4-BE49-F238E27FC236}">
                  <a16:creationId xmlns:a16="http://schemas.microsoft.com/office/drawing/2014/main" id="{9D37DFEE-3A11-4C0D-A12A-80512F7F58E6}"/>
                </a:ext>
              </a:extLst>
            </p:cNvPr>
            <p:cNvSpPr/>
            <p:nvPr/>
          </p:nvSpPr>
          <p:spPr>
            <a:xfrm flipV="1">
              <a:off x="2123728" y="3629022"/>
              <a:ext cx="1475924" cy="664074"/>
            </a:xfrm>
            <a:prstGeom prst="uturnArrow">
              <a:avLst>
                <a:gd name="adj1" fmla="val 37244"/>
                <a:gd name="adj2" fmla="val 18622"/>
                <a:gd name="adj3" fmla="val 20252"/>
                <a:gd name="adj4" fmla="val 52602"/>
                <a:gd name="adj5" fmla="val 96832"/>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47" name="TextBox 46"/>
            <p:cNvSpPr txBox="1"/>
            <p:nvPr/>
          </p:nvSpPr>
          <p:spPr>
            <a:xfrm>
              <a:off x="2483768" y="3979770"/>
              <a:ext cx="936104" cy="338554"/>
            </a:xfrm>
            <a:prstGeom prst="rect">
              <a:avLst/>
            </a:prstGeom>
            <a:noFill/>
          </p:spPr>
          <p:txBody>
            <a:bodyPr wrap="square" rtlCol="0">
              <a:spAutoFit/>
            </a:bodyPr>
            <a:lstStyle/>
            <a:p>
              <a:r>
                <a:rPr lang="en-US" sz="1600" dirty="0"/>
                <a:t>Step 4</a:t>
              </a:r>
            </a:p>
          </p:txBody>
        </p:sp>
      </p:grpSp>
      <p:grpSp>
        <p:nvGrpSpPr>
          <p:cNvPr id="48" name="Group 47"/>
          <p:cNvGrpSpPr/>
          <p:nvPr/>
        </p:nvGrpSpPr>
        <p:grpSpPr>
          <a:xfrm>
            <a:off x="6516216" y="2802414"/>
            <a:ext cx="1800200" cy="779894"/>
            <a:chOff x="742133" y="2937138"/>
            <a:chExt cx="1551011" cy="779894"/>
          </a:xfrm>
        </p:grpSpPr>
        <p:sp>
          <p:nvSpPr>
            <p:cNvPr id="49" name="Arrow: U-Turn Milestone 1" title="Timeline Arrow">
              <a:extLst>
                <a:ext uri="{FF2B5EF4-FFF2-40B4-BE49-F238E27FC236}">
                  <a16:creationId xmlns:a16="http://schemas.microsoft.com/office/drawing/2014/main" id="{36189603-5B44-4AF3-AEC6-6281E5F556A7}"/>
                </a:ext>
              </a:extLst>
            </p:cNvPr>
            <p:cNvSpPr/>
            <p:nvPr/>
          </p:nvSpPr>
          <p:spPr>
            <a:xfrm>
              <a:off x="742133" y="2996952"/>
              <a:ext cx="1551011" cy="720080"/>
            </a:xfrm>
            <a:prstGeom prst="uturnArrow">
              <a:avLst>
                <a:gd name="adj1" fmla="val 37244"/>
                <a:gd name="adj2" fmla="val 18622"/>
                <a:gd name="adj3" fmla="val 20252"/>
                <a:gd name="adj4" fmla="val 52602"/>
                <a:gd name="adj5" fmla="val 96832"/>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50" name="TextBox 49"/>
            <p:cNvSpPr txBox="1"/>
            <p:nvPr/>
          </p:nvSpPr>
          <p:spPr>
            <a:xfrm>
              <a:off x="1115616" y="2937138"/>
              <a:ext cx="815626" cy="338554"/>
            </a:xfrm>
            <a:prstGeom prst="rect">
              <a:avLst/>
            </a:prstGeom>
            <a:noFill/>
          </p:spPr>
          <p:txBody>
            <a:bodyPr wrap="square" rtlCol="0">
              <a:spAutoFit/>
            </a:bodyPr>
            <a:lstStyle/>
            <a:p>
              <a:pPr algn="ctr"/>
              <a:r>
                <a:rPr lang="en-US" sz="1600" dirty="0"/>
                <a:t>Step 5</a:t>
              </a:r>
            </a:p>
          </p:txBody>
        </p:sp>
      </p:grpSp>
      <p:sp>
        <p:nvSpPr>
          <p:cNvPr id="13" name="TextBox 12">
            <a:extLst>
              <a:ext uri="{FF2B5EF4-FFF2-40B4-BE49-F238E27FC236}">
                <a16:creationId xmlns:a16="http://schemas.microsoft.com/office/drawing/2014/main" id="{F6AE9B47-A2F6-47AC-8150-3A1645589D6D}"/>
              </a:ext>
            </a:extLst>
          </p:cNvPr>
          <p:cNvSpPr txBox="1"/>
          <p:nvPr/>
        </p:nvSpPr>
        <p:spPr>
          <a:xfrm>
            <a:off x="7308304" y="3573016"/>
            <a:ext cx="1656184" cy="461665"/>
          </a:xfrm>
          <a:prstGeom prst="rect">
            <a:avLst/>
          </a:prstGeom>
          <a:noFill/>
        </p:spPr>
        <p:txBody>
          <a:bodyPr wrap="square" rtlCol="0">
            <a:spAutoFit/>
          </a:bodyPr>
          <a:lstStyle/>
          <a:p>
            <a:r>
              <a:rPr lang="en-SG" sz="1200" i="1" dirty="0"/>
              <a:t>Please refer to the next slide for step 6.</a:t>
            </a:r>
          </a:p>
        </p:txBody>
      </p:sp>
    </p:spTree>
    <p:extLst>
      <p:ext uri="{BB962C8B-B14F-4D97-AF65-F5344CB8AC3E}">
        <p14:creationId xmlns:p14="http://schemas.microsoft.com/office/powerpoint/2010/main" val="144349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Title">
            <a:extLst>
              <a:ext uri="{FF2B5EF4-FFF2-40B4-BE49-F238E27FC236}">
                <a16:creationId xmlns:a16="http://schemas.microsoft.com/office/drawing/2014/main" id="{82336B3C-0982-49C2-85B3-D4D69E435900}"/>
              </a:ext>
            </a:extLst>
          </p:cNvPr>
          <p:cNvSpPr>
            <a:spLocks noGrp="1"/>
          </p:cNvSpPr>
          <p:nvPr>
            <p:ph type="title"/>
          </p:nvPr>
        </p:nvSpPr>
        <p:spPr/>
        <p:txBody>
          <a:bodyPr/>
          <a:lstStyle/>
          <a:p>
            <a:r>
              <a:rPr lang="en-ZA" dirty="0"/>
              <a:t>Bankruptcy</a:t>
            </a:r>
          </a:p>
        </p:txBody>
      </p:sp>
      <p:grpSp>
        <p:nvGrpSpPr>
          <p:cNvPr id="4" name="Group 3"/>
          <p:cNvGrpSpPr/>
          <p:nvPr/>
        </p:nvGrpSpPr>
        <p:grpSpPr>
          <a:xfrm>
            <a:off x="405200" y="4479250"/>
            <a:ext cx="2415196" cy="2075963"/>
            <a:chOff x="323528" y="4017332"/>
            <a:chExt cx="2415196" cy="2075963"/>
          </a:xfrm>
          <a:solidFill>
            <a:srgbClr val="D5A7B1"/>
          </a:solidFill>
        </p:grpSpPr>
        <p:sp>
          <p:nvSpPr>
            <p:cNvPr id="41" name="Rounded Rectangle 40"/>
            <p:cNvSpPr/>
            <p:nvPr/>
          </p:nvSpPr>
          <p:spPr>
            <a:xfrm>
              <a:off x="323528" y="4017332"/>
              <a:ext cx="2415196" cy="2075963"/>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7" name="Text Milestone 2" title="Item Text">
              <a:extLst>
                <a:ext uri="{FF2B5EF4-FFF2-40B4-BE49-F238E27FC236}">
                  <a16:creationId xmlns:a16="http://schemas.microsoft.com/office/drawing/2014/main" id="{5280FE29-FA31-40A1-8932-846E9132EF88}"/>
                </a:ext>
              </a:extLst>
            </p:cNvPr>
            <p:cNvGrpSpPr/>
            <p:nvPr/>
          </p:nvGrpSpPr>
          <p:grpSpPr>
            <a:xfrm>
              <a:off x="395536" y="4077072"/>
              <a:ext cx="2232248" cy="1877792"/>
              <a:chOff x="2130959" y="4951499"/>
              <a:chExt cx="1937806" cy="2503723"/>
            </a:xfrm>
            <a:grpFill/>
          </p:grpSpPr>
          <p:sp>
            <p:nvSpPr>
              <p:cNvPr id="188" name="TextBox 187">
                <a:extLst>
                  <a:ext uri="{FF2B5EF4-FFF2-40B4-BE49-F238E27FC236}">
                    <a16:creationId xmlns:a16="http://schemas.microsoft.com/office/drawing/2014/main" id="{C95FD264-8E31-48FC-B238-6A950A9C6583}"/>
                  </a:ext>
                </a:extLst>
              </p:cNvPr>
              <p:cNvSpPr txBox="1"/>
              <p:nvPr/>
            </p:nvSpPr>
            <p:spPr>
              <a:xfrm>
                <a:off x="2255980" y="4951499"/>
                <a:ext cx="1687767" cy="246220"/>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6) Bankruptcy Administration</a:t>
                </a:r>
              </a:p>
            </p:txBody>
          </p:sp>
          <p:sp>
            <p:nvSpPr>
              <p:cNvPr id="189" name="TextBox 188">
                <a:extLst>
                  <a:ext uri="{FF2B5EF4-FFF2-40B4-BE49-F238E27FC236}">
                    <a16:creationId xmlns:a16="http://schemas.microsoft.com/office/drawing/2014/main" id="{4DCD4C5A-C71A-4928-94AD-14D9409E3700}"/>
                  </a:ext>
                </a:extLst>
              </p:cNvPr>
              <p:cNvSpPr txBox="1"/>
              <p:nvPr/>
            </p:nvSpPr>
            <p:spPr>
              <a:xfrm>
                <a:off x="2130959" y="5239231"/>
                <a:ext cx="1937806" cy="2215991"/>
              </a:xfrm>
              <a:prstGeom prst="rect">
                <a:avLst/>
              </a:prstGeom>
              <a:grp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The PTIB/OA will realise all your assets (i.e. Local and Overseas)</a:t>
                </a:r>
              </a:p>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Bankrupts may submit an application via </a:t>
                </a:r>
                <a:r>
                  <a:rPr lang="en-SG" sz="900" dirty="0">
                    <a:solidFill>
                      <a:schemeClr val="tx1">
                        <a:lumMod val="50000"/>
                        <a:lumOff val="50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Insolvent Person’s Portal</a:t>
                </a:r>
                <a:r>
                  <a:rPr lang="en-SG" sz="900" dirty="0">
                    <a:solidFill>
                      <a:schemeClr val="tx1">
                        <a:lumMod val="50000"/>
                        <a:lumOff val="50000"/>
                      </a:schemeClr>
                    </a:solidFill>
                    <a:latin typeface="Calibri" panose="020F0502020204030204" pitchFamily="34" charset="0"/>
                    <a:cs typeface="Calibri" panose="020F0502020204030204" pitchFamily="34" charset="0"/>
                  </a:rPr>
                  <a:t> </a:t>
                </a:r>
                <a:r>
                  <a:rPr lang="en-SG" sz="900" dirty="0">
                    <a:latin typeface="Calibri" panose="020F0502020204030204" pitchFamily="34" charset="0"/>
                    <a:cs typeface="Calibri" panose="020F0502020204030204" pitchFamily="34" charset="0"/>
                  </a:rPr>
                  <a:t>for the following:</a:t>
                </a:r>
              </a:p>
              <a:p>
                <a:pPr marL="471488" lvl="1"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Travel Application</a:t>
                </a:r>
              </a:p>
              <a:p>
                <a:pPr marL="471488" lvl="1"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HDB Application (more than $500,000)</a:t>
                </a:r>
              </a:p>
              <a:p>
                <a:pPr marL="471488" lvl="1"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Directorship/Manage a business application</a:t>
                </a:r>
              </a:p>
              <a:p>
                <a:pPr marL="142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All bankrupts are required to file the Statement of Moneys and Property Received (biannually/annually)</a:t>
                </a:r>
              </a:p>
            </p:txBody>
          </p:sp>
        </p:grpSp>
      </p:grpSp>
      <p:grpSp>
        <p:nvGrpSpPr>
          <p:cNvPr id="3" name="Group 2"/>
          <p:cNvGrpSpPr/>
          <p:nvPr/>
        </p:nvGrpSpPr>
        <p:grpSpPr>
          <a:xfrm>
            <a:off x="1403648" y="1340768"/>
            <a:ext cx="2808312" cy="1296144"/>
            <a:chOff x="1475656" y="1340768"/>
            <a:chExt cx="2808312" cy="1296144"/>
          </a:xfrm>
          <a:solidFill>
            <a:srgbClr val="D5A7B1"/>
          </a:solidFill>
        </p:grpSpPr>
        <p:sp>
          <p:nvSpPr>
            <p:cNvPr id="25" name="Rounded Rectangle 24"/>
            <p:cNvSpPr/>
            <p:nvPr/>
          </p:nvSpPr>
          <p:spPr>
            <a:xfrm>
              <a:off x="1475656" y="1340768"/>
              <a:ext cx="2808312" cy="1296144"/>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TextBox 204">
              <a:extLst>
                <a:ext uri="{FF2B5EF4-FFF2-40B4-BE49-F238E27FC236}">
                  <a16:creationId xmlns:a16="http://schemas.microsoft.com/office/drawing/2014/main" id="{6C6BF4F5-4187-4C24-91F8-B0334FE9A105}"/>
                </a:ext>
              </a:extLst>
            </p:cNvPr>
            <p:cNvSpPr txBox="1"/>
            <p:nvPr/>
          </p:nvSpPr>
          <p:spPr>
            <a:xfrm>
              <a:off x="1501536" y="1543286"/>
              <a:ext cx="2744552" cy="600164"/>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7) Non-Compliance of OA’s/PTIB’s direction</a:t>
              </a:r>
            </a:p>
            <a:p>
              <a:pPr marL="214313" indent="-214313">
                <a:buFont typeface="Arial" panose="020B0604020202020204" pitchFamily="34" charset="0"/>
                <a:buChar char="•"/>
              </a:pPr>
              <a:r>
                <a:rPr lang="en-ZA" sz="900" dirty="0">
                  <a:latin typeface="Calibri" panose="020F0502020204030204" pitchFamily="34" charset="0"/>
                  <a:cs typeface="Calibri" panose="020F0502020204030204" pitchFamily="34" charset="0"/>
                </a:rPr>
                <a:t>Failure to comply with the directions from the PTIB/OA may result in penalties/prosecution</a:t>
              </a:r>
            </a:p>
            <a:p>
              <a:pPr marL="214313" indent="-214313">
                <a:buFont typeface="Arial" panose="020B0604020202020204" pitchFamily="34" charset="0"/>
                <a:buChar char="•"/>
              </a:pPr>
              <a:r>
                <a:rPr lang="en-ZA" sz="900" dirty="0">
                  <a:solidFill>
                    <a:schemeClr val="tx1">
                      <a:lumMod val="50000"/>
                      <a:lumOff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Responsibilities and Rights of a Bankrupt</a:t>
              </a:r>
              <a:endParaRPr lang="en-ZA" sz="900" dirty="0">
                <a:solidFill>
                  <a:schemeClr val="tx1">
                    <a:lumMod val="50000"/>
                    <a:lumOff val="50000"/>
                  </a:schemeClr>
                </a:solidFill>
                <a:latin typeface="Calibri" panose="020F0502020204030204" pitchFamily="34" charset="0"/>
                <a:cs typeface="Calibri" panose="020F0502020204030204" pitchFamily="34" charset="0"/>
              </a:endParaRPr>
            </a:p>
          </p:txBody>
        </p:sp>
      </p:grpSp>
      <p:grpSp>
        <p:nvGrpSpPr>
          <p:cNvPr id="5" name="Group 4"/>
          <p:cNvGrpSpPr/>
          <p:nvPr/>
        </p:nvGrpSpPr>
        <p:grpSpPr>
          <a:xfrm>
            <a:off x="3059832" y="4509120"/>
            <a:ext cx="2808312" cy="2046093"/>
            <a:chOff x="2843808" y="4017333"/>
            <a:chExt cx="2808312" cy="2016224"/>
          </a:xfrm>
          <a:solidFill>
            <a:srgbClr val="D5A7B1"/>
          </a:solidFill>
        </p:grpSpPr>
        <p:sp>
          <p:nvSpPr>
            <p:cNvPr id="40" name="Rounded Rectangle 39"/>
            <p:cNvSpPr/>
            <p:nvPr/>
          </p:nvSpPr>
          <p:spPr>
            <a:xfrm>
              <a:off x="2843808" y="4017333"/>
              <a:ext cx="2808312" cy="2016224"/>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0" name="Text Milestone 2" title="Item Text">
              <a:extLst>
                <a:ext uri="{FF2B5EF4-FFF2-40B4-BE49-F238E27FC236}">
                  <a16:creationId xmlns:a16="http://schemas.microsoft.com/office/drawing/2014/main" id="{4425B3AE-EE22-4E18-8479-0D5A28BAA925}"/>
                </a:ext>
              </a:extLst>
            </p:cNvPr>
            <p:cNvGrpSpPr/>
            <p:nvPr/>
          </p:nvGrpSpPr>
          <p:grpSpPr>
            <a:xfrm>
              <a:off x="2939733" y="4089341"/>
              <a:ext cx="2560873" cy="1709919"/>
              <a:chOff x="2128114" y="4967859"/>
              <a:chExt cx="1767840" cy="2279892"/>
            </a:xfrm>
            <a:grpFill/>
          </p:grpSpPr>
          <p:sp>
            <p:nvSpPr>
              <p:cNvPr id="101" name="TextBox 100">
                <a:extLst>
                  <a:ext uri="{FF2B5EF4-FFF2-40B4-BE49-F238E27FC236}">
                    <a16:creationId xmlns:a16="http://schemas.microsoft.com/office/drawing/2014/main" id="{D36779F8-1019-4251-A6B8-50EA04F6B1A0}"/>
                  </a:ext>
                </a:extLst>
              </p:cNvPr>
              <p:cNvSpPr txBox="1"/>
              <p:nvPr/>
            </p:nvSpPr>
            <p:spPr>
              <a:xfrm>
                <a:off x="2211022" y="4967859"/>
                <a:ext cx="1684932" cy="984885"/>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8) Legal Proceedings (i.e. divorce, damages etc)</a:t>
                </a:r>
              </a:p>
              <a:p>
                <a:pPr algn="ctr"/>
                <a:endParaRPr lang="en-ZA" sz="1200" b="1" dirty="0">
                  <a:latin typeface="Calibri" panose="020F0502020204030204" pitchFamily="34" charset="0"/>
                  <a:cs typeface="Calibri" panose="020F0502020204030204" pitchFamily="34" charset="0"/>
                </a:endParaRPr>
              </a:p>
              <a:p>
                <a:pPr algn="ctr"/>
                <a:endParaRPr lang="en-ZA" sz="1200" b="1" dirty="0">
                  <a:latin typeface="Calibri" panose="020F0502020204030204" pitchFamily="34" charset="0"/>
                  <a:cs typeface="Calibri" panose="020F0502020204030204" pitchFamily="34" charset="0"/>
                </a:endParaRPr>
              </a:p>
            </p:txBody>
          </p:sp>
          <p:sp>
            <p:nvSpPr>
              <p:cNvPr id="102" name="TextBox 101">
                <a:extLst>
                  <a:ext uri="{FF2B5EF4-FFF2-40B4-BE49-F238E27FC236}">
                    <a16:creationId xmlns:a16="http://schemas.microsoft.com/office/drawing/2014/main" id="{37687618-9F6B-482B-8F00-CDB03C47A8C5}"/>
                  </a:ext>
                </a:extLst>
              </p:cNvPr>
              <p:cNvSpPr txBox="1"/>
              <p:nvPr/>
            </p:nvSpPr>
            <p:spPr>
              <a:xfrm>
                <a:off x="2128114" y="5428048"/>
                <a:ext cx="1767840" cy="1819703"/>
              </a:xfrm>
              <a:prstGeom prst="rect">
                <a:avLst/>
              </a:prstGeom>
              <a:grpFill/>
            </p:spPr>
            <p:txBody>
              <a:bodyPr wrap="square" lIns="0" tIns="0" rIns="0" bIns="0" rtlCol="0">
                <a:spAutoFit/>
              </a:bodyPr>
              <a:lstStyle/>
              <a:p>
                <a:pPr marL="171450" indent="-171450"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If there is a pending/new legal proceedings commenced by/against a bankrupt, save for divorce proceedings, he/she should seek a sanction from the OA before he/she can commence, continue or defend himself/herself in the said proceedings </a:t>
                </a:r>
              </a:p>
              <a:p>
                <a:pPr marL="171450" lvl="0" indent="-171450">
                  <a:buFont typeface="Arial" panose="020B0604020202020204" pitchFamily="34" charset="0"/>
                  <a:buChar char="•"/>
                </a:pPr>
                <a:r>
                  <a:rPr lang="en-SG" sz="900" dirty="0"/>
                  <a:t>For parties commencing a suit against a bankrupt, you are required to apply for Leave of Court to commence, continue or defend a proceedings against or from a bankrupt</a:t>
                </a:r>
              </a:p>
            </p:txBody>
          </p:sp>
        </p:grpSp>
      </p:grpSp>
      <p:sp>
        <p:nvSpPr>
          <p:cNvPr id="26" name="Rounded Rectangle 25"/>
          <p:cNvSpPr/>
          <p:nvPr/>
        </p:nvSpPr>
        <p:spPr>
          <a:xfrm>
            <a:off x="4572000" y="1040888"/>
            <a:ext cx="4104456" cy="1770817"/>
          </a:xfrm>
          <a:prstGeom prst="roundRect">
            <a:avLst/>
          </a:prstGeom>
          <a:solidFill>
            <a:srgbClr val="D5A7B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Text Milestone 5" title="Item Text">
            <a:extLst>
              <a:ext uri="{FF2B5EF4-FFF2-40B4-BE49-F238E27FC236}">
                <a16:creationId xmlns:a16="http://schemas.microsoft.com/office/drawing/2014/main" id="{CA900EE6-99B5-40B9-85DF-66373864BFFA}"/>
              </a:ext>
            </a:extLst>
          </p:cNvPr>
          <p:cNvGrpSpPr/>
          <p:nvPr/>
        </p:nvGrpSpPr>
        <p:grpSpPr>
          <a:xfrm>
            <a:off x="4716019" y="1106782"/>
            <a:ext cx="3744413" cy="1668630"/>
            <a:chOff x="5409939" y="1174636"/>
            <a:chExt cx="1720867" cy="1735254"/>
          </a:xfrm>
          <a:solidFill>
            <a:srgbClr val="D5A7B1"/>
          </a:solidFill>
        </p:grpSpPr>
        <p:sp>
          <p:nvSpPr>
            <p:cNvPr id="34" name="TextBox 33">
              <a:extLst>
                <a:ext uri="{FF2B5EF4-FFF2-40B4-BE49-F238E27FC236}">
                  <a16:creationId xmlns:a16="http://schemas.microsoft.com/office/drawing/2014/main" id="{D62F7944-4D86-43BB-A760-AB0A2863739D}"/>
                </a:ext>
              </a:extLst>
            </p:cNvPr>
            <p:cNvSpPr txBox="1"/>
            <p:nvPr/>
          </p:nvSpPr>
          <p:spPr>
            <a:xfrm>
              <a:off x="5409939" y="1174636"/>
              <a:ext cx="1720867" cy="384078"/>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9) Meeting the Target Contribution “TC”</a:t>
              </a:r>
            </a:p>
          </p:txBody>
        </p:sp>
        <p:sp>
          <p:nvSpPr>
            <p:cNvPr id="35" name="TextBox 34">
              <a:extLst>
                <a:ext uri="{FF2B5EF4-FFF2-40B4-BE49-F238E27FC236}">
                  <a16:creationId xmlns:a16="http://schemas.microsoft.com/office/drawing/2014/main" id="{9FDCA503-AD25-4BDB-BDA3-8AD43A126D5A}"/>
                </a:ext>
              </a:extLst>
            </p:cNvPr>
            <p:cNvSpPr txBox="1"/>
            <p:nvPr/>
          </p:nvSpPr>
          <p:spPr>
            <a:xfrm>
              <a:off x="5459413" y="1469596"/>
              <a:ext cx="1671393" cy="1440294"/>
            </a:xfrm>
            <a:prstGeom prst="rect">
              <a:avLst/>
            </a:prstGeom>
            <a:grpFill/>
          </p:spPr>
          <p:txBody>
            <a:bodyPr wrap="square" lIns="0" tIns="0" rIns="0" bIns="0" rtlCol="0">
              <a:spAutoFit/>
            </a:bodyPr>
            <a:lstStyle/>
            <a:p>
              <a:pPr marL="128588"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PTIB/OA may take </a:t>
              </a:r>
              <a:r>
                <a:rPr lang="en-SG" sz="900" b="1" dirty="0">
                  <a:latin typeface="Calibri" panose="020F0502020204030204" pitchFamily="34" charset="0"/>
                  <a:cs typeface="Calibri" panose="020F0502020204030204" pitchFamily="34" charset="0"/>
                </a:rPr>
                <a:t>up to 8 months </a:t>
              </a:r>
              <a:r>
                <a:rPr lang="en-SG" sz="900" dirty="0">
                  <a:latin typeface="Calibri" panose="020F0502020204030204" pitchFamily="34" charset="0"/>
                  <a:cs typeface="Calibri" panose="020F0502020204030204" pitchFamily="34" charset="0"/>
                </a:rPr>
                <a:t>to process your discharge from bankruptcy </a:t>
              </a:r>
              <a:r>
                <a:rPr lang="en-SG" sz="900" b="1" dirty="0">
                  <a:latin typeface="Calibri" panose="020F0502020204030204" pitchFamily="34" charset="0"/>
                  <a:cs typeface="Calibri" panose="020F0502020204030204" pitchFamily="34" charset="0"/>
                </a:rPr>
                <a:t>once your TC is met. </a:t>
              </a:r>
              <a:r>
                <a:rPr lang="en-SG" sz="900" dirty="0">
                  <a:latin typeface="Calibri" panose="020F0502020204030204" pitchFamily="34" charset="0"/>
                  <a:cs typeface="Calibri" panose="020F0502020204030204" pitchFamily="34" charset="0"/>
                </a:rPr>
                <a:t>However, your tenure in bankruptcy may be extended if an Unauthorised Travel offence is committed.</a:t>
              </a:r>
              <a:endParaRPr lang="en-SG" sz="900" b="1" dirty="0">
                <a:latin typeface="Calibri" panose="020F0502020204030204" pitchFamily="34" charset="0"/>
                <a:cs typeface="Calibri" panose="020F0502020204030204" pitchFamily="34" charset="0"/>
              </a:endParaRPr>
            </a:p>
            <a:p>
              <a:pPr algn="just"/>
              <a:endParaRPr lang="en-SG" sz="900" b="1" dirty="0">
                <a:latin typeface="Calibri" panose="020F0502020204030204" pitchFamily="34" charset="0"/>
                <a:cs typeface="Calibri" panose="020F0502020204030204" pitchFamily="34" charset="0"/>
              </a:endParaRPr>
            </a:p>
            <a:p>
              <a:pPr algn="just"/>
              <a:r>
                <a:rPr lang="en-SG" sz="900" b="1" u="sng" dirty="0">
                  <a:latin typeface="Calibri" panose="020F0502020204030204" pitchFamily="34" charset="0"/>
                  <a:cs typeface="Calibri" panose="020F0502020204030204" pitchFamily="34" charset="0"/>
                </a:rPr>
                <a:t>Objections raised by your creditors</a:t>
              </a:r>
            </a:p>
            <a:p>
              <a:pPr marL="171450" indent="-171450"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For cases where TC is met between 3</a:t>
              </a:r>
              <a:r>
                <a:rPr lang="en-SG" sz="900" baseline="30000" dirty="0">
                  <a:latin typeface="Calibri" panose="020F0502020204030204" pitchFamily="34" charset="0"/>
                  <a:cs typeface="Calibri" panose="020F0502020204030204" pitchFamily="34" charset="0"/>
                </a:rPr>
                <a:t>rd</a:t>
              </a:r>
              <a:r>
                <a:rPr lang="en-SG" sz="900" dirty="0">
                  <a:latin typeface="Calibri" panose="020F0502020204030204" pitchFamily="34" charset="0"/>
                  <a:cs typeface="Calibri" panose="020F0502020204030204" pitchFamily="34" charset="0"/>
                </a:rPr>
                <a:t> and 5</a:t>
              </a:r>
              <a:r>
                <a:rPr lang="en-SG" sz="900" baseline="30000" dirty="0">
                  <a:latin typeface="Calibri" panose="020F0502020204030204" pitchFamily="34" charset="0"/>
                  <a:cs typeface="Calibri" panose="020F0502020204030204" pitchFamily="34" charset="0"/>
                </a:rPr>
                <a:t>th</a:t>
              </a:r>
              <a:r>
                <a:rPr lang="en-SG" sz="900" dirty="0">
                  <a:latin typeface="Calibri" panose="020F0502020204030204" pitchFamily="34" charset="0"/>
                  <a:cs typeface="Calibri" panose="020F0502020204030204" pitchFamily="34" charset="0"/>
                </a:rPr>
                <a:t> year in bankruptcy (or 7</a:t>
              </a:r>
              <a:r>
                <a:rPr lang="en-SG" sz="900" baseline="30000" dirty="0">
                  <a:latin typeface="Calibri" panose="020F0502020204030204" pitchFamily="34" charset="0"/>
                  <a:cs typeface="Calibri" panose="020F0502020204030204" pitchFamily="34" charset="0"/>
                </a:rPr>
                <a:t>th</a:t>
              </a:r>
              <a:r>
                <a:rPr lang="en-SG" sz="900" dirty="0">
                  <a:latin typeface="Calibri" panose="020F0502020204030204" pitchFamily="34" charset="0"/>
                  <a:cs typeface="Calibri" panose="020F0502020204030204" pitchFamily="34" charset="0"/>
                </a:rPr>
                <a:t> year for a repeat bankrupt), any objections raised will be assessed by the PTIB/OA.</a:t>
              </a:r>
            </a:p>
            <a:p>
              <a:pPr marL="171450" indent="-171450"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For cases where TC is met after 5</a:t>
              </a:r>
              <a:r>
                <a:rPr lang="en-SG" sz="900" baseline="30000" dirty="0">
                  <a:latin typeface="Calibri" panose="020F0502020204030204" pitchFamily="34" charset="0"/>
                  <a:cs typeface="Calibri" panose="020F0502020204030204" pitchFamily="34" charset="0"/>
                </a:rPr>
                <a:t>th</a:t>
              </a:r>
              <a:r>
                <a:rPr lang="en-SG" sz="900" dirty="0">
                  <a:latin typeface="Calibri" panose="020F0502020204030204" pitchFamily="34" charset="0"/>
                  <a:cs typeface="Calibri" panose="020F0502020204030204" pitchFamily="34" charset="0"/>
                </a:rPr>
                <a:t> year (or 7</a:t>
              </a:r>
              <a:r>
                <a:rPr lang="en-SG" sz="900" baseline="30000" dirty="0">
                  <a:latin typeface="Calibri" panose="020F0502020204030204" pitchFamily="34" charset="0"/>
                  <a:cs typeface="Calibri" panose="020F0502020204030204" pitchFamily="34" charset="0"/>
                </a:rPr>
                <a:t>th</a:t>
              </a:r>
              <a:r>
                <a:rPr lang="en-SG" sz="900" dirty="0">
                  <a:latin typeface="Calibri" panose="020F0502020204030204" pitchFamily="34" charset="0"/>
                  <a:cs typeface="Calibri" panose="020F0502020204030204" pitchFamily="34" charset="0"/>
                </a:rPr>
                <a:t> year for a repeat bankrupt), creditors may only object to the discharge application at the High Court. </a:t>
              </a:r>
            </a:p>
          </p:txBody>
        </p:sp>
      </p:grpSp>
      <p:grpSp>
        <p:nvGrpSpPr>
          <p:cNvPr id="6" name="Group 5"/>
          <p:cNvGrpSpPr/>
          <p:nvPr/>
        </p:nvGrpSpPr>
        <p:grpSpPr>
          <a:xfrm>
            <a:off x="6084168" y="4493576"/>
            <a:ext cx="2736304" cy="2103774"/>
            <a:chOff x="5940152" y="3933056"/>
            <a:chExt cx="2736304" cy="2175784"/>
          </a:xfrm>
          <a:solidFill>
            <a:srgbClr val="D5A7B1"/>
          </a:solidFill>
        </p:grpSpPr>
        <p:sp>
          <p:nvSpPr>
            <p:cNvPr id="27" name="Rounded Rectangle 26"/>
            <p:cNvSpPr/>
            <p:nvPr/>
          </p:nvSpPr>
          <p:spPr>
            <a:xfrm>
              <a:off x="5940152" y="3933056"/>
              <a:ext cx="2736304" cy="2175784"/>
            </a:xfrm>
            <a:prstGeom prst="roundRect">
              <a:avLst/>
            </a:prstGeom>
            <a:grp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 name="Text Milestone 2" title="Item Text">
              <a:extLst>
                <a:ext uri="{FF2B5EF4-FFF2-40B4-BE49-F238E27FC236}">
                  <a16:creationId xmlns:a16="http://schemas.microsoft.com/office/drawing/2014/main" id="{63581F4D-BB1C-46D6-B876-B01B0B851599}"/>
                </a:ext>
              </a:extLst>
            </p:cNvPr>
            <p:cNvGrpSpPr/>
            <p:nvPr/>
          </p:nvGrpSpPr>
          <p:grpSpPr>
            <a:xfrm>
              <a:off x="6037117" y="4020610"/>
              <a:ext cx="2390240" cy="1290421"/>
              <a:chOff x="2128114" y="4951499"/>
              <a:chExt cx="1767840" cy="1720560"/>
            </a:xfrm>
            <a:grpFill/>
          </p:grpSpPr>
          <p:sp>
            <p:nvSpPr>
              <p:cNvPr id="30" name="TextBox 29">
                <a:extLst>
                  <a:ext uri="{FF2B5EF4-FFF2-40B4-BE49-F238E27FC236}">
                    <a16:creationId xmlns:a16="http://schemas.microsoft.com/office/drawing/2014/main" id="{806676ED-70B1-41C0-981D-5102EF543691}"/>
                  </a:ext>
                </a:extLst>
              </p:cNvPr>
              <p:cNvSpPr txBox="1"/>
              <p:nvPr/>
            </p:nvSpPr>
            <p:spPr>
              <a:xfrm>
                <a:off x="2269428" y="4951499"/>
                <a:ext cx="1626525" cy="246221"/>
              </a:xfrm>
              <a:prstGeom prst="rect">
                <a:avLst/>
              </a:prstGeom>
              <a:grpFill/>
            </p:spPr>
            <p:txBody>
              <a:bodyPr wrap="square" lIns="0" tIns="0" rIns="0" bIns="0" rtlCol="0">
                <a:spAutoFit/>
              </a:bodyPr>
              <a:lstStyle/>
              <a:p>
                <a:pPr algn="ctr"/>
                <a:r>
                  <a:rPr lang="en-ZA" sz="1200" b="1" dirty="0">
                    <a:latin typeface="Calibri" panose="020F0502020204030204" pitchFamily="34" charset="0"/>
                    <a:cs typeface="Calibri" panose="020F0502020204030204" pitchFamily="34" charset="0"/>
                  </a:rPr>
                  <a:t>10) Discharge from Bankruptcy</a:t>
                </a:r>
              </a:p>
            </p:txBody>
          </p:sp>
          <p:sp>
            <p:nvSpPr>
              <p:cNvPr id="31" name="TextBox 30">
                <a:extLst>
                  <a:ext uri="{FF2B5EF4-FFF2-40B4-BE49-F238E27FC236}">
                    <a16:creationId xmlns:a16="http://schemas.microsoft.com/office/drawing/2014/main" id="{7A97A677-8664-4F0E-A1E0-2D4E015CE1FF}"/>
                  </a:ext>
                </a:extLst>
              </p:cNvPr>
              <p:cNvSpPr txBox="1"/>
              <p:nvPr/>
            </p:nvSpPr>
            <p:spPr>
              <a:xfrm>
                <a:off x="2128114" y="5335152"/>
                <a:ext cx="1767840" cy="1336907"/>
              </a:xfrm>
              <a:prstGeom prst="rect">
                <a:avLst/>
              </a:prstGeom>
              <a:grpFill/>
            </p:spPr>
            <p:txBody>
              <a:bodyPr wrap="square" lIns="0" tIns="0" rIns="0" bIns="0" rtlCol="0">
                <a:spAutoFit/>
              </a:bodyPr>
              <a:lstStyle/>
              <a:p>
                <a:pPr marL="471488" lvl="1"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The PTIB/OA will issue a Certificate of Discharge by the Official Assignee or may apply to Court for an order of discharge upon conclusion of your bankruptcy administration </a:t>
                </a:r>
              </a:p>
              <a:p>
                <a:pPr marL="471488" lvl="1" indent="-128588" algn="just">
                  <a:buFont typeface="Arial" panose="020B0604020202020204" pitchFamily="34" charset="0"/>
                  <a:buChar char="•"/>
                </a:pPr>
                <a:r>
                  <a:rPr lang="en-SG" sz="900" dirty="0">
                    <a:latin typeface="Calibri" panose="020F0502020204030204" pitchFamily="34" charset="0"/>
                    <a:cs typeface="Calibri" panose="020F0502020204030204" pitchFamily="34" charset="0"/>
                  </a:rPr>
                  <a:t>You will be notified of the discharge application by the PTIB/OA in due course</a:t>
                </a:r>
              </a:p>
            </p:txBody>
          </p:sp>
        </p:grpSp>
      </p:grpSp>
      <p:grpSp>
        <p:nvGrpSpPr>
          <p:cNvPr id="37" name="Launch Graphic" title="Launch Graphic">
            <a:extLst>
              <a:ext uri="{FF2B5EF4-FFF2-40B4-BE49-F238E27FC236}">
                <a16:creationId xmlns:a16="http://schemas.microsoft.com/office/drawing/2014/main" id="{BBE59D78-98EF-4116-89AF-89E65FDD1900}"/>
              </a:ext>
            </a:extLst>
          </p:cNvPr>
          <p:cNvGrpSpPr/>
          <p:nvPr/>
        </p:nvGrpSpPr>
        <p:grpSpPr>
          <a:xfrm>
            <a:off x="7668344" y="2924944"/>
            <a:ext cx="510404" cy="510404"/>
            <a:chOff x="10961301" y="3355525"/>
            <a:chExt cx="680539" cy="680539"/>
          </a:xfrm>
        </p:grpSpPr>
        <p:sp>
          <p:nvSpPr>
            <p:cNvPr id="38" name="Oval 37" title="Launch Circle">
              <a:extLst>
                <a:ext uri="{FF2B5EF4-FFF2-40B4-BE49-F238E27FC236}">
                  <a16:creationId xmlns:a16="http://schemas.microsoft.com/office/drawing/2014/main" id="{7B07FE8D-72FE-4F6A-9A0C-CEEF027D8B46}"/>
                </a:ext>
              </a:extLst>
            </p:cNvPr>
            <p:cNvSpPr/>
            <p:nvPr/>
          </p:nvSpPr>
          <p:spPr>
            <a:xfrm>
              <a:off x="10961301" y="3355525"/>
              <a:ext cx="680539" cy="680539"/>
            </a:xfrm>
            <a:prstGeom prst="ellipse">
              <a:avLst/>
            </a:prstGeom>
            <a:solidFill>
              <a:schemeClr val="accent3"/>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sz="1350" dirty="0">
                <a:latin typeface="Calibri" panose="020F0502020204030204" pitchFamily="34" charset="0"/>
                <a:cs typeface="Calibri" panose="020F0502020204030204" pitchFamily="34" charset="0"/>
              </a:endParaRPr>
            </a:p>
          </p:txBody>
        </p:sp>
        <p:pic>
          <p:nvPicPr>
            <p:cNvPr id="39" name="Graphic 38" descr="Race Flag">
              <a:extLst>
                <a:ext uri="{FF2B5EF4-FFF2-40B4-BE49-F238E27FC236}">
                  <a16:creationId xmlns:a16="http://schemas.microsoft.com/office/drawing/2014/main" id="{F8FD915C-AEEB-4E30-803C-CE052CCD9BB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1091279" y="3475195"/>
              <a:ext cx="460035" cy="460035"/>
            </a:xfrm>
            <a:prstGeom prst="rect">
              <a:avLst/>
            </a:prstGeom>
          </p:spPr>
        </p:pic>
      </p:grpSp>
      <p:grpSp>
        <p:nvGrpSpPr>
          <p:cNvPr id="42" name="Group 41"/>
          <p:cNvGrpSpPr/>
          <p:nvPr/>
        </p:nvGrpSpPr>
        <p:grpSpPr>
          <a:xfrm>
            <a:off x="2051720" y="2802414"/>
            <a:ext cx="1800200" cy="779894"/>
            <a:chOff x="742133" y="2937138"/>
            <a:chExt cx="1551011" cy="779894"/>
          </a:xfrm>
        </p:grpSpPr>
        <p:sp>
          <p:nvSpPr>
            <p:cNvPr id="43" name="Arrow: U-Turn Milestone 1" title="Timeline Arrow">
              <a:extLst>
                <a:ext uri="{FF2B5EF4-FFF2-40B4-BE49-F238E27FC236}">
                  <a16:creationId xmlns:a16="http://schemas.microsoft.com/office/drawing/2014/main" id="{36189603-5B44-4AF3-AEC6-6281E5F556A7}"/>
                </a:ext>
              </a:extLst>
            </p:cNvPr>
            <p:cNvSpPr/>
            <p:nvPr/>
          </p:nvSpPr>
          <p:spPr>
            <a:xfrm>
              <a:off x="742133" y="2996952"/>
              <a:ext cx="1551011" cy="720080"/>
            </a:xfrm>
            <a:prstGeom prst="uturnArrow">
              <a:avLst>
                <a:gd name="adj1" fmla="val 37244"/>
                <a:gd name="adj2" fmla="val 18622"/>
                <a:gd name="adj3" fmla="val 20252"/>
                <a:gd name="adj4" fmla="val 52602"/>
                <a:gd name="adj5" fmla="val 96832"/>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44" name="TextBox 43"/>
            <p:cNvSpPr txBox="1"/>
            <p:nvPr/>
          </p:nvSpPr>
          <p:spPr>
            <a:xfrm>
              <a:off x="1115616" y="2937138"/>
              <a:ext cx="815626" cy="338554"/>
            </a:xfrm>
            <a:prstGeom prst="rect">
              <a:avLst/>
            </a:prstGeom>
            <a:noFill/>
          </p:spPr>
          <p:txBody>
            <a:bodyPr wrap="square" rtlCol="0">
              <a:spAutoFit/>
            </a:bodyPr>
            <a:lstStyle/>
            <a:p>
              <a:pPr algn="ctr"/>
              <a:r>
                <a:rPr lang="en-US" sz="1600" dirty="0"/>
                <a:t>Step 7</a:t>
              </a:r>
            </a:p>
          </p:txBody>
        </p:sp>
      </p:grpSp>
      <p:grpSp>
        <p:nvGrpSpPr>
          <p:cNvPr id="45" name="Group 44"/>
          <p:cNvGrpSpPr/>
          <p:nvPr/>
        </p:nvGrpSpPr>
        <p:grpSpPr>
          <a:xfrm>
            <a:off x="683568" y="3619730"/>
            <a:ext cx="1656184" cy="714596"/>
            <a:chOff x="2123728" y="3629022"/>
            <a:chExt cx="1475924" cy="714596"/>
          </a:xfrm>
        </p:grpSpPr>
        <p:sp>
          <p:nvSpPr>
            <p:cNvPr id="46" name="Arrow: U-Turn Milestone 2" title="Timeline Arrow">
              <a:extLst>
                <a:ext uri="{FF2B5EF4-FFF2-40B4-BE49-F238E27FC236}">
                  <a16:creationId xmlns:a16="http://schemas.microsoft.com/office/drawing/2014/main" id="{9D37DFEE-3A11-4C0D-A12A-80512F7F58E6}"/>
                </a:ext>
              </a:extLst>
            </p:cNvPr>
            <p:cNvSpPr/>
            <p:nvPr/>
          </p:nvSpPr>
          <p:spPr>
            <a:xfrm flipV="1">
              <a:off x="2123728" y="3629022"/>
              <a:ext cx="1475924" cy="664074"/>
            </a:xfrm>
            <a:prstGeom prst="uturnArrow">
              <a:avLst>
                <a:gd name="adj1" fmla="val 37244"/>
                <a:gd name="adj2" fmla="val 18622"/>
                <a:gd name="adj3" fmla="val 20252"/>
                <a:gd name="adj4" fmla="val 52602"/>
                <a:gd name="adj5" fmla="val 96832"/>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47" name="TextBox 46"/>
            <p:cNvSpPr txBox="1"/>
            <p:nvPr/>
          </p:nvSpPr>
          <p:spPr>
            <a:xfrm>
              <a:off x="2483768" y="4005064"/>
              <a:ext cx="936104" cy="338554"/>
            </a:xfrm>
            <a:prstGeom prst="rect">
              <a:avLst/>
            </a:prstGeom>
            <a:noFill/>
          </p:spPr>
          <p:txBody>
            <a:bodyPr wrap="square" rtlCol="0">
              <a:spAutoFit/>
            </a:bodyPr>
            <a:lstStyle/>
            <a:p>
              <a:r>
                <a:rPr lang="en-US" sz="1600" dirty="0"/>
                <a:t>Step 6</a:t>
              </a:r>
            </a:p>
          </p:txBody>
        </p:sp>
      </p:grpSp>
      <p:grpSp>
        <p:nvGrpSpPr>
          <p:cNvPr id="48" name="Group 47"/>
          <p:cNvGrpSpPr/>
          <p:nvPr/>
        </p:nvGrpSpPr>
        <p:grpSpPr>
          <a:xfrm>
            <a:off x="4932040" y="2802414"/>
            <a:ext cx="1800200" cy="779894"/>
            <a:chOff x="742133" y="2937138"/>
            <a:chExt cx="1551011" cy="779894"/>
          </a:xfrm>
        </p:grpSpPr>
        <p:sp>
          <p:nvSpPr>
            <p:cNvPr id="49" name="Arrow: U-Turn Milestone 1" title="Timeline Arrow">
              <a:extLst>
                <a:ext uri="{FF2B5EF4-FFF2-40B4-BE49-F238E27FC236}">
                  <a16:creationId xmlns:a16="http://schemas.microsoft.com/office/drawing/2014/main" id="{36189603-5B44-4AF3-AEC6-6281E5F556A7}"/>
                </a:ext>
              </a:extLst>
            </p:cNvPr>
            <p:cNvSpPr/>
            <p:nvPr/>
          </p:nvSpPr>
          <p:spPr>
            <a:xfrm>
              <a:off x="742133" y="2996952"/>
              <a:ext cx="1551011" cy="720080"/>
            </a:xfrm>
            <a:prstGeom prst="uturnArrow">
              <a:avLst>
                <a:gd name="adj1" fmla="val 37244"/>
                <a:gd name="adj2" fmla="val 18622"/>
                <a:gd name="adj3" fmla="val 20252"/>
                <a:gd name="adj4" fmla="val 52602"/>
                <a:gd name="adj5" fmla="val 96832"/>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50" name="TextBox 49"/>
            <p:cNvSpPr txBox="1"/>
            <p:nvPr/>
          </p:nvSpPr>
          <p:spPr>
            <a:xfrm>
              <a:off x="1115616" y="2937138"/>
              <a:ext cx="815626" cy="338554"/>
            </a:xfrm>
            <a:prstGeom prst="rect">
              <a:avLst/>
            </a:prstGeom>
            <a:noFill/>
          </p:spPr>
          <p:txBody>
            <a:bodyPr wrap="square" rtlCol="0">
              <a:spAutoFit/>
            </a:bodyPr>
            <a:lstStyle/>
            <a:p>
              <a:pPr algn="ctr"/>
              <a:r>
                <a:rPr lang="en-US" sz="1600" dirty="0"/>
                <a:t>Step 9</a:t>
              </a:r>
            </a:p>
          </p:txBody>
        </p:sp>
      </p:grpSp>
      <p:grpSp>
        <p:nvGrpSpPr>
          <p:cNvPr id="51" name="Group 50"/>
          <p:cNvGrpSpPr/>
          <p:nvPr/>
        </p:nvGrpSpPr>
        <p:grpSpPr>
          <a:xfrm>
            <a:off x="3563888" y="3619730"/>
            <a:ext cx="1656184" cy="714596"/>
            <a:chOff x="2123728" y="3629022"/>
            <a:chExt cx="1475924" cy="714596"/>
          </a:xfrm>
        </p:grpSpPr>
        <p:sp>
          <p:nvSpPr>
            <p:cNvPr id="52" name="Arrow: U-Turn Milestone 2" title="Timeline Arrow">
              <a:extLst>
                <a:ext uri="{FF2B5EF4-FFF2-40B4-BE49-F238E27FC236}">
                  <a16:creationId xmlns:a16="http://schemas.microsoft.com/office/drawing/2014/main" id="{9D37DFEE-3A11-4C0D-A12A-80512F7F58E6}"/>
                </a:ext>
              </a:extLst>
            </p:cNvPr>
            <p:cNvSpPr/>
            <p:nvPr/>
          </p:nvSpPr>
          <p:spPr>
            <a:xfrm flipV="1">
              <a:off x="2123728" y="3629022"/>
              <a:ext cx="1475924" cy="664074"/>
            </a:xfrm>
            <a:prstGeom prst="uturnArrow">
              <a:avLst>
                <a:gd name="adj1" fmla="val 37244"/>
                <a:gd name="adj2" fmla="val 18622"/>
                <a:gd name="adj3" fmla="val 20252"/>
                <a:gd name="adj4" fmla="val 52602"/>
                <a:gd name="adj5" fmla="val 96832"/>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53" name="TextBox 52"/>
            <p:cNvSpPr txBox="1"/>
            <p:nvPr/>
          </p:nvSpPr>
          <p:spPr>
            <a:xfrm>
              <a:off x="2483768" y="4005064"/>
              <a:ext cx="936104" cy="338554"/>
            </a:xfrm>
            <a:prstGeom prst="rect">
              <a:avLst/>
            </a:prstGeom>
            <a:noFill/>
          </p:spPr>
          <p:txBody>
            <a:bodyPr wrap="square" rtlCol="0">
              <a:spAutoFit/>
            </a:bodyPr>
            <a:lstStyle/>
            <a:p>
              <a:r>
                <a:rPr lang="en-US" sz="1600" dirty="0"/>
                <a:t>Step 8</a:t>
              </a:r>
            </a:p>
          </p:txBody>
        </p:sp>
      </p:grpSp>
      <p:grpSp>
        <p:nvGrpSpPr>
          <p:cNvPr id="57" name="Group 56"/>
          <p:cNvGrpSpPr/>
          <p:nvPr/>
        </p:nvGrpSpPr>
        <p:grpSpPr>
          <a:xfrm>
            <a:off x="6444208" y="3645024"/>
            <a:ext cx="1656184" cy="689302"/>
            <a:chOff x="2123728" y="3629022"/>
            <a:chExt cx="1475924" cy="689302"/>
          </a:xfrm>
        </p:grpSpPr>
        <p:sp>
          <p:nvSpPr>
            <p:cNvPr id="58" name="Arrow: U-Turn Milestone 2" title="Timeline Arrow">
              <a:extLst>
                <a:ext uri="{FF2B5EF4-FFF2-40B4-BE49-F238E27FC236}">
                  <a16:creationId xmlns:a16="http://schemas.microsoft.com/office/drawing/2014/main" id="{9D37DFEE-3A11-4C0D-A12A-80512F7F58E6}"/>
                </a:ext>
              </a:extLst>
            </p:cNvPr>
            <p:cNvSpPr/>
            <p:nvPr/>
          </p:nvSpPr>
          <p:spPr>
            <a:xfrm flipV="1">
              <a:off x="2123728" y="3629022"/>
              <a:ext cx="1475924" cy="664074"/>
            </a:xfrm>
            <a:prstGeom prst="uturnArrow">
              <a:avLst>
                <a:gd name="adj1" fmla="val 37244"/>
                <a:gd name="adj2" fmla="val 18622"/>
                <a:gd name="adj3" fmla="val 20252"/>
                <a:gd name="adj4" fmla="val 52602"/>
                <a:gd name="adj5" fmla="val 96832"/>
              </a:avLst>
            </a:prstGeom>
            <a:solidFill>
              <a:srgbClr val="FFFF00"/>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ZA" sz="1600" dirty="0">
                <a:solidFill>
                  <a:schemeClr val="tx1"/>
                </a:solidFill>
                <a:latin typeface="Calibri" panose="020F0502020204030204" pitchFamily="34" charset="0"/>
                <a:cs typeface="Calibri" panose="020F0502020204030204" pitchFamily="34" charset="0"/>
              </a:endParaRPr>
            </a:p>
          </p:txBody>
        </p:sp>
        <p:sp>
          <p:nvSpPr>
            <p:cNvPr id="59" name="TextBox 58"/>
            <p:cNvSpPr txBox="1"/>
            <p:nvPr/>
          </p:nvSpPr>
          <p:spPr>
            <a:xfrm>
              <a:off x="2483768" y="3979770"/>
              <a:ext cx="936104" cy="338554"/>
            </a:xfrm>
            <a:prstGeom prst="rect">
              <a:avLst/>
            </a:prstGeom>
            <a:noFill/>
          </p:spPr>
          <p:txBody>
            <a:bodyPr wrap="square" rtlCol="0">
              <a:spAutoFit/>
            </a:bodyPr>
            <a:lstStyle/>
            <a:p>
              <a:r>
                <a:rPr lang="en-US" sz="1600" dirty="0"/>
                <a:t>Step 10</a:t>
              </a:r>
            </a:p>
          </p:txBody>
        </p:sp>
      </p:grpSp>
      <p:sp>
        <p:nvSpPr>
          <p:cNvPr id="54" name="TextBox 53">
            <a:extLst>
              <a:ext uri="{FF2B5EF4-FFF2-40B4-BE49-F238E27FC236}">
                <a16:creationId xmlns:a16="http://schemas.microsoft.com/office/drawing/2014/main" id="{CB48F21B-F076-4F3F-9BB0-0935D5BB11C2}"/>
              </a:ext>
            </a:extLst>
          </p:cNvPr>
          <p:cNvSpPr txBox="1"/>
          <p:nvPr/>
        </p:nvSpPr>
        <p:spPr>
          <a:xfrm>
            <a:off x="454103" y="2851697"/>
            <a:ext cx="1261580" cy="461665"/>
          </a:xfrm>
          <a:prstGeom prst="rect">
            <a:avLst/>
          </a:prstGeom>
          <a:noFill/>
        </p:spPr>
        <p:txBody>
          <a:bodyPr wrap="square" rtlCol="0">
            <a:spAutoFit/>
          </a:bodyPr>
          <a:lstStyle/>
          <a:p>
            <a:r>
              <a:rPr lang="en-SG" sz="1200" i="1" dirty="0"/>
              <a:t>Continuation from Step 5</a:t>
            </a:r>
          </a:p>
        </p:txBody>
      </p:sp>
    </p:spTree>
    <p:extLst>
      <p:ext uri="{BB962C8B-B14F-4D97-AF65-F5344CB8AC3E}">
        <p14:creationId xmlns:p14="http://schemas.microsoft.com/office/powerpoint/2010/main" val="1498622194"/>
      </p:ext>
    </p:extLst>
  </p:cSld>
  <p:clrMapOvr>
    <a:masterClrMapping/>
  </p:clrMapOvr>
</p:sld>
</file>

<file path=ppt/theme/theme1.xml><?xml version="1.0" encoding="utf-8"?>
<a:theme xmlns:a="http://schemas.openxmlformats.org/drawingml/2006/main" name="1_Office 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A3942241889C469A89B9EFE431901B" ma:contentTypeVersion="0" ma:contentTypeDescription="Create a new document." ma:contentTypeScope="" ma:versionID="509bd2f93fba2f993d107a898970e284">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0D1DD-2E62-415B-9392-B7514C3F6DFF}">
  <ds:schemaRefs>
    <ds:schemaRef ds:uri="http://schemas.microsoft.com/office/2006/metadata/properties"/>
    <ds:schemaRef ds:uri="http://purl.org/dc/dcmitype/"/>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0560EBC3-2D4A-4829-BF73-E65CB5992C8E}">
  <ds:schemaRefs>
    <ds:schemaRef ds:uri="http://schemas.microsoft.com/sharepoint/v3/contenttype/forms"/>
  </ds:schemaRefs>
</ds:datastoreItem>
</file>

<file path=customXml/itemProps3.xml><?xml version="1.0" encoding="utf-8"?>
<ds:datastoreItem xmlns:ds="http://schemas.openxmlformats.org/officeDocument/2006/customXml" ds:itemID="{FA45C9B6-53C5-485D-86E4-ADF32A0DA2D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25248</TotalTime>
  <Words>1657</Words>
  <Application>Microsoft Office PowerPoint</Application>
  <PresentationFormat>On-screen Show (4:3)</PresentationFormat>
  <Paragraphs>227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Courier New</vt:lpstr>
      <vt:lpstr>1_Office Theme</vt:lpstr>
      <vt:lpstr>A Debtor’s Journey</vt:lpstr>
      <vt:lpstr>PowerPoint Presentation</vt:lpstr>
      <vt:lpstr>PowerPoint Presentation</vt:lpstr>
      <vt:lpstr>PowerPoint Presentation</vt:lpstr>
      <vt:lpstr>PowerPoint Presentation</vt:lpstr>
      <vt:lpstr>PowerPoint Presentation</vt:lpstr>
      <vt:lpstr>PowerPoint Presentation</vt:lpstr>
      <vt:lpstr>Bankruptcy</vt:lpstr>
      <vt:lpstr>Bankruptcy</vt:lpstr>
    </vt:vector>
  </TitlesOfParts>
  <Company>Singapore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[Division]  Workplan Update, Caseload Figures and Operational KPIs</dc:title>
  <dc:creator>iptoock</dc:creator>
  <cp:lastModifiedBy>Muhammad Faiz RASIP (MLAW)</cp:lastModifiedBy>
  <cp:revision>371</cp:revision>
  <cp:lastPrinted>2018-01-05T07:15:34Z</cp:lastPrinted>
  <dcterms:created xsi:type="dcterms:W3CDTF">2014-04-02T09:47:06Z</dcterms:created>
  <dcterms:modified xsi:type="dcterms:W3CDTF">2020-09-10T03:52:20Z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0x010100AEA3942241889C469A89B9EFE431901B</vt:lpwstr>
  </property>
  <property fmtid="{D5CDD505-2E9C-101B-9397-08002B2CF9AE}" pid="3" name="TaxKeyword">
    <vt:lpwstr/>
  </property>
  <property fmtid="{D5CDD505-2E9C-101B-9397-08002B2CF9AE}" pid="4" name="TaxCatchAll">
    <vt:lpwstr/>
  </property>
  <property fmtid="{D5CDD505-2E9C-101B-9397-08002B2CF9AE}" pid="5" name="TaxKeywordTaxHTField">
    <vt:lpwstr/>
  </property>
  <property fmtid="{D5CDD505-2E9C-101B-9397-08002B2CF9AE}" pid="6" name="MSIP_Label_3f9331f7-95a2-472a-92bc-d73219eb516b_Enabled">
    <vt:lpwstr>True</vt:lpwstr>
  </property>
  <property fmtid="{D5CDD505-2E9C-101B-9397-08002B2CF9AE}" pid="7" name="MSIP_Label_3f9331f7-95a2-472a-92bc-d73219eb516b_SiteId">
    <vt:lpwstr>0b11c524-9a1c-4e1b-84cb-6336aefc2243</vt:lpwstr>
  </property>
  <property fmtid="{D5CDD505-2E9C-101B-9397-08002B2CF9AE}" pid="8" name="MSIP_Label_3f9331f7-95a2-472a-92bc-d73219eb516b_Owner">
    <vt:lpwstr>Amanda_TAN@mlaw.gov.sg</vt:lpwstr>
  </property>
  <property fmtid="{D5CDD505-2E9C-101B-9397-08002B2CF9AE}" pid="9" name="MSIP_Label_3f9331f7-95a2-472a-92bc-d73219eb516b_SetDate">
    <vt:lpwstr>2020-07-07T09:16:17.7997615Z</vt:lpwstr>
  </property>
  <property fmtid="{D5CDD505-2E9C-101B-9397-08002B2CF9AE}" pid="10" name="MSIP_Label_3f9331f7-95a2-472a-92bc-d73219eb516b_Name">
    <vt:lpwstr>CONFIDENTIAL</vt:lpwstr>
  </property>
  <property fmtid="{D5CDD505-2E9C-101B-9397-08002B2CF9AE}" pid="11" name="MSIP_Label_3f9331f7-95a2-472a-92bc-d73219eb516b_Application">
    <vt:lpwstr>Microsoft Azure Information Protection</vt:lpwstr>
  </property>
  <property fmtid="{D5CDD505-2E9C-101B-9397-08002B2CF9AE}" pid="12" name="MSIP_Label_3f9331f7-95a2-472a-92bc-d73219eb516b_ActionId">
    <vt:lpwstr>c60569ec-e134-438b-a9f3-acdafd290f27</vt:lpwstr>
  </property>
  <property fmtid="{D5CDD505-2E9C-101B-9397-08002B2CF9AE}" pid="13" name="MSIP_Label_3f9331f7-95a2-472a-92bc-d73219eb516b_Extended_MSFT_Method">
    <vt:lpwstr>Automatic</vt:lpwstr>
  </property>
  <property fmtid="{D5CDD505-2E9C-101B-9397-08002B2CF9AE}" pid="14" name="MSIP_Label_4f288355-fb4c-44cd-b9ca-40cfc2aee5f8_Enabled">
    <vt:lpwstr>True</vt:lpwstr>
  </property>
  <property fmtid="{D5CDD505-2E9C-101B-9397-08002B2CF9AE}" pid="15" name="MSIP_Label_4f288355-fb4c-44cd-b9ca-40cfc2aee5f8_SiteId">
    <vt:lpwstr>0b11c524-9a1c-4e1b-84cb-6336aefc2243</vt:lpwstr>
  </property>
  <property fmtid="{D5CDD505-2E9C-101B-9397-08002B2CF9AE}" pid="16" name="MSIP_Label_4f288355-fb4c-44cd-b9ca-40cfc2aee5f8_Owner">
    <vt:lpwstr>Amanda_TAN@mlaw.gov.sg</vt:lpwstr>
  </property>
  <property fmtid="{D5CDD505-2E9C-101B-9397-08002B2CF9AE}" pid="17" name="MSIP_Label_4f288355-fb4c-44cd-b9ca-40cfc2aee5f8_SetDate">
    <vt:lpwstr>2020-07-07T09:16:17.7997615Z</vt:lpwstr>
  </property>
  <property fmtid="{D5CDD505-2E9C-101B-9397-08002B2CF9AE}" pid="18" name="MSIP_Label_4f288355-fb4c-44cd-b9ca-40cfc2aee5f8_Name">
    <vt:lpwstr>NON-SENSITIVE</vt:lpwstr>
  </property>
  <property fmtid="{D5CDD505-2E9C-101B-9397-08002B2CF9AE}" pid="19" name="MSIP_Label_4f288355-fb4c-44cd-b9ca-40cfc2aee5f8_Application">
    <vt:lpwstr>Microsoft Azure Information Protection</vt:lpwstr>
  </property>
  <property fmtid="{D5CDD505-2E9C-101B-9397-08002B2CF9AE}" pid="20" name="MSIP_Label_4f288355-fb4c-44cd-b9ca-40cfc2aee5f8_ActionId">
    <vt:lpwstr>c60569ec-e134-438b-a9f3-acdafd290f27</vt:lpwstr>
  </property>
  <property fmtid="{D5CDD505-2E9C-101B-9397-08002B2CF9AE}" pid="21" name="MSIP_Label_4f288355-fb4c-44cd-b9ca-40cfc2aee5f8_Parent">
    <vt:lpwstr>3f9331f7-95a2-472a-92bc-d73219eb516b</vt:lpwstr>
  </property>
  <property fmtid="{D5CDD505-2E9C-101B-9397-08002B2CF9AE}" pid="22" name="MSIP_Label_4f288355-fb4c-44cd-b9ca-40cfc2aee5f8_Extended_MSFT_Method">
    <vt:lpwstr>Automatic</vt:lpwstr>
  </property>
  <property fmtid="{D5CDD505-2E9C-101B-9397-08002B2CF9AE}" pid="23" name="Sensitivity">
    <vt:lpwstr>CONFIDENTIAL NON-SENSITIVE</vt:lpwstr>
  </property>
</Properties>
</file>