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89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92" r:id="rId24"/>
    <p:sldId id="293" r:id="rId25"/>
    <p:sldId id="291" r:id="rId26"/>
    <p:sldId id="270" r:id="rId27"/>
    <p:sldId id="271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D4B178-2F2C-47A4-BF7E-F670D20C494F}">
          <p14:sldIdLst>
            <p14:sldId id="256"/>
            <p14:sldId id="257"/>
            <p14:sldId id="259"/>
            <p14:sldId id="260"/>
            <p14:sldId id="289"/>
            <p14:sldId id="262"/>
            <p14:sldId id="263"/>
            <p14:sldId id="264"/>
            <p14:sldId id="265"/>
            <p14:sldId id="266"/>
            <p14:sldId id="268"/>
            <p14:sldId id="272"/>
            <p14:sldId id="273"/>
            <p14:sldId id="274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92"/>
            <p14:sldId id="293"/>
            <p14:sldId id="291"/>
            <p14:sldId id="270"/>
            <p14:sldId id="271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70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BDD93-B9D3-406C-BB85-83F38619DE00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C4F87-56BA-4C47-952D-F4F283E1B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5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connection doesn’t offer us with new results though, but the fact that QUANTUM protocols can gives us CLASSICAL Fine-Grained reduction is very surprising.</a:t>
            </a:r>
          </a:p>
          <a:p>
            <a:endParaRPr lang="en-US" dirty="0"/>
          </a:p>
          <a:p>
            <a:r>
              <a:rPr lang="en-US" dirty="0"/>
              <a:t>I expect that more interesting connections are waiting for us to discover.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1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Their Minus squared inner product</a:t>
            </a:r>
          </a:p>
          <a:p>
            <a:endParaRPr lang="en-US" dirty="0"/>
          </a:p>
          <a:p>
            <a:r>
              <a:rPr lang="en-US" dirty="0"/>
              <a:t>a bar</a:t>
            </a:r>
          </a:p>
          <a:p>
            <a:endParaRPr lang="en-US" dirty="0"/>
          </a:p>
          <a:p>
            <a:r>
              <a:rPr lang="en-US" dirty="0"/>
              <a:t>The inner product between a bar and b bar is just the minus squared inner product between a and b.</a:t>
            </a:r>
          </a:p>
          <a:p>
            <a:endParaRPr lang="en-US" dirty="0"/>
          </a:p>
          <a:p>
            <a:r>
              <a:rPr lang="en-US" dirty="0"/>
              <a:t>Therefore, in order to see whether there is an orthogonal pair between sets A and B, we only need to calculate the maximum inner product between these a bar’s and b bar’s.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Remainder theorem of my people </a:t>
            </a:r>
            <a:r>
              <a:rPr lang="en-US" dirty="0">
                <a:sym typeface="Wingdings" panose="05000000000000000000" pitchFamily="2" charset="2"/>
              </a:rPr>
              <a:t> 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5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crt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8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j=1 -&gt; b</a:t>
            </a:r>
          </a:p>
          <a:p>
            <a:endParaRPr lang="en-US" dirty="0"/>
          </a:p>
          <a:p>
            <a:r>
              <a:rPr lang="en-US" dirty="0"/>
              <a:t>Keep recalling what is b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1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use the first ell slots modulo </a:t>
            </a:r>
            <a:r>
              <a:rPr lang="en-US" dirty="0" err="1"/>
              <a:t>q_j</a:t>
            </a:r>
            <a:r>
              <a:rPr lang="en-US" dirty="0"/>
              <a:t>, and </a:t>
            </a:r>
            <a:r>
              <a:rPr lang="en-US" dirty="0" err="1"/>
              <a:t>q_j</a:t>
            </a:r>
            <a:r>
              <a:rPr lang="en-US" dirty="0"/>
              <a:t> is much larger than ell.</a:t>
            </a:r>
          </a:p>
          <a:p>
            <a:endParaRPr lang="en-US" dirty="0"/>
          </a:p>
          <a:p>
            <a:r>
              <a:rPr lang="en-US" dirty="0"/>
              <a:t>Guess I need to remake them…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4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1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our new reduction can be interpreted as a highly non-trivial NP \</a:t>
            </a:r>
            <a:r>
              <a:rPr lang="en-US" dirty="0" err="1"/>
              <a:t>cdot</a:t>
            </a:r>
            <a:r>
              <a:rPr lang="en-US" dirty="0"/>
              <a:t> UPP protocol for Set-Disjointness</a:t>
            </a:r>
          </a:p>
          <a:p>
            <a:endParaRPr lang="en-US" dirty="0"/>
          </a:p>
          <a:p>
            <a:r>
              <a:rPr lang="en-US" dirty="0"/>
              <a:t>And we also show that even a tiny improvement over this protocol will imply optimal </a:t>
            </a:r>
            <a:r>
              <a:rPr lang="en-US"/>
              <a:t>hardness for Z-Max-IP.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 is no less than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few seconds talking what we do, a surprising dimension reduction from </a:t>
            </a:r>
            <a:r>
              <a:rPr lang="en-US" dirty="0" err="1"/>
              <a:t>Ologn</a:t>
            </a:r>
            <a:r>
              <a:rPr lang="en-US" dirty="0"/>
              <a:t> to …</a:t>
            </a:r>
          </a:p>
          <a:p>
            <a:r>
              <a:rPr lang="en-US" dirty="0"/>
              <a:t>Explain SETH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\ell_2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lower bound is very exciting, as Max-IP problem is very basic and it implies many other lower bounds.</a:t>
            </a:r>
          </a:p>
          <a:p>
            <a:endParaRPr lang="en-US" dirty="0"/>
          </a:p>
          <a:p>
            <a:r>
              <a:rPr lang="en-US" dirty="0"/>
              <a:t>Since this problem is so fundamental, we would like to have a complete understanding on when truly-sub-quadratic time approximation is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9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fine-grained complexity, we want to know what is the correct exponent…</a:t>
            </a:r>
          </a:p>
          <a:p>
            <a:r>
              <a:rPr lang="en-US" dirty="0"/>
              <a:t>Explain why we say truly-quadratic time is easy…</a:t>
            </a:r>
          </a:p>
          <a:p>
            <a:endParaRPr lang="en-US" dirty="0"/>
          </a:p>
          <a:p>
            <a:r>
              <a:rPr lang="en-US" dirty="0"/>
              <a:t>We consider it is easy if the exponent is..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 d is between little omega log n and n to little o(1) for convenience. As when d is big O log n, even the exact problem admits truly-sub-quadratic time algorithms.</a:t>
            </a:r>
          </a:p>
          <a:p>
            <a:endParaRPr lang="en-US" dirty="0"/>
          </a:p>
          <a:p>
            <a:r>
              <a:rPr lang="en-US" dirty="0"/>
              <a:t>Say approximation ratio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3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problem is so fundamental, we would like to have a complete understanding on when truly-sub-quadratic time approximation is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4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MA with graph</a:t>
            </a:r>
          </a:p>
          <a:p>
            <a:endParaRPr lang="en-US" dirty="0"/>
          </a:p>
          <a:p>
            <a:r>
              <a:rPr lang="en-US" dirty="0"/>
              <a:t>And Set-</a:t>
            </a:r>
            <a:r>
              <a:rPr lang="en-US" dirty="0" err="1"/>
              <a:t>Disjointness</a:t>
            </a:r>
            <a:r>
              <a:rPr lang="en-US" dirty="0"/>
              <a:t>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4F87-56BA-4C47-952D-F4F283E1B8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50AC-30AE-46C4-97F5-FB19C9019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7187-1B59-4CB5-94EC-B5246B7D2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230A4-4689-4EF2-9D75-C8E7F523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14BD4-A9C6-4A56-B2CB-78D6D32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A4FF-F225-4B64-8907-F56C06E6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C66D-D8BC-4FDC-A8D3-F67F01DE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2BB96-6500-42A4-8516-8711948D4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0CD61-C735-4602-8C47-1D75D9CE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9793-EB6B-4E6D-9B0F-49D5E8F2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3E09-4E2C-432C-8B21-276E71DF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952-4DF9-4C69-8090-E6977AC2D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392BA-DAB9-49C7-B0B7-DB39ED796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205C-7780-434B-9B6E-05064419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2BC6-A46C-4F97-996F-5B01887A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6194-8353-4694-AC0B-24A1AD42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9CB-2973-472D-890D-AC6BDEE8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A5EA-FB95-40D2-AD74-05390FAF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1DAA-B6FB-402D-9368-CD423676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52D76-3E7A-456A-8874-48F2F519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13D3-258D-4849-A4DC-19C0D106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378-7D01-49E9-9CDF-F9DCD7AC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68012-B710-436B-A818-58C7468E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2415-C921-4542-A0CE-CE0C28C4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0648-4B39-4A77-B36B-4443A6BB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6F51-77E2-4DC1-AFD1-0C670223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F9E1-4F35-4BF9-9BB5-8713905C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0DFF-A36A-4C59-9832-27D143EC5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5690E-DD87-404C-A267-303DFD07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22C47-A5E7-4533-A06C-894928AD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1DD72-77FA-4CA9-BE4E-F2526460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B13DA-6ECD-4F2E-B5E3-47BEE0F5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4024-0EFC-421C-B4B6-4A1B67D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B5EE-AD62-4BBD-B81B-0A6C74DD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52BFD-DB9E-46C9-893C-8C9380D9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1E70D-6FD7-4F35-845D-0DFD49F16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2B6B9-7DDA-4190-A786-A38894D06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09997-90B5-492D-AE88-7A2B0A8D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E9E87-FB97-4048-ABC6-9DA63B5B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07BA4-F9E4-4477-A956-0C81D04A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D44-9DEB-4245-B3FC-266A8E0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BE73-DA00-43FA-BDEB-92384F5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FD828-5865-4B2D-9404-3DD501A2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B8104-F8D3-4799-BA03-F0E2B45D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1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6F114-23EC-4997-9E40-B960D373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B6225-B2FA-456F-A12B-542AEDFB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29AF2-2BE1-4353-B4B2-C18E767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F201-06E8-43F8-BFFD-596DC2A8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4A40-842B-4367-9F67-D026A633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F53A-1EFC-4E9B-A76D-B3975555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53F2D-D7C2-4EBF-8EB1-11EB2A2A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0751A-AEC5-469B-9E5A-C9D6F51F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6281-0AF8-4917-B471-9D20282F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FCF3-801C-43C5-B901-47BC6C28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23B3C-B9CB-4A97-91C2-8FBD2F443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29512-516C-4455-A59B-B6BB11959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CB3E9-FEC5-4EFA-B417-2DEB0F8F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8E10B-46B2-47A7-A1B3-E37FED7D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8C172-1475-488D-809A-DA2C05C4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18D80-6BA6-4ADD-BF99-45F5AADE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3BA6-C1FC-483A-AA20-AF9BA73A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C0FD-01D7-4AF1-AA4D-5DECEF139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07EE-EDE1-4002-98BA-3227093C8E7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C2FBD-6BB7-4F51-A8CC-1054EA7E9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27F8-A053-4071-B32F-9A087A6A5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1792-9005-48BC-BA2A-FD735AD0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5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4" Type="http://schemas.openxmlformats.org/officeDocument/2006/relationships/image" Target="../media/image160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0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svg"/><Relationship Id="rId3" Type="http://schemas.openxmlformats.org/officeDocument/2006/relationships/image" Target="../media/image43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41.png"/><Relationship Id="rId4" Type="http://schemas.openxmlformats.org/officeDocument/2006/relationships/image" Target="../media/image44.png"/><Relationship Id="rId9" Type="http://schemas.openxmlformats.org/officeDocument/2006/relationships/image" Target="../media/image3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3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2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30.svg"/><Relationship Id="rId10" Type="http://schemas.openxmlformats.org/officeDocument/2006/relationships/image" Target="../media/image29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2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30.svg"/><Relationship Id="rId2" Type="http://schemas.openxmlformats.org/officeDocument/2006/relationships/image" Target="../media/image4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35.png"/><Relationship Id="rId10" Type="http://schemas.openxmlformats.org/officeDocument/2006/relationships/image" Target="../media/image62.png"/><Relationship Id="rId9" Type="http://schemas.openxmlformats.org/officeDocument/2006/relationships/image" Target="../media/image340.png"/><Relationship Id="rId14" Type="http://schemas.openxmlformats.org/officeDocument/2006/relationships/image" Target="../media/image3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73.png"/><Relationship Id="rId18" Type="http://schemas.openxmlformats.org/officeDocument/2006/relationships/image" Target="../media/image35.png"/><Relationship Id="rId7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341.png"/><Relationship Id="rId2" Type="http://schemas.openxmlformats.org/officeDocument/2006/relationships/image" Target="../media/image48.png"/><Relationship Id="rId16" Type="http://schemas.openxmlformats.org/officeDocument/2006/relationships/image" Target="../media/image332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29.png"/><Relationship Id="rId9" Type="http://schemas.openxmlformats.org/officeDocument/2006/relationships/image" Target="../media/image37.png"/><Relationship Id="rId1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0.svg"/><Relationship Id="rId7" Type="http://schemas.openxmlformats.org/officeDocument/2006/relationships/image" Target="../media/image79.png"/><Relationship Id="rId12" Type="http://schemas.openxmlformats.org/officeDocument/2006/relationships/image" Target="../media/image2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35.png"/><Relationship Id="rId5" Type="http://schemas.openxmlformats.org/officeDocument/2006/relationships/image" Target="../media/image77.png"/><Relationship Id="rId10" Type="http://schemas.openxmlformats.org/officeDocument/2006/relationships/image" Target="../media/image341.png"/><Relationship Id="rId9" Type="http://schemas.openxmlformats.org/officeDocument/2006/relationships/image" Target="../media/image3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45.png"/><Relationship Id="rId10" Type="http://schemas.openxmlformats.org/officeDocument/2006/relationships/image" Target="../media/image37.svg"/><Relationship Id="rId4" Type="http://schemas.openxmlformats.org/officeDocument/2006/relationships/image" Target="../media/image40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12" Type="http://schemas.openxmlformats.org/officeDocument/2006/relationships/image" Target="../media/image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49.png"/><Relationship Id="rId10" Type="http://schemas.openxmlformats.org/officeDocument/2006/relationships/image" Target="../media/image61.png"/><Relationship Id="rId9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80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69.png"/><Relationship Id="rId5" Type="http://schemas.openxmlformats.org/officeDocument/2006/relationships/image" Target="../media/image89.png"/><Relationship Id="rId10" Type="http://schemas.openxmlformats.org/officeDocument/2006/relationships/image" Target="../media/image68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290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82.png"/><Relationship Id="rId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E6245-4732-4B80-94A0-2A97E620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290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On The Hardness of Approximate and Exact (</a:t>
            </a:r>
            <a:r>
              <a:rPr lang="en-US" sz="4800" b="1" dirty="0" err="1">
                <a:solidFill>
                  <a:srgbClr val="FF0000"/>
                </a:solidFill>
                <a:latin typeface="+mn-lt"/>
              </a:rPr>
              <a:t>Bichromatic</a:t>
            </a:r>
            <a:r>
              <a:rPr lang="en-US" sz="4800" b="1" dirty="0">
                <a:solidFill>
                  <a:srgbClr val="FF0000"/>
                </a:solidFill>
                <a:latin typeface="+mn-lt"/>
              </a:rPr>
              <a:t>)</a:t>
            </a:r>
            <a:br>
              <a:rPr lang="en-US" sz="4800" b="1" dirty="0">
                <a:solidFill>
                  <a:srgbClr val="FF0000"/>
                </a:solidFill>
                <a:latin typeface="+mn-lt"/>
              </a:rPr>
            </a:br>
            <a:r>
              <a:rPr lang="en-US" sz="4800" b="1" dirty="0">
                <a:solidFill>
                  <a:srgbClr val="FF0000"/>
                </a:solidFill>
                <a:latin typeface="+mn-lt"/>
              </a:rPr>
              <a:t>Maximum Inner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8EDAD3-F5AF-4BE9-8BEF-C5EF28FC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5949"/>
            <a:ext cx="10515600" cy="12610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Lijie</a:t>
            </a:r>
            <a:r>
              <a:rPr lang="en-US" dirty="0"/>
              <a:t> Chen (Massachusetts Institute of Technology)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8CD652-3B0D-4621-8496-F4E828AC901B}"/>
                  </a:ext>
                </a:extLst>
              </p:cNvPr>
              <p:cNvSpPr txBox="1"/>
              <p:nvPr/>
            </p:nvSpPr>
            <p:spPr>
              <a:xfrm>
                <a:off x="3841504" y="3328169"/>
                <a:ext cx="4508991" cy="72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8CD652-3B0D-4621-8496-F4E828AC9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04" y="3328169"/>
                <a:ext cx="4508991" cy="724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31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40-41E6-405E-8184-4905FD6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Merlin-Arthur Protocol for Set-Disjointness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0A1D5-39D3-44B1-9738-5EEB667C3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34546" cy="219157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3. A new MA Protocol for Set-</a:t>
                </a:r>
                <a:r>
                  <a:rPr lang="en-US" dirty="0" err="1"/>
                  <a:t>Disjointness</a:t>
                </a:r>
                <a:endParaRPr lang="en-US" dirty="0"/>
              </a:p>
              <a:p>
                <a:pPr lvl="1"/>
                <a:r>
                  <a:rPr lang="en-US" sz="2200" dirty="0">
                    <a:solidFill>
                      <a:srgbClr val="FF0000"/>
                    </a:solidFill>
                  </a:rPr>
                  <a:t>[AW’09]</a:t>
                </a:r>
                <a:r>
                  <a:rPr lang="en-US" sz="2200" dirty="0">
                    <a:solidFill>
                      <a:schemeClr val="tx1"/>
                    </a:solidFill>
                  </a:rPr>
                  <a:t>: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MA protocol. 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200" dirty="0">
                    <a:solidFill>
                      <a:srgbClr val="FF0000"/>
                    </a:solidFill>
                  </a:rPr>
                  <a:t>[Kla’03]</a:t>
                </a:r>
                <a:r>
                  <a:rPr lang="en-US" sz="2200" dirty="0"/>
                  <a:t>: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Lower Bound.</a:t>
                </a:r>
              </a:p>
              <a:p>
                <a:pPr lvl="1"/>
                <a:endParaRPr lang="en-US" sz="22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This work: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rad>
                    <m:r>
                      <a:rPr lang="en-US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protocol.</a:t>
                </a:r>
                <a:r>
                  <a:rPr lang="en-US" dirty="0"/>
                  <a:t>	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0A1D5-39D3-44B1-9738-5EEB667C3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34546" cy="2191571"/>
              </a:xfrm>
              <a:blipFill>
                <a:blip r:embed="rId3"/>
                <a:stretch>
                  <a:fillRect l="-1795" t="-6111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02C34B6-35FD-4098-B692-545A1D003B00}"/>
              </a:ext>
            </a:extLst>
          </p:cNvPr>
          <p:cNvSpPr txBox="1"/>
          <p:nvPr/>
        </p:nvSpPr>
        <p:spPr>
          <a:xfrm>
            <a:off x="7790762" y="1484266"/>
            <a:ext cx="4019107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MA Communication Protocol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Alice holds x, Bob holds y, want to compute F(</a:t>
            </a:r>
            <a:r>
              <a:rPr lang="en-US" dirty="0" err="1"/>
              <a:t>x,y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84DC34-6949-433D-93EB-572F430DFCF6}"/>
                  </a:ext>
                </a:extLst>
              </p:cNvPr>
              <p:cNvSpPr txBox="1"/>
              <p:nvPr/>
            </p:nvSpPr>
            <p:spPr>
              <a:xfrm>
                <a:off x="7790762" y="4744968"/>
                <a:ext cx="4199180" cy="143199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exists a proof,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all proofs,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Complexity = Proof Length + Communication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84DC34-6949-433D-93EB-572F430DF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62" y="4744968"/>
                <a:ext cx="4199180" cy="1431995"/>
              </a:xfrm>
              <a:prstGeom prst="rect">
                <a:avLst/>
              </a:prstGeom>
              <a:blipFill>
                <a:blip r:embed="rId4"/>
                <a:stretch>
                  <a:fillRect l="-724" r="-724" b="-54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09C230-B0BE-47D5-9A77-FEBABC08197D}"/>
                  </a:ext>
                </a:extLst>
              </p:cNvPr>
              <p:cNvSpPr txBox="1"/>
              <p:nvPr/>
            </p:nvSpPr>
            <p:spPr>
              <a:xfrm>
                <a:off x="838200" y="4561726"/>
                <a:ext cx="1568314" cy="92640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[Lower Bound]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[Kla’03]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09C230-B0BE-47D5-9A77-FEBABC08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61726"/>
                <a:ext cx="1568314" cy="926407"/>
              </a:xfrm>
              <a:prstGeom prst="rect">
                <a:avLst/>
              </a:prstGeom>
              <a:blipFill>
                <a:blip r:embed="rId6"/>
                <a:stretch>
                  <a:fillRect l="-3089" r="-2703" b="-909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DE6C66-4EC7-4EC1-9EF6-BC04F6D9E8CF}"/>
                  </a:ext>
                </a:extLst>
              </p:cNvPr>
              <p:cNvSpPr txBox="1"/>
              <p:nvPr/>
            </p:nvSpPr>
            <p:spPr>
              <a:xfrm>
                <a:off x="6096000" y="4561726"/>
                <a:ext cx="1577676" cy="92640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[Upper Bound]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[AW’09]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DE6C66-4EC7-4EC1-9EF6-BC04F6D9E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61726"/>
                <a:ext cx="1577676" cy="926407"/>
              </a:xfrm>
              <a:prstGeom prst="rect">
                <a:avLst/>
              </a:prstGeom>
              <a:blipFill>
                <a:blip r:embed="rId7"/>
                <a:stretch>
                  <a:fillRect l="-2682" r="-2682" b="-909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7CF0D6-2362-49A6-B94F-65E53191EA80}"/>
                  </a:ext>
                </a:extLst>
              </p:cNvPr>
              <p:cNvSpPr txBox="1"/>
              <p:nvPr/>
            </p:nvSpPr>
            <p:spPr>
              <a:xfrm>
                <a:off x="3113991" y="4534057"/>
                <a:ext cx="2326599" cy="98174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ra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/>
                  <a:t>[Upper Bound]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[This work]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7CF0D6-2362-49A6-B94F-65E53191E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991" y="4534057"/>
                <a:ext cx="2326599" cy="981744"/>
              </a:xfrm>
              <a:prstGeom prst="rect">
                <a:avLst/>
              </a:prstGeom>
              <a:blipFill>
                <a:blip r:embed="rId8"/>
                <a:stretch>
                  <a:fillRect b="-858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Left 25">
            <a:extLst>
              <a:ext uri="{FF2B5EF4-FFF2-40B4-BE49-F238E27FC236}">
                <a16:creationId xmlns:a16="http://schemas.microsoft.com/office/drawing/2014/main" id="{6570698F-5250-4CB5-BA45-CC92C41EA782}"/>
              </a:ext>
            </a:extLst>
          </p:cNvPr>
          <p:cNvSpPr/>
          <p:nvPr/>
        </p:nvSpPr>
        <p:spPr>
          <a:xfrm>
            <a:off x="5557676" y="4884515"/>
            <a:ext cx="421238" cy="27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6551A9-D41D-4960-AF51-5016DC18ABFA}"/>
              </a:ext>
            </a:extLst>
          </p:cNvPr>
          <p:cNvSpPr txBox="1"/>
          <p:nvPr/>
        </p:nvSpPr>
        <p:spPr>
          <a:xfrm>
            <a:off x="2596585" y="479322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85E58-406E-4526-A9C9-D6B2A711ED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0835" y="2857743"/>
            <a:ext cx="4019107" cy="18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3" grpId="0" animBg="1"/>
      <p:bldP spid="24" grpId="0" animBg="1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40-41E6-405E-8184-4905FD6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Connection with 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7AA74-3CDE-4FBD-BDCC-D810479D3FA8}"/>
                  </a:ext>
                </a:extLst>
              </p:cNvPr>
              <p:cNvSpPr txBox="1"/>
              <p:nvPr/>
            </p:nvSpPr>
            <p:spPr>
              <a:xfrm>
                <a:off x="531019" y="1841952"/>
                <a:ext cx="7964204" cy="3919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4.   New Connection with Communication Complexity</a:t>
                </a:r>
                <a:r>
                  <a:rPr lang="en-US" sz="200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[ARW’17]: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 protocol for Set-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Disjointness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SETH-Hardness for Approx. Boolean Max-IP.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Open Question from [ARW’17]: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There is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BQP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protocol for Set-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Disjointness</a:t>
                </a:r>
                <a:r>
                  <a:rPr lang="en-US" sz="2000" dirty="0"/>
                  <a:t>.</a:t>
                </a:r>
                <a:r>
                  <a:rPr lang="en-US" sz="2000" dirty="0">
                    <a:solidFill>
                      <a:schemeClr val="tx1"/>
                    </a:solidFill>
                  </a:rPr>
                  <a:t> Does it also imply some hardness results?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[This work]: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YES!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BQP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protocol for Set-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Disjointness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SETH-Hardness for Approx.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−1,1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-Max-IP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7AA74-3CDE-4FBD-BDCC-D810479D3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9" y="1841952"/>
                <a:ext cx="7964204" cy="3919150"/>
              </a:xfrm>
              <a:prstGeom prst="rect">
                <a:avLst/>
              </a:prstGeom>
              <a:blipFill>
                <a:blip r:embed="rId3"/>
                <a:stretch>
                  <a:fillRect l="-1530" t="-1400" r="-230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9">
            <a:extLst>
              <a:ext uri="{FF2B5EF4-FFF2-40B4-BE49-F238E27FC236}">
                <a16:creationId xmlns:a16="http://schemas.microsoft.com/office/drawing/2014/main" id="{80103E31-77BC-4451-97A2-68E55E9DAC5D}"/>
              </a:ext>
            </a:extLst>
          </p:cNvPr>
          <p:cNvGrpSpPr>
            <a:grpSpLocks/>
          </p:cNvGrpSpPr>
          <p:nvPr/>
        </p:nvGrpSpPr>
        <p:grpSpPr bwMode="auto">
          <a:xfrm>
            <a:off x="9431818" y="2850725"/>
            <a:ext cx="955675" cy="1219200"/>
            <a:chOff x="384" y="3168"/>
            <a:chExt cx="818" cy="1044"/>
          </a:xfrm>
        </p:grpSpPr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0D110645-8AEF-4220-816E-E8A9DDECF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" y="3191"/>
              <a:ext cx="435" cy="10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21" descr="MCDD01775_0000[1]">
              <a:extLst>
                <a:ext uri="{FF2B5EF4-FFF2-40B4-BE49-F238E27FC236}">
                  <a16:creationId xmlns:a16="http://schemas.microsoft.com/office/drawing/2014/main" id="{9FDDCA1E-547F-40C7-968B-DFAE29237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91"/>
              <a:ext cx="818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22">
              <a:extLst>
                <a:ext uri="{FF2B5EF4-FFF2-40B4-BE49-F238E27FC236}">
                  <a16:creationId xmlns:a16="http://schemas.microsoft.com/office/drawing/2014/main" id="{64FC3016-DC79-4F7F-82F6-DF22B9DFE9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714" y="3654"/>
              <a:ext cx="155" cy="336"/>
            </a:xfrm>
            <a:prstGeom prst="moon">
              <a:avLst>
                <a:gd name="adj" fmla="val 7957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7" name="Group 23">
              <a:extLst>
                <a:ext uri="{FF2B5EF4-FFF2-40B4-BE49-F238E27FC236}">
                  <a16:creationId xmlns:a16="http://schemas.microsoft.com/office/drawing/2014/main" id="{B97C3C7A-502F-4B1A-B8BB-46BB6E2C6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" y="3329"/>
              <a:ext cx="342" cy="266"/>
              <a:chOff x="601" y="3506"/>
              <a:chExt cx="442" cy="347"/>
            </a:xfrm>
          </p:grpSpPr>
          <p:sp>
            <p:nvSpPr>
              <p:cNvPr id="39" name="Freeform 24">
                <a:extLst>
                  <a:ext uri="{FF2B5EF4-FFF2-40B4-BE49-F238E27FC236}">
                    <a16:creationId xmlns:a16="http://schemas.microsoft.com/office/drawing/2014/main" id="{B82A1BDC-2E25-4366-AD51-6420479AD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" y="3601"/>
                <a:ext cx="409" cy="252"/>
              </a:xfrm>
              <a:custGeom>
                <a:avLst/>
                <a:gdLst>
                  <a:gd name="T0" fmla="*/ 1 w 817"/>
                  <a:gd name="T1" fmla="*/ 0 h 505"/>
                  <a:gd name="T2" fmla="*/ 1 w 817"/>
                  <a:gd name="T3" fmla="*/ 0 h 505"/>
                  <a:gd name="T4" fmla="*/ 1 w 817"/>
                  <a:gd name="T5" fmla="*/ 0 h 505"/>
                  <a:gd name="T6" fmla="*/ 1 w 817"/>
                  <a:gd name="T7" fmla="*/ 0 h 505"/>
                  <a:gd name="T8" fmla="*/ 1 w 817"/>
                  <a:gd name="T9" fmla="*/ 0 h 505"/>
                  <a:gd name="T10" fmla="*/ 1 w 817"/>
                  <a:gd name="T11" fmla="*/ 0 h 505"/>
                  <a:gd name="T12" fmla="*/ 1 w 817"/>
                  <a:gd name="T13" fmla="*/ 0 h 505"/>
                  <a:gd name="T14" fmla="*/ 1 w 817"/>
                  <a:gd name="T15" fmla="*/ 0 h 505"/>
                  <a:gd name="T16" fmla="*/ 1 w 817"/>
                  <a:gd name="T17" fmla="*/ 0 h 505"/>
                  <a:gd name="T18" fmla="*/ 1 w 817"/>
                  <a:gd name="T19" fmla="*/ 0 h 505"/>
                  <a:gd name="T20" fmla="*/ 1 w 817"/>
                  <a:gd name="T21" fmla="*/ 0 h 505"/>
                  <a:gd name="T22" fmla="*/ 1 w 817"/>
                  <a:gd name="T23" fmla="*/ 0 h 505"/>
                  <a:gd name="T24" fmla="*/ 1 w 817"/>
                  <a:gd name="T25" fmla="*/ 0 h 505"/>
                  <a:gd name="T26" fmla="*/ 1 w 817"/>
                  <a:gd name="T27" fmla="*/ 0 h 505"/>
                  <a:gd name="T28" fmla="*/ 1 w 817"/>
                  <a:gd name="T29" fmla="*/ 0 h 505"/>
                  <a:gd name="T30" fmla="*/ 1 w 817"/>
                  <a:gd name="T31" fmla="*/ 0 h 505"/>
                  <a:gd name="T32" fmla="*/ 1 w 817"/>
                  <a:gd name="T33" fmla="*/ 0 h 505"/>
                  <a:gd name="T34" fmla="*/ 1 w 817"/>
                  <a:gd name="T35" fmla="*/ 0 h 505"/>
                  <a:gd name="T36" fmla="*/ 0 w 817"/>
                  <a:gd name="T37" fmla="*/ 0 h 505"/>
                  <a:gd name="T38" fmla="*/ 1 w 817"/>
                  <a:gd name="T39" fmla="*/ 0 h 505"/>
                  <a:gd name="T40" fmla="*/ 1 w 817"/>
                  <a:gd name="T41" fmla="*/ 0 h 505"/>
                  <a:gd name="T42" fmla="*/ 1 w 817"/>
                  <a:gd name="T43" fmla="*/ 0 h 505"/>
                  <a:gd name="T44" fmla="*/ 1 w 817"/>
                  <a:gd name="T45" fmla="*/ 0 h 505"/>
                  <a:gd name="T46" fmla="*/ 1 w 817"/>
                  <a:gd name="T47" fmla="*/ 0 h 505"/>
                  <a:gd name="T48" fmla="*/ 1 w 817"/>
                  <a:gd name="T49" fmla="*/ 0 h 505"/>
                  <a:gd name="T50" fmla="*/ 1 w 817"/>
                  <a:gd name="T51" fmla="*/ 0 h 505"/>
                  <a:gd name="T52" fmla="*/ 1 w 817"/>
                  <a:gd name="T53" fmla="*/ 0 h 505"/>
                  <a:gd name="T54" fmla="*/ 1 w 817"/>
                  <a:gd name="T55" fmla="*/ 0 h 505"/>
                  <a:gd name="T56" fmla="*/ 1 w 817"/>
                  <a:gd name="T57" fmla="*/ 0 h 505"/>
                  <a:gd name="T58" fmla="*/ 1 w 817"/>
                  <a:gd name="T59" fmla="*/ 0 h 505"/>
                  <a:gd name="T60" fmla="*/ 1 w 817"/>
                  <a:gd name="T61" fmla="*/ 0 h 505"/>
                  <a:gd name="T62" fmla="*/ 1 w 817"/>
                  <a:gd name="T63" fmla="*/ 0 h 505"/>
                  <a:gd name="T64" fmla="*/ 1 w 817"/>
                  <a:gd name="T65" fmla="*/ 0 h 505"/>
                  <a:gd name="T66" fmla="*/ 1 w 817"/>
                  <a:gd name="T67" fmla="*/ 0 h 505"/>
                  <a:gd name="T68" fmla="*/ 1 w 817"/>
                  <a:gd name="T69" fmla="*/ 0 h 505"/>
                  <a:gd name="T70" fmla="*/ 1 w 817"/>
                  <a:gd name="T71" fmla="*/ 0 h 505"/>
                  <a:gd name="T72" fmla="*/ 1 w 817"/>
                  <a:gd name="T73" fmla="*/ 0 h 505"/>
                  <a:gd name="T74" fmla="*/ 1 w 817"/>
                  <a:gd name="T75" fmla="*/ 0 h 50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17"/>
                  <a:gd name="T115" fmla="*/ 0 h 505"/>
                  <a:gd name="T116" fmla="*/ 817 w 817"/>
                  <a:gd name="T117" fmla="*/ 505 h 50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17" h="505">
                    <a:moveTo>
                      <a:pt x="802" y="218"/>
                    </a:moveTo>
                    <a:lnTo>
                      <a:pt x="790" y="198"/>
                    </a:lnTo>
                    <a:lnTo>
                      <a:pt x="776" y="179"/>
                    </a:lnTo>
                    <a:lnTo>
                      <a:pt x="758" y="159"/>
                    </a:lnTo>
                    <a:lnTo>
                      <a:pt x="741" y="139"/>
                    </a:lnTo>
                    <a:lnTo>
                      <a:pt x="720" y="121"/>
                    </a:lnTo>
                    <a:lnTo>
                      <a:pt x="698" y="103"/>
                    </a:lnTo>
                    <a:lnTo>
                      <a:pt x="675" y="85"/>
                    </a:lnTo>
                    <a:lnTo>
                      <a:pt x="651" y="69"/>
                    </a:lnTo>
                    <a:lnTo>
                      <a:pt x="625" y="54"/>
                    </a:lnTo>
                    <a:lnTo>
                      <a:pt x="597" y="42"/>
                    </a:lnTo>
                    <a:lnTo>
                      <a:pt x="568" y="30"/>
                    </a:lnTo>
                    <a:lnTo>
                      <a:pt x="538" y="20"/>
                    </a:lnTo>
                    <a:lnTo>
                      <a:pt x="508" y="12"/>
                    </a:lnTo>
                    <a:lnTo>
                      <a:pt x="476" y="5"/>
                    </a:lnTo>
                    <a:lnTo>
                      <a:pt x="443" y="1"/>
                    </a:lnTo>
                    <a:lnTo>
                      <a:pt x="409" y="0"/>
                    </a:lnTo>
                    <a:lnTo>
                      <a:pt x="376" y="1"/>
                    </a:lnTo>
                    <a:lnTo>
                      <a:pt x="342" y="5"/>
                    </a:lnTo>
                    <a:lnTo>
                      <a:pt x="310" y="12"/>
                    </a:lnTo>
                    <a:lnTo>
                      <a:pt x="279" y="20"/>
                    </a:lnTo>
                    <a:lnTo>
                      <a:pt x="249" y="30"/>
                    </a:lnTo>
                    <a:lnTo>
                      <a:pt x="220" y="42"/>
                    </a:lnTo>
                    <a:lnTo>
                      <a:pt x="192" y="54"/>
                    </a:lnTo>
                    <a:lnTo>
                      <a:pt x="166" y="69"/>
                    </a:lnTo>
                    <a:lnTo>
                      <a:pt x="142" y="85"/>
                    </a:lnTo>
                    <a:lnTo>
                      <a:pt x="117" y="103"/>
                    </a:lnTo>
                    <a:lnTo>
                      <a:pt x="96" y="121"/>
                    </a:lnTo>
                    <a:lnTo>
                      <a:pt x="76" y="139"/>
                    </a:lnTo>
                    <a:lnTo>
                      <a:pt x="58" y="159"/>
                    </a:lnTo>
                    <a:lnTo>
                      <a:pt x="41" y="179"/>
                    </a:lnTo>
                    <a:lnTo>
                      <a:pt x="26" y="198"/>
                    </a:lnTo>
                    <a:lnTo>
                      <a:pt x="14" y="218"/>
                    </a:lnTo>
                    <a:lnTo>
                      <a:pt x="9" y="225"/>
                    </a:lnTo>
                    <a:lnTo>
                      <a:pt x="6" y="232"/>
                    </a:lnTo>
                    <a:lnTo>
                      <a:pt x="2" y="239"/>
                    </a:lnTo>
                    <a:lnTo>
                      <a:pt x="1" y="244"/>
                    </a:lnTo>
                    <a:lnTo>
                      <a:pt x="0" y="247"/>
                    </a:lnTo>
                    <a:lnTo>
                      <a:pt x="14" y="273"/>
                    </a:lnTo>
                    <a:lnTo>
                      <a:pt x="26" y="294"/>
                    </a:lnTo>
                    <a:lnTo>
                      <a:pt x="41" y="315"/>
                    </a:lnTo>
                    <a:lnTo>
                      <a:pt x="59" y="335"/>
                    </a:lnTo>
                    <a:lnTo>
                      <a:pt x="77" y="356"/>
                    </a:lnTo>
                    <a:lnTo>
                      <a:pt x="98" y="376"/>
                    </a:lnTo>
                    <a:lnTo>
                      <a:pt x="120" y="395"/>
                    </a:lnTo>
                    <a:lnTo>
                      <a:pt x="144" y="414"/>
                    </a:lnTo>
                    <a:lnTo>
                      <a:pt x="168" y="430"/>
                    </a:lnTo>
                    <a:lnTo>
                      <a:pt x="195" y="446"/>
                    </a:lnTo>
                    <a:lnTo>
                      <a:pt x="222" y="461"/>
                    </a:lnTo>
                    <a:lnTo>
                      <a:pt x="251" y="474"/>
                    </a:lnTo>
                    <a:lnTo>
                      <a:pt x="281" y="484"/>
                    </a:lnTo>
                    <a:lnTo>
                      <a:pt x="312" y="493"/>
                    </a:lnTo>
                    <a:lnTo>
                      <a:pt x="343" y="499"/>
                    </a:lnTo>
                    <a:lnTo>
                      <a:pt x="376" y="504"/>
                    </a:lnTo>
                    <a:lnTo>
                      <a:pt x="409" y="505"/>
                    </a:lnTo>
                    <a:lnTo>
                      <a:pt x="443" y="504"/>
                    </a:lnTo>
                    <a:lnTo>
                      <a:pt x="475" y="499"/>
                    </a:lnTo>
                    <a:lnTo>
                      <a:pt x="506" y="493"/>
                    </a:lnTo>
                    <a:lnTo>
                      <a:pt x="536" y="484"/>
                    </a:lnTo>
                    <a:lnTo>
                      <a:pt x="566" y="474"/>
                    </a:lnTo>
                    <a:lnTo>
                      <a:pt x="595" y="461"/>
                    </a:lnTo>
                    <a:lnTo>
                      <a:pt x="622" y="446"/>
                    </a:lnTo>
                    <a:lnTo>
                      <a:pt x="648" y="430"/>
                    </a:lnTo>
                    <a:lnTo>
                      <a:pt x="673" y="414"/>
                    </a:lnTo>
                    <a:lnTo>
                      <a:pt x="696" y="395"/>
                    </a:lnTo>
                    <a:lnTo>
                      <a:pt x="718" y="376"/>
                    </a:lnTo>
                    <a:lnTo>
                      <a:pt x="739" y="356"/>
                    </a:lnTo>
                    <a:lnTo>
                      <a:pt x="757" y="335"/>
                    </a:lnTo>
                    <a:lnTo>
                      <a:pt x="775" y="315"/>
                    </a:lnTo>
                    <a:lnTo>
                      <a:pt x="790" y="294"/>
                    </a:lnTo>
                    <a:lnTo>
                      <a:pt x="802" y="273"/>
                    </a:lnTo>
                    <a:lnTo>
                      <a:pt x="810" y="259"/>
                    </a:lnTo>
                    <a:lnTo>
                      <a:pt x="815" y="251"/>
                    </a:lnTo>
                    <a:lnTo>
                      <a:pt x="816" y="248"/>
                    </a:lnTo>
                    <a:lnTo>
                      <a:pt x="816" y="247"/>
                    </a:lnTo>
                    <a:lnTo>
                      <a:pt x="817" y="244"/>
                    </a:lnTo>
                    <a:lnTo>
                      <a:pt x="802" y="2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7E018FF2-DBFD-42E6-835A-7624EAC1C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" y="3629"/>
                <a:ext cx="347" cy="197"/>
              </a:xfrm>
              <a:custGeom>
                <a:avLst/>
                <a:gdLst>
                  <a:gd name="T0" fmla="*/ 0 w 695"/>
                  <a:gd name="T1" fmla="*/ 0 h 396"/>
                  <a:gd name="T2" fmla="*/ 0 w 695"/>
                  <a:gd name="T3" fmla="*/ 0 h 396"/>
                  <a:gd name="T4" fmla="*/ 0 w 695"/>
                  <a:gd name="T5" fmla="*/ 0 h 396"/>
                  <a:gd name="T6" fmla="*/ 0 w 695"/>
                  <a:gd name="T7" fmla="*/ 0 h 396"/>
                  <a:gd name="T8" fmla="*/ 0 w 695"/>
                  <a:gd name="T9" fmla="*/ 0 h 396"/>
                  <a:gd name="T10" fmla="*/ 0 w 695"/>
                  <a:gd name="T11" fmla="*/ 0 h 396"/>
                  <a:gd name="T12" fmla="*/ 0 w 695"/>
                  <a:gd name="T13" fmla="*/ 0 h 396"/>
                  <a:gd name="T14" fmla="*/ 0 w 695"/>
                  <a:gd name="T15" fmla="*/ 0 h 396"/>
                  <a:gd name="T16" fmla="*/ 0 w 695"/>
                  <a:gd name="T17" fmla="*/ 0 h 396"/>
                  <a:gd name="T18" fmla="*/ 0 w 695"/>
                  <a:gd name="T19" fmla="*/ 0 h 396"/>
                  <a:gd name="T20" fmla="*/ 0 w 695"/>
                  <a:gd name="T21" fmla="*/ 0 h 396"/>
                  <a:gd name="T22" fmla="*/ 0 w 695"/>
                  <a:gd name="T23" fmla="*/ 0 h 396"/>
                  <a:gd name="T24" fmla="*/ 0 w 695"/>
                  <a:gd name="T25" fmla="*/ 0 h 396"/>
                  <a:gd name="T26" fmla="*/ 0 w 695"/>
                  <a:gd name="T27" fmla="*/ 0 h 396"/>
                  <a:gd name="T28" fmla="*/ 0 w 695"/>
                  <a:gd name="T29" fmla="*/ 0 h 396"/>
                  <a:gd name="T30" fmla="*/ 0 w 695"/>
                  <a:gd name="T31" fmla="*/ 0 h 396"/>
                  <a:gd name="T32" fmla="*/ 0 w 695"/>
                  <a:gd name="T33" fmla="*/ 0 h 396"/>
                  <a:gd name="T34" fmla="*/ 0 w 695"/>
                  <a:gd name="T35" fmla="*/ 0 h 396"/>
                  <a:gd name="T36" fmla="*/ 0 w 695"/>
                  <a:gd name="T37" fmla="*/ 0 h 396"/>
                  <a:gd name="T38" fmla="*/ 0 w 695"/>
                  <a:gd name="T39" fmla="*/ 0 h 396"/>
                  <a:gd name="T40" fmla="*/ 0 w 695"/>
                  <a:gd name="T41" fmla="*/ 0 h 396"/>
                  <a:gd name="T42" fmla="*/ 0 w 695"/>
                  <a:gd name="T43" fmla="*/ 0 h 396"/>
                  <a:gd name="T44" fmla="*/ 0 w 695"/>
                  <a:gd name="T45" fmla="*/ 0 h 396"/>
                  <a:gd name="T46" fmla="*/ 0 w 695"/>
                  <a:gd name="T47" fmla="*/ 0 h 396"/>
                  <a:gd name="T48" fmla="*/ 0 w 695"/>
                  <a:gd name="T49" fmla="*/ 0 h 396"/>
                  <a:gd name="T50" fmla="*/ 0 w 695"/>
                  <a:gd name="T51" fmla="*/ 0 h 396"/>
                  <a:gd name="T52" fmla="*/ 0 w 695"/>
                  <a:gd name="T53" fmla="*/ 0 h 396"/>
                  <a:gd name="T54" fmla="*/ 0 w 695"/>
                  <a:gd name="T55" fmla="*/ 0 h 396"/>
                  <a:gd name="T56" fmla="*/ 0 w 695"/>
                  <a:gd name="T57" fmla="*/ 0 h 396"/>
                  <a:gd name="T58" fmla="*/ 0 w 695"/>
                  <a:gd name="T59" fmla="*/ 0 h 396"/>
                  <a:gd name="T60" fmla="*/ 0 w 695"/>
                  <a:gd name="T61" fmla="*/ 0 h 396"/>
                  <a:gd name="T62" fmla="*/ 0 w 695"/>
                  <a:gd name="T63" fmla="*/ 0 h 3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5"/>
                  <a:gd name="T97" fmla="*/ 0 h 396"/>
                  <a:gd name="T98" fmla="*/ 695 w 695"/>
                  <a:gd name="T99" fmla="*/ 396 h 3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5" h="396">
                    <a:moveTo>
                      <a:pt x="348" y="396"/>
                    </a:moveTo>
                    <a:lnTo>
                      <a:pt x="320" y="395"/>
                    </a:lnTo>
                    <a:lnTo>
                      <a:pt x="293" y="391"/>
                    </a:lnTo>
                    <a:lnTo>
                      <a:pt x="265" y="385"/>
                    </a:lnTo>
                    <a:lnTo>
                      <a:pt x="239" y="378"/>
                    </a:lnTo>
                    <a:lnTo>
                      <a:pt x="212" y="368"/>
                    </a:lnTo>
                    <a:lnTo>
                      <a:pt x="187" y="358"/>
                    </a:lnTo>
                    <a:lnTo>
                      <a:pt x="163" y="345"/>
                    </a:lnTo>
                    <a:lnTo>
                      <a:pt x="139" y="331"/>
                    </a:lnTo>
                    <a:lnTo>
                      <a:pt x="118" y="316"/>
                    </a:lnTo>
                    <a:lnTo>
                      <a:pt x="96" y="300"/>
                    </a:lnTo>
                    <a:lnTo>
                      <a:pt x="76" y="283"/>
                    </a:lnTo>
                    <a:lnTo>
                      <a:pt x="58" y="265"/>
                    </a:lnTo>
                    <a:lnTo>
                      <a:pt x="42" y="247"/>
                    </a:lnTo>
                    <a:lnTo>
                      <a:pt x="25" y="229"/>
                    </a:lnTo>
                    <a:lnTo>
                      <a:pt x="12" y="210"/>
                    </a:lnTo>
                    <a:lnTo>
                      <a:pt x="0" y="191"/>
                    </a:lnTo>
                    <a:lnTo>
                      <a:pt x="12" y="172"/>
                    </a:lnTo>
                    <a:lnTo>
                      <a:pt x="24" y="155"/>
                    </a:lnTo>
                    <a:lnTo>
                      <a:pt x="39" y="138"/>
                    </a:lnTo>
                    <a:lnTo>
                      <a:pt x="56" y="120"/>
                    </a:lnTo>
                    <a:lnTo>
                      <a:pt x="74" y="104"/>
                    </a:lnTo>
                    <a:lnTo>
                      <a:pt x="93" y="88"/>
                    </a:lnTo>
                    <a:lnTo>
                      <a:pt x="114" y="73"/>
                    </a:lnTo>
                    <a:lnTo>
                      <a:pt x="136" y="59"/>
                    </a:lnTo>
                    <a:lnTo>
                      <a:pt x="159" y="46"/>
                    </a:lnTo>
                    <a:lnTo>
                      <a:pt x="183" y="35"/>
                    </a:lnTo>
                    <a:lnTo>
                      <a:pt x="209" y="25"/>
                    </a:lnTo>
                    <a:lnTo>
                      <a:pt x="235" y="16"/>
                    </a:lnTo>
                    <a:lnTo>
                      <a:pt x="262" y="10"/>
                    </a:lnTo>
                    <a:lnTo>
                      <a:pt x="290" y="5"/>
                    </a:lnTo>
                    <a:lnTo>
                      <a:pt x="319" y="1"/>
                    </a:lnTo>
                    <a:lnTo>
                      <a:pt x="348" y="0"/>
                    </a:lnTo>
                    <a:lnTo>
                      <a:pt x="377" y="1"/>
                    </a:lnTo>
                    <a:lnTo>
                      <a:pt x="406" y="5"/>
                    </a:lnTo>
                    <a:lnTo>
                      <a:pt x="433" y="10"/>
                    </a:lnTo>
                    <a:lnTo>
                      <a:pt x="460" y="16"/>
                    </a:lnTo>
                    <a:lnTo>
                      <a:pt x="486" y="25"/>
                    </a:lnTo>
                    <a:lnTo>
                      <a:pt x="512" y="35"/>
                    </a:lnTo>
                    <a:lnTo>
                      <a:pt x="536" y="46"/>
                    </a:lnTo>
                    <a:lnTo>
                      <a:pt x="559" y="59"/>
                    </a:lnTo>
                    <a:lnTo>
                      <a:pt x="581" y="73"/>
                    </a:lnTo>
                    <a:lnTo>
                      <a:pt x="602" y="88"/>
                    </a:lnTo>
                    <a:lnTo>
                      <a:pt x="621" y="104"/>
                    </a:lnTo>
                    <a:lnTo>
                      <a:pt x="639" y="120"/>
                    </a:lnTo>
                    <a:lnTo>
                      <a:pt x="656" y="138"/>
                    </a:lnTo>
                    <a:lnTo>
                      <a:pt x="671" y="155"/>
                    </a:lnTo>
                    <a:lnTo>
                      <a:pt x="684" y="172"/>
                    </a:lnTo>
                    <a:lnTo>
                      <a:pt x="695" y="191"/>
                    </a:lnTo>
                    <a:lnTo>
                      <a:pt x="684" y="210"/>
                    </a:lnTo>
                    <a:lnTo>
                      <a:pt x="670" y="229"/>
                    </a:lnTo>
                    <a:lnTo>
                      <a:pt x="654" y="247"/>
                    </a:lnTo>
                    <a:lnTo>
                      <a:pt x="637" y="265"/>
                    </a:lnTo>
                    <a:lnTo>
                      <a:pt x="619" y="283"/>
                    </a:lnTo>
                    <a:lnTo>
                      <a:pt x="599" y="300"/>
                    </a:lnTo>
                    <a:lnTo>
                      <a:pt x="578" y="316"/>
                    </a:lnTo>
                    <a:lnTo>
                      <a:pt x="556" y="331"/>
                    </a:lnTo>
                    <a:lnTo>
                      <a:pt x="533" y="345"/>
                    </a:lnTo>
                    <a:lnTo>
                      <a:pt x="508" y="358"/>
                    </a:lnTo>
                    <a:lnTo>
                      <a:pt x="483" y="368"/>
                    </a:lnTo>
                    <a:lnTo>
                      <a:pt x="458" y="378"/>
                    </a:lnTo>
                    <a:lnTo>
                      <a:pt x="431" y="385"/>
                    </a:lnTo>
                    <a:lnTo>
                      <a:pt x="403" y="391"/>
                    </a:lnTo>
                    <a:lnTo>
                      <a:pt x="376" y="395"/>
                    </a:lnTo>
                    <a:lnTo>
                      <a:pt x="348" y="3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8584E978-B2D9-4382-B225-D0B503BA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" y="3644"/>
                <a:ext cx="167" cy="167"/>
              </a:xfrm>
              <a:custGeom>
                <a:avLst/>
                <a:gdLst>
                  <a:gd name="T0" fmla="*/ 0 w 335"/>
                  <a:gd name="T1" fmla="*/ 0 h 336"/>
                  <a:gd name="T2" fmla="*/ 0 w 335"/>
                  <a:gd name="T3" fmla="*/ 0 h 336"/>
                  <a:gd name="T4" fmla="*/ 0 w 335"/>
                  <a:gd name="T5" fmla="*/ 0 h 336"/>
                  <a:gd name="T6" fmla="*/ 0 w 335"/>
                  <a:gd name="T7" fmla="*/ 0 h 336"/>
                  <a:gd name="T8" fmla="*/ 0 w 335"/>
                  <a:gd name="T9" fmla="*/ 0 h 336"/>
                  <a:gd name="T10" fmla="*/ 0 w 335"/>
                  <a:gd name="T11" fmla="*/ 0 h 336"/>
                  <a:gd name="T12" fmla="*/ 0 w 335"/>
                  <a:gd name="T13" fmla="*/ 0 h 336"/>
                  <a:gd name="T14" fmla="*/ 0 w 335"/>
                  <a:gd name="T15" fmla="*/ 0 h 336"/>
                  <a:gd name="T16" fmla="*/ 0 w 335"/>
                  <a:gd name="T17" fmla="*/ 0 h 336"/>
                  <a:gd name="T18" fmla="*/ 0 w 335"/>
                  <a:gd name="T19" fmla="*/ 0 h 336"/>
                  <a:gd name="T20" fmla="*/ 0 w 335"/>
                  <a:gd name="T21" fmla="*/ 0 h 336"/>
                  <a:gd name="T22" fmla="*/ 0 w 335"/>
                  <a:gd name="T23" fmla="*/ 0 h 336"/>
                  <a:gd name="T24" fmla="*/ 0 w 335"/>
                  <a:gd name="T25" fmla="*/ 0 h 336"/>
                  <a:gd name="T26" fmla="*/ 0 w 335"/>
                  <a:gd name="T27" fmla="*/ 0 h 336"/>
                  <a:gd name="T28" fmla="*/ 0 w 335"/>
                  <a:gd name="T29" fmla="*/ 0 h 336"/>
                  <a:gd name="T30" fmla="*/ 0 w 335"/>
                  <a:gd name="T31" fmla="*/ 0 h 336"/>
                  <a:gd name="T32" fmla="*/ 0 w 335"/>
                  <a:gd name="T33" fmla="*/ 0 h 336"/>
                  <a:gd name="T34" fmla="*/ 0 w 335"/>
                  <a:gd name="T35" fmla="*/ 0 h 336"/>
                  <a:gd name="T36" fmla="*/ 0 w 335"/>
                  <a:gd name="T37" fmla="*/ 0 h 336"/>
                  <a:gd name="T38" fmla="*/ 0 w 335"/>
                  <a:gd name="T39" fmla="*/ 0 h 336"/>
                  <a:gd name="T40" fmla="*/ 0 w 335"/>
                  <a:gd name="T41" fmla="*/ 0 h 336"/>
                  <a:gd name="T42" fmla="*/ 0 w 335"/>
                  <a:gd name="T43" fmla="*/ 0 h 336"/>
                  <a:gd name="T44" fmla="*/ 0 w 335"/>
                  <a:gd name="T45" fmla="*/ 0 h 336"/>
                  <a:gd name="T46" fmla="*/ 0 w 335"/>
                  <a:gd name="T47" fmla="*/ 0 h 336"/>
                  <a:gd name="T48" fmla="*/ 0 w 335"/>
                  <a:gd name="T49" fmla="*/ 0 h 336"/>
                  <a:gd name="T50" fmla="*/ 0 w 335"/>
                  <a:gd name="T51" fmla="*/ 0 h 336"/>
                  <a:gd name="T52" fmla="*/ 0 w 335"/>
                  <a:gd name="T53" fmla="*/ 0 h 336"/>
                  <a:gd name="T54" fmla="*/ 0 w 335"/>
                  <a:gd name="T55" fmla="*/ 0 h 336"/>
                  <a:gd name="T56" fmla="*/ 0 w 335"/>
                  <a:gd name="T57" fmla="*/ 0 h 336"/>
                  <a:gd name="T58" fmla="*/ 0 w 335"/>
                  <a:gd name="T59" fmla="*/ 0 h 336"/>
                  <a:gd name="T60" fmla="*/ 0 w 335"/>
                  <a:gd name="T61" fmla="*/ 0 h 336"/>
                  <a:gd name="T62" fmla="*/ 0 w 335"/>
                  <a:gd name="T63" fmla="*/ 0 h 336"/>
                  <a:gd name="T64" fmla="*/ 0 w 335"/>
                  <a:gd name="T65" fmla="*/ 0 h 3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5"/>
                  <a:gd name="T100" fmla="*/ 0 h 336"/>
                  <a:gd name="T101" fmla="*/ 335 w 335"/>
                  <a:gd name="T102" fmla="*/ 336 h 3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5" h="336">
                    <a:moveTo>
                      <a:pt x="168" y="336"/>
                    </a:moveTo>
                    <a:lnTo>
                      <a:pt x="202" y="332"/>
                    </a:lnTo>
                    <a:lnTo>
                      <a:pt x="233" y="323"/>
                    </a:lnTo>
                    <a:lnTo>
                      <a:pt x="262" y="307"/>
                    </a:lnTo>
                    <a:lnTo>
                      <a:pt x="286" y="286"/>
                    </a:lnTo>
                    <a:lnTo>
                      <a:pt x="307" y="262"/>
                    </a:lnTo>
                    <a:lnTo>
                      <a:pt x="322" y="233"/>
                    </a:lnTo>
                    <a:lnTo>
                      <a:pt x="332" y="202"/>
                    </a:lnTo>
                    <a:lnTo>
                      <a:pt x="335" y="169"/>
                    </a:lnTo>
                    <a:lnTo>
                      <a:pt x="332" y="134"/>
                    </a:lnTo>
                    <a:lnTo>
                      <a:pt x="322" y="103"/>
                    </a:lnTo>
                    <a:lnTo>
                      <a:pt x="307" y="74"/>
                    </a:lnTo>
                    <a:lnTo>
                      <a:pt x="286" y="50"/>
                    </a:lnTo>
                    <a:lnTo>
                      <a:pt x="262" y="29"/>
                    </a:lnTo>
                    <a:lnTo>
                      <a:pt x="233" y="13"/>
                    </a:lnTo>
                    <a:lnTo>
                      <a:pt x="202" y="4"/>
                    </a:lnTo>
                    <a:lnTo>
                      <a:pt x="168" y="0"/>
                    </a:lnTo>
                    <a:lnTo>
                      <a:pt x="134" y="4"/>
                    </a:lnTo>
                    <a:lnTo>
                      <a:pt x="103" y="13"/>
                    </a:lnTo>
                    <a:lnTo>
                      <a:pt x="74" y="29"/>
                    </a:lnTo>
                    <a:lnTo>
                      <a:pt x="50" y="50"/>
                    </a:lnTo>
                    <a:lnTo>
                      <a:pt x="29" y="74"/>
                    </a:lnTo>
                    <a:lnTo>
                      <a:pt x="13" y="103"/>
                    </a:lnTo>
                    <a:lnTo>
                      <a:pt x="4" y="134"/>
                    </a:lnTo>
                    <a:lnTo>
                      <a:pt x="0" y="169"/>
                    </a:lnTo>
                    <a:lnTo>
                      <a:pt x="4" y="202"/>
                    </a:lnTo>
                    <a:lnTo>
                      <a:pt x="13" y="233"/>
                    </a:lnTo>
                    <a:lnTo>
                      <a:pt x="29" y="262"/>
                    </a:lnTo>
                    <a:lnTo>
                      <a:pt x="50" y="286"/>
                    </a:lnTo>
                    <a:lnTo>
                      <a:pt x="74" y="307"/>
                    </a:lnTo>
                    <a:lnTo>
                      <a:pt x="103" y="323"/>
                    </a:lnTo>
                    <a:lnTo>
                      <a:pt x="134" y="332"/>
                    </a:lnTo>
                    <a:lnTo>
                      <a:pt x="168" y="3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507541F8-0508-4AA5-B1FD-4332A6B10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" y="3694"/>
                <a:ext cx="27" cy="28"/>
              </a:xfrm>
              <a:custGeom>
                <a:avLst/>
                <a:gdLst>
                  <a:gd name="T0" fmla="*/ 1 w 54"/>
                  <a:gd name="T1" fmla="*/ 1 h 55"/>
                  <a:gd name="T2" fmla="*/ 1 w 54"/>
                  <a:gd name="T3" fmla="*/ 1 h 55"/>
                  <a:gd name="T4" fmla="*/ 1 w 54"/>
                  <a:gd name="T5" fmla="*/ 1 h 55"/>
                  <a:gd name="T6" fmla="*/ 1 w 54"/>
                  <a:gd name="T7" fmla="*/ 1 h 55"/>
                  <a:gd name="T8" fmla="*/ 1 w 54"/>
                  <a:gd name="T9" fmla="*/ 1 h 55"/>
                  <a:gd name="T10" fmla="*/ 1 w 54"/>
                  <a:gd name="T11" fmla="*/ 1 h 55"/>
                  <a:gd name="T12" fmla="*/ 1 w 54"/>
                  <a:gd name="T13" fmla="*/ 1 h 55"/>
                  <a:gd name="T14" fmla="*/ 1 w 54"/>
                  <a:gd name="T15" fmla="*/ 1 h 55"/>
                  <a:gd name="T16" fmla="*/ 1 w 54"/>
                  <a:gd name="T17" fmla="*/ 0 h 55"/>
                  <a:gd name="T18" fmla="*/ 1 w 54"/>
                  <a:gd name="T19" fmla="*/ 1 h 55"/>
                  <a:gd name="T20" fmla="*/ 1 w 54"/>
                  <a:gd name="T21" fmla="*/ 1 h 55"/>
                  <a:gd name="T22" fmla="*/ 1 w 54"/>
                  <a:gd name="T23" fmla="*/ 1 h 55"/>
                  <a:gd name="T24" fmla="*/ 0 w 54"/>
                  <a:gd name="T25" fmla="*/ 1 h 55"/>
                  <a:gd name="T26" fmla="*/ 1 w 54"/>
                  <a:gd name="T27" fmla="*/ 1 h 55"/>
                  <a:gd name="T28" fmla="*/ 1 w 54"/>
                  <a:gd name="T29" fmla="*/ 1 h 55"/>
                  <a:gd name="T30" fmla="*/ 1 w 54"/>
                  <a:gd name="T31" fmla="*/ 1 h 55"/>
                  <a:gd name="T32" fmla="*/ 1 w 54"/>
                  <a:gd name="T33" fmla="*/ 1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"/>
                  <a:gd name="T52" fmla="*/ 0 h 55"/>
                  <a:gd name="T53" fmla="*/ 54 w 54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6" y="47"/>
                    </a:lnTo>
                    <a:lnTo>
                      <a:pt x="52" y="38"/>
                    </a:lnTo>
                    <a:lnTo>
                      <a:pt x="54" y="27"/>
                    </a:lnTo>
                    <a:lnTo>
                      <a:pt x="52" y="17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7" y="2"/>
                    </a:lnTo>
                    <a:lnTo>
                      <a:pt x="8" y="8"/>
                    </a:lnTo>
                    <a:lnTo>
                      <a:pt x="2" y="17"/>
                    </a:lnTo>
                    <a:lnTo>
                      <a:pt x="0" y="27"/>
                    </a:lnTo>
                    <a:lnTo>
                      <a:pt x="2" y="38"/>
                    </a:lnTo>
                    <a:lnTo>
                      <a:pt x="8" y="47"/>
                    </a:lnTo>
                    <a:lnTo>
                      <a:pt x="17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:a16="http://schemas.microsoft.com/office/drawing/2014/main" id="{B9632840-5213-4CBB-9003-D884027BA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" y="3585"/>
                <a:ext cx="58" cy="64"/>
              </a:xfrm>
              <a:custGeom>
                <a:avLst/>
                <a:gdLst>
                  <a:gd name="T0" fmla="*/ 1 w 116"/>
                  <a:gd name="T1" fmla="*/ 0 h 129"/>
                  <a:gd name="T2" fmla="*/ 0 w 116"/>
                  <a:gd name="T3" fmla="*/ 0 h 129"/>
                  <a:gd name="T4" fmla="*/ 1 w 116"/>
                  <a:gd name="T5" fmla="*/ 0 h 129"/>
                  <a:gd name="T6" fmla="*/ 1 w 116"/>
                  <a:gd name="T7" fmla="*/ 0 h 129"/>
                  <a:gd name="T8" fmla="*/ 1 w 116"/>
                  <a:gd name="T9" fmla="*/ 0 h 129"/>
                  <a:gd name="T10" fmla="*/ 1 w 116"/>
                  <a:gd name="T11" fmla="*/ 0 h 129"/>
                  <a:gd name="T12" fmla="*/ 1 w 116"/>
                  <a:gd name="T13" fmla="*/ 0 h 129"/>
                  <a:gd name="T14" fmla="*/ 1 w 116"/>
                  <a:gd name="T15" fmla="*/ 0 h 129"/>
                  <a:gd name="T16" fmla="*/ 1 w 116"/>
                  <a:gd name="T17" fmla="*/ 0 h 129"/>
                  <a:gd name="T18" fmla="*/ 1 w 116"/>
                  <a:gd name="T19" fmla="*/ 0 h 129"/>
                  <a:gd name="T20" fmla="*/ 1 w 116"/>
                  <a:gd name="T21" fmla="*/ 0 h 1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6"/>
                  <a:gd name="T34" fmla="*/ 0 h 129"/>
                  <a:gd name="T35" fmla="*/ 116 w 116"/>
                  <a:gd name="T36" fmla="*/ 129 h 1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6" h="129">
                    <a:moveTo>
                      <a:pt x="116" y="95"/>
                    </a:moveTo>
                    <a:lnTo>
                      <a:pt x="0" y="0"/>
                    </a:lnTo>
                    <a:lnTo>
                      <a:pt x="76" y="129"/>
                    </a:lnTo>
                    <a:lnTo>
                      <a:pt x="81" y="124"/>
                    </a:lnTo>
                    <a:lnTo>
                      <a:pt x="86" y="121"/>
                    </a:lnTo>
                    <a:lnTo>
                      <a:pt x="90" y="116"/>
                    </a:lnTo>
                    <a:lnTo>
                      <a:pt x="95" y="112"/>
                    </a:lnTo>
                    <a:lnTo>
                      <a:pt x="101" y="107"/>
                    </a:lnTo>
                    <a:lnTo>
                      <a:pt x="105" y="103"/>
                    </a:lnTo>
                    <a:lnTo>
                      <a:pt x="111" y="99"/>
                    </a:lnTo>
                    <a:lnTo>
                      <a:pt x="116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9">
                <a:extLst>
                  <a:ext uri="{FF2B5EF4-FFF2-40B4-BE49-F238E27FC236}">
                    <a16:creationId xmlns:a16="http://schemas.microsoft.com/office/drawing/2014/main" id="{E4C2BBC5-23D6-411B-8FEB-F59AAB09C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3543"/>
                <a:ext cx="45" cy="70"/>
              </a:xfrm>
              <a:custGeom>
                <a:avLst/>
                <a:gdLst>
                  <a:gd name="T0" fmla="*/ 0 w 90"/>
                  <a:gd name="T1" fmla="*/ 0 h 139"/>
                  <a:gd name="T2" fmla="*/ 1 w 90"/>
                  <a:gd name="T3" fmla="*/ 1 h 139"/>
                  <a:gd name="T4" fmla="*/ 1 w 90"/>
                  <a:gd name="T5" fmla="*/ 1 h 139"/>
                  <a:gd name="T6" fmla="*/ 1 w 90"/>
                  <a:gd name="T7" fmla="*/ 1 h 139"/>
                  <a:gd name="T8" fmla="*/ 1 w 90"/>
                  <a:gd name="T9" fmla="*/ 1 h 139"/>
                  <a:gd name="T10" fmla="*/ 1 w 90"/>
                  <a:gd name="T11" fmla="*/ 1 h 139"/>
                  <a:gd name="T12" fmla="*/ 1 w 90"/>
                  <a:gd name="T13" fmla="*/ 1 h 139"/>
                  <a:gd name="T14" fmla="*/ 1 w 90"/>
                  <a:gd name="T15" fmla="*/ 1 h 139"/>
                  <a:gd name="T16" fmla="*/ 1 w 90"/>
                  <a:gd name="T17" fmla="*/ 1 h 139"/>
                  <a:gd name="T18" fmla="*/ 1 w 90"/>
                  <a:gd name="T19" fmla="*/ 1 h 139"/>
                  <a:gd name="T20" fmla="*/ 0 w 90"/>
                  <a:gd name="T21" fmla="*/ 0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0"/>
                  <a:gd name="T34" fmla="*/ 0 h 139"/>
                  <a:gd name="T35" fmla="*/ 90 w 90"/>
                  <a:gd name="T36" fmla="*/ 139 h 13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0" h="139">
                    <a:moveTo>
                      <a:pt x="0" y="0"/>
                    </a:moveTo>
                    <a:lnTo>
                      <a:pt x="45" y="139"/>
                    </a:lnTo>
                    <a:lnTo>
                      <a:pt x="51" y="136"/>
                    </a:lnTo>
                    <a:lnTo>
                      <a:pt x="56" y="133"/>
                    </a:lnTo>
                    <a:lnTo>
                      <a:pt x="61" y="130"/>
                    </a:lnTo>
                    <a:lnTo>
                      <a:pt x="67" y="128"/>
                    </a:lnTo>
                    <a:lnTo>
                      <a:pt x="73" y="124"/>
                    </a:lnTo>
                    <a:lnTo>
                      <a:pt x="79" y="122"/>
                    </a:lnTo>
                    <a:lnTo>
                      <a:pt x="84" y="118"/>
                    </a:lnTo>
                    <a:lnTo>
                      <a:pt x="9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0">
                <a:extLst>
                  <a:ext uri="{FF2B5EF4-FFF2-40B4-BE49-F238E27FC236}">
                    <a16:creationId xmlns:a16="http://schemas.microsoft.com/office/drawing/2014/main" id="{4621B546-C3C6-4ED3-82E2-95D1188DF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" y="3517"/>
                <a:ext cx="29" cy="71"/>
              </a:xfrm>
              <a:custGeom>
                <a:avLst/>
                <a:gdLst>
                  <a:gd name="T0" fmla="*/ 0 w 59"/>
                  <a:gd name="T1" fmla="*/ 0 h 143"/>
                  <a:gd name="T2" fmla="*/ 0 w 59"/>
                  <a:gd name="T3" fmla="*/ 0 h 143"/>
                  <a:gd name="T4" fmla="*/ 0 w 59"/>
                  <a:gd name="T5" fmla="*/ 0 h 143"/>
                  <a:gd name="T6" fmla="*/ 0 w 59"/>
                  <a:gd name="T7" fmla="*/ 0 h 143"/>
                  <a:gd name="T8" fmla="*/ 0 w 59"/>
                  <a:gd name="T9" fmla="*/ 0 h 143"/>
                  <a:gd name="T10" fmla="*/ 0 w 59"/>
                  <a:gd name="T11" fmla="*/ 0 h 143"/>
                  <a:gd name="T12" fmla="*/ 0 w 59"/>
                  <a:gd name="T13" fmla="*/ 0 h 143"/>
                  <a:gd name="T14" fmla="*/ 0 w 59"/>
                  <a:gd name="T15" fmla="*/ 0 h 143"/>
                  <a:gd name="T16" fmla="*/ 0 w 59"/>
                  <a:gd name="T17" fmla="*/ 0 h 143"/>
                  <a:gd name="T18" fmla="*/ 0 w 59"/>
                  <a:gd name="T19" fmla="*/ 0 h 143"/>
                  <a:gd name="T20" fmla="*/ 0 w 59"/>
                  <a:gd name="T21" fmla="*/ 0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9"/>
                  <a:gd name="T34" fmla="*/ 0 h 143"/>
                  <a:gd name="T35" fmla="*/ 59 w 59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9" h="143">
                    <a:moveTo>
                      <a:pt x="0" y="0"/>
                    </a:moveTo>
                    <a:lnTo>
                      <a:pt x="11" y="143"/>
                    </a:lnTo>
                    <a:lnTo>
                      <a:pt x="17" y="141"/>
                    </a:lnTo>
                    <a:lnTo>
                      <a:pt x="23" y="139"/>
                    </a:lnTo>
                    <a:lnTo>
                      <a:pt x="29" y="138"/>
                    </a:lnTo>
                    <a:lnTo>
                      <a:pt x="35" y="136"/>
                    </a:lnTo>
                    <a:lnTo>
                      <a:pt x="41" y="135"/>
                    </a:lnTo>
                    <a:lnTo>
                      <a:pt x="48" y="132"/>
                    </a:lnTo>
                    <a:lnTo>
                      <a:pt x="53" y="131"/>
                    </a:lnTo>
                    <a:lnTo>
                      <a:pt x="59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1">
                <a:extLst>
                  <a:ext uri="{FF2B5EF4-FFF2-40B4-BE49-F238E27FC236}">
                    <a16:creationId xmlns:a16="http://schemas.microsoft.com/office/drawing/2014/main" id="{30CBB1D3-51C6-456D-B2AB-4C1DDE5B2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" y="3591"/>
                <a:ext cx="59" cy="63"/>
              </a:xfrm>
              <a:custGeom>
                <a:avLst/>
                <a:gdLst>
                  <a:gd name="T0" fmla="*/ 0 w 117"/>
                  <a:gd name="T1" fmla="*/ 0 h 127"/>
                  <a:gd name="T2" fmla="*/ 1 w 117"/>
                  <a:gd name="T3" fmla="*/ 0 h 127"/>
                  <a:gd name="T4" fmla="*/ 1 w 117"/>
                  <a:gd name="T5" fmla="*/ 0 h 127"/>
                  <a:gd name="T6" fmla="*/ 1 w 117"/>
                  <a:gd name="T7" fmla="*/ 0 h 127"/>
                  <a:gd name="T8" fmla="*/ 1 w 117"/>
                  <a:gd name="T9" fmla="*/ 0 h 127"/>
                  <a:gd name="T10" fmla="*/ 1 w 117"/>
                  <a:gd name="T11" fmla="*/ 0 h 127"/>
                  <a:gd name="T12" fmla="*/ 1 w 117"/>
                  <a:gd name="T13" fmla="*/ 0 h 127"/>
                  <a:gd name="T14" fmla="*/ 1 w 117"/>
                  <a:gd name="T15" fmla="*/ 0 h 127"/>
                  <a:gd name="T16" fmla="*/ 1 w 117"/>
                  <a:gd name="T17" fmla="*/ 0 h 127"/>
                  <a:gd name="T18" fmla="*/ 1 w 117"/>
                  <a:gd name="T19" fmla="*/ 0 h 127"/>
                  <a:gd name="T20" fmla="*/ 0 w 117"/>
                  <a:gd name="T21" fmla="*/ 0 h 1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"/>
                  <a:gd name="T34" fmla="*/ 0 h 127"/>
                  <a:gd name="T35" fmla="*/ 117 w 117"/>
                  <a:gd name="T36" fmla="*/ 127 h 1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" h="127">
                    <a:moveTo>
                      <a:pt x="0" y="92"/>
                    </a:moveTo>
                    <a:lnTo>
                      <a:pt x="117" y="0"/>
                    </a:lnTo>
                    <a:lnTo>
                      <a:pt x="39" y="127"/>
                    </a:lnTo>
                    <a:lnTo>
                      <a:pt x="34" y="122"/>
                    </a:lnTo>
                    <a:lnTo>
                      <a:pt x="30" y="118"/>
                    </a:lnTo>
                    <a:lnTo>
                      <a:pt x="25" y="114"/>
                    </a:lnTo>
                    <a:lnTo>
                      <a:pt x="19" y="110"/>
                    </a:lnTo>
                    <a:lnTo>
                      <a:pt x="15" y="105"/>
                    </a:lnTo>
                    <a:lnTo>
                      <a:pt x="10" y="101"/>
                    </a:lnTo>
                    <a:lnTo>
                      <a:pt x="4" y="97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2">
                <a:extLst>
                  <a:ext uri="{FF2B5EF4-FFF2-40B4-BE49-F238E27FC236}">
                    <a16:creationId xmlns:a16="http://schemas.microsoft.com/office/drawing/2014/main" id="{501AC5AC-76B1-4B7A-AA4D-5A193C683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" y="3547"/>
                <a:ext cx="46" cy="69"/>
              </a:xfrm>
              <a:custGeom>
                <a:avLst/>
                <a:gdLst>
                  <a:gd name="T0" fmla="*/ 0 w 93"/>
                  <a:gd name="T1" fmla="*/ 0 h 137"/>
                  <a:gd name="T2" fmla="*/ 0 w 93"/>
                  <a:gd name="T3" fmla="*/ 1 h 137"/>
                  <a:gd name="T4" fmla="*/ 0 w 93"/>
                  <a:gd name="T5" fmla="*/ 1 h 137"/>
                  <a:gd name="T6" fmla="*/ 0 w 93"/>
                  <a:gd name="T7" fmla="*/ 1 h 137"/>
                  <a:gd name="T8" fmla="*/ 0 w 93"/>
                  <a:gd name="T9" fmla="*/ 1 h 137"/>
                  <a:gd name="T10" fmla="*/ 0 w 93"/>
                  <a:gd name="T11" fmla="*/ 1 h 137"/>
                  <a:gd name="T12" fmla="*/ 0 w 93"/>
                  <a:gd name="T13" fmla="*/ 1 h 137"/>
                  <a:gd name="T14" fmla="*/ 0 w 93"/>
                  <a:gd name="T15" fmla="*/ 1 h 137"/>
                  <a:gd name="T16" fmla="*/ 0 w 93"/>
                  <a:gd name="T17" fmla="*/ 1 h 137"/>
                  <a:gd name="T18" fmla="*/ 0 w 93"/>
                  <a:gd name="T19" fmla="*/ 1 h 137"/>
                  <a:gd name="T20" fmla="*/ 0 w 93"/>
                  <a:gd name="T21" fmla="*/ 0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3"/>
                  <a:gd name="T34" fmla="*/ 0 h 137"/>
                  <a:gd name="T35" fmla="*/ 93 w 9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3" h="137">
                    <a:moveTo>
                      <a:pt x="93" y="0"/>
                    </a:moveTo>
                    <a:lnTo>
                      <a:pt x="45" y="137"/>
                    </a:lnTo>
                    <a:lnTo>
                      <a:pt x="40" y="134"/>
                    </a:lnTo>
                    <a:lnTo>
                      <a:pt x="34" y="131"/>
                    </a:lnTo>
                    <a:lnTo>
                      <a:pt x="28" y="128"/>
                    </a:lnTo>
                    <a:lnTo>
                      <a:pt x="23" y="124"/>
                    </a:lnTo>
                    <a:lnTo>
                      <a:pt x="18" y="122"/>
                    </a:lnTo>
                    <a:lnTo>
                      <a:pt x="12" y="119"/>
                    </a:lnTo>
                    <a:lnTo>
                      <a:pt x="6" y="116"/>
                    </a:lnTo>
                    <a:lnTo>
                      <a:pt x="0" y="11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3">
                <a:extLst>
                  <a:ext uri="{FF2B5EF4-FFF2-40B4-BE49-F238E27FC236}">
                    <a16:creationId xmlns:a16="http://schemas.microsoft.com/office/drawing/2014/main" id="{1A07B36D-38E4-4586-AC7C-12610F1B4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" y="3519"/>
                <a:ext cx="31" cy="72"/>
              </a:xfrm>
              <a:custGeom>
                <a:avLst/>
                <a:gdLst>
                  <a:gd name="T0" fmla="*/ 0 w 63"/>
                  <a:gd name="T1" fmla="*/ 0 h 143"/>
                  <a:gd name="T2" fmla="*/ 0 w 63"/>
                  <a:gd name="T3" fmla="*/ 1 h 143"/>
                  <a:gd name="T4" fmla="*/ 0 w 63"/>
                  <a:gd name="T5" fmla="*/ 1 h 143"/>
                  <a:gd name="T6" fmla="*/ 0 w 63"/>
                  <a:gd name="T7" fmla="*/ 1 h 143"/>
                  <a:gd name="T8" fmla="*/ 0 w 63"/>
                  <a:gd name="T9" fmla="*/ 1 h 143"/>
                  <a:gd name="T10" fmla="*/ 0 w 63"/>
                  <a:gd name="T11" fmla="*/ 1 h 143"/>
                  <a:gd name="T12" fmla="*/ 0 w 63"/>
                  <a:gd name="T13" fmla="*/ 1 h 143"/>
                  <a:gd name="T14" fmla="*/ 0 w 63"/>
                  <a:gd name="T15" fmla="*/ 1 h 143"/>
                  <a:gd name="T16" fmla="*/ 0 w 63"/>
                  <a:gd name="T17" fmla="*/ 1 h 143"/>
                  <a:gd name="T18" fmla="*/ 0 w 63"/>
                  <a:gd name="T19" fmla="*/ 1 h 143"/>
                  <a:gd name="T20" fmla="*/ 0 w 63"/>
                  <a:gd name="T21" fmla="*/ 0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43"/>
                  <a:gd name="T35" fmla="*/ 63 w 63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43">
                    <a:moveTo>
                      <a:pt x="63" y="0"/>
                    </a:moveTo>
                    <a:lnTo>
                      <a:pt x="49" y="143"/>
                    </a:lnTo>
                    <a:lnTo>
                      <a:pt x="43" y="141"/>
                    </a:lnTo>
                    <a:lnTo>
                      <a:pt x="37" y="139"/>
                    </a:lnTo>
                    <a:lnTo>
                      <a:pt x="32" y="137"/>
                    </a:lnTo>
                    <a:lnTo>
                      <a:pt x="25" y="135"/>
                    </a:lnTo>
                    <a:lnTo>
                      <a:pt x="19" y="134"/>
                    </a:lnTo>
                    <a:lnTo>
                      <a:pt x="13" y="132"/>
                    </a:lnTo>
                    <a:lnTo>
                      <a:pt x="7" y="131"/>
                    </a:lnTo>
                    <a:lnTo>
                      <a:pt x="0" y="12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4">
                <a:extLst>
                  <a:ext uri="{FF2B5EF4-FFF2-40B4-BE49-F238E27FC236}">
                    <a16:creationId xmlns:a16="http://schemas.microsoft.com/office/drawing/2014/main" id="{8B4D7B24-8103-4E95-A1F1-3CEC0A926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" y="3506"/>
                <a:ext cx="25" cy="72"/>
              </a:xfrm>
              <a:custGeom>
                <a:avLst/>
                <a:gdLst>
                  <a:gd name="T0" fmla="*/ 1 w 50"/>
                  <a:gd name="T1" fmla="*/ 1 h 143"/>
                  <a:gd name="T2" fmla="*/ 1 w 50"/>
                  <a:gd name="T3" fmla="*/ 0 h 143"/>
                  <a:gd name="T4" fmla="*/ 0 w 50"/>
                  <a:gd name="T5" fmla="*/ 1 h 143"/>
                  <a:gd name="T6" fmla="*/ 1 w 50"/>
                  <a:gd name="T7" fmla="*/ 1 h 143"/>
                  <a:gd name="T8" fmla="*/ 1 w 50"/>
                  <a:gd name="T9" fmla="*/ 1 h 143"/>
                  <a:gd name="T10" fmla="*/ 1 w 50"/>
                  <a:gd name="T11" fmla="*/ 1 h 143"/>
                  <a:gd name="T12" fmla="*/ 1 w 50"/>
                  <a:gd name="T13" fmla="*/ 1 h 143"/>
                  <a:gd name="T14" fmla="*/ 1 w 50"/>
                  <a:gd name="T15" fmla="*/ 1 h 143"/>
                  <a:gd name="T16" fmla="*/ 1 w 50"/>
                  <a:gd name="T17" fmla="*/ 1 h 143"/>
                  <a:gd name="T18" fmla="*/ 1 w 50"/>
                  <a:gd name="T19" fmla="*/ 1 h 143"/>
                  <a:gd name="T20" fmla="*/ 1 w 50"/>
                  <a:gd name="T21" fmla="*/ 1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143"/>
                  <a:gd name="T35" fmla="*/ 50 w 50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143">
                    <a:moveTo>
                      <a:pt x="50" y="143"/>
                    </a:moveTo>
                    <a:lnTo>
                      <a:pt x="22" y="0"/>
                    </a:lnTo>
                    <a:lnTo>
                      <a:pt x="0" y="142"/>
                    </a:lnTo>
                    <a:lnTo>
                      <a:pt x="6" y="142"/>
                    </a:lnTo>
                    <a:lnTo>
                      <a:pt x="12" y="141"/>
                    </a:lnTo>
                    <a:lnTo>
                      <a:pt x="19" y="141"/>
                    </a:lnTo>
                    <a:lnTo>
                      <a:pt x="25" y="141"/>
                    </a:lnTo>
                    <a:lnTo>
                      <a:pt x="31" y="142"/>
                    </a:lnTo>
                    <a:lnTo>
                      <a:pt x="38" y="142"/>
                    </a:lnTo>
                    <a:lnTo>
                      <a:pt x="44" y="142"/>
                    </a:lnTo>
                    <a:lnTo>
                      <a:pt x="5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35">
              <a:extLst>
                <a:ext uri="{FF2B5EF4-FFF2-40B4-BE49-F238E27FC236}">
                  <a16:creationId xmlns:a16="http://schemas.microsoft.com/office/drawing/2014/main" id="{CC027775-A5F9-4ABE-8FBD-F52F90125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" y="3329"/>
              <a:ext cx="342" cy="266"/>
              <a:chOff x="601" y="3506"/>
              <a:chExt cx="442" cy="347"/>
            </a:xfrm>
          </p:grpSpPr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104EB245-AA0B-4BD4-A5F4-850F0EC4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" y="3601"/>
                <a:ext cx="409" cy="252"/>
              </a:xfrm>
              <a:custGeom>
                <a:avLst/>
                <a:gdLst>
                  <a:gd name="T0" fmla="*/ 1 w 817"/>
                  <a:gd name="T1" fmla="*/ 0 h 505"/>
                  <a:gd name="T2" fmla="*/ 1 w 817"/>
                  <a:gd name="T3" fmla="*/ 0 h 505"/>
                  <a:gd name="T4" fmla="*/ 1 w 817"/>
                  <a:gd name="T5" fmla="*/ 0 h 505"/>
                  <a:gd name="T6" fmla="*/ 1 w 817"/>
                  <a:gd name="T7" fmla="*/ 0 h 505"/>
                  <a:gd name="T8" fmla="*/ 1 w 817"/>
                  <a:gd name="T9" fmla="*/ 0 h 505"/>
                  <a:gd name="T10" fmla="*/ 1 w 817"/>
                  <a:gd name="T11" fmla="*/ 0 h 505"/>
                  <a:gd name="T12" fmla="*/ 1 w 817"/>
                  <a:gd name="T13" fmla="*/ 0 h 505"/>
                  <a:gd name="T14" fmla="*/ 1 w 817"/>
                  <a:gd name="T15" fmla="*/ 0 h 505"/>
                  <a:gd name="T16" fmla="*/ 1 w 817"/>
                  <a:gd name="T17" fmla="*/ 0 h 505"/>
                  <a:gd name="T18" fmla="*/ 1 w 817"/>
                  <a:gd name="T19" fmla="*/ 0 h 505"/>
                  <a:gd name="T20" fmla="*/ 1 w 817"/>
                  <a:gd name="T21" fmla="*/ 0 h 505"/>
                  <a:gd name="T22" fmla="*/ 1 w 817"/>
                  <a:gd name="T23" fmla="*/ 0 h 505"/>
                  <a:gd name="T24" fmla="*/ 1 w 817"/>
                  <a:gd name="T25" fmla="*/ 0 h 505"/>
                  <a:gd name="T26" fmla="*/ 1 w 817"/>
                  <a:gd name="T27" fmla="*/ 0 h 505"/>
                  <a:gd name="T28" fmla="*/ 1 w 817"/>
                  <a:gd name="T29" fmla="*/ 0 h 505"/>
                  <a:gd name="T30" fmla="*/ 1 w 817"/>
                  <a:gd name="T31" fmla="*/ 0 h 505"/>
                  <a:gd name="T32" fmla="*/ 1 w 817"/>
                  <a:gd name="T33" fmla="*/ 0 h 505"/>
                  <a:gd name="T34" fmla="*/ 1 w 817"/>
                  <a:gd name="T35" fmla="*/ 0 h 505"/>
                  <a:gd name="T36" fmla="*/ 0 w 817"/>
                  <a:gd name="T37" fmla="*/ 0 h 505"/>
                  <a:gd name="T38" fmla="*/ 1 w 817"/>
                  <a:gd name="T39" fmla="*/ 0 h 505"/>
                  <a:gd name="T40" fmla="*/ 1 w 817"/>
                  <a:gd name="T41" fmla="*/ 0 h 505"/>
                  <a:gd name="T42" fmla="*/ 1 w 817"/>
                  <a:gd name="T43" fmla="*/ 0 h 505"/>
                  <a:gd name="T44" fmla="*/ 1 w 817"/>
                  <a:gd name="T45" fmla="*/ 0 h 505"/>
                  <a:gd name="T46" fmla="*/ 1 w 817"/>
                  <a:gd name="T47" fmla="*/ 0 h 505"/>
                  <a:gd name="T48" fmla="*/ 1 w 817"/>
                  <a:gd name="T49" fmla="*/ 0 h 505"/>
                  <a:gd name="T50" fmla="*/ 1 w 817"/>
                  <a:gd name="T51" fmla="*/ 0 h 505"/>
                  <a:gd name="T52" fmla="*/ 1 w 817"/>
                  <a:gd name="T53" fmla="*/ 0 h 505"/>
                  <a:gd name="T54" fmla="*/ 1 w 817"/>
                  <a:gd name="T55" fmla="*/ 0 h 505"/>
                  <a:gd name="T56" fmla="*/ 1 w 817"/>
                  <a:gd name="T57" fmla="*/ 0 h 505"/>
                  <a:gd name="T58" fmla="*/ 1 w 817"/>
                  <a:gd name="T59" fmla="*/ 0 h 505"/>
                  <a:gd name="T60" fmla="*/ 1 w 817"/>
                  <a:gd name="T61" fmla="*/ 0 h 505"/>
                  <a:gd name="T62" fmla="*/ 1 w 817"/>
                  <a:gd name="T63" fmla="*/ 0 h 505"/>
                  <a:gd name="T64" fmla="*/ 1 w 817"/>
                  <a:gd name="T65" fmla="*/ 0 h 505"/>
                  <a:gd name="T66" fmla="*/ 1 w 817"/>
                  <a:gd name="T67" fmla="*/ 0 h 505"/>
                  <a:gd name="T68" fmla="*/ 1 w 817"/>
                  <a:gd name="T69" fmla="*/ 0 h 505"/>
                  <a:gd name="T70" fmla="*/ 1 w 817"/>
                  <a:gd name="T71" fmla="*/ 0 h 505"/>
                  <a:gd name="T72" fmla="*/ 1 w 817"/>
                  <a:gd name="T73" fmla="*/ 0 h 505"/>
                  <a:gd name="T74" fmla="*/ 1 w 817"/>
                  <a:gd name="T75" fmla="*/ 0 h 50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17"/>
                  <a:gd name="T115" fmla="*/ 0 h 505"/>
                  <a:gd name="T116" fmla="*/ 817 w 817"/>
                  <a:gd name="T117" fmla="*/ 505 h 50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17" h="505">
                    <a:moveTo>
                      <a:pt x="802" y="218"/>
                    </a:moveTo>
                    <a:lnTo>
                      <a:pt x="790" y="198"/>
                    </a:lnTo>
                    <a:lnTo>
                      <a:pt x="776" y="179"/>
                    </a:lnTo>
                    <a:lnTo>
                      <a:pt x="758" y="159"/>
                    </a:lnTo>
                    <a:lnTo>
                      <a:pt x="741" y="139"/>
                    </a:lnTo>
                    <a:lnTo>
                      <a:pt x="720" y="121"/>
                    </a:lnTo>
                    <a:lnTo>
                      <a:pt x="698" y="103"/>
                    </a:lnTo>
                    <a:lnTo>
                      <a:pt x="675" y="85"/>
                    </a:lnTo>
                    <a:lnTo>
                      <a:pt x="651" y="69"/>
                    </a:lnTo>
                    <a:lnTo>
                      <a:pt x="625" y="54"/>
                    </a:lnTo>
                    <a:lnTo>
                      <a:pt x="597" y="42"/>
                    </a:lnTo>
                    <a:lnTo>
                      <a:pt x="568" y="30"/>
                    </a:lnTo>
                    <a:lnTo>
                      <a:pt x="538" y="20"/>
                    </a:lnTo>
                    <a:lnTo>
                      <a:pt x="508" y="12"/>
                    </a:lnTo>
                    <a:lnTo>
                      <a:pt x="476" y="5"/>
                    </a:lnTo>
                    <a:lnTo>
                      <a:pt x="443" y="1"/>
                    </a:lnTo>
                    <a:lnTo>
                      <a:pt x="409" y="0"/>
                    </a:lnTo>
                    <a:lnTo>
                      <a:pt x="376" y="1"/>
                    </a:lnTo>
                    <a:lnTo>
                      <a:pt x="342" y="5"/>
                    </a:lnTo>
                    <a:lnTo>
                      <a:pt x="310" y="12"/>
                    </a:lnTo>
                    <a:lnTo>
                      <a:pt x="279" y="20"/>
                    </a:lnTo>
                    <a:lnTo>
                      <a:pt x="249" y="30"/>
                    </a:lnTo>
                    <a:lnTo>
                      <a:pt x="220" y="42"/>
                    </a:lnTo>
                    <a:lnTo>
                      <a:pt x="192" y="54"/>
                    </a:lnTo>
                    <a:lnTo>
                      <a:pt x="166" y="69"/>
                    </a:lnTo>
                    <a:lnTo>
                      <a:pt x="142" y="85"/>
                    </a:lnTo>
                    <a:lnTo>
                      <a:pt x="117" y="103"/>
                    </a:lnTo>
                    <a:lnTo>
                      <a:pt x="96" y="121"/>
                    </a:lnTo>
                    <a:lnTo>
                      <a:pt x="76" y="139"/>
                    </a:lnTo>
                    <a:lnTo>
                      <a:pt x="58" y="159"/>
                    </a:lnTo>
                    <a:lnTo>
                      <a:pt x="41" y="179"/>
                    </a:lnTo>
                    <a:lnTo>
                      <a:pt x="26" y="198"/>
                    </a:lnTo>
                    <a:lnTo>
                      <a:pt x="14" y="218"/>
                    </a:lnTo>
                    <a:lnTo>
                      <a:pt x="9" y="225"/>
                    </a:lnTo>
                    <a:lnTo>
                      <a:pt x="6" y="232"/>
                    </a:lnTo>
                    <a:lnTo>
                      <a:pt x="2" y="239"/>
                    </a:lnTo>
                    <a:lnTo>
                      <a:pt x="1" y="244"/>
                    </a:lnTo>
                    <a:lnTo>
                      <a:pt x="0" y="247"/>
                    </a:lnTo>
                    <a:lnTo>
                      <a:pt x="14" y="273"/>
                    </a:lnTo>
                    <a:lnTo>
                      <a:pt x="26" y="294"/>
                    </a:lnTo>
                    <a:lnTo>
                      <a:pt x="41" y="315"/>
                    </a:lnTo>
                    <a:lnTo>
                      <a:pt x="59" y="335"/>
                    </a:lnTo>
                    <a:lnTo>
                      <a:pt x="77" y="356"/>
                    </a:lnTo>
                    <a:lnTo>
                      <a:pt x="98" y="376"/>
                    </a:lnTo>
                    <a:lnTo>
                      <a:pt x="120" y="395"/>
                    </a:lnTo>
                    <a:lnTo>
                      <a:pt x="144" y="414"/>
                    </a:lnTo>
                    <a:lnTo>
                      <a:pt x="168" y="430"/>
                    </a:lnTo>
                    <a:lnTo>
                      <a:pt x="195" y="446"/>
                    </a:lnTo>
                    <a:lnTo>
                      <a:pt x="222" y="461"/>
                    </a:lnTo>
                    <a:lnTo>
                      <a:pt x="251" y="474"/>
                    </a:lnTo>
                    <a:lnTo>
                      <a:pt x="281" y="484"/>
                    </a:lnTo>
                    <a:lnTo>
                      <a:pt x="312" y="493"/>
                    </a:lnTo>
                    <a:lnTo>
                      <a:pt x="343" y="499"/>
                    </a:lnTo>
                    <a:lnTo>
                      <a:pt x="376" y="504"/>
                    </a:lnTo>
                    <a:lnTo>
                      <a:pt x="409" y="505"/>
                    </a:lnTo>
                    <a:lnTo>
                      <a:pt x="443" y="504"/>
                    </a:lnTo>
                    <a:lnTo>
                      <a:pt x="475" y="499"/>
                    </a:lnTo>
                    <a:lnTo>
                      <a:pt x="506" y="493"/>
                    </a:lnTo>
                    <a:lnTo>
                      <a:pt x="536" y="484"/>
                    </a:lnTo>
                    <a:lnTo>
                      <a:pt x="566" y="474"/>
                    </a:lnTo>
                    <a:lnTo>
                      <a:pt x="595" y="461"/>
                    </a:lnTo>
                    <a:lnTo>
                      <a:pt x="622" y="446"/>
                    </a:lnTo>
                    <a:lnTo>
                      <a:pt x="648" y="430"/>
                    </a:lnTo>
                    <a:lnTo>
                      <a:pt x="673" y="414"/>
                    </a:lnTo>
                    <a:lnTo>
                      <a:pt x="696" y="395"/>
                    </a:lnTo>
                    <a:lnTo>
                      <a:pt x="718" y="376"/>
                    </a:lnTo>
                    <a:lnTo>
                      <a:pt x="739" y="356"/>
                    </a:lnTo>
                    <a:lnTo>
                      <a:pt x="757" y="335"/>
                    </a:lnTo>
                    <a:lnTo>
                      <a:pt x="775" y="315"/>
                    </a:lnTo>
                    <a:lnTo>
                      <a:pt x="790" y="294"/>
                    </a:lnTo>
                    <a:lnTo>
                      <a:pt x="802" y="273"/>
                    </a:lnTo>
                    <a:lnTo>
                      <a:pt x="810" y="259"/>
                    </a:lnTo>
                    <a:lnTo>
                      <a:pt x="815" y="251"/>
                    </a:lnTo>
                    <a:lnTo>
                      <a:pt x="816" y="248"/>
                    </a:lnTo>
                    <a:lnTo>
                      <a:pt x="816" y="247"/>
                    </a:lnTo>
                    <a:lnTo>
                      <a:pt x="817" y="244"/>
                    </a:lnTo>
                    <a:lnTo>
                      <a:pt x="802" y="2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6FF5207D-5B03-4DAC-B2A1-E553B6271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" y="3629"/>
                <a:ext cx="347" cy="197"/>
              </a:xfrm>
              <a:custGeom>
                <a:avLst/>
                <a:gdLst>
                  <a:gd name="T0" fmla="*/ 0 w 695"/>
                  <a:gd name="T1" fmla="*/ 0 h 396"/>
                  <a:gd name="T2" fmla="*/ 0 w 695"/>
                  <a:gd name="T3" fmla="*/ 0 h 396"/>
                  <a:gd name="T4" fmla="*/ 0 w 695"/>
                  <a:gd name="T5" fmla="*/ 0 h 396"/>
                  <a:gd name="T6" fmla="*/ 0 w 695"/>
                  <a:gd name="T7" fmla="*/ 0 h 396"/>
                  <a:gd name="T8" fmla="*/ 0 w 695"/>
                  <a:gd name="T9" fmla="*/ 0 h 396"/>
                  <a:gd name="T10" fmla="*/ 0 w 695"/>
                  <a:gd name="T11" fmla="*/ 0 h 396"/>
                  <a:gd name="T12" fmla="*/ 0 w 695"/>
                  <a:gd name="T13" fmla="*/ 0 h 396"/>
                  <a:gd name="T14" fmla="*/ 0 w 695"/>
                  <a:gd name="T15" fmla="*/ 0 h 396"/>
                  <a:gd name="T16" fmla="*/ 0 w 695"/>
                  <a:gd name="T17" fmla="*/ 0 h 396"/>
                  <a:gd name="T18" fmla="*/ 0 w 695"/>
                  <a:gd name="T19" fmla="*/ 0 h 396"/>
                  <a:gd name="T20" fmla="*/ 0 w 695"/>
                  <a:gd name="T21" fmla="*/ 0 h 396"/>
                  <a:gd name="T22" fmla="*/ 0 w 695"/>
                  <a:gd name="T23" fmla="*/ 0 h 396"/>
                  <a:gd name="T24" fmla="*/ 0 w 695"/>
                  <a:gd name="T25" fmla="*/ 0 h 396"/>
                  <a:gd name="T26" fmla="*/ 0 w 695"/>
                  <a:gd name="T27" fmla="*/ 0 h 396"/>
                  <a:gd name="T28" fmla="*/ 0 w 695"/>
                  <a:gd name="T29" fmla="*/ 0 h 396"/>
                  <a:gd name="T30" fmla="*/ 0 w 695"/>
                  <a:gd name="T31" fmla="*/ 0 h 396"/>
                  <a:gd name="T32" fmla="*/ 0 w 695"/>
                  <a:gd name="T33" fmla="*/ 0 h 396"/>
                  <a:gd name="T34" fmla="*/ 0 w 695"/>
                  <a:gd name="T35" fmla="*/ 0 h 396"/>
                  <a:gd name="T36" fmla="*/ 0 w 695"/>
                  <a:gd name="T37" fmla="*/ 0 h 396"/>
                  <a:gd name="T38" fmla="*/ 0 w 695"/>
                  <a:gd name="T39" fmla="*/ 0 h 396"/>
                  <a:gd name="T40" fmla="*/ 0 w 695"/>
                  <a:gd name="T41" fmla="*/ 0 h 396"/>
                  <a:gd name="T42" fmla="*/ 0 w 695"/>
                  <a:gd name="T43" fmla="*/ 0 h 396"/>
                  <a:gd name="T44" fmla="*/ 0 w 695"/>
                  <a:gd name="T45" fmla="*/ 0 h 396"/>
                  <a:gd name="T46" fmla="*/ 0 w 695"/>
                  <a:gd name="T47" fmla="*/ 0 h 396"/>
                  <a:gd name="T48" fmla="*/ 0 w 695"/>
                  <a:gd name="T49" fmla="*/ 0 h 396"/>
                  <a:gd name="T50" fmla="*/ 0 w 695"/>
                  <a:gd name="T51" fmla="*/ 0 h 396"/>
                  <a:gd name="T52" fmla="*/ 0 w 695"/>
                  <a:gd name="T53" fmla="*/ 0 h 396"/>
                  <a:gd name="T54" fmla="*/ 0 w 695"/>
                  <a:gd name="T55" fmla="*/ 0 h 396"/>
                  <a:gd name="T56" fmla="*/ 0 w 695"/>
                  <a:gd name="T57" fmla="*/ 0 h 396"/>
                  <a:gd name="T58" fmla="*/ 0 w 695"/>
                  <a:gd name="T59" fmla="*/ 0 h 396"/>
                  <a:gd name="T60" fmla="*/ 0 w 695"/>
                  <a:gd name="T61" fmla="*/ 0 h 396"/>
                  <a:gd name="T62" fmla="*/ 0 w 695"/>
                  <a:gd name="T63" fmla="*/ 0 h 3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5"/>
                  <a:gd name="T97" fmla="*/ 0 h 396"/>
                  <a:gd name="T98" fmla="*/ 695 w 695"/>
                  <a:gd name="T99" fmla="*/ 396 h 3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5" h="396">
                    <a:moveTo>
                      <a:pt x="348" y="396"/>
                    </a:moveTo>
                    <a:lnTo>
                      <a:pt x="320" y="395"/>
                    </a:lnTo>
                    <a:lnTo>
                      <a:pt x="293" y="391"/>
                    </a:lnTo>
                    <a:lnTo>
                      <a:pt x="265" y="385"/>
                    </a:lnTo>
                    <a:lnTo>
                      <a:pt x="239" y="378"/>
                    </a:lnTo>
                    <a:lnTo>
                      <a:pt x="212" y="368"/>
                    </a:lnTo>
                    <a:lnTo>
                      <a:pt x="187" y="358"/>
                    </a:lnTo>
                    <a:lnTo>
                      <a:pt x="163" y="345"/>
                    </a:lnTo>
                    <a:lnTo>
                      <a:pt x="139" y="331"/>
                    </a:lnTo>
                    <a:lnTo>
                      <a:pt x="118" y="316"/>
                    </a:lnTo>
                    <a:lnTo>
                      <a:pt x="96" y="300"/>
                    </a:lnTo>
                    <a:lnTo>
                      <a:pt x="76" y="283"/>
                    </a:lnTo>
                    <a:lnTo>
                      <a:pt x="58" y="265"/>
                    </a:lnTo>
                    <a:lnTo>
                      <a:pt x="42" y="247"/>
                    </a:lnTo>
                    <a:lnTo>
                      <a:pt x="25" y="229"/>
                    </a:lnTo>
                    <a:lnTo>
                      <a:pt x="12" y="210"/>
                    </a:lnTo>
                    <a:lnTo>
                      <a:pt x="0" y="191"/>
                    </a:lnTo>
                    <a:lnTo>
                      <a:pt x="12" y="172"/>
                    </a:lnTo>
                    <a:lnTo>
                      <a:pt x="24" y="155"/>
                    </a:lnTo>
                    <a:lnTo>
                      <a:pt x="39" y="138"/>
                    </a:lnTo>
                    <a:lnTo>
                      <a:pt x="56" y="120"/>
                    </a:lnTo>
                    <a:lnTo>
                      <a:pt x="74" y="104"/>
                    </a:lnTo>
                    <a:lnTo>
                      <a:pt x="93" y="88"/>
                    </a:lnTo>
                    <a:lnTo>
                      <a:pt x="114" y="73"/>
                    </a:lnTo>
                    <a:lnTo>
                      <a:pt x="136" y="59"/>
                    </a:lnTo>
                    <a:lnTo>
                      <a:pt x="159" y="46"/>
                    </a:lnTo>
                    <a:lnTo>
                      <a:pt x="183" y="35"/>
                    </a:lnTo>
                    <a:lnTo>
                      <a:pt x="209" y="25"/>
                    </a:lnTo>
                    <a:lnTo>
                      <a:pt x="235" y="16"/>
                    </a:lnTo>
                    <a:lnTo>
                      <a:pt x="262" y="10"/>
                    </a:lnTo>
                    <a:lnTo>
                      <a:pt x="290" y="5"/>
                    </a:lnTo>
                    <a:lnTo>
                      <a:pt x="319" y="1"/>
                    </a:lnTo>
                    <a:lnTo>
                      <a:pt x="348" y="0"/>
                    </a:lnTo>
                    <a:lnTo>
                      <a:pt x="377" y="1"/>
                    </a:lnTo>
                    <a:lnTo>
                      <a:pt x="406" y="5"/>
                    </a:lnTo>
                    <a:lnTo>
                      <a:pt x="433" y="10"/>
                    </a:lnTo>
                    <a:lnTo>
                      <a:pt x="460" y="16"/>
                    </a:lnTo>
                    <a:lnTo>
                      <a:pt x="486" y="25"/>
                    </a:lnTo>
                    <a:lnTo>
                      <a:pt x="512" y="35"/>
                    </a:lnTo>
                    <a:lnTo>
                      <a:pt x="536" y="46"/>
                    </a:lnTo>
                    <a:lnTo>
                      <a:pt x="559" y="59"/>
                    </a:lnTo>
                    <a:lnTo>
                      <a:pt x="581" y="73"/>
                    </a:lnTo>
                    <a:lnTo>
                      <a:pt x="602" y="88"/>
                    </a:lnTo>
                    <a:lnTo>
                      <a:pt x="621" y="104"/>
                    </a:lnTo>
                    <a:lnTo>
                      <a:pt x="639" y="120"/>
                    </a:lnTo>
                    <a:lnTo>
                      <a:pt x="656" y="138"/>
                    </a:lnTo>
                    <a:lnTo>
                      <a:pt x="671" y="155"/>
                    </a:lnTo>
                    <a:lnTo>
                      <a:pt x="684" y="172"/>
                    </a:lnTo>
                    <a:lnTo>
                      <a:pt x="695" y="191"/>
                    </a:lnTo>
                    <a:lnTo>
                      <a:pt x="684" y="210"/>
                    </a:lnTo>
                    <a:lnTo>
                      <a:pt x="670" y="229"/>
                    </a:lnTo>
                    <a:lnTo>
                      <a:pt x="654" y="247"/>
                    </a:lnTo>
                    <a:lnTo>
                      <a:pt x="637" y="265"/>
                    </a:lnTo>
                    <a:lnTo>
                      <a:pt x="619" y="283"/>
                    </a:lnTo>
                    <a:lnTo>
                      <a:pt x="599" y="300"/>
                    </a:lnTo>
                    <a:lnTo>
                      <a:pt x="578" y="316"/>
                    </a:lnTo>
                    <a:lnTo>
                      <a:pt x="556" y="331"/>
                    </a:lnTo>
                    <a:lnTo>
                      <a:pt x="533" y="345"/>
                    </a:lnTo>
                    <a:lnTo>
                      <a:pt x="508" y="358"/>
                    </a:lnTo>
                    <a:lnTo>
                      <a:pt x="483" y="368"/>
                    </a:lnTo>
                    <a:lnTo>
                      <a:pt x="458" y="378"/>
                    </a:lnTo>
                    <a:lnTo>
                      <a:pt x="431" y="385"/>
                    </a:lnTo>
                    <a:lnTo>
                      <a:pt x="403" y="391"/>
                    </a:lnTo>
                    <a:lnTo>
                      <a:pt x="376" y="395"/>
                    </a:lnTo>
                    <a:lnTo>
                      <a:pt x="348" y="3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E7FE49C9-A598-4FFD-8237-17D995BA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" y="3644"/>
                <a:ext cx="167" cy="167"/>
              </a:xfrm>
              <a:custGeom>
                <a:avLst/>
                <a:gdLst>
                  <a:gd name="T0" fmla="*/ 0 w 335"/>
                  <a:gd name="T1" fmla="*/ 0 h 336"/>
                  <a:gd name="T2" fmla="*/ 0 w 335"/>
                  <a:gd name="T3" fmla="*/ 0 h 336"/>
                  <a:gd name="T4" fmla="*/ 0 w 335"/>
                  <a:gd name="T5" fmla="*/ 0 h 336"/>
                  <a:gd name="T6" fmla="*/ 0 w 335"/>
                  <a:gd name="T7" fmla="*/ 0 h 336"/>
                  <a:gd name="T8" fmla="*/ 0 w 335"/>
                  <a:gd name="T9" fmla="*/ 0 h 336"/>
                  <a:gd name="T10" fmla="*/ 0 w 335"/>
                  <a:gd name="T11" fmla="*/ 0 h 336"/>
                  <a:gd name="T12" fmla="*/ 0 w 335"/>
                  <a:gd name="T13" fmla="*/ 0 h 336"/>
                  <a:gd name="T14" fmla="*/ 0 w 335"/>
                  <a:gd name="T15" fmla="*/ 0 h 336"/>
                  <a:gd name="T16" fmla="*/ 0 w 335"/>
                  <a:gd name="T17" fmla="*/ 0 h 336"/>
                  <a:gd name="T18" fmla="*/ 0 w 335"/>
                  <a:gd name="T19" fmla="*/ 0 h 336"/>
                  <a:gd name="T20" fmla="*/ 0 w 335"/>
                  <a:gd name="T21" fmla="*/ 0 h 336"/>
                  <a:gd name="T22" fmla="*/ 0 w 335"/>
                  <a:gd name="T23" fmla="*/ 0 h 336"/>
                  <a:gd name="T24" fmla="*/ 0 w 335"/>
                  <a:gd name="T25" fmla="*/ 0 h 336"/>
                  <a:gd name="T26" fmla="*/ 0 w 335"/>
                  <a:gd name="T27" fmla="*/ 0 h 336"/>
                  <a:gd name="T28" fmla="*/ 0 w 335"/>
                  <a:gd name="T29" fmla="*/ 0 h 336"/>
                  <a:gd name="T30" fmla="*/ 0 w 335"/>
                  <a:gd name="T31" fmla="*/ 0 h 336"/>
                  <a:gd name="T32" fmla="*/ 0 w 335"/>
                  <a:gd name="T33" fmla="*/ 0 h 336"/>
                  <a:gd name="T34" fmla="*/ 0 w 335"/>
                  <a:gd name="T35" fmla="*/ 0 h 336"/>
                  <a:gd name="T36" fmla="*/ 0 w 335"/>
                  <a:gd name="T37" fmla="*/ 0 h 336"/>
                  <a:gd name="T38" fmla="*/ 0 w 335"/>
                  <a:gd name="T39" fmla="*/ 0 h 336"/>
                  <a:gd name="T40" fmla="*/ 0 w 335"/>
                  <a:gd name="T41" fmla="*/ 0 h 336"/>
                  <a:gd name="T42" fmla="*/ 0 w 335"/>
                  <a:gd name="T43" fmla="*/ 0 h 336"/>
                  <a:gd name="T44" fmla="*/ 0 w 335"/>
                  <a:gd name="T45" fmla="*/ 0 h 336"/>
                  <a:gd name="T46" fmla="*/ 0 w 335"/>
                  <a:gd name="T47" fmla="*/ 0 h 336"/>
                  <a:gd name="T48" fmla="*/ 0 w 335"/>
                  <a:gd name="T49" fmla="*/ 0 h 336"/>
                  <a:gd name="T50" fmla="*/ 0 w 335"/>
                  <a:gd name="T51" fmla="*/ 0 h 336"/>
                  <a:gd name="T52" fmla="*/ 0 w 335"/>
                  <a:gd name="T53" fmla="*/ 0 h 336"/>
                  <a:gd name="T54" fmla="*/ 0 w 335"/>
                  <a:gd name="T55" fmla="*/ 0 h 336"/>
                  <a:gd name="T56" fmla="*/ 0 w 335"/>
                  <a:gd name="T57" fmla="*/ 0 h 336"/>
                  <a:gd name="T58" fmla="*/ 0 w 335"/>
                  <a:gd name="T59" fmla="*/ 0 h 336"/>
                  <a:gd name="T60" fmla="*/ 0 w 335"/>
                  <a:gd name="T61" fmla="*/ 0 h 336"/>
                  <a:gd name="T62" fmla="*/ 0 w 335"/>
                  <a:gd name="T63" fmla="*/ 0 h 336"/>
                  <a:gd name="T64" fmla="*/ 0 w 335"/>
                  <a:gd name="T65" fmla="*/ 0 h 3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5"/>
                  <a:gd name="T100" fmla="*/ 0 h 336"/>
                  <a:gd name="T101" fmla="*/ 335 w 335"/>
                  <a:gd name="T102" fmla="*/ 336 h 3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5" h="336">
                    <a:moveTo>
                      <a:pt x="168" y="336"/>
                    </a:moveTo>
                    <a:lnTo>
                      <a:pt x="202" y="332"/>
                    </a:lnTo>
                    <a:lnTo>
                      <a:pt x="233" y="323"/>
                    </a:lnTo>
                    <a:lnTo>
                      <a:pt x="262" y="307"/>
                    </a:lnTo>
                    <a:lnTo>
                      <a:pt x="286" y="286"/>
                    </a:lnTo>
                    <a:lnTo>
                      <a:pt x="307" y="262"/>
                    </a:lnTo>
                    <a:lnTo>
                      <a:pt x="322" y="233"/>
                    </a:lnTo>
                    <a:lnTo>
                      <a:pt x="332" y="202"/>
                    </a:lnTo>
                    <a:lnTo>
                      <a:pt x="335" y="169"/>
                    </a:lnTo>
                    <a:lnTo>
                      <a:pt x="332" y="134"/>
                    </a:lnTo>
                    <a:lnTo>
                      <a:pt x="322" y="103"/>
                    </a:lnTo>
                    <a:lnTo>
                      <a:pt x="307" y="74"/>
                    </a:lnTo>
                    <a:lnTo>
                      <a:pt x="286" y="50"/>
                    </a:lnTo>
                    <a:lnTo>
                      <a:pt x="262" y="29"/>
                    </a:lnTo>
                    <a:lnTo>
                      <a:pt x="233" y="13"/>
                    </a:lnTo>
                    <a:lnTo>
                      <a:pt x="202" y="4"/>
                    </a:lnTo>
                    <a:lnTo>
                      <a:pt x="168" y="0"/>
                    </a:lnTo>
                    <a:lnTo>
                      <a:pt x="134" y="4"/>
                    </a:lnTo>
                    <a:lnTo>
                      <a:pt x="103" y="13"/>
                    </a:lnTo>
                    <a:lnTo>
                      <a:pt x="74" y="29"/>
                    </a:lnTo>
                    <a:lnTo>
                      <a:pt x="50" y="50"/>
                    </a:lnTo>
                    <a:lnTo>
                      <a:pt x="29" y="74"/>
                    </a:lnTo>
                    <a:lnTo>
                      <a:pt x="13" y="103"/>
                    </a:lnTo>
                    <a:lnTo>
                      <a:pt x="4" y="134"/>
                    </a:lnTo>
                    <a:lnTo>
                      <a:pt x="0" y="169"/>
                    </a:lnTo>
                    <a:lnTo>
                      <a:pt x="4" y="202"/>
                    </a:lnTo>
                    <a:lnTo>
                      <a:pt x="13" y="233"/>
                    </a:lnTo>
                    <a:lnTo>
                      <a:pt x="29" y="262"/>
                    </a:lnTo>
                    <a:lnTo>
                      <a:pt x="50" y="286"/>
                    </a:lnTo>
                    <a:lnTo>
                      <a:pt x="74" y="307"/>
                    </a:lnTo>
                    <a:lnTo>
                      <a:pt x="103" y="323"/>
                    </a:lnTo>
                    <a:lnTo>
                      <a:pt x="134" y="332"/>
                    </a:lnTo>
                    <a:lnTo>
                      <a:pt x="168" y="3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9">
                <a:extLst>
                  <a:ext uri="{FF2B5EF4-FFF2-40B4-BE49-F238E27FC236}">
                    <a16:creationId xmlns:a16="http://schemas.microsoft.com/office/drawing/2014/main" id="{A47E3A9C-BCE5-44D0-94B3-F48D9EE74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" y="3694"/>
                <a:ext cx="27" cy="28"/>
              </a:xfrm>
              <a:custGeom>
                <a:avLst/>
                <a:gdLst>
                  <a:gd name="T0" fmla="*/ 1 w 54"/>
                  <a:gd name="T1" fmla="*/ 1 h 55"/>
                  <a:gd name="T2" fmla="*/ 1 w 54"/>
                  <a:gd name="T3" fmla="*/ 1 h 55"/>
                  <a:gd name="T4" fmla="*/ 1 w 54"/>
                  <a:gd name="T5" fmla="*/ 1 h 55"/>
                  <a:gd name="T6" fmla="*/ 1 w 54"/>
                  <a:gd name="T7" fmla="*/ 1 h 55"/>
                  <a:gd name="T8" fmla="*/ 1 w 54"/>
                  <a:gd name="T9" fmla="*/ 1 h 55"/>
                  <a:gd name="T10" fmla="*/ 1 w 54"/>
                  <a:gd name="T11" fmla="*/ 1 h 55"/>
                  <a:gd name="T12" fmla="*/ 1 w 54"/>
                  <a:gd name="T13" fmla="*/ 1 h 55"/>
                  <a:gd name="T14" fmla="*/ 1 w 54"/>
                  <a:gd name="T15" fmla="*/ 1 h 55"/>
                  <a:gd name="T16" fmla="*/ 1 w 54"/>
                  <a:gd name="T17" fmla="*/ 0 h 55"/>
                  <a:gd name="T18" fmla="*/ 1 w 54"/>
                  <a:gd name="T19" fmla="*/ 1 h 55"/>
                  <a:gd name="T20" fmla="*/ 1 w 54"/>
                  <a:gd name="T21" fmla="*/ 1 h 55"/>
                  <a:gd name="T22" fmla="*/ 1 w 54"/>
                  <a:gd name="T23" fmla="*/ 1 h 55"/>
                  <a:gd name="T24" fmla="*/ 0 w 54"/>
                  <a:gd name="T25" fmla="*/ 1 h 55"/>
                  <a:gd name="T26" fmla="*/ 1 w 54"/>
                  <a:gd name="T27" fmla="*/ 1 h 55"/>
                  <a:gd name="T28" fmla="*/ 1 w 54"/>
                  <a:gd name="T29" fmla="*/ 1 h 55"/>
                  <a:gd name="T30" fmla="*/ 1 w 54"/>
                  <a:gd name="T31" fmla="*/ 1 h 55"/>
                  <a:gd name="T32" fmla="*/ 1 w 54"/>
                  <a:gd name="T33" fmla="*/ 1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"/>
                  <a:gd name="T52" fmla="*/ 0 h 55"/>
                  <a:gd name="T53" fmla="*/ 54 w 54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6" y="47"/>
                    </a:lnTo>
                    <a:lnTo>
                      <a:pt x="52" y="38"/>
                    </a:lnTo>
                    <a:lnTo>
                      <a:pt x="54" y="27"/>
                    </a:lnTo>
                    <a:lnTo>
                      <a:pt x="52" y="17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7" y="2"/>
                    </a:lnTo>
                    <a:lnTo>
                      <a:pt x="8" y="8"/>
                    </a:lnTo>
                    <a:lnTo>
                      <a:pt x="2" y="17"/>
                    </a:lnTo>
                    <a:lnTo>
                      <a:pt x="0" y="27"/>
                    </a:lnTo>
                    <a:lnTo>
                      <a:pt x="2" y="38"/>
                    </a:lnTo>
                    <a:lnTo>
                      <a:pt x="8" y="47"/>
                    </a:lnTo>
                    <a:lnTo>
                      <a:pt x="17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40">
                <a:extLst>
                  <a:ext uri="{FF2B5EF4-FFF2-40B4-BE49-F238E27FC236}">
                    <a16:creationId xmlns:a16="http://schemas.microsoft.com/office/drawing/2014/main" id="{0BC88476-7353-4996-A1F1-7C930D162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" y="3585"/>
                <a:ext cx="58" cy="64"/>
              </a:xfrm>
              <a:custGeom>
                <a:avLst/>
                <a:gdLst>
                  <a:gd name="T0" fmla="*/ 1 w 116"/>
                  <a:gd name="T1" fmla="*/ 0 h 129"/>
                  <a:gd name="T2" fmla="*/ 0 w 116"/>
                  <a:gd name="T3" fmla="*/ 0 h 129"/>
                  <a:gd name="T4" fmla="*/ 1 w 116"/>
                  <a:gd name="T5" fmla="*/ 0 h 129"/>
                  <a:gd name="T6" fmla="*/ 1 w 116"/>
                  <a:gd name="T7" fmla="*/ 0 h 129"/>
                  <a:gd name="T8" fmla="*/ 1 w 116"/>
                  <a:gd name="T9" fmla="*/ 0 h 129"/>
                  <a:gd name="T10" fmla="*/ 1 w 116"/>
                  <a:gd name="T11" fmla="*/ 0 h 129"/>
                  <a:gd name="T12" fmla="*/ 1 w 116"/>
                  <a:gd name="T13" fmla="*/ 0 h 129"/>
                  <a:gd name="T14" fmla="*/ 1 w 116"/>
                  <a:gd name="T15" fmla="*/ 0 h 129"/>
                  <a:gd name="T16" fmla="*/ 1 w 116"/>
                  <a:gd name="T17" fmla="*/ 0 h 129"/>
                  <a:gd name="T18" fmla="*/ 1 w 116"/>
                  <a:gd name="T19" fmla="*/ 0 h 129"/>
                  <a:gd name="T20" fmla="*/ 1 w 116"/>
                  <a:gd name="T21" fmla="*/ 0 h 1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6"/>
                  <a:gd name="T34" fmla="*/ 0 h 129"/>
                  <a:gd name="T35" fmla="*/ 116 w 116"/>
                  <a:gd name="T36" fmla="*/ 129 h 1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6" h="129">
                    <a:moveTo>
                      <a:pt x="116" y="95"/>
                    </a:moveTo>
                    <a:lnTo>
                      <a:pt x="0" y="0"/>
                    </a:lnTo>
                    <a:lnTo>
                      <a:pt x="76" y="129"/>
                    </a:lnTo>
                    <a:lnTo>
                      <a:pt x="81" y="124"/>
                    </a:lnTo>
                    <a:lnTo>
                      <a:pt x="86" y="121"/>
                    </a:lnTo>
                    <a:lnTo>
                      <a:pt x="90" y="116"/>
                    </a:lnTo>
                    <a:lnTo>
                      <a:pt x="95" y="112"/>
                    </a:lnTo>
                    <a:lnTo>
                      <a:pt x="101" y="107"/>
                    </a:lnTo>
                    <a:lnTo>
                      <a:pt x="105" y="103"/>
                    </a:lnTo>
                    <a:lnTo>
                      <a:pt x="111" y="99"/>
                    </a:lnTo>
                    <a:lnTo>
                      <a:pt x="116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1">
                <a:extLst>
                  <a:ext uri="{FF2B5EF4-FFF2-40B4-BE49-F238E27FC236}">
                    <a16:creationId xmlns:a16="http://schemas.microsoft.com/office/drawing/2014/main" id="{C80ACD32-F8E2-43C7-95B2-29232981A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" y="3543"/>
                <a:ext cx="45" cy="70"/>
              </a:xfrm>
              <a:custGeom>
                <a:avLst/>
                <a:gdLst>
                  <a:gd name="T0" fmla="*/ 0 w 90"/>
                  <a:gd name="T1" fmla="*/ 0 h 139"/>
                  <a:gd name="T2" fmla="*/ 1 w 90"/>
                  <a:gd name="T3" fmla="*/ 1 h 139"/>
                  <a:gd name="T4" fmla="*/ 1 w 90"/>
                  <a:gd name="T5" fmla="*/ 1 h 139"/>
                  <a:gd name="T6" fmla="*/ 1 w 90"/>
                  <a:gd name="T7" fmla="*/ 1 h 139"/>
                  <a:gd name="T8" fmla="*/ 1 w 90"/>
                  <a:gd name="T9" fmla="*/ 1 h 139"/>
                  <a:gd name="T10" fmla="*/ 1 w 90"/>
                  <a:gd name="T11" fmla="*/ 1 h 139"/>
                  <a:gd name="T12" fmla="*/ 1 w 90"/>
                  <a:gd name="T13" fmla="*/ 1 h 139"/>
                  <a:gd name="T14" fmla="*/ 1 w 90"/>
                  <a:gd name="T15" fmla="*/ 1 h 139"/>
                  <a:gd name="T16" fmla="*/ 1 w 90"/>
                  <a:gd name="T17" fmla="*/ 1 h 139"/>
                  <a:gd name="T18" fmla="*/ 1 w 90"/>
                  <a:gd name="T19" fmla="*/ 1 h 139"/>
                  <a:gd name="T20" fmla="*/ 0 w 90"/>
                  <a:gd name="T21" fmla="*/ 0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0"/>
                  <a:gd name="T34" fmla="*/ 0 h 139"/>
                  <a:gd name="T35" fmla="*/ 90 w 90"/>
                  <a:gd name="T36" fmla="*/ 139 h 13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0" h="139">
                    <a:moveTo>
                      <a:pt x="0" y="0"/>
                    </a:moveTo>
                    <a:lnTo>
                      <a:pt x="45" y="139"/>
                    </a:lnTo>
                    <a:lnTo>
                      <a:pt x="51" y="136"/>
                    </a:lnTo>
                    <a:lnTo>
                      <a:pt x="56" y="133"/>
                    </a:lnTo>
                    <a:lnTo>
                      <a:pt x="61" y="130"/>
                    </a:lnTo>
                    <a:lnTo>
                      <a:pt x="67" y="128"/>
                    </a:lnTo>
                    <a:lnTo>
                      <a:pt x="73" y="124"/>
                    </a:lnTo>
                    <a:lnTo>
                      <a:pt x="79" y="122"/>
                    </a:lnTo>
                    <a:lnTo>
                      <a:pt x="84" y="118"/>
                    </a:lnTo>
                    <a:lnTo>
                      <a:pt x="9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2">
                <a:extLst>
                  <a:ext uri="{FF2B5EF4-FFF2-40B4-BE49-F238E27FC236}">
                    <a16:creationId xmlns:a16="http://schemas.microsoft.com/office/drawing/2014/main" id="{417E0735-A744-495B-8D07-0A6F887DE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" y="3517"/>
                <a:ext cx="29" cy="71"/>
              </a:xfrm>
              <a:custGeom>
                <a:avLst/>
                <a:gdLst>
                  <a:gd name="T0" fmla="*/ 0 w 59"/>
                  <a:gd name="T1" fmla="*/ 0 h 143"/>
                  <a:gd name="T2" fmla="*/ 0 w 59"/>
                  <a:gd name="T3" fmla="*/ 0 h 143"/>
                  <a:gd name="T4" fmla="*/ 0 w 59"/>
                  <a:gd name="T5" fmla="*/ 0 h 143"/>
                  <a:gd name="T6" fmla="*/ 0 w 59"/>
                  <a:gd name="T7" fmla="*/ 0 h 143"/>
                  <a:gd name="T8" fmla="*/ 0 w 59"/>
                  <a:gd name="T9" fmla="*/ 0 h 143"/>
                  <a:gd name="T10" fmla="*/ 0 w 59"/>
                  <a:gd name="T11" fmla="*/ 0 h 143"/>
                  <a:gd name="T12" fmla="*/ 0 w 59"/>
                  <a:gd name="T13" fmla="*/ 0 h 143"/>
                  <a:gd name="T14" fmla="*/ 0 w 59"/>
                  <a:gd name="T15" fmla="*/ 0 h 143"/>
                  <a:gd name="T16" fmla="*/ 0 w 59"/>
                  <a:gd name="T17" fmla="*/ 0 h 143"/>
                  <a:gd name="T18" fmla="*/ 0 w 59"/>
                  <a:gd name="T19" fmla="*/ 0 h 143"/>
                  <a:gd name="T20" fmla="*/ 0 w 59"/>
                  <a:gd name="T21" fmla="*/ 0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9"/>
                  <a:gd name="T34" fmla="*/ 0 h 143"/>
                  <a:gd name="T35" fmla="*/ 59 w 59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9" h="143">
                    <a:moveTo>
                      <a:pt x="0" y="0"/>
                    </a:moveTo>
                    <a:lnTo>
                      <a:pt x="11" y="143"/>
                    </a:lnTo>
                    <a:lnTo>
                      <a:pt x="17" y="141"/>
                    </a:lnTo>
                    <a:lnTo>
                      <a:pt x="23" y="139"/>
                    </a:lnTo>
                    <a:lnTo>
                      <a:pt x="29" y="138"/>
                    </a:lnTo>
                    <a:lnTo>
                      <a:pt x="35" y="136"/>
                    </a:lnTo>
                    <a:lnTo>
                      <a:pt x="41" y="135"/>
                    </a:lnTo>
                    <a:lnTo>
                      <a:pt x="48" y="132"/>
                    </a:lnTo>
                    <a:lnTo>
                      <a:pt x="53" y="131"/>
                    </a:lnTo>
                    <a:lnTo>
                      <a:pt x="59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3">
                <a:extLst>
                  <a:ext uri="{FF2B5EF4-FFF2-40B4-BE49-F238E27FC236}">
                    <a16:creationId xmlns:a16="http://schemas.microsoft.com/office/drawing/2014/main" id="{7E11B9DD-C050-4556-BE46-2D9124FAF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" y="3591"/>
                <a:ext cx="59" cy="63"/>
              </a:xfrm>
              <a:custGeom>
                <a:avLst/>
                <a:gdLst>
                  <a:gd name="T0" fmla="*/ 0 w 117"/>
                  <a:gd name="T1" fmla="*/ 0 h 127"/>
                  <a:gd name="T2" fmla="*/ 1 w 117"/>
                  <a:gd name="T3" fmla="*/ 0 h 127"/>
                  <a:gd name="T4" fmla="*/ 1 w 117"/>
                  <a:gd name="T5" fmla="*/ 0 h 127"/>
                  <a:gd name="T6" fmla="*/ 1 w 117"/>
                  <a:gd name="T7" fmla="*/ 0 h 127"/>
                  <a:gd name="T8" fmla="*/ 1 w 117"/>
                  <a:gd name="T9" fmla="*/ 0 h 127"/>
                  <a:gd name="T10" fmla="*/ 1 w 117"/>
                  <a:gd name="T11" fmla="*/ 0 h 127"/>
                  <a:gd name="T12" fmla="*/ 1 w 117"/>
                  <a:gd name="T13" fmla="*/ 0 h 127"/>
                  <a:gd name="T14" fmla="*/ 1 w 117"/>
                  <a:gd name="T15" fmla="*/ 0 h 127"/>
                  <a:gd name="T16" fmla="*/ 1 w 117"/>
                  <a:gd name="T17" fmla="*/ 0 h 127"/>
                  <a:gd name="T18" fmla="*/ 1 w 117"/>
                  <a:gd name="T19" fmla="*/ 0 h 127"/>
                  <a:gd name="T20" fmla="*/ 0 w 117"/>
                  <a:gd name="T21" fmla="*/ 0 h 1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"/>
                  <a:gd name="T34" fmla="*/ 0 h 127"/>
                  <a:gd name="T35" fmla="*/ 117 w 117"/>
                  <a:gd name="T36" fmla="*/ 127 h 1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" h="127">
                    <a:moveTo>
                      <a:pt x="0" y="92"/>
                    </a:moveTo>
                    <a:lnTo>
                      <a:pt x="117" y="0"/>
                    </a:lnTo>
                    <a:lnTo>
                      <a:pt x="39" y="127"/>
                    </a:lnTo>
                    <a:lnTo>
                      <a:pt x="34" y="122"/>
                    </a:lnTo>
                    <a:lnTo>
                      <a:pt x="30" y="118"/>
                    </a:lnTo>
                    <a:lnTo>
                      <a:pt x="25" y="114"/>
                    </a:lnTo>
                    <a:lnTo>
                      <a:pt x="19" y="110"/>
                    </a:lnTo>
                    <a:lnTo>
                      <a:pt x="15" y="105"/>
                    </a:lnTo>
                    <a:lnTo>
                      <a:pt x="10" y="101"/>
                    </a:lnTo>
                    <a:lnTo>
                      <a:pt x="4" y="97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44">
                <a:extLst>
                  <a:ext uri="{FF2B5EF4-FFF2-40B4-BE49-F238E27FC236}">
                    <a16:creationId xmlns:a16="http://schemas.microsoft.com/office/drawing/2014/main" id="{BCBA2A5D-0DD9-4A43-84E0-A8EC88F30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" y="3547"/>
                <a:ext cx="46" cy="69"/>
              </a:xfrm>
              <a:custGeom>
                <a:avLst/>
                <a:gdLst>
                  <a:gd name="T0" fmla="*/ 0 w 93"/>
                  <a:gd name="T1" fmla="*/ 0 h 137"/>
                  <a:gd name="T2" fmla="*/ 0 w 93"/>
                  <a:gd name="T3" fmla="*/ 1 h 137"/>
                  <a:gd name="T4" fmla="*/ 0 w 93"/>
                  <a:gd name="T5" fmla="*/ 1 h 137"/>
                  <a:gd name="T6" fmla="*/ 0 w 93"/>
                  <a:gd name="T7" fmla="*/ 1 h 137"/>
                  <a:gd name="T8" fmla="*/ 0 w 93"/>
                  <a:gd name="T9" fmla="*/ 1 h 137"/>
                  <a:gd name="T10" fmla="*/ 0 w 93"/>
                  <a:gd name="T11" fmla="*/ 1 h 137"/>
                  <a:gd name="T12" fmla="*/ 0 w 93"/>
                  <a:gd name="T13" fmla="*/ 1 h 137"/>
                  <a:gd name="T14" fmla="*/ 0 w 93"/>
                  <a:gd name="T15" fmla="*/ 1 h 137"/>
                  <a:gd name="T16" fmla="*/ 0 w 93"/>
                  <a:gd name="T17" fmla="*/ 1 h 137"/>
                  <a:gd name="T18" fmla="*/ 0 w 93"/>
                  <a:gd name="T19" fmla="*/ 1 h 137"/>
                  <a:gd name="T20" fmla="*/ 0 w 93"/>
                  <a:gd name="T21" fmla="*/ 0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3"/>
                  <a:gd name="T34" fmla="*/ 0 h 137"/>
                  <a:gd name="T35" fmla="*/ 93 w 9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3" h="137">
                    <a:moveTo>
                      <a:pt x="93" y="0"/>
                    </a:moveTo>
                    <a:lnTo>
                      <a:pt x="45" y="137"/>
                    </a:lnTo>
                    <a:lnTo>
                      <a:pt x="40" y="134"/>
                    </a:lnTo>
                    <a:lnTo>
                      <a:pt x="34" y="131"/>
                    </a:lnTo>
                    <a:lnTo>
                      <a:pt x="28" y="128"/>
                    </a:lnTo>
                    <a:lnTo>
                      <a:pt x="23" y="124"/>
                    </a:lnTo>
                    <a:lnTo>
                      <a:pt x="18" y="122"/>
                    </a:lnTo>
                    <a:lnTo>
                      <a:pt x="12" y="119"/>
                    </a:lnTo>
                    <a:lnTo>
                      <a:pt x="6" y="116"/>
                    </a:lnTo>
                    <a:lnTo>
                      <a:pt x="0" y="11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45">
                <a:extLst>
                  <a:ext uri="{FF2B5EF4-FFF2-40B4-BE49-F238E27FC236}">
                    <a16:creationId xmlns:a16="http://schemas.microsoft.com/office/drawing/2014/main" id="{2255113E-C719-414E-91D5-2E34174BF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" y="3519"/>
                <a:ext cx="31" cy="72"/>
              </a:xfrm>
              <a:custGeom>
                <a:avLst/>
                <a:gdLst>
                  <a:gd name="T0" fmla="*/ 0 w 63"/>
                  <a:gd name="T1" fmla="*/ 0 h 143"/>
                  <a:gd name="T2" fmla="*/ 0 w 63"/>
                  <a:gd name="T3" fmla="*/ 1 h 143"/>
                  <a:gd name="T4" fmla="*/ 0 w 63"/>
                  <a:gd name="T5" fmla="*/ 1 h 143"/>
                  <a:gd name="T6" fmla="*/ 0 w 63"/>
                  <a:gd name="T7" fmla="*/ 1 h 143"/>
                  <a:gd name="T8" fmla="*/ 0 w 63"/>
                  <a:gd name="T9" fmla="*/ 1 h 143"/>
                  <a:gd name="T10" fmla="*/ 0 w 63"/>
                  <a:gd name="T11" fmla="*/ 1 h 143"/>
                  <a:gd name="T12" fmla="*/ 0 w 63"/>
                  <a:gd name="T13" fmla="*/ 1 h 143"/>
                  <a:gd name="T14" fmla="*/ 0 w 63"/>
                  <a:gd name="T15" fmla="*/ 1 h 143"/>
                  <a:gd name="T16" fmla="*/ 0 w 63"/>
                  <a:gd name="T17" fmla="*/ 1 h 143"/>
                  <a:gd name="T18" fmla="*/ 0 w 63"/>
                  <a:gd name="T19" fmla="*/ 1 h 143"/>
                  <a:gd name="T20" fmla="*/ 0 w 63"/>
                  <a:gd name="T21" fmla="*/ 0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3"/>
                  <a:gd name="T34" fmla="*/ 0 h 143"/>
                  <a:gd name="T35" fmla="*/ 63 w 63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3" h="143">
                    <a:moveTo>
                      <a:pt x="63" y="0"/>
                    </a:moveTo>
                    <a:lnTo>
                      <a:pt x="49" y="143"/>
                    </a:lnTo>
                    <a:lnTo>
                      <a:pt x="43" y="141"/>
                    </a:lnTo>
                    <a:lnTo>
                      <a:pt x="37" y="139"/>
                    </a:lnTo>
                    <a:lnTo>
                      <a:pt x="32" y="137"/>
                    </a:lnTo>
                    <a:lnTo>
                      <a:pt x="25" y="135"/>
                    </a:lnTo>
                    <a:lnTo>
                      <a:pt x="19" y="134"/>
                    </a:lnTo>
                    <a:lnTo>
                      <a:pt x="13" y="132"/>
                    </a:lnTo>
                    <a:lnTo>
                      <a:pt x="7" y="131"/>
                    </a:lnTo>
                    <a:lnTo>
                      <a:pt x="0" y="12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46">
                <a:extLst>
                  <a:ext uri="{FF2B5EF4-FFF2-40B4-BE49-F238E27FC236}">
                    <a16:creationId xmlns:a16="http://schemas.microsoft.com/office/drawing/2014/main" id="{951A90F0-90AF-4844-82F3-38ED583D9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" y="3506"/>
                <a:ext cx="25" cy="72"/>
              </a:xfrm>
              <a:custGeom>
                <a:avLst/>
                <a:gdLst>
                  <a:gd name="T0" fmla="*/ 1 w 50"/>
                  <a:gd name="T1" fmla="*/ 1 h 143"/>
                  <a:gd name="T2" fmla="*/ 1 w 50"/>
                  <a:gd name="T3" fmla="*/ 0 h 143"/>
                  <a:gd name="T4" fmla="*/ 0 w 50"/>
                  <a:gd name="T5" fmla="*/ 1 h 143"/>
                  <a:gd name="T6" fmla="*/ 1 w 50"/>
                  <a:gd name="T7" fmla="*/ 1 h 143"/>
                  <a:gd name="T8" fmla="*/ 1 w 50"/>
                  <a:gd name="T9" fmla="*/ 1 h 143"/>
                  <a:gd name="T10" fmla="*/ 1 w 50"/>
                  <a:gd name="T11" fmla="*/ 1 h 143"/>
                  <a:gd name="T12" fmla="*/ 1 w 50"/>
                  <a:gd name="T13" fmla="*/ 1 h 143"/>
                  <a:gd name="T14" fmla="*/ 1 w 50"/>
                  <a:gd name="T15" fmla="*/ 1 h 143"/>
                  <a:gd name="T16" fmla="*/ 1 w 50"/>
                  <a:gd name="T17" fmla="*/ 1 h 143"/>
                  <a:gd name="T18" fmla="*/ 1 w 50"/>
                  <a:gd name="T19" fmla="*/ 1 h 143"/>
                  <a:gd name="T20" fmla="*/ 1 w 50"/>
                  <a:gd name="T21" fmla="*/ 1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143"/>
                  <a:gd name="T35" fmla="*/ 50 w 50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143">
                    <a:moveTo>
                      <a:pt x="50" y="143"/>
                    </a:moveTo>
                    <a:lnTo>
                      <a:pt x="22" y="0"/>
                    </a:lnTo>
                    <a:lnTo>
                      <a:pt x="0" y="142"/>
                    </a:lnTo>
                    <a:lnTo>
                      <a:pt x="6" y="142"/>
                    </a:lnTo>
                    <a:lnTo>
                      <a:pt x="12" y="141"/>
                    </a:lnTo>
                    <a:lnTo>
                      <a:pt x="19" y="141"/>
                    </a:lnTo>
                    <a:lnTo>
                      <a:pt x="25" y="141"/>
                    </a:lnTo>
                    <a:lnTo>
                      <a:pt x="31" y="142"/>
                    </a:lnTo>
                    <a:lnTo>
                      <a:pt x="38" y="142"/>
                    </a:lnTo>
                    <a:lnTo>
                      <a:pt x="44" y="142"/>
                    </a:lnTo>
                    <a:lnTo>
                      <a:pt x="5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6D3BC245-86AA-4626-9AF8-0DEE82383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" y="3168"/>
              <a:ext cx="227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">
            <a:extLst>
              <a:ext uri="{FF2B5EF4-FFF2-40B4-BE49-F238E27FC236}">
                <a16:creationId xmlns:a16="http://schemas.microsoft.com/office/drawing/2014/main" id="{8CED650C-D446-4C83-BFC0-6895BFA8BE72}"/>
              </a:ext>
            </a:extLst>
          </p:cNvPr>
          <p:cNvGrpSpPr>
            <a:grpSpLocks/>
          </p:cNvGrpSpPr>
          <p:nvPr/>
        </p:nvGrpSpPr>
        <p:grpSpPr bwMode="auto">
          <a:xfrm>
            <a:off x="10817121" y="2902255"/>
            <a:ext cx="909638" cy="1143000"/>
            <a:chOff x="432" y="2736"/>
            <a:chExt cx="830" cy="1044"/>
          </a:xfrm>
        </p:grpSpPr>
        <p:sp>
          <p:nvSpPr>
            <p:cNvPr id="51" name="Line 5">
              <a:extLst>
                <a:ext uri="{FF2B5EF4-FFF2-40B4-BE49-F238E27FC236}">
                  <a16:creationId xmlns:a16="http://schemas.microsoft.com/office/drawing/2014/main" id="{F3FB323B-A860-400F-9398-621402294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6" y="2759"/>
              <a:ext cx="435" cy="10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2" name="Picture 6" descr="MCED00214_0000[1]">
              <a:extLst>
                <a:ext uri="{FF2B5EF4-FFF2-40B4-BE49-F238E27FC236}">
                  <a16:creationId xmlns:a16="http://schemas.microsoft.com/office/drawing/2014/main" id="{69F33A85-27A7-4484-A48A-ADD557751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" y="2759"/>
              <a:ext cx="830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AutoShape 7">
              <a:extLst>
                <a:ext uri="{FF2B5EF4-FFF2-40B4-BE49-F238E27FC236}">
                  <a16:creationId xmlns:a16="http://schemas.microsoft.com/office/drawing/2014/main" id="{DEB349D1-32A7-475C-AD6A-679593AED4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 flipH="1" flipV="1">
              <a:off x="768" y="3216"/>
              <a:ext cx="144" cy="336"/>
            </a:xfrm>
            <a:prstGeom prst="moon">
              <a:avLst>
                <a:gd name="adj" fmla="val 791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4" name="Group 8">
              <a:extLst>
                <a:ext uri="{FF2B5EF4-FFF2-40B4-BE49-F238E27FC236}">
                  <a16:creationId xmlns:a16="http://schemas.microsoft.com/office/drawing/2014/main" id="{26C3A5B1-C48C-48E9-A866-E159F3376B9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68" y="2991"/>
              <a:ext cx="315" cy="195"/>
              <a:chOff x="4456" y="2823"/>
              <a:chExt cx="315" cy="195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D49FA38C-75FE-41A6-A3B1-8A87007DA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2823"/>
                <a:ext cx="315" cy="195"/>
              </a:xfrm>
              <a:custGeom>
                <a:avLst/>
                <a:gdLst>
                  <a:gd name="T0" fmla="*/ 0 w 817"/>
                  <a:gd name="T1" fmla="*/ 0 h 505"/>
                  <a:gd name="T2" fmla="*/ 0 w 817"/>
                  <a:gd name="T3" fmla="*/ 0 h 505"/>
                  <a:gd name="T4" fmla="*/ 0 w 817"/>
                  <a:gd name="T5" fmla="*/ 0 h 505"/>
                  <a:gd name="T6" fmla="*/ 0 w 817"/>
                  <a:gd name="T7" fmla="*/ 0 h 505"/>
                  <a:gd name="T8" fmla="*/ 0 w 817"/>
                  <a:gd name="T9" fmla="*/ 0 h 505"/>
                  <a:gd name="T10" fmla="*/ 0 w 817"/>
                  <a:gd name="T11" fmla="*/ 0 h 505"/>
                  <a:gd name="T12" fmla="*/ 0 w 817"/>
                  <a:gd name="T13" fmla="*/ 0 h 505"/>
                  <a:gd name="T14" fmla="*/ 0 w 817"/>
                  <a:gd name="T15" fmla="*/ 0 h 505"/>
                  <a:gd name="T16" fmla="*/ 0 w 817"/>
                  <a:gd name="T17" fmla="*/ 0 h 505"/>
                  <a:gd name="T18" fmla="*/ 0 w 817"/>
                  <a:gd name="T19" fmla="*/ 0 h 505"/>
                  <a:gd name="T20" fmla="*/ 0 w 817"/>
                  <a:gd name="T21" fmla="*/ 0 h 505"/>
                  <a:gd name="T22" fmla="*/ 0 w 817"/>
                  <a:gd name="T23" fmla="*/ 0 h 505"/>
                  <a:gd name="T24" fmla="*/ 0 w 817"/>
                  <a:gd name="T25" fmla="*/ 0 h 505"/>
                  <a:gd name="T26" fmla="*/ 0 w 817"/>
                  <a:gd name="T27" fmla="*/ 0 h 505"/>
                  <a:gd name="T28" fmla="*/ 0 w 817"/>
                  <a:gd name="T29" fmla="*/ 0 h 505"/>
                  <a:gd name="T30" fmla="*/ 0 w 817"/>
                  <a:gd name="T31" fmla="*/ 0 h 505"/>
                  <a:gd name="T32" fmla="*/ 0 w 817"/>
                  <a:gd name="T33" fmla="*/ 0 h 505"/>
                  <a:gd name="T34" fmla="*/ 0 w 817"/>
                  <a:gd name="T35" fmla="*/ 0 h 505"/>
                  <a:gd name="T36" fmla="*/ 0 w 817"/>
                  <a:gd name="T37" fmla="*/ 0 h 505"/>
                  <a:gd name="T38" fmla="*/ 0 w 817"/>
                  <a:gd name="T39" fmla="*/ 0 h 505"/>
                  <a:gd name="T40" fmla="*/ 0 w 817"/>
                  <a:gd name="T41" fmla="*/ 0 h 505"/>
                  <a:gd name="T42" fmla="*/ 0 w 817"/>
                  <a:gd name="T43" fmla="*/ 0 h 505"/>
                  <a:gd name="T44" fmla="*/ 0 w 817"/>
                  <a:gd name="T45" fmla="*/ 0 h 505"/>
                  <a:gd name="T46" fmla="*/ 0 w 817"/>
                  <a:gd name="T47" fmla="*/ 0 h 505"/>
                  <a:gd name="T48" fmla="*/ 0 w 817"/>
                  <a:gd name="T49" fmla="*/ 0 h 505"/>
                  <a:gd name="T50" fmla="*/ 0 w 817"/>
                  <a:gd name="T51" fmla="*/ 0 h 505"/>
                  <a:gd name="T52" fmla="*/ 0 w 817"/>
                  <a:gd name="T53" fmla="*/ 0 h 505"/>
                  <a:gd name="T54" fmla="*/ 0 w 817"/>
                  <a:gd name="T55" fmla="*/ 0 h 505"/>
                  <a:gd name="T56" fmla="*/ 0 w 817"/>
                  <a:gd name="T57" fmla="*/ 0 h 505"/>
                  <a:gd name="T58" fmla="*/ 0 w 817"/>
                  <a:gd name="T59" fmla="*/ 0 h 505"/>
                  <a:gd name="T60" fmla="*/ 0 w 817"/>
                  <a:gd name="T61" fmla="*/ 0 h 505"/>
                  <a:gd name="T62" fmla="*/ 0 w 817"/>
                  <a:gd name="T63" fmla="*/ 0 h 505"/>
                  <a:gd name="T64" fmla="*/ 0 w 817"/>
                  <a:gd name="T65" fmla="*/ 0 h 505"/>
                  <a:gd name="T66" fmla="*/ 0 w 817"/>
                  <a:gd name="T67" fmla="*/ 0 h 505"/>
                  <a:gd name="T68" fmla="*/ 0 w 817"/>
                  <a:gd name="T69" fmla="*/ 0 h 505"/>
                  <a:gd name="T70" fmla="*/ 0 w 817"/>
                  <a:gd name="T71" fmla="*/ 0 h 505"/>
                  <a:gd name="T72" fmla="*/ 0 w 817"/>
                  <a:gd name="T73" fmla="*/ 0 h 505"/>
                  <a:gd name="T74" fmla="*/ 0 w 817"/>
                  <a:gd name="T75" fmla="*/ 0 h 50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17"/>
                  <a:gd name="T115" fmla="*/ 0 h 505"/>
                  <a:gd name="T116" fmla="*/ 817 w 817"/>
                  <a:gd name="T117" fmla="*/ 505 h 50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17" h="505">
                    <a:moveTo>
                      <a:pt x="802" y="218"/>
                    </a:moveTo>
                    <a:lnTo>
                      <a:pt x="790" y="198"/>
                    </a:lnTo>
                    <a:lnTo>
                      <a:pt x="776" y="179"/>
                    </a:lnTo>
                    <a:lnTo>
                      <a:pt x="758" y="159"/>
                    </a:lnTo>
                    <a:lnTo>
                      <a:pt x="741" y="139"/>
                    </a:lnTo>
                    <a:lnTo>
                      <a:pt x="720" y="121"/>
                    </a:lnTo>
                    <a:lnTo>
                      <a:pt x="698" y="103"/>
                    </a:lnTo>
                    <a:lnTo>
                      <a:pt x="675" y="85"/>
                    </a:lnTo>
                    <a:lnTo>
                      <a:pt x="651" y="69"/>
                    </a:lnTo>
                    <a:lnTo>
                      <a:pt x="625" y="54"/>
                    </a:lnTo>
                    <a:lnTo>
                      <a:pt x="597" y="42"/>
                    </a:lnTo>
                    <a:lnTo>
                      <a:pt x="568" y="30"/>
                    </a:lnTo>
                    <a:lnTo>
                      <a:pt x="538" y="20"/>
                    </a:lnTo>
                    <a:lnTo>
                      <a:pt x="508" y="12"/>
                    </a:lnTo>
                    <a:lnTo>
                      <a:pt x="476" y="5"/>
                    </a:lnTo>
                    <a:lnTo>
                      <a:pt x="443" y="1"/>
                    </a:lnTo>
                    <a:lnTo>
                      <a:pt x="409" y="0"/>
                    </a:lnTo>
                    <a:lnTo>
                      <a:pt x="376" y="1"/>
                    </a:lnTo>
                    <a:lnTo>
                      <a:pt x="342" y="5"/>
                    </a:lnTo>
                    <a:lnTo>
                      <a:pt x="310" y="12"/>
                    </a:lnTo>
                    <a:lnTo>
                      <a:pt x="279" y="20"/>
                    </a:lnTo>
                    <a:lnTo>
                      <a:pt x="249" y="30"/>
                    </a:lnTo>
                    <a:lnTo>
                      <a:pt x="220" y="42"/>
                    </a:lnTo>
                    <a:lnTo>
                      <a:pt x="192" y="54"/>
                    </a:lnTo>
                    <a:lnTo>
                      <a:pt x="166" y="69"/>
                    </a:lnTo>
                    <a:lnTo>
                      <a:pt x="142" y="85"/>
                    </a:lnTo>
                    <a:lnTo>
                      <a:pt x="117" y="103"/>
                    </a:lnTo>
                    <a:lnTo>
                      <a:pt x="96" y="121"/>
                    </a:lnTo>
                    <a:lnTo>
                      <a:pt x="76" y="139"/>
                    </a:lnTo>
                    <a:lnTo>
                      <a:pt x="58" y="159"/>
                    </a:lnTo>
                    <a:lnTo>
                      <a:pt x="41" y="179"/>
                    </a:lnTo>
                    <a:lnTo>
                      <a:pt x="26" y="198"/>
                    </a:lnTo>
                    <a:lnTo>
                      <a:pt x="14" y="218"/>
                    </a:lnTo>
                    <a:lnTo>
                      <a:pt x="9" y="225"/>
                    </a:lnTo>
                    <a:lnTo>
                      <a:pt x="6" y="232"/>
                    </a:lnTo>
                    <a:lnTo>
                      <a:pt x="2" y="239"/>
                    </a:lnTo>
                    <a:lnTo>
                      <a:pt x="1" y="244"/>
                    </a:lnTo>
                    <a:lnTo>
                      <a:pt x="0" y="247"/>
                    </a:lnTo>
                    <a:lnTo>
                      <a:pt x="14" y="273"/>
                    </a:lnTo>
                    <a:lnTo>
                      <a:pt x="26" y="294"/>
                    </a:lnTo>
                    <a:lnTo>
                      <a:pt x="41" y="315"/>
                    </a:lnTo>
                    <a:lnTo>
                      <a:pt x="59" y="335"/>
                    </a:lnTo>
                    <a:lnTo>
                      <a:pt x="77" y="356"/>
                    </a:lnTo>
                    <a:lnTo>
                      <a:pt x="98" y="376"/>
                    </a:lnTo>
                    <a:lnTo>
                      <a:pt x="120" y="395"/>
                    </a:lnTo>
                    <a:lnTo>
                      <a:pt x="144" y="414"/>
                    </a:lnTo>
                    <a:lnTo>
                      <a:pt x="168" y="430"/>
                    </a:lnTo>
                    <a:lnTo>
                      <a:pt x="195" y="446"/>
                    </a:lnTo>
                    <a:lnTo>
                      <a:pt x="222" y="461"/>
                    </a:lnTo>
                    <a:lnTo>
                      <a:pt x="251" y="474"/>
                    </a:lnTo>
                    <a:lnTo>
                      <a:pt x="281" y="484"/>
                    </a:lnTo>
                    <a:lnTo>
                      <a:pt x="312" y="493"/>
                    </a:lnTo>
                    <a:lnTo>
                      <a:pt x="343" y="499"/>
                    </a:lnTo>
                    <a:lnTo>
                      <a:pt x="376" y="504"/>
                    </a:lnTo>
                    <a:lnTo>
                      <a:pt x="409" y="505"/>
                    </a:lnTo>
                    <a:lnTo>
                      <a:pt x="443" y="504"/>
                    </a:lnTo>
                    <a:lnTo>
                      <a:pt x="475" y="499"/>
                    </a:lnTo>
                    <a:lnTo>
                      <a:pt x="506" y="493"/>
                    </a:lnTo>
                    <a:lnTo>
                      <a:pt x="536" y="484"/>
                    </a:lnTo>
                    <a:lnTo>
                      <a:pt x="566" y="474"/>
                    </a:lnTo>
                    <a:lnTo>
                      <a:pt x="595" y="461"/>
                    </a:lnTo>
                    <a:lnTo>
                      <a:pt x="622" y="446"/>
                    </a:lnTo>
                    <a:lnTo>
                      <a:pt x="648" y="430"/>
                    </a:lnTo>
                    <a:lnTo>
                      <a:pt x="673" y="414"/>
                    </a:lnTo>
                    <a:lnTo>
                      <a:pt x="696" y="395"/>
                    </a:lnTo>
                    <a:lnTo>
                      <a:pt x="718" y="376"/>
                    </a:lnTo>
                    <a:lnTo>
                      <a:pt x="739" y="356"/>
                    </a:lnTo>
                    <a:lnTo>
                      <a:pt x="757" y="335"/>
                    </a:lnTo>
                    <a:lnTo>
                      <a:pt x="775" y="315"/>
                    </a:lnTo>
                    <a:lnTo>
                      <a:pt x="790" y="294"/>
                    </a:lnTo>
                    <a:lnTo>
                      <a:pt x="802" y="273"/>
                    </a:lnTo>
                    <a:lnTo>
                      <a:pt x="810" y="259"/>
                    </a:lnTo>
                    <a:lnTo>
                      <a:pt x="815" y="251"/>
                    </a:lnTo>
                    <a:lnTo>
                      <a:pt x="816" y="248"/>
                    </a:lnTo>
                    <a:lnTo>
                      <a:pt x="816" y="247"/>
                    </a:lnTo>
                    <a:lnTo>
                      <a:pt x="817" y="244"/>
                    </a:lnTo>
                    <a:lnTo>
                      <a:pt x="802" y="2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8010BBE5-F574-4573-90C9-4CB8BBD6D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0" y="2845"/>
                <a:ext cx="267" cy="152"/>
              </a:xfrm>
              <a:custGeom>
                <a:avLst/>
                <a:gdLst>
                  <a:gd name="T0" fmla="*/ 0 w 695"/>
                  <a:gd name="T1" fmla="*/ 0 h 396"/>
                  <a:gd name="T2" fmla="*/ 0 w 695"/>
                  <a:gd name="T3" fmla="*/ 0 h 396"/>
                  <a:gd name="T4" fmla="*/ 0 w 695"/>
                  <a:gd name="T5" fmla="*/ 0 h 396"/>
                  <a:gd name="T6" fmla="*/ 0 w 695"/>
                  <a:gd name="T7" fmla="*/ 0 h 396"/>
                  <a:gd name="T8" fmla="*/ 0 w 695"/>
                  <a:gd name="T9" fmla="*/ 0 h 396"/>
                  <a:gd name="T10" fmla="*/ 0 w 695"/>
                  <a:gd name="T11" fmla="*/ 0 h 396"/>
                  <a:gd name="T12" fmla="*/ 0 w 695"/>
                  <a:gd name="T13" fmla="*/ 0 h 396"/>
                  <a:gd name="T14" fmla="*/ 0 w 695"/>
                  <a:gd name="T15" fmla="*/ 0 h 396"/>
                  <a:gd name="T16" fmla="*/ 0 w 695"/>
                  <a:gd name="T17" fmla="*/ 0 h 396"/>
                  <a:gd name="T18" fmla="*/ 0 w 695"/>
                  <a:gd name="T19" fmla="*/ 0 h 396"/>
                  <a:gd name="T20" fmla="*/ 0 w 695"/>
                  <a:gd name="T21" fmla="*/ 0 h 396"/>
                  <a:gd name="T22" fmla="*/ 0 w 695"/>
                  <a:gd name="T23" fmla="*/ 0 h 396"/>
                  <a:gd name="T24" fmla="*/ 0 w 695"/>
                  <a:gd name="T25" fmla="*/ 0 h 396"/>
                  <a:gd name="T26" fmla="*/ 0 w 695"/>
                  <a:gd name="T27" fmla="*/ 0 h 396"/>
                  <a:gd name="T28" fmla="*/ 0 w 695"/>
                  <a:gd name="T29" fmla="*/ 0 h 396"/>
                  <a:gd name="T30" fmla="*/ 0 w 695"/>
                  <a:gd name="T31" fmla="*/ 0 h 396"/>
                  <a:gd name="T32" fmla="*/ 0 w 695"/>
                  <a:gd name="T33" fmla="*/ 0 h 396"/>
                  <a:gd name="T34" fmla="*/ 0 w 695"/>
                  <a:gd name="T35" fmla="*/ 0 h 396"/>
                  <a:gd name="T36" fmla="*/ 0 w 695"/>
                  <a:gd name="T37" fmla="*/ 0 h 396"/>
                  <a:gd name="T38" fmla="*/ 0 w 695"/>
                  <a:gd name="T39" fmla="*/ 0 h 396"/>
                  <a:gd name="T40" fmla="*/ 0 w 695"/>
                  <a:gd name="T41" fmla="*/ 0 h 396"/>
                  <a:gd name="T42" fmla="*/ 0 w 695"/>
                  <a:gd name="T43" fmla="*/ 0 h 396"/>
                  <a:gd name="T44" fmla="*/ 0 w 695"/>
                  <a:gd name="T45" fmla="*/ 0 h 396"/>
                  <a:gd name="T46" fmla="*/ 0 w 695"/>
                  <a:gd name="T47" fmla="*/ 0 h 396"/>
                  <a:gd name="T48" fmla="*/ 0 w 695"/>
                  <a:gd name="T49" fmla="*/ 0 h 396"/>
                  <a:gd name="T50" fmla="*/ 0 w 695"/>
                  <a:gd name="T51" fmla="*/ 0 h 396"/>
                  <a:gd name="T52" fmla="*/ 0 w 695"/>
                  <a:gd name="T53" fmla="*/ 0 h 396"/>
                  <a:gd name="T54" fmla="*/ 0 w 695"/>
                  <a:gd name="T55" fmla="*/ 0 h 396"/>
                  <a:gd name="T56" fmla="*/ 0 w 695"/>
                  <a:gd name="T57" fmla="*/ 0 h 396"/>
                  <a:gd name="T58" fmla="*/ 0 w 695"/>
                  <a:gd name="T59" fmla="*/ 0 h 396"/>
                  <a:gd name="T60" fmla="*/ 0 w 695"/>
                  <a:gd name="T61" fmla="*/ 0 h 396"/>
                  <a:gd name="T62" fmla="*/ 0 w 695"/>
                  <a:gd name="T63" fmla="*/ 0 h 3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5"/>
                  <a:gd name="T97" fmla="*/ 0 h 396"/>
                  <a:gd name="T98" fmla="*/ 695 w 695"/>
                  <a:gd name="T99" fmla="*/ 396 h 3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5" h="396">
                    <a:moveTo>
                      <a:pt x="348" y="396"/>
                    </a:moveTo>
                    <a:lnTo>
                      <a:pt x="320" y="395"/>
                    </a:lnTo>
                    <a:lnTo>
                      <a:pt x="293" y="391"/>
                    </a:lnTo>
                    <a:lnTo>
                      <a:pt x="265" y="385"/>
                    </a:lnTo>
                    <a:lnTo>
                      <a:pt x="239" y="378"/>
                    </a:lnTo>
                    <a:lnTo>
                      <a:pt x="212" y="368"/>
                    </a:lnTo>
                    <a:lnTo>
                      <a:pt x="187" y="358"/>
                    </a:lnTo>
                    <a:lnTo>
                      <a:pt x="163" y="345"/>
                    </a:lnTo>
                    <a:lnTo>
                      <a:pt x="139" y="331"/>
                    </a:lnTo>
                    <a:lnTo>
                      <a:pt x="118" y="316"/>
                    </a:lnTo>
                    <a:lnTo>
                      <a:pt x="96" y="300"/>
                    </a:lnTo>
                    <a:lnTo>
                      <a:pt x="76" y="283"/>
                    </a:lnTo>
                    <a:lnTo>
                      <a:pt x="58" y="265"/>
                    </a:lnTo>
                    <a:lnTo>
                      <a:pt x="42" y="247"/>
                    </a:lnTo>
                    <a:lnTo>
                      <a:pt x="25" y="229"/>
                    </a:lnTo>
                    <a:lnTo>
                      <a:pt x="12" y="210"/>
                    </a:lnTo>
                    <a:lnTo>
                      <a:pt x="0" y="191"/>
                    </a:lnTo>
                    <a:lnTo>
                      <a:pt x="12" y="172"/>
                    </a:lnTo>
                    <a:lnTo>
                      <a:pt x="24" y="155"/>
                    </a:lnTo>
                    <a:lnTo>
                      <a:pt x="39" y="138"/>
                    </a:lnTo>
                    <a:lnTo>
                      <a:pt x="56" y="120"/>
                    </a:lnTo>
                    <a:lnTo>
                      <a:pt x="74" y="104"/>
                    </a:lnTo>
                    <a:lnTo>
                      <a:pt x="93" y="88"/>
                    </a:lnTo>
                    <a:lnTo>
                      <a:pt x="114" y="73"/>
                    </a:lnTo>
                    <a:lnTo>
                      <a:pt x="136" y="59"/>
                    </a:lnTo>
                    <a:lnTo>
                      <a:pt x="159" y="46"/>
                    </a:lnTo>
                    <a:lnTo>
                      <a:pt x="183" y="35"/>
                    </a:lnTo>
                    <a:lnTo>
                      <a:pt x="209" y="25"/>
                    </a:lnTo>
                    <a:lnTo>
                      <a:pt x="235" y="16"/>
                    </a:lnTo>
                    <a:lnTo>
                      <a:pt x="262" y="10"/>
                    </a:lnTo>
                    <a:lnTo>
                      <a:pt x="290" y="5"/>
                    </a:lnTo>
                    <a:lnTo>
                      <a:pt x="319" y="1"/>
                    </a:lnTo>
                    <a:lnTo>
                      <a:pt x="348" y="0"/>
                    </a:lnTo>
                    <a:lnTo>
                      <a:pt x="377" y="1"/>
                    </a:lnTo>
                    <a:lnTo>
                      <a:pt x="406" y="5"/>
                    </a:lnTo>
                    <a:lnTo>
                      <a:pt x="433" y="10"/>
                    </a:lnTo>
                    <a:lnTo>
                      <a:pt x="460" y="16"/>
                    </a:lnTo>
                    <a:lnTo>
                      <a:pt x="486" y="25"/>
                    </a:lnTo>
                    <a:lnTo>
                      <a:pt x="512" y="35"/>
                    </a:lnTo>
                    <a:lnTo>
                      <a:pt x="536" y="46"/>
                    </a:lnTo>
                    <a:lnTo>
                      <a:pt x="559" y="59"/>
                    </a:lnTo>
                    <a:lnTo>
                      <a:pt x="581" y="73"/>
                    </a:lnTo>
                    <a:lnTo>
                      <a:pt x="602" y="88"/>
                    </a:lnTo>
                    <a:lnTo>
                      <a:pt x="621" y="104"/>
                    </a:lnTo>
                    <a:lnTo>
                      <a:pt x="639" y="120"/>
                    </a:lnTo>
                    <a:lnTo>
                      <a:pt x="656" y="138"/>
                    </a:lnTo>
                    <a:lnTo>
                      <a:pt x="671" y="155"/>
                    </a:lnTo>
                    <a:lnTo>
                      <a:pt x="684" y="172"/>
                    </a:lnTo>
                    <a:lnTo>
                      <a:pt x="695" y="191"/>
                    </a:lnTo>
                    <a:lnTo>
                      <a:pt x="684" y="210"/>
                    </a:lnTo>
                    <a:lnTo>
                      <a:pt x="670" y="229"/>
                    </a:lnTo>
                    <a:lnTo>
                      <a:pt x="654" y="247"/>
                    </a:lnTo>
                    <a:lnTo>
                      <a:pt x="637" y="265"/>
                    </a:lnTo>
                    <a:lnTo>
                      <a:pt x="619" y="283"/>
                    </a:lnTo>
                    <a:lnTo>
                      <a:pt x="599" y="300"/>
                    </a:lnTo>
                    <a:lnTo>
                      <a:pt x="578" y="316"/>
                    </a:lnTo>
                    <a:lnTo>
                      <a:pt x="556" y="331"/>
                    </a:lnTo>
                    <a:lnTo>
                      <a:pt x="533" y="345"/>
                    </a:lnTo>
                    <a:lnTo>
                      <a:pt x="508" y="358"/>
                    </a:lnTo>
                    <a:lnTo>
                      <a:pt x="483" y="368"/>
                    </a:lnTo>
                    <a:lnTo>
                      <a:pt x="458" y="378"/>
                    </a:lnTo>
                    <a:lnTo>
                      <a:pt x="431" y="385"/>
                    </a:lnTo>
                    <a:lnTo>
                      <a:pt x="403" y="391"/>
                    </a:lnTo>
                    <a:lnTo>
                      <a:pt x="376" y="395"/>
                    </a:lnTo>
                    <a:lnTo>
                      <a:pt x="348" y="3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E4C4192C-1956-4E2E-A100-F16804030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7" y="2857"/>
                <a:ext cx="129" cy="129"/>
              </a:xfrm>
              <a:custGeom>
                <a:avLst/>
                <a:gdLst>
                  <a:gd name="T0" fmla="*/ 0 w 335"/>
                  <a:gd name="T1" fmla="*/ 0 h 336"/>
                  <a:gd name="T2" fmla="*/ 0 w 335"/>
                  <a:gd name="T3" fmla="*/ 0 h 336"/>
                  <a:gd name="T4" fmla="*/ 0 w 335"/>
                  <a:gd name="T5" fmla="*/ 0 h 336"/>
                  <a:gd name="T6" fmla="*/ 0 w 335"/>
                  <a:gd name="T7" fmla="*/ 0 h 336"/>
                  <a:gd name="T8" fmla="*/ 0 w 335"/>
                  <a:gd name="T9" fmla="*/ 0 h 336"/>
                  <a:gd name="T10" fmla="*/ 0 w 335"/>
                  <a:gd name="T11" fmla="*/ 0 h 336"/>
                  <a:gd name="T12" fmla="*/ 0 w 335"/>
                  <a:gd name="T13" fmla="*/ 0 h 336"/>
                  <a:gd name="T14" fmla="*/ 0 w 335"/>
                  <a:gd name="T15" fmla="*/ 0 h 336"/>
                  <a:gd name="T16" fmla="*/ 0 w 335"/>
                  <a:gd name="T17" fmla="*/ 0 h 336"/>
                  <a:gd name="T18" fmla="*/ 0 w 335"/>
                  <a:gd name="T19" fmla="*/ 0 h 336"/>
                  <a:gd name="T20" fmla="*/ 0 w 335"/>
                  <a:gd name="T21" fmla="*/ 0 h 336"/>
                  <a:gd name="T22" fmla="*/ 0 w 335"/>
                  <a:gd name="T23" fmla="*/ 0 h 336"/>
                  <a:gd name="T24" fmla="*/ 0 w 335"/>
                  <a:gd name="T25" fmla="*/ 0 h 336"/>
                  <a:gd name="T26" fmla="*/ 0 w 335"/>
                  <a:gd name="T27" fmla="*/ 0 h 336"/>
                  <a:gd name="T28" fmla="*/ 0 w 335"/>
                  <a:gd name="T29" fmla="*/ 0 h 336"/>
                  <a:gd name="T30" fmla="*/ 0 w 335"/>
                  <a:gd name="T31" fmla="*/ 0 h 336"/>
                  <a:gd name="T32" fmla="*/ 0 w 335"/>
                  <a:gd name="T33" fmla="*/ 0 h 336"/>
                  <a:gd name="T34" fmla="*/ 0 w 335"/>
                  <a:gd name="T35" fmla="*/ 0 h 336"/>
                  <a:gd name="T36" fmla="*/ 0 w 335"/>
                  <a:gd name="T37" fmla="*/ 0 h 336"/>
                  <a:gd name="T38" fmla="*/ 0 w 335"/>
                  <a:gd name="T39" fmla="*/ 0 h 336"/>
                  <a:gd name="T40" fmla="*/ 0 w 335"/>
                  <a:gd name="T41" fmla="*/ 0 h 336"/>
                  <a:gd name="T42" fmla="*/ 0 w 335"/>
                  <a:gd name="T43" fmla="*/ 0 h 336"/>
                  <a:gd name="T44" fmla="*/ 0 w 335"/>
                  <a:gd name="T45" fmla="*/ 0 h 336"/>
                  <a:gd name="T46" fmla="*/ 0 w 335"/>
                  <a:gd name="T47" fmla="*/ 0 h 336"/>
                  <a:gd name="T48" fmla="*/ 0 w 335"/>
                  <a:gd name="T49" fmla="*/ 0 h 336"/>
                  <a:gd name="T50" fmla="*/ 0 w 335"/>
                  <a:gd name="T51" fmla="*/ 0 h 336"/>
                  <a:gd name="T52" fmla="*/ 0 w 335"/>
                  <a:gd name="T53" fmla="*/ 0 h 336"/>
                  <a:gd name="T54" fmla="*/ 0 w 335"/>
                  <a:gd name="T55" fmla="*/ 0 h 336"/>
                  <a:gd name="T56" fmla="*/ 0 w 335"/>
                  <a:gd name="T57" fmla="*/ 0 h 336"/>
                  <a:gd name="T58" fmla="*/ 0 w 335"/>
                  <a:gd name="T59" fmla="*/ 0 h 336"/>
                  <a:gd name="T60" fmla="*/ 0 w 335"/>
                  <a:gd name="T61" fmla="*/ 0 h 336"/>
                  <a:gd name="T62" fmla="*/ 0 w 335"/>
                  <a:gd name="T63" fmla="*/ 0 h 336"/>
                  <a:gd name="T64" fmla="*/ 0 w 335"/>
                  <a:gd name="T65" fmla="*/ 0 h 3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5"/>
                  <a:gd name="T100" fmla="*/ 0 h 336"/>
                  <a:gd name="T101" fmla="*/ 335 w 335"/>
                  <a:gd name="T102" fmla="*/ 336 h 3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5" h="336">
                    <a:moveTo>
                      <a:pt x="168" y="336"/>
                    </a:moveTo>
                    <a:lnTo>
                      <a:pt x="202" y="332"/>
                    </a:lnTo>
                    <a:lnTo>
                      <a:pt x="233" y="323"/>
                    </a:lnTo>
                    <a:lnTo>
                      <a:pt x="262" y="307"/>
                    </a:lnTo>
                    <a:lnTo>
                      <a:pt x="286" y="286"/>
                    </a:lnTo>
                    <a:lnTo>
                      <a:pt x="307" y="262"/>
                    </a:lnTo>
                    <a:lnTo>
                      <a:pt x="322" y="233"/>
                    </a:lnTo>
                    <a:lnTo>
                      <a:pt x="332" y="202"/>
                    </a:lnTo>
                    <a:lnTo>
                      <a:pt x="335" y="169"/>
                    </a:lnTo>
                    <a:lnTo>
                      <a:pt x="332" y="134"/>
                    </a:lnTo>
                    <a:lnTo>
                      <a:pt x="322" y="103"/>
                    </a:lnTo>
                    <a:lnTo>
                      <a:pt x="307" y="74"/>
                    </a:lnTo>
                    <a:lnTo>
                      <a:pt x="286" y="50"/>
                    </a:lnTo>
                    <a:lnTo>
                      <a:pt x="262" y="29"/>
                    </a:lnTo>
                    <a:lnTo>
                      <a:pt x="233" y="13"/>
                    </a:lnTo>
                    <a:lnTo>
                      <a:pt x="202" y="4"/>
                    </a:lnTo>
                    <a:lnTo>
                      <a:pt x="168" y="0"/>
                    </a:lnTo>
                    <a:lnTo>
                      <a:pt x="134" y="4"/>
                    </a:lnTo>
                    <a:lnTo>
                      <a:pt x="103" y="13"/>
                    </a:lnTo>
                    <a:lnTo>
                      <a:pt x="74" y="29"/>
                    </a:lnTo>
                    <a:lnTo>
                      <a:pt x="50" y="50"/>
                    </a:lnTo>
                    <a:lnTo>
                      <a:pt x="29" y="74"/>
                    </a:lnTo>
                    <a:lnTo>
                      <a:pt x="13" y="103"/>
                    </a:lnTo>
                    <a:lnTo>
                      <a:pt x="4" y="134"/>
                    </a:lnTo>
                    <a:lnTo>
                      <a:pt x="0" y="169"/>
                    </a:lnTo>
                    <a:lnTo>
                      <a:pt x="4" y="202"/>
                    </a:lnTo>
                    <a:lnTo>
                      <a:pt x="13" y="233"/>
                    </a:lnTo>
                    <a:lnTo>
                      <a:pt x="29" y="262"/>
                    </a:lnTo>
                    <a:lnTo>
                      <a:pt x="50" y="286"/>
                    </a:lnTo>
                    <a:lnTo>
                      <a:pt x="74" y="307"/>
                    </a:lnTo>
                    <a:lnTo>
                      <a:pt x="103" y="323"/>
                    </a:lnTo>
                    <a:lnTo>
                      <a:pt x="134" y="332"/>
                    </a:lnTo>
                    <a:lnTo>
                      <a:pt x="168" y="3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E63DF1D0-DDD5-4394-A235-9028E651D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2895"/>
                <a:ext cx="21" cy="22"/>
              </a:xfrm>
              <a:custGeom>
                <a:avLst/>
                <a:gdLst>
                  <a:gd name="T0" fmla="*/ 0 w 54"/>
                  <a:gd name="T1" fmla="*/ 0 h 55"/>
                  <a:gd name="T2" fmla="*/ 0 w 54"/>
                  <a:gd name="T3" fmla="*/ 0 h 55"/>
                  <a:gd name="T4" fmla="*/ 0 w 54"/>
                  <a:gd name="T5" fmla="*/ 0 h 55"/>
                  <a:gd name="T6" fmla="*/ 0 w 54"/>
                  <a:gd name="T7" fmla="*/ 0 h 55"/>
                  <a:gd name="T8" fmla="*/ 0 w 54"/>
                  <a:gd name="T9" fmla="*/ 0 h 55"/>
                  <a:gd name="T10" fmla="*/ 0 w 54"/>
                  <a:gd name="T11" fmla="*/ 0 h 55"/>
                  <a:gd name="T12" fmla="*/ 0 w 54"/>
                  <a:gd name="T13" fmla="*/ 0 h 55"/>
                  <a:gd name="T14" fmla="*/ 0 w 54"/>
                  <a:gd name="T15" fmla="*/ 0 h 55"/>
                  <a:gd name="T16" fmla="*/ 0 w 54"/>
                  <a:gd name="T17" fmla="*/ 0 h 55"/>
                  <a:gd name="T18" fmla="*/ 0 w 54"/>
                  <a:gd name="T19" fmla="*/ 0 h 55"/>
                  <a:gd name="T20" fmla="*/ 0 w 54"/>
                  <a:gd name="T21" fmla="*/ 0 h 55"/>
                  <a:gd name="T22" fmla="*/ 0 w 54"/>
                  <a:gd name="T23" fmla="*/ 0 h 55"/>
                  <a:gd name="T24" fmla="*/ 0 w 54"/>
                  <a:gd name="T25" fmla="*/ 0 h 55"/>
                  <a:gd name="T26" fmla="*/ 0 w 54"/>
                  <a:gd name="T27" fmla="*/ 0 h 55"/>
                  <a:gd name="T28" fmla="*/ 0 w 54"/>
                  <a:gd name="T29" fmla="*/ 0 h 55"/>
                  <a:gd name="T30" fmla="*/ 0 w 54"/>
                  <a:gd name="T31" fmla="*/ 0 h 55"/>
                  <a:gd name="T32" fmla="*/ 0 w 54"/>
                  <a:gd name="T33" fmla="*/ 0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"/>
                  <a:gd name="T52" fmla="*/ 0 h 55"/>
                  <a:gd name="T53" fmla="*/ 54 w 54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6" y="47"/>
                    </a:lnTo>
                    <a:lnTo>
                      <a:pt x="52" y="38"/>
                    </a:lnTo>
                    <a:lnTo>
                      <a:pt x="54" y="27"/>
                    </a:lnTo>
                    <a:lnTo>
                      <a:pt x="52" y="17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7" y="2"/>
                    </a:lnTo>
                    <a:lnTo>
                      <a:pt x="8" y="8"/>
                    </a:lnTo>
                    <a:lnTo>
                      <a:pt x="2" y="17"/>
                    </a:lnTo>
                    <a:lnTo>
                      <a:pt x="0" y="27"/>
                    </a:lnTo>
                    <a:lnTo>
                      <a:pt x="2" y="38"/>
                    </a:lnTo>
                    <a:lnTo>
                      <a:pt x="8" y="47"/>
                    </a:lnTo>
                    <a:lnTo>
                      <a:pt x="17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" name="Group 13">
              <a:extLst>
                <a:ext uri="{FF2B5EF4-FFF2-40B4-BE49-F238E27FC236}">
                  <a16:creationId xmlns:a16="http://schemas.microsoft.com/office/drawing/2014/main" id="{4B6BE7CB-67D4-42ED-95AE-B332E845277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82" y="2991"/>
              <a:ext cx="315" cy="195"/>
              <a:chOff x="4842" y="2823"/>
              <a:chExt cx="315" cy="195"/>
            </a:xfrm>
          </p:grpSpPr>
          <p:sp>
            <p:nvSpPr>
              <p:cNvPr id="57" name="Freeform 14">
                <a:extLst>
                  <a:ext uri="{FF2B5EF4-FFF2-40B4-BE49-F238E27FC236}">
                    <a16:creationId xmlns:a16="http://schemas.microsoft.com/office/drawing/2014/main" id="{7D1CCD5A-0941-4E51-B940-181851682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2" y="2823"/>
                <a:ext cx="315" cy="195"/>
              </a:xfrm>
              <a:custGeom>
                <a:avLst/>
                <a:gdLst>
                  <a:gd name="T0" fmla="*/ 0 w 817"/>
                  <a:gd name="T1" fmla="*/ 0 h 505"/>
                  <a:gd name="T2" fmla="*/ 0 w 817"/>
                  <a:gd name="T3" fmla="*/ 0 h 505"/>
                  <a:gd name="T4" fmla="*/ 0 w 817"/>
                  <a:gd name="T5" fmla="*/ 0 h 505"/>
                  <a:gd name="T6" fmla="*/ 0 w 817"/>
                  <a:gd name="T7" fmla="*/ 0 h 505"/>
                  <a:gd name="T8" fmla="*/ 0 w 817"/>
                  <a:gd name="T9" fmla="*/ 0 h 505"/>
                  <a:gd name="T10" fmla="*/ 0 w 817"/>
                  <a:gd name="T11" fmla="*/ 0 h 505"/>
                  <a:gd name="T12" fmla="*/ 0 w 817"/>
                  <a:gd name="T13" fmla="*/ 0 h 505"/>
                  <a:gd name="T14" fmla="*/ 0 w 817"/>
                  <a:gd name="T15" fmla="*/ 0 h 505"/>
                  <a:gd name="T16" fmla="*/ 0 w 817"/>
                  <a:gd name="T17" fmla="*/ 0 h 505"/>
                  <a:gd name="T18" fmla="*/ 0 w 817"/>
                  <a:gd name="T19" fmla="*/ 0 h 505"/>
                  <a:gd name="T20" fmla="*/ 0 w 817"/>
                  <a:gd name="T21" fmla="*/ 0 h 505"/>
                  <a:gd name="T22" fmla="*/ 0 w 817"/>
                  <a:gd name="T23" fmla="*/ 0 h 505"/>
                  <a:gd name="T24" fmla="*/ 0 w 817"/>
                  <a:gd name="T25" fmla="*/ 0 h 505"/>
                  <a:gd name="T26" fmla="*/ 0 w 817"/>
                  <a:gd name="T27" fmla="*/ 0 h 505"/>
                  <a:gd name="T28" fmla="*/ 0 w 817"/>
                  <a:gd name="T29" fmla="*/ 0 h 505"/>
                  <a:gd name="T30" fmla="*/ 0 w 817"/>
                  <a:gd name="T31" fmla="*/ 0 h 505"/>
                  <a:gd name="T32" fmla="*/ 0 w 817"/>
                  <a:gd name="T33" fmla="*/ 0 h 505"/>
                  <a:gd name="T34" fmla="*/ 0 w 817"/>
                  <a:gd name="T35" fmla="*/ 0 h 505"/>
                  <a:gd name="T36" fmla="*/ 0 w 817"/>
                  <a:gd name="T37" fmla="*/ 0 h 505"/>
                  <a:gd name="T38" fmla="*/ 0 w 817"/>
                  <a:gd name="T39" fmla="*/ 0 h 505"/>
                  <a:gd name="T40" fmla="*/ 0 w 817"/>
                  <a:gd name="T41" fmla="*/ 0 h 505"/>
                  <a:gd name="T42" fmla="*/ 0 w 817"/>
                  <a:gd name="T43" fmla="*/ 0 h 505"/>
                  <a:gd name="T44" fmla="*/ 0 w 817"/>
                  <a:gd name="T45" fmla="*/ 0 h 505"/>
                  <a:gd name="T46" fmla="*/ 0 w 817"/>
                  <a:gd name="T47" fmla="*/ 0 h 505"/>
                  <a:gd name="T48" fmla="*/ 0 w 817"/>
                  <a:gd name="T49" fmla="*/ 0 h 505"/>
                  <a:gd name="T50" fmla="*/ 0 w 817"/>
                  <a:gd name="T51" fmla="*/ 0 h 505"/>
                  <a:gd name="T52" fmla="*/ 0 w 817"/>
                  <a:gd name="T53" fmla="*/ 0 h 505"/>
                  <a:gd name="T54" fmla="*/ 0 w 817"/>
                  <a:gd name="T55" fmla="*/ 0 h 505"/>
                  <a:gd name="T56" fmla="*/ 0 w 817"/>
                  <a:gd name="T57" fmla="*/ 0 h 505"/>
                  <a:gd name="T58" fmla="*/ 0 w 817"/>
                  <a:gd name="T59" fmla="*/ 0 h 505"/>
                  <a:gd name="T60" fmla="*/ 0 w 817"/>
                  <a:gd name="T61" fmla="*/ 0 h 505"/>
                  <a:gd name="T62" fmla="*/ 0 w 817"/>
                  <a:gd name="T63" fmla="*/ 0 h 505"/>
                  <a:gd name="T64" fmla="*/ 0 w 817"/>
                  <a:gd name="T65" fmla="*/ 0 h 505"/>
                  <a:gd name="T66" fmla="*/ 0 w 817"/>
                  <a:gd name="T67" fmla="*/ 0 h 505"/>
                  <a:gd name="T68" fmla="*/ 0 w 817"/>
                  <a:gd name="T69" fmla="*/ 0 h 505"/>
                  <a:gd name="T70" fmla="*/ 0 w 817"/>
                  <a:gd name="T71" fmla="*/ 0 h 505"/>
                  <a:gd name="T72" fmla="*/ 0 w 817"/>
                  <a:gd name="T73" fmla="*/ 0 h 505"/>
                  <a:gd name="T74" fmla="*/ 0 w 817"/>
                  <a:gd name="T75" fmla="*/ 0 h 50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17"/>
                  <a:gd name="T115" fmla="*/ 0 h 505"/>
                  <a:gd name="T116" fmla="*/ 817 w 817"/>
                  <a:gd name="T117" fmla="*/ 505 h 50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17" h="505">
                    <a:moveTo>
                      <a:pt x="802" y="218"/>
                    </a:moveTo>
                    <a:lnTo>
                      <a:pt x="790" y="198"/>
                    </a:lnTo>
                    <a:lnTo>
                      <a:pt x="776" y="179"/>
                    </a:lnTo>
                    <a:lnTo>
                      <a:pt x="758" y="159"/>
                    </a:lnTo>
                    <a:lnTo>
                      <a:pt x="741" y="139"/>
                    </a:lnTo>
                    <a:lnTo>
                      <a:pt x="720" y="121"/>
                    </a:lnTo>
                    <a:lnTo>
                      <a:pt x="698" y="103"/>
                    </a:lnTo>
                    <a:lnTo>
                      <a:pt x="675" y="85"/>
                    </a:lnTo>
                    <a:lnTo>
                      <a:pt x="651" y="69"/>
                    </a:lnTo>
                    <a:lnTo>
                      <a:pt x="625" y="54"/>
                    </a:lnTo>
                    <a:lnTo>
                      <a:pt x="597" y="42"/>
                    </a:lnTo>
                    <a:lnTo>
                      <a:pt x="568" y="30"/>
                    </a:lnTo>
                    <a:lnTo>
                      <a:pt x="538" y="20"/>
                    </a:lnTo>
                    <a:lnTo>
                      <a:pt x="508" y="12"/>
                    </a:lnTo>
                    <a:lnTo>
                      <a:pt x="476" y="5"/>
                    </a:lnTo>
                    <a:lnTo>
                      <a:pt x="443" y="1"/>
                    </a:lnTo>
                    <a:lnTo>
                      <a:pt x="409" y="0"/>
                    </a:lnTo>
                    <a:lnTo>
                      <a:pt x="376" y="1"/>
                    </a:lnTo>
                    <a:lnTo>
                      <a:pt x="342" y="5"/>
                    </a:lnTo>
                    <a:lnTo>
                      <a:pt x="310" y="12"/>
                    </a:lnTo>
                    <a:lnTo>
                      <a:pt x="279" y="20"/>
                    </a:lnTo>
                    <a:lnTo>
                      <a:pt x="249" y="30"/>
                    </a:lnTo>
                    <a:lnTo>
                      <a:pt x="220" y="42"/>
                    </a:lnTo>
                    <a:lnTo>
                      <a:pt x="192" y="54"/>
                    </a:lnTo>
                    <a:lnTo>
                      <a:pt x="166" y="69"/>
                    </a:lnTo>
                    <a:lnTo>
                      <a:pt x="142" y="85"/>
                    </a:lnTo>
                    <a:lnTo>
                      <a:pt x="117" y="103"/>
                    </a:lnTo>
                    <a:lnTo>
                      <a:pt x="96" y="121"/>
                    </a:lnTo>
                    <a:lnTo>
                      <a:pt x="76" y="139"/>
                    </a:lnTo>
                    <a:lnTo>
                      <a:pt x="58" y="159"/>
                    </a:lnTo>
                    <a:lnTo>
                      <a:pt x="41" y="179"/>
                    </a:lnTo>
                    <a:lnTo>
                      <a:pt x="26" y="198"/>
                    </a:lnTo>
                    <a:lnTo>
                      <a:pt x="14" y="218"/>
                    </a:lnTo>
                    <a:lnTo>
                      <a:pt x="9" y="225"/>
                    </a:lnTo>
                    <a:lnTo>
                      <a:pt x="6" y="232"/>
                    </a:lnTo>
                    <a:lnTo>
                      <a:pt x="2" y="239"/>
                    </a:lnTo>
                    <a:lnTo>
                      <a:pt x="1" y="244"/>
                    </a:lnTo>
                    <a:lnTo>
                      <a:pt x="0" y="247"/>
                    </a:lnTo>
                    <a:lnTo>
                      <a:pt x="14" y="273"/>
                    </a:lnTo>
                    <a:lnTo>
                      <a:pt x="26" y="294"/>
                    </a:lnTo>
                    <a:lnTo>
                      <a:pt x="41" y="315"/>
                    </a:lnTo>
                    <a:lnTo>
                      <a:pt x="59" y="335"/>
                    </a:lnTo>
                    <a:lnTo>
                      <a:pt x="77" y="356"/>
                    </a:lnTo>
                    <a:lnTo>
                      <a:pt x="98" y="376"/>
                    </a:lnTo>
                    <a:lnTo>
                      <a:pt x="120" y="395"/>
                    </a:lnTo>
                    <a:lnTo>
                      <a:pt x="144" y="414"/>
                    </a:lnTo>
                    <a:lnTo>
                      <a:pt x="168" y="430"/>
                    </a:lnTo>
                    <a:lnTo>
                      <a:pt x="195" y="446"/>
                    </a:lnTo>
                    <a:lnTo>
                      <a:pt x="222" y="461"/>
                    </a:lnTo>
                    <a:lnTo>
                      <a:pt x="251" y="474"/>
                    </a:lnTo>
                    <a:lnTo>
                      <a:pt x="281" y="484"/>
                    </a:lnTo>
                    <a:lnTo>
                      <a:pt x="312" y="493"/>
                    </a:lnTo>
                    <a:lnTo>
                      <a:pt x="343" y="499"/>
                    </a:lnTo>
                    <a:lnTo>
                      <a:pt x="376" y="504"/>
                    </a:lnTo>
                    <a:lnTo>
                      <a:pt x="409" y="505"/>
                    </a:lnTo>
                    <a:lnTo>
                      <a:pt x="443" y="504"/>
                    </a:lnTo>
                    <a:lnTo>
                      <a:pt x="475" y="499"/>
                    </a:lnTo>
                    <a:lnTo>
                      <a:pt x="506" y="493"/>
                    </a:lnTo>
                    <a:lnTo>
                      <a:pt x="536" y="484"/>
                    </a:lnTo>
                    <a:lnTo>
                      <a:pt x="566" y="474"/>
                    </a:lnTo>
                    <a:lnTo>
                      <a:pt x="595" y="461"/>
                    </a:lnTo>
                    <a:lnTo>
                      <a:pt x="622" y="446"/>
                    </a:lnTo>
                    <a:lnTo>
                      <a:pt x="648" y="430"/>
                    </a:lnTo>
                    <a:lnTo>
                      <a:pt x="673" y="414"/>
                    </a:lnTo>
                    <a:lnTo>
                      <a:pt x="696" y="395"/>
                    </a:lnTo>
                    <a:lnTo>
                      <a:pt x="718" y="376"/>
                    </a:lnTo>
                    <a:lnTo>
                      <a:pt x="739" y="356"/>
                    </a:lnTo>
                    <a:lnTo>
                      <a:pt x="757" y="335"/>
                    </a:lnTo>
                    <a:lnTo>
                      <a:pt x="775" y="315"/>
                    </a:lnTo>
                    <a:lnTo>
                      <a:pt x="790" y="294"/>
                    </a:lnTo>
                    <a:lnTo>
                      <a:pt x="802" y="273"/>
                    </a:lnTo>
                    <a:lnTo>
                      <a:pt x="810" y="259"/>
                    </a:lnTo>
                    <a:lnTo>
                      <a:pt x="815" y="251"/>
                    </a:lnTo>
                    <a:lnTo>
                      <a:pt x="816" y="248"/>
                    </a:lnTo>
                    <a:lnTo>
                      <a:pt x="816" y="247"/>
                    </a:lnTo>
                    <a:lnTo>
                      <a:pt x="817" y="244"/>
                    </a:lnTo>
                    <a:lnTo>
                      <a:pt x="802" y="2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5">
                <a:extLst>
                  <a:ext uri="{FF2B5EF4-FFF2-40B4-BE49-F238E27FC236}">
                    <a16:creationId xmlns:a16="http://schemas.microsoft.com/office/drawing/2014/main" id="{9FAC7080-2998-49A7-A50A-90E0A5569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6" y="2845"/>
                <a:ext cx="267" cy="152"/>
              </a:xfrm>
              <a:custGeom>
                <a:avLst/>
                <a:gdLst>
                  <a:gd name="T0" fmla="*/ 0 w 695"/>
                  <a:gd name="T1" fmla="*/ 0 h 396"/>
                  <a:gd name="T2" fmla="*/ 0 w 695"/>
                  <a:gd name="T3" fmla="*/ 0 h 396"/>
                  <a:gd name="T4" fmla="*/ 0 w 695"/>
                  <a:gd name="T5" fmla="*/ 0 h 396"/>
                  <a:gd name="T6" fmla="*/ 0 w 695"/>
                  <a:gd name="T7" fmla="*/ 0 h 396"/>
                  <a:gd name="T8" fmla="*/ 0 w 695"/>
                  <a:gd name="T9" fmla="*/ 0 h 396"/>
                  <a:gd name="T10" fmla="*/ 0 w 695"/>
                  <a:gd name="T11" fmla="*/ 0 h 396"/>
                  <a:gd name="T12" fmla="*/ 0 w 695"/>
                  <a:gd name="T13" fmla="*/ 0 h 396"/>
                  <a:gd name="T14" fmla="*/ 0 w 695"/>
                  <a:gd name="T15" fmla="*/ 0 h 396"/>
                  <a:gd name="T16" fmla="*/ 0 w 695"/>
                  <a:gd name="T17" fmla="*/ 0 h 396"/>
                  <a:gd name="T18" fmla="*/ 0 w 695"/>
                  <a:gd name="T19" fmla="*/ 0 h 396"/>
                  <a:gd name="T20" fmla="*/ 0 w 695"/>
                  <a:gd name="T21" fmla="*/ 0 h 396"/>
                  <a:gd name="T22" fmla="*/ 0 w 695"/>
                  <a:gd name="T23" fmla="*/ 0 h 396"/>
                  <a:gd name="T24" fmla="*/ 0 w 695"/>
                  <a:gd name="T25" fmla="*/ 0 h 396"/>
                  <a:gd name="T26" fmla="*/ 0 w 695"/>
                  <a:gd name="T27" fmla="*/ 0 h 396"/>
                  <a:gd name="T28" fmla="*/ 0 w 695"/>
                  <a:gd name="T29" fmla="*/ 0 h 396"/>
                  <a:gd name="T30" fmla="*/ 0 w 695"/>
                  <a:gd name="T31" fmla="*/ 0 h 396"/>
                  <a:gd name="T32" fmla="*/ 0 w 695"/>
                  <a:gd name="T33" fmla="*/ 0 h 396"/>
                  <a:gd name="T34" fmla="*/ 0 w 695"/>
                  <a:gd name="T35" fmla="*/ 0 h 396"/>
                  <a:gd name="T36" fmla="*/ 0 w 695"/>
                  <a:gd name="T37" fmla="*/ 0 h 396"/>
                  <a:gd name="T38" fmla="*/ 0 w 695"/>
                  <a:gd name="T39" fmla="*/ 0 h 396"/>
                  <a:gd name="T40" fmla="*/ 0 w 695"/>
                  <a:gd name="T41" fmla="*/ 0 h 396"/>
                  <a:gd name="T42" fmla="*/ 0 w 695"/>
                  <a:gd name="T43" fmla="*/ 0 h 396"/>
                  <a:gd name="T44" fmla="*/ 0 w 695"/>
                  <a:gd name="T45" fmla="*/ 0 h 396"/>
                  <a:gd name="T46" fmla="*/ 0 w 695"/>
                  <a:gd name="T47" fmla="*/ 0 h 396"/>
                  <a:gd name="T48" fmla="*/ 0 w 695"/>
                  <a:gd name="T49" fmla="*/ 0 h 396"/>
                  <a:gd name="T50" fmla="*/ 0 w 695"/>
                  <a:gd name="T51" fmla="*/ 0 h 396"/>
                  <a:gd name="T52" fmla="*/ 0 w 695"/>
                  <a:gd name="T53" fmla="*/ 0 h 396"/>
                  <a:gd name="T54" fmla="*/ 0 w 695"/>
                  <a:gd name="T55" fmla="*/ 0 h 396"/>
                  <a:gd name="T56" fmla="*/ 0 w 695"/>
                  <a:gd name="T57" fmla="*/ 0 h 396"/>
                  <a:gd name="T58" fmla="*/ 0 w 695"/>
                  <a:gd name="T59" fmla="*/ 0 h 396"/>
                  <a:gd name="T60" fmla="*/ 0 w 695"/>
                  <a:gd name="T61" fmla="*/ 0 h 396"/>
                  <a:gd name="T62" fmla="*/ 0 w 695"/>
                  <a:gd name="T63" fmla="*/ 0 h 3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95"/>
                  <a:gd name="T97" fmla="*/ 0 h 396"/>
                  <a:gd name="T98" fmla="*/ 695 w 695"/>
                  <a:gd name="T99" fmla="*/ 396 h 3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95" h="396">
                    <a:moveTo>
                      <a:pt x="348" y="396"/>
                    </a:moveTo>
                    <a:lnTo>
                      <a:pt x="320" y="395"/>
                    </a:lnTo>
                    <a:lnTo>
                      <a:pt x="293" y="391"/>
                    </a:lnTo>
                    <a:lnTo>
                      <a:pt x="265" y="385"/>
                    </a:lnTo>
                    <a:lnTo>
                      <a:pt x="239" y="378"/>
                    </a:lnTo>
                    <a:lnTo>
                      <a:pt x="212" y="368"/>
                    </a:lnTo>
                    <a:lnTo>
                      <a:pt x="187" y="358"/>
                    </a:lnTo>
                    <a:lnTo>
                      <a:pt x="163" y="345"/>
                    </a:lnTo>
                    <a:lnTo>
                      <a:pt x="139" y="331"/>
                    </a:lnTo>
                    <a:lnTo>
                      <a:pt x="118" y="316"/>
                    </a:lnTo>
                    <a:lnTo>
                      <a:pt x="96" y="300"/>
                    </a:lnTo>
                    <a:lnTo>
                      <a:pt x="76" y="283"/>
                    </a:lnTo>
                    <a:lnTo>
                      <a:pt x="58" y="265"/>
                    </a:lnTo>
                    <a:lnTo>
                      <a:pt x="42" y="247"/>
                    </a:lnTo>
                    <a:lnTo>
                      <a:pt x="25" y="229"/>
                    </a:lnTo>
                    <a:lnTo>
                      <a:pt x="12" y="210"/>
                    </a:lnTo>
                    <a:lnTo>
                      <a:pt x="0" y="191"/>
                    </a:lnTo>
                    <a:lnTo>
                      <a:pt x="12" y="172"/>
                    </a:lnTo>
                    <a:lnTo>
                      <a:pt x="24" y="155"/>
                    </a:lnTo>
                    <a:lnTo>
                      <a:pt x="39" y="138"/>
                    </a:lnTo>
                    <a:lnTo>
                      <a:pt x="56" y="120"/>
                    </a:lnTo>
                    <a:lnTo>
                      <a:pt x="74" y="104"/>
                    </a:lnTo>
                    <a:lnTo>
                      <a:pt x="93" y="88"/>
                    </a:lnTo>
                    <a:lnTo>
                      <a:pt x="114" y="73"/>
                    </a:lnTo>
                    <a:lnTo>
                      <a:pt x="136" y="59"/>
                    </a:lnTo>
                    <a:lnTo>
                      <a:pt x="159" y="46"/>
                    </a:lnTo>
                    <a:lnTo>
                      <a:pt x="183" y="35"/>
                    </a:lnTo>
                    <a:lnTo>
                      <a:pt x="209" y="25"/>
                    </a:lnTo>
                    <a:lnTo>
                      <a:pt x="235" y="16"/>
                    </a:lnTo>
                    <a:lnTo>
                      <a:pt x="262" y="10"/>
                    </a:lnTo>
                    <a:lnTo>
                      <a:pt x="290" y="5"/>
                    </a:lnTo>
                    <a:lnTo>
                      <a:pt x="319" y="1"/>
                    </a:lnTo>
                    <a:lnTo>
                      <a:pt x="348" y="0"/>
                    </a:lnTo>
                    <a:lnTo>
                      <a:pt x="377" y="1"/>
                    </a:lnTo>
                    <a:lnTo>
                      <a:pt x="406" y="5"/>
                    </a:lnTo>
                    <a:lnTo>
                      <a:pt x="433" y="10"/>
                    </a:lnTo>
                    <a:lnTo>
                      <a:pt x="460" y="16"/>
                    </a:lnTo>
                    <a:lnTo>
                      <a:pt x="486" y="25"/>
                    </a:lnTo>
                    <a:lnTo>
                      <a:pt x="512" y="35"/>
                    </a:lnTo>
                    <a:lnTo>
                      <a:pt x="536" y="46"/>
                    </a:lnTo>
                    <a:lnTo>
                      <a:pt x="559" y="59"/>
                    </a:lnTo>
                    <a:lnTo>
                      <a:pt x="581" y="73"/>
                    </a:lnTo>
                    <a:lnTo>
                      <a:pt x="602" y="88"/>
                    </a:lnTo>
                    <a:lnTo>
                      <a:pt x="621" y="104"/>
                    </a:lnTo>
                    <a:lnTo>
                      <a:pt x="639" y="120"/>
                    </a:lnTo>
                    <a:lnTo>
                      <a:pt x="656" y="138"/>
                    </a:lnTo>
                    <a:lnTo>
                      <a:pt x="671" y="155"/>
                    </a:lnTo>
                    <a:lnTo>
                      <a:pt x="684" y="172"/>
                    </a:lnTo>
                    <a:lnTo>
                      <a:pt x="695" y="191"/>
                    </a:lnTo>
                    <a:lnTo>
                      <a:pt x="684" y="210"/>
                    </a:lnTo>
                    <a:lnTo>
                      <a:pt x="670" y="229"/>
                    </a:lnTo>
                    <a:lnTo>
                      <a:pt x="654" y="247"/>
                    </a:lnTo>
                    <a:lnTo>
                      <a:pt x="637" y="265"/>
                    </a:lnTo>
                    <a:lnTo>
                      <a:pt x="619" y="283"/>
                    </a:lnTo>
                    <a:lnTo>
                      <a:pt x="599" y="300"/>
                    </a:lnTo>
                    <a:lnTo>
                      <a:pt x="578" y="316"/>
                    </a:lnTo>
                    <a:lnTo>
                      <a:pt x="556" y="331"/>
                    </a:lnTo>
                    <a:lnTo>
                      <a:pt x="533" y="345"/>
                    </a:lnTo>
                    <a:lnTo>
                      <a:pt x="508" y="358"/>
                    </a:lnTo>
                    <a:lnTo>
                      <a:pt x="483" y="368"/>
                    </a:lnTo>
                    <a:lnTo>
                      <a:pt x="458" y="378"/>
                    </a:lnTo>
                    <a:lnTo>
                      <a:pt x="431" y="385"/>
                    </a:lnTo>
                    <a:lnTo>
                      <a:pt x="403" y="391"/>
                    </a:lnTo>
                    <a:lnTo>
                      <a:pt x="376" y="395"/>
                    </a:lnTo>
                    <a:lnTo>
                      <a:pt x="348" y="3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6">
                <a:extLst>
                  <a:ext uri="{FF2B5EF4-FFF2-40B4-BE49-F238E27FC236}">
                    <a16:creationId xmlns:a16="http://schemas.microsoft.com/office/drawing/2014/main" id="{66DF178C-6E9C-425A-98EB-D49556066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2857"/>
                <a:ext cx="129" cy="129"/>
              </a:xfrm>
              <a:custGeom>
                <a:avLst/>
                <a:gdLst>
                  <a:gd name="T0" fmla="*/ 0 w 335"/>
                  <a:gd name="T1" fmla="*/ 0 h 336"/>
                  <a:gd name="T2" fmla="*/ 0 w 335"/>
                  <a:gd name="T3" fmla="*/ 0 h 336"/>
                  <a:gd name="T4" fmla="*/ 0 w 335"/>
                  <a:gd name="T5" fmla="*/ 0 h 336"/>
                  <a:gd name="T6" fmla="*/ 0 w 335"/>
                  <a:gd name="T7" fmla="*/ 0 h 336"/>
                  <a:gd name="T8" fmla="*/ 0 w 335"/>
                  <a:gd name="T9" fmla="*/ 0 h 336"/>
                  <a:gd name="T10" fmla="*/ 0 w 335"/>
                  <a:gd name="T11" fmla="*/ 0 h 336"/>
                  <a:gd name="T12" fmla="*/ 0 w 335"/>
                  <a:gd name="T13" fmla="*/ 0 h 336"/>
                  <a:gd name="T14" fmla="*/ 0 w 335"/>
                  <a:gd name="T15" fmla="*/ 0 h 336"/>
                  <a:gd name="T16" fmla="*/ 0 w 335"/>
                  <a:gd name="T17" fmla="*/ 0 h 336"/>
                  <a:gd name="T18" fmla="*/ 0 w 335"/>
                  <a:gd name="T19" fmla="*/ 0 h 336"/>
                  <a:gd name="T20" fmla="*/ 0 w 335"/>
                  <a:gd name="T21" fmla="*/ 0 h 336"/>
                  <a:gd name="T22" fmla="*/ 0 w 335"/>
                  <a:gd name="T23" fmla="*/ 0 h 336"/>
                  <a:gd name="T24" fmla="*/ 0 w 335"/>
                  <a:gd name="T25" fmla="*/ 0 h 336"/>
                  <a:gd name="T26" fmla="*/ 0 w 335"/>
                  <a:gd name="T27" fmla="*/ 0 h 336"/>
                  <a:gd name="T28" fmla="*/ 0 w 335"/>
                  <a:gd name="T29" fmla="*/ 0 h 336"/>
                  <a:gd name="T30" fmla="*/ 0 w 335"/>
                  <a:gd name="T31" fmla="*/ 0 h 336"/>
                  <a:gd name="T32" fmla="*/ 0 w 335"/>
                  <a:gd name="T33" fmla="*/ 0 h 336"/>
                  <a:gd name="T34" fmla="*/ 0 w 335"/>
                  <a:gd name="T35" fmla="*/ 0 h 336"/>
                  <a:gd name="T36" fmla="*/ 0 w 335"/>
                  <a:gd name="T37" fmla="*/ 0 h 336"/>
                  <a:gd name="T38" fmla="*/ 0 w 335"/>
                  <a:gd name="T39" fmla="*/ 0 h 336"/>
                  <a:gd name="T40" fmla="*/ 0 w 335"/>
                  <a:gd name="T41" fmla="*/ 0 h 336"/>
                  <a:gd name="T42" fmla="*/ 0 w 335"/>
                  <a:gd name="T43" fmla="*/ 0 h 336"/>
                  <a:gd name="T44" fmla="*/ 0 w 335"/>
                  <a:gd name="T45" fmla="*/ 0 h 336"/>
                  <a:gd name="T46" fmla="*/ 0 w 335"/>
                  <a:gd name="T47" fmla="*/ 0 h 336"/>
                  <a:gd name="T48" fmla="*/ 0 w 335"/>
                  <a:gd name="T49" fmla="*/ 0 h 336"/>
                  <a:gd name="T50" fmla="*/ 0 w 335"/>
                  <a:gd name="T51" fmla="*/ 0 h 336"/>
                  <a:gd name="T52" fmla="*/ 0 w 335"/>
                  <a:gd name="T53" fmla="*/ 0 h 336"/>
                  <a:gd name="T54" fmla="*/ 0 w 335"/>
                  <a:gd name="T55" fmla="*/ 0 h 336"/>
                  <a:gd name="T56" fmla="*/ 0 w 335"/>
                  <a:gd name="T57" fmla="*/ 0 h 336"/>
                  <a:gd name="T58" fmla="*/ 0 w 335"/>
                  <a:gd name="T59" fmla="*/ 0 h 336"/>
                  <a:gd name="T60" fmla="*/ 0 w 335"/>
                  <a:gd name="T61" fmla="*/ 0 h 336"/>
                  <a:gd name="T62" fmla="*/ 0 w 335"/>
                  <a:gd name="T63" fmla="*/ 0 h 336"/>
                  <a:gd name="T64" fmla="*/ 0 w 335"/>
                  <a:gd name="T65" fmla="*/ 0 h 3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5"/>
                  <a:gd name="T100" fmla="*/ 0 h 336"/>
                  <a:gd name="T101" fmla="*/ 335 w 335"/>
                  <a:gd name="T102" fmla="*/ 336 h 3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5" h="336">
                    <a:moveTo>
                      <a:pt x="168" y="336"/>
                    </a:moveTo>
                    <a:lnTo>
                      <a:pt x="202" y="332"/>
                    </a:lnTo>
                    <a:lnTo>
                      <a:pt x="233" y="323"/>
                    </a:lnTo>
                    <a:lnTo>
                      <a:pt x="262" y="307"/>
                    </a:lnTo>
                    <a:lnTo>
                      <a:pt x="286" y="286"/>
                    </a:lnTo>
                    <a:lnTo>
                      <a:pt x="307" y="262"/>
                    </a:lnTo>
                    <a:lnTo>
                      <a:pt x="322" y="233"/>
                    </a:lnTo>
                    <a:lnTo>
                      <a:pt x="332" y="202"/>
                    </a:lnTo>
                    <a:lnTo>
                      <a:pt x="335" y="169"/>
                    </a:lnTo>
                    <a:lnTo>
                      <a:pt x="332" y="134"/>
                    </a:lnTo>
                    <a:lnTo>
                      <a:pt x="322" y="103"/>
                    </a:lnTo>
                    <a:lnTo>
                      <a:pt x="307" y="74"/>
                    </a:lnTo>
                    <a:lnTo>
                      <a:pt x="286" y="50"/>
                    </a:lnTo>
                    <a:lnTo>
                      <a:pt x="262" y="29"/>
                    </a:lnTo>
                    <a:lnTo>
                      <a:pt x="233" y="13"/>
                    </a:lnTo>
                    <a:lnTo>
                      <a:pt x="202" y="4"/>
                    </a:lnTo>
                    <a:lnTo>
                      <a:pt x="168" y="0"/>
                    </a:lnTo>
                    <a:lnTo>
                      <a:pt x="134" y="4"/>
                    </a:lnTo>
                    <a:lnTo>
                      <a:pt x="103" y="13"/>
                    </a:lnTo>
                    <a:lnTo>
                      <a:pt x="74" y="29"/>
                    </a:lnTo>
                    <a:lnTo>
                      <a:pt x="50" y="50"/>
                    </a:lnTo>
                    <a:lnTo>
                      <a:pt x="29" y="74"/>
                    </a:lnTo>
                    <a:lnTo>
                      <a:pt x="13" y="103"/>
                    </a:lnTo>
                    <a:lnTo>
                      <a:pt x="4" y="134"/>
                    </a:lnTo>
                    <a:lnTo>
                      <a:pt x="0" y="169"/>
                    </a:lnTo>
                    <a:lnTo>
                      <a:pt x="4" y="202"/>
                    </a:lnTo>
                    <a:lnTo>
                      <a:pt x="13" y="233"/>
                    </a:lnTo>
                    <a:lnTo>
                      <a:pt x="29" y="262"/>
                    </a:lnTo>
                    <a:lnTo>
                      <a:pt x="50" y="286"/>
                    </a:lnTo>
                    <a:lnTo>
                      <a:pt x="74" y="307"/>
                    </a:lnTo>
                    <a:lnTo>
                      <a:pt x="103" y="323"/>
                    </a:lnTo>
                    <a:lnTo>
                      <a:pt x="134" y="332"/>
                    </a:lnTo>
                    <a:lnTo>
                      <a:pt x="168" y="3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7">
                <a:extLst>
                  <a:ext uri="{FF2B5EF4-FFF2-40B4-BE49-F238E27FC236}">
                    <a16:creationId xmlns:a16="http://schemas.microsoft.com/office/drawing/2014/main" id="{362A399C-5EEB-44A4-9F84-8E3C612F4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" y="2895"/>
                <a:ext cx="21" cy="22"/>
              </a:xfrm>
              <a:custGeom>
                <a:avLst/>
                <a:gdLst>
                  <a:gd name="T0" fmla="*/ 0 w 54"/>
                  <a:gd name="T1" fmla="*/ 0 h 55"/>
                  <a:gd name="T2" fmla="*/ 0 w 54"/>
                  <a:gd name="T3" fmla="*/ 0 h 55"/>
                  <a:gd name="T4" fmla="*/ 0 w 54"/>
                  <a:gd name="T5" fmla="*/ 0 h 55"/>
                  <a:gd name="T6" fmla="*/ 0 w 54"/>
                  <a:gd name="T7" fmla="*/ 0 h 55"/>
                  <a:gd name="T8" fmla="*/ 0 w 54"/>
                  <a:gd name="T9" fmla="*/ 0 h 55"/>
                  <a:gd name="T10" fmla="*/ 0 w 54"/>
                  <a:gd name="T11" fmla="*/ 0 h 55"/>
                  <a:gd name="T12" fmla="*/ 0 w 54"/>
                  <a:gd name="T13" fmla="*/ 0 h 55"/>
                  <a:gd name="T14" fmla="*/ 0 w 54"/>
                  <a:gd name="T15" fmla="*/ 0 h 55"/>
                  <a:gd name="T16" fmla="*/ 0 w 54"/>
                  <a:gd name="T17" fmla="*/ 0 h 55"/>
                  <a:gd name="T18" fmla="*/ 0 w 54"/>
                  <a:gd name="T19" fmla="*/ 0 h 55"/>
                  <a:gd name="T20" fmla="*/ 0 w 54"/>
                  <a:gd name="T21" fmla="*/ 0 h 55"/>
                  <a:gd name="T22" fmla="*/ 0 w 54"/>
                  <a:gd name="T23" fmla="*/ 0 h 55"/>
                  <a:gd name="T24" fmla="*/ 0 w 54"/>
                  <a:gd name="T25" fmla="*/ 0 h 55"/>
                  <a:gd name="T26" fmla="*/ 0 w 54"/>
                  <a:gd name="T27" fmla="*/ 0 h 55"/>
                  <a:gd name="T28" fmla="*/ 0 w 54"/>
                  <a:gd name="T29" fmla="*/ 0 h 55"/>
                  <a:gd name="T30" fmla="*/ 0 w 54"/>
                  <a:gd name="T31" fmla="*/ 0 h 55"/>
                  <a:gd name="T32" fmla="*/ 0 w 54"/>
                  <a:gd name="T33" fmla="*/ 0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"/>
                  <a:gd name="T52" fmla="*/ 0 h 55"/>
                  <a:gd name="T53" fmla="*/ 54 w 54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6" y="47"/>
                    </a:lnTo>
                    <a:lnTo>
                      <a:pt x="52" y="38"/>
                    </a:lnTo>
                    <a:lnTo>
                      <a:pt x="54" y="27"/>
                    </a:lnTo>
                    <a:lnTo>
                      <a:pt x="52" y="17"/>
                    </a:lnTo>
                    <a:lnTo>
                      <a:pt x="46" y="8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7" y="2"/>
                    </a:lnTo>
                    <a:lnTo>
                      <a:pt x="8" y="8"/>
                    </a:lnTo>
                    <a:lnTo>
                      <a:pt x="2" y="17"/>
                    </a:lnTo>
                    <a:lnTo>
                      <a:pt x="0" y="27"/>
                    </a:lnTo>
                    <a:lnTo>
                      <a:pt x="2" y="38"/>
                    </a:lnTo>
                    <a:lnTo>
                      <a:pt x="8" y="47"/>
                    </a:lnTo>
                    <a:lnTo>
                      <a:pt x="17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A3EDDDCF-8678-40AD-8693-98B7785B6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7" y="2736"/>
              <a:ext cx="227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8BA9986-C753-4129-8147-D2F0A23D946D}"/>
              </a:ext>
            </a:extLst>
          </p:cNvPr>
          <p:cNvSpPr/>
          <p:nvPr/>
        </p:nvSpPr>
        <p:spPr>
          <a:xfrm>
            <a:off x="9822062" y="1841952"/>
            <a:ext cx="2088478" cy="93322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Quantum!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40E167-56B8-4419-ADD0-FB07090C9EC4}"/>
                  </a:ext>
                </a:extLst>
              </p:cNvPr>
              <p:cNvSpPr/>
              <p:nvPr/>
            </p:nvSpPr>
            <p:spPr>
              <a:xfrm>
                <a:off x="8653897" y="4660194"/>
                <a:ext cx="3373348" cy="1754326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{−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-Max-IP: </a:t>
                </a:r>
              </a:p>
              <a:p>
                <a:pPr lvl="1"/>
                <a:r>
                  <a:rPr lang="en-US" dirty="0"/>
                  <a:t>Given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vectors 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{−1,1}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entries</a:t>
                </a:r>
                <a:r>
                  <a:rPr lang="en-US" dirty="0"/>
                  <a:t> (each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maximum inner product.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40E167-56B8-4419-ADD0-FB07090C9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897" y="4660194"/>
                <a:ext cx="3373348" cy="1754326"/>
              </a:xfrm>
              <a:prstGeom prst="rect">
                <a:avLst/>
              </a:prstGeom>
              <a:blipFill>
                <a:blip r:embed="rId6"/>
                <a:stretch>
                  <a:fillRect l="-541" t="-1379" r="-4144" b="-41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82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598A-F6F0-4EB6-B3FC-A24D616D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Proof Overview: </a:t>
            </a:r>
            <a:r>
              <a:rPr lang="en-US" altLang="zh-CN" b="1" dirty="0">
                <a:solidFill>
                  <a:srgbClr val="7030A0"/>
                </a:solidFill>
              </a:rPr>
              <a:t>SETH-Hardness of Z-Max-IP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34ED-714D-4D0F-9EAB-6E572DD8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31974"/>
          </a:xfrm>
        </p:spPr>
        <p:txBody>
          <a:bodyPr/>
          <a:lstStyle/>
          <a:p>
            <a:r>
              <a:rPr lang="en-US" altLang="zh-CN" dirty="0"/>
              <a:t>Starting Point</a:t>
            </a:r>
            <a:r>
              <a:rPr lang="zh-CN" altLang="en-US" dirty="0"/>
              <a:t>：</a:t>
            </a:r>
            <a:r>
              <a:rPr lang="en-US" altLang="zh-CN" dirty="0"/>
              <a:t>SETH implies OV Conjecture.</a:t>
            </a:r>
            <a:br>
              <a:rPr lang="en-US" altLang="zh-CN" dirty="0"/>
            </a:br>
            <a:endParaRPr lang="en-US" dirty="0"/>
          </a:p>
          <a:p>
            <a:r>
              <a:rPr lang="en-US" dirty="0"/>
              <a:t>Orthogonal Vectors (OV) Problem:</a:t>
            </a:r>
          </a:p>
          <a:p>
            <a:pPr lvl="1"/>
            <a:r>
              <a:rPr lang="en-US" dirty="0"/>
              <a:t>Given two sets A,B of </a:t>
            </a:r>
            <a:r>
              <a:rPr lang="en-US" dirty="0">
                <a:solidFill>
                  <a:srgbClr val="FF0000"/>
                </a:solidFill>
              </a:rPr>
              <a:t>Boolean</a:t>
            </a:r>
            <a:r>
              <a:rPr lang="en-US" dirty="0"/>
              <a:t> vectors, find an orthogonal pair between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F1B937-7B86-47AF-BD6D-E042B623DEE2}"/>
                  </a:ext>
                </a:extLst>
              </p:cNvPr>
              <p:cNvSpPr txBox="1"/>
              <p:nvPr/>
            </p:nvSpPr>
            <p:spPr>
              <a:xfrm>
                <a:off x="1017141" y="3871627"/>
                <a:ext cx="10462608" cy="122341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OV Conjecture: OV with sets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vectors,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  <a:p>
                <a:r>
                  <a:rPr lang="en-US" sz="3600" dirty="0"/>
                  <a:t>dimensions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600" dirty="0"/>
                  <a:t> time.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F1B937-7B86-47AF-BD6D-E042B623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41" y="3871627"/>
                <a:ext cx="10462608" cy="1223412"/>
              </a:xfrm>
              <a:prstGeom prst="rect">
                <a:avLst/>
              </a:prstGeom>
              <a:blipFill>
                <a:blip r:embed="rId2"/>
                <a:stretch>
                  <a:fillRect l="-1685" t="-6311" b="-16505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FECC6-1AAA-4995-AF77-EDF28F93DEBB}"/>
                  </a:ext>
                </a:extLst>
              </p:cNvPr>
              <p:cNvSpPr txBox="1"/>
              <p:nvPr/>
            </p:nvSpPr>
            <p:spPr>
              <a:xfrm>
                <a:off x="1471534" y="5415972"/>
                <a:ext cx="9803325" cy="984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Our Goal</a:t>
                </a:r>
                <a:r>
                  <a:rPr lang="en-US" sz="2800" dirty="0"/>
                  <a:t>: A “dimensionality” reduction</a:t>
                </a:r>
              </a:p>
              <a:p>
                <a:r>
                  <a:rPr lang="en-US" sz="2800" dirty="0"/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dimensional OV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 dimensional Z-Max-IP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FECC6-1AAA-4995-AF77-EDF28F93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534" y="5415972"/>
                <a:ext cx="9803325" cy="984180"/>
              </a:xfrm>
              <a:prstGeom prst="rect">
                <a:avLst/>
              </a:prstGeom>
              <a:blipFill>
                <a:blip r:embed="rId3"/>
                <a:stretch>
                  <a:fillRect l="-1243" t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8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B4AC-1AE7-4192-8086-2B0E2983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Reduction RoadMap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39ACF-BF61-46B4-B2A0-59C6BE431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2770"/>
                <a:ext cx="8631149" cy="31233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 cover a baby version which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 dimensional Z-Max-IP is hard. (same as [Wil’18])</a:t>
                </a:r>
              </a:p>
              <a:p>
                <a:pPr lvl="1"/>
                <a:r>
                  <a:rPr lang="en-US" dirty="0"/>
                  <a:t>Then outline the key ideas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/>
                  <a:t> dimensional hardness.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 intermediate problem: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Z-OV</a:t>
                </a:r>
                <a:r>
                  <a:rPr lang="en-US" dirty="0"/>
                  <a:t>: Given two sets A,B of </a:t>
                </a:r>
                <a:r>
                  <a:rPr lang="en-US" dirty="0">
                    <a:solidFill>
                      <a:srgbClr val="FF0000"/>
                    </a:solidFill>
                  </a:rPr>
                  <a:t>Integer</a:t>
                </a:r>
                <a:r>
                  <a:rPr lang="en-US" dirty="0"/>
                  <a:t> vectors, find an orthogonal pair between them.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39ACF-BF61-46B4-B2A0-59C6BE431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2770"/>
                <a:ext cx="8631149" cy="3123342"/>
              </a:xfrm>
              <a:blipFill>
                <a:blip r:embed="rId3"/>
                <a:stretch>
                  <a:fillRect l="-1272" t="-3516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CF279-880C-4FD7-9EA3-950B4E5BB5E1}"/>
                  </a:ext>
                </a:extLst>
              </p:cNvPr>
              <p:cNvSpPr txBox="1"/>
              <p:nvPr/>
            </p:nvSpPr>
            <p:spPr>
              <a:xfrm>
                <a:off x="729467" y="5107593"/>
                <a:ext cx="1952090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OV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BCF279-880C-4FD7-9EA3-950B4E5BB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7" y="5107593"/>
                <a:ext cx="1952090" cy="830997"/>
              </a:xfrm>
              <a:prstGeom prst="rect">
                <a:avLst/>
              </a:prstGeom>
              <a:blipFill>
                <a:blip r:embed="rId4"/>
                <a:stretch>
                  <a:fillRect t="-5072" r="-7453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5DFB8-CC19-401B-BE8D-C7400EB4766D}"/>
                  </a:ext>
                </a:extLst>
              </p:cNvPr>
              <p:cNvSpPr txBox="1"/>
              <p:nvPr/>
            </p:nvSpPr>
            <p:spPr>
              <a:xfrm>
                <a:off x="3573692" y="5087580"/>
                <a:ext cx="2486347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Z-OV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5DFB8-CC19-401B-BE8D-C7400EB47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692" y="5087580"/>
                <a:ext cx="2486347" cy="830997"/>
              </a:xfrm>
              <a:prstGeom prst="rect">
                <a:avLst/>
              </a:prstGeom>
              <a:blipFill>
                <a:blip r:embed="rId5"/>
                <a:stretch>
                  <a:fillRect t="-5072" r="-4390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23BC8-9C96-47E6-92B6-86BA4029F8BE}"/>
                  </a:ext>
                </a:extLst>
              </p:cNvPr>
              <p:cNvSpPr txBox="1"/>
              <p:nvPr/>
            </p:nvSpPr>
            <p:spPr>
              <a:xfrm>
                <a:off x="6871700" y="5107591"/>
                <a:ext cx="2597649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Z-Max-IP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23BC8-9C96-47E6-92B6-86BA4029F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700" y="5107591"/>
                <a:ext cx="2597649" cy="830997"/>
              </a:xfrm>
              <a:prstGeom prst="rect">
                <a:avLst/>
              </a:prstGeom>
              <a:blipFill>
                <a:blip r:embed="rId6"/>
                <a:stretch>
                  <a:fillRect t="-5072" r="-3738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F0D8124C-5613-4CE5-A859-ECCD590C32B0}"/>
              </a:ext>
            </a:extLst>
          </p:cNvPr>
          <p:cNvSpPr/>
          <p:nvPr/>
        </p:nvSpPr>
        <p:spPr>
          <a:xfrm>
            <a:off x="2774023" y="543502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5F4145-EC53-47BF-AA19-07950B3E44E2}"/>
              </a:ext>
            </a:extLst>
          </p:cNvPr>
          <p:cNvSpPr/>
          <p:nvPr/>
        </p:nvSpPr>
        <p:spPr>
          <a:xfrm>
            <a:off x="6131962" y="543502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8589D-80B7-41B9-BD34-F7C1F3BF4B00}"/>
              </a:ext>
            </a:extLst>
          </p:cNvPr>
          <p:cNvSpPr txBox="1"/>
          <p:nvPr/>
        </p:nvSpPr>
        <p:spPr>
          <a:xfrm>
            <a:off x="2774023" y="5056758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D970E-608C-43B0-87AF-34951D10A167}"/>
              </a:ext>
            </a:extLst>
          </p:cNvPr>
          <p:cNvSpPr txBox="1"/>
          <p:nvPr/>
        </p:nvSpPr>
        <p:spPr>
          <a:xfrm>
            <a:off x="6131962" y="5065697"/>
            <a:ext cx="6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Easy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CFCB5-64F6-466A-A40B-2C5C87E5AC8D}"/>
              </a:ext>
            </a:extLst>
          </p:cNvPr>
          <p:cNvSpPr/>
          <p:nvPr/>
        </p:nvSpPr>
        <p:spPr>
          <a:xfrm>
            <a:off x="9551541" y="1129787"/>
            <a:ext cx="2356207" cy="20346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Orthogonal Vectors (OV)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Two sets A,B of </a:t>
            </a:r>
            <a:r>
              <a:rPr lang="en-US" dirty="0">
                <a:solidFill>
                  <a:srgbClr val="FF0000"/>
                </a:solidFill>
              </a:rPr>
              <a:t>Boolean</a:t>
            </a:r>
            <a:r>
              <a:rPr lang="en-US" dirty="0"/>
              <a:t> vectors, find an orthogonal pair between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3F084E-1747-4848-926B-32C0008057E4}"/>
                  </a:ext>
                </a:extLst>
              </p:cNvPr>
              <p:cNvSpPr/>
              <p:nvPr/>
            </p:nvSpPr>
            <p:spPr>
              <a:xfrm>
                <a:off x="9561815" y="3630264"/>
                <a:ext cx="2356207" cy="2308324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Z-Max-IP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Two 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Integer</a:t>
                </a:r>
                <a:r>
                  <a:rPr lang="en-US" dirty="0"/>
                  <a:t> vectors. find a pair between them which maximize their inner product.</a:t>
                </a:r>
                <a:endParaRPr lang="en-US" b="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3F084E-1747-4848-926B-32C000805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815" y="3630264"/>
                <a:ext cx="2356207" cy="2308324"/>
              </a:xfrm>
              <a:prstGeom prst="rect">
                <a:avLst/>
              </a:prstGeom>
              <a:blipFill>
                <a:blip r:embed="rId7"/>
                <a:stretch>
                  <a:fillRect l="-2062" t="-1316" b="-315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7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636" y="681037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Easy Part: Z-OV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Z-Max-IP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636" y="681037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DB3BA-302E-4E3A-8FD0-3D3F55757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23607" cy="490394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Implicit in [Wil’18].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 (</a:t>
                </a:r>
                <a:r>
                  <a:rPr lang="en-US" dirty="0">
                    <a:solidFill>
                      <a:srgbClr val="FF0000"/>
                    </a:solidFill>
                  </a:rPr>
                  <a:t>Squaring trick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solve Z-OV, it suffices to calculate the maximum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b="0" dirty="0"/>
                  <a:t>, Z-Max-IP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dim.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DB3BA-302E-4E3A-8FD0-3D3F55757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23607" cy="4903949"/>
              </a:xfrm>
              <a:blipFill>
                <a:blip r:embed="rId4"/>
                <a:stretch>
                  <a:fillRect l="-1334" t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5A71E9-0792-4C8A-93AF-1180BF086847}"/>
              </a:ext>
            </a:extLst>
          </p:cNvPr>
          <p:cNvSpPr/>
          <p:nvPr/>
        </p:nvSpPr>
        <p:spPr>
          <a:xfrm>
            <a:off x="9561813" y="1835199"/>
            <a:ext cx="2458949" cy="1754326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Z-OV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Two sets A,B of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 vectors, find an orthogonal pair between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9E77E1-AE5A-4FF0-A817-C73A2F957A03}"/>
                  </a:ext>
                </a:extLst>
              </p:cNvPr>
              <p:cNvSpPr/>
              <p:nvPr/>
            </p:nvSpPr>
            <p:spPr>
              <a:xfrm>
                <a:off x="9561812" y="4051566"/>
                <a:ext cx="2458949" cy="203132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Z-Max-IP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Given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rgbClr val="FF0000"/>
                    </a:solidFill>
                  </a:rPr>
                  <a:t>Integer</a:t>
                </a:r>
                <a:r>
                  <a:rPr lang="en-US" dirty="0"/>
                  <a:t> vectors (each of size n)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maximum inner product.</a:t>
                </a:r>
                <a:endParaRPr lang="en-US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9E77E1-AE5A-4FF0-A817-C73A2F957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812" y="4051566"/>
                <a:ext cx="2458949" cy="2031325"/>
              </a:xfrm>
              <a:prstGeom prst="rect">
                <a:avLst/>
              </a:prstGeom>
              <a:blipFill>
                <a:blip r:embed="rId5"/>
                <a:stretch>
                  <a:fillRect l="-1975" t="-1493" r="-3457" b="-358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CE0C42-1E49-4C52-BCBA-E5ADD8FE0038}"/>
                  </a:ext>
                </a:extLst>
              </p:cNvPr>
              <p:cNvSpPr txBox="1"/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OV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CE0C42-1E49-4C52-BCBA-E5ADD8FE0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blipFill>
                <a:blip r:embed="rId9"/>
                <a:stretch>
                  <a:fillRect t="-5072" r="-7453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1217EE-6623-4F58-9D9D-D261D60BA922}"/>
                  </a:ext>
                </a:extLst>
              </p:cNvPr>
              <p:cNvSpPr txBox="1"/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Z-OV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1217EE-6623-4F58-9D9D-D261D60BA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blipFill>
                <a:blip r:embed="rId10"/>
                <a:stretch>
                  <a:fillRect t="-5072" r="-4390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1E7FAF-B8F3-4EA3-B80B-DDEF05FB8D03}"/>
                  </a:ext>
                </a:extLst>
              </p:cNvPr>
              <p:cNvSpPr txBox="1"/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Z-Max-IP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1E7FAF-B8F3-4EA3-B80B-DDEF05FB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blipFill>
                <a:blip r:embed="rId11"/>
                <a:stretch>
                  <a:fillRect t="-1449" r="-4439" b="-2101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B62328-3912-4C35-9669-031086D18AA3}"/>
              </a:ext>
            </a:extLst>
          </p:cNvPr>
          <p:cNvSpPr/>
          <p:nvPr/>
        </p:nvSpPr>
        <p:spPr>
          <a:xfrm>
            <a:off x="2597551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6A8B65-3AA5-45BC-8ED8-24EF298DC9BB}"/>
              </a:ext>
            </a:extLst>
          </p:cNvPr>
          <p:cNvSpPr/>
          <p:nvPr/>
        </p:nvSpPr>
        <p:spPr>
          <a:xfrm>
            <a:off x="5955490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5929A-A989-4B74-9D19-11EC748018D1}"/>
              </a:ext>
            </a:extLst>
          </p:cNvPr>
          <p:cNvSpPr txBox="1"/>
          <p:nvPr/>
        </p:nvSpPr>
        <p:spPr>
          <a:xfrm>
            <a:off x="2597551" y="137068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CA8C2-CBB2-45E5-BE97-29E833021592}"/>
              </a:ext>
            </a:extLst>
          </p:cNvPr>
          <p:cNvSpPr txBox="1"/>
          <p:nvPr/>
        </p:nvSpPr>
        <p:spPr>
          <a:xfrm>
            <a:off x="5955490" y="146007"/>
            <a:ext cx="6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Easy</a:t>
            </a:r>
          </a:p>
        </p:txBody>
      </p:sp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C0F68EE9-BA41-4A04-86FE-DC72DEA177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07657" y="658006"/>
            <a:ext cx="360892" cy="3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636" y="681037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Hard Part: OV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Z-OV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636" y="681037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C5A71E9-0792-4C8A-93AF-1180BF086847}"/>
              </a:ext>
            </a:extLst>
          </p:cNvPr>
          <p:cNvSpPr/>
          <p:nvPr/>
        </p:nvSpPr>
        <p:spPr>
          <a:xfrm>
            <a:off x="9613183" y="4061563"/>
            <a:ext cx="2458949" cy="1754326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Z-OV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Two sets A,B of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 vectors, find an orthogonal pair between them.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2E6C54-E683-4A7B-87D3-1941D1304269}"/>
              </a:ext>
            </a:extLst>
          </p:cNvPr>
          <p:cNvSpPr/>
          <p:nvPr/>
        </p:nvSpPr>
        <p:spPr>
          <a:xfrm>
            <a:off x="9613183" y="1394346"/>
            <a:ext cx="2458949" cy="1754326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Two sets A,B of </a:t>
            </a:r>
            <a:r>
              <a:rPr lang="en-US" dirty="0">
                <a:solidFill>
                  <a:srgbClr val="FF0000"/>
                </a:solidFill>
              </a:rPr>
              <a:t>Boolean</a:t>
            </a:r>
            <a:r>
              <a:rPr lang="en-US" dirty="0"/>
              <a:t> vectors, find an orthogonal pair between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5C06CDA0-E8B0-4F4A-851B-565DB38DC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926" y="1609868"/>
                <a:ext cx="8120865" cy="34141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Want to reduce the dimension:</a:t>
                </a:r>
              </a:p>
              <a:p>
                <a:pPr lvl="1"/>
                <a:r>
                  <a:rPr lang="en-US" dirty="0"/>
                  <a:t>E.g. use </a:t>
                </a:r>
                <a:r>
                  <a:rPr lang="en-US" i="1" dirty="0">
                    <a:solidFill>
                      <a:srgbClr val="7030A0"/>
                    </a:solidFill>
                  </a:rPr>
                  <a:t>few integers</a:t>
                </a:r>
                <a:r>
                  <a:rPr lang="en-US" dirty="0"/>
                  <a:t> to represent a </a:t>
                </a:r>
                <a:r>
                  <a:rPr lang="en-US" i="1" dirty="0">
                    <a:solidFill>
                      <a:srgbClr val="7030A0"/>
                    </a:solidFill>
                  </a:rPr>
                  <a:t>long Boolean vector</a:t>
                </a:r>
              </a:p>
              <a:p>
                <a:r>
                  <a:rPr lang="en-US" dirty="0"/>
                  <a:t>Key Idea: </a:t>
                </a:r>
                <a:r>
                  <a:rPr lang="en-US" dirty="0">
                    <a:solidFill>
                      <a:srgbClr val="FF0000"/>
                    </a:solidFill>
                  </a:rPr>
                  <a:t>Chinese Remainder Theorem (CRT)!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remainders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CRT: exists a unique integer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5C06CDA0-E8B0-4F4A-851B-565DB38DC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926" y="1609868"/>
                <a:ext cx="8120865" cy="3414195"/>
              </a:xfrm>
              <a:blipFill>
                <a:blip r:embed="rId4"/>
                <a:stretch>
                  <a:fillRect l="-1351" t="-2857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68BAC33-1DE6-447C-A3B1-05514ED0FD2C}"/>
              </a:ext>
            </a:extLst>
          </p:cNvPr>
          <p:cNvSpPr txBox="1"/>
          <p:nvPr/>
        </p:nvSpPr>
        <p:spPr>
          <a:xfrm>
            <a:off x="1592494" y="5024063"/>
            <a:ext cx="5361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a </a:t>
            </a:r>
            <a:r>
              <a:rPr lang="en-US" sz="2800" dirty="0">
                <a:solidFill>
                  <a:srgbClr val="FF0000"/>
                </a:solidFill>
              </a:rPr>
              <a:t>number</a:t>
            </a:r>
            <a:r>
              <a:rPr lang="en-US" sz="2800" dirty="0"/>
              <a:t> to represent a </a:t>
            </a:r>
            <a:r>
              <a:rPr lang="en-US" sz="2800" dirty="0">
                <a:solidFill>
                  <a:srgbClr val="FF0000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0726B3-9326-4CBE-9256-5312848B0FE6}"/>
                  </a:ext>
                </a:extLst>
              </p:cNvPr>
              <p:cNvSpPr txBox="1"/>
              <p:nvPr/>
            </p:nvSpPr>
            <p:spPr>
              <a:xfrm>
                <a:off x="2944329" y="5631223"/>
                <a:ext cx="367986" cy="36933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0726B3-9326-4CBE-9256-5312848B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29" y="5631223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386092-EA43-4ADB-8E98-3A28371C0C5A}"/>
                  </a:ext>
                </a:extLst>
              </p:cNvPr>
              <p:cNvSpPr txBox="1"/>
              <p:nvPr/>
            </p:nvSpPr>
            <p:spPr>
              <a:xfrm>
                <a:off x="5730321" y="5631223"/>
                <a:ext cx="1280863" cy="36933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386092-EA43-4ADB-8E98-3A28371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321" y="5631223"/>
                <a:ext cx="12808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1CF4A-C1B9-4D8B-929D-DA68C1EA64F2}"/>
                  </a:ext>
                </a:extLst>
              </p:cNvPr>
              <p:cNvSpPr txBox="1"/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OV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1CF4A-C1B9-4D8B-929D-DA68C1EA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blipFill>
                <a:blip r:embed="rId8"/>
                <a:stretch>
                  <a:fillRect t="-5072" r="-7453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BDF6AB-B976-4762-ABFC-AA92AB6277FE}"/>
                  </a:ext>
                </a:extLst>
              </p:cNvPr>
              <p:cNvSpPr txBox="1"/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Z-OV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BDF6AB-B976-4762-ABFC-AA92AB62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blipFill>
                <a:blip r:embed="rId9"/>
                <a:stretch>
                  <a:fillRect t="-5072" r="-4390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F38734-B65C-400A-AABB-DB19195EEF8E}"/>
                  </a:ext>
                </a:extLst>
              </p:cNvPr>
              <p:cNvSpPr txBox="1"/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Z-Max-IP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F38734-B65C-400A-AABB-DB19195E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blipFill>
                <a:blip r:embed="rId10"/>
                <a:stretch>
                  <a:fillRect t="-1449" r="-4439" b="-2101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E53B1ECC-748F-439B-8C86-2B916A67DB61}"/>
              </a:ext>
            </a:extLst>
          </p:cNvPr>
          <p:cNvSpPr/>
          <p:nvPr/>
        </p:nvSpPr>
        <p:spPr>
          <a:xfrm>
            <a:off x="2597551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5695CEF-4FFF-4668-A9CE-6071F1D46B09}"/>
              </a:ext>
            </a:extLst>
          </p:cNvPr>
          <p:cNvSpPr/>
          <p:nvPr/>
        </p:nvSpPr>
        <p:spPr>
          <a:xfrm>
            <a:off x="5955490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AA85AC-1CDA-4CD4-BB97-7C88099FC511}"/>
              </a:ext>
            </a:extLst>
          </p:cNvPr>
          <p:cNvSpPr txBox="1"/>
          <p:nvPr/>
        </p:nvSpPr>
        <p:spPr>
          <a:xfrm>
            <a:off x="2597551" y="137068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9C44E-431B-4D23-81D1-9A3E9C7644B9}"/>
              </a:ext>
            </a:extLst>
          </p:cNvPr>
          <p:cNvSpPr txBox="1"/>
          <p:nvPr/>
        </p:nvSpPr>
        <p:spPr>
          <a:xfrm>
            <a:off x="5955490" y="146007"/>
            <a:ext cx="6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Easy</a:t>
            </a:r>
          </a:p>
        </p:txBody>
      </p:sp>
      <p:pic>
        <p:nvPicPr>
          <p:cNvPr id="23" name="Graphic 22" descr="Star">
            <a:extLst>
              <a:ext uri="{FF2B5EF4-FFF2-40B4-BE49-F238E27FC236}">
                <a16:creationId xmlns:a16="http://schemas.microsoft.com/office/drawing/2014/main" id="{590A8136-5936-447D-863C-ECA9F335BD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0706" y="725756"/>
            <a:ext cx="360892" cy="3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7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E12E-947D-4F7B-93D2-A0973CA9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6810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Chinese Remainder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5A71E9-0792-4C8A-93AF-1180BF086847}"/>
                  </a:ext>
                </a:extLst>
              </p:cNvPr>
              <p:cNvSpPr/>
              <p:nvPr/>
            </p:nvSpPr>
            <p:spPr>
              <a:xfrm>
                <a:off x="8044485" y="2056718"/>
                <a:ext cx="3892802" cy="147764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unique integer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altLang="zh-CN" dirty="0" err="1"/>
                  <a:t>c</a:t>
                </a:r>
                <a:r>
                  <a:rPr lang="en-US" dirty="0" err="1"/>
                  <a:t>rr</a:t>
                </a:r>
                <a:r>
                  <a:rPr lang="en-US" dirty="0"/>
                  <a:t>: </a:t>
                </a:r>
                <a:r>
                  <a:rPr lang="en-US" i="1" dirty="0"/>
                  <a:t>Chinese Remainder Representation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5A71E9-0792-4C8A-93AF-1180BF086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85" y="2056718"/>
                <a:ext cx="3892802" cy="1477649"/>
              </a:xfrm>
              <a:prstGeom prst="rect">
                <a:avLst/>
              </a:prstGeom>
              <a:blipFill>
                <a:blip r:embed="rId3"/>
                <a:stretch>
                  <a:fillRect l="-1250" t="-11020" b="-489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5C06CDA0-E8B0-4F4A-851B-565DB38DC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927" y="1609869"/>
                <a:ext cx="6990708" cy="16475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i.e.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i.e.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5C06CDA0-E8B0-4F4A-851B-565DB38DC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927" y="1609869"/>
                <a:ext cx="6990708" cy="1647500"/>
              </a:xfrm>
              <a:blipFill>
                <a:blip r:embed="rId6"/>
                <a:stretch>
                  <a:fillRect l="-1569" t="-5926" r="-87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073BD0-C3F4-43D6-85D3-97EF12B5D4A9}"/>
                  </a:ext>
                </a:extLst>
              </p:cNvPr>
              <p:cNvSpPr/>
              <p:nvPr/>
            </p:nvSpPr>
            <p:spPr>
              <a:xfrm>
                <a:off x="1743049" y="3907813"/>
                <a:ext cx="687697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073BD0-C3F4-43D6-85D3-97EF12B5D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49" y="3907813"/>
                <a:ext cx="6876970" cy="584775"/>
              </a:xfrm>
              <a:prstGeom prst="rect">
                <a:avLst/>
              </a:prstGeom>
              <a:blipFill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5C53D22-B032-4779-A119-00FFA5E42407}"/>
              </a:ext>
            </a:extLst>
          </p:cNvPr>
          <p:cNvSpPr txBox="1"/>
          <p:nvPr/>
        </p:nvSpPr>
        <p:spPr>
          <a:xfrm>
            <a:off x="965771" y="4601800"/>
            <a:ext cx="2373470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Multiplication between</a:t>
            </a:r>
          </a:p>
          <a:p>
            <a:pPr algn="ctr"/>
            <a:r>
              <a:rPr lang="en-US" dirty="0"/>
              <a:t>Two integers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9CDA6-72CC-4959-988A-1F981F1EBEAA}"/>
              </a:ext>
            </a:extLst>
          </p:cNvPr>
          <p:cNvSpPr txBox="1"/>
          <p:nvPr/>
        </p:nvSpPr>
        <p:spPr>
          <a:xfrm>
            <a:off x="4775701" y="4601799"/>
            <a:ext cx="2373470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Multiplication between</a:t>
            </a:r>
          </a:p>
          <a:p>
            <a:pPr algn="ctr"/>
            <a:r>
              <a:rPr lang="en-US" dirty="0"/>
              <a:t>Two vectors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9EE36-F147-4AE5-AD50-611836B66DED}"/>
              </a:ext>
            </a:extLst>
          </p:cNvPr>
          <p:cNvSpPr txBox="1"/>
          <p:nvPr/>
        </p:nvSpPr>
        <p:spPr>
          <a:xfrm>
            <a:off x="3565091" y="4492588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62CF38-23C8-42E5-976B-34B0FAEE7FC4}"/>
              </a:ext>
            </a:extLst>
          </p:cNvPr>
          <p:cNvSpPr/>
          <p:nvPr/>
        </p:nvSpPr>
        <p:spPr>
          <a:xfrm>
            <a:off x="3565092" y="4848764"/>
            <a:ext cx="984757" cy="152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F417C-5B2D-43B5-9831-7B69AB8878F9}"/>
              </a:ext>
            </a:extLst>
          </p:cNvPr>
          <p:cNvSpPr txBox="1"/>
          <p:nvPr/>
        </p:nvSpPr>
        <p:spPr>
          <a:xfrm>
            <a:off x="1663354" y="5498465"/>
            <a:ext cx="4896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</a:rPr>
              <a:t>Exactly what we want!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ECCA14-363F-4D99-A731-FA7E7F1CE895}"/>
                  </a:ext>
                </a:extLst>
              </p:cNvPr>
              <p:cNvSpPr txBox="1"/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OV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ECCA14-363F-4D99-A731-FA7E7F1C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blipFill>
                <a:blip r:embed="rId6"/>
                <a:stretch>
                  <a:fillRect t="-5072" r="-7453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B0E6FF-5196-4C9E-9A6E-F27952DBF58D}"/>
                  </a:ext>
                </a:extLst>
              </p:cNvPr>
              <p:cNvSpPr txBox="1"/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Z-OV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B0E6FF-5196-4C9E-9A6E-F27952DBF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blipFill>
                <a:blip r:embed="rId8"/>
                <a:stretch>
                  <a:fillRect t="-5072" r="-4390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5B0E76-EF15-4A17-B049-DD59C0D0E1E4}"/>
                  </a:ext>
                </a:extLst>
              </p:cNvPr>
              <p:cNvSpPr txBox="1"/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Z-Max-IP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5B0E76-EF15-4A17-B049-DD59C0D0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blipFill>
                <a:blip r:embed="rId9"/>
                <a:stretch>
                  <a:fillRect t="-1449" r="-4439" b="-2101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4E0E218C-317E-4DE4-A1F7-E9E3DC646D97}"/>
              </a:ext>
            </a:extLst>
          </p:cNvPr>
          <p:cNvSpPr/>
          <p:nvPr/>
        </p:nvSpPr>
        <p:spPr>
          <a:xfrm>
            <a:off x="2597551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6863E7D-CE4A-4959-B26B-8600C70AF804}"/>
              </a:ext>
            </a:extLst>
          </p:cNvPr>
          <p:cNvSpPr/>
          <p:nvPr/>
        </p:nvSpPr>
        <p:spPr>
          <a:xfrm>
            <a:off x="5955490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14304-75B7-4070-A6F5-2C0095795332}"/>
              </a:ext>
            </a:extLst>
          </p:cNvPr>
          <p:cNvSpPr txBox="1"/>
          <p:nvPr/>
        </p:nvSpPr>
        <p:spPr>
          <a:xfrm>
            <a:off x="2597551" y="137068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6D5BA4-36D8-4729-8447-7AFD9D6BB0A5}"/>
              </a:ext>
            </a:extLst>
          </p:cNvPr>
          <p:cNvSpPr txBox="1"/>
          <p:nvPr/>
        </p:nvSpPr>
        <p:spPr>
          <a:xfrm>
            <a:off x="5955490" y="146007"/>
            <a:ext cx="6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Easy</a:t>
            </a:r>
          </a:p>
        </p:txBody>
      </p:sp>
      <p:pic>
        <p:nvPicPr>
          <p:cNvPr id="26" name="Graphic 25" descr="Star">
            <a:extLst>
              <a:ext uri="{FF2B5EF4-FFF2-40B4-BE49-F238E27FC236}">
                <a16:creationId xmlns:a16="http://schemas.microsoft.com/office/drawing/2014/main" id="{DF259786-FA86-4DD6-A9B8-62DB056E7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0706" y="725756"/>
            <a:ext cx="360892" cy="3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 animBg="1"/>
      <p:bldP spid="9" grpId="0"/>
      <p:bldP spid="16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636" y="681037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Hard Part: OV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Z-OV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636" y="681037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565E23D2-C4EC-428A-8A8F-ADE745C7FE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240450"/>
                  </p:ext>
                </p:extLst>
              </p:nvPr>
            </p:nvGraphicFramePr>
            <p:xfrm>
              <a:off x="2244620" y="4351131"/>
              <a:ext cx="3474948" cy="1126490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868737">
                      <a:extLst>
                        <a:ext uri="{9D8B030D-6E8A-4147-A177-3AD203B41FA5}">
                          <a16:colId xmlns:a16="http://schemas.microsoft.com/office/drawing/2014/main" val="166055258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117905317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2962881815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665125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4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263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521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565E23D2-C4EC-428A-8A8F-ADE745C7FE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4240450"/>
                  </p:ext>
                </p:extLst>
              </p:nvPr>
            </p:nvGraphicFramePr>
            <p:xfrm>
              <a:off x="2244620" y="4351131"/>
              <a:ext cx="3474948" cy="1126490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868737">
                      <a:extLst>
                        <a:ext uri="{9D8B030D-6E8A-4147-A177-3AD203B41FA5}">
                          <a16:colId xmlns:a16="http://schemas.microsoft.com/office/drawing/2014/main" val="166055258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117905317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2962881815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66512581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9" r="-300000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9" r="-200000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113" r="-10140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r="-699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4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9" t="-100000" r="-3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9" t="-100000" r="-2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113" t="-100000" r="-10140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00000" r="-699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263297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9" t="-200000" r="-3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9" t="-200000" r="-2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113" t="-200000" r="-101408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200000" r="-69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521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48EB98-FA09-4D4F-878C-5B1AAAD93101}"/>
                  </a:ext>
                </a:extLst>
              </p:cNvPr>
              <p:cNvSpPr txBox="1"/>
              <p:nvPr/>
            </p:nvSpPr>
            <p:spPr>
              <a:xfrm>
                <a:off x="1304820" y="4729710"/>
                <a:ext cx="807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rows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48EB98-FA09-4D4F-878C-5B1AAAD93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20" y="4729710"/>
                <a:ext cx="807978" cy="369332"/>
              </a:xfrm>
              <a:prstGeom prst="rect">
                <a:avLst/>
              </a:prstGeom>
              <a:blipFill>
                <a:blip r:embed="rId6"/>
                <a:stretch>
                  <a:fillRect t="-10000" r="-6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1ABB5-EDBF-4307-8A43-E070E3DB5EAF}"/>
                  </a:ext>
                </a:extLst>
              </p:cNvPr>
              <p:cNvSpPr txBox="1"/>
              <p:nvPr/>
            </p:nvSpPr>
            <p:spPr>
              <a:xfrm>
                <a:off x="3407289" y="3911308"/>
                <a:ext cx="1156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columns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1ABB5-EDBF-4307-8A43-E070E3DB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89" y="3911308"/>
                <a:ext cx="1156022" cy="369332"/>
              </a:xfrm>
              <a:prstGeom prst="rect">
                <a:avLst/>
              </a:prstGeom>
              <a:blipFill>
                <a:blip r:embed="rId7"/>
                <a:stretch>
                  <a:fillRect t="-10000" r="-4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283D49-ECBE-4355-8091-E8AF61AF9C87}"/>
                  </a:ext>
                </a:extLst>
              </p:cNvPr>
              <p:cNvSpPr txBox="1"/>
              <p:nvPr/>
            </p:nvSpPr>
            <p:spPr>
              <a:xfrm>
                <a:off x="1413271" y="1512033"/>
                <a:ext cx="5845993" cy="281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/>
                  <a:t>The reduction: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/>
                  <a:t>d : vector dimension (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ℓ⋅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/>
                  <a:t>represent a vector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2200" b="0" dirty="0"/>
                  <a:t> by a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ℓ×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b="0" dirty="0"/>
                  <a:t> table.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/>
                  <a:t>Map each row into a single number using Chinese Remainder Theorem</a:t>
                </a:r>
                <a:endParaRPr lang="en-US" altLang="zh-CN" sz="22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283D49-ECBE-4355-8091-E8AF61AF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271" y="1512033"/>
                <a:ext cx="5845993" cy="2815899"/>
              </a:xfrm>
              <a:prstGeom prst="rect">
                <a:avLst/>
              </a:prstGeom>
              <a:blipFill>
                <a:blip r:embed="rId8"/>
                <a:stretch>
                  <a:fillRect l="-1251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CDF06EE-98DF-44E9-869D-89CBC956D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126770"/>
                  </p:ext>
                </p:extLst>
              </p:nvPr>
            </p:nvGraphicFramePr>
            <p:xfrm>
              <a:off x="7470454" y="4365101"/>
              <a:ext cx="2485206" cy="1126490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2485206">
                      <a:extLst>
                        <a:ext uri="{9D8B030D-6E8A-4147-A177-3AD203B41FA5}">
                          <a16:colId xmlns:a16="http://schemas.microsoft.com/office/drawing/2014/main" val="159070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2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813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081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CDF06EE-98DF-44E9-869D-89CBC956D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126770"/>
                  </p:ext>
                </p:extLst>
              </p:nvPr>
            </p:nvGraphicFramePr>
            <p:xfrm>
              <a:off x="7470454" y="4365101"/>
              <a:ext cx="2485206" cy="1126490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2485206">
                      <a:extLst>
                        <a:ext uri="{9D8B030D-6E8A-4147-A177-3AD203B41FA5}">
                          <a16:colId xmlns:a16="http://schemas.microsoft.com/office/drawing/2014/main" val="1590707962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44" t="-1613" r="-244" b="-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2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44" t="-103279" r="-244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81313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44" t="-200000" r="-24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081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98E673-4A7F-4106-91A7-F4816B527E45}"/>
                  </a:ext>
                </a:extLst>
              </p:cNvPr>
              <p:cNvSpPr txBox="1"/>
              <p:nvPr/>
            </p:nvSpPr>
            <p:spPr>
              <a:xfrm>
                <a:off x="3314923" y="5632701"/>
                <a:ext cx="1246110" cy="37427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98E673-4A7F-4106-91A7-F4816B52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23" y="5632701"/>
                <a:ext cx="1246110" cy="3742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8A4889-87AD-4D1E-8D46-12CB4427B835}"/>
                  </a:ext>
                </a:extLst>
              </p:cNvPr>
              <p:cNvSpPr txBox="1"/>
              <p:nvPr/>
            </p:nvSpPr>
            <p:spPr>
              <a:xfrm>
                <a:off x="8090002" y="5632701"/>
                <a:ext cx="1236877" cy="37920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8A4889-87AD-4D1E-8D46-12CB4427B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002" y="5632701"/>
                <a:ext cx="1236877" cy="379206"/>
              </a:xfrm>
              <a:prstGeom prst="rect">
                <a:avLst/>
              </a:prstGeom>
              <a:blipFill>
                <a:blip r:embed="rId11"/>
                <a:stretch>
                  <a:fillRect b="-109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49508DF5-B46A-4E61-9BDA-A27E71E61220}"/>
              </a:ext>
            </a:extLst>
          </p:cNvPr>
          <p:cNvSpPr/>
          <p:nvPr/>
        </p:nvSpPr>
        <p:spPr>
          <a:xfrm>
            <a:off x="6049482" y="4772202"/>
            <a:ext cx="1109609" cy="28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E0CDE5-104B-4518-9C79-58EC36323BFD}"/>
                  </a:ext>
                </a:extLst>
              </p:cNvPr>
              <p:cNvSpPr txBox="1"/>
              <p:nvPr/>
            </p:nvSpPr>
            <p:spPr>
              <a:xfrm>
                <a:off x="7072992" y="6176963"/>
                <a:ext cx="327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to be as small as possible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E0CDE5-104B-4518-9C79-58EC36323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992" y="6176963"/>
                <a:ext cx="3270895" cy="369332"/>
              </a:xfrm>
              <a:prstGeom prst="rect">
                <a:avLst/>
              </a:prstGeom>
              <a:blipFill>
                <a:blip r:embed="rId12"/>
                <a:stretch>
                  <a:fillRect l="-1490" t="-8197" r="-11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3899BA9-F6D7-47B8-9E86-5F1829CD04AD}"/>
                  </a:ext>
                </a:extLst>
              </p:cNvPr>
              <p:cNvSpPr/>
              <p:nvPr/>
            </p:nvSpPr>
            <p:spPr>
              <a:xfrm>
                <a:off x="8044485" y="2056718"/>
                <a:ext cx="3892802" cy="1477649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unique integer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altLang="zh-CN" dirty="0" err="1"/>
                  <a:t>c</a:t>
                </a:r>
                <a:r>
                  <a:rPr lang="en-US" dirty="0" err="1"/>
                  <a:t>rr</a:t>
                </a:r>
                <a:r>
                  <a:rPr lang="en-US" dirty="0"/>
                  <a:t>: </a:t>
                </a:r>
                <a:r>
                  <a:rPr lang="en-US" i="1" dirty="0"/>
                  <a:t>Chinese Remainder Representation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3899BA9-F6D7-47B8-9E86-5F1829CD0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485" y="2056718"/>
                <a:ext cx="3892802" cy="1477649"/>
              </a:xfrm>
              <a:prstGeom prst="rect">
                <a:avLst/>
              </a:prstGeom>
              <a:blipFill>
                <a:blip r:embed="rId13"/>
                <a:stretch>
                  <a:fillRect l="-1250" t="-11020" b="-489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AB74EE-8617-4737-9727-D075EA2A816D}"/>
                  </a:ext>
                </a:extLst>
              </p:cNvPr>
              <p:cNvSpPr txBox="1"/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OV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AB74EE-8617-4737-9727-D075EA2A8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blipFill>
                <a:blip r:embed="rId14"/>
                <a:stretch>
                  <a:fillRect t="-5072" r="-7453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4171E-59D3-4085-AE51-945F74863CB5}"/>
                  </a:ext>
                </a:extLst>
              </p:cNvPr>
              <p:cNvSpPr txBox="1"/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Z-OV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4171E-59D3-4085-AE51-945F74863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blipFill>
                <a:blip r:embed="rId9"/>
                <a:stretch>
                  <a:fillRect t="-5072" r="-4390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FA1BC9-FA9E-4204-9935-5DD451EBB4F4}"/>
                  </a:ext>
                </a:extLst>
              </p:cNvPr>
              <p:cNvSpPr txBox="1"/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Z-Max-IP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FA1BC9-FA9E-4204-9935-5DD451EB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blipFill>
                <a:blip r:embed="rId15"/>
                <a:stretch>
                  <a:fillRect t="-1449" r="-4439" b="-2101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66B8E1EC-423F-42A9-9807-C3FF50FD8E24}"/>
              </a:ext>
            </a:extLst>
          </p:cNvPr>
          <p:cNvSpPr/>
          <p:nvPr/>
        </p:nvSpPr>
        <p:spPr>
          <a:xfrm>
            <a:off x="2597551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B844254-C20B-42A5-A6DF-D4F684FE0B88}"/>
              </a:ext>
            </a:extLst>
          </p:cNvPr>
          <p:cNvSpPr/>
          <p:nvPr/>
        </p:nvSpPr>
        <p:spPr>
          <a:xfrm>
            <a:off x="5955490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CD61E0-8B67-4078-844B-A5CF2DEDFDC9}"/>
              </a:ext>
            </a:extLst>
          </p:cNvPr>
          <p:cNvSpPr txBox="1"/>
          <p:nvPr/>
        </p:nvSpPr>
        <p:spPr>
          <a:xfrm>
            <a:off x="2597551" y="137068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A9870A-3D4C-4174-AADA-F2CB40BC3BE2}"/>
              </a:ext>
            </a:extLst>
          </p:cNvPr>
          <p:cNvSpPr txBox="1"/>
          <p:nvPr/>
        </p:nvSpPr>
        <p:spPr>
          <a:xfrm>
            <a:off x="5955490" y="146007"/>
            <a:ext cx="6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Easy</a:t>
            </a:r>
          </a:p>
        </p:txBody>
      </p:sp>
      <p:pic>
        <p:nvPicPr>
          <p:cNvPr id="33" name="Graphic 32" descr="Star">
            <a:extLst>
              <a:ext uri="{FF2B5EF4-FFF2-40B4-BE49-F238E27FC236}">
                <a16:creationId xmlns:a16="http://schemas.microsoft.com/office/drawing/2014/main" id="{5790CC24-DE5C-4C65-950A-D4FB04BE8E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0706" y="725756"/>
            <a:ext cx="360892" cy="3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 animBg="1"/>
      <p:bldP spid="27" grpId="0" animBg="1"/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4636" y="681037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Hard Part: OV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Z-OV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4636" y="681037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565E23D2-C4EC-428A-8A8F-ADE745C7FE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210343"/>
                  </p:ext>
                </p:extLst>
              </p:nvPr>
            </p:nvGraphicFramePr>
            <p:xfrm>
              <a:off x="927088" y="1944509"/>
              <a:ext cx="3474948" cy="1126490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868737">
                      <a:extLst>
                        <a:ext uri="{9D8B030D-6E8A-4147-A177-3AD203B41FA5}">
                          <a16:colId xmlns:a16="http://schemas.microsoft.com/office/drawing/2014/main" val="166055258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117905317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2962881815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665125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4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263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521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565E23D2-C4EC-428A-8A8F-ADE745C7FE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210343"/>
                  </p:ext>
                </p:extLst>
              </p:nvPr>
            </p:nvGraphicFramePr>
            <p:xfrm>
              <a:off x="927088" y="1944509"/>
              <a:ext cx="3474948" cy="1126490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868737">
                      <a:extLst>
                        <a:ext uri="{9D8B030D-6E8A-4147-A177-3AD203B41FA5}">
                          <a16:colId xmlns:a16="http://schemas.microsoft.com/office/drawing/2014/main" val="166055258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117905317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2962881815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66512581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9" r="-300000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9" r="-200000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113" r="-10140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r="-699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4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9" t="-100000" r="-3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9" t="-100000" r="-2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113" t="-100000" r="-10140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00000" r="-699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263297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9" t="-200000" r="-3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9" t="-200000" r="-200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113" t="-200000" r="-101408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200000" r="-69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521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48EB98-FA09-4D4F-878C-5B1AAAD93101}"/>
                  </a:ext>
                </a:extLst>
              </p:cNvPr>
              <p:cNvSpPr txBox="1"/>
              <p:nvPr/>
            </p:nvSpPr>
            <p:spPr>
              <a:xfrm>
                <a:off x="-12712" y="2323088"/>
                <a:ext cx="807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rows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48EB98-FA09-4D4F-878C-5B1AAAD93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12" y="2323088"/>
                <a:ext cx="807978" cy="369332"/>
              </a:xfrm>
              <a:prstGeom prst="rect">
                <a:avLst/>
              </a:prstGeom>
              <a:blipFill>
                <a:blip r:embed="rId6"/>
                <a:stretch>
                  <a:fillRect t="-8197" r="-6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1ABB5-EDBF-4307-8A43-E070E3DB5EAF}"/>
                  </a:ext>
                </a:extLst>
              </p:cNvPr>
              <p:cNvSpPr txBox="1"/>
              <p:nvPr/>
            </p:nvSpPr>
            <p:spPr>
              <a:xfrm>
                <a:off x="2089757" y="1504686"/>
                <a:ext cx="1156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columns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1ABB5-EDBF-4307-8A43-E070E3DB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57" y="1504686"/>
                <a:ext cx="1156022" cy="369332"/>
              </a:xfrm>
              <a:prstGeom prst="rect">
                <a:avLst/>
              </a:prstGeom>
              <a:blipFill>
                <a:blip r:embed="rId7"/>
                <a:stretch>
                  <a:fillRect t="-1000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283D49-ECBE-4355-8091-E8AF61AF9C87}"/>
                  </a:ext>
                </a:extLst>
              </p:cNvPr>
              <p:cNvSpPr txBox="1"/>
              <p:nvPr/>
            </p:nvSpPr>
            <p:spPr>
              <a:xfrm>
                <a:off x="8853029" y="1343818"/>
                <a:ext cx="3071970" cy="315163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reduction: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 : vector dimension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represent a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b="0" dirty="0"/>
                  <a:t> by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 table.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Map each row into a single number using Chinese Remainder Theorem</a:t>
                </a:r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283D49-ECBE-4355-8091-E8AF61AF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029" y="1343818"/>
                <a:ext cx="3071970" cy="3151632"/>
              </a:xfrm>
              <a:prstGeom prst="rect">
                <a:avLst/>
              </a:prstGeom>
              <a:blipFill>
                <a:blip r:embed="rId8"/>
                <a:stretch>
                  <a:fillRect l="-988" t="-771" r="-336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CDF06EE-98DF-44E9-869D-89CBC956D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661214"/>
                  </p:ext>
                </p:extLst>
              </p:nvPr>
            </p:nvGraphicFramePr>
            <p:xfrm>
              <a:off x="6152922" y="1958479"/>
              <a:ext cx="2485206" cy="1126490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2485206">
                      <a:extLst>
                        <a:ext uri="{9D8B030D-6E8A-4147-A177-3AD203B41FA5}">
                          <a16:colId xmlns:a16="http://schemas.microsoft.com/office/drawing/2014/main" val="159070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2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813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081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CDF06EE-98DF-44E9-869D-89CBC956D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661214"/>
                  </p:ext>
                </p:extLst>
              </p:nvPr>
            </p:nvGraphicFramePr>
            <p:xfrm>
              <a:off x="6152922" y="1958479"/>
              <a:ext cx="2485206" cy="1126490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2485206">
                      <a:extLst>
                        <a:ext uri="{9D8B030D-6E8A-4147-A177-3AD203B41FA5}">
                          <a16:colId xmlns:a16="http://schemas.microsoft.com/office/drawing/2014/main" val="1590707962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44" t="-1613" r="-244" b="-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2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44" t="-101613" r="-244" b="-1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81313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44" t="-201613" r="-244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081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98E673-4A7F-4106-91A7-F4816B527E45}"/>
                  </a:ext>
                </a:extLst>
              </p:cNvPr>
              <p:cNvSpPr txBox="1"/>
              <p:nvPr/>
            </p:nvSpPr>
            <p:spPr>
              <a:xfrm>
                <a:off x="1997391" y="3226079"/>
                <a:ext cx="1246110" cy="37427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98E673-4A7F-4106-91A7-F4816B52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1" y="3226079"/>
                <a:ext cx="1246110" cy="3742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8A4889-87AD-4D1E-8D46-12CB4427B835}"/>
                  </a:ext>
                </a:extLst>
              </p:cNvPr>
              <p:cNvSpPr txBox="1"/>
              <p:nvPr/>
            </p:nvSpPr>
            <p:spPr>
              <a:xfrm>
                <a:off x="6772470" y="3226079"/>
                <a:ext cx="1236877" cy="37920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8A4889-87AD-4D1E-8D46-12CB4427B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70" y="3226079"/>
                <a:ext cx="1236877" cy="379206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49508DF5-B46A-4E61-9BDA-A27E71E61220}"/>
              </a:ext>
            </a:extLst>
          </p:cNvPr>
          <p:cNvSpPr/>
          <p:nvPr/>
        </p:nvSpPr>
        <p:spPr>
          <a:xfrm>
            <a:off x="4731950" y="2365580"/>
            <a:ext cx="1109609" cy="28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E17E20-B257-4319-8D86-BE850A23CDA3}"/>
                  </a:ext>
                </a:extLst>
              </p:cNvPr>
              <p:cNvSpPr txBox="1"/>
              <p:nvPr/>
            </p:nvSpPr>
            <p:spPr>
              <a:xfrm>
                <a:off x="1006866" y="4078840"/>
                <a:ext cx="565078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∈[ℓ]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E17E20-B257-4319-8D86-BE850A23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66" y="4078840"/>
                <a:ext cx="5650787" cy="391646"/>
              </a:xfrm>
              <a:prstGeom prst="rect">
                <a:avLst/>
              </a:prstGeom>
              <a:blipFill>
                <a:blip r:embed="rId12"/>
                <a:stretch>
                  <a:fillRect l="-863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08EF08-F4DA-4CBA-A6CC-F99792A945A2}"/>
                  </a:ext>
                </a:extLst>
              </p:cNvPr>
              <p:cNvSpPr txBox="1"/>
              <p:nvPr/>
            </p:nvSpPr>
            <p:spPr>
              <a:xfrm>
                <a:off x="896817" y="4610509"/>
                <a:ext cx="3447257" cy="156645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08EF08-F4DA-4CBA-A6CC-F99792A9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7" y="4610509"/>
                <a:ext cx="3447257" cy="15664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EB3DD8-BAE3-4B5C-A1E1-0916A8CC0C41}"/>
                  </a:ext>
                </a:extLst>
              </p:cNvPr>
              <p:cNvSpPr txBox="1"/>
              <p:nvPr/>
            </p:nvSpPr>
            <p:spPr>
              <a:xfrm>
                <a:off x="4951289" y="4932071"/>
                <a:ext cx="2168671" cy="92333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inner product of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EB3DD8-BAE3-4B5C-A1E1-0916A8CC0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289" y="4932071"/>
                <a:ext cx="2168671" cy="923330"/>
              </a:xfrm>
              <a:prstGeom prst="rect">
                <a:avLst/>
              </a:prstGeom>
              <a:blipFill>
                <a:blip r:embed="rId14"/>
                <a:stretch>
                  <a:fillRect l="-1955" t="-2597" r="-1117" b="-84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5B3F8C50-4E94-4579-BE75-DDB463465B8E}"/>
              </a:ext>
            </a:extLst>
          </p:cNvPr>
          <p:cNvSpPr/>
          <p:nvPr/>
        </p:nvSpPr>
        <p:spPr>
          <a:xfrm>
            <a:off x="4440110" y="5328199"/>
            <a:ext cx="447366" cy="84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0E9299E-2F60-404A-86AA-73FB0A7F004D}"/>
              </a:ext>
            </a:extLst>
          </p:cNvPr>
          <p:cNvSpPr/>
          <p:nvPr/>
        </p:nvSpPr>
        <p:spPr>
          <a:xfrm>
            <a:off x="7279809" y="5309659"/>
            <a:ext cx="447366" cy="84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B006C6-B1D3-46EC-9EDC-A336F4604452}"/>
                  </a:ext>
                </a:extLst>
              </p:cNvPr>
              <p:cNvSpPr txBox="1"/>
              <p:nvPr/>
            </p:nvSpPr>
            <p:spPr>
              <a:xfrm>
                <a:off x="7887024" y="4893791"/>
                <a:ext cx="3992848" cy="96161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≡0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B006C6-B1D3-46EC-9EDC-A336F4604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024" y="4893791"/>
                <a:ext cx="3992848" cy="961610"/>
              </a:xfrm>
              <a:prstGeom prst="rect">
                <a:avLst/>
              </a:prstGeom>
              <a:blipFill>
                <a:blip r:embed="rId15"/>
                <a:stretch>
                  <a:fillRect l="-1218" t="-2500" b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27E6D-EF13-4BA2-A8ED-AEEBEC3A4889}"/>
                  </a:ext>
                </a:extLst>
              </p:cNvPr>
              <p:cNvSpPr txBox="1"/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OV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27E6D-EF13-4BA2-A8ED-AEEBEC3A4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blipFill>
                <a:blip r:embed="rId16"/>
                <a:stretch>
                  <a:fillRect t="-5072" r="-7453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27F5C9-73F8-48A8-88A5-E7F18E5C1534}"/>
                  </a:ext>
                </a:extLst>
              </p:cNvPr>
              <p:cNvSpPr txBox="1"/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Z-OV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27F5C9-73F8-48A8-88A5-E7F18E5C1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blipFill>
                <a:blip r:embed="rId17"/>
                <a:stretch>
                  <a:fillRect t="-5072" r="-4390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737B8C-7D5D-4DC3-B975-4FCFDF00D38F}"/>
                  </a:ext>
                </a:extLst>
              </p:cNvPr>
              <p:cNvSpPr txBox="1"/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Z-Max-IP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737B8C-7D5D-4DC3-B975-4FCFDF00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blipFill>
                <a:blip r:embed="rId18"/>
                <a:stretch>
                  <a:fillRect t="-1449" r="-4439" b="-2101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Right 30">
            <a:extLst>
              <a:ext uri="{FF2B5EF4-FFF2-40B4-BE49-F238E27FC236}">
                <a16:creationId xmlns:a16="http://schemas.microsoft.com/office/drawing/2014/main" id="{A0EA7C01-9062-43D0-A1C1-B76AF2828BAF}"/>
              </a:ext>
            </a:extLst>
          </p:cNvPr>
          <p:cNvSpPr/>
          <p:nvPr/>
        </p:nvSpPr>
        <p:spPr>
          <a:xfrm>
            <a:off x="2597551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CC91A8F-E5B2-4081-9874-CB65FE3F6764}"/>
              </a:ext>
            </a:extLst>
          </p:cNvPr>
          <p:cNvSpPr/>
          <p:nvPr/>
        </p:nvSpPr>
        <p:spPr>
          <a:xfrm>
            <a:off x="5955490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C786CA-5AF3-4F99-86E6-94DE41E5D062}"/>
              </a:ext>
            </a:extLst>
          </p:cNvPr>
          <p:cNvSpPr txBox="1"/>
          <p:nvPr/>
        </p:nvSpPr>
        <p:spPr>
          <a:xfrm>
            <a:off x="2597551" y="137068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CC54E9-C8BC-477A-AB28-213CB415C147}"/>
              </a:ext>
            </a:extLst>
          </p:cNvPr>
          <p:cNvSpPr txBox="1"/>
          <p:nvPr/>
        </p:nvSpPr>
        <p:spPr>
          <a:xfrm>
            <a:off x="5955490" y="146007"/>
            <a:ext cx="6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Easy</a:t>
            </a:r>
          </a:p>
        </p:txBody>
      </p:sp>
      <p:pic>
        <p:nvPicPr>
          <p:cNvPr id="35" name="Graphic 34" descr="Star">
            <a:extLst>
              <a:ext uri="{FF2B5EF4-FFF2-40B4-BE49-F238E27FC236}">
                <a16:creationId xmlns:a16="http://schemas.microsoft.com/office/drawing/2014/main" id="{A5B65C9D-A2CF-4D8E-B20F-ED15BFB8E4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0706" y="725756"/>
            <a:ext cx="360892" cy="3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20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454772" y="982453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Hard Part: OV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Z-OV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454772" y="982453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08EF08-F4DA-4CBA-A6CC-F99792A945A2}"/>
                  </a:ext>
                </a:extLst>
              </p:cNvPr>
              <p:cNvSpPr txBox="1"/>
              <p:nvPr/>
            </p:nvSpPr>
            <p:spPr>
              <a:xfrm>
                <a:off x="8471949" y="996722"/>
                <a:ext cx="3447257" cy="156645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08EF08-F4DA-4CBA-A6CC-F99792A94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49" y="996722"/>
                <a:ext cx="3447257" cy="1566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EB3DD8-BAE3-4B5C-A1E1-0916A8CC0C41}"/>
                  </a:ext>
                </a:extLst>
              </p:cNvPr>
              <p:cNvSpPr txBox="1"/>
              <p:nvPr/>
            </p:nvSpPr>
            <p:spPr>
              <a:xfrm>
                <a:off x="9111241" y="3115785"/>
                <a:ext cx="2168671" cy="92333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inner product of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EB3DD8-BAE3-4B5C-A1E1-0916A8CC0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241" y="3115785"/>
                <a:ext cx="2168671" cy="923330"/>
              </a:xfrm>
              <a:prstGeom prst="rect">
                <a:avLst/>
              </a:prstGeom>
              <a:blipFill>
                <a:blip r:embed="rId6"/>
                <a:stretch>
                  <a:fillRect l="-2241" t="-2597" r="-1120" b="-84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B006C6-B1D3-46EC-9EDC-A336F4604452}"/>
                  </a:ext>
                </a:extLst>
              </p:cNvPr>
              <p:cNvSpPr txBox="1"/>
              <p:nvPr/>
            </p:nvSpPr>
            <p:spPr>
              <a:xfrm>
                <a:off x="8064404" y="4614740"/>
                <a:ext cx="3992848" cy="96161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≡0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B006C6-B1D3-46EC-9EDC-A336F4604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04" y="4614740"/>
                <a:ext cx="3992848" cy="961610"/>
              </a:xfrm>
              <a:prstGeom prst="rect">
                <a:avLst/>
              </a:prstGeom>
              <a:blipFill>
                <a:blip r:embed="rId7"/>
                <a:stretch>
                  <a:fillRect l="-1218" t="-1875" b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E0411BCA-D42F-4A29-9A9B-F03CCA65E3F7}"/>
              </a:ext>
            </a:extLst>
          </p:cNvPr>
          <p:cNvSpPr/>
          <p:nvPr/>
        </p:nvSpPr>
        <p:spPr>
          <a:xfrm>
            <a:off x="10195576" y="2636159"/>
            <a:ext cx="182507" cy="387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C3A10CF-CB20-4BB0-973B-036BD7D4F41C}"/>
              </a:ext>
            </a:extLst>
          </p:cNvPr>
          <p:cNvSpPr/>
          <p:nvPr/>
        </p:nvSpPr>
        <p:spPr>
          <a:xfrm>
            <a:off x="10195576" y="4118289"/>
            <a:ext cx="182507" cy="387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B61967-563A-452D-86B0-6C6D9824DCA8}"/>
                  </a:ext>
                </a:extLst>
              </p:cNvPr>
              <p:cNvSpPr txBox="1"/>
              <p:nvPr/>
            </p:nvSpPr>
            <p:spPr>
              <a:xfrm>
                <a:off x="719191" y="2434975"/>
                <a:ext cx="7181636" cy="409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all multiples of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an OV instance with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≡0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all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,−1]⋅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an orthogonal pair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there is an orthogonal pair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summary: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-dim. OV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ℓ+1</m:t>
                        </m:r>
                      </m:e>
                    </m:d>
                  </m:oMath>
                </a14:m>
                <a:r>
                  <a:rPr lang="en-US" altLang="zh-CN" dirty="0"/>
                  <a:t>-dim. Z-OV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B61967-563A-452D-86B0-6C6D9824D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1" y="2434975"/>
                <a:ext cx="7181636" cy="4098686"/>
              </a:xfrm>
              <a:prstGeom prst="rect">
                <a:avLst/>
              </a:prstGeom>
              <a:blipFill>
                <a:blip r:embed="rId8"/>
                <a:stretch>
                  <a:fillRect l="-594" t="-8915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96FE40-4EC9-4799-B3D7-E4052727B60D}"/>
                  </a:ext>
                </a:extLst>
              </p:cNvPr>
              <p:cNvSpPr txBox="1"/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OV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96FE40-4EC9-4799-B3D7-E4052727B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5" y="187903"/>
                <a:ext cx="1952090" cy="830997"/>
              </a:xfrm>
              <a:prstGeom prst="rect">
                <a:avLst/>
              </a:prstGeom>
              <a:blipFill>
                <a:blip r:embed="rId9"/>
                <a:stretch>
                  <a:fillRect t="-5072" r="-7453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B5366F-909E-446D-806F-D2B320A20489}"/>
                  </a:ext>
                </a:extLst>
              </p:cNvPr>
              <p:cNvSpPr txBox="1"/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Z-OV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B5366F-909E-446D-806F-D2B320A20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20" y="167890"/>
                <a:ext cx="2486347" cy="830997"/>
              </a:xfrm>
              <a:prstGeom prst="rect">
                <a:avLst/>
              </a:prstGeom>
              <a:blipFill>
                <a:blip r:embed="rId10"/>
                <a:stretch>
                  <a:fillRect t="-5072" r="-4390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53B147-DB0D-4D41-B806-E06AAFA8B0B0}"/>
                  </a:ext>
                </a:extLst>
              </p:cNvPr>
              <p:cNvSpPr txBox="1"/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Z-Max-IP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53B147-DB0D-4D41-B806-E06AAFA8B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28" y="187901"/>
                <a:ext cx="2597649" cy="830997"/>
              </a:xfrm>
              <a:prstGeom prst="rect">
                <a:avLst/>
              </a:prstGeom>
              <a:blipFill>
                <a:blip r:embed="rId11"/>
                <a:stretch>
                  <a:fillRect t="-1449" r="-4439" b="-2101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BD2BA-DCE8-4E7E-AF7E-D22A6644C347}"/>
              </a:ext>
            </a:extLst>
          </p:cNvPr>
          <p:cNvSpPr/>
          <p:nvPr/>
        </p:nvSpPr>
        <p:spPr>
          <a:xfrm>
            <a:off x="2597551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6ED2FA-AA3E-44E1-B307-03CE98A77746}"/>
              </a:ext>
            </a:extLst>
          </p:cNvPr>
          <p:cNvSpPr/>
          <p:nvPr/>
        </p:nvSpPr>
        <p:spPr>
          <a:xfrm>
            <a:off x="5955490" y="515339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292B0-50A2-4629-A4CE-55BB39EB9A3E}"/>
              </a:ext>
            </a:extLst>
          </p:cNvPr>
          <p:cNvSpPr txBox="1"/>
          <p:nvPr/>
        </p:nvSpPr>
        <p:spPr>
          <a:xfrm>
            <a:off x="2597551" y="137068"/>
            <a:ext cx="64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DD5C1-586B-4971-8BA7-FC7E45398B01}"/>
              </a:ext>
            </a:extLst>
          </p:cNvPr>
          <p:cNvSpPr txBox="1"/>
          <p:nvPr/>
        </p:nvSpPr>
        <p:spPr>
          <a:xfrm>
            <a:off x="5955490" y="146007"/>
            <a:ext cx="6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Easy</a:t>
            </a:r>
          </a:p>
        </p:txBody>
      </p:sp>
      <p:pic>
        <p:nvPicPr>
          <p:cNvPr id="21" name="Graphic 20" descr="Star">
            <a:extLst>
              <a:ext uri="{FF2B5EF4-FFF2-40B4-BE49-F238E27FC236}">
                <a16:creationId xmlns:a16="http://schemas.microsoft.com/office/drawing/2014/main" id="{D728EAEE-0FB4-40F1-95CA-D26DF2F397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0706" y="725756"/>
            <a:ext cx="360892" cy="3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B69F-C962-4776-BB61-C26CCA4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Max-IP and Z-Max-IP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0D2B0-FD45-45B6-A5F7-5A27B7D3F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(Boolean) Max-IP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Given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Boolean vectors (each of size n)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maximum inner product:</a:t>
                </a:r>
              </a:p>
              <a:p>
                <a:pPr lvl="2"/>
                <a:r>
                  <a:rPr lang="en-US" dirty="0"/>
                  <a:t>For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𝑀𝑎𝑥𝐼𝑃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Approx. version: find a r-multiplicative approximation to the answer: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:r>
                  <a:rPr lang="en-US" altLang="zh-CN" b="0" dirty="0"/>
                  <a:t>Want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en-US" altLang="zh-CN" b="0" dirty="0" err="1"/>
                  <a:t>s.t.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𝑀𝑎𝑥𝐼𝑃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𝑀𝑎𝑥𝐼𝑃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Z-Max-IP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Two 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Integer</a:t>
                </a:r>
                <a:r>
                  <a:rPr lang="en-US" dirty="0"/>
                  <a:t> vectors.</a:t>
                </a:r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C0D2B0-FD45-45B6-A5F7-5A27B7D3F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0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035976" y="302365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Hard Part: OV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Z-OV</a:t>
                </a:r>
                <a:br>
                  <a:rPr lang="en-US" b="1" dirty="0">
                    <a:solidFill>
                      <a:srgbClr val="7030A0"/>
                    </a:solidFill>
                  </a:rPr>
                </a:br>
                <a:r>
                  <a:rPr lang="en-US" altLang="zh-CN" b="1" dirty="0">
                    <a:solidFill>
                      <a:srgbClr val="7030A0"/>
                    </a:solidFill>
                  </a:rPr>
                  <a:t>Informal Analysis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BE12E-947D-4F7B-93D2-A0973CA9E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035976" y="302365"/>
                <a:ext cx="10515600" cy="1325563"/>
              </a:xfrm>
              <a:blipFill>
                <a:blip r:embed="rId3"/>
                <a:stretch>
                  <a:fillRect t="-13825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B61967-563A-452D-86B0-6C6D9824DCA8}"/>
                  </a:ext>
                </a:extLst>
              </p:cNvPr>
              <p:cNvSpPr txBox="1"/>
              <p:nvPr/>
            </p:nvSpPr>
            <p:spPr>
              <a:xfrm>
                <a:off x="7258266" y="1119187"/>
                <a:ext cx="4554876" cy="410798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all multiplier of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an orthogonal pair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there is an orthogonal pair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summary: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-dim. OV instance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ℓ+1</m:t>
                        </m:r>
                      </m:e>
                    </m:d>
                  </m:oMath>
                </a14:m>
                <a:r>
                  <a:rPr lang="en-US" altLang="zh-CN" dirty="0"/>
                  <a:t>-dim. Z-OV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B61967-563A-452D-86B0-6C6D9824D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66" y="1119187"/>
                <a:ext cx="4554876" cy="4107984"/>
              </a:xfrm>
              <a:prstGeom prst="rect">
                <a:avLst/>
              </a:prstGeom>
              <a:blipFill>
                <a:blip r:embed="rId4"/>
                <a:stretch>
                  <a:fillRect l="-801" t="-10519" b="-148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56D99D-8A8E-498D-82E8-E3A78FF09EE6}"/>
                  </a:ext>
                </a:extLst>
              </p:cNvPr>
              <p:cNvSpPr txBox="1"/>
              <p:nvPr/>
            </p:nvSpPr>
            <p:spPr>
              <a:xfrm>
                <a:off x="895352" y="1790493"/>
                <a:ext cx="6277296" cy="2898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Recall what we have: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-dim. OV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time.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preserve </a:t>
                </a:r>
                <a:r>
                  <a:rPr lang="en-US" altLang="zh-CN" dirty="0"/>
                  <a:t>hardness, want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Have to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Q.E.D.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56D99D-8A8E-498D-82E8-E3A78FF09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2" y="1790493"/>
                <a:ext cx="6277296" cy="2898486"/>
              </a:xfrm>
              <a:prstGeom prst="rect">
                <a:avLst/>
              </a:prstGeom>
              <a:blipFill>
                <a:blip r:embed="rId5"/>
                <a:stretch>
                  <a:fillRect l="-68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F94327-A817-4D7D-B9D2-905001430445}"/>
                  </a:ext>
                </a:extLst>
              </p:cNvPr>
              <p:cNvSpPr txBox="1"/>
              <p:nvPr/>
            </p:nvSpPr>
            <p:spPr>
              <a:xfrm>
                <a:off x="986321" y="5441267"/>
                <a:ext cx="1952090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OV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F94327-A817-4D7D-B9D2-905001430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21" y="5441267"/>
                <a:ext cx="1952090" cy="830997"/>
              </a:xfrm>
              <a:prstGeom prst="rect">
                <a:avLst/>
              </a:prstGeom>
              <a:blipFill>
                <a:blip r:embed="rId6"/>
                <a:stretch>
                  <a:fillRect t="-5072" r="-7453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9C124E-F7DC-4E9C-AA60-7FDB10FC4EBF}"/>
                  </a:ext>
                </a:extLst>
              </p:cNvPr>
              <p:cNvSpPr txBox="1"/>
              <p:nvPr/>
            </p:nvSpPr>
            <p:spPr>
              <a:xfrm>
                <a:off x="3790309" y="5441266"/>
                <a:ext cx="2486347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Z-OV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9C124E-F7DC-4E9C-AA60-7FDB10FC4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09" y="5441266"/>
                <a:ext cx="2486347" cy="830997"/>
              </a:xfrm>
              <a:prstGeom prst="rect">
                <a:avLst/>
              </a:prstGeom>
              <a:blipFill>
                <a:blip r:embed="rId7"/>
                <a:stretch>
                  <a:fillRect t="-5072" r="-4146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7731A0-EAFF-4002-B249-B0C0FFE51790}"/>
                  </a:ext>
                </a:extLst>
              </p:cNvPr>
              <p:cNvSpPr txBox="1"/>
              <p:nvPr/>
            </p:nvSpPr>
            <p:spPr>
              <a:xfrm>
                <a:off x="7128554" y="5441265"/>
                <a:ext cx="2597649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-dim. </a:t>
                </a:r>
              </a:p>
              <a:p>
                <a:pPr algn="ctr"/>
                <a:r>
                  <a:rPr lang="en-US" sz="2400" dirty="0"/>
                  <a:t>Z-Max-IP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7731A0-EAFF-4002-B249-B0C0FFE51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5441265"/>
                <a:ext cx="2597649" cy="830997"/>
              </a:xfrm>
              <a:prstGeom prst="rect">
                <a:avLst/>
              </a:prstGeom>
              <a:blipFill>
                <a:blip r:embed="rId8"/>
                <a:stretch>
                  <a:fillRect t="-5072" r="-3497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F40650-4783-4388-A650-9C40B0FEDF73}"/>
              </a:ext>
            </a:extLst>
          </p:cNvPr>
          <p:cNvSpPr/>
          <p:nvPr/>
        </p:nvSpPr>
        <p:spPr>
          <a:xfrm>
            <a:off x="3030877" y="5768703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F9AC28-EB88-4F25-AD33-B4BB2001CED7}"/>
              </a:ext>
            </a:extLst>
          </p:cNvPr>
          <p:cNvSpPr/>
          <p:nvPr/>
        </p:nvSpPr>
        <p:spPr>
          <a:xfrm>
            <a:off x="6388816" y="5768703"/>
            <a:ext cx="647272" cy="13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ACE1A-15A9-490B-8445-DB8CFB51333E}"/>
              </a:ext>
            </a:extLst>
          </p:cNvPr>
          <p:cNvSpPr txBox="1"/>
          <p:nvPr/>
        </p:nvSpPr>
        <p:spPr>
          <a:xfrm>
            <a:off x="6388816" y="5399371"/>
            <a:ext cx="60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Easy</a:t>
            </a:r>
          </a:p>
        </p:txBody>
      </p:sp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172BCC89-3753-41A5-90FE-3EE8EF30B3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0877" y="5057857"/>
            <a:ext cx="647272" cy="6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3FB9AD-6A77-4617-99F3-A92167270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dim. Hardness: Sketch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3FB9AD-6A77-4617-99F3-A92167270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F709B-A046-473F-8B8B-397AF86B7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923" y="1189281"/>
                <a:ext cx="6997954" cy="5036858"/>
              </a:xfrm>
            </p:spPr>
            <p:txBody>
              <a:bodyPr/>
              <a:lstStyle/>
              <a:p>
                <a:r>
                  <a:rPr lang="en-US" dirty="0"/>
                  <a:t>What is the </a:t>
                </a:r>
                <a:r>
                  <a:rPr lang="en-US" dirty="0">
                    <a:solidFill>
                      <a:srgbClr val="FF0000"/>
                    </a:solidFill>
                  </a:rPr>
                  <a:t>bottleneck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Not enough </a:t>
                </a:r>
                <a:r>
                  <a:rPr lang="en-US" dirty="0">
                    <a:solidFill>
                      <a:srgbClr val="FF0000"/>
                    </a:solidFill>
                  </a:rPr>
                  <a:t>small primes</a:t>
                </a:r>
                <a:r>
                  <a:rPr lang="en-US" dirty="0"/>
                  <a:t>!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distinct primes, most of them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even if we only need them to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Idea</a:t>
                </a:r>
                <a:r>
                  <a:rPr lang="en-US" dirty="0"/>
                  <a:t>: Use another CRT to </a:t>
                </a:r>
                <a:r>
                  <a:rPr lang="en-US" i="1" dirty="0">
                    <a:solidFill>
                      <a:srgbClr val="7030A0"/>
                    </a:solidFill>
                  </a:rPr>
                  <a:t>embed small primes inside big primes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Recursive</a:t>
                </a:r>
                <a:r>
                  <a:rPr lang="en-US" dirty="0"/>
                  <a:t>: Then pack even smaller primes inside small primes, and recurse.</a:t>
                </a:r>
              </a:p>
              <a:p>
                <a:pPr lvl="1"/>
                <a:r>
                  <a:rPr lang="en-US" i="1" dirty="0"/>
                  <a:t>Pretend we have many small primes, even though we don’t’.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F709B-A046-473F-8B8B-397AF86B7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923" y="1189281"/>
                <a:ext cx="6997954" cy="5036858"/>
              </a:xfrm>
              <a:blipFill>
                <a:blip r:embed="rId4"/>
                <a:stretch>
                  <a:fillRect l="-1568" t="-1937" r="-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220480-C554-4C27-9ABA-60393084E6B3}"/>
                  </a:ext>
                </a:extLst>
              </p:cNvPr>
              <p:cNvSpPr txBox="1"/>
              <p:nvPr/>
            </p:nvSpPr>
            <p:spPr>
              <a:xfrm>
                <a:off x="7962471" y="1325563"/>
                <a:ext cx="4018481" cy="359636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Recall what we have: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-dim. OV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time.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preserve </a:t>
                </a:r>
                <a:r>
                  <a:rPr lang="en-US" altLang="zh-CN" dirty="0"/>
                  <a:t>hardness, want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Have to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Q.E.D.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220480-C554-4C27-9ABA-60393084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471" y="1325563"/>
                <a:ext cx="4018481" cy="3596369"/>
              </a:xfrm>
              <a:prstGeom prst="rect">
                <a:avLst/>
              </a:prstGeom>
              <a:blipFill>
                <a:blip r:embed="rId5"/>
                <a:stretch>
                  <a:fillRect l="-756" t="-676" b="-152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4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F1F24-2F52-4258-BDB3-619501944463}"/>
                  </a:ext>
                </a:extLst>
              </p:cNvPr>
              <p:cNvSpPr txBox="1"/>
              <p:nvPr/>
            </p:nvSpPr>
            <p:spPr>
              <a:xfrm>
                <a:off x="1006867" y="1291090"/>
                <a:ext cx="9709079" cy="68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Pick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800" dirty="0"/>
                  <a:t>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800" dirty="0"/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⋅ℓ&lt;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/>
                  <a:t>.</a:t>
                </a:r>
                <a:endParaRPr lang="en-US" altLang="zh-CN" sz="2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F1F24-2F52-4258-BDB3-619501944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67" y="1291090"/>
                <a:ext cx="9709079" cy="688265"/>
              </a:xfrm>
              <a:prstGeom prst="rect">
                <a:avLst/>
              </a:prstGeom>
              <a:blipFill>
                <a:blip r:embed="rId2"/>
                <a:stretch>
                  <a:fillRect l="-1130" b="-17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284B944-92B4-4773-B368-57E7207D5A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512370"/>
                  </p:ext>
                </p:extLst>
              </p:nvPr>
            </p:nvGraphicFramePr>
            <p:xfrm>
              <a:off x="1730910" y="4827241"/>
              <a:ext cx="3474948" cy="1151636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868737">
                      <a:extLst>
                        <a:ext uri="{9D8B030D-6E8A-4147-A177-3AD203B41FA5}">
                          <a16:colId xmlns:a16="http://schemas.microsoft.com/office/drawing/2014/main" val="166055258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117905317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2962881815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665125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4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263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521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284B944-92B4-4773-B368-57E7207D5A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512370"/>
                  </p:ext>
                </p:extLst>
              </p:nvPr>
            </p:nvGraphicFramePr>
            <p:xfrm>
              <a:off x="1730910" y="4827241"/>
              <a:ext cx="3474948" cy="1151636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868737">
                      <a:extLst>
                        <a:ext uri="{9D8B030D-6E8A-4147-A177-3AD203B41FA5}">
                          <a16:colId xmlns:a16="http://schemas.microsoft.com/office/drawing/2014/main" val="166055258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117905317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2962881815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66512581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750" r="-300699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8750" r="-200699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8750" r="-102113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01" t="-18750" r="-1399" b="-20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4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22581" r="-300699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22581" r="-200699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22581" r="-102113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01" t="-122581" r="-1399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26329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5625" r="-300699" b="-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15625" r="-200699" b="-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215625" r="-102113" b="-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01" t="-215625" r="-1399" b="-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521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C6115E-1C67-408F-B983-F9B9F008BA11}"/>
                  </a:ext>
                </a:extLst>
              </p:cNvPr>
              <p:cNvSpPr txBox="1"/>
              <p:nvPr/>
            </p:nvSpPr>
            <p:spPr>
              <a:xfrm>
                <a:off x="791110" y="5205820"/>
                <a:ext cx="807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rows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C6115E-1C67-408F-B983-F9B9F008B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0" y="5205820"/>
                <a:ext cx="807978" cy="369332"/>
              </a:xfrm>
              <a:prstGeom prst="rect">
                <a:avLst/>
              </a:prstGeom>
              <a:blipFill>
                <a:blip r:embed="rId6"/>
                <a:stretch>
                  <a:fillRect t="-9836" r="-6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61D2E10C-A253-4338-9433-2B609C835E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068354"/>
                  </p:ext>
                </p:extLst>
              </p:nvPr>
            </p:nvGraphicFramePr>
            <p:xfrm>
              <a:off x="6956743" y="4841211"/>
              <a:ext cx="4519492" cy="1151636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4519492">
                      <a:extLst>
                        <a:ext uri="{9D8B030D-6E8A-4147-A177-3AD203B41FA5}">
                          <a16:colId xmlns:a16="http://schemas.microsoft.com/office/drawing/2014/main" val="159070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),⋯,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2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813132"/>
                      </a:ext>
                    </a:extLst>
                  </a:tr>
                  <a:tr h="2594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),⋯,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081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61D2E10C-A253-4338-9433-2B609C835E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068354"/>
                  </p:ext>
                </p:extLst>
              </p:nvPr>
            </p:nvGraphicFramePr>
            <p:xfrm>
              <a:off x="6956743" y="4841211"/>
              <a:ext cx="4519492" cy="1151636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4519492">
                      <a:extLst>
                        <a:ext uri="{9D8B030D-6E8A-4147-A177-3AD203B41FA5}">
                          <a16:colId xmlns:a16="http://schemas.microsoft.com/office/drawing/2014/main" val="159070796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5" t="-20313" r="-135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2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5" t="-124194" r="-135" b="-1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813132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5" t="-217188" r="-135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081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7F5CD-6A63-44B3-BA47-F3FD8A804110}"/>
                  </a:ext>
                </a:extLst>
              </p:cNvPr>
              <p:cNvSpPr txBox="1"/>
              <p:nvPr/>
            </p:nvSpPr>
            <p:spPr>
              <a:xfrm>
                <a:off x="2801213" y="6108811"/>
                <a:ext cx="1246110" cy="37427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7F5CD-6A63-44B3-BA47-F3FD8A804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13" y="6108811"/>
                <a:ext cx="1246110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563978-694F-4D30-9D17-DAE44129B2C4}"/>
                  </a:ext>
                </a:extLst>
              </p:cNvPr>
              <p:cNvSpPr txBox="1"/>
              <p:nvPr/>
            </p:nvSpPr>
            <p:spPr>
              <a:xfrm>
                <a:off x="7576292" y="6108811"/>
                <a:ext cx="1236877" cy="37920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563978-694F-4D30-9D17-DAE44129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92" y="6108811"/>
                <a:ext cx="1236877" cy="37920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355D22CE-29C5-4E99-997A-924B370A625F}"/>
              </a:ext>
            </a:extLst>
          </p:cNvPr>
          <p:cNvSpPr/>
          <p:nvPr/>
        </p:nvSpPr>
        <p:spPr>
          <a:xfrm>
            <a:off x="5535772" y="5248312"/>
            <a:ext cx="1109609" cy="28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CD502-5F07-4432-8356-E7781BEEC4A1}"/>
                  </a:ext>
                </a:extLst>
              </p:cNvPr>
              <p:cNvSpPr txBox="1"/>
              <p:nvPr/>
            </p:nvSpPr>
            <p:spPr>
              <a:xfrm>
                <a:off x="2698976" y="4202867"/>
                <a:ext cx="1446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columns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CD502-5F07-4432-8356-E7781BEEC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76" y="4202867"/>
                <a:ext cx="1446486" cy="369332"/>
              </a:xfrm>
              <a:prstGeom prst="rect">
                <a:avLst/>
              </a:prstGeom>
              <a:blipFill>
                <a:blip r:embed="rId10"/>
                <a:stretch>
                  <a:fillRect t="-8197" r="-33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54C909-5576-432F-94A4-1BFF7A337374}"/>
                  </a:ext>
                </a:extLst>
              </p:cNvPr>
              <p:cNvSpPr/>
              <p:nvPr/>
            </p:nvSpPr>
            <p:spPr>
              <a:xfrm>
                <a:off x="1730910" y="2220565"/>
                <a:ext cx="7935932" cy="1617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d : vector dimension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/>
                  <a:t> (want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400" dirty="0"/>
                  <a:t> as small as possible)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represent a vector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CN" sz="2400" dirty="0"/>
                  <a:t> by 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table, each entry is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54C909-5576-432F-94A4-1BFF7A337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910" y="2220565"/>
                <a:ext cx="7935932" cy="1617687"/>
              </a:xfrm>
              <a:prstGeom prst="rect">
                <a:avLst/>
              </a:prstGeom>
              <a:blipFill>
                <a:blip r:embed="rId11"/>
                <a:stretch>
                  <a:fillRect l="-1075" t="-3008" b="-5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BA40E-569C-40DB-9311-186D382BC241}"/>
                  </a:ext>
                </a:extLst>
              </p:cNvPr>
              <p:cNvSpPr txBox="1"/>
              <p:nvPr/>
            </p:nvSpPr>
            <p:spPr>
              <a:xfrm>
                <a:off x="7020602" y="3896694"/>
                <a:ext cx="4391774" cy="64658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inner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 CRT w.r.t </a:t>
                </a:r>
                <a:r>
                  <a:rPr lang="en-US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/>
                  <a:t> primes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𝑐𝑟𝑟</m:t>
                    </m:r>
                  </m:oMath>
                </a14:m>
                <a:r>
                  <a:rPr lang="en-US" dirty="0"/>
                  <a:t>: CRT w.r.t. </a:t>
                </a:r>
                <a:r>
                  <a:rPr lang="en-US" dirty="0">
                    <a:solidFill>
                      <a:srgbClr val="FF0000"/>
                    </a:solidFill>
                  </a:rPr>
                  <a:t>big</a:t>
                </a:r>
                <a:r>
                  <a:rPr lang="en-US" dirty="0"/>
                  <a:t>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BA40E-569C-40DB-9311-186D382BC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602" y="3896694"/>
                <a:ext cx="4391774" cy="646587"/>
              </a:xfrm>
              <a:prstGeom prst="rect">
                <a:avLst/>
              </a:prstGeom>
              <a:blipFill>
                <a:blip r:embed="rId12"/>
                <a:stretch>
                  <a:fillRect l="-1108" t="-3704" b="-1296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642E7779-18DA-4C1E-85D6-651357CC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One Step of Recursion</a:t>
            </a:r>
          </a:p>
        </p:txBody>
      </p:sp>
    </p:spTree>
    <p:extLst>
      <p:ext uri="{BB962C8B-B14F-4D97-AF65-F5344CB8AC3E}">
        <p14:creationId xmlns:p14="http://schemas.microsoft.com/office/powerpoint/2010/main" val="166266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 animBg="1"/>
      <p:bldP spid="22" grpId="0" animBg="1"/>
      <p:bldP spid="23" grpId="0" animBg="1"/>
      <p:bldP spid="24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284B944-92B4-4773-B368-57E7207D5A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450893"/>
                  </p:ext>
                </p:extLst>
              </p:nvPr>
            </p:nvGraphicFramePr>
            <p:xfrm>
              <a:off x="1443234" y="1869805"/>
              <a:ext cx="3474948" cy="1151636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868737">
                      <a:extLst>
                        <a:ext uri="{9D8B030D-6E8A-4147-A177-3AD203B41FA5}">
                          <a16:colId xmlns:a16="http://schemas.microsoft.com/office/drawing/2014/main" val="166055258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117905317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2962881815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665125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4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263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521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E284B944-92B4-4773-B368-57E7207D5A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450893"/>
                  </p:ext>
                </p:extLst>
              </p:nvPr>
            </p:nvGraphicFramePr>
            <p:xfrm>
              <a:off x="1443234" y="1869805"/>
              <a:ext cx="3474948" cy="1151636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868737">
                      <a:extLst>
                        <a:ext uri="{9D8B030D-6E8A-4147-A177-3AD203B41FA5}">
                          <a16:colId xmlns:a16="http://schemas.microsoft.com/office/drawing/2014/main" val="166055258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1179053174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2962881815"/>
                        </a:ext>
                      </a:extLst>
                    </a:gridCol>
                    <a:gridCol w="868737">
                      <a:extLst>
                        <a:ext uri="{9D8B030D-6E8A-4147-A177-3AD203B41FA5}">
                          <a16:colId xmlns:a16="http://schemas.microsoft.com/office/drawing/2014/main" val="665125817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750" r="-300000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8750" r="-200000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8750" r="-101408" b="-2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01" t="-18750" r="-699" b="-20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4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22581" r="-30000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22581" r="-20000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22581" r="-10140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01" t="-122581" r="-699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26329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5625" r="-300000" b="-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15625" r="-200000" b="-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215625" r="-101408" b="-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01" t="-215625" r="-699" b="-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521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C6115E-1C67-408F-B983-F9B9F008BA11}"/>
                  </a:ext>
                </a:extLst>
              </p:cNvPr>
              <p:cNvSpPr txBox="1"/>
              <p:nvPr/>
            </p:nvSpPr>
            <p:spPr>
              <a:xfrm>
                <a:off x="503434" y="2248384"/>
                <a:ext cx="807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rows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C6115E-1C67-408F-B983-F9B9F008B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34" y="2248384"/>
                <a:ext cx="807978" cy="369332"/>
              </a:xfrm>
              <a:prstGeom prst="rect">
                <a:avLst/>
              </a:prstGeom>
              <a:blipFill>
                <a:blip r:embed="rId4"/>
                <a:stretch>
                  <a:fillRect t="-10000" r="-6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61D2E10C-A253-4338-9433-2B609C835E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591313"/>
                  </p:ext>
                </p:extLst>
              </p:nvPr>
            </p:nvGraphicFramePr>
            <p:xfrm>
              <a:off x="6669067" y="1883775"/>
              <a:ext cx="4519492" cy="1151636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4519492">
                      <a:extLst>
                        <a:ext uri="{9D8B030D-6E8A-4147-A177-3AD203B41FA5}">
                          <a16:colId xmlns:a16="http://schemas.microsoft.com/office/drawing/2014/main" val="159070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),⋯,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2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813132"/>
                      </a:ext>
                    </a:extLst>
                  </a:tr>
                  <a:tr h="2594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),⋯,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081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61D2E10C-A253-4338-9433-2B609C835E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591313"/>
                  </p:ext>
                </p:extLst>
              </p:nvPr>
            </p:nvGraphicFramePr>
            <p:xfrm>
              <a:off x="6669067" y="1883775"/>
              <a:ext cx="4519492" cy="1151636"/>
            </p:xfrm>
            <a:graphic>
              <a:graphicData uri="http://schemas.openxmlformats.org/drawingml/2006/table">
                <a:tbl>
                  <a:tblPr>
                    <a:tableStyleId>{35758FB7-9AC5-4552-8A53-C91805E547FA}</a:tableStyleId>
                  </a:tblPr>
                  <a:tblGrid>
                    <a:gridCol w="4519492">
                      <a:extLst>
                        <a:ext uri="{9D8B030D-6E8A-4147-A177-3AD203B41FA5}">
                          <a16:colId xmlns:a16="http://schemas.microsoft.com/office/drawing/2014/main" val="159070796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5" t="-20313" r="-135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2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5" t="-126230" r="-135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813132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5" t="-215625" r="-135" b="-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081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7F5CD-6A63-44B3-BA47-F3FD8A804110}"/>
                  </a:ext>
                </a:extLst>
              </p:cNvPr>
              <p:cNvSpPr txBox="1"/>
              <p:nvPr/>
            </p:nvSpPr>
            <p:spPr>
              <a:xfrm>
                <a:off x="2513537" y="3151375"/>
                <a:ext cx="1246110" cy="37427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A7F5CD-6A63-44B3-BA47-F3FD8A804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37" y="3151375"/>
                <a:ext cx="1246110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563978-694F-4D30-9D17-DAE44129B2C4}"/>
                  </a:ext>
                </a:extLst>
              </p:cNvPr>
              <p:cNvSpPr txBox="1"/>
              <p:nvPr/>
            </p:nvSpPr>
            <p:spPr>
              <a:xfrm>
                <a:off x="7288616" y="3151375"/>
                <a:ext cx="1236877" cy="37920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563978-694F-4D30-9D17-DAE44129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616" y="3151375"/>
                <a:ext cx="1236877" cy="379206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355D22CE-29C5-4E99-997A-924B370A625F}"/>
              </a:ext>
            </a:extLst>
          </p:cNvPr>
          <p:cNvSpPr/>
          <p:nvPr/>
        </p:nvSpPr>
        <p:spPr>
          <a:xfrm>
            <a:off x="5248096" y="2290876"/>
            <a:ext cx="1109609" cy="28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CD502-5F07-4432-8356-E7781BEEC4A1}"/>
                  </a:ext>
                </a:extLst>
              </p:cNvPr>
              <p:cNvSpPr txBox="1"/>
              <p:nvPr/>
            </p:nvSpPr>
            <p:spPr>
              <a:xfrm>
                <a:off x="2411300" y="1245431"/>
                <a:ext cx="1446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columns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CD502-5F07-4432-8356-E7781BEEC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00" y="1245431"/>
                <a:ext cx="1446486" cy="369332"/>
              </a:xfrm>
              <a:prstGeom prst="rect">
                <a:avLst/>
              </a:prstGeom>
              <a:blipFill>
                <a:blip r:embed="rId8"/>
                <a:stretch>
                  <a:fillRect t="-8197" r="-33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BA40E-569C-40DB-9311-186D382BC241}"/>
                  </a:ext>
                </a:extLst>
              </p:cNvPr>
              <p:cNvSpPr txBox="1"/>
              <p:nvPr/>
            </p:nvSpPr>
            <p:spPr>
              <a:xfrm>
                <a:off x="6796785" y="1002269"/>
                <a:ext cx="4264056" cy="64658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inner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 CRT w.r.t </a:t>
                </a:r>
                <a:r>
                  <a:rPr lang="en-US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/>
                  <a:t> primes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outer </a:t>
                </a:r>
                <a:r>
                  <a:rPr lang="en-US" dirty="0" err="1"/>
                  <a:t>crr</a:t>
                </a:r>
                <a:r>
                  <a:rPr lang="en-US" dirty="0"/>
                  <a:t>: CRT w.r.t. </a:t>
                </a:r>
                <a:r>
                  <a:rPr lang="en-US" dirty="0">
                    <a:solidFill>
                      <a:srgbClr val="FF0000"/>
                    </a:solidFill>
                  </a:rPr>
                  <a:t>big</a:t>
                </a:r>
                <a:r>
                  <a:rPr lang="en-US" dirty="0"/>
                  <a:t>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BA40E-569C-40DB-9311-186D382BC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85" y="1002269"/>
                <a:ext cx="4264056" cy="646587"/>
              </a:xfrm>
              <a:prstGeom prst="rect">
                <a:avLst/>
              </a:prstGeom>
              <a:blipFill>
                <a:blip r:embed="rId9"/>
                <a:stretch>
                  <a:fillRect l="-1141" t="-3704" b="-1296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642E7779-18DA-4C1E-85D6-651357CC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One Step of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2478C1-A94F-4F6A-A677-7E4AC603BC12}"/>
                  </a:ext>
                </a:extLst>
              </p:cNvPr>
              <p:cNvSpPr txBox="1"/>
              <p:nvPr/>
            </p:nvSpPr>
            <p:spPr>
              <a:xfrm>
                <a:off x="1878569" y="3790931"/>
                <a:ext cx="5650787" cy="39164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∈[ℓ]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2478C1-A94F-4F6A-A677-7E4AC603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69" y="3790931"/>
                <a:ext cx="5650787" cy="391646"/>
              </a:xfrm>
              <a:prstGeom prst="rect">
                <a:avLst/>
              </a:prstGeom>
              <a:blipFill>
                <a:blip r:embed="rId10"/>
                <a:stretch>
                  <a:fillRect l="-753" t="-18182" b="-1818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AAB04-5C62-4EA6-A270-D33101A4FDA2}"/>
                  </a:ext>
                </a:extLst>
              </p:cNvPr>
              <p:cNvSpPr txBox="1"/>
              <p:nvPr/>
            </p:nvSpPr>
            <p:spPr>
              <a:xfrm>
                <a:off x="1677578" y="4320260"/>
                <a:ext cx="4279188" cy="156645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AAB04-5C62-4EA6-A270-D33101A4F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578" y="4320260"/>
                <a:ext cx="4279188" cy="15664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04D19E-5F9C-419D-94DA-2640229636B3}"/>
                  </a:ext>
                </a:extLst>
              </p:cNvPr>
              <p:cNvSpPr txBox="1"/>
              <p:nvPr/>
            </p:nvSpPr>
            <p:spPr>
              <a:xfrm>
                <a:off x="7439379" y="4363540"/>
                <a:ext cx="3260316" cy="152317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to know: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altLang="zh-CN" dirty="0"/>
                  <a:t>a</a:t>
                </a:r>
                <a:r>
                  <a:rPr lang="en-US" dirty="0"/>
                  <a:t>nd whether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04D19E-5F9C-419D-94DA-26402296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379" y="4363540"/>
                <a:ext cx="3260316" cy="1523174"/>
              </a:xfrm>
              <a:prstGeom prst="rect">
                <a:avLst/>
              </a:prstGeom>
              <a:blipFill>
                <a:blip r:embed="rId12"/>
                <a:stretch>
                  <a:fillRect l="-1304" t="-1984" b="-39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10FDBF0-5E58-46C8-87CB-5186ADF78BB6}"/>
                  </a:ext>
                </a:extLst>
              </p:cNvPr>
              <p:cNvSpPr/>
              <p:nvPr/>
            </p:nvSpPr>
            <p:spPr>
              <a:xfrm>
                <a:off x="1473378" y="6101543"/>
                <a:ext cx="5966001" cy="47538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⋅ℓ&lt;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𝑐𝑟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𝑐𝑟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10FDBF0-5E58-46C8-87CB-5186ADF78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378" y="6101543"/>
                <a:ext cx="5966001" cy="475387"/>
              </a:xfrm>
              <a:prstGeom prst="rect">
                <a:avLst/>
              </a:prstGeom>
              <a:blipFill>
                <a:blip r:embed="rId13"/>
                <a:stretch>
                  <a:fillRect l="-3878" t="-73750" b="-133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DC369B96-23D8-4217-B67E-38B68D454F51}"/>
              </a:ext>
            </a:extLst>
          </p:cNvPr>
          <p:cNvSpPr/>
          <p:nvPr/>
        </p:nvSpPr>
        <p:spPr>
          <a:xfrm>
            <a:off x="6143268" y="4961312"/>
            <a:ext cx="1109609" cy="28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22" grpId="0" animBg="1"/>
      <p:bldP spid="23" grpId="0" animBg="1"/>
      <p:bldP spid="24" grpId="0"/>
      <p:bldP spid="25" grpId="0" animBg="1"/>
      <p:bldP spid="18" grpId="0" animBg="1"/>
      <p:bldP spid="19" grpId="0" animBg="1"/>
      <p:bldP spid="20" grpId="0" animBg="1"/>
      <p:bldP spid="2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42E7779-18DA-4C1E-85D6-651357CC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One Step of Recursion: Informal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AAB04-5C62-4EA6-A270-D33101A4FDA2}"/>
                  </a:ext>
                </a:extLst>
              </p:cNvPr>
              <p:cNvSpPr txBox="1"/>
              <p:nvPr/>
            </p:nvSpPr>
            <p:spPr>
              <a:xfrm>
                <a:off x="1130157" y="1325563"/>
                <a:ext cx="4279188" cy="156645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AAB04-5C62-4EA6-A270-D33101A4F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57" y="1325563"/>
                <a:ext cx="4279188" cy="1566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04D19E-5F9C-419D-94DA-2640229636B3}"/>
                  </a:ext>
                </a:extLst>
              </p:cNvPr>
              <p:cNvSpPr txBox="1"/>
              <p:nvPr/>
            </p:nvSpPr>
            <p:spPr>
              <a:xfrm>
                <a:off x="6891958" y="1368843"/>
                <a:ext cx="3260316" cy="152317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Get to know: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𝑐𝑟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altLang="zh-CN" dirty="0"/>
                  <a:t>a</a:t>
                </a:r>
                <a:r>
                  <a:rPr lang="en-US" dirty="0"/>
                  <a:t>nd whether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04D19E-5F9C-419D-94DA-26402296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958" y="1368843"/>
                <a:ext cx="3260316" cy="1523174"/>
              </a:xfrm>
              <a:prstGeom prst="rect">
                <a:avLst/>
              </a:prstGeom>
              <a:blipFill>
                <a:blip r:embed="rId3"/>
                <a:stretch>
                  <a:fillRect l="-1493" t="-1992" b="-79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DC369B96-23D8-4217-B67E-38B68D454F51}"/>
              </a:ext>
            </a:extLst>
          </p:cNvPr>
          <p:cNvSpPr/>
          <p:nvPr/>
        </p:nvSpPr>
        <p:spPr>
          <a:xfrm>
            <a:off x="5595847" y="1966615"/>
            <a:ext cx="1109609" cy="28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7D7036-925B-4930-A5CC-8BA71ADAB50E}"/>
                  </a:ext>
                </a:extLst>
              </p:cNvPr>
              <p:cNvSpPr txBox="1"/>
              <p:nvPr/>
            </p:nvSpPr>
            <p:spPr>
              <a:xfrm>
                <a:off x="339844" y="3827041"/>
                <a:ext cx="6459792" cy="258705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⋅ℓ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sz="2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200" dirty="0"/>
                  <a:t>Want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200" dirty="0"/>
                  <a:t>, set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Therefore,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ℓ=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FF0000"/>
                    </a:solidFill>
                  </a:rPr>
                  <a:t>Improvement!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7D7036-925B-4930-A5CC-8BA71ADA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44" y="3827041"/>
                <a:ext cx="6459792" cy="2587055"/>
              </a:xfrm>
              <a:prstGeom prst="rect">
                <a:avLst/>
              </a:prstGeom>
              <a:blipFill>
                <a:blip r:embed="rId4"/>
                <a:stretch>
                  <a:fillRect l="-1037" b="-352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F11AC6-034E-4E30-A750-CB9D30FF394D}"/>
                  </a:ext>
                </a:extLst>
              </p:cNvPr>
              <p:cNvSpPr txBox="1"/>
              <p:nvPr/>
            </p:nvSpPr>
            <p:spPr>
              <a:xfrm>
                <a:off x="7297502" y="3429000"/>
                <a:ext cx="4365523" cy="27034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recursive construction leads to the final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dim. hardness.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F11AC6-034E-4E30-A750-CB9D30FF3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502" y="3429000"/>
                <a:ext cx="4365523" cy="2703497"/>
              </a:xfrm>
              <a:prstGeom prst="rect">
                <a:avLst/>
              </a:prstGeom>
              <a:blipFill>
                <a:blip r:embed="rId5"/>
                <a:stretch>
                  <a:fillRect l="-1671" t="-1573" r="-41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00F595-DB1E-4ABD-A2BF-6BF4B3994BA2}"/>
                  </a:ext>
                </a:extLst>
              </p:cNvPr>
              <p:cNvSpPr/>
              <p:nvPr/>
            </p:nvSpPr>
            <p:spPr>
              <a:xfrm>
                <a:off x="339844" y="3031705"/>
                <a:ext cx="5966001" cy="47538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⋅ℓ&lt;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𝑐𝑟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𝑐𝑟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00F595-DB1E-4ABD-A2BF-6BF4B3994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44" y="3031705"/>
                <a:ext cx="5966001" cy="475387"/>
              </a:xfrm>
              <a:prstGeom prst="rect">
                <a:avLst/>
              </a:prstGeom>
              <a:blipFill>
                <a:blip r:embed="rId6"/>
                <a:stretch>
                  <a:fillRect l="-3878" t="-73750" b="-133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4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5001-5D3F-43E8-B076-C88BFEDD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Open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13971-8D98-4E14-AECD-8D0A40329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5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Construct a</a:t>
                </a:r>
                <a:r>
                  <a:rPr lang="en-US" altLang="zh-CN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-bit MA protocol for Set-Disjointness.</a:t>
                </a:r>
              </a:p>
              <a:p>
                <a:endParaRPr lang="en-US" dirty="0"/>
              </a:p>
              <a:p>
                <a:r>
                  <a:rPr lang="en-US" dirty="0"/>
                  <a:t>Show that Z-Max-IP for </a:t>
                </a:r>
                <a:r>
                  <a:rPr lang="en-US" b="1" i="1" dirty="0"/>
                  <a:t>any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dimensions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time under some plausible hypothesis.</a:t>
                </a:r>
              </a:p>
              <a:p>
                <a:pPr lvl="1"/>
                <a:r>
                  <a:rPr lang="en-US" dirty="0"/>
                  <a:t>Implies same hardness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-Furthest Pair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UPP communication protocol: a potential approach</a:t>
                </a:r>
              </a:p>
              <a:p>
                <a:pPr lvl="1"/>
                <a:r>
                  <a:rPr lang="en-US" dirty="0"/>
                  <a:t>NP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UPP: a </a:t>
                </a:r>
                <a:r>
                  <a:rPr lang="en-US" i="1" dirty="0"/>
                  <a:t>relaxation</a:t>
                </a:r>
                <a:r>
                  <a:rPr lang="en-US" dirty="0"/>
                  <a:t> of MA, </a:t>
                </a:r>
                <a:r>
                  <a:rPr lang="en-US" i="1" dirty="0"/>
                  <a:t>where Arthur's error can be </a:t>
                </a:r>
                <a:r>
                  <a:rPr lang="en-US" i="1" dirty="0">
                    <a:solidFill>
                      <a:srgbClr val="FF0000"/>
                    </a:solidFill>
                  </a:rPr>
                  <a:t>arbitrary close </a:t>
                </a:r>
                <a:r>
                  <a:rPr lang="en-US" i="1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Our results can be interpreted as a sub-linear proof length,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communication NP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UPP protocol for Set-Disjointness.</a:t>
                </a:r>
              </a:p>
              <a:p>
                <a:pPr lvl="1"/>
                <a:r>
                  <a:rPr lang="en-US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Z-Max-IP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dim.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under SETH.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13971-8D98-4E14-AECD-8D0A40329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578"/>
              </a:xfrm>
              <a:blipFill>
                <a:blip r:embed="rId2"/>
                <a:stretch>
                  <a:fillRect l="-1043" t="-188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19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9ED6B4-BA72-42C3-874A-10581B186A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NP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UPP Communication Protocol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9ED6B4-BA72-42C3-874A-10581B186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2D82E3-E1BD-4A0C-AE9C-C37887265A5C}"/>
              </a:ext>
            </a:extLst>
          </p:cNvPr>
          <p:cNvSpPr txBox="1"/>
          <p:nvPr/>
        </p:nvSpPr>
        <p:spPr>
          <a:xfrm>
            <a:off x="8101019" y="1767156"/>
            <a:ext cx="2641621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Alice holds x, Bob holds y, </a:t>
            </a:r>
          </a:p>
          <a:p>
            <a:r>
              <a:rPr lang="en-US" dirty="0"/>
              <a:t>want to compute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BCDE5-6ADC-458E-8FAE-D8D3B91891BF}"/>
                  </a:ext>
                </a:extLst>
              </p:cNvPr>
              <p:cNvSpPr txBox="1"/>
              <p:nvPr/>
            </p:nvSpPr>
            <p:spPr>
              <a:xfrm>
                <a:off x="7241432" y="2731233"/>
                <a:ext cx="4645768" cy="115499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MA: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exists a proof,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all proofs,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8BCDE5-6ADC-458E-8FAE-D8D3B9189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432" y="2731233"/>
                <a:ext cx="4645768" cy="1154996"/>
              </a:xfrm>
              <a:prstGeom prst="rect">
                <a:avLst/>
              </a:prstGeom>
              <a:blipFill>
                <a:blip r:embed="rId3"/>
                <a:stretch>
                  <a:fillRect l="-785" t="-2083" r="-785" b="-208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C920F-EB88-42C0-A398-4BBAC1C38072}"/>
                  </a:ext>
                </a:extLst>
              </p:cNvPr>
              <p:cNvSpPr txBox="1"/>
              <p:nvPr/>
            </p:nvSpPr>
            <p:spPr>
              <a:xfrm>
                <a:off x="7241431" y="4350270"/>
                <a:ext cx="4645767" cy="11515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NP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UPP: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exists a proof,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all proofs,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DC920F-EB88-42C0-A398-4BBAC1C3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431" y="4350270"/>
                <a:ext cx="4645767" cy="1151597"/>
              </a:xfrm>
              <a:prstGeom prst="rect">
                <a:avLst/>
              </a:prstGeom>
              <a:blipFill>
                <a:blip r:embed="rId4"/>
                <a:stretch>
                  <a:fillRect l="-785" t="-2618" r="-785" b="-209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7DA3E4-7F0C-491F-9617-4F94C9738C0F}"/>
                  </a:ext>
                </a:extLst>
              </p:cNvPr>
              <p:cNvSpPr txBox="1"/>
              <p:nvPr/>
            </p:nvSpPr>
            <p:spPr>
              <a:xfrm>
                <a:off x="7241432" y="5667688"/>
                <a:ext cx="4645766" cy="92333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,ℓ)</m:t>
                    </m:r>
                  </m:oMath>
                </a14:m>
                <a:r>
                  <a:rPr lang="en-US" dirty="0"/>
                  <a:t>-NP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UPP Protocol: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Proof from Merlin: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Communication Between A &amp; B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bits.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7DA3E4-7F0C-491F-9617-4F94C9738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432" y="5667688"/>
                <a:ext cx="4645766" cy="923330"/>
              </a:xfrm>
              <a:prstGeom prst="rect">
                <a:avLst/>
              </a:prstGeom>
              <a:blipFill>
                <a:blip r:embed="rId5"/>
                <a:stretch>
                  <a:fillRect l="-262" t="-3268" b="-91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A2618BB-CE82-4DDF-837F-4ACE6FCC2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07" y="2357437"/>
            <a:ext cx="5874980" cy="27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40-41E6-405E-8184-4905FD6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Connection with 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7AA74-3CDE-4FBD-BDCC-D810479D3FA8}"/>
                  </a:ext>
                </a:extLst>
              </p:cNvPr>
              <p:cNvSpPr txBox="1"/>
              <p:nvPr/>
            </p:nvSpPr>
            <p:spPr>
              <a:xfrm>
                <a:off x="1059644" y="1690688"/>
                <a:ext cx="603979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4"/>
                </a:pPr>
                <a:r>
                  <a:rPr lang="en-US" sz="2000" dirty="0"/>
                  <a:t>New Connection with Communication Complexity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Similar Connection for SETH-Hardness of Exact Z-Max-IP with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NP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UPP protocols.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[This work]: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There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NP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UPP protocol for Set-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Disjointness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A tiny improvement</a:t>
                </a:r>
                <a:r>
                  <a:rPr lang="en-US" sz="2000" dirty="0"/>
                  <a:t>, e.g.,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NP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UPP protocol for Set-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Disjointness</a:t>
                </a:r>
                <a:br>
                  <a:rPr lang="en-US" sz="2000" dirty="0"/>
                </a:br>
                <a:r>
                  <a:rPr lang="en-US" sz="2000" dirty="0"/>
                  <a:t>would imply Z-Max-IP is hard even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dimensions.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7AA74-3CDE-4FBD-BDCC-D810479D3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44" y="1690688"/>
                <a:ext cx="6039799" cy="3785652"/>
              </a:xfrm>
              <a:prstGeom prst="rect">
                <a:avLst/>
              </a:prstGeom>
              <a:blipFill>
                <a:blip r:embed="rId3"/>
                <a:stretch>
                  <a:fillRect l="-1110" t="-966" r="-807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B55F96-E180-4C89-943E-1EEB19159411}"/>
              </a:ext>
            </a:extLst>
          </p:cNvPr>
          <p:cNvSpPr txBox="1"/>
          <p:nvPr/>
        </p:nvSpPr>
        <p:spPr>
          <a:xfrm>
            <a:off x="8101019" y="1767156"/>
            <a:ext cx="2641621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Alice holds x, Bob holds y, </a:t>
            </a:r>
          </a:p>
          <a:p>
            <a:r>
              <a:rPr lang="en-US" dirty="0"/>
              <a:t>want to compute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506E7-14AC-4A1A-B59D-863FF51FD9B0}"/>
                  </a:ext>
                </a:extLst>
              </p:cNvPr>
              <p:cNvSpPr txBox="1"/>
              <p:nvPr/>
            </p:nvSpPr>
            <p:spPr>
              <a:xfrm>
                <a:off x="7241432" y="2731233"/>
                <a:ext cx="4645768" cy="115499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MA: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exists a proof,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all proofs,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506E7-14AC-4A1A-B59D-863FF51F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432" y="2731233"/>
                <a:ext cx="4645768" cy="1154996"/>
              </a:xfrm>
              <a:prstGeom prst="rect">
                <a:avLst/>
              </a:prstGeom>
              <a:blipFill>
                <a:blip r:embed="rId4"/>
                <a:stretch>
                  <a:fillRect l="-785" t="-2083" r="-785" b="-208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1E9EDA-872A-4050-80E8-0AFDEC766D3C}"/>
                  </a:ext>
                </a:extLst>
              </p:cNvPr>
              <p:cNvSpPr txBox="1"/>
              <p:nvPr/>
            </p:nvSpPr>
            <p:spPr>
              <a:xfrm>
                <a:off x="7241431" y="4350270"/>
                <a:ext cx="4645767" cy="11515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NP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UPP: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exists a proof,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all proofs,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1E9EDA-872A-4050-80E8-0AFDEC766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431" y="4350270"/>
                <a:ext cx="4645767" cy="1151597"/>
              </a:xfrm>
              <a:prstGeom prst="rect">
                <a:avLst/>
              </a:prstGeom>
              <a:blipFill>
                <a:blip r:embed="rId5"/>
                <a:stretch>
                  <a:fillRect l="-785" t="-2618" r="-785" b="-209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87E1CA-D608-4595-96AA-6A81C3FB7659}"/>
                  </a:ext>
                </a:extLst>
              </p:cNvPr>
              <p:cNvSpPr txBox="1"/>
              <p:nvPr/>
            </p:nvSpPr>
            <p:spPr>
              <a:xfrm>
                <a:off x="7241432" y="5667688"/>
                <a:ext cx="4645766" cy="92333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,ℓ)</m:t>
                    </m:r>
                  </m:oMath>
                </a14:m>
                <a:r>
                  <a:rPr lang="en-US" dirty="0"/>
                  <a:t>-NP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UPP Protocol: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Proof from Merlin: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Communication Between A &amp; B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bits.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87E1CA-D608-4595-96AA-6A81C3FB7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432" y="5667688"/>
                <a:ext cx="4645766" cy="923330"/>
              </a:xfrm>
              <a:prstGeom prst="rect">
                <a:avLst/>
              </a:prstGeom>
              <a:blipFill>
                <a:blip r:embed="rId6"/>
                <a:stretch>
                  <a:fillRect l="-262" t="-3268" b="-91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0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6307-29DD-4242-9EFB-EAA23087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5A5B-0ED6-4623-B5BB-1192923A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646" y="2954801"/>
            <a:ext cx="8008707" cy="9483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Any Questions?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18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B69F-C962-4776-BB61-C26CCA4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Max-IP and Z-Max-IP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D2B0-FD45-45B6-A5F7-5A27B7D3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5" y="1825625"/>
            <a:ext cx="67030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Basic problems, relevant in practice.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theoretical implications as well.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Approx. Boolean Max-IP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[ARW’17]: </a:t>
            </a:r>
            <a:r>
              <a:rPr lang="en-US" dirty="0"/>
              <a:t>basis of the recent breakthrough result in Hardness for Approximation in P, implies hardness for many other problems.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Z-Max-IP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[Wil’18]: </a:t>
            </a:r>
            <a:r>
              <a:rPr lang="en-US" altLang="zh-CN" dirty="0"/>
              <a:t>Hardness for Z-Max-IP implies hardness for finding furthest pair in low dimension Euclidean space.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A9533-4E84-439E-8F67-B8A2CA666D9E}"/>
              </a:ext>
            </a:extLst>
          </p:cNvPr>
          <p:cNvSpPr txBox="1"/>
          <p:nvPr/>
        </p:nvSpPr>
        <p:spPr>
          <a:xfrm>
            <a:off x="7253255" y="3647620"/>
            <a:ext cx="4836004" cy="10772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Bichromatic</a:t>
            </a:r>
            <a:r>
              <a:rPr lang="en-US" sz="1600" dirty="0"/>
              <a:t> LCS Closest Pair over permutations,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Approximate Regular Expression Matching,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Diameter in Product Metric,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Approximate Closest Pair in Euclidian Space </a:t>
            </a:r>
            <a:r>
              <a:rPr lang="en-US" altLang="zh-CN" sz="1600" dirty="0">
                <a:solidFill>
                  <a:srgbClr val="FF0000"/>
                </a:solidFill>
              </a:rPr>
              <a:t>[Rub’18]</a:t>
            </a:r>
          </a:p>
        </p:txBody>
      </p:sp>
    </p:spTree>
    <p:extLst>
      <p:ext uri="{BB962C8B-B14F-4D97-AF65-F5344CB8AC3E}">
        <p14:creationId xmlns:p14="http://schemas.microsoft.com/office/powerpoint/2010/main" val="340420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F299-8131-4AE0-ADA3-95943F27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03"/>
            <a:ext cx="10515600" cy="126849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1. New Hardness for Z-Max-IP (under SETH)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7E4B4-3685-4FE1-96EC-BAD3637B7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1398"/>
                <a:ext cx="7138170" cy="237813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Z-Max-IP for n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dimensions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 time under SETH.</a:t>
                </a:r>
              </a:p>
              <a:p>
                <a:pPr lvl="1"/>
                <a:r>
                  <a:rPr lang="en-US" sz="2000" dirty="0"/>
                  <a:t>Z-Max-IP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1.99</m:t>
                        </m:r>
                      </m:sup>
                    </m:sSup>
                  </m:oMath>
                </a14:m>
                <a:r>
                  <a:rPr lang="en-US" sz="2000" dirty="0"/>
                  <a:t> time.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/>
                  <a:t>Max-IP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vectors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dim.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1.99</m:t>
                        </m:r>
                      </m:sup>
                    </m:sSup>
                  </m:oMath>
                </a14:m>
                <a:r>
                  <a:rPr lang="en-US" sz="2000" dirty="0"/>
                  <a:t> time.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CNF-SAT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variables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clauses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0.995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time.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000" dirty="0"/>
                  <a:t>SETH is false. </a:t>
                </a:r>
                <a:r>
                  <a:rPr lang="en-US" sz="2000" dirty="0">
                    <a:solidFill>
                      <a:srgbClr val="FF0000"/>
                    </a:solidFill>
                  </a:rPr>
                  <a:t>[CIP’06]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7E4B4-3685-4FE1-96EC-BAD3637B7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1398"/>
                <a:ext cx="7138170" cy="2378136"/>
              </a:xfrm>
              <a:blipFill>
                <a:blip r:embed="rId3"/>
                <a:stretch>
                  <a:fillRect l="-1110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7A9DC4-2A65-4704-B040-4B3DF24AF35F}"/>
                  </a:ext>
                </a:extLst>
              </p:cNvPr>
              <p:cNvSpPr/>
              <p:nvPr/>
            </p:nvSpPr>
            <p:spPr>
              <a:xfrm>
                <a:off x="8051515" y="2175252"/>
                <a:ext cx="3712396" cy="147732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Z-Max-IP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Given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rgbClr val="FF0000"/>
                    </a:solidFill>
                  </a:rPr>
                  <a:t>Integer</a:t>
                </a:r>
                <a:r>
                  <a:rPr lang="en-US" dirty="0"/>
                  <a:t> vectors (each of size n)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maximum inner product: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7A9DC4-2A65-4704-B040-4B3DF24AF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515" y="2175252"/>
                <a:ext cx="3712396" cy="1477328"/>
              </a:xfrm>
              <a:prstGeom prst="rect">
                <a:avLst/>
              </a:prstGeom>
              <a:blipFill>
                <a:blip r:embed="rId4"/>
                <a:stretch>
                  <a:fillRect l="-1309" t="-2049" b="-532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6B466E-2B0B-4721-B12B-6B6040157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515" y="4030408"/>
            <a:ext cx="3712396" cy="923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E0F8CA-4411-4692-82B0-3C2562277C19}"/>
                  </a:ext>
                </a:extLst>
              </p:cNvPr>
              <p:cNvSpPr txBox="1"/>
              <p:nvPr/>
            </p:nvSpPr>
            <p:spPr>
              <a:xfrm>
                <a:off x="838200" y="4131282"/>
                <a:ext cx="6692757" cy="721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solidFill>
                      <a:srgbClr val="7030A0"/>
                    </a:solidFill>
                  </a:rPr>
                  <a:t>Closer to the upper bound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[Mat’92] : Z-Max-IP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2−1/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E0F8CA-4411-4692-82B0-3C2562277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31282"/>
                <a:ext cx="6692757" cy="721672"/>
              </a:xfrm>
              <a:prstGeom prst="rect">
                <a:avLst/>
              </a:prstGeom>
              <a:blipFill>
                <a:blip r:embed="rId6"/>
                <a:stretch>
                  <a:fillRect l="-820"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6FC7F-0E0D-47CB-B011-541D308FCA76}"/>
                  </a:ext>
                </a:extLst>
              </p:cNvPr>
              <p:cNvSpPr txBox="1"/>
              <p:nvPr/>
            </p:nvSpPr>
            <p:spPr>
              <a:xfrm>
                <a:off x="4084910" y="5217657"/>
                <a:ext cx="2795894" cy="94256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Lower Bound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[This work]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6FC7F-0E0D-47CB-B011-541D308F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10" y="5217657"/>
                <a:ext cx="2795894" cy="942566"/>
              </a:xfrm>
              <a:prstGeom prst="rect">
                <a:avLst/>
              </a:prstGeom>
              <a:blipFill>
                <a:blip r:embed="rId7"/>
                <a:stretch>
                  <a:fillRect t="-3185" b="-828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EF1B-BF50-4A0D-A9DB-7E80359C08D8}"/>
                  </a:ext>
                </a:extLst>
              </p:cNvPr>
              <p:cNvSpPr txBox="1"/>
              <p:nvPr/>
            </p:nvSpPr>
            <p:spPr>
              <a:xfrm>
                <a:off x="7976369" y="5217657"/>
                <a:ext cx="3327770" cy="934808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Lower Bound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Implicit in [Wil’18]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EF1B-BF50-4A0D-A9DB-7E80359C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69" y="5217657"/>
                <a:ext cx="3327770" cy="934808"/>
              </a:xfrm>
              <a:prstGeom prst="rect">
                <a:avLst/>
              </a:prstGeom>
              <a:blipFill>
                <a:blip r:embed="rId8"/>
                <a:stretch>
                  <a:fillRect t="-3226" b="-903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46115-3E5A-42AF-97E9-D7602F1CBB5D}"/>
                  </a:ext>
                </a:extLst>
              </p:cNvPr>
              <p:cNvSpPr txBox="1"/>
              <p:nvPr/>
            </p:nvSpPr>
            <p:spPr>
              <a:xfrm>
                <a:off x="791565" y="5209899"/>
                <a:ext cx="2197781" cy="92333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Upper Bound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[Mat’92]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46115-3E5A-42AF-97E9-D7602F1CB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65" y="5209899"/>
                <a:ext cx="2197781" cy="923330"/>
              </a:xfrm>
              <a:prstGeom prst="rect">
                <a:avLst/>
              </a:prstGeom>
              <a:blipFill>
                <a:blip r:embed="rId9"/>
                <a:stretch>
                  <a:fillRect t="-3268" r="-276" b="-91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Left 4">
            <a:extLst>
              <a:ext uri="{FF2B5EF4-FFF2-40B4-BE49-F238E27FC236}">
                <a16:creationId xmlns:a16="http://schemas.microsoft.com/office/drawing/2014/main" id="{B9F5A825-9883-48CE-BB47-70DCCA5C52BB}"/>
              </a:ext>
            </a:extLst>
          </p:cNvPr>
          <p:cNvSpPr/>
          <p:nvPr/>
        </p:nvSpPr>
        <p:spPr>
          <a:xfrm>
            <a:off x="7061752" y="5590761"/>
            <a:ext cx="735496" cy="1391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F6D17-02CC-4A7D-A61B-304983F2BFCB}"/>
              </a:ext>
            </a:extLst>
          </p:cNvPr>
          <p:cNvSpPr txBox="1"/>
          <p:nvPr/>
        </p:nvSpPr>
        <p:spPr>
          <a:xfrm>
            <a:off x="3373461" y="545422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2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2" grpId="0" animBg="1"/>
      <p:bldP spid="5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F299-8131-4AE0-ADA3-95943F27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04"/>
            <a:ext cx="10515600" cy="10630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Hardness for Z-Max-IP (under SETH)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7E4B4-3685-4FE1-96EC-BAD3637B7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8475"/>
                <a:ext cx="6898240" cy="1525381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New Hardness for Z-Max-IP (under SETH):</a:t>
                </a:r>
              </a:p>
              <a:p>
                <a:pPr lvl="1"/>
                <a:r>
                  <a:rPr lang="en-US" dirty="0"/>
                  <a:t>Z-Max-IP for n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dimensions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time.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7E4B4-3685-4FE1-96EC-BAD3637B7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8475"/>
                <a:ext cx="6898240" cy="1525381"/>
              </a:xfrm>
              <a:blipFill>
                <a:blip r:embed="rId2"/>
                <a:stretch>
                  <a:fillRect l="-1857" t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6B466E-2B0B-4721-B12B-6B6040157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757" y="3223856"/>
            <a:ext cx="3712396" cy="923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0F8CA-4411-4692-82B0-3C2562277C19}"/>
              </a:ext>
            </a:extLst>
          </p:cNvPr>
          <p:cNvSpPr txBox="1"/>
          <p:nvPr/>
        </p:nvSpPr>
        <p:spPr>
          <a:xfrm>
            <a:off x="838200" y="3223855"/>
            <a:ext cx="6692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Separation for Boolean Max-IP / Z-Max-IP: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Z-Max-IP is </a:t>
            </a:r>
            <a:r>
              <a:rPr lang="en-US" b="1" dirty="0">
                <a:solidFill>
                  <a:srgbClr val="FF0000"/>
                </a:solidFill>
              </a:rPr>
              <a:t>much harder</a:t>
            </a:r>
            <a:r>
              <a:rPr lang="en-US" dirty="0"/>
              <a:t> than Boolean Max-IP.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Progress on Open Problem 23 in </a:t>
            </a:r>
            <a:r>
              <a:rPr lang="en-US" dirty="0" err="1"/>
              <a:t>Dagstuhl</a:t>
            </a:r>
            <a:r>
              <a:rPr lang="en-US" dirty="0"/>
              <a:t> workshop on </a:t>
            </a:r>
            <a:r>
              <a:rPr lang="en-US" i="1" dirty="0">
                <a:solidFill>
                  <a:srgbClr val="7030A0"/>
                </a:solidFill>
              </a:rPr>
              <a:t>Structure and Hardness in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6FC7F-0E0D-47CB-B011-541D308FCA76}"/>
                  </a:ext>
                </a:extLst>
              </p:cNvPr>
              <p:cNvSpPr txBox="1"/>
              <p:nvPr/>
            </p:nvSpPr>
            <p:spPr>
              <a:xfrm>
                <a:off x="1433411" y="4834326"/>
                <a:ext cx="2795894" cy="94256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Z-Max-IP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[This work]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6FC7F-0E0D-47CB-B011-541D308F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11" y="4834326"/>
                <a:ext cx="2795894" cy="942566"/>
              </a:xfrm>
              <a:prstGeom prst="rect">
                <a:avLst/>
              </a:prstGeom>
              <a:blipFill>
                <a:blip r:embed="rId4"/>
                <a:stretch>
                  <a:fillRect t="-2548" b="-828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EF1B-BF50-4A0D-A9DB-7E80359C08D8}"/>
                  </a:ext>
                </a:extLst>
              </p:cNvPr>
              <p:cNvSpPr txBox="1"/>
              <p:nvPr/>
            </p:nvSpPr>
            <p:spPr>
              <a:xfrm>
                <a:off x="5732342" y="4843944"/>
                <a:ext cx="2398990" cy="92333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Boolean Max-IP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[AW15, ACW16]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EF1B-BF50-4A0D-A9DB-7E80359C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42" y="4843944"/>
                <a:ext cx="2398990" cy="923330"/>
              </a:xfrm>
              <a:prstGeom prst="rect">
                <a:avLst/>
              </a:prstGeom>
              <a:blipFill>
                <a:blip r:embed="rId5"/>
                <a:stretch>
                  <a:fillRect t="-3268" r="-1263" b="-91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521A64-CF1D-45F9-9E01-C2445FAF5F51}"/>
              </a:ext>
            </a:extLst>
          </p:cNvPr>
          <p:cNvSpPr txBox="1"/>
          <p:nvPr/>
        </p:nvSpPr>
        <p:spPr>
          <a:xfrm>
            <a:off x="2466514" y="587395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FD8BF-28A2-4EDF-AAE6-8AE06FB31C9B}"/>
              </a:ext>
            </a:extLst>
          </p:cNvPr>
          <p:cNvSpPr txBox="1"/>
          <p:nvPr/>
        </p:nvSpPr>
        <p:spPr>
          <a:xfrm>
            <a:off x="6566993" y="5873952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EASY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6A6104-6B98-4CD2-A9C5-78DA8A0EC4EF}"/>
                  </a:ext>
                </a:extLst>
              </p:cNvPr>
              <p:cNvSpPr/>
              <p:nvPr/>
            </p:nvSpPr>
            <p:spPr>
              <a:xfrm>
                <a:off x="7835757" y="1448464"/>
                <a:ext cx="3712396" cy="147732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Z-Max-IP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Given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rgbClr val="FF0000"/>
                    </a:solidFill>
                  </a:rPr>
                  <a:t>Integer</a:t>
                </a:r>
                <a:r>
                  <a:rPr lang="en-US" dirty="0"/>
                  <a:t> vectors (each of size n)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maximum inner product:</a:t>
                </a:r>
                <a:endParaRPr lang="en-US" b="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6A6104-6B98-4CD2-A9C5-78DA8A0EC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57" y="1448464"/>
                <a:ext cx="3712396" cy="1477328"/>
              </a:xfrm>
              <a:prstGeom prst="rect">
                <a:avLst/>
              </a:prstGeom>
              <a:blipFill>
                <a:blip r:embed="rId6"/>
                <a:stretch>
                  <a:fillRect l="-1146" t="-2049" b="-532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F299-8131-4AE0-ADA3-95943F27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904"/>
            <a:ext cx="10515600" cy="13534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New Hardness for Z-Max-IP (under SETH)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7E4B4-3685-4FE1-96EC-BAD3637B7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866"/>
                <a:ext cx="6898240" cy="1525381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New Hardness for Z-Max-IP (under SETH):</a:t>
                </a:r>
              </a:p>
              <a:p>
                <a:pPr lvl="1"/>
                <a:r>
                  <a:rPr lang="en-US" dirty="0"/>
                  <a:t>Z-Max-IP for n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dimensions require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time.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7E4B4-3685-4FE1-96EC-BAD3637B7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866"/>
                <a:ext cx="6898240" cy="1525381"/>
              </a:xfrm>
              <a:blipFill>
                <a:blip r:embed="rId3"/>
                <a:stretch>
                  <a:fillRect l="-1857" t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6B466E-2B0B-4721-B12B-6B6040157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757" y="3323247"/>
            <a:ext cx="3712396" cy="923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E0F8CA-4411-4692-82B0-3C2562277C19}"/>
                  </a:ext>
                </a:extLst>
              </p:cNvPr>
              <p:cNvSpPr txBox="1"/>
              <p:nvPr/>
            </p:nvSpPr>
            <p:spPr>
              <a:xfrm>
                <a:off x="838200" y="3323246"/>
                <a:ext cx="6795499" cy="1229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7030A0"/>
                    </a:solidFill>
                  </a:rPr>
                  <a:t>New Hardness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-Furthest Pair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. (reductions from [Wil18])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</a:rPr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-Furthest Pair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among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points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time.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tx1"/>
                    </a:solidFill>
                  </a:rPr>
                  <a:t>Stronger </a:t>
                </a:r>
                <a:r>
                  <a:rPr lang="en-US" i="1" dirty="0">
                    <a:solidFill>
                      <a:srgbClr val="FF0000"/>
                    </a:solidFill>
                  </a:rPr>
                  <a:t>separation</a:t>
                </a:r>
                <a:r>
                  <a:rPr lang="en-US" i="1" dirty="0">
                    <a:solidFill>
                      <a:schemeClr val="tx1"/>
                    </a:solidFill>
                  </a:rPr>
                  <a:t> between furthest and closest pair.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E0F8CA-4411-4692-82B0-3C2562277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3246"/>
                <a:ext cx="6795499" cy="1229439"/>
              </a:xfrm>
              <a:prstGeom prst="rect">
                <a:avLst/>
              </a:prstGeom>
              <a:blipFill>
                <a:blip r:embed="rId5"/>
                <a:stretch>
                  <a:fillRect l="-628" t="-198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6FC7F-0E0D-47CB-B011-541D308FCA76}"/>
                  </a:ext>
                </a:extLst>
              </p:cNvPr>
              <p:cNvSpPr txBox="1"/>
              <p:nvPr/>
            </p:nvSpPr>
            <p:spPr>
              <a:xfrm>
                <a:off x="632738" y="4764474"/>
                <a:ext cx="2795894" cy="94256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-Furthest Pair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[This work]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6FC7F-0E0D-47CB-B011-541D308F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8" y="4764474"/>
                <a:ext cx="2795894" cy="942566"/>
              </a:xfrm>
              <a:prstGeom prst="rect">
                <a:avLst/>
              </a:prstGeom>
              <a:blipFill>
                <a:blip r:embed="rId6"/>
                <a:stretch>
                  <a:fillRect t="-3205" b="-897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EF1B-BF50-4A0D-A9DB-7E80359C08D8}"/>
                  </a:ext>
                </a:extLst>
              </p:cNvPr>
              <p:cNvSpPr txBox="1"/>
              <p:nvPr/>
            </p:nvSpPr>
            <p:spPr>
              <a:xfrm>
                <a:off x="8763370" y="4764474"/>
                <a:ext cx="2380780" cy="94192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-Closest Pair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𝑝𝑜𝑙𝑦𝑙𝑜𝑔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[BS76, KM95, DHKP97]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6EF1B-BF50-4A0D-A9DB-7E80359C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0" y="4764474"/>
                <a:ext cx="2380780" cy="941925"/>
              </a:xfrm>
              <a:prstGeom prst="rect">
                <a:avLst/>
              </a:prstGeom>
              <a:blipFill>
                <a:blip r:embed="rId7"/>
                <a:stretch>
                  <a:fillRect l="-765" t="-3205" r="-255" b="-897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F1D9D8-D244-4ABB-BC61-9F3CBF8732B9}"/>
                  </a:ext>
                </a:extLst>
              </p:cNvPr>
              <p:cNvSpPr txBox="1"/>
              <p:nvPr/>
            </p:nvSpPr>
            <p:spPr>
              <a:xfrm>
                <a:off x="4639672" y="4764474"/>
                <a:ext cx="3327770" cy="934808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-Furthest Pair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[Wil’18]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F1D9D8-D244-4ABB-BC61-9F3CBF87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672" y="4764474"/>
                <a:ext cx="3327770" cy="934808"/>
              </a:xfrm>
              <a:prstGeom prst="rect">
                <a:avLst/>
              </a:prstGeom>
              <a:blipFill>
                <a:blip r:embed="rId8"/>
                <a:stretch>
                  <a:fillRect t="-3226" b="-903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333D5E-9CD2-4E17-BC3D-2F9F80328C52}"/>
              </a:ext>
            </a:extLst>
          </p:cNvPr>
          <p:cNvSpPr txBox="1"/>
          <p:nvPr/>
        </p:nvSpPr>
        <p:spPr>
          <a:xfrm>
            <a:off x="9632165" y="5784144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EASY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EBED1-8610-4EAE-A87D-0DCF237634B1}"/>
              </a:ext>
            </a:extLst>
          </p:cNvPr>
          <p:cNvSpPr txBox="1"/>
          <p:nvPr/>
        </p:nvSpPr>
        <p:spPr>
          <a:xfrm>
            <a:off x="1665841" y="57841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328017-D5AE-467F-BB8F-9D8769E5CA0D}"/>
                  </a:ext>
                </a:extLst>
              </p:cNvPr>
              <p:cNvSpPr/>
              <p:nvPr/>
            </p:nvSpPr>
            <p:spPr>
              <a:xfrm>
                <a:off x="7835757" y="1547855"/>
                <a:ext cx="3712396" cy="147732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Z-Max-IP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Given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rgbClr val="FF0000"/>
                    </a:solidFill>
                  </a:rPr>
                  <a:t>Integer</a:t>
                </a:r>
                <a:r>
                  <a:rPr lang="en-US" dirty="0"/>
                  <a:t> vectors (each of size n)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maximum inner product.</a:t>
                </a:r>
                <a:endParaRPr lang="en-US" b="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328017-D5AE-467F-BB8F-9D8769E5C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57" y="1547855"/>
                <a:ext cx="3712396" cy="1477328"/>
              </a:xfrm>
              <a:prstGeom prst="rect">
                <a:avLst/>
              </a:prstGeom>
              <a:blipFill>
                <a:blip r:embed="rId9"/>
                <a:stretch>
                  <a:fillRect l="-1146" t="-2049" b="-532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Left 12">
            <a:extLst>
              <a:ext uri="{FF2B5EF4-FFF2-40B4-BE49-F238E27FC236}">
                <a16:creationId xmlns:a16="http://schemas.microsoft.com/office/drawing/2014/main" id="{C2A8D7C0-FE91-4DBE-95B0-E7E8310331A4}"/>
              </a:ext>
            </a:extLst>
          </p:cNvPr>
          <p:cNvSpPr/>
          <p:nvPr/>
        </p:nvSpPr>
        <p:spPr>
          <a:xfrm>
            <a:off x="3666404" y="5092730"/>
            <a:ext cx="735496" cy="1391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 animBg="1"/>
      <p:bldP spid="10" grpId="0" animBg="1"/>
      <p:bldP spid="5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40-41E6-405E-8184-4905FD6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Characterization of Boolean Approx. Max-IP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0A1D5-39D3-44B1-9738-5EEB667C3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3454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 Characterization of Approx. Max-IP:	</a:t>
                </a:r>
              </a:p>
              <a:p>
                <a:pPr lvl="1"/>
                <a:r>
                  <a:rPr lang="en-US" dirty="0"/>
                  <a:t>[ARW’17]: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approximation to Max-IP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dimensions,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 more refined question: </a:t>
                </a:r>
              </a:p>
              <a:p>
                <a:pPr lvl="2"/>
                <a:r>
                  <a:rPr lang="en-US" i="1" dirty="0"/>
                  <a:t>For each vector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/>
                  <a:t>, what is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/>
                  <a:t> such that Max-IP can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/>
                  <a:t>-approximated in truly sub-quadratic time?</a:t>
                </a:r>
                <a:br>
                  <a:rPr lang="en-US" i="1" dirty="0"/>
                </a:br>
                <a:r>
                  <a:rPr lang="en-US" dirty="0"/>
                  <a:t>	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0A1D5-39D3-44B1-9738-5EEB667C3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34546" cy="4351338"/>
              </a:xfrm>
              <a:blipFill>
                <a:blip r:embed="rId3"/>
                <a:stretch>
                  <a:fillRect l="-179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08CEF0-85CD-4A35-A01A-B73C58A329C8}"/>
                  </a:ext>
                </a:extLst>
              </p:cNvPr>
              <p:cNvSpPr/>
              <p:nvPr/>
            </p:nvSpPr>
            <p:spPr>
              <a:xfrm>
                <a:off x="7753563" y="1859741"/>
                <a:ext cx="4205556" cy="4079194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Boolean Max-IP</a:t>
                </a:r>
                <a:r>
                  <a:rPr lang="en-US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Boolean</a:t>
                </a:r>
                <a:r>
                  <a:rPr lang="en-US" dirty="0"/>
                  <a:t> vectors,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𝑀𝑎𝑥𝐼𝑃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Approx. version: find a r-multiplicative approximation to the answer:</a:t>
                </a:r>
                <a:r>
                  <a:rPr lang="zh-CN" altLang="en-US" dirty="0"/>
                  <a:t>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𝑀𝑎𝑥𝐼𝑃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𝑀𝑎𝑥𝐼𝑃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 = d(n) : </a:t>
                </a:r>
                <a:r>
                  <a:rPr lang="en-US" dirty="0">
                    <a:solidFill>
                      <a:srgbClr val="C00000"/>
                    </a:solidFill>
                  </a:rPr>
                  <a:t>vector dimensions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 = r(n) : </a:t>
                </a:r>
                <a:r>
                  <a:rPr lang="en-US" dirty="0">
                    <a:solidFill>
                      <a:srgbClr val="C00000"/>
                    </a:solidFill>
                  </a:rPr>
                  <a:t>approx. ratio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08CEF0-85CD-4A35-A01A-B73C58A32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563" y="1859741"/>
                <a:ext cx="4205556" cy="4079194"/>
              </a:xfrm>
              <a:prstGeom prst="rect">
                <a:avLst/>
              </a:prstGeom>
              <a:blipFill>
                <a:blip r:embed="rId4"/>
                <a:stretch>
                  <a:fillRect l="-867" t="-596" r="-20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22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40-41E6-405E-8184-4905FD6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Characterization of Boolean Approx. Max-IP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0A1D5-39D3-44B1-9738-5EEB667C3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3454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2. Characterization of Approx. Max-IP:	</a:t>
                </a:r>
              </a:p>
              <a:p>
                <a:pPr lvl="1"/>
                <a:r>
                  <a:rPr lang="en-US" dirty="0"/>
                  <a:t>A more refined question: </a:t>
                </a:r>
              </a:p>
              <a:p>
                <a:pPr lvl="2"/>
                <a:r>
                  <a:rPr lang="en-US" i="1" dirty="0"/>
                  <a:t>For each vector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/>
                  <a:t>, what is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/>
                  <a:t> such that Max-IP can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i="1" dirty="0"/>
                  <a:t>-approximated in truly sub-quadratic time?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We obtain a </a:t>
                </a:r>
                <a:r>
                  <a:rPr lang="en-US" dirty="0">
                    <a:solidFill>
                      <a:srgbClr val="FF0000"/>
                    </a:solidFill>
                  </a:rPr>
                  <a:t>characterization </a:t>
                </a:r>
                <a:r>
                  <a:rPr lang="en-US" dirty="0"/>
                  <a:t>(under SETH)!</a:t>
                </a:r>
              </a:p>
              <a:p>
                <a:pPr lvl="2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Truly sub-quadratic time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 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rgbClr val="C00000"/>
                    </a:solidFill>
                  </a:rPr>
                  <a:t>EASY!</a:t>
                </a:r>
              </a:p>
              <a:p>
                <a:pPr lvl="2"/>
                <a:r>
                  <a:rPr lang="en-US" b="0" dirty="0"/>
                  <a:t>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b="0" dirty="0"/>
                  <a:t> time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HARD!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/>
                  <a:t>	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0A1D5-39D3-44B1-9738-5EEB667C3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34546" cy="4351338"/>
              </a:xfrm>
              <a:blipFill>
                <a:blip r:embed="rId3"/>
                <a:stretch>
                  <a:fillRect l="-179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CF3BC4-0037-4120-BC18-65B8DADBAA6D}"/>
                  </a:ext>
                </a:extLst>
              </p:cNvPr>
              <p:cNvSpPr/>
              <p:nvPr/>
            </p:nvSpPr>
            <p:spPr>
              <a:xfrm>
                <a:off x="7753563" y="1859741"/>
                <a:ext cx="4205556" cy="4079194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Boolean Max-IP</a:t>
                </a:r>
                <a:r>
                  <a:rPr lang="en-US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Boolean</a:t>
                </a:r>
                <a:r>
                  <a:rPr lang="en-US" dirty="0"/>
                  <a:t> vectors,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𝑀𝑎𝑥𝐼𝑃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Approx. version: find a r-multiplicative approximation to the answer:</a:t>
                </a:r>
                <a:r>
                  <a:rPr lang="zh-CN" altLang="en-US" dirty="0"/>
                  <a:t>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𝑀𝑎𝑥𝐼𝑃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𝑀𝑎𝑥𝐼𝑃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 = d(n) : </a:t>
                </a:r>
                <a:r>
                  <a:rPr lang="en-US" dirty="0">
                    <a:solidFill>
                      <a:srgbClr val="C00000"/>
                    </a:solidFill>
                  </a:rPr>
                  <a:t>vector dimensions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 = r(n) : </a:t>
                </a:r>
                <a:r>
                  <a:rPr lang="en-US" dirty="0">
                    <a:solidFill>
                      <a:srgbClr val="C00000"/>
                    </a:solidFill>
                  </a:rPr>
                  <a:t>approx. ratio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CF3BC4-0037-4120-BC18-65B8DADBA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563" y="1859741"/>
                <a:ext cx="4205556" cy="4079194"/>
              </a:xfrm>
              <a:prstGeom prst="rect">
                <a:avLst/>
              </a:prstGeom>
              <a:blipFill>
                <a:blip r:embed="rId4"/>
                <a:stretch>
                  <a:fillRect l="-867" t="-596" r="-20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3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40-41E6-405E-8184-4905FD61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Characterization of Boolean Approx. Max-IP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0A1D5-39D3-44B1-9738-5EEB667C3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839" y="1418120"/>
                <a:ext cx="6308035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2. Characterization of Approx. Max-IP:	</a:t>
                </a:r>
              </a:p>
              <a:p>
                <a:pPr lvl="1"/>
                <a:r>
                  <a:rPr lang="en-US" dirty="0"/>
                  <a:t>We obtain a characterization!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 </m:t>
                        </m:r>
                      </m:sup>
                    </m:sSup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/>
                  <a:t> time.         </a:t>
                </a:r>
                <a:r>
                  <a:rPr lang="en-US" dirty="0">
                    <a:solidFill>
                      <a:srgbClr val="FF0000"/>
                    </a:solidFill>
                  </a:rPr>
                  <a:t>EASY!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time. </a:t>
                </a:r>
                <a:r>
                  <a:rPr lang="en-US" dirty="0">
                    <a:solidFill>
                      <a:srgbClr val="C00000"/>
                    </a:solidFill>
                  </a:rPr>
                  <a:t>   </a:t>
                </a:r>
                <a:r>
                  <a:rPr lang="en-US" dirty="0">
                    <a:solidFill>
                      <a:srgbClr val="FF0000"/>
                    </a:solidFill>
                  </a:rPr>
                  <a:t>HARD!</a:t>
                </a:r>
              </a:p>
              <a:p>
                <a:pPr lvl="2"/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Example: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is </a:t>
                </a:r>
                <a:r>
                  <a:rPr lang="en-US" dirty="0">
                    <a:solidFill>
                      <a:srgbClr val="FF0000"/>
                    </a:solidFill>
                  </a:rPr>
                  <a:t>EASY</a:t>
                </a:r>
                <a:r>
                  <a:rPr lang="en-US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approximation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EASY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,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is </a:t>
                </a:r>
                <a:r>
                  <a:rPr lang="en-US" dirty="0">
                    <a:solidFill>
                      <a:srgbClr val="FF0000"/>
                    </a:solidFill>
                  </a:rPr>
                  <a:t>HARD</a:t>
                </a:r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Upper Bound via </a:t>
                </a:r>
                <a:r>
                  <a:rPr lang="en-US" i="1" dirty="0"/>
                  <a:t>polynomial method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Lower Bound follows from </a:t>
                </a:r>
                <a:r>
                  <a:rPr lang="en-US" dirty="0">
                    <a:solidFill>
                      <a:srgbClr val="FF0000"/>
                    </a:solidFill>
                  </a:rPr>
                  <a:t>[Rub’18]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0A1D5-39D3-44B1-9738-5EEB667C3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839" y="1418120"/>
                <a:ext cx="6308035" cy="4351338"/>
              </a:xfrm>
              <a:blipFill>
                <a:blip r:embed="rId3"/>
                <a:stretch>
                  <a:fillRect l="-1739" t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99EB3D-17CB-4936-A6E0-01B2B68F15EE}"/>
                  </a:ext>
                </a:extLst>
              </p:cNvPr>
              <p:cNvSpPr/>
              <p:nvPr/>
            </p:nvSpPr>
            <p:spPr>
              <a:xfrm>
                <a:off x="7679020" y="1554192"/>
                <a:ext cx="4205556" cy="4079194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Boolean Max-IP</a:t>
                </a:r>
                <a:r>
                  <a:rPr lang="en-US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Boolean</a:t>
                </a:r>
                <a:r>
                  <a:rPr lang="en-US" dirty="0"/>
                  <a:t> vectors,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𝑀𝑎𝑥𝐼𝑃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Approx. version: find a r-multiplicative approximation to the answer:</a:t>
                </a:r>
                <a:r>
                  <a:rPr lang="zh-CN" altLang="en-US" dirty="0"/>
                  <a:t>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𝑀𝑎𝑥𝐼𝑃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𝑀𝑎𝑥𝐼𝑃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 = d(n) : </a:t>
                </a:r>
                <a:r>
                  <a:rPr lang="en-US" dirty="0">
                    <a:solidFill>
                      <a:srgbClr val="C00000"/>
                    </a:solidFill>
                  </a:rPr>
                  <a:t>vector dimensions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 = r(n) : </a:t>
                </a:r>
                <a:r>
                  <a:rPr lang="en-US" dirty="0">
                    <a:solidFill>
                      <a:srgbClr val="C00000"/>
                    </a:solidFill>
                  </a:rPr>
                  <a:t>approx. ratio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99EB3D-17CB-4936-A6E0-01B2B68F1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20" y="1554192"/>
                <a:ext cx="4205556" cy="4079194"/>
              </a:xfrm>
              <a:prstGeom prst="rect">
                <a:avLst/>
              </a:prstGeom>
              <a:blipFill>
                <a:blip r:embed="rId4"/>
                <a:stretch>
                  <a:fillRect l="-867" t="-745" r="-20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3154</Words>
  <Application>Microsoft Office PowerPoint</Application>
  <PresentationFormat>Widescreen</PresentationFormat>
  <Paragraphs>563</Paragraphs>
  <Slides>28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Cambria Math</vt:lpstr>
      <vt:lpstr>Wingdings</vt:lpstr>
      <vt:lpstr>Office Theme</vt:lpstr>
      <vt:lpstr>On The Hardness of Approximate and Exact (Bichromatic) Maximum Inner Product</vt:lpstr>
      <vt:lpstr>Max-IP and Z-Max-IP</vt:lpstr>
      <vt:lpstr>Max-IP and Z-Max-IP</vt:lpstr>
      <vt:lpstr>1. New Hardness for Z-Max-IP (under SETH)</vt:lpstr>
      <vt:lpstr>New Hardness for Z-Max-IP (under SETH)</vt:lpstr>
      <vt:lpstr>New Hardness for Z-Max-IP (under SETH)</vt:lpstr>
      <vt:lpstr>Characterization of Boolean Approx. Max-IP</vt:lpstr>
      <vt:lpstr>Characterization of Boolean Approx. Max-IP</vt:lpstr>
      <vt:lpstr>Characterization of Boolean Approx. Max-IP</vt:lpstr>
      <vt:lpstr>New Merlin-Arthur Protocol for Set-Disjointness</vt:lpstr>
      <vt:lpstr>New Connection with Communication Complexity</vt:lpstr>
      <vt:lpstr>Proof Overview: SETH-Hardness of Z-Max-IP</vt:lpstr>
      <vt:lpstr>Reduction RoadMap</vt:lpstr>
      <vt:lpstr>Easy Part: Z-OV ⇒Z-Max-IP</vt:lpstr>
      <vt:lpstr>Hard Part: OV ⇒Z-OV</vt:lpstr>
      <vt:lpstr>Chinese Remainder Theorem</vt:lpstr>
      <vt:lpstr>Hard Part: OV ⇒Z-OV</vt:lpstr>
      <vt:lpstr>Hard Part: OV ⇒Z-OV</vt:lpstr>
      <vt:lpstr>Hard Part: OV ⇒Z-OV</vt:lpstr>
      <vt:lpstr>Hard Part: OV ⇒Z-OV Informal Analysis</vt:lpstr>
      <vt:lpstr>2^O(log^∗⁡n ) dim. Hardness: Sketch</vt:lpstr>
      <vt:lpstr>One Step of Recursion</vt:lpstr>
      <vt:lpstr>One Step of Recursion</vt:lpstr>
      <vt:lpstr>One Step of Recursion: Informal Analysis</vt:lpstr>
      <vt:lpstr>Open Questions</vt:lpstr>
      <vt:lpstr>NP ⋅ UPP Communication Protocol</vt:lpstr>
      <vt:lpstr>New Connection with Communication Complexity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Hardness of Approximate and Exact (Bichromatic) Maximum Inner Product</dc:title>
  <dc:creator>wjmzbmr</dc:creator>
  <cp:lastModifiedBy>wjmzbmr</cp:lastModifiedBy>
  <cp:revision>467</cp:revision>
  <dcterms:created xsi:type="dcterms:W3CDTF">2018-06-13T20:42:14Z</dcterms:created>
  <dcterms:modified xsi:type="dcterms:W3CDTF">2018-06-30T04:56:11Z</dcterms:modified>
</cp:coreProperties>
</file>