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72" r:id="rId14"/>
    <p:sldId id="273" r:id="rId15"/>
    <p:sldId id="300" r:id="rId16"/>
    <p:sldId id="274" r:id="rId17"/>
    <p:sldId id="275" r:id="rId18"/>
    <p:sldId id="276" r:id="rId19"/>
    <p:sldId id="277" r:id="rId20"/>
    <p:sldId id="304" r:id="rId21"/>
    <p:sldId id="278" r:id="rId22"/>
    <p:sldId id="280" r:id="rId23"/>
    <p:sldId id="282" r:id="rId24"/>
    <p:sldId id="283" r:id="rId25"/>
    <p:sldId id="284" r:id="rId26"/>
    <p:sldId id="286" r:id="rId27"/>
    <p:sldId id="297" r:id="rId28"/>
    <p:sldId id="298" r:id="rId29"/>
    <p:sldId id="303" r:id="rId30"/>
    <p:sldId id="293" r:id="rId31"/>
    <p:sldId id="295" r:id="rId32"/>
    <p:sldId id="302" r:id="rId33"/>
    <p:sldId id="287" r:id="rId34"/>
    <p:sldId id="288" r:id="rId35"/>
    <p:sldId id="289" r:id="rId36"/>
    <p:sldId id="290" r:id="rId37"/>
    <p:sldId id="29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96" d="100"/>
          <a:sy n="96" d="100"/>
        </p:scale>
        <p:origin x="42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0BA67-CC36-46E2-9B35-DE2CB5AD81C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A99A1-FE03-44D1-8632-493FD850F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96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green box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A99A1-FE03-44D1-8632-493FD850F0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10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\pi(x) is just the computational history of C on x</a:t>
            </a:r>
          </a:p>
          <a:p>
            <a:r>
              <a:rPr lang="en-US" dirty="0"/>
              <a:t>This is just the Cook-Levin Theorem applied to the circuit!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A99A1-FE03-44D1-8632-493FD850F0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09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of 3, because any 3-CSP can be written as many OR_3 clauses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A99A1-FE03-44D1-8632-493FD850F0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08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it clear that we only assume a CAPP </a:t>
            </a:r>
            <a:r>
              <a:rPr lang="en-US" dirty="0" err="1"/>
              <a:t>algo</a:t>
            </a:r>
            <a:r>
              <a:rPr lang="en-US" dirty="0"/>
              <a:t> with constant error!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A99A1-FE03-44D1-8632-493FD850F07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51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now, I probably have to assume you know some basic of PCP because I don’t really have time to define them. I hope it’s OK, you can take a nap if you are not interested in PCPs. But come on, we are complexity theorist, we doesn’t like PCP?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A99A1-FE03-44D1-8632-493FD850F07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17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need to re work this, maybe add a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A99A1-FE03-44D1-8632-493FD850F07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17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should take some jump here to save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A99A1-FE03-44D1-8632-493FD850F07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4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say too many words here..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A99A1-FE03-44D1-8632-493FD850F0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12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think about eps as a constant or inverse polynomial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A99A1-FE03-44D1-8632-493FD850F0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84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a graph here!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A99A1-FE03-44D1-8632-493FD850F0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73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no circuit that on every point outputs a value off by ½-eps to what is expected.</a:t>
            </a:r>
          </a:p>
          <a:p>
            <a:endParaRPr lang="en-US" dirty="0"/>
          </a:p>
          <a:p>
            <a:r>
              <a:rPr lang="en-US" dirty="0"/>
              <a:t>Say about the linear sum of ACC0 result in words.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A99A1-FE03-44D1-8632-493FD850F0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24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PCPs are reductions, and reductions are algorithms!!!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A99A1-FE03-44D1-8632-493FD850F0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30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should think about this C as THR of THR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A99A1-FE03-44D1-8632-493FD850F0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23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we want to do this? Because we don’t have algorithm for </a:t>
            </a:r>
            <a:r>
              <a:rPr lang="en-US" altLang="zh-CN" dirty="0"/>
              <a:t>general circuits, and only algorithm for \</a:t>
            </a:r>
            <a:r>
              <a:rPr lang="en-US" altLang="zh-CN" dirty="0" err="1"/>
              <a:t>frakturC</a:t>
            </a:r>
            <a:r>
              <a:rPr lang="en-US" altLang="zh-CN" dirty="0"/>
              <a:t> circuits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A99A1-FE03-44D1-8632-493FD850F0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24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we want to do this? Because we don’t have algorithm for </a:t>
            </a:r>
            <a:r>
              <a:rPr lang="en-US" altLang="zh-CN" dirty="0"/>
              <a:t>general circuits, and only algorithm for \</a:t>
            </a:r>
            <a:r>
              <a:rPr lang="en-US" altLang="zh-CN" dirty="0" err="1"/>
              <a:t>frakturC</a:t>
            </a:r>
            <a:r>
              <a:rPr lang="en-US" altLang="zh-CN" dirty="0"/>
              <a:t> circuits</a:t>
            </a:r>
          </a:p>
          <a:p>
            <a:r>
              <a:rPr lang="en-US" dirty="0"/>
              <a:t>A different perspective on thinking about it, introducing new variables on intermediates to get a reduction from CKT-SAT to 3-SAT.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A99A1-FE03-44D1-8632-493FD850F0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5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084B-B446-42DB-A2F5-7239A67FB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86ED8-D02C-4E0F-978B-A9BFEDC75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F4D6B-3BE6-44BB-A9A4-94B9E9F57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B721-474A-435C-9CAF-3C281CED960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41DF2-91F0-440E-8606-097D84CF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F3927-E478-4C2F-9F77-B336A1BB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A718-5342-4041-8CC8-62F4CE7AD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3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F396D-8A82-4F0C-BA9F-03B8871F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F3A4E-529E-4469-A75F-3590FD505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A7A10-E91F-4FE9-B901-CE5E95CF2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B721-474A-435C-9CAF-3C281CED960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916D4-CEAE-421D-B88A-E2E1010EF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32382-57B3-4D09-81F6-DEBD3607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A718-5342-4041-8CC8-62F4CE7AD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0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DA390A-431A-4A2B-AD9C-03C47625A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7D113-5CFA-492B-9515-A277254ED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9464-BF09-4BE4-A73A-E914782A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B721-474A-435C-9CAF-3C281CED960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4C751-F8A2-4283-8F58-EEB5A0A8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84BFE-667A-47C6-967E-C3C59A18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A718-5342-4041-8CC8-62F4CE7AD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1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8F26-8FC0-474D-AECE-ECC12819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E623F-461A-4C69-A09F-369140AAC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40A69-37E0-4FE4-86E7-E252456C9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B721-474A-435C-9CAF-3C281CED960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39BD4-EE94-4D0A-8E2B-017316B0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F936B-2190-481F-8A4F-550135CF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A718-5342-4041-8CC8-62F4CE7AD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7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2C25-86B2-4279-ABE0-65823ED82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81F92-E048-4043-95CF-3CCF229D8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1C073-38C7-4C3A-A770-B22FE9C99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B721-474A-435C-9CAF-3C281CED960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22650-6FCE-423A-A7A5-F72A2E422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F3BCC-4124-453A-A95A-13EACE28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A718-5342-4041-8CC8-62F4CE7AD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8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7DDA7-C823-42F5-97C4-60F2AA01B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0738F-3412-445E-9B11-CC987D2B1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E1F6D-9A52-415A-B264-D2C03266E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CEDC1-AC92-4206-BBAB-550B92929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B721-474A-435C-9CAF-3C281CED960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CC2D5-8E04-4E75-A9A7-16DF936E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CEB04-B223-4E51-BE65-B15D0AD0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A718-5342-4041-8CC8-62F4CE7AD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2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9089-EA7B-46EF-8E80-92265A69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9DF4F-9E0A-4756-A7A9-9B9404144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F8B9D-C18D-4960-950A-B86308547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3DD76-EC43-4089-9412-B9CE20C84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FD3E47-288C-4F60-AC09-79CE33C88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0BDD9-217C-4015-9ACB-6CEB0D09F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B721-474A-435C-9CAF-3C281CED960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3EDF6-BD74-4C79-A26E-9DBCC103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83089C-8BB7-4D03-8F32-9A67E4FA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A718-5342-4041-8CC8-62F4CE7AD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9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F6E3F-96E3-458E-A11A-33B569FAD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31B529-F010-40BB-ACD0-1D085256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B721-474A-435C-9CAF-3C281CED960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F0820-17E0-42C7-9B1A-8B07E2111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4AD71-CAF1-4004-ADE0-F3DD7DDD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A718-5342-4041-8CC8-62F4CE7AD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0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EB2E3-44BF-4411-BCAB-720B850E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B721-474A-435C-9CAF-3C281CED960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12187-3C3D-43B7-AD36-6D029B02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C680F-B4A3-4460-A3FB-0BAF6A2B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A718-5342-4041-8CC8-62F4CE7AD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8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98D1F-9310-4043-8B0C-362BC592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7EF10-2925-49F5-AD92-7ABF3826A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6E7BF-BFDC-41B8-8FB6-BE9148F43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7EC22-179D-45EA-9AFF-71F2F481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B721-474A-435C-9CAF-3C281CED960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EB4D2-041F-49F5-ABAA-26A7C109E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6E7FA-0033-4F5E-A68A-FBB0E50A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A718-5342-4041-8CC8-62F4CE7AD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4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B5B8-ED0A-434F-A295-2734B5BDB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D24113-0690-4F8E-AE7C-12D20B88D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4D6D7-CB50-4732-AAC3-62D345F45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E097F-9BE4-4568-8DAB-C4690FE2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B721-474A-435C-9CAF-3C281CED960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D31F1-BC4A-457C-9FE4-D41BE6BD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B308F-7DF6-4F3A-A5F5-6E6A89A3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A718-5342-4041-8CC8-62F4CE7AD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1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01F72E-C978-426F-89A1-EE4A3184D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A26A0-FA99-49DF-9FAE-2AE43797A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DF81E-E678-48D0-AEC0-ED376851C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6B721-474A-435C-9CAF-3C281CED9602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42503-B3A0-48E7-8B2B-9B4BBFF80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2BE1A-E40F-4066-A2A9-1D523C73B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A718-5342-4041-8CC8-62F4CE7AD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0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13" Type="http://schemas.openxmlformats.org/officeDocument/2006/relationships/image" Target="../media/image390.png"/><Relationship Id="rId3" Type="http://schemas.openxmlformats.org/officeDocument/2006/relationships/image" Target="../media/image290.png"/><Relationship Id="rId7" Type="http://schemas.openxmlformats.org/officeDocument/2006/relationships/image" Target="../media/image330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image" Target="../media/image40.png"/><Relationship Id="rId5" Type="http://schemas.openxmlformats.org/officeDocument/2006/relationships/image" Target="../media/image310.png"/><Relationship Id="rId10" Type="http://schemas.openxmlformats.org/officeDocument/2006/relationships/image" Target="../media/image360.png"/><Relationship Id="rId4" Type="http://schemas.openxmlformats.org/officeDocument/2006/relationships/image" Target="../media/image300.png"/><Relationship Id="rId9" Type="http://schemas.openxmlformats.org/officeDocument/2006/relationships/image" Target="../media/image350.png"/><Relationship Id="rId14" Type="http://schemas.openxmlformats.org/officeDocument/2006/relationships/image" Target="../media/image4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0.png"/><Relationship Id="rId7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0.png"/><Relationship Id="rId5" Type="http://schemas.openxmlformats.org/officeDocument/2006/relationships/image" Target="../media/image61.png"/><Relationship Id="rId4" Type="http://schemas.openxmlformats.org/officeDocument/2006/relationships/image" Target="../media/image5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5" Type="http://schemas.openxmlformats.org/officeDocument/2006/relationships/image" Target="../media/image601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sv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3.png"/><Relationship Id="rId7" Type="http://schemas.openxmlformats.org/officeDocument/2006/relationships/image" Target="../media/image84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svg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7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0.png"/><Relationship Id="rId4" Type="http://schemas.openxmlformats.org/officeDocument/2006/relationships/image" Target="../media/image79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0.png"/><Relationship Id="rId5" Type="http://schemas.openxmlformats.org/officeDocument/2006/relationships/image" Target="../media/image840.png"/><Relationship Id="rId4" Type="http://schemas.openxmlformats.org/officeDocument/2006/relationships/image" Target="../media/image8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351" y="517773"/>
            <a:ext cx="10423899" cy="242676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Stronger Connections Between Circuit Analysis and Circuit Lower Bounds, via PCPs of Proximity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7B34E-52E7-4346-B073-E379E91EB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0338" y="3913465"/>
            <a:ext cx="3103179" cy="66950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4800" i="1" dirty="0" err="1"/>
              <a:t>Lijie</a:t>
            </a:r>
            <a:r>
              <a:rPr lang="en-US" altLang="zh-CN" sz="4800" i="1" dirty="0"/>
              <a:t> Chen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3462CB3-2AD6-40B0-8E7B-F9F5C7DF020F}"/>
              </a:ext>
            </a:extLst>
          </p:cNvPr>
          <p:cNvSpPr txBox="1">
            <a:spLocks/>
          </p:cNvSpPr>
          <p:nvPr/>
        </p:nvSpPr>
        <p:spPr>
          <a:xfrm>
            <a:off x="4833206" y="3913465"/>
            <a:ext cx="4014952" cy="6695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dirty="0"/>
              <a:t>Ryan Williams</a:t>
            </a:r>
          </a:p>
        </p:txBody>
      </p:sp>
      <p:pic>
        <p:nvPicPr>
          <p:cNvPr id="5" name="Picture 2" descr="http://people.csail.mit.edu/rrw/me.jpg">
            <a:extLst>
              <a:ext uri="{FF2B5EF4-FFF2-40B4-BE49-F238E27FC236}">
                <a16:creationId xmlns:a16="http://schemas.microsoft.com/office/drawing/2014/main" id="{331D4FDC-E203-40FC-B704-E8F1E0758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795" y="3913465"/>
            <a:ext cx="2843963" cy="189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A0569D-080E-4C6F-B90D-F83B5D5D0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56" y="5347241"/>
            <a:ext cx="1881448" cy="99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E39B-241D-4400-8D8A-DB024308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41397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Tighter Connections for Algorithms/Lower Bounds for THR of THR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E7B8F6-C5EF-498C-BDB6-9DEEC18BB1AF}"/>
                  </a:ext>
                </a:extLst>
              </p:cNvPr>
              <p:cNvSpPr txBox="1"/>
              <p:nvPr/>
            </p:nvSpPr>
            <p:spPr>
              <a:xfrm>
                <a:off x="295614" y="2456881"/>
                <a:ext cx="4891656" cy="181588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Luckily, the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“2”</a:t>
                </a:r>
                <a:r>
                  <a:rPr lang="en-US" sz="3200" dirty="0"/>
                  <a:t> doesn’t matter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3200" dirty="0">
                    <a:sym typeface="Wingdings" panose="05000000000000000000" pitchFamily="2" charset="2"/>
                  </a:rPr>
                  <a:t></a:t>
                </a:r>
                <a:endParaRPr lang="en-US" sz="3200" dirty="0"/>
              </a:p>
              <a:p>
                <a:pPr algn="l"/>
                <a:endParaRPr lang="en-US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𝑻𝑯𝑹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𝑻𝑯𝑹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𝑻𝑯𝑹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𝑻𝑯𝑹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E7B8F6-C5EF-498C-BDB6-9DEEC18BB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14" y="2456881"/>
                <a:ext cx="4891656" cy="1815882"/>
              </a:xfrm>
              <a:prstGeom prst="rect">
                <a:avLst/>
              </a:prstGeom>
              <a:blipFill>
                <a:blip r:embed="rId2"/>
                <a:stretch>
                  <a:fillRect l="-3109" t="-4348" b="-1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07208D-4C95-47DC-9523-946A96BF9546}"/>
                  </a:ext>
                </a:extLst>
              </p:cNvPr>
              <p:cNvSpPr txBox="1"/>
              <p:nvPr/>
            </p:nvSpPr>
            <p:spPr>
              <a:xfrm>
                <a:off x="5770370" y="2010522"/>
                <a:ext cx="5796292" cy="159017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3200" dirty="0"/>
                  <a:t>-time CAPP algorithm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endParaRPr lang="en-US" sz="3200" dirty="0"/>
              </a:p>
              <a:p>
                <a:pPr algn="l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𝑁𝐸𝑋𝑃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⊄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3200" dirty="0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07208D-4C95-47DC-9523-946A96BF9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370" y="2010522"/>
                <a:ext cx="5796292" cy="1590179"/>
              </a:xfrm>
              <a:prstGeom prst="rect">
                <a:avLst/>
              </a:prstGeom>
              <a:blipFill>
                <a:blip r:embed="rId3"/>
                <a:stretch>
                  <a:fillRect l="-2734" t="-3435" b="-11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1DC95E-7915-40D8-9D29-7596C9483BBC}"/>
                  </a:ext>
                </a:extLst>
              </p:cNvPr>
              <p:cNvSpPr txBox="1"/>
              <p:nvPr/>
            </p:nvSpPr>
            <p:spPr>
              <a:xfrm>
                <a:off x="5325595" y="4511819"/>
                <a:ext cx="6685843" cy="208262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3200" dirty="0"/>
                  <a:t>-time CAPP algorithm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algn="l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𝑁𝐸𝑋𝑃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⊄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3200" dirty="0"/>
                  <a:t>.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sSub>
                      <m:sSubPr>
                        <m:ctrlPr>
                          <a:rPr lang="en-US" sz="3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>: depth-d, poly-size, linear threshold circuits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1DC95E-7915-40D8-9D29-7596C9483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595" y="4511819"/>
                <a:ext cx="6685843" cy="2082621"/>
              </a:xfrm>
              <a:prstGeom prst="rect">
                <a:avLst/>
              </a:prstGeom>
              <a:blipFill>
                <a:blip r:embed="rId4"/>
                <a:stretch>
                  <a:fillRect l="-2370" t="-2624" b="-8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63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E39B-241D-4400-8D8A-DB024308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033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Let Us Make Our Life Even Easier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A19DAF-99B2-440C-8A7F-55414DB7BC84}"/>
              </a:ext>
            </a:extLst>
          </p:cNvPr>
          <p:cNvSpPr/>
          <p:nvPr/>
        </p:nvSpPr>
        <p:spPr>
          <a:xfrm>
            <a:off x="2151992" y="3896903"/>
            <a:ext cx="1844565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FDEA06-8C19-4DE0-A72E-694B956C6CCF}"/>
              </a:ext>
            </a:extLst>
          </p:cNvPr>
          <p:cNvSpPr/>
          <p:nvPr/>
        </p:nvSpPr>
        <p:spPr>
          <a:xfrm>
            <a:off x="838200" y="4967055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177A00-06BF-4ADA-844B-1566AA0BE309}"/>
              </a:ext>
            </a:extLst>
          </p:cNvPr>
          <p:cNvSpPr/>
          <p:nvPr/>
        </p:nvSpPr>
        <p:spPr>
          <a:xfrm>
            <a:off x="2446282" y="4967056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A81F0C-80D7-4821-BBA1-EDC25F2B5C95}"/>
              </a:ext>
            </a:extLst>
          </p:cNvPr>
          <p:cNvSpPr/>
          <p:nvPr/>
        </p:nvSpPr>
        <p:spPr>
          <a:xfrm>
            <a:off x="4143703" y="4967055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B9EF8D-E97D-429D-99F4-AFE6058ADCB7}"/>
              </a:ext>
            </a:extLst>
          </p:cNvPr>
          <p:cNvCxnSpPr>
            <a:stCxn id="7" idx="3"/>
          </p:cNvCxnSpPr>
          <p:nvPr/>
        </p:nvCxnSpPr>
        <p:spPr>
          <a:xfrm flipH="1">
            <a:off x="1794641" y="4396040"/>
            <a:ext cx="627481" cy="5710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DD8A22-FABB-4DAD-886E-16FBCB5A47CC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074275" y="4481678"/>
            <a:ext cx="103024" cy="4853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4911AA-88B3-4747-B848-332CE4E1EB96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3726427" y="4396040"/>
            <a:ext cx="601211" cy="6566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5DD4F3F-A3AB-44EE-A0A3-EFFFC1DF0544}"/>
              </a:ext>
            </a:extLst>
          </p:cNvPr>
          <p:cNvSpPr/>
          <p:nvPr/>
        </p:nvSpPr>
        <p:spPr>
          <a:xfrm>
            <a:off x="7633137" y="3896903"/>
            <a:ext cx="1844565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MAJ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03DB69-EA45-4D53-9DA1-04B06141B5A5}"/>
              </a:ext>
            </a:extLst>
          </p:cNvPr>
          <p:cNvSpPr/>
          <p:nvPr/>
        </p:nvSpPr>
        <p:spPr>
          <a:xfrm>
            <a:off x="6319345" y="4967055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MAJ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F81002C-5B63-4B3D-A076-A2C19FCFFDDE}"/>
              </a:ext>
            </a:extLst>
          </p:cNvPr>
          <p:cNvSpPr/>
          <p:nvPr/>
        </p:nvSpPr>
        <p:spPr>
          <a:xfrm>
            <a:off x="7927427" y="4967056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MAJ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0BBCE9-4126-4BB6-93EC-A79D3B1D4B30}"/>
              </a:ext>
            </a:extLst>
          </p:cNvPr>
          <p:cNvSpPr/>
          <p:nvPr/>
        </p:nvSpPr>
        <p:spPr>
          <a:xfrm>
            <a:off x="9624848" y="4967055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MAJ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15ED94-CFF2-44ED-8DDF-266858929CAC}"/>
              </a:ext>
            </a:extLst>
          </p:cNvPr>
          <p:cNvCxnSpPr>
            <a:stCxn id="14" idx="3"/>
          </p:cNvCxnSpPr>
          <p:nvPr/>
        </p:nvCxnSpPr>
        <p:spPr>
          <a:xfrm flipH="1">
            <a:off x="7275786" y="4396040"/>
            <a:ext cx="627481" cy="5710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0671BE-B189-407F-9447-BE9C8228087A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8555420" y="4481678"/>
            <a:ext cx="103024" cy="4853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3EE01F-A61B-4EA8-A59C-9751A276FA2A}"/>
              </a:ext>
            </a:extLst>
          </p:cNvPr>
          <p:cNvCxnSpPr>
            <a:cxnSpLocks/>
            <a:stCxn id="14" idx="5"/>
            <a:endCxn id="17" idx="1"/>
          </p:cNvCxnSpPr>
          <p:nvPr/>
        </p:nvCxnSpPr>
        <p:spPr>
          <a:xfrm>
            <a:off x="9207572" y="4396040"/>
            <a:ext cx="601211" cy="6566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D974961-1817-4A91-A7CB-34AED853EA49}"/>
                  </a:ext>
                </a:extLst>
              </p:cNvPr>
              <p:cNvSpPr txBox="1"/>
              <p:nvPr/>
            </p:nvSpPr>
            <p:spPr>
              <a:xfrm>
                <a:off x="1011620" y="1710295"/>
                <a:ext cx="9869214" cy="1801775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Poly-size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𝑻𝑯𝑹</m:t>
                    </m:r>
                    <m:r>
                      <a:rPr lang="en-US" sz="36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6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𝑻𝑯𝑹</m:t>
                    </m:r>
                  </m:oMath>
                </a14:m>
                <a:r>
                  <a:rPr lang="en-US" sz="36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36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𝑴𝑨𝑱</m:t>
                    </m:r>
                    <m:r>
                      <a:rPr lang="en-US" sz="36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6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𝑴𝑨𝑱</m:t>
                    </m:r>
                  </m:oMath>
                </a14:m>
                <a:r>
                  <a:rPr lang="en-US" sz="36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3600" dirty="0">
                    <a:solidFill>
                      <a:schemeClr val="tx1"/>
                    </a:solidFill>
                  </a:rPr>
                  <a:t>are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equivalent</a:t>
                </a:r>
                <a:r>
                  <a:rPr lang="en-US" sz="3600" dirty="0">
                    <a:solidFill>
                      <a:srgbClr val="C00000"/>
                    </a:solidFill>
                  </a:rPr>
                  <a:t> </a:t>
                </a:r>
                <a:r>
                  <a:rPr lang="en-US" sz="3600" dirty="0">
                    <a:solidFill>
                      <a:schemeClr val="tx1"/>
                    </a:solidFill>
                  </a:rPr>
                  <a:t>for Non-Trivial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time) CAPP Algorithms when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𝑝𝑜𝑙𝑦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D974961-1817-4A91-A7CB-34AED853E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20" y="1710295"/>
                <a:ext cx="9869214" cy="1801775"/>
              </a:xfrm>
              <a:prstGeom prst="rect">
                <a:avLst/>
              </a:prstGeom>
              <a:blipFill>
                <a:blip r:embed="rId2"/>
                <a:stretch>
                  <a:fillRect t="-5405" b="-1047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Speech Bubble: Oval 21">
                <a:extLst>
                  <a:ext uri="{FF2B5EF4-FFF2-40B4-BE49-F238E27FC236}">
                    <a16:creationId xmlns:a16="http://schemas.microsoft.com/office/drawing/2014/main" id="{A5F88161-139D-40AA-AF9E-E11EE075E67B}"/>
                  </a:ext>
                </a:extLst>
              </p:cNvPr>
              <p:cNvSpPr/>
              <p:nvPr/>
            </p:nvSpPr>
            <p:spPr>
              <a:xfrm>
                <a:off x="3876403" y="5851025"/>
                <a:ext cx="4139648" cy="929309"/>
              </a:xfrm>
              <a:prstGeom prst="wedgeEllipseCallout">
                <a:avLst>
                  <a:gd name="adj1" fmla="val -35944"/>
                  <a:gd name="adj2" fmla="val -7332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Proved by new structure lemmas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endParaRPr lang="en-US" sz="2000" b="0" dirty="0"/>
              </a:p>
            </p:txBody>
          </p:sp>
        </mc:Choice>
        <mc:Fallback>
          <p:sp>
            <p:nvSpPr>
              <p:cNvPr id="22" name="Speech Bubble: Oval 21">
                <a:extLst>
                  <a:ext uri="{FF2B5EF4-FFF2-40B4-BE49-F238E27FC236}">
                    <a16:creationId xmlns:a16="http://schemas.microsoft.com/office/drawing/2014/main" id="{A5F88161-139D-40AA-AF9E-E11EE075E6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403" y="5851025"/>
                <a:ext cx="4139648" cy="929309"/>
              </a:xfrm>
              <a:prstGeom prst="wedgeEllipseCallout">
                <a:avLst>
                  <a:gd name="adj1" fmla="val -35944"/>
                  <a:gd name="adj2" fmla="val -73329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77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E39B-241D-4400-8D8A-DB024308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033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Let Us Make Our Life Even Easier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A19DAF-99B2-440C-8A7F-55414DB7BC84}"/>
              </a:ext>
            </a:extLst>
          </p:cNvPr>
          <p:cNvSpPr/>
          <p:nvPr/>
        </p:nvSpPr>
        <p:spPr>
          <a:xfrm>
            <a:off x="2340576" y="3678331"/>
            <a:ext cx="1844565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FDEA06-8C19-4DE0-A72E-694B956C6CCF}"/>
              </a:ext>
            </a:extLst>
          </p:cNvPr>
          <p:cNvSpPr/>
          <p:nvPr/>
        </p:nvSpPr>
        <p:spPr>
          <a:xfrm>
            <a:off x="1026784" y="4748483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177A00-06BF-4ADA-844B-1566AA0BE309}"/>
              </a:ext>
            </a:extLst>
          </p:cNvPr>
          <p:cNvSpPr/>
          <p:nvPr/>
        </p:nvSpPr>
        <p:spPr>
          <a:xfrm>
            <a:off x="2634866" y="4748484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A81F0C-80D7-4821-BBA1-EDC25F2B5C95}"/>
              </a:ext>
            </a:extLst>
          </p:cNvPr>
          <p:cNvSpPr/>
          <p:nvPr/>
        </p:nvSpPr>
        <p:spPr>
          <a:xfrm>
            <a:off x="4332287" y="4748483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B9EF8D-E97D-429D-99F4-AFE6058ADCB7}"/>
              </a:ext>
            </a:extLst>
          </p:cNvPr>
          <p:cNvCxnSpPr>
            <a:stCxn id="7" idx="3"/>
          </p:cNvCxnSpPr>
          <p:nvPr/>
        </p:nvCxnSpPr>
        <p:spPr>
          <a:xfrm flipH="1">
            <a:off x="1983225" y="4177468"/>
            <a:ext cx="627481" cy="5710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DD8A22-FABB-4DAD-886E-16FBCB5A47CC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262859" y="4263106"/>
            <a:ext cx="103024" cy="4853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4911AA-88B3-4747-B848-332CE4E1EB96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3915011" y="4177468"/>
            <a:ext cx="601211" cy="6566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5DD4F3F-A3AB-44EE-A0A3-EFFFC1DF0544}"/>
              </a:ext>
            </a:extLst>
          </p:cNvPr>
          <p:cNvSpPr/>
          <p:nvPr/>
        </p:nvSpPr>
        <p:spPr>
          <a:xfrm>
            <a:off x="7821721" y="3678331"/>
            <a:ext cx="1844565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03DB69-EA45-4D53-9DA1-04B06141B5A5}"/>
              </a:ext>
            </a:extLst>
          </p:cNvPr>
          <p:cNvSpPr/>
          <p:nvPr/>
        </p:nvSpPr>
        <p:spPr>
          <a:xfrm>
            <a:off x="6507929" y="4748483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MAJ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F81002C-5B63-4B3D-A076-A2C19FCFFDDE}"/>
              </a:ext>
            </a:extLst>
          </p:cNvPr>
          <p:cNvSpPr/>
          <p:nvPr/>
        </p:nvSpPr>
        <p:spPr>
          <a:xfrm>
            <a:off x="8116011" y="4748484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MAJ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0BBCE9-4126-4BB6-93EC-A79D3B1D4B30}"/>
              </a:ext>
            </a:extLst>
          </p:cNvPr>
          <p:cNvSpPr/>
          <p:nvPr/>
        </p:nvSpPr>
        <p:spPr>
          <a:xfrm>
            <a:off x="9813432" y="4748483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MAJ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15ED94-CFF2-44ED-8DDF-266858929CAC}"/>
              </a:ext>
            </a:extLst>
          </p:cNvPr>
          <p:cNvCxnSpPr>
            <a:stCxn id="14" idx="3"/>
          </p:cNvCxnSpPr>
          <p:nvPr/>
        </p:nvCxnSpPr>
        <p:spPr>
          <a:xfrm flipH="1">
            <a:off x="7464370" y="4177468"/>
            <a:ext cx="627481" cy="5710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0671BE-B189-407F-9447-BE9C8228087A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8744004" y="4263106"/>
            <a:ext cx="103024" cy="4853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3EE01F-A61B-4EA8-A59C-9751A276FA2A}"/>
              </a:ext>
            </a:extLst>
          </p:cNvPr>
          <p:cNvCxnSpPr>
            <a:cxnSpLocks/>
            <a:stCxn id="14" idx="5"/>
            <a:endCxn id="17" idx="1"/>
          </p:cNvCxnSpPr>
          <p:nvPr/>
        </p:nvCxnSpPr>
        <p:spPr>
          <a:xfrm>
            <a:off x="9396156" y="4177468"/>
            <a:ext cx="601211" cy="6566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D974961-1817-4A91-A7CB-34AED853EA49}"/>
                  </a:ext>
                </a:extLst>
              </p:cNvPr>
              <p:cNvSpPr txBox="1"/>
              <p:nvPr/>
            </p:nvSpPr>
            <p:spPr>
              <a:xfrm>
                <a:off x="1026784" y="1713858"/>
                <a:ext cx="9869214" cy="1777410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Poly-size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𝑻𝑯𝑹</m:t>
                    </m:r>
                    <m:r>
                      <a:rPr lang="en-US" sz="36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6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𝑻𝑯𝑹</m:t>
                    </m:r>
                  </m:oMath>
                </a14:m>
                <a:r>
                  <a:rPr lang="en-US" sz="36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36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𝑻𝑯𝑹</m:t>
                    </m:r>
                    <m:r>
                      <a:rPr lang="en-US" sz="36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6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𝑴𝑨𝑱</m:t>
                    </m:r>
                  </m:oMath>
                </a14:m>
                <a:r>
                  <a:rPr lang="en-US" sz="36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3600" dirty="0">
                    <a:solidFill>
                      <a:schemeClr val="tx1"/>
                    </a:solidFill>
                  </a:rPr>
                  <a:t>are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equivalent</a:t>
                </a:r>
                <a:r>
                  <a:rPr lang="en-US" sz="3600" dirty="0">
                    <a:solidFill>
                      <a:srgbClr val="C00000"/>
                    </a:solidFill>
                  </a:rPr>
                  <a:t> </a:t>
                </a:r>
                <a:r>
                  <a:rPr lang="en-US" sz="3600" dirty="0">
                    <a:solidFill>
                      <a:schemeClr val="tx1"/>
                    </a:solidFill>
                  </a:rPr>
                  <a:t>for Non-Trivial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time) CAPP Algorithms for </a:t>
                </a:r>
                <a:r>
                  <a:rPr lang="en-US" altLang="zh-CN" sz="3600" dirty="0">
                    <a:solidFill>
                      <a:schemeClr val="tx1"/>
                    </a:solidFill>
                  </a:rPr>
                  <a:t>any constant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!</a:t>
                </a:r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D974961-1817-4A91-A7CB-34AED853E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784" y="1713858"/>
                <a:ext cx="9869214" cy="1777410"/>
              </a:xfrm>
              <a:prstGeom prst="rect">
                <a:avLst/>
              </a:prstGeom>
              <a:blipFill>
                <a:blip r:embed="rId2"/>
                <a:stretch>
                  <a:fillRect t="-5119" b="-11604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peech Bubble: Oval 2">
                <a:extLst>
                  <a:ext uri="{FF2B5EF4-FFF2-40B4-BE49-F238E27FC236}">
                    <a16:creationId xmlns:a16="http://schemas.microsoft.com/office/drawing/2014/main" id="{CD16A0CE-13D9-4C26-9184-E0D0216E5861}"/>
                  </a:ext>
                </a:extLst>
              </p:cNvPr>
              <p:cNvSpPr/>
              <p:nvPr/>
            </p:nvSpPr>
            <p:spPr>
              <a:xfrm>
                <a:off x="4026176" y="5764696"/>
                <a:ext cx="4139648" cy="929309"/>
              </a:xfrm>
              <a:prstGeom prst="wedgeEllipseCallout">
                <a:avLst>
                  <a:gd name="adj1" fmla="val -35944"/>
                  <a:gd name="adj2" fmla="val -7332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Proved by new structure lemmas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endParaRPr lang="en-US" sz="2000" b="0" dirty="0"/>
              </a:p>
            </p:txBody>
          </p:sp>
        </mc:Choice>
        <mc:Fallback>
          <p:sp>
            <p:nvSpPr>
              <p:cNvPr id="3" name="Speech Bubble: Oval 2">
                <a:extLst>
                  <a:ext uri="{FF2B5EF4-FFF2-40B4-BE49-F238E27FC236}">
                    <a16:creationId xmlns:a16="http://schemas.microsoft.com/office/drawing/2014/main" id="{CD16A0CE-13D9-4C26-9184-E0D0216E58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176" y="5764696"/>
                <a:ext cx="4139648" cy="929309"/>
              </a:xfrm>
              <a:prstGeom prst="wedgeEllipseCallout">
                <a:avLst>
                  <a:gd name="adj1" fmla="val -35944"/>
                  <a:gd name="adj2" fmla="val -73329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83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E39B-241D-4400-8D8A-DB024308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033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Corollary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F37FE2-5746-4C47-86CE-0462DEF7E530}"/>
                  </a:ext>
                </a:extLst>
              </p:cNvPr>
              <p:cNvSpPr txBox="1"/>
              <p:nvPr/>
            </p:nvSpPr>
            <p:spPr>
              <a:xfrm>
                <a:off x="838200" y="1759423"/>
                <a:ext cx="10515600" cy="3211135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1"/>
                    </a:solidFill>
                  </a:rPr>
                  <a:t>If there are</a:t>
                </a:r>
              </a:p>
              <a:p>
                <a:br>
                  <a:rPr lang="en-US" sz="32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-time CAPP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, or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-time CAPP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</a:rPr>
                  <a:t>with constant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, </a:t>
                </a:r>
              </a:p>
              <a:p>
                <a:endParaRPr lang="en-US" sz="3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zh-CN" sz="3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𝑵𝑬𝑿𝑷</m:t>
                    </m:r>
                    <m:r>
                      <a:rPr lang="en-US" altLang="zh-CN" sz="3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⊄</m:t>
                    </m:r>
                    <m:r>
                      <a:rPr lang="en-US" altLang="zh-CN" sz="3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𝑻𝑯𝑹</m:t>
                    </m:r>
                    <m:r>
                      <a:rPr lang="en-US" altLang="zh-CN" sz="3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sz="3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𝑻𝑯𝑹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F37FE2-5746-4C47-86CE-0462DEF7E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9423"/>
                <a:ext cx="10515600" cy="3211135"/>
              </a:xfrm>
              <a:prstGeom prst="rect">
                <a:avLst/>
              </a:prstGeom>
              <a:blipFill>
                <a:blip r:embed="rId2"/>
                <a:stretch>
                  <a:fillRect l="-1796" t="-3036" r="-1506" b="-6262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46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E39B-241D-4400-8D8A-DB024308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43011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Another Application: Inapproximability by Depth-2 Neural Networks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000483-2A7E-47A7-BCB3-B64A8B815789}"/>
              </a:ext>
            </a:extLst>
          </p:cNvPr>
          <p:cNvSpPr txBox="1"/>
          <p:nvPr/>
        </p:nvSpPr>
        <p:spPr>
          <a:xfrm>
            <a:off x="959056" y="2210031"/>
            <a:ext cx="4278607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3200" dirty="0"/>
              <a:t>Depth-2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577EBA1-4AED-4B90-8092-6755551AEF52}"/>
                  </a:ext>
                </a:extLst>
              </p:cNvPr>
              <p:cNvSpPr/>
              <p:nvPr/>
            </p:nvSpPr>
            <p:spPr>
              <a:xfrm>
                <a:off x="2389926" y="3094309"/>
                <a:ext cx="1844565" cy="58477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577EBA1-4AED-4B90-8092-6755551AEF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926" y="3094309"/>
                <a:ext cx="1844565" cy="58477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B456D836-697E-412F-817C-1DB5C2964E04}"/>
              </a:ext>
            </a:extLst>
          </p:cNvPr>
          <p:cNvSpPr/>
          <p:nvPr/>
        </p:nvSpPr>
        <p:spPr>
          <a:xfrm>
            <a:off x="1076134" y="4164461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1FB766-42B8-4D75-9E31-7E99BAF0D232}"/>
              </a:ext>
            </a:extLst>
          </p:cNvPr>
          <p:cNvSpPr/>
          <p:nvPr/>
        </p:nvSpPr>
        <p:spPr>
          <a:xfrm>
            <a:off x="2684216" y="4164462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2573C0-616D-4F26-BF32-D653A0423DB7}"/>
              </a:ext>
            </a:extLst>
          </p:cNvPr>
          <p:cNvSpPr/>
          <p:nvPr/>
        </p:nvSpPr>
        <p:spPr>
          <a:xfrm>
            <a:off x="4381637" y="4164461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5CB088-072E-44C7-A81D-A472E8D63B5B}"/>
              </a:ext>
            </a:extLst>
          </p:cNvPr>
          <p:cNvCxnSpPr>
            <a:stCxn id="7" idx="3"/>
          </p:cNvCxnSpPr>
          <p:nvPr/>
        </p:nvCxnSpPr>
        <p:spPr>
          <a:xfrm flipH="1">
            <a:off x="2032575" y="3593446"/>
            <a:ext cx="627481" cy="5710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895E37-9361-4B8C-A621-D40B9D286A3D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312209" y="3679084"/>
            <a:ext cx="103024" cy="4853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D725A6-B248-41B6-AA2F-4CEC8282AD66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3964361" y="3593446"/>
            <a:ext cx="601211" cy="6566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95C477-DA9E-4C2A-8059-A3D84DFE8B8B}"/>
                  </a:ext>
                </a:extLst>
              </p:cNvPr>
              <p:cNvSpPr txBox="1"/>
              <p:nvPr/>
            </p:nvSpPr>
            <p:spPr>
              <a:xfrm>
                <a:off x="1790502" y="3541623"/>
                <a:ext cx="536685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95C477-DA9E-4C2A-8059-A3D84DFE8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02" y="3541623"/>
                <a:ext cx="536685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1F8927-ECE9-43EA-9A55-905A7BCB3C15}"/>
                  </a:ext>
                </a:extLst>
              </p:cNvPr>
              <p:cNvSpPr txBox="1"/>
              <p:nvPr/>
            </p:nvSpPr>
            <p:spPr>
              <a:xfrm>
                <a:off x="2827036" y="3698958"/>
                <a:ext cx="542649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1F8927-ECE9-43EA-9A55-905A7BCB3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036" y="3698958"/>
                <a:ext cx="542649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6951B6-515A-46F5-9BB7-1B3FAFC7F977}"/>
                  </a:ext>
                </a:extLst>
              </p:cNvPr>
              <p:cNvSpPr txBox="1"/>
              <p:nvPr/>
            </p:nvSpPr>
            <p:spPr>
              <a:xfrm>
                <a:off x="4325799" y="3658706"/>
                <a:ext cx="542649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6951B6-515A-46F5-9BB7-1B3FAFC7F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799" y="3658706"/>
                <a:ext cx="54264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ECF3032-F6C4-4603-B227-702E35DAF420}"/>
                  </a:ext>
                </a:extLst>
              </p:cNvPr>
              <p:cNvSpPr/>
              <p:nvPr/>
            </p:nvSpPr>
            <p:spPr>
              <a:xfrm>
                <a:off x="2389926" y="5025447"/>
                <a:ext cx="1844565" cy="58477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ECF3032-F6C4-4603-B227-702E35DAF4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926" y="5025447"/>
                <a:ext cx="1844565" cy="58477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4DC549E7-3F6D-4E90-A519-74D4EC08C623}"/>
              </a:ext>
            </a:extLst>
          </p:cNvPr>
          <p:cNvSpPr/>
          <p:nvPr/>
        </p:nvSpPr>
        <p:spPr>
          <a:xfrm>
            <a:off x="1076134" y="6095599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ReLU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F5A4859-5806-4E32-B818-931055870C59}"/>
              </a:ext>
            </a:extLst>
          </p:cNvPr>
          <p:cNvSpPr/>
          <p:nvPr/>
        </p:nvSpPr>
        <p:spPr>
          <a:xfrm>
            <a:off x="2684216" y="6095600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ReLU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80A3853-9767-415D-80C9-3ADB3462553F}"/>
              </a:ext>
            </a:extLst>
          </p:cNvPr>
          <p:cNvSpPr/>
          <p:nvPr/>
        </p:nvSpPr>
        <p:spPr>
          <a:xfrm>
            <a:off x="4381637" y="6095599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ReLU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EDB953-6096-4052-9E47-30595E3A7677}"/>
              </a:ext>
            </a:extLst>
          </p:cNvPr>
          <p:cNvCxnSpPr>
            <a:stCxn id="18" idx="3"/>
          </p:cNvCxnSpPr>
          <p:nvPr/>
        </p:nvCxnSpPr>
        <p:spPr>
          <a:xfrm flipH="1">
            <a:off x="2032575" y="5524584"/>
            <a:ext cx="627481" cy="5710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780A91-6655-4B19-BAC0-53D1701642A3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3312209" y="5610222"/>
            <a:ext cx="103024" cy="4853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D4DB7D6-CCA7-498E-830B-6BF42B397354}"/>
              </a:ext>
            </a:extLst>
          </p:cNvPr>
          <p:cNvCxnSpPr>
            <a:cxnSpLocks/>
            <a:stCxn id="18" idx="5"/>
            <a:endCxn id="21" idx="1"/>
          </p:cNvCxnSpPr>
          <p:nvPr/>
        </p:nvCxnSpPr>
        <p:spPr>
          <a:xfrm>
            <a:off x="3964361" y="5524584"/>
            <a:ext cx="601211" cy="6566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6E97196-A1F7-4247-85DC-8C3FA61AC48C}"/>
                  </a:ext>
                </a:extLst>
              </p:cNvPr>
              <p:cNvSpPr txBox="1"/>
              <p:nvPr/>
            </p:nvSpPr>
            <p:spPr>
              <a:xfrm>
                <a:off x="1790502" y="5472761"/>
                <a:ext cx="536685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6E97196-A1F7-4247-85DC-8C3FA61AC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02" y="5472761"/>
                <a:ext cx="536685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8660CE7-EB6D-4AAA-831F-B88CF28C3557}"/>
                  </a:ext>
                </a:extLst>
              </p:cNvPr>
              <p:cNvSpPr txBox="1"/>
              <p:nvPr/>
            </p:nvSpPr>
            <p:spPr>
              <a:xfrm>
                <a:off x="2827036" y="5630096"/>
                <a:ext cx="542649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8660CE7-EB6D-4AAA-831F-B88CF28C3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036" y="5630096"/>
                <a:ext cx="542649" cy="400110"/>
              </a:xfrm>
              <a:prstGeom prst="rect">
                <a:avLst/>
              </a:prstGeom>
              <a:blipFill>
                <a:blip r:embed="rId9"/>
                <a:stretch>
                  <a:fillRect b="-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B5CAD70-1953-4AB2-9BC5-F7ADD7A5C82C}"/>
                  </a:ext>
                </a:extLst>
              </p:cNvPr>
              <p:cNvSpPr txBox="1"/>
              <p:nvPr/>
            </p:nvSpPr>
            <p:spPr>
              <a:xfrm>
                <a:off x="4325799" y="5589844"/>
                <a:ext cx="542649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B5CAD70-1953-4AB2-9BC5-F7ADD7A5C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799" y="5589844"/>
                <a:ext cx="542649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B5EB869-5CBD-4FFB-9D20-EAED4DEC6CEE}"/>
                  </a:ext>
                </a:extLst>
              </p:cNvPr>
              <p:cNvSpPr txBox="1"/>
              <p:nvPr/>
            </p:nvSpPr>
            <p:spPr>
              <a:xfrm>
                <a:off x="5804602" y="1942214"/>
                <a:ext cx="6106253" cy="225446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Thm</a:t>
                </a:r>
              </a:p>
              <a:p>
                <a:pPr algn="l"/>
                <a:r>
                  <a:rPr lang="en-US" sz="2800" dirty="0"/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and constant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&lt;1/2</m:t>
                    </m:r>
                  </m:oMath>
                </a14:m>
                <a:r>
                  <a:rPr lang="en-US" sz="2800" dirty="0"/>
                  <a:t>, </a:t>
                </a:r>
              </a:p>
              <a:p>
                <a:pPr algn="l"/>
                <a:r>
                  <a:rPr lang="en-US" sz="2800" dirty="0"/>
                  <a:t>there is a function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sz="2800" dirty="0"/>
                  <a:t> such that 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/>
                  <a:t> cannot be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b="1" dirty="0">
                    <a:solidFill>
                      <a:srgbClr val="C00000"/>
                    </a:solidFill>
                  </a:rPr>
                  <a:t> approximated </a:t>
                </a:r>
                <a:r>
                  <a:rPr lang="en-US" sz="2800" dirty="0"/>
                  <a:t>by Depth-2 Neural Networks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B5EB869-5CBD-4FFB-9D20-EAED4DEC6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602" y="1942214"/>
                <a:ext cx="6106253" cy="2254463"/>
              </a:xfrm>
              <a:prstGeom prst="rect">
                <a:avLst/>
              </a:prstGeom>
              <a:blipFill>
                <a:blip r:embed="rId11"/>
                <a:stretch>
                  <a:fillRect l="-1994" t="-2703" r="-2094"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E695CC6-A8A1-48E0-B78B-C46B71849199}"/>
                  </a:ext>
                </a:extLst>
              </p:cNvPr>
              <p:cNvSpPr txBox="1"/>
              <p:nvPr/>
            </p:nvSpPr>
            <p:spPr>
              <a:xfrm>
                <a:off x="5804603" y="4533058"/>
                <a:ext cx="6106253" cy="182357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Improved </a:t>
                </a:r>
                <a:r>
                  <a:rPr lang="en-US" altLang="zh-CN" sz="2800" b="1" dirty="0">
                    <a:solidFill>
                      <a:srgbClr val="C00000"/>
                    </a:solidFill>
                  </a:rPr>
                  <a:t>[Wil’18]</a:t>
                </a:r>
                <a:r>
                  <a:rPr lang="en-US" altLang="zh-CN" sz="2800" dirty="0">
                    <a:solidFill>
                      <a:srgbClr val="C00000"/>
                    </a:solidFill>
                  </a:rPr>
                  <a:t>,</a:t>
                </a:r>
                <a:r>
                  <a:rPr lang="en-US" altLang="zh-CN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dirty="0"/>
                  <a:t>which proved that there is such an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sz="2800" dirty="0"/>
                  <a:t> which cannot be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exactly computed </a:t>
                </a:r>
                <a:r>
                  <a:rPr lang="en-US" sz="2800" dirty="0"/>
                  <a:t>by Depth-2 Neural Networks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E695CC6-A8A1-48E0-B78B-C46B71849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603" y="4533058"/>
                <a:ext cx="6106253" cy="1823576"/>
              </a:xfrm>
              <a:prstGeom prst="rect">
                <a:avLst/>
              </a:prstGeom>
              <a:blipFill>
                <a:blip r:embed="rId12"/>
                <a:stretch>
                  <a:fillRect l="-1994" t="-3333" r="-1097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A5B32DA-A90E-4B71-9F26-4475F2511592}"/>
                  </a:ext>
                </a:extLst>
              </p:cNvPr>
              <p:cNvSpPr txBox="1"/>
              <p:nvPr/>
            </p:nvSpPr>
            <p:spPr>
              <a:xfrm>
                <a:off x="154219" y="3371700"/>
                <a:ext cx="3810141" cy="83926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𝑇𝐻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A5B32DA-A90E-4B71-9F26-4475F2511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19" y="3371700"/>
                <a:ext cx="3810141" cy="83926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0D67ABF-7869-4330-A213-A8F49FFAF476}"/>
                  </a:ext>
                </a:extLst>
              </p:cNvPr>
              <p:cNvSpPr txBox="1"/>
              <p:nvPr/>
            </p:nvSpPr>
            <p:spPr>
              <a:xfrm>
                <a:off x="144662" y="5129083"/>
                <a:ext cx="3819697" cy="83926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𝑅𝑒𝐿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0D67ABF-7869-4330-A213-A8F49FFAF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62" y="5129083"/>
                <a:ext cx="3819697" cy="83926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72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4" grpId="0"/>
      <p:bldP spid="15" grpId="0"/>
      <p:bldP spid="16" grpId="0"/>
      <p:bldP spid="18" grpId="0" animBg="1"/>
      <p:bldP spid="19" grpId="0" animBg="1"/>
      <p:bldP spid="20" grpId="0" animBg="1"/>
      <p:bldP spid="21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E39B-241D-4400-8D8A-DB024308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79084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Philosophy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Using PCP </a:t>
            </a:r>
            <a:r>
              <a:rPr lang="en-US" b="1" i="1" dirty="0">
                <a:solidFill>
                  <a:srgbClr val="C00000"/>
                </a:solidFill>
              </a:rPr>
              <a:t>Algorithmically</a:t>
            </a:r>
            <a:r>
              <a:rPr lang="en-US" b="1" dirty="0">
                <a:solidFill>
                  <a:schemeClr val="tx1"/>
                </a:solidFill>
              </a:rPr>
              <a:t> to Prove Circuit Lower Bounds </a:t>
            </a:r>
            <a:r>
              <a:rPr lang="en-US" sz="3600" b="1" i="1" dirty="0">
                <a:solidFill>
                  <a:srgbClr val="7030A0"/>
                </a:solidFill>
              </a:rPr>
              <a:t>(Remember: PCPs are algorithms!)</a:t>
            </a:r>
            <a:endParaRPr lang="en-US" b="1" i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E8D412-A519-48AA-A294-70AFB523BFA3}"/>
                  </a:ext>
                </a:extLst>
              </p:cNvPr>
              <p:cNvSpPr txBox="1"/>
              <p:nvPr/>
            </p:nvSpPr>
            <p:spPr>
              <a:xfrm>
                <a:off x="894521" y="2400300"/>
                <a:ext cx="10316818" cy="169764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If you want to prove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𝑵𝑷</m:t>
                    </m:r>
                  </m:oMath>
                </a14:m>
                <a:r>
                  <a:rPr lang="en-US" sz="3200" dirty="0"/>
                  <a:t>, then PCPs should make your life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much easier </a:t>
                </a:r>
                <a:r>
                  <a:rPr lang="en-US" sz="2800" i="1" dirty="0"/>
                  <a:t>(now you </a:t>
                </a:r>
                <a:r>
                  <a:rPr lang="en-US" sz="2800" b="1" i="1" dirty="0"/>
                  <a:t>only</a:t>
                </a:r>
                <a:r>
                  <a:rPr lang="en-US" sz="2800" i="1" dirty="0"/>
                  <a:t> need an algorithm for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i="1" dirty="0">
                    <a:solidFill>
                      <a:srgbClr val="C00000"/>
                    </a:solidFill>
                  </a:rPr>
                  <a:t>-</a:t>
                </a:r>
                <a:r>
                  <a:rPr lang="en-US" sz="2800" i="1" dirty="0"/>
                  <a:t>approximation to 3-SAT!) </a:t>
                </a:r>
                <a:r>
                  <a:rPr lang="en-US" sz="2800" i="1" dirty="0">
                    <a:solidFill>
                      <a:srgbClr val="C00000"/>
                    </a:solidFill>
                  </a:rPr>
                  <a:t>[</a:t>
                </a:r>
                <a:r>
                  <a:rPr lang="en-US" sz="3200" i="1" dirty="0">
                    <a:solidFill>
                      <a:srgbClr val="C00000"/>
                    </a:solidFill>
                  </a:rPr>
                  <a:t>Håstad</a:t>
                </a:r>
                <a:r>
                  <a:rPr lang="en-US" sz="2800" i="1" dirty="0">
                    <a:solidFill>
                      <a:srgbClr val="C00000"/>
                    </a:solidFill>
                  </a:rPr>
                  <a:t>’97]</a:t>
                </a:r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E8D412-A519-48AA-A294-70AFB523B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21" y="2400300"/>
                <a:ext cx="10316818" cy="1697644"/>
              </a:xfrm>
              <a:prstGeom prst="rect">
                <a:avLst/>
              </a:prstGeom>
              <a:blipFill>
                <a:blip r:embed="rId3"/>
                <a:stretch>
                  <a:fillRect l="-1536" t="-4301" b="-10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487D2F-4738-4353-99FF-C14107EE70D3}"/>
                  </a:ext>
                </a:extLst>
              </p:cNvPr>
              <p:cNvSpPr txBox="1"/>
              <p:nvPr/>
            </p:nvSpPr>
            <p:spPr>
              <a:xfrm>
                <a:off x="894521" y="4480892"/>
                <a:ext cx="10316818" cy="156966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3200" i="1" dirty="0"/>
                  <a:t>(Well, I don’t really believe 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sz="3200" i="1" dirty="0"/>
                  <a:t>.) We only want to </a:t>
                </a:r>
                <a:r>
                  <a:rPr lang="en-US" sz="3200" b="1" i="1" dirty="0">
                    <a:solidFill>
                      <a:srgbClr val="C00000"/>
                    </a:solidFill>
                  </a:rPr>
                  <a:t>derandomize</a:t>
                </a:r>
                <a:r>
                  <a:rPr lang="en-US" sz="3200" i="1" dirty="0"/>
                  <a:t> circuits. But PCPs still make our life easier (though in a more indirect way)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487D2F-4738-4353-99FF-C14107EE7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21" y="4480892"/>
                <a:ext cx="10316818" cy="1569660"/>
              </a:xfrm>
              <a:prstGeom prst="rect">
                <a:avLst/>
              </a:prstGeom>
              <a:blipFill>
                <a:blip r:embed="rId4"/>
                <a:stretch>
                  <a:fillRect l="-1536" t="-4633" b="-11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90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E39B-241D-4400-8D8A-DB024308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93" y="365126"/>
            <a:ext cx="11978307" cy="188592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b="1" dirty="0"/>
              <a:t>Starting Point: Non-deterministic Derandomization Suffices for Circuit Lower Bounds</a:t>
            </a:r>
            <a:endParaRPr lang="en-US" b="1" i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3644E81-7D1C-46EE-AB59-9C31C6AC899F}"/>
                  </a:ext>
                </a:extLst>
              </p:cNvPr>
              <p:cNvSpPr txBox="1"/>
              <p:nvPr/>
            </p:nvSpPr>
            <p:spPr>
              <a:xfrm>
                <a:off x="1587015" y="2486082"/>
                <a:ext cx="52654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ℭ</m:t>
                    </m:r>
                  </m:oMath>
                </a14:m>
                <a:r>
                  <a:rPr lang="en-US" sz="4000" dirty="0">
                    <a:solidFill>
                      <a:srgbClr val="FF0000"/>
                    </a:solidFill>
                  </a:rPr>
                  <a:t>-GAP</a:t>
                </a:r>
                <a:r>
                  <a:rPr lang="en-US" altLang="zh-CN" sz="4000" dirty="0">
                    <a:solidFill>
                      <a:srgbClr val="FF0000"/>
                    </a:solidFill>
                  </a:rPr>
                  <a:t>-TAUT (</a:t>
                </a:r>
                <a:r>
                  <a:rPr lang="en-US" altLang="zh-CN" sz="2800" i="1" dirty="0">
                    <a:solidFill>
                      <a:srgbClr val="FF0000"/>
                    </a:solidFill>
                  </a:rPr>
                  <a:t>tautology</a:t>
                </a:r>
                <a:r>
                  <a:rPr lang="en-US" altLang="zh-CN" sz="4000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3644E81-7D1C-46EE-AB59-9C31C6AC8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015" y="2486082"/>
                <a:ext cx="5265471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93412A75-61EB-4055-BC14-12C449217088}"/>
                  </a:ext>
                </a:extLst>
              </p:cNvPr>
              <p:cNvSpPr/>
              <p:nvPr/>
            </p:nvSpPr>
            <p:spPr>
              <a:xfrm>
                <a:off x="838200" y="3520288"/>
                <a:ext cx="2117834" cy="193390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93412A75-61EB-4055-BC14-12C4492170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20288"/>
                <a:ext cx="2117834" cy="1933904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6F8CBA-D8F7-4023-9AA5-387EDECE810B}"/>
              </a:ext>
            </a:extLst>
          </p:cNvPr>
          <p:cNvCxnSpPr>
            <a:endCxn id="32" idx="2"/>
          </p:cNvCxnSpPr>
          <p:nvPr/>
        </p:nvCxnSpPr>
        <p:spPr>
          <a:xfrm flipV="1">
            <a:off x="838200" y="5454192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B55C30-86A2-4AAB-8A34-CF670417D7CA}"/>
              </a:ext>
            </a:extLst>
          </p:cNvPr>
          <p:cNvCxnSpPr/>
          <p:nvPr/>
        </p:nvCxnSpPr>
        <p:spPr>
          <a:xfrm flipV="1">
            <a:off x="1132491" y="5454191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FA93B91-6251-4FA7-B289-EFAF3D18B992}"/>
              </a:ext>
            </a:extLst>
          </p:cNvPr>
          <p:cNvCxnSpPr/>
          <p:nvPr/>
        </p:nvCxnSpPr>
        <p:spPr>
          <a:xfrm flipV="1">
            <a:off x="990600" y="5462073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540C01-6A65-49D3-83A2-4E6887DC0A09}"/>
              </a:ext>
            </a:extLst>
          </p:cNvPr>
          <p:cNvCxnSpPr/>
          <p:nvPr/>
        </p:nvCxnSpPr>
        <p:spPr>
          <a:xfrm flipV="1">
            <a:off x="1279635" y="5454192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15AB125-6178-4923-A579-F68B5581882A}"/>
              </a:ext>
            </a:extLst>
          </p:cNvPr>
          <p:cNvCxnSpPr/>
          <p:nvPr/>
        </p:nvCxnSpPr>
        <p:spPr>
          <a:xfrm flipV="1">
            <a:off x="1573926" y="5454191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68E8F5-5193-409D-AB45-28C915D94333}"/>
              </a:ext>
            </a:extLst>
          </p:cNvPr>
          <p:cNvCxnSpPr/>
          <p:nvPr/>
        </p:nvCxnSpPr>
        <p:spPr>
          <a:xfrm flipV="1">
            <a:off x="1432035" y="5462073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4EC2DF5-12B6-46B9-86C6-84540CCEC780}"/>
              </a:ext>
            </a:extLst>
          </p:cNvPr>
          <p:cNvCxnSpPr/>
          <p:nvPr/>
        </p:nvCxnSpPr>
        <p:spPr>
          <a:xfrm flipV="1">
            <a:off x="1715814" y="5454192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5044CE9-0490-4723-866F-341A75978C62}"/>
              </a:ext>
            </a:extLst>
          </p:cNvPr>
          <p:cNvCxnSpPr/>
          <p:nvPr/>
        </p:nvCxnSpPr>
        <p:spPr>
          <a:xfrm flipV="1">
            <a:off x="2010105" y="5454191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ECB3344-DB9A-4143-B791-7C7C4544AFCC}"/>
              </a:ext>
            </a:extLst>
          </p:cNvPr>
          <p:cNvCxnSpPr/>
          <p:nvPr/>
        </p:nvCxnSpPr>
        <p:spPr>
          <a:xfrm flipV="1">
            <a:off x="1868214" y="5462073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966595F-6867-4257-B381-A1740502D4A0}"/>
              </a:ext>
            </a:extLst>
          </p:cNvPr>
          <p:cNvCxnSpPr/>
          <p:nvPr/>
        </p:nvCxnSpPr>
        <p:spPr>
          <a:xfrm flipV="1">
            <a:off x="2157249" y="5454192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A53BEBD-B927-4B93-84FD-263E585DD4E3}"/>
              </a:ext>
            </a:extLst>
          </p:cNvPr>
          <p:cNvCxnSpPr/>
          <p:nvPr/>
        </p:nvCxnSpPr>
        <p:spPr>
          <a:xfrm flipV="1">
            <a:off x="2451540" y="5454191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02AF40B-F621-4381-95F9-6BB3BD4C8C9F}"/>
              </a:ext>
            </a:extLst>
          </p:cNvPr>
          <p:cNvCxnSpPr/>
          <p:nvPr/>
        </p:nvCxnSpPr>
        <p:spPr>
          <a:xfrm flipV="1">
            <a:off x="2309649" y="5462073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6CF4A28-DE0A-431C-B5FE-AAF5F727F891}"/>
              </a:ext>
            </a:extLst>
          </p:cNvPr>
          <p:cNvCxnSpPr/>
          <p:nvPr/>
        </p:nvCxnSpPr>
        <p:spPr>
          <a:xfrm flipV="1">
            <a:off x="2593429" y="5454191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C91F6A3-D469-40F0-9DF7-2D36C50314FC}"/>
              </a:ext>
            </a:extLst>
          </p:cNvPr>
          <p:cNvCxnSpPr/>
          <p:nvPr/>
        </p:nvCxnSpPr>
        <p:spPr>
          <a:xfrm flipV="1">
            <a:off x="2740573" y="5454192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3AF1721-D8F3-4CE7-B1F6-4E04F64E3130}"/>
              </a:ext>
            </a:extLst>
          </p:cNvPr>
          <p:cNvCxnSpPr/>
          <p:nvPr/>
        </p:nvCxnSpPr>
        <p:spPr>
          <a:xfrm flipV="1">
            <a:off x="2892973" y="5462073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237B51D-E8D8-4E8F-A4E6-F887FCB62386}"/>
                  </a:ext>
                </a:extLst>
              </p:cNvPr>
              <p:cNvSpPr txBox="1"/>
              <p:nvPr/>
            </p:nvSpPr>
            <p:spPr>
              <a:xfrm>
                <a:off x="3192517" y="3429000"/>
                <a:ext cx="3947257" cy="25068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Distinguish between 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=1]</m:t>
                        </m:r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2800" dirty="0"/>
                      <m:t>.</m:t>
                    </m:r>
                  </m:oMath>
                </a14:m>
                <a:r>
                  <a:rPr lang="en-US" sz="2800" dirty="0"/>
                  <a:t> </a:t>
                </a:r>
                <a:br>
                  <a:rPr lang="en-US" sz="2800" dirty="0"/>
                </a:br>
                <a:r>
                  <a:rPr lang="en-US" sz="2800" dirty="0"/>
                  <a:t>(</a:t>
                </a:r>
                <a:r>
                  <a:rPr lang="en-US" sz="2800" b="1" dirty="0"/>
                  <a:t>Yes Case</a:t>
                </a:r>
                <a:r>
                  <a:rPr lang="en-US" sz="2800" dirty="0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=1]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800" dirty="0"/>
                  <a:t>.</a:t>
                </a:r>
                <a:br>
                  <a:rPr lang="en-US" sz="2800" dirty="0"/>
                </a:br>
                <a:r>
                  <a:rPr lang="en-US" sz="2800" dirty="0"/>
                  <a:t>(</a:t>
                </a:r>
                <a:r>
                  <a:rPr lang="en-US" sz="2800" b="1" dirty="0"/>
                  <a:t>No Case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237B51D-E8D8-4E8F-A4E6-F887FCB62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517" y="3429000"/>
                <a:ext cx="3947257" cy="2506840"/>
              </a:xfrm>
              <a:prstGeom prst="rect">
                <a:avLst/>
              </a:prstGeom>
              <a:blipFill>
                <a:blip r:embed="rId5"/>
                <a:stretch>
                  <a:fillRect l="-3241" t="-2427" b="-5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2B73107-A432-403B-9C0A-8AFC48C51CF7}"/>
                  </a:ext>
                </a:extLst>
              </p:cNvPr>
              <p:cNvSpPr txBox="1"/>
              <p:nvPr/>
            </p:nvSpPr>
            <p:spPr>
              <a:xfrm>
                <a:off x="1132491" y="5978258"/>
                <a:ext cx="1683278" cy="58477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2B73107-A432-403B-9C0A-8AFC48C51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491" y="5978258"/>
                <a:ext cx="168327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DEB438-09CA-4A18-A7ED-0D60E8E35A8B}"/>
                  </a:ext>
                </a:extLst>
              </p:cNvPr>
              <p:cNvSpPr txBox="1"/>
              <p:nvPr/>
            </p:nvSpPr>
            <p:spPr>
              <a:xfrm>
                <a:off x="7349958" y="2649141"/>
                <a:ext cx="4495297" cy="306750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C00000"/>
                    </a:solidFill>
                  </a:rPr>
                  <a:t>[Wil’13]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3200" dirty="0"/>
                  <a:t> time </a:t>
                </a:r>
                <a:r>
                  <a:rPr lang="en-US" sz="3200" dirty="0">
                    <a:solidFill>
                      <a:srgbClr val="C00000"/>
                    </a:solidFill>
                  </a:rPr>
                  <a:t>non-deterministic algorithm </a:t>
                </a:r>
                <a:r>
                  <a:rPr lang="en-US" sz="3200" dirty="0"/>
                  <a:t>for GAP-TAUT on </a:t>
                </a:r>
                <a:r>
                  <a:rPr lang="en-US" sz="3200" dirty="0">
                    <a:solidFill>
                      <a:srgbClr val="C00000"/>
                    </a:solidFill>
                  </a:rPr>
                  <a:t>poly-size</a:t>
                </a:r>
                <a:r>
                  <a:rPr lang="en-US" sz="3200" dirty="0"/>
                  <a:t> general circuits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sz="3200" dirty="0"/>
              </a:p>
              <a:p>
                <a:pPr algn="l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𝑁𝐸𝑋𝑃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⊄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𝑝𝑜𝑙𝑦</m:t>
                    </m:r>
                  </m:oMath>
                </a14:m>
                <a:r>
                  <a:rPr lang="en-US" sz="3200" dirty="0"/>
                  <a:t>.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DEB438-09CA-4A18-A7ED-0D60E8E35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958" y="2649141"/>
                <a:ext cx="4495297" cy="3067506"/>
              </a:xfrm>
              <a:prstGeom prst="rect">
                <a:avLst/>
              </a:prstGeom>
              <a:blipFill>
                <a:blip r:embed="rId7"/>
                <a:stretch>
                  <a:fillRect t="-1786" r="-949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0B4AFC-8748-40C3-9636-00062843B892}"/>
                  </a:ext>
                </a:extLst>
              </p:cNvPr>
              <p:cNvSpPr txBox="1"/>
              <p:nvPr/>
            </p:nvSpPr>
            <p:spPr>
              <a:xfrm>
                <a:off x="1715814" y="3858939"/>
                <a:ext cx="9860058" cy="279512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/>
                  <a:t>Non-deterministic Algorithm for GAP-TAUT</a:t>
                </a:r>
              </a:p>
              <a:p>
                <a:pPr algn="l"/>
                <a:r>
                  <a:rPr lang="en-US" sz="3200" dirty="0"/>
                  <a:t>Given a general circuit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, we want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3200" dirty="0"/>
                  <a:t> time </a:t>
                </a:r>
                <a:br>
                  <a:rPr lang="en-US" sz="3200" dirty="0"/>
                </a:br>
                <a:r>
                  <a:rPr lang="en-US" sz="3200" dirty="0">
                    <a:solidFill>
                      <a:srgbClr val="C00000"/>
                    </a:solidFill>
                  </a:rPr>
                  <a:t>non-deterministic</a:t>
                </a:r>
                <a:r>
                  <a:rPr lang="en-US" sz="3200" dirty="0"/>
                  <a:t> </a:t>
                </a:r>
                <a:r>
                  <a:rPr lang="en-US" sz="3200" dirty="0" err="1"/>
                  <a:t>algo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𝔸</m:t>
                    </m:r>
                  </m:oMath>
                </a14:m>
                <a:r>
                  <a:rPr lang="en-US" sz="3200" dirty="0"/>
                  <a:t>, such that:</a:t>
                </a:r>
              </a:p>
              <a:p>
                <a:pPr marL="514350" indent="-514350" algn="l">
                  <a:buFont typeface="+mj-lt"/>
                  <a:buAutoNum type="arabicPeriod"/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is a </a:t>
                </a:r>
                <a:r>
                  <a:rPr lang="en-US" sz="3200" dirty="0">
                    <a:solidFill>
                      <a:srgbClr val="C00000"/>
                    </a:solidFill>
                  </a:rPr>
                  <a:t>tautology</a:t>
                </a:r>
                <a:r>
                  <a:rPr lang="en-US" sz="3200" dirty="0"/>
                  <a:t>, then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𝔸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C00000"/>
                    </a:solidFill>
                  </a:rPr>
                  <a:t>accepts</a:t>
                </a:r>
                <a:r>
                  <a:rPr lang="en-US" sz="3200" dirty="0"/>
                  <a:t> on some guesses.</a:t>
                </a:r>
              </a:p>
              <a:p>
                <a:pPr marL="514350" indent="-514350" algn="l">
                  <a:buFont typeface="+mj-lt"/>
                  <a:buAutoNum type="arabicPeriod"/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e>
                      <m:li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1/2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𝔸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C00000"/>
                    </a:solidFill>
                  </a:rPr>
                  <a:t>rejects</a:t>
                </a:r>
                <a:r>
                  <a:rPr lang="en-US" sz="3200" dirty="0"/>
                  <a:t> on all guesses.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0B4AFC-8748-40C3-9636-00062843B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814" y="3858939"/>
                <a:ext cx="9860058" cy="2795124"/>
              </a:xfrm>
              <a:prstGeom prst="rect">
                <a:avLst/>
              </a:prstGeom>
              <a:blipFill>
                <a:blip r:embed="rId8"/>
                <a:stretch>
                  <a:fillRect l="-1606" t="-3261" b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60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48" grpId="0" animBg="1"/>
      <p:bldP spid="49" grpId="0" animBg="1"/>
      <p:bldP spid="30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E39B-241D-4400-8D8A-DB024308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7055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Proof Overview: Outline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E89E56-522B-4805-B309-5B139668D2D9}"/>
                  </a:ext>
                </a:extLst>
              </p:cNvPr>
              <p:cNvSpPr txBox="1"/>
              <p:nvPr/>
            </p:nvSpPr>
            <p:spPr>
              <a:xfrm>
                <a:off x="432486" y="3929449"/>
                <a:ext cx="3422822" cy="52322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/>
                  <a:t>Assume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𝑁𝐸𝑋𝑃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ℭ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E89E56-522B-4805-B309-5B139668D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86" y="3929449"/>
                <a:ext cx="3422822" cy="523220"/>
              </a:xfrm>
              <a:prstGeom prst="rect">
                <a:avLst/>
              </a:prstGeom>
              <a:blipFill>
                <a:blip r:embed="rId3"/>
                <a:stretch>
                  <a:fillRect l="-3737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F04DD3-45E0-4B1F-9A17-92526BA009BC}"/>
                  </a:ext>
                </a:extLst>
              </p:cNvPr>
              <p:cNvSpPr txBox="1"/>
              <p:nvPr/>
            </p:nvSpPr>
            <p:spPr>
              <a:xfrm>
                <a:off x="169618" y="5702882"/>
                <a:ext cx="3760234" cy="95410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/>
                  <a:t>Non-trivial CAPP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ℭ</m:t>
                    </m:r>
                  </m:oMath>
                </a14:m>
                <a:r>
                  <a:rPr lang="en-US" sz="2800" dirty="0"/>
                  <a:t> with constant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F04DD3-45E0-4B1F-9A17-92526BA00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18" y="5702882"/>
                <a:ext cx="3760234" cy="954107"/>
              </a:xfrm>
              <a:prstGeom prst="rect">
                <a:avLst/>
              </a:prstGeom>
              <a:blipFill>
                <a:blip r:embed="rId4"/>
                <a:stretch>
                  <a:fillRect l="-3398" t="-6369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901C7D4E-9DBC-4577-B1D4-E9F09C266972}"/>
              </a:ext>
            </a:extLst>
          </p:cNvPr>
          <p:cNvSpPr/>
          <p:nvPr/>
        </p:nvSpPr>
        <p:spPr>
          <a:xfrm rot="1253995">
            <a:off x="3916000" y="4223516"/>
            <a:ext cx="1334530" cy="583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CBCEEDB-ADE1-4FD7-9023-693D8959095B}"/>
              </a:ext>
            </a:extLst>
          </p:cNvPr>
          <p:cNvSpPr/>
          <p:nvPr/>
        </p:nvSpPr>
        <p:spPr>
          <a:xfrm rot="20266146">
            <a:off x="3916000" y="5479140"/>
            <a:ext cx="1334530" cy="583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4792E9-7605-4268-9A69-9826758553B1}"/>
                  </a:ext>
                </a:extLst>
              </p:cNvPr>
              <p:cNvSpPr txBox="1"/>
              <p:nvPr/>
            </p:nvSpPr>
            <p:spPr>
              <a:xfrm>
                <a:off x="5310621" y="4459696"/>
                <a:ext cx="2906622" cy="142186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800" dirty="0"/>
                  <a:t> non-deterministic GAP-TAUT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𝑝𝑜𝑙𝑦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4792E9-7605-4268-9A69-982675855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621" y="4459696"/>
                <a:ext cx="2906622" cy="1421864"/>
              </a:xfrm>
              <a:prstGeom prst="rect">
                <a:avLst/>
              </a:prstGeom>
              <a:blipFill>
                <a:blip r:embed="rId5"/>
                <a:stretch>
                  <a:fillRect l="-4184" t="-2991" r="-3347" b="-9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F5C2C8CC-97CD-4D22-A4E4-CCF3D651769D}"/>
              </a:ext>
            </a:extLst>
          </p:cNvPr>
          <p:cNvSpPr/>
          <p:nvPr/>
        </p:nvSpPr>
        <p:spPr>
          <a:xfrm>
            <a:off x="8288662" y="4966136"/>
            <a:ext cx="1037967" cy="372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36461D-BE81-4C64-AC7A-793C214E31A3}"/>
                  </a:ext>
                </a:extLst>
              </p:cNvPr>
              <p:cNvSpPr txBox="1"/>
              <p:nvPr/>
            </p:nvSpPr>
            <p:spPr>
              <a:xfrm>
                <a:off x="9398049" y="4452669"/>
                <a:ext cx="2698876" cy="137505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𝑁𝐸𝑋𝑃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⊄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𝑝𝑜𝑙𝑦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𝑁𝐸𝑋𝑃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⊄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ℭ</m:t>
                      </m:r>
                    </m:oMath>
                  </m:oMathPara>
                </a14:m>
                <a:endParaRPr lang="en-US" sz="2800" dirty="0"/>
              </a:p>
              <a:p>
                <a:pPr algn="l"/>
                <a:r>
                  <a:rPr lang="en-US" sz="2800" dirty="0"/>
                  <a:t>Contradiction!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36461D-BE81-4C64-AC7A-793C214E3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49" y="4452669"/>
                <a:ext cx="2698876" cy="1375056"/>
              </a:xfrm>
              <a:prstGeom prst="rect">
                <a:avLst/>
              </a:prstGeom>
              <a:blipFill>
                <a:blip r:embed="rId6"/>
                <a:stretch>
                  <a:fillRect l="-4740" b="-1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118B35-6EBF-4D25-ADD8-F2EAD21004CF}"/>
                  </a:ext>
                </a:extLst>
              </p:cNvPr>
              <p:cNvSpPr txBox="1"/>
              <p:nvPr/>
            </p:nvSpPr>
            <p:spPr>
              <a:xfrm>
                <a:off x="961422" y="1519750"/>
                <a:ext cx="10269156" cy="212365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/>
                  <a:t>Starting Point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[Wil’13]</a:t>
                </a:r>
              </a:p>
              <a:p>
                <a:pPr algn="ctr"/>
                <a:r>
                  <a:rPr lang="en-US" sz="32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3200" dirty="0"/>
                  <a:t> time </a:t>
                </a:r>
                <a:r>
                  <a:rPr lang="en-US" sz="3200" dirty="0">
                    <a:solidFill>
                      <a:srgbClr val="C00000"/>
                    </a:solidFill>
                  </a:rPr>
                  <a:t>non-deterministic algorithm </a:t>
                </a:r>
                <a:r>
                  <a:rPr lang="en-US" sz="3200" dirty="0"/>
                  <a:t>for GAP-TAUT on </a:t>
                </a:r>
                <a:r>
                  <a:rPr lang="en-US" sz="3200" dirty="0">
                    <a:solidFill>
                      <a:srgbClr val="C00000"/>
                    </a:solidFill>
                  </a:rPr>
                  <a:t>poly-size</a:t>
                </a:r>
                <a:r>
                  <a:rPr lang="en-US" sz="3200" dirty="0"/>
                  <a:t> general circuits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sz="3200" dirty="0"/>
              </a:p>
              <a:p>
                <a:pPr algn="l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𝑁𝐸𝑋𝑃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⊄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𝑝𝑜𝑙𝑦</m:t>
                    </m:r>
                  </m:oMath>
                </a14:m>
                <a:r>
                  <a:rPr lang="en-US" sz="3200" dirty="0"/>
                  <a:t>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118B35-6EBF-4D25-ADD8-F2EAD2100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22" y="1519750"/>
                <a:ext cx="10269156" cy="2123658"/>
              </a:xfrm>
              <a:prstGeom prst="rect">
                <a:avLst/>
              </a:prstGeom>
              <a:blipFill>
                <a:blip r:embed="rId7"/>
                <a:stretch>
                  <a:fillRect t="-4286" b="-9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4CA19782-64ED-4B9C-A2CB-F6400EE83811}"/>
              </a:ext>
            </a:extLst>
          </p:cNvPr>
          <p:cNvSpPr/>
          <p:nvPr/>
        </p:nvSpPr>
        <p:spPr>
          <a:xfrm>
            <a:off x="2143897" y="1711123"/>
            <a:ext cx="5586999" cy="1932285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Key point: make use of this assumption as much as possible!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Speech Bubble: Oval 8">
                <a:extLst>
                  <a:ext uri="{FF2B5EF4-FFF2-40B4-BE49-F238E27FC236}">
                    <a16:creationId xmlns:a16="http://schemas.microsoft.com/office/drawing/2014/main" id="{66889BDB-0737-487B-91D1-D84D6B3ED1D0}"/>
                  </a:ext>
                </a:extLst>
              </p:cNvPr>
              <p:cNvSpPr/>
              <p:nvPr/>
            </p:nvSpPr>
            <p:spPr>
              <a:xfrm>
                <a:off x="516835" y="4675624"/>
                <a:ext cx="3338472" cy="906991"/>
              </a:xfrm>
              <a:prstGeom prst="wedgeEllipse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Think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ℭ</m:t>
                    </m:r>
                  </m:oMath>
                </a14:m>
                <a:r>
                  <a:rPr lang="en-US" sz="2400" dirty="0"/>
                  <a:t>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9" name="Speech Bubble: Oval 8">
                <a:extLst>
                  <a:ext uri="{FF2B5EF4-FFF2-40B4-BE49-F238E27FC236}">
                    <a16:creationId xmlns:a16="http://schemas.microsoft.com/office/drawing/2014/main" id="{66889BDB-0737-487B-91D1-D84D6B3ED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35" y="4675624"/>
                <a:ext cx="3338472" cy="906991"/>
              </a:xfrm>
              <a:prstGeom prst="wedgeEllipseCallou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85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4" grpId="0" animBg="1"/>
      <p:bldP spid="26" grpId="0" animBg="1"/>
      <p:bldP spid="5" grpId="0" animBg="1"/>
      <p:bldP spid="6" grpId="0" animBg="1"/>
      <p:bldP spid="7" grpId="0" animBg="1"/>
      <p:bldP spid="11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E39B-241D-4400-8D8A-DB024308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76" y="142760"/>
            <a:ext cx="10692848" cy="65298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Goal: Designing the Algorithm under Assumption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5122FA-472B-41B1-B0AB-77A7DF242C0B}"/>
                  </a:ext>
                </a:extLst>
              </p:cNvPr>
              <p:cNvSpPr txBox="1"/>
              <p:nvPr/>
            </p:nvSpPr>
            <p:spPr>
              <a:xfrm>
                <a:off x="749576" y="3838963"/>
                <a:ext cx="10364424" cy="278518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/>
                  <a:t>Goal</a:t>
                </a:r>
              </a:p>
              <a:p>
                <a:pPr algn="l"/>
                <a:r>
                  <a:rPr lang="en-US" sz="3200" dirty="0"/>
                  <a:t>Given 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𝑁𝐴𝑁𝐷</m:t>
                    </m:r>
                  </m:oMath>
                </a14:m>
                <a:r>
                  <a:rPr lang="en-US" sz="3200" dirty="0"/>
                  <a:t> circuit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, under the two assumptions, design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3200" dirty="0"/>
                  <a:t> time </a:t>
                </a:r>
                <a:r>
                  <a:rPr lang="en-US" sz="3200" dirty="0">
                    <a:solidFill>
                      <a:srgbClr val="C00000"/>
                    </a:solidFill>
                  </a:rPr>
                  <a:t>non-deterministic</a:t>
                </a:r>
                <a:r>
                  <a:rPr lang="en-US" sz="3200" dirty="0"/>
                  <a:t> </a:t>
                </a:r>
                <a:r>
                  <a:rPr lang="en-US" sz="3200" dirty="0" err="1"/>
                  <a:t>algo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𝔸</m:t>
                    </m:r>
                  </m:oMath>
                </a14:m>
                <a:r>
                  <a:rPr lang="en-US" sz="3200" dirty="0"/>
                  <a:t>, such that:</a:t>
                </a:r>
              </a:p>
              <a:p>
                <a:pPr marL="514350" indent="-514350" algn="l">
                  <a:buFont typeface="+mj-lt"/>
                  <a:buAutoNum type="arabicPeriod"/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is a </a:t>
                </a:r>
                <a:r>
                  <a:rPr lang="en-US" sz="3200" dirty="0">
                    <a:solidFill>
                      <a:srgbClr val="C00000"/>
                    </a:solidFill>
                  </a:rPr>
                  <a:t>tautology</a:t>
                </a:r>
                <a:r>
                  <a:rPr lang="en-US" sz="3200" dirty="0"/>
                  <a:t>, then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𝔸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C00000"/>
                    </a:solidFill>
                  </a:rPr>
                  <a:t>accepts</a:t>
                </a:r>
                <a:r>
                  <a:rPr lang="en-US" sz="3200" dirty="0"/>
                  <a:t> on some guesses.</a:t>
                </a:r>
              </a:p>
              <a:p>
                <a:pPr marL="514350" indent="-514350" algn="l">
                  <a:buFont typeface="+mj-lt"/>
                  <a:buAutoNum type="arabicPeriod"/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e>
                      <m:li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1/2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𝔸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C00000"/>
                    </a:solidFill>
                  </a:rPr>
                  <a:t>rejects</a:t>
                </a:r>
                <a:r>
                  <a:rPr lang="en-US" sz="3200" dirty="0"/>
                  <a:t> on all guesses.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5122FA-472B-41B1-B0AB-77A7DF242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76" y="3838963"/>
                <a:ext cx="10364424" cy="2785186"/>
              </a:xfrm>
              <a:prstGeom prst="rect">
                <a:avLst/>
              </a:prstGeom>
              <a:blipFill>
                <a:blip r:embed="rId2"/>
                <a:stretch>
                  <a:fillRect l="-1587" t="-3493" r="-1999" b="-1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4712FE-48F1-4CFA-8784-A7171A33F65A}"/>
                  </a:ext>
                </a:extLst>
              </p:cNvPr>
              <p:cNvSpPr txBox="1"/>
              <p:nvPr/>
            </p:nvSpPr>
            <p:spPr>
              <a:xfrm>
                <a:off x="5878996" y="2606961"/>
                <a:ext cx="6192078" cy="10772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𝑁𝐴𝑁𝐷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𝑁𝑂𝑇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𝐴𝑁𝐷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3200" dirty="0"/>
              </a:p>
              <a:p>
                <a:pPr algn="ctr"/>
                <a:r>
                  <a:rPr lang="en-US" sz="3200" dirty="0"/>
                  <a:t>It is </a:t>
                </a:r>
                <a:r>
                  <a:rPr lang="en-US" sz="3200" b="1" dirty="0"/>
                  <a:t>universal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4712FE-48F1-4CFA-8784-A7171A33F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996" y="2606961"/>
                <a:ext cx="6192078" cy="1077218"/>
              </a:xfrm>
              <a:prstGeom prst="rect">
                <a:avLst/>
              </a:prstGeom>
              <a:blipFill>
                <a:blip r:embed="rId3"/>
                <a:stretch>
                  <a:fillRect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E222C9-F879-492E-BD82-641B18D0E54F}"/>
                  </a:ext>
                </a:extLst>
              </p:cNvPr>
              <p:cNvSpPr txBox="1"/>
              <p:nvPr/>
            </p:nvSpPr>
            <p:spPr>
              <a:xfrm>
                <a:off x="924473" y="880269"/>
                <a:ext cx="3422822" cy="52322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/>
                  <a:t>Assume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𝑁𝐸𝑋𝑃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ℭ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E222C9-F879-492E-BD82-641B18D0E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73" y="880269"/>
                <a:ext cx="3422822" cy="523220"/>
              </a:xfrm>
              <a:prstGeom prst="rect">
                <a:avLst/>
              </a:prstGeom>
              <a:blipFill>
                <a:blip r:embed="rId4"/>
                <a:stretch>
                  <a:fillRect l="-3737" t="-10345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956E89-86EB-4071-8D51-76979F2505B7}"/>
                  </a:ext>
                </a:extLst>
              </p:cNvPr>
              <p:cNvSpPr txBox="1"/>
              <p:nvPr/>
            </p:nvSpPr>
            <p:spPr>
              <a:xfrm>
                <a:off x="661605" y="2653702"/>
                <a:ext cx="3760234" cy="95410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/>
                  <a:t>Non-trivial CAPP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ℭ</m:t>
                    </m:r>
                  </m:oMath>
                </a14:m>
                <a:r>
                  <a:rPr lang="en-US" sz="2800" dirty="0"/>
                  <a:t> with constant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956E89-86EB-4071-8D51-76979F250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05" y="2653702"/>
                <a:ext cx="3760234" cy="954107"/>
              </a:xfrm>
              <a:prstGeom prst="rect">
                <a:avLst/>
              </a:prstGeom>
              <a:blipFill>
                <a:blip r:embed="rId5"/>
                <a:stretch>
                  <a:fillRect l="-3404" t="-5696" b="-16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D29B745E-DAFC-4A68-A8E7-C0EDBBA67763}"/>
              </a:ext>
            </a:extLst>
          </p:cNvPr>
          <p:cNvSpPr/>
          <p:nvPr/>
        </p:nvSpPr>
        <p:spPr>
          <a:xfrm rot="1253995">
            <a:off x="4407987" y="1174336"/>
            <a:ext cx="1334530" cy="583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F4F8E98-4327-48FE-85A9-F480EAA08879}"/>
              </a:ext>
            </a:extLst>
          </p:cNvPr>
          <p:cNvSpPr/>
          <p:nvPr/>
        </p:nvSpPr>
        <p:spPr>
          <a:xfrm rot="20266146">
            <a:off x="4407987" y="2429960"/>
            <a:ext cx="1334530" cy="583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DDC050-2098-41CC-9C1C-236D174B455E}"/>
                  </a:ext>
                </a:extLst>
              </p:cNvPr>
              <p:cNvSpPr txBox="1"/>
              <p:nvPr/>
            </p:nvSpPr>
            <p:spPr>
              <a:xfrm>
                <a:off x="5802608" y="1410516"/>
                <a:ext cx="5811266" cy="97199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800" dirty="0"/>
                  <a:t> non-deterministic GAP-TAUT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𝑝𝑜𝑙𝑦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DDC050-2098-41CC-9C1C-236D174B4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608" y="1410516"/>
                <a:ext cx="5811266" cy="971997"/>
              </a:xfrm>
              <a:prstGeom prst="rect">
                <a:avLst/>
              </a:prstGeom>
              <a:blipFill>
                <a:blip r:embed="rId6"/>
                <a:stretch>
                  <a:fillRect l="-2201" t="-3727" r="-2411" b="-16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Speech Bubble: Oval 11">
                <a:extLst>
                  <a:ext uri="{FF2B5EF4-FFF2-40B4-BE49-F238E27FC236}">
                    <a16:creationId xmlns:a16="http://schemas.microsoft.com/office/drawing/2014/main" id="{D346E740-B48F-4333-A38D-2233EEA221A1}"/>
                  </a:ext>
                </a:extLst>
              </p:cNvPr>
              <p:cNvSpPr/>
              <p:nvPr/>
            </p:nvSpPr>
            <p:spPr>
              <a:xfrm>
                <a:off x="1008822" y="1626444"/>
                <a:ext cx="3338472" cy="906991"/>
              </a:xfrm>
              <a:prstGeom prst="wedgeEllipse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Think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ℭ</m:t>
                    </m:r>
                  </m:oMath>
                </a14:m>
                <a:r>
                  <a:rPr lang="en-US" sz="2400" dirty="0"/>
                  <a:t>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2" name="Speech Bubble: Oval 11">
                <a:extLst>
                  <a:ext uri="{FF2B5EF4-FFF2-40B4-BE49-F238E27FC236}">
                    <a16:creationId xmlns:a16="http://schemas.microsoft.com/office/drawing/2014/main" id="{D346E740-B48F-4333-A38D-2233EEA221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822" y="1626444"/>
                <a:ext cx="3338472" cy="906991"/>
              </a:xfrm>
              <a:prstGeom prst="wedgeEllipseCallou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64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E39B-241D-4400-8D8A-DB024308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788"/>
            <a:ext cx="10515600" cy="1235677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Review: Approach of [Wil’14]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Guess-and-Verify-Equivalence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1ADFC6-A987-43C7-89E8-883AAD1AAF82}"/>
                  </a:ext>
                </a:extLst>
              </p:cNvPr>
              <p:cNvSpPr txBox="1"/>
              <p:nvPr/>
            </p:nvSpPr>
            <p:spPr>
              <a:xfrm>
                <a:off x="838199" y="1568584"/>
                <a:ext cx="9463709" cy="255454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𝑁𝐸𝑋𝑃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ℭ</m:t>
                    </m:r>
                  </m:oMath>
                </a14:m>
                <a:r>
                  <a:rPr lang="en-US" sz="3200" dirty="0"/>
                  <a:t> implies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𝑝𝑜𝑙𝑦</m:t>
                    </m:r>
                  </m:oMath>
                </a14:m>
                <a:r>
                  <a:rPr lang="en-US" sz="3200" dirty="0"/>
                  <a:t> collapses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ℭ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pPr algn="l"/>
                <a:r>
                  <a:rPr lang="en-US" sz="3200" dirty="0"/>
                  <a:t>That is, </a:t>
                </a:r>
                <a:r>
                  <a:rPr lang="en-US" sz="3200" b="1" dirty="0"/>
                  <a:t>under assumption</a:t>
                </a:r>
                <a:r>
                  <a:rPr lang="en-US" sz="3200" dirty="0"/>
                  <a:t>, the given general circuit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has an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equivalent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𝕮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 circuit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pPr algn="l"/>
                <a:r>
                  <a:rPr lang="en-US" sz="3200" b="1" dirty="0"/>
                  <a:t>If we can find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3200" dirty="0"/>
                  <a:t>, then we can derandomize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instead, where we have algorithms!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1ADFC6-A987-43C7-89E8-883AAD1AA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568584"/>
                <a:ext cx="9463709" cy="2554545"/>
              </a:xfrm>
              <a:prstGeom prst="rect">
                <a:avLst/>
              </a:prstGeom>
              <a:blipFill>
                <a:blip r:embed="rId3"/>
                <a:stretch>
                  <a:fillRect l="-1609" t="-28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4AFCE3-BF22-4F1D-B13B-DFE5D0E19006}"/>
                  </a:ext>
                </a:extLst>
              </p:cNvPr>
              <p:cNvSpPr txBox="1"/>
              <p:nvPr/>
            </p:nvSpPr>
            <p:spPr>
              <a:xfrm>
                <a:off x="49696" y="4427504"/>
                <a:ext cx="7976152" cy="215443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/>
                  <a:t>Problem: </a:t>
                </a:r>
                <a:r>
                  <a:rPr lang="en-US" sz="3200" b="1" dirty="0"/>
                  <a:t>How to find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3200" b="1" dirty="0"/>
                  <a:t>?</a:t>
                </a:r>
              </a:p>
              <a:p>
                <a:pPr algn="ctr"/>
                <a:r>
                  <a:rPr lang="en-US" sz="1400" dirty="0"/>
                  <a:t>  </a:t>
                </a:r>
              </a:p>
              <a:p>
                <a:r>
                  <a:rPr lang="en-US" sz="2800" dirty="0"/>
                  <a:t>Allowed to use </a:t>
                </a:r>
                <a:r>
                  <a:rPr lang="en-US" sz="2800" b="1" dirty="0"/>
                  <a:t>non-determinism</a:t>
                </a:r>
                <a:r>
                  <a:rPr lang="en-US" sz="2800" dirty="0"/>
                  <a:t> so one can guess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. </a:t>
                </a:r>
              </a:p>
              <a:p>
                <a:r>
                  <a:rPr lang="en-US" sz="2800" dirty="0"/>
                  <a:t>But still have to verify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is equivalent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, which seems </a:t>
                </a:r>
                <a:r>
                  <a:rPr lang="en-US" sz="2800" b="1" dirty="0"/>
                  <a:t>HARD</a:t>
                </a:r>
                <a:r>
                  <a:rPr lang="en-US" sz="2800" dirty="0"/>
                  <a:t>.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4AFCE3-BF22-4F1D-B13B-DFE5D0E19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6" y="4427504"/>
                <a:ext cx="7976152" cy="2154436"/>
              </a:xfrm>
              <a:prstGeom prst="rect">
                <a:avLst/>
              </a:prstGeom>
              <a:blipFill>
                <a:blip r:embed="rId4"/>
                <a:stretch>
                  <a:fillRect l="-1527" t="-4225" r="-1603" b="-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D3FB986-071F-4C1E-BA1F-57D37E22D2FC}"/>
              </a:ext>
            </a:extLst>
          </p:cNvPr>
          <p:cNvSpPr txBox="1"/>
          <p:nvPr/>
        </p:nvSpPr>
        <p:spPr>
          <a:xfrm>
            <a:off x="8116957" y="4436504"/>
            <a:ext cx="4075043" cy="21852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Solution</a:t>
            </a:r>
            <a:br>
              <a:rPr lang="en-US" sz="3200" b="1" dirty="0"/>
            </a:br>
            <a:r>
              <a:rPr lang="en-US" sz="2000" b="1" dirty="0"/>
              <a:t> </a:t>
            </a:r>
          </a:p>
          <a:p>
            <a:pPr algn="ctr"/>
            <a:r>
              <a:rPr lang="en-US" sz="3200" b="1" dirty="0"/>
              <a:t>Well, just </a:t>
            </a:r>
            <a:r>
              <a:rPr lang="en-US" sz="3600" b="1" dirty="0"/>
              <a:t>guess more circuits!</a:t>
            </a:r>
          </a:p>
        </p:txBody>
      </p:sp>
    </p:spTree>
    <p:extLst>
      <p:ext uri="{BB962C8B-B14F-4D97-AF65-F5344CB8AC3E}">
        <p14:creationId xmlns:p14="http://schemas.microsoft.com/office/powerpoint/2010/main" val="48745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E39B-241D-4400-8D8A-DB024308FEF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Context: The Algorithmic Method for Proving Circuit Lower Bounds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58D93-4556-4F16-8002-E858633DB15E}"/>
              </a:ext>
            </a:extLst>
          </p:cNvPr>
          <p:cNvSpPr txBox="1"/>
          <p:nvPr/>
        </p:nvSpPr>
        <p:spPr>
          <a:xfrm>
            <a:off x="729492" y="2025941"/>
            <a:ext cx="10733015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Proving limitations on non-uniform circuits is </a:t>
            </a:r>
            <a:r>
              <a:rPr lang="en-US" sz="3200" b="1" dirty="0">
                <a:solidFill>
                  <a:schemeClr val="tx1"/>
                </a:solidFill>
              </a:rPr>
              <a:t>extremely</a:t>
            </a:r>
            <a:r>
              <a:rPr lang="en-US" sz="3200" dirty="0"/>
              <a:t> hard.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D0BB24-B2D3-4CE6-9A6F-2AD2008A7410}"/>
              </a:ext>
            </a:extLst>
          </p:cNvPr>
          <p:cNvSpPr txBox="1"/>
          <p:nvPr/>
        </p:nvSpPr>
        <p:spPr>
          <a:xfrm>
            <a:off x="729492" y="2945969"/>
            <a:ext cx="11227265" cy="10772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Prior approaches (</a:t>
            </a:r>
            <a:r>
              <a:rPr lang="en-US" sz="3200" b="1" dirty="0">
                <a:solidFill>
                  <a:srgbClr val="0070C0"/>
                </a:solidFill>
              </a:rPr>
              <a:t>restrictions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C00000"/>
                </a:solidFill>
              </a:rPr>
              <a:t>polynomial approximations</a:t>
            </a:r>
            <a:r>
              <a:rPr lang="en-US" sz="3200" dirty="0"/>
              <a:t>, etc.) face barriers (</a:t>
            </a:r>
            <a:r>
              <a:rPr lang="en-US" sz="3200" b="1" dirty="0">
                <a:solidFill>
                  <a:srgbClr val="C00000"/>
                </a:solidFill>
              </a:rPr>
              <a:t>Relativization</a:t>
            </a:r>
            <a:r>
              <a:rPr lang="en-US" sz="3200" dirty="0"/>
              <a:t>, </a:t>
            </a:r>
            <a:r>
              <a:rPr lang="en-US" sz="3200" b="1" dirty="0" err="1">
                <a:solidFill>
                  <a:srgbClr val="7030A0"/>
                </a:solidFill>
              </a:rPr>
              <a:t>Algebrization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0070C0"/>
                </a:solidFill>
              </a:rPr>
              <a:t>Natural Proofs</a:t>
            </a:r>
            <a:r>
              <a:rPr lang="en-US" sz="3200" dirty="0"/>
              <a:t>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B31263-65BB-45EB-8026-73CB1C213741}"/>
                  </a:ext>
                </a:extLst>
              </p:cNvPr>
              <p:cNvSpPr txBox="1"/>
              <p:nvPr/>
            </p:nvSpPr>
            <p:spPr>
              <a:xfrm>
                <a:off x="1072680" y="4408591"/>
                <a:ext cx="10046637" cy="193899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</a:rPr>
                  <a:t>Algorithmic Method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C00000"/>
                    </a:solidFill>
                  </a:rPr>
                  <a:t>Non-trivial</a:t>
                </a:r>
                <a:r>
                  <a:rPr lang="en-US" sz="2800" dirty="0"/>
                  <a:t> circuit-analysis algorithm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Circuit Lower Bounds</a:t>
                </a:r>
                <a:r>
                  <a:rPr lang="en-US" sz="28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Breakthroughs where previous approaches failed (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NEXP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⊄</m:t>
                    </m:r>
                  </m:oMath>
                </a14:m>
                <a:r>
                  <a:rPr lang="en-US" sz="2800" b="1" dirty="0">
                    <a:solidFill>
                      <a:srgbClr val="C00000"/>
                    </a:solidFill>
                  </a:rPr>
                  <a:t> ACC</a:t>
                </a:r>
                <a:r>
                  <a:rPr lang="en-US" sz="2800" b="1" baseline="30000" dirty="0">
                    <a:solidFill>
                      <a:srgbClr val="C00000"/>
                    </a:solidFill>
                  </a:rPr>
                  <a:t>0</a:t>
                </a:r>
                <a:r>
                  <a:rPr lang="en-US" sz="2800" dirty="0"/>
                  <a:t>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Believed to be possible for strong circuits (even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𝑝𝑜𝑙𝑦</m:t>
                    </m:r>
                  </m:oMath>
                </a14:m>
                <a:r>
                  <a:rPr lang="en-US" sz="2800" dirty="0"/>
                  <a:t>).</a:t>
                </a:r>
                <a:endParaRPr lang="en-US" sz="4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B31263-65BB-45EB-8026-73CB1C213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680" y="4408591"/>
                <a:ext cx="10046637" cy="1938992"/>
              </a:xfrm>
              <a:prstGeom prst="rect">
                <a:avLst/>
              </a:prstGeom>
              <a:blipFill>
                <a:blip r:embed="rId3"/>
                <a:stretch>
                  <a:fillRect l="-1092" t="-4702" b="-7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85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E39B-241D-4400-8D8A-DB024308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788"/>
            <a:ext cx="10515600" cy="1235677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Review: Approach of [Wil’14]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Guess-and-Verify-Equivalence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9CAE06-86A2-4D60-B049-24E1562285F2}"/>
                  </a:ext>
                </a:extLst>
              </p:cNvPr>
              <p:cNvSpPr txBox="1"/>
              <p:nvPr/>
            </p:nvSpPr>
            <p:spPr>
              <a:xfrm>
                <a:off x="667265" y="1396907"/>
                <a:ext cx="4794421" cy="255454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has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gates,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be the corresponding sub-circuits.</a:t>
                </a:r>
              </a:p>
              <a:p>
                <a:pPr marL="514350" indent="-514350" algn="l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is the </a:t>
                </a:r>
                <a:r>
                  <a:rPr lang="en-US" sz="3200" dirty="0">
                    <a:solidFill>
                      <a:srgbClr val="C00000"/>
                    </a:solidFill>
                  </a:rPr>
                  <a:t>output gate</a:t>
                </a:r>
                <a:r>
                  <a:rPr lang="en-US" sz="3200" dirty="0"/>
                  <a:t>.</a:t>
                </a:r>
              </a:p>
              <a:p>
                <a:pPr marL="514350" indent="-514350" algn="l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are </a:t>
                </a:r>
                <a:r>
                  <a:rPr lang="en-US" sz="3200" dirty="0">
                    <a:solidFill>
                      <a:srgbClr val="C00000"/>
                    </a:solidFill>
                  </a:rPr>
                  <a:t>inputs</a:t>
                </a:r>
                <a:r>
                  <a:rPr lang="en-US" sz="32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9CAE06-86A2-4D60-B049-24E156228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65" y="1396907"/>
                <a:ext cx="4794421" cy="2554545"/>
              </a:xfrm>
              <a:prstGeom prst="rect">
                <a:avLst/>
              </a:prstGeom>
              <a:blipFill>
                <a:blip r:embed="rId3"/>
                <a:stretch>
                  <a:fillRect l="-3173" t="-2857" r="-1523" b="-6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1ADFC6-A987-43C7-89E8-883AAD1AAF82}"/>
                  </a:ext>
                </a:extLst>
              </p:cNvPr>
              <p:cNvSpPr txBox="1"/>
              <p:nvPr/>
            </p:nvSpPr>
            <p:spPr>
              <a:xfrm>
                <a:off x="5869460" y="1643127"/>
                <a:ext cx="5881816" cy="206210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𝑁𝐸𝑋𝑃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ℭ</m:t>
                    </m:r>
                  </m:oMath>
                </a14:m>
                <a:r>
                  <a:rPr lang="en-US" sz="3200" dirty="0"/>
                  <a:t> implies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𝑝𝑜𝑙𝑦</m:t>
                    </m:r>
                  </m:oMath>
                </a14:m>
                <a:r>
                  <a:rPr lang="en-US" sz="3200" dirty="0"/>
                  <a:t> collapses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ℭ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pPr algn="l"/>
                <a:r>
                  <a:rPr lang="en-US" sz="3200" dirty="0"/>
                  <a:t>We guess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ℭ</m:t>
                    </m:r>
                  </m:oMath>
                </a14:m>
                <a:r>
                  <a:rPr lang="en-US" sz="3200" dirty="0"/>
                  <a:t> circuits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, hoping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1ADFC6-A987-43C7-89E8-883AAD1AA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460" y="1643127"/>
                <a:ext cx="5881816" cy="2062103"/>
              </a:xfrm>
              <a:prstGeom prst="rect">
                <a:avLst/>
              </a:prstGeom>
              <a:blipFill>
                <a:blip r:embed="rId4"/>
                <a:stretch>
                  <a:fillRect l="-2692" t="-3540" r="-3934" b="-8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D29A93-236B-440E-81AA-A882973650D6}"/>
                  </a:ext>
                </a:extLst>
              </p:cNvPr>
              <p:cNvSpPr txBox="1"/>
              <p:nvPr/>
            </p:nvSpPr>
            <p:spPr>
              <a:xfrm>
                <a:off x="1141656" y="4023711"/>
                <a:ext cx="10379675" cy="15989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/>
                  <a:t>We wish to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check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800" dirty="0"/>
                  <a:t>. To do this, for each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+2,⋯,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, suppose gate-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has inputs from gate-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and gate-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. We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verify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𝑵𝑨𝑵𝑫</m:t>
                    </m:r>
                    <m:d>
                      <m:dPr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800" dirty="0"/>
                  <a:t>. Then run CAPP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D29A93-236B-440E-81AA-A88297365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656" y="4023711"/>
                <a:ext cx="10379675" cy="1598964"/>
              </a:xfrm>
              <a:prstGeom prst="rect">
                <a:avLst/>
              </a:prstGeom>
              <a:blipFill>
                <a:blip r:embed="rId5"/>
                <a:stretch>
                  <a:fillRect l="-1174" t="-3422" b="-3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4AFCE3-BF22-4F1D-B13B-DFE5D0E19006}"/>
                  </a:ext>
                </a:extLst>
              </p:cNvPr>
              <p:cNvSpPr txBox="1"/>
              <p:nvPr/>
            </p:nvSpPr>
            <p:spPr>
              <a:xfrm>
                <a:off x="579782" y="5731924"/>
                <a:ext cx="11267661" cy="107593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Problem</a:t>
                </a:r>
                <a:endParaRPr lang="en-US" sz="2400" dirty="0"/>
              </a:p>
              <a:p>
                <a:pPr algn="ctr"/>
                <a:r>
                  <a:rPr lang="en-US" sz="2400" dirty="0"/>
                  <a:t>Checking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𝑵𝑨𝑵𝑫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requires solving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SAT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𝕮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4AFCE3-BF22-4F1D-B13B-DFE5D0E19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82" y="5731924"/>
                <a:ext cx="11267661" cy="1075936"/>
              </a:xfrm>
              <a:prstGeom prst="rect">
                <a:avLst/>
              </a:prstGeom>
              <a:blipFill>
                <a:blip r:embed="rId6"/>
                <a:stretch>
                  <a:fillRect t="-5056" b="-3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0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E39B-241D-4400-8D8A-DB024308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7055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 Local-checkable Proof System 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4AFCE3-BF22-4F1D-B13B-DFE5D0E19006}"/>
                  </a:ext>
                </a:extLst>
              </p:cNvPr>
              <p:cNvSpPr txBox="1"/>
              <p:nvPr/>
            </p:nvSpPr>
            <p:spPr>
              <a:xfrm>
                <a:off x="348343" y="1794598"/>
                <a:ext cx="11495314" cy="58477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3200" b="1" dirty="0"/>
                  <a:t>Problem</a:t>
                </a:r>
                <a:r>
                  <a:rPr lang="en-US" sz="3200" dirty="0"/>
                  <a:t>: the previous approach requires solving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SAT</a:t>
                </a:r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𝐴𝑁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ℭ</m:t>
                    </m:r>
                  </m:oMath>
                </a14:m>
                <a:r>
                  <a:rPr lang="en-US" sz="32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4AFCE3-BF22-4F1D-B13B-DFE5D0E19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3" y="1794598"/>
                <a:ext cx="11495314" cy="584775"/>
              </a:xfrm>
              <a:prstGeom prst="rect">
                <a:avLst/>
              </a:prstGeom>
              <a:blipFill>
                <a:blip r:embed="rId3"/>
                <a:stretch>
                  <a:fillRect l="-1325" t="-12371" b="-32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E57467-8243-4370-9B72-50A5C21619AA}"/>
                  </a:ext>
                </a:extLst>
              </p:cNvPr>
              <p:cNvSpPr txBox="1"/>
              <p:nvPr/>
            </p:nvSpPr>
            <p:spPr>
              <a:xfrm>
                <a:off x="249681" y="2619228"/>
                <a:ext cx="5626443" cy="359489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pPr algn="l"/>
                <a:endParaRPr lang="en-US" sz="2800" i="1" dirty="0"/>
              </a:p>
              <a:p>
                <a:pPr algn="l"/>
                <a:r>
                  <a:rPr lang="en-US" sz="2800" i="1" dirty="0"/>
                  <a:t>This is a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Claimed Proof </a:t>
                </a:r>
                <a:r>
                  <a:rPr lang="en-US" sz="2800" i="1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i="1" dirty="0"/>
                  <a:t> by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giving values at all gates.</a:t>
                </a:r>
              </a:p>
              <a:p>
                <a:pPr algn="l"/>
                <a:endParaRPr lang="en-US" sz="2800" b="1" i="1" dirty="0">
                  <a:solidFill>
                    <a:srgbClr val="C00000"/>
                  </a:solidFill>
                </a:endParaRPr>
              </a:p>
              <a:p>
                <a:pPr algn="l"/>
                <a:r>
                  <a:rPr lang="en-US" sz="2800" b="1" i="1" dirty="0">
                    <a:solidFill>
                      <a:srgbClr val="C00000"/>
                    </a:solidFill>
                  </a:rPr>
                  <a:t>Intuitively, it is supposed to be the computation history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800" b="1" i="1" dirty="0">
                    <a:solidFill>
                      <a:srgbClr val="C00000"/>
                    </a:solidFill>
                  </a:rPr>
                  <a:t> on input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800" b="1" i="1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E57467-8243-4370-9B72-50A5C2161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81" y="2619228"/>
                <a:ext cx="5626443" cy="3594895"/>
              </a:xfrm>
              <a:prstGeom prst="rect">
                <a:avLst/>
              </a:prstGeom>
              <a:blipFill>
                <a:blip r:embed="rId4"/>
                <a:stretch>
                  <a:fillRect l="-2273" t="-1695" r="-433" b="-3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DAFFA4-7054-4CAE-BDEA-92DB0D33A4AA}"/>
                  </a:ext>
                </a:extLst>
              </p:cNvPr>
              <p:cNvSpPr txBox="1"/>
              <p:nvPr/>
            </p:nvSpPr>
            <p:spPr>
              <a:xfrm>
                <a:off x="6181291" y="3970579"/>
                <a:ext cx="5601276" cy="252229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C00000"/>
                    </a:solidFill>
                  </a:rPr>
                  <a:t>Local checks on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sz="3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b="1" dirty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For each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+2,⋯,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𝑁𝐴𝑁𝐷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DAFFA4-7054-4CAE-BDEA-92DB0D33A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291" y="3970579"/>
                <a:ext cx="5601276" cy="2522294"/>
              </a:xfrm>
              <a:prstGeom prst="rect">
                <a:avLst/>
              </a:prstGeom>
              <a:blipFill>
                <a:blip r:embed="rId5"/>
                <a:stretch>
                  <a:fillRect l="-1957" t="-3614" r="-3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B31BA8-CA16-45C9-98A6-0C7FF44FD631}"/>
                  </a:ext>
                </a:extLst>
              </p:cNvPr>
              <p:cNvSpPr txBox="1"/>
              <p:nvPr/>
            </p:nvSpPr>
            <p:spPr>
              <a:xfrm>
                <a:off x="5212082" y="2898343"/>
                <a:ext cx="6820987" cy="58477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3200" dirty="0"/>
                  <a:t>What is </a:t>
                </a:r>
                <a:r>
                  <a:rPr lang="en-US" sz="3200" b="1" dirty="0"/>
                  <a:t>so good </a:t>
                </a:r>
                <a:r>
                  <a:rPr lang="en-US" sz="3200" dirty="0"/>
                  <a:t>about this proof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B31BA8-CA16-45C9-98A6-0C7FF44FD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82" y="2898343"/>
                <a:ext cx="6820987" cy="584775"/>
              </a:xfrm>
              <a:prstGeom prst="rect">
                <a:avLst/>
              </a:prstGeom>
              <a:blipFill>
                <a:blip r:embed="rId6"/>
                <a:stretch>
                  <a:fillRect l="-2232" t="-12371" r="-268" b="-32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10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8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E39B-241D-4400-8D8A-DB024308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7055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 Local-checkable Proof System 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E57467-8243-4370-9B72-50A5C21619AA}"/>
                  </a:ext>
                </a:extLst>
              </p:cNvPr>
              <p:cNvSpPr txBox="1"/>
              <p:nvPr/>
            </p:nvSpPr>
            <p:spPr>
              <a:xfrm>
                <a:off x="838200" y="1554655"/>
                <a:ext cx="10630930" cy="114063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/>
              </a:p>
              <a:p>
                <a:r>
                  <a:rPr lang="en-US" sz="3200" i="1" dirty="0"/>
                  <a:t>A </a:t>
                </a:r>
                <a:r>
                  <a:rPr lang="en-US" sz="3200" b="1" i="1" dirty="0">
                    <a:solidFill>
                      <a:srgbClr val="C00000"/>
                    </a:solidFill>
                  </a:rPr>
                  <a:t>Claimed Proof </a:t>
                </a:r>
                <a:r>
                  <a:rPr lang="en-US" sz="3200" i="1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i="1" dirty="0"/>
                  <a:t> by </a:t>
                </a:r>
                <a:r>
                  <a:rPr lang="en-US" sz="3200" b="1" i="1" dirty="0">
                    <a:solidFill>
                      <a:srgbClr val="C00000"/>
                    </a:solidFill>
                  </a:rPr>
                  <a:t>giving values at all gates.</a:t>
                </a:r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E57467-8243-4370-9B72-50A5C2161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54655"/>
                <a:ext cx="10630930" cy="1140633"/>
              </a:xfrm>
              <a:prstGeom prst="rect">
                <a:avLst/>
              </a:prstGeom>
              <a:blipFill>
                <a:blip r:embed="rId3"/>
                <a:stretch>
                  <a:fillRect l="-1491" t="-3191" b="-16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9CC362-CB7F-4B58-B159-3332F7C28A46}"/>
                  </a:ext>
                </a:extLst>
              </p:cNvPr>
              <p:cNvSpPr txBox="1"/>
              <p:nvPr/>
            </p:nvSpPr>
            <p:spPr>
              <a:xfrm>
                <a:off x="748434" y="3054022"/>
                <a:ext cx="10810461" cy="353943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3200" dirty="0"/>
                  <a:t>One can get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ℓ=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3200" dirty="0"/>
                  <a:t> on 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such that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is an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𝑶𝑹</m:t>
                    </m:r>
                  </m:oMath>
                </a14:m>
                <a:r>
                  <a:rPr lang="en-US" sz="3200" b="1" dirty="0"/>
                  <a:t> of 3 bits </a:t>
                </a:r>
                <a:r>
                  <a:rPr lang="en-US" sz="3200" dirty="0"/>
                  <a:t>(or their negations) from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sz="3200" dirty="0"/>
                  <a:t> on the correct guesses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,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’s are satisfied by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.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(Completeness)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, for all possible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b="1" dirty="0"/>
                  <a:t>at least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is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not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satisfied by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.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(Soundness)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9CC362-CB7F-4B58-B159-3332F7C28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34" y="3054022"/>
                <a:ext cx="10810461" cy="3539430"/>
              </a:xfrm>
              <a:prstGeom prst="rect">
                <a:avLst/>
              </a:prstGeom>
              <a:blipFill>
                <a:blip r:embed="rId4"/>
                <a:stretch>
                  <a:fillRect l="-1466" t="-2062" b="-4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22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CFA933-38AC-4FAF-B32F-6E08616B6AA7}"/>
                  </a:ext>
                </a:extLst>
              </p:cNvPr>
              <p:cNvSpPr txBox="1"/>
              <p:nvPr/>
            </p:nvSpPr>
            <p:spPr>
              <a:xfrm>
                <a:off x="578955" y="1570754"/>
                <a:ext cx="11377819" cy="36021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Guess circuits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,,⋯,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800" dirty="0"/>
                  <a:t>,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∈[ℓ]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))]</m:t>
                    </m:r>
                  </m:oMath>
                </a14:m>
                <a:r>
                  <a:rPr lang="en-US" sz="2800" dirty="0"/>
                  <a:t>. </a:t>
                </a:r>
                <a:r>
                  <a:rPr lang="en-US" sz="2800" i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ℭ</m:t>
                    </m:r>
                  </m:oMath>
                </a14:m>
                <a:r>
                  <a:rPr lang="en-US" sz="2800" i="1" dirty="0"/>
                  <a:t>.) </a:t>
                </a:r>
              </a:p>
              <a:p>
                <a:r>
                  <a:rPr lang="en-US" sz="2800" i="1" dirty="0"/>
                  <a:t>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800" i="1" dirty="0"/>
                  <a:t>:number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i="1" dirty="0"/>
                  <a:t>’s)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 is a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tautology</a:t>
                </a:r>
                <a:r>
                  <a:rPr lang="en-US" sz="2800" dirty="0"/>
                  <a:t>. Then on the correct guess, </a:t>
                </a:r>
                <a:br>
                  <a:rPr lang="en-US" sz="28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∈[ℓ]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e>
                      <m:li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1/2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then on all guesses,</a:t>
                </a:r>
                <a:br>
                  <a:rPr lang="en-US" sz="2800" dirty="0"/>
                </a:br>
                <a:r>
                  <a:rPr lang="en-US" sz="280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∈[ℓ]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≤1−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den>
                    </m:f>
                  </m:oMath>
                </a14:m>
                <a:r>
                  <a:rPr lang="en-US" sz="2800" dirty="0"/>
                  <a:t>.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CFA933-38AC-4FAF-B32F-6E08616B6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55" y="1570754"/>
                <a:ext cx="11377819" cy="3602140"/>
              </a:xfrm>
              <a:prstGeom prst="rect">
                <a:avLst/>
              </a:prstGeom>
              <a:blipFill>
                <a:blip r:embed="rId3"/>
                <a:stretch>
                  <a:fillRect l="-1125" t="-845" b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E0BDE39B-241D-4400-8D8A-DB024308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7055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 Attempt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B41413-3305-4DF5-8441-DFD4B9300E80}"/>
                  </a:ext>
                </a:extLst>
              </p:cNvPr>
              <p:cNvSpPr txBox="1"/>
              <p:nvPr/>
            </p:nvSpPr>
            <p:spPr>
              <a:xfrm>
                <a:off x="1679714" y="5228518"/>
                <a:ext cx="8314082" cy="158684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To distinguish the above two cases, we need a CAPP </a:t>
                </a:r>
                <a:r>
                  <a:rPr lang="en-US" sz="2400" dirty="0" err="1"/>
                  <a:t>algo</a:t>
                </a:r>
                <a:r>
                  <a:rPr lang="en-US" sz="2400" dirty="0"/>
                  <a:t> with error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2ℓ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𝑝𝑜𝑙𝑦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1200" dirty="0"/>
                  <a:t>  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But we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only</a:t>
                </a:r>
                <a:r>
                  <a:rPr lang="en-US" sz="2400" dirty="0"/>
                  <a:t> assume a CAPP </a:t>
                </a:r>
                <a:r>
                  <a:rPr lang="en-US" sz="2400" dirty="0" err="1"/>
                  <a:t>algo</a:t>
                </a:r>
                <a:r>
                  <a:rPr lang="en-US" sz="2400" dirty="0"/>
                  <a:t> with </a:t>
                </a:r>
                <a:r>
                  <a:rPr lang="en-US" sz="2400" b="1" dirty="0"/>
                  <a:t>constant error</a:t>
                </a:r>
                <a:r>
                  <a:rPr lang="en-US" sz="2400" dirty="0"/>
                  <a:t>!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B41413-3305-4DF5-8441-DFD4B9300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714" y="5228518"/>
                <a:ext cx="8314082" cy="1586845"/>
              </a:xfrm>
              <a:prstGeom prst="rect">
                <a:avLst/>
              </a:prstGeom>
              <a:blipFill>
                <a:blip r:embed="rId4"/>
                <a:stretch>
                  <a:fillRect l="-1026" t="-3065" b="-7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92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E39B-241D-4400-8D8A-DB024308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7055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What Went Wrong?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9CC362-CB7F-4B58-B159-3332F7C28A46}"/>
                  </a:ext>
                </a:extLst>
              </p:cNvPr>
              <p:cNvSpPr txBox="1"/>
              <p:nvPr/>
            </p:nvSpPr>
            <p:spPr>
              <a:xfrm>
                <a:off x="838199" y="1494385"/>
                <a:ext cx="10515600" cy="24929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2400" dirty="0"/>
                  <a:t>One can get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ℓ=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such that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𝑂𝑅</m:t>
                    </m:r>
                  </m:oMath>
                </a14:m>
                <a:r>
                  <a:rPr lang="en-US" sz="2400" dirty="0"/>
                  <a:t> of 3 bits (or their negations)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sz="2400" dirty="0"/>
                  <a:t> on the correct guess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/>
                  <a:t>,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’s are satisfied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.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(Completeness is 1)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 for all possible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at least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one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not</a:t>
                </a:r>
                <a:r>
                  <a:rPr lang="en-US" sz="2400" dirty="0"/>
                  <a:t> satisfied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.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(Soundness is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/ℓ</m:t>
                    </m:r>
                  </m:oMath>
                </a14:m>
                <a:r>
                  <a:rPr lang="en-US" sz="3600" b="1" dirty="0">
                    <a:solidFill>
                      <a:srgbClr val="C00000"/>
                    </a:solidFill>
                  </a:rPr>
                  <a:t>)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9CC362-CB7F-4B58-B159-3332F7C28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494385"/>
                <a:ext cx="10515600" cy="2492990"/>
              </a:xfrm>
              <a:prstGeom prst="rect">
                <a:avLst/>
              </a:prstGeom>
              <a:blipFill>
                <a:blip r:embed="rId3"/>
                <a:stretch>
                  <a:fillRect l="-869" t="-1951" r="-579" b="-8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5C553A9-8BF8-4B2F-BBBF-A1E798165D99}"/>
              </a:ext>
            </a:extLst>
          </p:cNvPr>
          <p:cNvSpPr txBox="1"/>
          <p:nvPr/>
        </p:nvSpPr>
        <p:spPr>
          <a:xfrm>
            <a:off x="1998818" y="5163236"/>
            <a:ext cx="8311699" cy="14465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This is an </a:t>
            </a:r>
            <a:r>
              <a:rPr lang="en-US" sz="4400" b="1" i="1" dirty="0">
                <a:solidFill>
                  <a:srgbClr val="C00000"/>
                </a:solidFill>
              </a:rPr>
              <a:t>extremely</a:t>
            </a:r>
            <a:r>
              <a:rPr lang="en-US" sz="4400" dirty="0">
                <a:solidFill>
                  <a:srgbClr val="C00000"/>
                </a:solidFill>
              </a:rPr>
              <a:t> </a:t>
            </a:r>
            <a:r>
              <a:rPr lang="en-US" sz="4400" b="1" i="1" dirty="0">
                <a:solidFill>
                  <a:srgbClr val="C00000"/>
                </a:solidFill>
              </a:rPr>
              <a:t>``bad’’ </a:t>
            </a:r>
            <a:r>
              <a:rPr lang="en-US" sz="4400" dirty="0">
                <a:solidFill>
                  <a:srgbClr val="C00000"/>
                </a:solidFill>
              </a:rPr>
              <a:t>PCP! </a:t>
            </a:r>
          </a:p>
          <a:p>
            <a:r>
              <a:rPr lang="en-US" sz="4400" dirty="0">
                <a:solidFill>
                  <a:srgbClr val="C00000"/>
                </a:solidFill>
              </a:rPr>
              <a:t>Why not just use the PCP theorem?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D463D3-01B6-4C57-A637-B1385902A052}"/>
                  </a:ext>
                </a:extLst>
              </p:cNvPr>
              <p:cNvSpPr txBox="1"/>
              <p:nvPr/>
            </p:nvSpPr>
            <p:spPr>
              <a:xfrm>
                <a:off x="639793" y="4095334"/>
                <a:ext cx="11029751" cy="87851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If there is a verifier who picks a random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checks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She detects an error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only</a:t>
                </a:r>
                <a:r>
                  <a:rPr lang="en-US" sz="2400" dirty="0">
                    <a:solidFill>
                      <a:schemeClr val="tx1"/>
                    </a:solidFill>
                  </a:rPr>
                  <a:t> with probability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D463D3-01B6-4C57-A637-B1385902A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3" y="4095334"/>
                <a:ext cx="11029751" cy="878510"/>
              </a:xfrm>
              <a:prstGeom prst="rect">
                <a:avLst/>
              </a:prstGeom>
              <a:blipFill>
                <a:blip r:embed="rId4"/>
                <a:stretch>
                  <a:fillRect l="-884" t="-2069" b="-1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550213-D7FF-4D7F-99F0-816C2C3A3565}"/>
                  </a:ext>
                </a:extLst>
              </p:cNvPr>
              <p:cNvSpPr txBox="1"/>
              <p:nvPr/>
            </p:nvSpPr>
            <p:spPr>
              <a:xfrm>
                <a:off x="4895022" y="1391478"/>
                <a:ext cx="6276561" cy="184665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Proof System View</a:t>
                </a:r>
              </a:p>
              <a:p>
                <a:pPr algn="ctr"/>
                <a:r>
                  <a:rPr lang="en-US" b="1" dirty="0">
                    <a:latin typeface="Cambria Math" panose="02040503050406030204" pitchFamily="18" charset="0"/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: a </a:t>
                </a:r>
                <a:r>
                  <a:rPr lang="en-US" sz="3200" b="1" dirty="0"/>
                  <a:t>claimed proof </a:t>
                </a:r>
                <a:r>
                  <a:rPr lang="en-US" sz="3200" dirty="0"/>
                  <a:t>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: </a:t>
                </a:r>
                <a:r>
                  <a:rPr lang="en-US" sz="3200" b="1" dirty="0"/>
                  <a:t>local check </a:t>
                </a:r>
                <a:r>
                  <a:rPr lang="en-US" sz="3200" dirty="0"/>
                  <a:t>of the </a:t>
                </a:r>
                <a:r>
                  <a:rPr lang="en-US" sz="3200" b="1" dirty="0"/>
                  <a:t>verifier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550213-D7FF-4D7F-99F0-816C2C3A3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022" y="1391478"/>
                <a:ext cx="6276561" cy="1846659"/>
              </a:xfrm>
              <a:prstGeom prst="rect">
                <a:avLst/>
              </a:prstGeom>
              <a:blipFill>
                <a:blip r:embed="rId5"/>
                <a:stretch>
                  <a:fillRect t="-4276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60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3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E39B-241D-4400-8D8A-DB024308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7055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Issues When Applying PCPs Directly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3CE2B2-EE2A-4F40-83A1-470CCEF9715F}"/>
                  </a:ext>
                </a:extLst>
              </p:cNvPr>
              <p:cNvSpPr txBox="1"/>
              <p:nvPr/>
            </p:nvSpPr>
            <p:spPr>
              <a:xfrm>
                <a:off x="607458" y="7164925"/>
                <a:ext cx="10515600" cy="185275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>
                    <a:solidFill>
                      <a:schemeClr val="tx1"/>
                    </a:solidFill>
                  </a:rPr>
                  <a:t>Therefore, we want a proof system for verifying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such that given the random bits, verifier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queries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both</a:t>
                </a:r>
                <a:r>
                  <a:rPr lang="en-US" sz="2800" dirty="0">
                    <a:solidFill>
                      <a:schemeClr val="tx1"/>
                    </a:solidFill>
                  </a:rPr>
                  <a:t> input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proof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514350" indent="-514350" algn="l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exists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always accept.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rejects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w.h.p</a:t>
                </a:r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3CE2B2-EE2A-4F40-83A1-470CCEF97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8" y="7164925"/>
                <a:ext cx="10515600" cy="1852751"/>
              </a:xfrm>
              <a:prstGeom prst="rect">
                <a:avLst/>
              </a:prstGeom>
              <a:blipFill>
                <a:blip r:embed="rId3"/>
                <a:stretch>
                  <a:fillRect l="-1217" t="-2951" b="-8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9CC362-CB7F-4B58-B159-3332F7C28A46}"/>
                  </a:ext>
                </a:extLst>
              </p:cNvPr>
              <p:cNvSpPr txBox="1"/>
              <p:nvPr/>
            </p:nvSpPr>
            <p:spPr>
              <a:xfrm>
                <a:off x="838200" y="1438269"/>
                <a:ext cx="10515600" cy="182742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Recall that in the end we want to estimate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∈[ℓ]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Key properties being used in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previous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attempt</a:t>
                </a:r>
                <a:r>
                  <a:rPr lang="en-US" sz="2800" dirty="0">
                    <a:solidFill>
                      <a:schemeClr val="tx1"/>
                    </a:solidFill>
                  </a:rPr>
                  <a:t>: </a:t>
                </a:r>
              </a:p>
              <a:p>
                <a:r>
                  <a:rPr lang="en-US" sz="2400" b="1" dirty="0">
                    <a:solidFill>
                      <a:srgbClr val="C00000"/>
                    </a:solidFill>
                  </a:rPr>
                  <a:t>These local checks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(verifier’s queries positions) do not depend on the input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!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9CC362-CB7F-4B58-B159-3332F7C28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38269"/>
                <a:ext cx="10515600" cy="1827423"/>
              </a:xfrm>
              <a:prstGeom prst="rect">
                <a:avLst/>
              </a:prstGeom>
              <a:blipFill>
                <a:blip r:embed="rId4"/>
                <a:stretch>
                  <a:fillRect l="-1217" t="-3322" b="-6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E09F73C-D278-4229-862A-9BA82C53EDEE}"/>
              </a:ext>
            </a:extLst>
          </p:cNvPr>
          <p:cNvSpPr txBox="1"/>
          <p:nvPr/>
        </p:nvSpPr>
        <p:spPr>
          <a:xfrm>
            <a:off x="6787076" y="1082601"/>
            <a:ext cx="5342813" cy="19082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Use PCPs of Proximity!</a:t>
            </a:r>
            <a:br>
              <a:rPr lang="en-US" sz="3600" b="1" dirty="0">
                <a:solidFill>
                  <a:schemeClr val="tx1"/>
                </a:solidFill>
              </a:rPr>
            </a:br>
            <a:r>
              <a:rPr lang="en-US" dirty="0"/>
              <a:t> </a:t>
            </a:r>
          </a:p>
          <a:p>
            <a:pPr algn="l"/>
            <a:r>
              <a:rPr lang="en-US" sz="3200" dirty="0"/>
              <a:t>Like PCPs but </a:t>
            </a:r>
            <a:r>
              <a:rPr lang="en-US" sz="3200" b="1" dirty="0"/>
              <a:t>both input and proof are given as oracles</a:t>
            </a:r>
            <a:r>
              <a:rPr lang="en-US" sz="32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58D9E4-5BDE-4C7A-95A9-ECC397E462AD}"/>
              </a:ext>
            </a:extLst>
          </p:cNvPr>
          <p:cNvSpPr txBox="1"/>
          <p:nvPr/>
        </p:nvSpPr>
        <p:spPr>
          <a:xfrm>
            <a:off x="2203996" y="3250776"/>
            <a:ext cx="1031191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3200" dirty="0"/>
              <a:t>PCPs</a:t>
            </a:r>
          </a:p>
        </p:txBody>
      </p: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C8E631A0-70DB-45F3-A3C6-09C0615F77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200" y="3819305"/>
            <a:ext cx="1300986" cy="13009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1BE4E8-A674-4EB3-99C4-0AAAA1F81C15}"/>
              </a:ext>
            </a:extLst>
          </p:cNvPr>
          <p:cNvSpPr txBox="1"/>
          <p:nvPr/>
        </p:nvSpPr>
        <p:spPr>
          <a:xfrm>
            <a:off x="1255645" y="4469798"/>
            <a:ext cx="394252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V</a:t>
            </a:r>
          </a:p>
        </p:txBody>
      </p:sp>
      <p:pic>
        <p:nvPicPr>
          <p:cNvPr id="1026" name="Picture 2" descr="Image result for flip coins">
            <a:extLst>
              <a:ext uri="{FF2B5EF4-FFF2-40B4-BE49-F238E27FC236}">
                <a16:creationId xmlns:a16="http://schemas.microsoft.com/office/drawing/2014/main" id="{85783A0E-5C76-4C12-B9B0-CC5E4505E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14" y="5342873"/>
            <a:ext cx="724386" cy="72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Up 11">
            <a:extLst>
              <a:ext uri="{FF2B5EF4-FFF2-40B4-BE49-F238E27FC236}">
                <a16:creationId xmlns:a16="http://schemas.microsoft.com/office/drawing/2014/main" id="{D1B977F3-A359-4F30-8B01-49971E8CD012}"/>
              </a:ext>
            </a:extLst>
          </p:cNvPr>
          <p:cNvSpPr/>
          <p:nvPr/>
        </p:nvSpPr>
        <p:spPr>
          <a:xfrm>
            <a:off x="1335986" y="4999577"/>
            <a:ext cx="233570" cy="3826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12F8FE-119E-4FAD-AC18-752C95F8B746}"/>
                  </a:ext>
                </a:extLst>
              </p:cNvPr>
              <p:cNvSpPr txBox="1"/>
              <p:nvPr/>
            </p:nvSpPr>
            <p:spPr>
              <a:xfrm>
                <a:off x="2980085" y="3637288"/>
                <a:ext cx="1716158" cy="584775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(input)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12F8FE-119E-4FAD-AC18-752C95F8B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085" y="3637288"/>
                <a:ext cx="1716158" cy="584775"/>
              </a:xfrm>
              <a:prstGeom prst="rect">
                <a:avLst/>
              </a:prstGeom>
              <a:blipFill>
                <a:blip r:embed="rId8"/>
                <a:stretch>
                  <a:fillRect t="-12500" r="-5694" b="-34375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D1E418-5370-46E0-B973-9DF4A8669B6D}"/>
                  </a:ext>
                </a:extLst>
              </p:cNvPr>
              <p:cNvSpPr txBox="1"/>
              <p:nvPr/>
            </p:nvSpPr>
            <p:spPr>
              <a:xfrm>
                <a:off x="2956892" y="4762185"/>
                <a:ext cx="1716158" cy="1077218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(proof)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D1E418-5370-46E0-B973-9DF4A8669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892" y="4762185"/>
                <a:ext cx="1716158" cy="1077218"/>
              </a:xfrm>
              <a:prstGeom prst="rect">
                <a:avLst/>
              </a:prstGeom>
              <a:blipFill>
                <a:blip r:embed="rId9"/>
                <a:stretch>
                  <a:fillRect b="-17514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AE578E-3E1C-4341-93E8-9DC72478F883}"/>
              </a:ext>
            </a:extLst>
          </p:cNvPr>
          <p:cNvCxnSpPr/>
          <p:nvPr/>
        </p:nvCxnSpPr>
        <p:spPr>
          <a:xfrm flipV="1">
            <a:off x="2139186" y="4091591"/>
            <a:ext cx="768010" cy="576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41B4011-E45D-409C-9327-A810B6F4ADA5}"/>
              </a:ext>
            </a:extLst>
          </p:cNvPr>
          <p:cNvSpPr txBox="1"/>
          <p:nvPr/>
        </p:nvSpPr>
        <p:spPr>
          <a:xfrm>
            <a:off x="2523191" y="4298729"/>
            <a:ext cx="2000249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dirty="0"/>
              <a:t>Unlimited access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B1EF8F-CEDB-4797-BFB5-57606B157871}"/>
              </a:ext>
            </a:extLst>
          </p:cNvPr>
          <p:cNvCxnSpPr>
            <a:cxnSpLocks/>
          </p:cNvCxnSpPr>
          <p:nvPr/>
        </p:nvCxnSpPr>
        <p:spPr>
          <a:xfrm>
            <a:off x="2070389" y="4900895"/>
            <a:ext cx="972484" cy="278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0716C72-C1AE-486C-858A-5CEA455CD0D5}"/>
              </a:ext>
            </a:extLst>
          </p:cNvPr>
          <p:cNvSpPr txBox="1"/>
          <p:nvPr/>
        </p:nvSpPr>
        <p:spPr>
          <a:xfrm>
            <a:off x="1941106" y="5201774"/>
            <a:ext cx="1145069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dirty="0"/>
              <a:t>3 queries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307B8F6-2DE3-4394-A1FB-66478D5EE29C}"/>
                  </a:ext>
                </a:extLst>
              </p:cNvPr>
              <p:cNvSpPr txBox="1"/>
              <p:nvPr/>
            </p:nvSpPr>
            <p:spPr>
              <a:xfrm>
                <a:off x="12716" y="6216797"/>
                <a:ext cx="6315505" cy="461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2400" b="0" dirty="0"/>
                  <a:t>Now,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dirty="0"/>
                  <a:t> can depend on many bits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307B8F6-2DE3-4394-A1FB-66478D5EE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6" y="6216797"/>
                <a:ext cx="6315505" cy="461665"/>
              </a:xfrm>
              <a:prstGeom prst="rect">
                <a:avLst/>
              </a:prstGeom>
              <a:blipFill>
                <a:blip r:embed="rId10"/>
                <a:stretch>
                  <a:fillRect l="-1448" t="-10526" r="-483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1BD27CB-BF25-4F30-9B2E-AFD44C97CD4D}"/>
              </a:ext>
            </a:extLst>
          </p:cNvPr>
          <p:cNvSpPr txBox="1"/>
          <p:nvPr/>
        </p:nvSpPr>
        <p:spPr>
          <a:xfrm>
            <a:off x="6442594" y="3265692"/>
            <a:ext cx="3257998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3200" dirty="0"/>
              <a:t>PCPs of Proximity</a:t>
            </a:r>
          </a:p>
        </p:txBody>
      </p:sp>
      <p:pic>
        <p:nvPicPr>
          <p:cNvPr id="25" name="Graphic 24" descr="User">
            <a:extLst>
              <a:ext uri="{FF2B5EF4-FFF2-40B4-BE49-F238E27FC236}">
                <a16:creationId xmlns:a16="http://schemas.microsoft.com/office/drawing/2014/main" id="{8C236CB1-F89E-4263-ABB3-9181D953C5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0776" y="3834221"/>
            <a:ext cx="1300986" cy="130098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CF0C4F1-C4EB-4F50-B12F-70F018BC3CB6}"/>
              </a:ext>
            </a:extLst>
          </p:cNvPr>
          <p:cNvSpPr txBox="1"/>
          <p:nvPr/>
        </p:nvSpPr>
        <p:spPr>
          <a:xfrm>
            <a:off x="6328221" y="4484714"/>
            <a:ext cx="394252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V</a:t>
            </a:r>
          </a:p>
        </p:txBody>
      </p:sp>
      <p:pic>
        <p:nvPicPr>
          <p:cNvPr id="27" name="Picture 2" descr="Image result for flip coins">
            <a:extLst>
              <a:ext uri="{FF2B5EF4-FFF2-40B4-BE49-F238E27FC236}">
                <a16:creationId xmlns:a16="http://schemas.microsoft.com/office/drawing/2014/main" id="{780B8872-18B7-4754-9D09-5C8129EF5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90" y="5357789"/>
            <a:ext cx="724386" cy="72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rrow: Up 27">
            <a:extLst>
              <a:ext uri="{FF2B5EF4-FFF2-40B4-BE49-F238E27FC236}">
                <a16:creationId xmlns:a16="http://schemas.microsoft.com/office/drawing/2014/main" id="{436233ED-1A3C-4064-8B52-24076C43C9FE}"/>
              </a:ext>
            </a:extLst>
          </p:cNvPr>
          <p:cNvSpPr/>
          <p:nvPr/>
        </p:nvSpPr>
        <p:spPr>
          <a:xfrm>
            <a:off x="6408562" y="5014493"/>
            <a:ext cx="233570" cy="3826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F0A3CFE-F585-486A-BF8C-F65F3E88B6A2}"/>
                  </a:ext>
                </a:extLst>
              </p:cNvPr>
              <p:cNvSpPr txBox="1"/>
              <p:nvPr/>
            </p:nvSpPr>
            <p:spPr>
              <a:xfrm>
                <a:off x="8052661" y="3652204"/>
                <a:ext cx="1716158" cy="584775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(input)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F0A3CFE-F585-486A-BF8C-F65F3E88B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661" y="3652204"/>
                <a:ext cx="1716158" cy="584775"/>
              </a:xfrm>
              <a:prstGeom prst="rect">
                <a:avLst/>
              </a:prstGeom>
              <a:blipFill>
                <a:blip r:embed="rId11"/>
                <a:stretch>
                  <a:fillRect t="-12500" r="-6050" b="-34375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DBC715-9728-47E2-83AC-38144EE497DA}"/>
                  </a:ext>
                </a:extLst>
              </p:cNvPr>
              <p:cNvSpPr txBox="1"/>
              <p:nvPr/>
            </p:nvSpPr>
            <p:spPr>
              <a:xfrm>
                <a:off x="8029468" y="4777101"/>
                <a:ext cx="1716158" cy="1077218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(proof)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DBC715-9728-47E2-83AC-38144EE49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468" y="4777101"/>
                <a:ext cx="1716158" cy="1077218"/>
              </a:xfrm>
              <a:prstGeom prst="rect">
                <a:avLst/>
              </a:prstGeom>
              <a:blipFill>
                <a:blip r:embed="rId12"/>
                <a:stretch>
                  <a:fillRect b="-18182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7DB0DF-BC46-4679-B5A4-3277E449BDAA}"/>
              </a:ext>
            </a:extLst>
          </p:cNvPr>
          <p:cNvCxnSpPr/>
          <p:nvPr/>
        </p:nvCxnSpPr>
        <p:spPr>
          <a:xfrm flipV="1">
            <a:off x="7211762" y="4106507"/>
            <a:ext cx="768010" cy="576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52F26C-16FA-4D68-9EF0-696E73719345}"/>
              </a:ext>
            </a:extLst>
          </p:cNvPr>
          <p:cNvCxnSpPr>
            <a:cxnSpLocks/>
          </p:cNvCxnSpPr>
          <p:nvPr/>
        </p:nvCxnSpPr>
        <p:spPr>
          <a:xfrm>
            <a:off x="7142965" y="4915811"/>
            <a:ext cx="972484" cy="278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F01ABD7-CAAF-402F-BB65-669E81F01E2D}"/>
              </a:ext>
            </a:extLst>
          </p:cNvPr>
          <p:cNvSpPr txBox="1"/>
          <p:nvPr/>
        </p:nvSpPr>
        <p:spPr>
          <a:xfrm>
            <a:off x="7281681" y="4546479"/>
            <a:ext cx="1767897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dirty="0"/>
              <a:t>3 queries in total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FAEADC-617A-43C0-B4D6-40914B9A1991}"/>
                  </a:ext>
                </a:extLst>
              </p:cNvPr>
              <p:cNvSpPr txBox="1"/>
              <p:nvPr/>
            </p:nvSpPr>
            <p:spPr>
              <a:xfrm>
                <a:off x="6096000" y="6169089"/>
                <a:ext cx="5788959" cy="5786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ℭ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FAEADC-617A-43C0-B4D6-40914B9A1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169089"/>
                <a:ext cx="5788959" cy="57868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10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5" grpId="0"/>
      <p:bldP spid="11" grpId="0"/>
      <p:bldP spid="12" grpId="0" animBg="1"/>
      <p:bldP spid="15" grpId="0"/>
      <p:bldP spid="16" grpId="0"/>
      <p:bldP spid="19" grpId="0"/>
      <p:bldP spid="22" grpId="0"/>
      <p:bldP spid="23" grpId="0"/>
      <p:bldP spid="24" grpId="0"/>
      <p:bldP spid="26" grpId="0"/>
      <p:bldP spid="28" grpId="0" animBg="1"/>
      <p:bldP spid="29" grpId="0"/>
      <p:bldP spid="30" grpId="0"/>
      <p:bldP spid="34" grpId="0"/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E39B-241D-4400-8D8A-DB024308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7055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Issues When Applying PCP Directly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3CE2B2-EE2A-4F40-83A1-470CCEF9715F}"/>
                  </a:ext>
                </a:extLst>
              </p:cNvPr>
              <p:cNvSpPr txBox="1"/>
              <p:nvPr/>
            </p:nvSpPr>
            <p:spPr>
              <a:xfrm>
                <a:off x="838200" y="1470009"/>
                <a:ext cx="10515600" cy="185275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>
                    <a:solidFill>
                      <a:schemeClr val="tx1"/>
                    </a:solidFill>
                  </a:rPr>
                  <a:t>Therefore, we want a proof system for verifying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such that given the random bits, verifier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queries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both input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and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proof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514350" indent="-514350" algn="l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always accept</a:t>
                </a:r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rejects </a:t>
                </a:r>
                <a:r>
                  <a:rPr lang="en-US" sz="2800" b="1" dirty="0" err="1">
                    <a:solidFill>
                      <a:schemeClr val="tx1"/>
                    </a:solidFill>
                  </a:rPr>
                  <a:t>w.h.p</a:t>
                </a:r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3CE2B2-EE2A-4F40-83A1-470CCEF97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70009"/>
                <a:ext cx="10515600" cy="1852751"/>
              </a:xfrm>
              <a:prstGeom prst="rect">
                <a:avLst/>
              </a:prstGeom>
              <a:blipFill>
                <a:blip r:embed="rId2"/>
                <a:stretch>
                  <a:fillRect l="-1217" t="-2951" b="-8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50D098-3A69-4C31-9110-640AE4928A80}"/>
                  </a:ext>
                </a:extLst>
              </p:cNvPr>
              <p:cNvSpPr txBox="1"/>
              <p:nvPr/>
            </p:nvSpPr>
            <p:spPr>
              <a:xfrm>
                <a:off x="630572" y="3732200"/>
                <a:ext cx="7385337" cy="292387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/>
                  <a:t>Counter-example?</a:t>
                </a:r>
              </a:p>
              <a:p>
                <a:pPr algn="ctr"/>
                <a:r>
                  <a:rPr lang="en-US" sz="1400" b="1" dirty="0"/>
                  <a:t> </a:t>
                </a:r>
              </a:p>
              <a:p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computes the </a:t>
                </a:r>
                <a:r>
                  <a:rPr lang="en-US" sz="3200" b="1" dirty="0"/>
                  <a:t>parity</a:t>
                </a:r>
                <a:r>
                  <a:rPr lang="en-US" sz="3200" dirty="0"/>
                  <a:t>.</a:t>
                </a:r>
              </a:p>
              <a:p>
                <a:r>
                  <a:rPr lang="en-US" sz="3200" dirty="0"/>
                  <a:t>Parity </a:t>
                </a:r>
                <a:r>
                  <a:rPr lang="en-US" sz="3200" b="1" i="1" dirty="0">
                    <a:solidFill>
                      <a:srgbClr val="C00000"/>
                    </a:solidFill>
                  </a:rPr>
                  <a:t>changes</a:t>
                </a:r>
                <a:r>
                  <a:rPr lang="en-US" sz="3200" dirty="0"/>
                  <a:t> if we flip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a random bit </a:t>
                </a:r>
                <a:r>
                  <a:rPr lang="en-US" sz="3200" dirty="0"/>
                  <a:t>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r>
                  <a:rPr lang="en-US" sz="3200" dirty="0"/>
                  <a:t>The verifier can’t distinguish unless she queried that bit.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50D098-3A69-4C31-9110-640AE4928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72" y="3732200"/>
                <a:ext cx="7385337" cy="2923877"/>
              </a:xfrm>
              <a:prstGeom prst="rect">
                <a:avLst/>
              </a:prstGeom>
              <a:blipFill>
                <a:blip r:embed="rId3"/>
                <a:stretch>
                  <a:fillRect l="-2061" t="-3119" b="-2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5E091D-F921-423A-AC1E-B189793EF701}"/>
                  </a:ext>
                </a:extLst>
              </p:cNvPr>
              <p:cNvSpPr txBox="1"/>
              <p:nvPr/>
            </p:nvSpPr>
            <p:spPr>
              <a:xfrm>
                <a:off x="8264706" y="3978420"/>
                <a:ext cx="3464653" cy="24314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/>
                  <a:t>Solution</a:t>
                </a:r>
              </a:p>
              <a:p>
                <a:pPr algn="ctr"/>
                <a:r>
                  <a:rPr lang="en-US" sz="1400" b="1" dirty="0"/>
                  <a:t> </a:t>
                </a:r>
                <a:endParaRPr lang="en-US" sz="1200" b="1" dirty="0"/>
              </a:p>
              <a:p>
                <a:pPr algn="ctr"/>
                <a:r>
                  <a:rPr lang="en-US" sz="3200" dirty="0"/>
                  <a:t>Give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/>
                  <a:t> access to an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error correcting code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!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5E091D-F921-423A-AC1E-B189793EF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706" y="3978420"/>
                <a:ext cx="3464653" cy="2431435"/>
              </a:xfrm>
              <a:prstGeom prst="rect">
                <a:avLst/>
              </a:prstGeom>
              <a:blipFill>
                <a:blip r:embed="rId4"/>
                <a:stretch>
                  <a:fillRect l="-3163" t="-4010" r="-5448" b="-3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27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E39B-241D-4400-8D8A-DB024308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7055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Combing PCP of Proximity and ECCs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C7B4AF-DEF2-48F2-A796-066EF68E8F9D}"/>
                  </a:ext>
                </a:extLst>
              </p:cNvPr>
              <p:cNvSpPr txBox="1"/>
              <p:nvPr/>
            </p:nvSpPr>
            <p:spPr>
              <a:xfrm>
                <a:off x="1016725" y="1474079"/>
                <a:ext cx="10158549" cy="360598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</a:rPr>
                  <a:t>PCP of Proximity</a:t>
                </a:r>
                <a:br>
                  <a:rPr lang="en-US" sz="3200" dirty="0">
                    <a:solidFill>
                      <a:srgbClr val="FF0000"/>
                    </a:solidFill>
                  </a:rPr>
                </a:br>
                <a:r>
                  <a:rPr lang="en-US" sz="1600" dirty="0"/>
                  <a:t> </a:t>
                </a:r>
              </a:p>
              <a:p>
                <a:pPr algn="l"/>
                <a:r>
                  <a:rPr lang="en-US" sz="2800" dirty="0"/>
                  <a:t>Verifier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is given </a:t>
                </a:r>
                <a:r>
                  <a:rPr lang="en-US" sz="2800" b="1" dirty="0"/>
                  <a:t>both</a:t>
                </a:r>
                <a:r>
                  <a:rPr lang="en-US" sz="2800" dirty="0"/>
                  <a:t> the </a:t>
                </a:r>
                <a:r>
                  <a:rPr lang="en-US" sz="2800" b="1" dirty="0"/>
                  <a:t>input 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800" b="1" dirty="0"/>
                  <a:t>) </a:t>
                </a:r>
                <a:r>
                  <a:rPr lang="en-US" sz="2800" dirty="0"/>
                  <a:t>and the </a:t>
                </a:r>
                <a:r>
                  <a:rPr lang="en-US" sz="2800" b="1" dirty="0"/>
                  <a:t>proof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as oracles and makes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800" dirty="0"/>
                  <a:t> queries.</a:t>
                </a:r>
              </a:p>
              <a:p>
                <a:pPr algn="l"/>
                <a:r>
                  <a:rPr lang="en-US" sz="1200" dirty="0"/>
                  <a:t> 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/>
                  <a:t> accepts </a:t>
                </a:r>
                <a:r>
                  <a:rPr lang="en-US" sz="2800" dirty="0" err="1"/>
                  <a:t>w.p.</a:t>
                </a:r>
                <a:r>
                  <a:rPr lang="en-US" sz="2800" dirty="0"/>
                  <a:t> 1, when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; </a:t>
                </a:r>
                <a:br>
                  <a:rPr lang="en-US" sz="2800" dirty="0"/>
                </a:br>
                <a:r>
                  <a:rPr lang="en-US" sz="14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accepts </a:t>
                </a:r>
                <a:r>
                  <a:rPr lang="en-US" sz="2800" dirty="0" err="1"/>
                  <a:t>w.p.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800" dirty="0"/>
                  <a:t>, when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makes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b="1" dirty="0"/>
                  <a:t>robustly</a:t>
                </a:r>
                <a:r>
                  <a:rPr lang="en-US" sz="2800" dirty="0"/>
                  <a:t> </a:t>
                </a:r>
                <a:r>
                  <a:rPr lang="en-US" sz="2800" b="1" dirty="0"/>
                  <a:t>output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800" dirty="0"/>
                  <a:t> 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800" dirty="0"/>
                  <a:t> is zero in a small hamming ball around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). 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(like property testing)</a:t>
                </a:r>
                <a:endParaRPr lang="en-US" sz="2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C7B4AF-DEF2-48F2-A796-066EF68E8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725" y="1474079"/>
                <a:ext cx="10158549" cy="3605987"/>
              </a:xfrm>
              <a:prstGeom prst="rect">
                <a:avLst/>
              </a:prstGeom>
              <a:blipFill>
                <a:blip r:embed="rId2"/>
                <a:stretch>
                  <a:fillRect l="-1260" t="-2703" b="-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0FCC5D-FE3E-477F-9848-E56FBB7902BA}"/>
                  </a:ext>
                </a:extLst>
              </p:cNvPr>
              <p:cNvSpPr txBox="1"/>
              <p:nvPr/>
            </p:nvSpPr>
            <p:spPr>
              <a:xfrm>
                <a:off x="7021996" y="1948070"/>
                <a:ext cx="4666421" cy="255454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3200" b="1" dirty="0"/>
                  <a:t>How</a:t>
                </a:r>
                <a:r>
                  <a:rPr lang="en-US" sz="3200" dirty="0"/>
                  <a:t> it avoids the parity counter example?</a:t>
                </a:r>
              </a:p>
              <a:p>
                <a:pPr algn="l"/>
                <a:endParaRPr lang="en-US" sz="3200" dirty="0"/>
              </a:p>
              <a:p>
                <a:pPr algn="l"/>
                <a:r>
                  <a:rPr lang="en-US" sz="3200" b="1" dirty="0"/>
                  <a:t>No</a:t>
                </a:r>
                <a:r>
                  <a:rPr lang="en-US" sz="3200" dirty="0"/>
                  <a:t> inputs can make parity </a:t>
                </a:r>
                <a:r>
                  <a:rPr lang="en-US" sz="3200" b="1" dirty="0"/>
                  <a:t>robustly output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dirty="0"/>
                  <a:t>!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0FCC5D-FE3E-477F-9848-E56FBB790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996" y="1948070"/>
                <a:ext cx="4666421" cy="2554545"/>
              </a:xfrm>
              <a:prstGeom prst="rect">
                <a:avLst/>
              </a:prstGeom>
              <a:blipFill>
                <a:blip r:embed="rId3"/>
                <a:stretch>
                  <a:fillRect l="-3394" t="-3095" r="-1697" b="-6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F540B1DD-9E01-447F-A970-E5B851DB5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1372" y="5080066"/>
            <a:ext cx="1300986" cy="13009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D863A6-035D-43B5-8EC3-D724110E1901}"/>
              </a:ext>
            </a:extLst>
          </p:cNvPr>
          <p:cNvSpPr txBox="1"/>
          <p:nvPr/>
        </p:nvSpPr>
        <p:spPr>
          <a:xfrm>
            <a:off x="2148817" y="5730559"/>
            <a:ext cx="394252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V</a:t>
            </a:r>
          </a:p>
        </p:txBody>
      </p:sp>
      <p:pic>
        <p:nvPicPr>
          <p:cNvPr id="8" name="Picture 2" descr="Image result for flip coins">
            <a:extLst>
              <a:ext uri="{FF2B5EF4-FFF2-40B4-BE49-F238E27FC236}">
                <a16:creationId xmlns:a16="http://schemas.microsoft.com/office/drawing/2014/main" id="{C7554D6A-3D58-436D-AE50-46026D6E9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77" y="5566629"/>
            <a:ext cx="724386" cy="72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Up 8">
            <a:extLst>
              <a:ext uri="{FF2B5EF4-FFF2-40B4-BE49-F238E27FC236}">
                <a16:creationId xmlns:a16="http://schemas.microsoft.com/office/drawing/2014/main" id="{0014327F-00EB-4A49-9C4D-3A85CCF08567}"/>
              </a:ext>
            </a:extLst>
          </p:cNvPr>
          <p:cNvSpPr/>
          <p:nvPr/>
        </p:nvSpPr>
        <p:spPr>
          <a:xfrm rot="5400000">
            <a:off x="1377465" y="5574598"/>
            <a:ext cx="165441" cy="543008"/>
          </a:xfrm>
          <a:prstGeom prst="upArrow">
            <a:avLst>
              <a:gd name="adj1" fmla="val 6702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F1B0F6-7A05-41E8-9413-68BD2C7BBABE}"/>
                  </a:ext>
                </a:extLst>
              </p:cNvPr>
              <p:cNvSpPr txBox="1"/>
              <p:nvPr/>
            </p:nvSpPr>
            <p:spPr>
              <a:xfrm>
                <a:off x="3709876" y="5205362"/>
                <a:ext cx="1716158" cy="461665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(input)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F1B0F6-7A05-41E8-9413-68BD2C7BB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876" y="5205362"/>
                <a:ext cx="1716158" cy="461665"/>
              </a:xfrm>
              <a:prstGeom prst="rect">
                <a:avLst/>
              </a:prstGeom>
              <a:blipFill>
                <a:blip r:embed="rId7"/>
                <a:stretch>
                  <a:fillRect t="-10526" b="-28947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AB4B12-8F3E-4AA7-BB42-3F968B5894D3}"/>
                  </a:ext>
                </a:extLst>
              </p:cNvPr>
              <p:cNvSpPr txBox="1"/>
              <p:nvPr/>
            </p:nvSpPr>
            <p:spPr>
              <a:xfrm>
                <a:off x="3747005" y="6220833"/>
                <a:ext cx="2282379" cy="461665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(proof)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AB4B12-8F3E-4AA7-BB42-3F968B589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005" y="6220833"/>
                <a:ext cx="2282379" cy="461665"/>
              </a:xfrm>
              <a:prstGeom prst="rect">
                <a:avLst/>
              </a:prstGeom>
              <a:blipFill>
                <a:blip r:embed="rId8"/>
                <a:stretch>
                  <a:fillRect t="-10526" b="-28947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7D29F2-6FFF-4203-B2BE-5795ECEFAC23}"/>
              </a:ext>
            </a:extLst>
          </p:cNvPr>
          <p:cNvCxnSpPr>
            <a:cxnSpLocks/>
          </p:cNvCxnSpPr>
          <p:nvPr/>
        </p:nvCxnSpPr>
        <p:spPr>
          <a:xfrm flipV="1">
            <a:off x="3032358" y="5566629"/>
            <a:ext cx="769359" cy="362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201DC9-AE11-42A4-BCD7-3724D357B2C5}"/>
              </a:ext>
            </a:extLst>
          </p:cNvPr>
          <p:cNvCxnSpPr>
            <a:cxnSpLocks/>
          </p:cNvCxnSpPr>
          <p:nvPr/>
        </p:nvCxnSpPr>
        <p:spPr>
          <a:xfrm>
            <a:off x="2963561" y="6161656"/>
            <a:ext cx="972484" cy="278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AEE684-CB2A-440C-B556-A93EE3E5B922}"/>
              </a:ext>
            </a:extLst>
          </p:cNvPr>
          <p:cNvSpPr txBox="1"/>
          <p:nvPr/>
        </p:nvSpPr>
        <p:spPr>
          <a:xfrm>
            <a:off x="3102277" y="5792324"/>
            <a:ext cx="1767897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dirty="0"/>
              <a:t>3 queries in total</a:t>
            </a:r>
          </a:p>
        </p:txBody>
      </p:sp>
    </p:spTree>
    <p:extLst>
      <p:ext uri="{BB962C8B-B14F-4D97-AF65-F5344CB8AC3E}">
        <p14:creationId xmlns:p14="http://schemas.microsoft.com/office/powerpoint/2010/main" val="368923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7" grpId="0"/>
      <p:bldP spid="9" grpId="0" animBg="1"/>
      <p:bldP spid="10" grpId="0"/>
      <p:bldP spid="11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E39B-241D-4400-8D8A-DB024308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7055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PCP of Proximity with ECCs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C7B4AF-DEF2-48F2-A796-066EF68E8F9D}"/>
                  </a:ext>
                </a:extLst>
              </p:cNvPr>
              <p:cNvSpPr txBox="1"/>
              <p:nvPr/>
            </p:nvSpPr>
            <p:spPr>
              <a:xfrm>
                <a:off x="1088571" y="1487142"/>
                <a:ext cx="10158549" cy="256480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Verifier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/>
                  <a:t> is given both the encoded input 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𝐸𝐶𝐶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) and the proof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as oracles and makes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3200" dirty="0"/>
                  <a:t> queries.</a:t>
                </a:r>
              </a:p>
              <a:p>
                <a:pPr algn="l"/>
                <a:r>
                  <a:rPr lang="en-US" sz="1400" dirty="0"/>
                  <a:t> 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𝐸𝐶𝐶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  <a:r>
                  <a:rPr lang="en-US" sz="3200" b="1" dirty="0"/>
                  <a:t>accepts </a:t>
                </a:r>
                <a:r>
                  <a:rPr lang="en-US" sz="3200" b="1" dirty="0" err="1"/>
                  <a:t>w.p.</a:t>
                </a:r>
                <a:r>
                  <a:rPr lang="en-US" sz="3200" b="1" dirty="0"/>
                  <a:t> 1</a:t>
                </a:r>
                <a:r>
                  <a:rPr lang="en-US" sz="3200" dirty="0"/>
                  <a:t>, when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; </a:t>
                </a:r>
                <a:br>
                  <a:rPr lang="en-US" sz="3200" dirty="0"/>
                </a:br>
                <a:r>
                  <a:rPr lang="en-US" sz="16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𝐸𝐶𝐶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)∘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1" dirty="0"/>
                  <a:t>accepts </a:t>
                </a:r>
                <a:r>
                  <a:rPr lang="en-US" sz="3200" b="1" dirty="0" err="1"/>
                  <a:t>w.p.</a:t>
                </a: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dirty="0"/>
                  <a:t>, when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C7B4AF-DEF2-48F2-A796-066EF68E8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71" y="1487142"/>
                <a:ext cx="10158549" cy="2564805"/>
              </a:xfrm>
              <a:prstGeom prst="rect">
                <a:avLst/>
              </a:prstGeom>
              <a:blipFill>
                <a:blip r:embed="rId2"/>
                <a:stretch>
                  <a:fillRect l="-1260" t="-2844" r="-2040" b="-6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F61606-58FE-4F73-8039-D681499DC312}"/>
                  </a:ext>
                </a:extLst>
              </p:cNvPr>
              <p:cNvSpPr txBox="1"/>
              <p:nvPr/>
            </p:nvSpPr>
            <p:spPr>
              <a:xfrm>
                <a:off x="838201" y="4308099"/>
                <a:ext cx="10515599" cy="2125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3200" dirty="0"/>
                  <a:t>Use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𝑷𝑪𝑷</m:t>
                    </m:r>
                  </m:oMath>
                </a14:m>
                <a:r>
                  <a:rPr lang="en-US" sz="3200" b="1" dirty="0"/>
                  <a:t> of Proximity </a:t>
                </a:r>
                <a:r>
                  <a:rPr lang="en-US" sz="3200" dirty="0"/>
                  <a:t>for verifying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𝑫𝑬𝑪</m:t>
                        </m:r>
                        <m:d>
                          <m:d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dirty="0"/>
                  <a:t>,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𝐸𝐶𝐶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makes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b="1" dirty="0"/>
                  <a:t>robustly output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dirty="0"/>
                  <a:t>when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!</a:t>
                </a:r>
              </a:p>
              <a:p>
                <a:pPr algn="l"/>
                <a:endParaRPr lang="en-US" sz="3200" dirty="0"/>
              </a:p>
              <a:p>
                <a:pPr algn="ctr"/>
                <a:r>
                  <a:rPr lang="en-US" sz="3200" b="0" dirty="0"/>
                  <a:t>DEC(corrupted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𝐸𝐶𝐶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) is still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sym typeface="Wingdings" panose="05000000000000000000" pitchFamily="2" charset="2"/>
                  </a:rPr>
                  <a:t> </a:t>
                </a:r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F61606-58FE-4F73-8039-D681499DC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4308099"/>
                <a:ext cx="10515599" cy="2125518"/>
              </a:xfrm>
              <a:prstGeom prst="rect">
                <a:avLst/>
              </a:prstGeom>
              <a:blipFill>
                <a:blip r:embed="rId3"/>
                <a:stretch>
                  <a:fillRect l="-1506" t="-1719" r="-232" b="-8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74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E39B-241D-4400-8D8A-DB024308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7055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Final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0B42C5-77D2-489E-BB98-57B125C113C2}"/>
                  </a:ext>
                </a:extLst>
              </p:cNvPr>
              <p:cNvSpPr txBox="1"/>
              <p:nvPr/>
            </p:nvSpPr>
            <p:spPr>
              <a:xfrm>
                <a:off x="280615" y="3845545"/>
                <a:ext cx="11700344" cy="257391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∈[ℓ]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𝐸𝐶𝐶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))]</m:t>
                    </m:r>
                  </m:oMath>
                </a14:m>
                <a:r>
                  <a:rPr lang="en-US" sz="2800" dirty="0"/>
                  <a:t>. </a:t>
                </a:r>
                <a:r>
                  <a:rPr lang="en-US" sz="2800" i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ℭ</m:t>
                    </m:r>
                  </m:oMath>
                </a14:m>
                <a:r>
                  <a:rPr lang="en-US" sz="2800" i="1" dirty="0"/>
                  <a:t>.)</a:t>
                </a:r>
                <a:r>
                  <a:rPr lang="en-US" sz="28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 is a </a:t>
                </a:r>
                <a:r>
                  <a:rPr lang="en-US" sz="2800" dirty="0">
                    <a:solidFill>
                      <a:srgbClr val="C00000"/>
                    </a:solidFill>
                  </a:rPr>
                  <a:t>tautology</a:t>
                </a:r>
                <a:r>
                  <a:rPr lang="en-US" sz="2800" dirty="0"/>
                  <a:t>. Then on the correct guesses, </a:t>
                </a:r>
                <a:br>
                  <a:rPr lang="en-US" sz="28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∈[ℓ]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e>
                      <m:li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1/2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then on all guesses,</a:t>
                </a:r>
                <a:br>
                  <a:rPr lang="en-US" sz="2800" dirty="0"/>
                </a:br>
                <a:r>
                  <a:rPr lang="en-US" sz="2800" dirty="0"/>
                  <a:t>			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∈[ℓ]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≤1−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0B42C5-77D2-489E-BB98-57B125C11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15" y="3845545"/>
                <a:ext cx="11700344" cy="2573910"/>
              </a:xfrm>
              <a:prstGeom prst="rect">
                <a:avLst/>
              </a:prstGeom>
              <a:blipFill>
                <a:blip r:embed="rId2"/>
                <a:stretch>
                  <a:fillRect l="-1042" t="-1655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956837-3592-4E8F-8A56-D5396DE6FF89}"/>
                  </a:ext>
                </a:extLst>
              </p:cNvPr>
              <p:cNvSpPr txBox="1"/>
              <p:nvPr/>
            </p:nvSpPr>
            <p:spPr>
              <a:xfrm>
                <a:off x="521172" y="1666419"/>
                <a:ext cx="11149655" cy="196367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Guess circuits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,,⋯,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800" dirty="0"/>
                  <a:t>, 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1600" dirty="0"/>
                  <a:t> </a:t>
                </a:r>
              </a:p>
              <a:p>
                <a:r>
                  <a:rPr lang="en-US" sz="2800" dirty="0"/>
                  <a:t>Fix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𝐸𝐶𝐶</m:t>
                    </m:r>
                  </m:oMath>
                </a14:m>
                <a:r>
                  <a:rPr lang="en-US" sz="2800" dirty="0"/>
                  <a:t>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-linear. That is,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𝐸𝐶𝐶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is a parity on a subset of bits in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r>
                  <a:rPr lang="en-US" dirty="0"/>
                  <a:t> </a:t>
                </a:r>
              </a:p>
              <a:p>
                <a:r>
                  <a:rPr lang="en-US" sz="2800" dirty="0"/>
                  <a:t>Suppose there is uniform parity circuit in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ℭ</m:t>
                    </m:r>
                  </m:oMath>
                </a14:m>
                <a:r>
                  <a:rPr lang="en-US" sz="2800" dirty="0"/>
                  <a:t> for now </a:t>
                </a:r>
                <a:r>
                  <a:rPr lang="en-US" sz="2000" dirty="0"/>
                  <a:t>(this assumption can be avoided)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956837-3592-4E8F-8A56-D5396DE6F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72" y="1666419"/>
                <a:ext cx="11149655" cy="1963679"/>
              </a:xfrm>
              <a:prstGeom prst="rect">
                <a:avLst/>
              </a:prstGeom>
              <a:blipFill>
                <a:blip r:embed="rId3"/>
                <a:stretch>
                  <a:fillRect l="-1092" t="-1238" b="-7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78DECF-1A4F-4CCE-8678-49E01BE657F5}"/>
                  </a:ext>
                </a:extLst>
              </p:cNvPr>
              <p:cNvSpPr txBox="1"/>
              <p:nvPr/>
            </p:nvSpPr>
            <p:spPr>
              <a:xfrm>
                <a:off x="7345184" y="2218396"/>
                <a:ext cx="4487351" cy="95410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/>
                  <a:t>Now </a:t>
                </a:r>
                <a:r>
                  <a:rPr lang="en-US" sz="2800" b="1" dirty="0"/>
                  <a:t>constant error </a:t>
                </a:r>
                <a:r>
                  <a:rPr lang="en-US" sz="2800" dirty="0"/>
                  <a:t>CAPP </a:t>
                </a:r>
                <a:r>
                  <a:rPr lang="en-US" sz="2800" dirty="0" err="1"/>
                  <a:t>algo</a:t>
                </a:r>
                <a:r>
                  <a:rPr lang="en-US" sz="2800" dirty="0"/>
                  <a:t>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ℭ</m:t>
                    </m:r>
                  </m:oMath>
                </a14:m>
                <a:r>
                  <a:rPr lang="en-US" sz="2800" dirty="0"/>
                  <a:t> suffices!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78DECF-1A4F-4CCE-8678-49E01BE65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184" y="2218396"/>
                <a:ext cx="4487351" cy="954107"/>
              </a:xfrm>
              <a:prstGeom prst="rect">
                <a:avLst/>
              </a:prstGeom>
              <a:blipFill>
                <a:blip r:embed="rId4"/>
                <a:stretch>
                  <a:fillRect l="-2849" t="-6369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86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E39B-241D-4400-8D8A-DB024308FEF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Context: A Frontier of Circuit Complexity, Depth-2 Threshold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F5C0E8-A3AE-468C-BAFF-8507DB9C943D}"/>
                  </a:ext>
                </a:extLst>
              </p:cNvPr>
              <p:cNvSpPr txBox="1"/>
              <p:nvPr/>
            </p:nvSpPr>
            <p:spPr>
              <a:xfrm>
                <a:off x="1403130" y="2004580"/>
                <a:ext cx="9990083" cy="58477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THR</a:t>
                </a:r>
                <a:r>
                  <a:rPr lang="en-US" sz="3200" dirty="0"/>
                  <a:t> gates 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F5C0E8-A3AE-468C-BAFF-8507DB9C9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130" y="2004580"/>
                <a:ext cx="9990083" cy="584775"/>
              </a:xfrm>
              <a:prstGeom prst="rect">
                <a:avLst/>
              </a:prstGeom>
              <a:blipFill>
                <a:blip r:embed="rId3"/>
                <a:stretch>
                  <a:fillRect l="-1524" t="-12371" b="-32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E3AC28-25F6-4644-AEEE-CF50DB825DFD}"/>
                  </a:ext>
                </a:extLst>
              </p:cNvPr>
              <p:cNvSpPr txBox="1"/>
              <p:nvPr/>
            </p:nvSpPr>
            <p:spPr>
              <a:xfrm>
                <a:off x="1403131" y="2902201"/>
                <a:ext cx="9990083" cy="58477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MAJ</a:t>
                </a:r>
                <a:r>
                  <a:rPr lang="en-US" sz="3200" dirty="0"/>
                  <a:t> gates :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’s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are bounded by poly(n).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E3AC28-25F6-4644-AEEE-CF50DB825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131" y="2902201"/>
                <a:ext cx="9990083" cy="584775"/>
              </a:xfrm>
              <a:prstGeom prst="rect">
                <a:avLst/>
              </a:prstGeom>
              <a:blipFill>
                <a:blip r:embed="rId4"/>
                <a:stretch>
                  <a:fillRect l="-1524" t="-12371" b="-32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0896AA-7D21-4745-B8CB-7273FC3E1D5A}"/>
                  </a:ext>
                </a:extLst>
              </p:cNvPr>
              <p:cNvSpPr txBox="1"/>
              <p:nvPr/>
            </p:nvSpPr>
            <p:spPr>
              <a:xfrm>
                <a:off x="8182938" y="3613087"/>
                <a:ext cx="17697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THR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sz="3200" dirty="0"/>
                  <a:t>THR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0896AA-7D21-4745-B8CB-7273FC3E1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938" y="3613087"/>
                <a:ext cx="1769719" cy="584775"/>
              </a:xfrm>
              <a:prstGeom prst="rect">
                <a:avLst/>
              </a:prstGeom>
              <a:blipFill>
                <a:blip r:embed="rId5"/>
                <a:stretch>
                  <a:fillRect l="-8591" t="-12500" r="-584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E494BA60-946C-4F07-99E7-110D5ED96678}"/>
              </a:ext>
            </a:extLst>
          </p:cNvPr>
          <p:cNvSpPr/>
          <p:nvPr/>
        </p:nvSpPr>
        <p:spPr>
          <a:xfrm>
            <a:off x="8145516" y="4610689"/>
            <a:ext cx="1844565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03D19D-5F6A-4029-9783-3CD4AF5A864E}"/>
              </a:ext>
            </a:extLst>
          </p:cNvPr>
          <p:cNvSpPr/>
          <p:nvPr/>
        </p:nvSpPr>
        <p:spPr>
          <a:xfrm>
            <a:off x="6831724" y="5680841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5FF95F-5F94-434F-AD2F-B6A4F9E0D572}"/>
              </a:ext>
            </a:extLst>
          </p:cNvPr>
          <p:cNvSpPr/>
          <p:nvPr/>
        </p:nvSpPr>
        <p:spPr>
          <a:xfrm>
            <a:off x="8439806" y="5680842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D9CA854-F6AC-4707-A5C8-B8FDAEB5ED2C}"/>
              </a:ext>
            </a:extLst>
          </p:cNvPr>
          <p:cNvSpPr/>
          <p:nvPr/>
        </p:nvSpPr>
        <p:spPr>
          <a:xfrm>
            <a:off x="10137227" y="5680841"/>
            <a:ext cx="1255986" cy="58477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F968A3-14D0-4BB2-AC1D-2329C891624E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7459717" y="5109826"/>
            <a:ext cx="955929" cy="5710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95116-F79B-4F10-AC33-5D1318E2835E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9067799" y="5195464"/>
            <a:ext cx="0" cy="4853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EE0234-2069-402C-A770-BBAC8C27E304}"/>
              </a:ext>
            </a:extLst>
          </p:cNvPr>
          <p:cNvCxnSpPr>
            <a:cxnSpLocks/>
            <a:stCxn id="9" idx="5"/>
            <a:endCxn id="12" idx="0"/>
          </p:cNvCxnSpPr>
          <p:nvPr/>
        </p:nvCxnSpPr>
        <p:spPr>
          <a:xfrm>
            <a:off x="9719951" y="5109826"/>
            <a:ext cx="1045269" cy="5710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3EA58C4-311A-417D-A370-98898E0C5BDE}"/>
                  </a:ext>
                </a:extLst>
              </p:cNvPr>
              <p:cNvSpPr txBox="1"/>
              <p:nvPr/>
            </p:nvSpPr>
            <p:spPr>
              <a:xfrm flipH="1">
                <a:off x="2484155" y="3995135"/>
                <a:ext cx="3367480" cy="181588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We can also define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𝑻𝑯𝑹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𝑴𝑨𝑱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𝑴𝑨𝑱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𝑻𝑯𝑹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𝑴𝑨𝑱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𝑴𝑨𝑱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3EA58C4-311A-417D-A370-98898E0C5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84155" y="3995135"/>
                <a:ext cx="3367480" cy="1815882"/>
              </a:xfrm>
              <a:prstGeom prst="rect">
                <a:avLst/>
              </a:prstGeom>
              <a:blipFill>
                <a:blip r:embed="rId6"/>
                <a:stretch>
                  <a:fillRect t="-3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5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E39B-241D-4400-8D8A-DB024308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46"/>
            <a:ext cx="10515600" cy="914401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Future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5781FC-0E7B-430D-A1FE-8AB3A60C018D}"/>
                  </a:ext>
                </a:extLst>
              </p:cNvPr>
              <p:cNvSpPr txBox="1"/>
              <p:nvPr/>
            </p:nvSpPr>
            <p:spPr>
              <a:xfrm>
                <a:off x="1442906" y="1471272"/>
                <a:ext cx="8539993" cy="156966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NEW </a:t>
                </a:r>
                <a:r>
                  <a:rPr lang="en-US" sz="3200" dirty="0"/>
                  <a:t>Building on the PCPP based approach, </a:t>
                </a:r>
                <a:br>
                  <a:rPr lang="en-US" sz="3200" dirty="0"/>
                </a:br>
                <a:r>
                  <a:rPr lang="en-US" sz="3200" b="1" dirty="0">
                    <a:solidFill>
                      <a:srgbClr val="C00000"/>
                    </a:solidFill>
                  </a:rPr>
                  <a:t>[</a:t>
                </a:r>
                <a:r>
                  <a:rPr lang="en-US" sz="3200" b="1" dirty="0" err="1">
                    <a:solidFill>
                      <a:srgbClr val="C00000"/>
                    </a:solidFill>
                  </a:rPr>
                  <a:t>Alman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 Chen’19] </a:t>
                </a:r>
                <a:r>
                  <a:rPr lang="en-US" sz="3200" dirty="0"/>
                  <a:t>give a construction of </a:t>
                </a:r>
                <a:r>
                  <a:rPr lang="en-US" sz="3200" dirty="0" err="1"/>
                  <a:t>Razborov</a:t>
                </a:r>
                <a:r>
                  <a:rPr lang="en-US" sz="3200" dirty="0"/>
                  <a:t>-rigid matrices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𝑁𝑃</m:t>
                        </m:r>
                      </m:sup>
                    </m:sSup>
                  </m:oMath>
                </a14:m>
                <a:r>
                  <a:rPr lang="en-US" sz="32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5781FC-0E7B-430D-A1FE-8AB3A60C0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906" y="1471272"/>
                <a:ext cx="8539993" cy="1569660"/>
              </a:xfrm>
              <a:prstGeom prst="rect">
                <a:avLst/>
              </a:prstGeom>
              <a:blipFill>
                <a:blip r:embed="rId2"/>
                <a:stretch>
                  <a:fillRect l="-1854" t="-5019" r="-71" b="-1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9DD1F4-1EE4-45D2-B3F6-F46A6F844801}"/>
                  </a:ext>
                </a:extLst>
              </p:cNvPr>
              <p:cNvSpPr txBox="1"/>
              <p:nvPr/>
            </p:nvSpPr>
            <p:spPr>
              <a:xfrm>
                <a:off x="1048578" y="3201124"/>
                <a:ext cx="9093347" cy="353943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Can we find non-trivial CAPP algorithms for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𝑻𝑯𝑹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𝑴𝑨𝑱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dirty="0"/>
                  <a:t>or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𝑴𝑨𝑱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𝑴𝑨𝑱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dirty="0"/>
                  <a:t>to prove circuit lower bounds for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𝑻𝑯𝑹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𝑻𝑯𝑹</m:t>
                    </m:r>
                  </m:oMath>
                </a14:m>
                <a:r>
                  <a:rPr lang="en-US" sz="3200" dirty="0"/>
                  <a:t>?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Recall: we know exponential lower bounds for these two models! Can we </a:t>
                </a:r>
                <a:r>
                  <a:rPr lang="en-US" sz="3200" b="1" dirty="0"/>
                  <a:t>``mine’’ </a:t>
                </a:r>
                <a:r>
                  <a:rPr lang="en-US" sz="3200" dirty="0"/>
                  <a:t>some algorithms from these proofs?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9DD1F4-1EE4-45D2-B3F6-F46A6F844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8" y="3201124"/>
                <a:ext cx="9093347" cy="3539430"/>
              </a:xfrm>
              <a:prstGeom prst="rect">
                <a:avLst/>
              </a:prstGeom>
              <a:blipFill>
                <a:blip r:embed="rId3"/>
                <a:stretch>
                  <a:fillRect l="-1674" t="-2062" r="-1741" b="-4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joshalman">
            <a:extLst>
              <a:ext uri="{FF2B5EF4-FFF2-40B4-BE49-F238E27FC236}">
                <a16:creationId xmlns:a16="http://schemas.microsoft.com/office/drawing/2014/main" id="{D09D5B6E-27A6-44F3-894C-934B57BBD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412" y="1126748"/>
            <a:ext cx="1464157" cy="237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62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E39B-241D-4400-8D8A-DB024308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56" y="2624841"/>
            <a:ext cx="6341166" cy="160831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9600" dirty="0">
                <a:solidFill>
                  <a:srgbClr val="FF0000"/>
                </a:solidFill>
              </a:rPr>
              <a:t>Thank You</a:t>
            </a:r>
            <a:endParaRPr 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007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E39B-241D-4400-8D8A-DB024308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7055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Applying to the Previous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2DC99E-1D4E-42CA-8060-8FCAF7F13476}"/>
                  </a:ext>
                </a:extLst>
              </p:cNvPr>
              <p:cNvSpPr txBox="1"/>
              <p:nvPr/>
            </p:nvSpPr>
            <p:spPr>
              <a:xfrm>
                <a:off x="705394" y="1475411"/>
                <a:ext cx="10781211" cy="100957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Guess circuits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,,⋯,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800" dirty="0"/>
                  <a:t>, 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2DC99E-1D4E-42CA-8060-8FCAF7F13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4" y="1475411"/>
                <a:ext cx="10781211" cy="1009572"/>
              </a:xfrm>
              <a:prstGeom prst="rect">
                <a:avLst/>
              </a:prstGeom>
              <a:blipFill>
                <a:blip r:embed="rId3"/>
                <a:stretch>
                  <a:fillRect l="-1187" t="-2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78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E39B-241D-4400-8D8A-DB024308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7055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PCP of Proximity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3CE2B2-EE2A-4F40-83A1-470CCEF9715F}"/>
                  </a:ext>
                </a:extLst>
              </p:cNvPr>
              <p:cNvSpPr txBox="1"/>
              <p:nvPr/>
            </p:nvSpPr>
            <p:spPr>
              <a:xfrm>
                <a:off x="838200" y="1424397"/>
                <a:ext cx="10515600" cy="181588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>
                    <a:solidFill>
                      <a:schemeClr val="tx1"/>
                    </a:solidFill>
                  </a:rPr>
                  <a:t>Fix a circuit C. There is a PCP of Proximity system with proximity parameter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=1/100,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completeness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and soundness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both are constants), number of random bits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𝑆𝐼𝑍𝐸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satisfying the following properties: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3CE2B2-EE2A-4F40-83A1-470CCEF97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24397"/>
                <a:ext cx="10515600" cy="1815882"/>
              </a:xfrm>
              <a:prstGeom prst="rect">
                <a:avLst/>
              </a:prstGeom>
              <a:blipFill>
                <a:blip r:embed="rId2"/>
                <a:stretch>
                  <a:fillRect l="-1217" t="-3344" r="-174" b="-8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1B80EB-0D14-4E43-ADFD-DB18D4CC9574}"/>
                  </a:ext>
                </a:extLst>
              </p:cNvPr>
              <p:cNvSpPr txBox="1"/>
              <p:nvPr/>
            </p:nvSpPr>
            <p:spPr>
              <a:xfrm>
                <a:off x="1744456" y="3429000"/>
                <a:ext cx="8838125" cy="304698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The verifier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tosses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random coins, queries 2 positions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the input,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the proof).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accept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w.p.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:r>
                  <a:rPr lang="en-US" sz="2400" dirty="0">
                    <a:solidFill>
                      <a:srgbClr val="FF0000"/>
                    </a:solidFill>
                  </a:rPr>
                  <a:t>Completeness</a:t>
                </a:r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-far from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accepts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w.p.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:r>
                  <a:rPr lang="en-US" sz="2400" dirty="0">
                    <a:solidFill>
                      <a:srgbClr val="FF0000"/>
                    </a:solidFill>
                  </a:rPr>
                  <a:t>Soundness when x is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far</a:t>
                </a:r>
                <a:r>
                  <a:rPr lang="en-US" sz="2400" dirty="0">
                    <a:solidFill>
                      <a:srgbClr val="FF0000"/>
                    </a:solidFill>
                  </a:rPr>
                  <a:t> from making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accept</a:t>
                </a:r>
                <a:r>
                  <a:rPr lang="en-US" sz="2400" dirty="0">
                    <a:solidFill>
                      <a:schemeClr val="tx1"/>
                    </a:solidFill>
                  </a:rPr>
                  <a:t>).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Moreover, the correct proof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can be computed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in</a:t>
                </a:r>
                <a:br>
                  <a:rPr lang="en-US" sz="2400" dirty="0"/>
                </a:br>
                <a:r>
                  <a:rPr lang="en-US" sz="2400" dirty="0"/>
                  <a:t>polynomial time.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1B80EB-0D14-4E43-ADFD-DB18D4CC9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456" y="3429000"/>
                <a:ext cx="8838125" cy="3046988"/>
              </a:xfrm>
              <a:prstGeom prst="rect">
                <a:avLst/>
              </a:prstGeom>
              <a:blipFill>
                <a:blip r:embed="rId3"/>
                <a:stretch>
                  <a:fillRect l="-1103" t="-2000" r="-827" b="-3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6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E39B-241D-4400-8D8A-DB024308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66719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Applying PCP of Proximity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2244E5-15D7-477D-8FA5-443AE94FEF90}"/>
                  </a:ext>
                </a:extLst>
              </p:cNvPr>
              <p:cNvSpPr txBox="1"/>
              <p:nvPr/>
            </p:nvSpPr>
            <p:spPr>
              <a:xfrm>
                <a:off x="838200" y="1417738"/>
                <a:ext cx="10515600" cy="156966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3200" dirty="0"/>
                  <a:t>Fix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-linear error correcting code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𝐸𝑁𝐶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𝑐𝑛</m:t>
                        </m:r>
                      </m:sup>
                    </m:sSup>
                  </m:oMath>
                </a14:m>
                <a:r>
                  <a:rPr lang="en-US" sz="3200" dirty="0"/>
                  <a:t>, </a:t>
                </a:r>
              </a:p>
              <a:p>
                <a:pPr algn="l"/>
                <a:r>
                  <a:rPr lang="en-US" sz="3200" dirty="0"/>
                  <a:t>with decoder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𝐷𝐸𝐶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𝑐𝑛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, </a:t>
                </a:r>
              </a:p>
              <a:p>
                <a:pPr algn="l"/>
                <a:r>
                  <a:rPr lang="en-US" sz="3200" dirty="0"/>
                  <a:t>which can recover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dirty="0"/>
                  <a:t>fraction of errors.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2244E5-15D7-477D-8FA5-443AE94FE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17738"/>
                <a:ext cx="10515600" cy="1569660"/>
              </a:xfrm>
              <a:prstGeom prst="rect">
                <a:avLst/>
              </a:prstGeom>
              <a:blipFill>
                <a:blip r:embed="rId2"/>
                <a:stretch>
                  <a:fillRect l="-1506" t="-4651" r="-637" b="-1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9E0E21-CA9B-4160-8F8F-11EAAD8594A4}"/>
                  </a:ext>
                </a:extLst>
              </p:cNvPr>
              <p:cNvSpPr txBox="1"/>
              <p:nvPr/>
            </p:nvSpPr>
            <p:spPr>
              <a:xfrm>
                <a:off x="2401702" y="3239714"/>
                <a:ext cx="7388596" cy="10772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3200" dirty="0"/>
                  <a:t>Given circuit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en-US" sz="3200" dirty="0"/>
                  <a:t>, construct</a:t>
                </a:r>
                <a:br>
                  <a:rPr lang="en-US" sz="3200" dirty="0"/>
                </a:b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𝑐𝑛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en-US" sz="3200" dirty="0"/>
                  <a:t>, as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𝐷𝐸𝐶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32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9E0E21-CA9B-4160-8F8F-11EAAD859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702" y="3239714"/>
                <a:ext cx="7388596" cy="1077218"/>
              </a:xfrm>
              <a:prstGeom prst="rect">
                <a:avLst/>
              </a:prstGeom>
              <a:blipFill>
                <a:blip r:embed="rId3"/>
                <a:stretch>
                  <a:fillRect l="-2143" t="-6742" r="-1237" b="-17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AA417D-97B7-4D06-8C17-BC8C5E0BF423}"/>
                  </a:ext>
                </a:extLst>
              </p:cNvPr>
              <p:cNvSpPr txBox="1"/>
              <p:nvPr/>
            </p:nvSpPr>
            <p:spPr>
              <a:xfrm>
                <a:off x="503340" y="4681057"/>
                <a:ext cx="11098634" cy="16964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Fix the PCP of Proximity system for circuit E, guess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ℭ</m:t>
                    </m:r>
                  </m:oMath>
                </a14:m>
                <a:r>
                  <a:rPr lang="en-US" sz="3200" dirty="0"/>
                  <a:t> circuits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, such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200" dirty="0"/>
                  <a:t> is supposed to be the proof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𝐸𝑁𝐶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AA417D-97B7-4D06-8C17-BC8C5E0BF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40" y="4681057"/>
                <a:ext cx="11098634" cy="1696490"/>
              </a:xfrm>
              <a:prstGeom prst="rect">
                <a:avLst/>
              </a:prstGeom>
              <a:blipFill>
                <a:blip r:embed="rId4"/>
                <a:stretch>
                  <a:fillRect l="-1428" t="-4301" b="-9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25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E39B-241D-4400-8D8A-DB024308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66719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Applying PCP of Proximity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AA417D-97B7-4D06-8C17-BC8C5E0BF423}"/>
                  </a:ext>
                </a:extLst>
              </p:cNvPr>
              <p:cNvSpPr txBox="1"/>
              <p:nvPr/>
            </p:nvSpPr>
            <p:spPr>
              <a:xfrm>
                <a:off x="546685" y="1322419"/>
                <a:ext cx="11309757" cy="166468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Fix the PCP of Proximity system for circuit E, guess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ℭ</m:t>
                    </m:r>
                  </m:oMath>
                </a14:m>
                <a:r>
                  <a:rPr lang="en-US" sz="2400" dirty="0"/>
                  <a:t> circuits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</a:p>
              <a:p>
                <a:r>
                  <a:rPr lang="en-US" sz="2400" dirty="0"/>
                  <a:t>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is supposed to be the proof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𝐸𝑁𝐶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US" sz="2400" dirty="0"/>
                  <a:t> (Recall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𝐷𝐸𝐶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𝐸𝑁𝐶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dirty="0"/>
                  <a:t> be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/>
                  <a:t>-local check corresponding to random bits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AA417D-97B7-4D06-8C17-BC8C5E0BF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85" y="1322419"/>
                <a:ext cx="11309757" cy="1664686"/>
              </a:xfrm>
              <a:prstGeom prst="rect">
                <a:avLst/>
              </a:prstGeom>
              <a:blipFill>
                <a:blip r:embed="rId2"/>
                <a:stretch>
                  <a:fillRect l="-862" t="-2920" b="-6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C15CB1-1BA2-41D2-A119-206C86CADC14}"/>
                  </a:ext>
                </a:extLst>
              </p:cNvPr>
              <p:cNvSpPr txBox="1"/>
              <p:nvPr/>
            </p:nvSpPr>
            <p:spPr>
              <a:xfrm>
                <a:off x="1104550" y="3143500"/>
                <a:ext cx="9982899" cy="100957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/>
                  <a:t>For input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, proof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𝐸𝑁𝐶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is the probability that verifier accepts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𝐸𝑁𝐶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C15CB1-1BA2-41D2-A119-206C86CAD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550" y="3143500"/>
                <a:ext cx="9982899" cy="1009572"/>
              </a:xfrm>
              <a:prstGeom prst="rect">
                <a:avLst/>
              </a:prstGeom>
              <a:blipFill>
                <a:blip r:embed="rId3"/>
                <a:stretch>
                  <a:fillRect l="-1220" t="-3012" b="-16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614646-98E3-4AAF-95BE-DB53E0559DC7}"/>
                  </a:ext>
                </a:extLst>
              </p:cNvPr>
              <p:cNvSpPr txBox="1"/>
              <p:nvPr/>
            </p:nvSpPr>
            <p:spPr>
              <a:xfrm>
                <a:off x="470480" y="4667501"/>
                <a:ext cx="5519956" cy="129535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𝐸𝑁𝐶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),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𝐸𝑁𝐶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algn="ctr"/>
                <a:r>
                  <a:rPr lang="en-US" sz="2400" i="1" dirty="0">
                    <a:solidFill>
                      <a:srgbClr val="FF0000"/>
                    </a:solidFill>
                  </a:rPr>
                  <a:t>(Completeness)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614646-98E3-4AAF-95BE-DB53E0559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80" y="4667501"/>
                <a:ext cx="5519956" cy="1295355"/>
              </a:xfrm>
              <a:prstGeom prst="rect">
                <a:avLst/>
              </a:prstGeom>
              <a:blipFill>
                <a:blip r:embed="rId4"/>
                <a:stretch>
                  <a:fillRect l="-1654" t="-1408" b="-9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FF2856-1BB9-42DA-99E7-5263C300B09A}"/>
                  </a:ext>
                </a:extLst>
              </p:cNvPr>
              <p:cNvSpPr txBox="1"/>
              <p:nvPr/>
            </p:nvSpPr>
            <p:spPr>
              <a:xfrm>
                <a:off x="6201564" y="4350691"/>
                <a:ext cx="5519956" cy="245086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𝐸𝑁𝐶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),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𝐸𝑁𝐶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r>
                  <a:rPr lang="en-US" sz="2400" dirty="0"/>
                  <a:t>-far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=1}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(If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r>
                  <a:rPr lang="en-US" sz="2400" dirty="0"/>
                  <a:t>-close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𝐸𝑁𝐶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𝐷𝐸𝐶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).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𝐸𝑁𝐶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algn="ctr"/>
                <a:r>
                  <a:rPr lang="en-US" sz="2400" i="1" dirty="0">
                    <a:solidFill>
                      <a:srgbClr val="FF0000"/>
                    </a:solidFill>
                  </a:rPr>
                  <a:t>(Soundness)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FF2856-1BB9-42DA-99E7-5263C300B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64" y="4350691"/>
                <a:ext cx="5519956" cy="2450864"/>
              </a:xfrm>
              <a:prstGeom prst="rect">
                <a:avLst/>
              </a:prstGeom>
              <a:blipFill>
                <a:blip r:embed="rId5"/>
                <a:stretch>
                  <a:fillRect l="-1654" t="-744" b="-4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97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4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E39B-241D-4400-8D8A-DB024308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66719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Applying PCP of Proximity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614646-98E3-4AAF-95BE-DB53E0559DC7}"/>
                  </a:ext>
                </a:extLst>
              </p:cNvPr>
              <p:cNvSpPr txBox="1"/>
              <p:nvPr/>
            </p:nvSpPr>
            <p:spPr>
              <a:xfrm>
                <a:off x="470480" y="1615419"/>
                <a:ext cx="5519956" cy="129535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𝐸𝑁𝐶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),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𝐸𝑁𝐶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algn="ctr"/>
                <a:r>
                  <a:rPr lang="en-US" sz="2400" dirty="0"/>
                  <a:t>(Completeness)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614646-98E3-4AAF-95BE-DB53E0559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80" y="1615419"/>
                <a:ext cx="5519956" cy="1295355"/>
              </a:xfrm>
              <a:prstGeom prst="rect">
                <a:avLst/>
              </a:prstGeom>
              <a:blipFill>
                <a:blip r:embed="rId2"/>
                <a:stretch>
                  <a:fillRect l="-1654" t="-1408" b="-9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FF2856-1BB9-42DA-99E7-5263C300B09A}"/>
                  </a:ext>
                </a:extLst>
              </p:cNvPr>
              <p:cNvSpPr txBox="1"/>
              <p:nvPr/>
            </p:nvSpPr>
            <p:spPr>
              <a:xfrm>
                <a:off x="6344177" y="1800084"/>
                <a:ext cx="5519956" cy="92602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𝐸𝑁𝐶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),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𝐸𝑁𝐶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FF2856-1BB9-42DA-99E7-5263C300B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177" y="1800084"/>
                <a:ext cx="5519956" cy="926023"/>
              </a:xfrm>
              <a:prstGeom prst="rect">
                <a:avLst/>
              </a:prstGeom>
              <a:blipFill>
                <a:blip r:embed="rId3"/>
                <a:stretch>
                  <a:fillRect l="-1766" t="-1961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20EE77-3C8C-4F58-B339-0138F148E93C}"/>
                  </a:ext>
                </a:extLst>
              </p:cNvPr>
              <p:cNvSpPr txBox="1"/>
              <p:nvPr/>
            </p:nvSpPr>
            <p:spPr>
              <a:xfrm>
                <a:off x="470480" y="3323306"/>
                <a:ext cx="5519956" cy="138685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is a tautology, on certain guesses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𝐸𝑁𝐶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20EE77-3C8C-4F58-B339-0138F148E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80" y="3323306"/>
                <a:ext cx="5519956" cy="1386855"/>
              </a:xfrm>
              <a:prstGeom prst="rect">
                <a:avLst/>
              </a:prstGeom>
              <a:blipFill>
                <a:blip r:embed="rId4"/>
                <a:stretch>
                  <a:fillRect l="-1654" t="-3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28C163-53B7-4193-87C8-9C8A707B4601}"/>
                  </a:ext>
                </a:extLst>
              </p:cNvPr>
              <p:cNvSpPr txBox="1"/>
              <p:nvPr/>
            </p:nvSpPr>
            <p:spPr>
              <a:xfrm>
                <a:off x="6344177" y="3017645"/>
                <a:ext cx="5519956" cy="199817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e>
                      <m:li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en-US" sz="2400" dirty="0"/>
                  <a:t>, on all guesses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𝐸𝑁𝐶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28C163-53B7-4193-87C8-9C8A707B4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177" y="3017645"/>
                <a:ext cx="5519956" cy="1998176"/>
              </a:xfrm>
              <a:prstGeom prst="rect">
                <a:avLst/>
              </a:prstGeom>
              <a:blipFill>
                <a:blip r:embed="rId5"/>
                <a:stretch>
                  <a:fillRect l="-1766" t="-1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5781FC-0E7B-430D-A1FE-8AB3A60C018D}"/>
                  </a:ext>
                </a:extLst>
              </p:cNvPr>
              <p:cNvSpPr txBox="1"/>
              <p:nvPr/>
            </p:nvSpPr>
            <p:spPr>
              <a:xfrm>
                <a:off x="1720439" y="5386698"/>
                <a:ext cx="8539993" cy="124110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3200" dirty="0"/>
                  <a:t>To distinguish these two cases, it suffices to estimate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𝐸𝑁𝐶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))]</m:t>
                    </m:r>
                  </m:oMath>
                </a14:m>
                <a:r>
                  <a:rPr lang="en-US" sz="3200" dirty="0"/>
                  <a:t> within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5781FC-0E7B-430D-A1FE-8AB3A60C0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439" y="5386698"/>
                <a:ext cx="8539993" cy="1241109"/>
              </a:xfrm>
              <a:prstGeom prst="rect">
                <a:avLst/>
              </a:prstGeom>
              <a:blipFill>
                <a:blip r:embed="rId6"/>
                <a:stretch>
                  <a:fillRect l="-1783" t="-6373" r="-1355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73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E39B-241D-4400-8D8A-DB024308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66719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Applying PCP of Proximity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5781FC-0E7B-430D-A1FE-8AB3A60C018D}"/>
                  </a:ext>
                </a:extLst>
              </p:cNvPr>
              <p:cNvSpPr txBox="1"/>
              <p:nvPr/>
            </p:nvSpPr>
            <p:spPr>
              <a:xfrm>
                <a:off x="1442906" y="1341701"/>
                <a:ext cx="8539993" cy="124110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3200" dirty="0"/>
                  <a:t>To distinguish these two cases, it suffices to estimate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𝐸𝑁𝐶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))]</m:t>
                    </m:r>
                  </m:oMath>
                </a14:m>
                <a:r>
                  <a:rPr lang="en-US" sz="3200" dirty="0"/>
                  <a:t> within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5781FC-0E7B-430D-A1FE-8AB3A60C0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906" y="1341701"/>
                <a:ext cx="8539993" cy="1241109"/>
              </a:xfrm>
              <a:prstGeom prst="rect">
                <a:avLst/>
              </a:prstGeom>
              <a:blipFill>
                <a:blip r:embed="rId2"/>
                <a:stretch>
                  <a:fillRect l="-1854" t="-6341" r="-1284" b="-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9DD1F4-1EE4-45D2-B3F6-F46A6F844801}"/>
                  </a:ext>
                </a:extLst>
              </p:cNvPr>
              <p:cNvSpPr txBox="1"/>
              <p:nvPr/>
            </p:nvSpPr>
            <p:spPr>
              <a:xfrm>
                <a:off x="1599501" y="2892665"/>
                <a:ext cx="8539993" cy="10772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3200" dirty="0"/>
                  <a:t>WLOG, can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is an OR on two bits. Also assume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ℭ</m:t>
                    </m:r>
                  </m:oMath>
                </a14:m>
                <a:r>
                  <a:rPr lang="en-US" sz="3200" dirty="0"/>
                  <a:t> can (uniformly) compute parity.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9DD1F4-1EE4-45D2-B3F6-F46A6F844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501" y="2892665"/>
                <a:ext cx="8539993" cy="1077218"/>
              </a:xfrm>
              <a:prstGeom prst="rect">
                <a:avLst/>
              </a:prstGeom>
              <a:blipFill>
                <a:blip r:embed="rId3"/>
                <a:stretch>
                  <a:fillRect l="-1783"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F94637-865E-4335-A4AD-0C88685F3C14}"/>
                  </a:ext>
                </a:extLst>
              </p:cNvPr>
              <p:cNvSpPr txBox="1"/>
              <p:nvPr/>
            </p:nvSpPr>
            <p:spPr>
              <a:xfrm>
                <a:off x="1599501" y="4443629"/>
                <a:ext cx="8539993" cy="10772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3200" dirty="0"/>
                  <a:t>Now it suffices to solve CAPP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ℭ</m:t>
                    </m:r>
                  </m:oMath>
                </a14:m>
                <a:r>
                  <a:rPr lang="en-US" sz="3200" dirty="0"/>
                  <a:t> for a constant error.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F94637-865E-4335-A4AD-0C88685F3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501" y="4443629"/>
                <a:ext cx="8539993" cy="1077218"/>
              </a:xfrm>
              <a:prstGeom prst="rect">
                <a:avLst/>
              </a:prstGeom>
              <a:blipFill>
                <a:blip r:embed="rId4"/>
                <a:stretch>
                  <a:fillRect l="-1783" t="-6742" b="-16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55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E39B-241D-4400-8D8A-DB024308FEF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Context: A Frontier of Circuit Complexity, Depth-2 Threshold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5F2D3E-3D27-4D20-8A23-F933E8BA224C}"/>
                  </a:ext>
                </a:extLst>
              </p:cNvPr>
              <p:cNvSpPr txBox="1"/>
              <p:nvPr/>
            </p:nvSpPr>
            <p:spPr>
              <a:xfrm>
                <a:off x="556698" y="1868864"/>
                <a:ext cx="7662777" cy="24314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Exponential</a:t>
                </a:r>
                <a:r>
                  <a:rPr lang="en-US" sz="3200" dirty="0"/>
                  <a:t> Lower Bounds are known for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𝑀𝐴𝐽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[Hajnal-Maass-Pudlák-Szegedy-Turán’93]</a:t>
                </a:r>
                <a:endParaRPr lang="en-US" sz="24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𝑀𝐴𝐽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[Nisan’94]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[Forster-Krause-Lokam-Mubarakzjanov-Schmitt-Simon’01]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5F2D3E-3D27-4D20-8A23-F933E8BA2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98" y="1868864"/>
                <a:ext cx="7662777" cy="2431435"/>
              </a:xfrm>
              <a:prstGeom prst="rect">
                <a:avLst/>
              </a:prstGeom>
              <a:blipFill>
                <a:blip r:embed="rId2"/>
                <a:stretch>
                  <a:fillRect l="-1987" t="-3258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65E66F-B2AA-4CBD-AF09-40479A5338FF}"/>
                  </a:ext>
                </a:extLst>
              </p:cNvPr>
              <p:cNvSpPr txBox="1"/>
              <p:nvPr/>
            </p:nvSpPr>
            <p:spPr>
              <a:xfrm>
                <a:off x="270293" y="4943140"/>
                <a:ext cx="11724235" cy="144655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rgbClr val="FF0000"/>
                    </a:solidFill>
                  </a:rPr>
                  <a:t> </a:t>
                </a:r>
                <a:r>
                  <a:rPr lang="en-US" sz="4400" b="1" dirty="0">
                    <a:solidFill>
                      <a:schemeClr val="tx1"/>
                    </a:solidFill>
                  </a:rPr>
                  <a:t>Frontier Open Question</a:t>
                </a:r>
                <a:r>
                  <a:rPr lang="en-US" sz="4400" dirty="0">
                    <a:solidFill>
                      <a:schemeClr val="tx1"/>
                    </a:solidFill>
                  </a:rPr>
                  <a:t>:</a:t>
                </a:r>
                <a:r>
                  <a:rPr lang="en-US" sz="4400" dirty="0">
                    <a:solidFill>
                      <a:srgbClr val="FF0000"/>
                    </a:solidFill>
                  </a:rPr>
                  <a:t> </a:t>
                </a:r>
                <a:r>
                  <a:rPr lang="en-US" sz="4400" b="1" i="1" dirty="0">
                    <a:solidFill>
                      <a:srgbClr val="7030A0"/>
                    </a:solidFill>
                  </a:rPr>
                  <a:t>Is NEXP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4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𝑻𝑯𝑹</m:t>
                    </m:r>
                    <m:r>
                      <a:rPr lang="en-US" sz="4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4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𝑻𝑯𝑹</m:t>
                    </m:r>
                  </m:oMath>
                </a14:m>
                <a:r>
                  <a:rPr lang="en-US" sz="4400" b="1" i="1" dirty="0">
                    <a:solidFill>
                      <a:srgbClr val="7030A0"/>
                    </a:solidFill>
                  </a:rPr>
                  <a:t>?</a:t>
                </a:r>
              </a:p>
              <a:p>
                <a:pPr algn="ctr"/>
                <a:r>
                  <a:rPr lang="en-US" sz="4400" dirty="0">
                    <a:solidFill>
                      <a:schemeClr val="tx1"/>
                    </a:solidFill>
                  </a:rPr>
                  <a:t>Potential Approaches in this talk.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65E66F-B2AA-4CBD-AF09-40479A533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93" y="4943140"/>
                <a:ext cx="11724235" cy="1446550"/>
              </a:xfrm>
              <a:prstGeom prst="rect">
                <a:avLst/>
              </a:prstGeom>
              <a:blipFill>
                <a:blip r:embed="rId3"/>
                <a:stretch>
                  <a:fillRect l="-987" t="-8824" r="-1091" b="-18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4E9ED6F-EF19-419D-A67D-5488DEFB8ACA}"/>
              </a:ext>
            </a:extLst>
          </p:cNvPr>
          <p:cNvSpPr txBox="1"/>
          <p:nvPr/>
        </p:nvSpPr>
        <p:spPr>
          <a:xfrm>
            <a:off x="8534787" y="2505490"/>
            <a:ext cx="3352800" cy="138499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NEXP</a:t>
            </a:r>
            <a:r>
              <a:rPr lang="en-US" sz="2800" dirty="0"/>
              <a:t> </a:t>
            </a:r>
          </a:p>
          <a:p>
            <a:pPr algn="ctr"/>
            <a:r>
              <a:rPr lang="en-US" sz="2800" dirty="0"/>
              <a:t>Non-deterministic </a:t>
            </a:r>
          </a:p>
          <a:p>
            <a:pPr algn="ctr"/>
            <a:r>
              <a:rPr lang="en-US" sz="2800" dirty="0"/>
              <a:t>Exponential Time.</a:t>
            </a:r>
          </a:p>
        </p:txBody>
      </p:sp>
    </p:spTree>
    <p:extLst>
      <p:ext uri="{BB962C8B-B14F-4D97-AF65-F5344CB8AC3E}">
        <p14:creationId xmlns:p14="http://schemas.microsoft.com/office/powerpoint/2010/main" val="22293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E39B-241D-4400-8D8A-DB024308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352" y="362718"/>
            <a:ext cx="10805491" cy="132556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Motivation: Apply the Algorithmic Method to THR of THR?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CB8B9B-1256-44FD-ADBC-EC1639139F81}"/>
                  </a:ext>
                </a:extLst>
              </p:cNvPr>
              <p:cNvSpPr txBox="1"/>
              <p:nvPr/>
            </p:nvSpPr>
            <p:spPr>
              <a:xfrm>
                <a:off x="863438" y="2495580"/>
                <a:ext cx="16396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ℭ</m:t>
                    </m:r>
                  </m:oMath>
                </a14:m>
                <a:r>
                  <a:rPr lang="en-US" sz="4000" dirty="0">
                    <a:solidFill>
                      <a:srgbClr val="FF0000"/>
                    </a:solidFill>
                  </a:rPr>
                  <a:t>-SAT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CB8B9B-1256-44FD-ADBC-EC1639139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38" y="2495580"/>
                <a:ext cx="1639611" cy="707886"/>
              </a:xfrm>
              <a:prstGeom prst="rect">
                <a:avLst/>
              </a:prstGeom>
              <a:blipFill>
                <a:blip r:embed="rId3"/>
                <a:stretch>
                  <a:fillRect t="-15385" b="-35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0DFB1B79-7822-44C9-A016-959565E7DA8C}"/>
                  </a:ext>
                </a:extLst>
              </p:cNvPr>
              <p:cNvSpPr/>
              <p:nvPr/>
            </p:nvSpPr>
            <p:spPr>
              <a:xfrm>
                <a:off x="563893" y="3604421"/>
                <a:ext cx="2117834" cy="193390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0DFB1B79-7822-44C9-A016-959565E7DA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93" y="3604421"/>
                <a:ext cx="2117834" cy="1933904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14FC2E-A147-4925-B97C-58607F50074D}"/>
              </a:ext>
            </a:extLst>
          </p:cNvPr>
          <p:cNvCxnSpPr>
            <a:endCxn id="11" idx="2"/>
          </p:cNvCxnSpPr>
          <p:nvPr/>
        </p:nvCxnSpPr>
        <p:spPr>
          <a:xfrm flipV="1">
            <a:off x="563893" y="5538325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7F7EF5-AED4-445C-94F5-EDB5BDCD6E2E}"/>
              </a:ext>
            </a:extLst>
          </p:cNvPr>
          <p:cNvCxnSpPr/>
          <p:nvPr/>
        </p:nvCxnSpPr>
        <p:spPr>
          <a:xfrm flipV="1">
            <a:off x="858184" y="5538324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49F96A-D678-4257-B00F-0D2777545CCD}"/>
              </a:ext>
            </a:extLst>
          </p:cNvPr>
          <p:cNvCxnSpPr/>
          <p:nvPr/>
        </p:nvCxnSpPr>
        <p:spPr>
          <a:xfrm flipV="1">
            <a:off x="716293" y="5546206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FA684E-61D3-4BD2-8F5B-E5A27E10E6CD}"/>
              </a:ext>
            </a:extLst>
          </p:cNvPr>
          <p:cNvCxnSpPr/>
          <p:nvPr/>
        </p:nvCxnSpPr>
        <p:spPr>
          <a:xfrm flipV="1">
            <a:off x="1005328" y="5538325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6DD2F3-D727-47FA-ACAD-317824859E0A}"/>
              </a:ext>
            </a:extLst>
          </p:cNvPr>
          <p:cNvCxnSpPr/>
          <p:nvPr/>
        </p:nvCxnSpPr>
        <p:spPr>
          <a:xfrm flipV="1">
            <a:off x="1299619" y="5538324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621B71-02CD-43FB-8FF0-83411ADDC0CD}"/>
              </a:ext>
            </a:extLst>
          </p:cNvPr>
          <p:cNvCxnSpPr/>
          <p:nvPr/>
        </p:nvCxnSpPr>
        <p:spPr>
          <a:xfrm flipV="1">
            <a:off x="1157728" y="5546206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B50C41-BAA7-434E-967C-23129FF51E74}"/>
              </a:ext>
            </a:extLst>
          </p:cNvPr>
          <p:cNvCxnSpPr/>
          <p:nvPr/>
        </p:nvCxnSpPr>
        <p:spPr>
          <a:xfrm flipV="1">
            <a:off x="1441507" y="5538325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B7BFC84-68E6-44F0-98FA-5B4DD84FDF33}"/>
              </a:ext>
            </a:extLst>
          </p:cNvPr>
          <p:cNvCxnSpPr/>
          <p:nvPr/>
        </p:nvCxnSpPr>
        <p:spPr>
          <a:xfrm flipV="1">
            <a:off x="1735798" y="5538324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2AFA10-FD15-4482-AFC5-820B71B03991}"/>
              </a:ext>
            </a:extLst>
          </p:cNvPr>
          <p:cNvCxnSpPr/>
          <p:nvPr/>
        </p:nvCxnSpPr>
        <p:spPr>
          <a:xfrm flipV="1">
            <a:off x="1593907" y="5546206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AA1182-5E80-4672-A251-7F99B4D9E27A}"/>
              </a:ext>
            </a:extLst>
          </p:cNvPr>
          <p:cNvCxnSpPr/>
          <p:nvPr/>
        </p:nvCxnSpPr>
        <p:spPr>
          <a:xfrm flipV="1">
            <a:off x="1882942" y="5538325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D5CEF6-4D36-426F-978F-22F6F327AB3A}"/>
              </a:ext>
            </a:extLst>
          </p:cNvPr>
          <p:cNvCxnSpPr/>
          <p:nvPr/>
        </p:nvCxnSpPr>
        <p:spPr>
          <a:xfrm flipV="1">
            <a:off x="2177233" y="5538324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4F37B1B-94D5-4735-B096-5CD97131D4E4}"/>
              </a:ext>
            </a:extLst>
          </p:cNvPr>
          <p:cNvCxnSpPr/>
          <p:nvPr/>
        </p:nvCxnSpPr>
        <p:spPr>
          <a:xfrm flipV="1">
            <a:off x="2035342" y="5546206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B5FF425-28B4-4AB6-A41E-08B45C3E6E8C}"/>
              </a:ext>
            </a:extLst>
          </p:cNvPr>
          <p:cNvCxnSpPr/>
          <p:nvPr/>
        </p:nvCxnSpPr>
        <p:spPr>
          <a:xfrm flipV="1">
            <a:off x="2319122" y="5538324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92E567-F077-4260-B643-93D1B35D1348}"/>
              </a:ext>
            </a:extLst>
          </p:cNvPr>
          <p:cNvCxnSpPr/>
          <p:nvPr/>
        </p:nvCxnSpPr>
        <p:spPr>
          <a:xfrm flipV="1">
            <a:off x="2466266" y="5538325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5F2C7D-1CC1-4EEC-83F4-3005DB247BA1}"/>
              </a:ext>
            </a:extLst>
          </p:cNvPr>
          <p:cNvCxnSpPr/>
          <p:nvPr/>
        </p:nvCxnSpPr>
        <p:spPr>
          <a:xfrm flipV="1">
            <a:off x="2618666" y="5546206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E739E42-F11C-4DFA-96F1-39EB653D1736}"/>
                  </a:ext>
                </a:extLst>
              </p:cNvPr>
              <p:cNvSpPr txBox="1"/>
              <p:nvPr/>
            </p:nvSpPr>
            <p:spPr>
              <a:xfrm>
                <a:off x="1118340" y="5994072"/>
                <a:ext cx="1058893" cy="58477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?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E739E42-F11C-4DFA-96F1-39EB653D1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40" y="5994072"/>
                <a:ext cx="1058893" cy="584775"/>
              </a:xfrm>
              <a:prstGeom prst="rect">
                <a:avLst/>
              </a:prstGeom>
              <a:blipFill>
                <a:blip r:embed="rId5"/>
                <a:stretch>
                  <a:fillRect t="-12371" r="-2286" b="-32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B6453A2-7C76-41AC-9464-FC8112237A90}"/>
                  </a:ext>
                </a:extLst>
              </p:cNvPr>
              <p:cNvSpPr txBox="1"/>
              <p:nvPr/>
            </p:nvSpPr>
            <p:spPr>
              <a:xfrm>
                <a:off x="2550350" y="4168618"/>
                <a:ext cx="2780313" cy="52322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800" dirty="0"/>
                  <a:t> x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=1?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B6453A2-7C76-41AC-9464-FC8112237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350" y="4168618"/>
                <a:ext cx="2780313" cy="523220"/>
              </a:xfrm>
              <a:prstGeom prst="rect">
                <a:avLst/>
              </a:prstGeom>
              <a:blipFill>
                <a:blip r:embed="rId6"/>
                <a:stretch>
                  <a:fillRect t="-11494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F072FF-D61C-4FB6-857B-D61D02ECE921}"/>
                  </a:ext>
                </a:extLst>
              </p:cNvPr>
              <p:cNvSpPr txBox="1"/>
              <p:nvPr/>
            </p:nvSpPr>
            <p:spPr>
              <a:xfrm>
                <a:off x="6638219" y="2554418"/>
                <a:ext cx="217596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ℭ</m:t>
                    </m:r>
                  </m:oMath>
                </a14:m>
                <a:r>
                  <a:rPr lang="en-US" sz="4000" dirty="0">
                    <a:solidFill>
                      <a:srgbClr val="FF0000"/>
                    </a:solidFill>
                  </a:rPr>
                  <a:t>-CAPP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F072FF-D61C-4FB6-857B-D61D02ECE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219" y="2554418"/>
                <a:ext cx="2175965" cy="707886"/>
              </a:xfrm>
              <a:prstGeom prst="rect">
                <a:avLst/>
              </a:prstGeom>
              <a:blipFill>
                <a:blip r:embed="rId7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014AD0F0-BC06-4699-9C0F-22A3A97DE52E}"/>
                  </a:ext>
                </a:extLst>
              </p:cNvPr>
              <p:cNvSpPr/>
              <p:nvPr/>
            </p:nvSpPr>
            <p:spPr>
              <a:xfrm>
                <a:off x="6402063" y="3604421"/>
                <a:ext cx="2117834" cy="193390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014AD0F0-BC06-4699-9C0F-22A3A97DE5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063" y="3604421"/>
                <a:ext cx="2117834" cy="1933904"/>
              </a:xfrm>
              <a:prstGeom prst="triangl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816011-0481-4533-BD9C-D7EFD9D1D860}"/>
              </a:ext>
            </a:extLst>
          </p:cNvPr>
          <p:cNvCxnSpPr>
            <a:endCxn id="33" idx="2"/>
          </p:cNvCxnSpPr>
          <p:nvPr/>
        </p:nvCxnSpPr>
        <p:spPr>
          <a:xfrm flipV="1">
            <a:off x="6402063" y="5538325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127135E-6C45-49F2-B27B-2D8728C21D9D}"/>
              </a:ext>
            </a:extLst>
          </p:cNvPr>
          <p:cNvCxnSpPr/>
          <p:nvPr/>
        </p:nvCxnSpPr>
        <p:spPr>
          <a:xfrm flipV="1">
            <a:off x="6696354" y="5538324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E74E962-3CB1-48F4-967E-06A6734E414D}"/>
              </a:ext>
            </a:extLst>
          </p:cNvPr>
          <p:cNvCxnSpPr/>
          <p:nvPr/>
        </p:nvCxnSpPr>
        <p:spPr>
          <a:xfrm flipV="1">
            <a:off x="6554463" y="5546206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F2A325-9ACF-4142-88D6-9FD5D0FE8021}"/>
              </a:ext>
            </a:extLst>
          </p:cNvPr>
          <p:cNvCxnSpPr/>
          <p:nvPr/>
        </p:nvCxnSpPr>
        <p:spPr>
          <a:xfrm flipV="1">
            <a:off x="6843498" y="5538325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E50C488-7015-485D-A14F-89551C43BFA4}"/>
              </a:ext>
            </a:extLst>
          </p:cNvPr>
          <p:cNvCxnSpPr/>
          <p:nvPr/>
        </p:nvCxnSpPr>
        <p:spPr>
          <a:xfrm flipV="1">
            <a:off x="7137789" y="5538324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76E6FA8-5D87-4883-BEFB-040D0190DB0D}"/>
              </a:ext>
            </a:extLst>
          </p:cNvPr>
          <p:cNvCxnSpPr/>
          <p:nvPr/>
        </p:nvCxnSpPr>
        <p:spPr>
          <a:xfrm flipV="1">
            <a:off x="6995898" y="5546206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0C3BC8E-033E-4630-B926-908A28C1032D}"/>
              </a:ext>
            </a:extLst>
          </p:cNvPr>
          <p:cNvCxnSpPr/>
          <p:nvPr/>
        </p:nvCxnSpPr>
        <p:spPr>
          <a:xfrm flipV="1">
            <a:off x="7279677" y="5538325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49980C-D175-4624-92E8-72C276EDEAA2}"/>
              </a:ext>
            </a:extLst>
          </p:cNvPr>
          <p:cNvCxnSpPr/>
          <p:nvPr/>
        </p:nvCxnSpPr>
        <p:spPr>
          <a:xfrm flipV="1">
            <a:off x="7573968" y="5538324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D8FB8AB-A53A-443D-836D-49802EAEA94F}"/>
              </a:ext>
            </a:extLst>
          </p:cNvPr>
          <p:cNvCxnSpPr/>
          <p:nvPr/>
        </p:nvCxnSpPr>
        <p:spPr>
          <a:xfrm flipV="1">
            <a:off x="7432077" y="5546206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6B7E656-82E4-4540-9E00-FA45770C3867}"/>
              </a:ext>
            </a:extLst>
          </p:cNvPr>
          <p:cNvCxnSpPr/>
          <p:nvPr/>
        </p:nvCxnSpPr>
        <p:spPr>
          <a:xfrm flipV="1">
            <a:off x="7721112" y="5538325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0F5E680-A799-446F-8DAF-165D3DB2041C}"/>
              </a:ext>
            </a:extLst>
          </p:cNvPr>
          <p:cNvCxnSpPr/>
          <p:nvPr/>
        </p:nvCxnSpPr>
        <p:spPr>
          <a:xfrm flipV="1">
            <a:off x="8015403" y="5538324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7BAA8E0-3DD2-4338-BB71-9EA03038532F}"/>
              </a:ext>
            </a:extLst>
          </p:cNvPr>
          <p:cNvCxnSpPr/>
          <p:nvPr/>
        </p:nvCxnSpPr>
        <p:spPr>
          <a:xfrm flipV="1">
            <a:off x="7873512" y="5546206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AAA26EB-A909-4187-9C91-318B77967ACA}"/>
              </a:ext>
            </a:extLst>
          </p:cNvPr>
          <p:cNvCxnSpPr/>
          <p:nvPr/>
        </p:nvCxnSpPr>
        <p:spPr>
          <a:xfrm flipV="1">
            <a:off x="8157292" y="5538324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830BB63-B7BA-4D64-AFC3-FE583F21F40F}"/>
              </a:ext>
            </a:extLst>
          </p:cNvPr>
          <p:cNvCxnSpPr/>
          <p:nvPr/>
        </p:nvCxnSpPr>
        <p:spPr>
          <a:xfrm flipV="1">
            <a:off x="8304436" y="5538325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672B9CA-C971-46C2-8298-75190958F04D}"/>
              </a:ext>
            </a:extLst>
          </p:cNvPr>
          <p:cNvCxnSpPr/>
          <p:nvPr/>
        </p:nvCxnSpPr>
        <p:spPr>
          <a:xfrm flipV="1">
            <a:off x="8456836" y="5546206"/>
            <a:ext cx="0" cy="28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19D9A8D-0E08-4D5B-8EC4-DB86FA23B556}"/>
                  </a:ext>
                </a:extLst>
              </p:cNvPr>
              <p:cNvSpPr txBox="1"/>
              <p:nvPr/>
            </p:nvSpPr>
            <p:spPr>
              <a:xfrm>
                <a:off x="8736272" y="3530845"/>
                <a:ext cx="3158750" cy="156831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Estimate quantity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=1]</m:t>
                        </m:r>
                      </m:e>
                    </m:func>
                  </m:oMath>
                </a14:m>
                <a:r>
                  <a:rPr lang="en-US" sz="2800" dirty="0"/>
                  <a:t>,</a:t>
                </a:r>
              </a:p>
              <a:p>
                <a:r>
                  <a:rPr lang="en-US" sz="2800" dirty="0"/>
                  <a:t>with additive error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19D9A8D-0E08-4D5B-8EC4-DB86FA23B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272" y="3530845"/>
                <a:ext cx="3158750" cy="1568314"/>
              </a:xfrm>
              <a:prstGeom prst="rect">
                <a:avLst/>
              </a:prstGeom>
              <a:blipFill>
                <a:blip r:embed="rId9"/>
                <a:stretch>
                  <a:fillRect l="-3854" t="-3488" b="-10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5BC9177-97E2-4BFC-8BC6-AD899E26EE63}"/>
                  </a:ext>
                </a:extLst>
              </p:cNvPr>
              <p:cNvSpPr txBox="1"/>
              <p:nvPr/>
            </p:nvSpPr>
            <p:spPr>
              <a:xfrm>
                <a:off x="6696354" y="6062391"/>
                <a:ext cx="1683278" cy="58477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5BC9177-97E2-4BFC-8BC6-AD899E26E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354" y="6062391"/>
                <a:ext cx="1683278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8F3ADD7-A0BA-4237-BD6B-E22AC3A5D9CC}"/>
              </a:ext>
            </a:extLst>
          </p:cNvPr>
          <p:cNvSpPr txBox="1"/>
          <p:nvPr/>
        </p:nvSpPr>
        <p:spPr>
          <a:xfrm>
            <a:off x="3273967" y="1849330"/>
            <a:ext cx="4883325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What Circuit-Analysis Task</a:t>
            </a:r>
            <a:r>
              <a:rPr lang="en-US" altLang="zh-CN" sz="3200" dirty="0"/>
              <a:t>s</a:t>
            </a:r>
            <a:r>
              <a:rPr lang="en-US" sz="32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3BF6C0-847D-4F22-B4FB-896F548E6E31}"/>
                  </a:ext>
                </a:extLst>
              </p:cNvPr>
              <p:cNvSpPr txBox="1"/>
              <p:nvPr/>
            </p:nvSpPr>
            <p:spPr>
              <a:xfrm>
                <a:off x="8451632" y="1915451"/>
                <a:ext cx="3610584" cy="138499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/>
                  <a:t>Non-trivial Circuit-</a:t>
                </a:r>
              </a:p>
              <a:p>
                <a:pPr algn="l"/>
                <a:r>
                  <a:rPr lang="en-US" sz="2800" dirty="0"/>
                  <a:t>Analysis Algorithms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/>
                  <a:t>Circuit Lower Bounds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3BF6C0-847D-4F22-B4FB-896F548E6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632" y="1915451"/>
                <a:ext cx="3610584" cy="1384995"/>
              </a:xfrm>
              <a:prstGeom prst="rect">
                <a:avLst/>
              </a:prstGeom>
              <a:blipFill>
                <a:blip r:embed="rId11"/>
                <a:stretch>
                  <a:fillRect l="-3188" t="-3478" r="-117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7FEEAD4B-0E08-4EFB-892D-64920B31B898}"/>
              </a:ext>
            </a:extLst>
          </p:cNvPr>
          <p:cNvSpPr/>
          <p:nvPr/>
        </p:nvSpPr>
        <p:spPr>
          <a:xfrm>
            <a:off x="3085768" y="2779019"/>
            <a:ext cx="3610585" cy="1100564"/>
          </a:xfrm>
          <a:prstGeom prst="wedgeEllipseCallout">
            <a:avLst>
              <a:gd name="adj1" fmla="val 25301"/>
              <a:gd name="adj2" fmla="val 68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Derandomization!!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peech Bubble: Oval 3">
                <a:extLst>
                  <a:ext uri="{FF2B5EF4-FFF2-40B4-BE49-F238E27FC236}">
                    <a16:creationId xmlns:a16="http://schemas.microsoft.com/office/drawing/2014/main" id="{B76A0BB1-E46C-4E70-B234-843CCCDFB553}"/>
                  </a:ext>
                </a:extLst>
              </p:cNvPr>
              <p:cNvSpPr/>
              <p:nvPr/>
            </p:nvSpPr>
            <p:spPr>
              <a:xfrm>
                <a:off x="8961329" y="5329558"/>
                <a:ext cx="2782378" cy="800100"/>
              </a:xfrm>
              <a:prstGeom prst="wedgeEllipseCallout">
                <a:avLst>
                  <a:gd name="adj1" fmla="val 31936"/>
                  <a:gd name="adj2" fmla="val -6855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: constant or inverse polynomial </a:t>
                </a:r>
              </a:p>
            </p:txBody>
          </p:sp>
        </mc:Choice>
        <mc:Fallback>
          <p:sp>
            <p:nvSpPr>
              <p:cNvPr id="4" name="Speech Bubble: Oval 3">
                <a:extLst>
                  <a:ext uri="{FF2B5EF4-FFF2-40B4-BE49-F238E27FC236}">
                    <a16:creationId xmlns:a16="http://schemas.microsoft.com/office/drawing/2014/main" id="{B76A0BB1-E46C-4E70-B234-843CCCDFB5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329" y="5329558"/>
                <a:ext cx="2782378" cy="800100"/>
              </a:xfrm>
              <a:prstGeom prst="wedgeEllipseCallout">
                <a:avLst>
                  <a:gd name="adj1" fmla="val 31936"/>
                  <a:gd name="adj2" fmla="val -68556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4D7BC4-6B6F-4184-850B-8D548A11AA4D}"/>
                  </a:ext>
                </a:extLst>
              </p:cNvPr>
              <p:cNvSpPr txBox="1"/>
              <p:nvPr/>
            </p:nvSpPr>
            <p:spPr>
              <a:xfrm>
                <a:off x="3130323" y="5546206"/>
                <a:ext cx="2890065" cy="60529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3200" dirty="0"/>
                  <a:t> time?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4D7BC4-6B6F-4184-850B-8D548A11A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323" y="5546206"/>
                <a:ext cx="2890065" cy="605294"/>
              </a:xfrm>
              <a:prstGeom prst="rect">
                <a:avLst/>
              </a:prstGeom>
              <a:blipFill>
                <a:blip r:embed="rId13"/>
                <a:stretch>
                  <a:fillRect t="-9000" r="-1474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5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30" grpId="0" animBg="1"/>
      <p:bldP spid="31" grpId="0" animBg="1"/>
      <p:bldP spid="32" grpId="0"/>
      <p:bldP spid="33" grpId="0" animBg="1"/>
      <p:bldP spid="49" grpId="0" animBg="1"/>
      <p:bldP spid="50" grpId="0" animBg="1"/>
      <p:bldP spid="6" grpId="0" animBg="1"/>
      <p:bldP spid="8" grpId="0" animBg="1"/>
      <p:bldP spid="3" grpId="0" animBg="1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962888-2380-4E24-BFB0-D4EEDB7CB983}"/>
              </a:ext>
            </a:extLst>
          </p:cNvPr>
          <p:cNvSpPr txBox="1"/>
          <p:nvPr/>
        </p:nvSpPr>
        <p:spPr>
          <a:xfrm>
            <a:off x="114299" y="2082337"/>
            <a:ext cx="12036287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3200" dirty="0"/>
              <a:t>Most previous work on the algorithmic method exploits </a:t>
            </a:r>
            <a:r>
              <a:rPr lang="en-US" sz="3200" b="1" dirty="0">
                <a:solidFill>
                  <a:srgbClr val="7030A0"/>
                </a:solidFill>
              </a:rPr>
              <a:t>SAT</a:t>
            </a:r>
            <a:r>
              <a:rPr lang="en-US" sz="3200" dirty="0"/>
              <a:t> algorithms.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FCA505B-2F67-4B3D-AD33-9CFA7DA216C0}"/>
                  </a:ext>
                </a:extLst>
              </p:cNvPr>
              <p:cNvSpPr txBox="1"/>
              <p:nvPr/>
            </p:nvSpPr>
            <p:spPr>
              <a:xfrm>
                <a:off x="173936" y="2844349"/>
                <a:ext cx="7056782" cy="380354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tx1"/>
                    </a:solidFill>
                  </a:rPr>
                  <a:t>Problem</a:t>
                </a:r>
                <a:endParaRPr lang="en-US" sz="2800" b="1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sz="2800" dirty="0"/>
                  <a:t>SAT of THR of THR is </a:t>
                </a:r>
                <a:r>
                  <a:rPr lang="en-US" sz="2800" b="1" i="1" dirty="0">
                    <a:solidFill>
                      <a:srgbClr val="7030A0"/>
                    </a:solidFill>
                  </a:rPr>
                  <a:t>probably</a:t>
                </a:r>
                <a:r>
                  <a:rPr lang="en-US" sz="2800" dirty="0"/>
                  <a:t> very hard.</a:t>
                </a:r>
              </a:p>
              <a:p>
                <a:pPr algn="l"/>
                <a:r>
                  <a:rPr lang="en-US" sz="2800" dirty="0"/>
                  <a:t>A special case is MAX-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-SAT, for which no non-trivial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800" dirty="0"/>
                  <a:t> time) algorithm is known for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𝝎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clauses.</a:t>
                </a:r>
                <a:br>
                  <a:rPr lang="en-US" sz="2800" dirty="0"/>
                </a:br>
                <a:endParaRPr lang="en-US" sz="2800" dirty="0"/>
              </a:p>
              <a:p>
                <a:pPr algn="l"/>
                <a:r>
                  <a:rPr lang="en-US" sz="2800" dirty="0"/>
                  <a:t>Considered to be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barrier</a:t>
                </a:r>
                <a:r>
                  <a:rPr lang="en-US" sz="2800" dirty="0"/>
                  <a:t> for the Algorithmic Approach.</a:t>
                </a: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FCA505B-2F67-4B3D-AD33-9CFA7DA21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36" y="2844349"/>
                <a:ext cx="7056782" cy="3803542"/>
              </a:xfrm>
              <a:prstGeom prst="rect">
                <a:avLst/>
              </a:prstGeom>
              <a:blipFill>
                <a:blip r:embed="rId3"/>
                <a:stretch>
                  <a:fillRect l="-1813" t="-3360" b="-3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670B41-FBA3-4B9D-A9D5-9299EDB442F6}"/>
                  </a:ext>
                </a:extLst>
              </p:cNvPr>
              <p:cNvSpPr txBox="1"/>
              <p:nvPr/>
            </p:nvSpPr>
            <p:spPr>
              <a:xfrm>
                <a:off x="8987491" y="2876970"/>
                <a:ext cx="13586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THR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sz="2400" dirty="0"/>
                  <a:t>THR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670B41-FBA3-4B9D-A9D5-9299EDB44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7491" y="2876970"/>
                <a:ext cx="1358626" cy="461665"/>
              </a:xfrm>
              <a:prstGeom prst="rect">
                <a:avLst/>
              </a:prstGeom>
              <a:blipFill>
                <a:blip r:embed="rId4"/>
                <a:stretch>
                  <a:fillRect l="-6726" t="-10526" r="-403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45E0E135-AB6E-40CC-AE03-823F12539231}"/>
              </a:ext>
            </a:extLst>
          </p:cNvPr>
          <p:cNvSpPr/>
          <p:nvPr/>
        </p:nvSpPr>
        <p:spPr>
          <a:xfrm>
            <a:off x="8734427" y="3414359"/>
            <a:ext cx="1844565" cy="4616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EA83EC-1187-4D8F-A6EF-A7A8027961CF}"/>
              </a:ext>
            </a:extLst>
          </p:cNvPr>
          <p:cNvSpPr/>
          <p:nvPr/>
        </p:nvSpPr>
        <p:spPr>
          <a:xfrm>
            <a:off x="7420635" y="4253677"/>
            <a:ext cx="1255986" cy="4616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D4623E-910E-4CE3-9932-C3125F49AD6C}"/>
              </a:ext>
            </a:extLst>
          </p:cNvPr>
          <p:cNvSpPr/>
          <p:nvPr/>
        </p:nvSpPr>
        <p:spPr>
          <a:xfrm>
            <a:off x="9028717" y="4253678"/>
            <a:ext cx="1255986" cy="4616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9FEEE5-8D31-42BD-8B2E-D516CE01B358}"/>
              </a:ext>
            </a:extLst>
          </p:cNvPr>
          <p:cNvSpPr/>
          <p:nvPr/>
        </p:nvSpPr>
        <p:spPr>
          <a:xfrm>
            <a:off x="10726138" y="4253677"/>
            <a:ext cx="1255986" cy="4616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25A0DD-0D54-4D33-A77E-D852A516B730}"/>
              </a:ext>
            </a:extLst>
          </p:cNvPr>
          <p:cNvCxnSpPr>
            <a:cxnSpLocks/>
            <a:stCxn id="14" idx="3"/>
            <a:endCxn id="15" idx="0"/>
          </p:cNvCxnSpPr>
          <p:nvPr/>
        </p:nvCxnSpPr>
        <p:spPr>
          <a:xfrm flipH="1">
            <a:off x="8048628" y="3808415"/>
            <a:ext cx="955929" cy="4452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B8C655-3B95-49D5-98B5-361542DF05D0}"/>
              </a:ext>
            </a:extLst>
          </p:cNvPr>
          <p:cNvCxnSpPr>
            <a:cxnSpLocks/>
            <a:stCxn id="14" idx="4"/>
            <a:endCxn id="16" idx="0"/>
          </p:cNvCxnSpPr>
          <p:nvPr/>
        </p:nvCxnSpPr>
        <p:spPr>
          <a:xfrm>
            <a:off x="9656710" y="3876024"/>
            <a:ext cx="0" cy="3776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DCE5BD-7BD8-48C1-8A9A-1FC754A78D78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10308862" y="3808415"/>
            <a:ext cx="1045269" cy="4452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694B6B-98F7-4DD0-AA5D-B93EC0FD429D}"/>
                  </a:ext>
                </a:extLst>
              </p:cNvPr>
              <p:cNvSpPr txBox="1"/>
              <p:nvPr/>
            </p:nvSpPr>
            <p:spPr>
              <a:xfrm>
                <a:off x="8832056" y="4895427"/>
                <a:ext cx="16694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MAX-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-SAT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694B6B-98F7-4DD0-AA5D-B93EC0FD4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056" y="4895427"/>
                <a:ext cx="1669496" cy="461665"/>
              </a:xfrm>
              <a:prstGeom prst="rect">
                <a:avLst/>
              </a:prstGeom>
              <a:blipFill>
                <a:blip r:embed="rId5"/>
                <a:stretch>
                  <a:fillRect l="-583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CC465AD6-227C-4785-AC0B-8A91D3CEE67D}"/>
              </a:ext>
            </a:extLst>
          </p:cNvPr>
          <p:cNvSpPr/>
          <p:nvPr/>
        </p:nvSpPr>
        <p:spPr>
          <a:xfrm>
            <a:off x="8734427" y="5432816"/>
            <a:ext cx="1844565" cy="4616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MAJ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880E622-502E-43BA-B75F-A5DF443A816A}"/>
                  </a:ext>
                </a:extLst>
              </p:cNvPr>
              <p:cNvSpPr/>
              <p:nvPr/>
            </p:nvSpPr>
            <p:spPr>
              <a:xfrm>
                <a:off x="7420635" y="6272134"/>
                <a:ext cx="1255986" cy="46166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880E622-502E-43BA-B75F-A5DF443A8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635" y="6272134"/>
                <a:ext cx="1255986" cy="46166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3479883-B9B9-41D9-8C58-ADAA7DE89C92}"/>
                  </a:ext>
                </a:extLst>
              </p:cNvPr>
              <p:cNvSpPr/>
              <p:nvPr/>
            </p:nvSpPr>
            <p:spPr>
              <a:xfrm>
                <a:off x="9028717" y="6272135"/>
                <a:ext cx="1255986" cy="46166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3479883-B9B9-41D9-8C58-ADAA7DE89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8717" y="6272135"/>
                <a:ext cx="1255986" cy="46166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547BE90-54D9-4BC7-AFCE-FED3E0123681}"/>
                  </a:ext>
                </a:extLst>
              </p:cNvPr>
              <p:cNvSpPr/>
              <p:nvPr/>
            </p:nvSpPr>
            <p:spPr>
              <a:xfrm>
                <a:off x="10726138" y="6272134"/>
                <a:ext cx="1255986" cy="46166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547BE90-54D9-4BC7-AFCE-FED3E0123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6138" y="6272134"/>
                <a:ext cx="1255986" cy="46166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61EE46-0E77-412C-AC38-08192AAE1389}"/>
              </a:ext>
            </a:extLst>
          </p:cNvPr>
          <p:cNvCxnSpPr>
            <a:cxnSpLocks/>
            <a:stCxn id="34" idx="3"/>
            <a:endCxn id="35" idx="0"/>
          </p:cNvCxnSpPr>
          <p:nvPr/>
        </p:nvCxnSpPr>
        <p:spPr>
          <a:xfrm flipH="1">
            <a:off x="8048628" y="5826872"/>
            <a:ext cx="955929" cy="4452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F756107-8258-4621-BCB9-E15EACD0D243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>
            <a:off x="9656710" y="5894481"/>
            <a:ext cx="0" cy="3776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B9A6A14-1B9C-4B3C-870A-152A3CE9AD5A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>
          <a:xfrm>
            <a:off x="10308862" y="5826872"/>
            <a:ext cx="1045269" cy="4452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40">
            <a:extLst>
              <a:ext uri="{FF2B5EF4-FFF2-40B4-BE49-F238E27FC236}">
                <a16:creationId xmlns:a16="http://schemas.microsoft.com/office/drawing/2014/main" id="{4CE0BE3C-B6A9-4192-B030-46EA3E8D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247575A-BFFC-4CA2-A6F0-5BBED116C28C}"/>
              </a:ext>
            </a:extLst>
          </p:cNvPr>
          <p:cNvSpPr txBox="1">
            <a:spLocks/>
          </p:cNvSpPr>
          <p:nvPr/>
        </p:nvSpPr>
        <p:spPr>
          <a:xfrm>
            <a:off x="813352" y="362718"/>
            <a:ext cx="10805491" cy="13255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tx1"/>
                </a:solidFill>
              </a:rPr>
              <a:t>Motivation: Apply the Algorithmic Method to THR of THR?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79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1" grpId="0" animBg="1"/>
      <p:bldP spid="13" grpId="0"/>
      <p:bldP spid="14" grpId="0" animBg="1"/>
      <p:bldP spid="15" grpId="0" animBg="1"/>
      <p:bldP spid="16" grpId="0" animBg="1"/>
      <p:bldP spid="17" grpId="0" animBg="1"/>
      <p:bldP spid="33" grpId="0"/>
      <p:bldP spid="34" grpId="0" animBg="1"/>
      <p:bldP spid="35" grpId="0" animBg="1"/>
      <p:bldP spid="36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962888-2380-4E24-BFB0-D4EEDB7CB983}"/>
              </a:ext>
            </a:extLst>
          </p:cNvPr>
          <p:cNvSpPr txBox="1"/>
          <p:nvPr/>
        </p:nvSpPr>
        <p:spPr>
          <a:xfrm>
            <a:off x="427837" y="1896682"/>
            <a:ext cx="6791238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3200" strike="sngStrike" dirty="0"/>
              <a:t>SAT of THR of THR </a:t>
            </a:r>
            <a:r>
              <a:rPr lang="en-US" sz="3200" dirty="0"/>
              <a:t>: </a:t>
            </a:r>
            <a:r>
              <a:rPr lang="en-US" sz="3200" i="1" dirty="0"/>
              <a:t>probably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C00000"/>
                </a:solidFill>
              </a:rPr>
              <a:t>very hard</a:t>
            </a:r>
            <a:endParaRPr lang="en-US" sz="3200" b="1" strike="sngStrike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A7AD6F-E527-49E4-968C-67B00268D1BC}"/>
              </a:ext>
            </a:extLst>
          </p:cNvPr>
          <p:cNvSpPr txBox="1"/>
          <p:nvPr/>
        </p:nvSpPr>
        <p:spPr>
          <a:xfrm>
            <a:off x="427837" y="2808903"/>
            <a:ext cx="3691157" cy="1569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3200" dirty="0"/>
              <a:t>But derandomization is widely believed to be </a:t>
            </a:r>
            <a:r>
              <a:rPr lang="en-US" sz="3200" b="1" dirty="0"/>
              <a:t>possible</a:t>
            </a:r>
            <a:r>
              <a:rPr lang="en-US" sz="3200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8E2A1C-33B3-4C65-95DC-BABB8A460113}"/>
                  </a:ext>
                </a:extLst>
              </p:cNvPr>
              <p:cNvSpPr txBox="1"/>
              <p:nvPr/>
            </p:nvSpPr>
            <p:spPr>
              <a:xfrm>
                <a:off x="4569657" y="1791221"/>
                <a:ext cx="7345059" cy="493981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From Derandomization (CAPP)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Circuit Lower Bounds</a:t>
                </a:r>
              </a:p>
              <a:p>
                <a:pPr algn="l"/>
                <a:r>
                  <a:rPr lang="en-US" sz="2400" dirty="0"/>
                  <a:t>For a circuit class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ℭ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pPr algn="l"/>
                <a:r>
                  <a:rPr lang="en-US" sz="1100" dirty="0"/>
                  <a:t> 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000" dirty="0"/>
                  <a:t>-time CAPP for (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𝐀𝐍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𝐃</m:t>
                        </m:r>
                      </m:e>
                      <m:sub>
                        <m:r>
                          <a:rPr lang="en-US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𝐩𝐨𝐥𝐲</m:t>
                        </m:r>
                        <m:r>
                          <a:rPr lang="en-US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𝐎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𝕮</m:t>
                    </m:r>
                  </m:oMath>
                </a14:m>
                <a:r>
                  <a:rPr lang="en-US" sz="2000" dirty="0"/>
                  <a:t>)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𝑁𝐸𝑋𝑃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ℭ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>
                    <a:solidFill>
                      <a:srgbClr val="C00000"/>
                    </a:solidFill>
                  </a:rPr>
                  <a:t>[Williams’13/14, Santhanam Williams’14, Ben-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Sasson</a:t>
                </a:r>
                <a:r>
                  <a:rPr lang="en-US" sz="1600" dirty="0">
                    <a:solidFill>
                      <a:srgbClr val="C00000"/>
                    </a:solidFill>
                  </a:rPr>
                  <a:t>  Viola’14]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000" dirty="0"/>
                  <a:t>-time CAPP for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𝑨𝑪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𝕮</m:t>
                    </m:r>
                  </m:oMath>
                </a14:m>
                <a:r>
                  <a:rPr lang="en-US" sz="2000" dirty="0"/>
                  <a:t>)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𝐸𝑋𝑃</m:t>
                    </m:r>
                  </m:oMath>
                </a14:m>
                <a:r>
                  <a:rPr lang="en-US" sz="2000" dirty="0"/>
                  <a:t> can’t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-approximated by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ℭ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>
                    <a:solidFill>
                      <a:srgbClr val="C00000"/>
                    </a:solidFill>
                  </a:rPr>
                  <a:t>[R. Chen Oliveira Santhanam’18]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1100" dirty="0">
                    <a:solidFill>
                      <a:srgbClr val="FF0000"/>
                    </a:solidFill>
                  </a:rPr>
                  <a:t> </a:t>
                </a:r>
                <a:endParaRPr lang="en-US" sz="11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000" dirty="0"/>
                  <a:t>-time CAPP for (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𝐀𝐍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𝐃</m:t>
                        </m:r>
                      </m:e>
                      <m:sub>
                        <m:r>
                          <a:rPr lang="en-US" sz="2000" b="1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𝐩𝐨𝐥𝐲</m:t>
                        </m:r>
                        <m:r>
                          <a:rPr lang="en-US" sz="2000" b="1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000" b="1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000" b="1" i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000" b="1" i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𝐎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sz="2000" b="1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𝕮</m:t>
                    </m:r>
                  </m:oMath>
                </a14:m>
                <a:r>
                  <a:rPr lang="en-US" sz="2000" dirty="0"/>
                  <a:t>)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𝑄𝑃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ℭ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>
                    <a:solidFill>
                      <a:srgbClr val="C00000"/>
                    </a:solidFill>
                  </a:rPr>
                  <a:t>[Murray Williams’18]</a:t>
                </a:r>
                <a:br>
                  <a:rPr lang="en-US" sz="1600" dirty="0">
                    <a:solidFill>
                      <a:srgbClr val="C00000"/>
                    </a:solidFill>
                  </a:rPr>
                </a:br>
                <a:r>
                  <a:rPr lang="en-US" sz="1100" dirty="0">
                    <a:solidFill>
                      <a:srgbClr val="FF0000"/>
                    </a:solidFill>
                  </a:rPr>
                  <a:t> </a:t>
                </a:r>
                <a:endParaRPr lang="en-US" sz="11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000" dirty="0"/>
                  <a:t>-time CAPP for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𝐀𝐂</m:t>
                        </m:r>
                      </m:e>
                      <m:sub>
                        <m:r>
                          <a:rPr lang="en-US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𝕮</m:t>
                    </m:r>
                  </m:oMath>
                </a14:m>
                <a:r>
                  <a:rPr lang="en-US" sz="2000" dirty="0"/>
                  <a:t>)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𝑁𝑄𝑃</m:t>
                    </m:r>
                  </m:oMath>
                </a14:m>
                <a:r>
                  <a:rPr lang="en-US" sz="2000" dirty="0"/>
                  <a:t> can’t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-approximated by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ℭ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>
                    <a:solidFill>
                      <a:srgbClr val="C00000"/>
                    </a:solidFill>
                  </a:rPr>
                  <a:t>[L. Chen’19]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8E2A1C-33B3-4C65-95DC-BABB8A460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657" y="1791221"/>
                <a:ext cx="7345059" cy="4939814"/>
              </a:xfrm>
              <a:prstGeom prst="rect">
                <a:avLst/>
              </a:prstGeom>
              <a:blipFill>
                <a:blip r:embed="rId2"/>
                <a:stretch>
                  <a:fillRect l="-1327" t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E352EA-D978-40D1-BF58-713C31430349}"/>
                  </a:ext>
                </a:extLst>
              </p:cNvPr>
              <p:cNvSpPr txBox="1"/>
              <p:nvPr/>
            </p:nvSpPr>
            <p:spPr>
              <a:xfrm>
                <a:off x="597015" y="4706009"/>
                <a:ext cx="3352800" cy="1852751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C00000"/>
                    </a:solidFill>
                  </a:rPr>
                  <a:t>NQP</a:t>
                </a:r>
              </a:p>
              <a:p>
                <a:pPr algn="ctr"/>
                <a:r>
                  <a:rPr lang="en-US" sz="2800" dirty="0"/>
                  <a:t>Non-deterministic </a:t>
                </a:r>
              </a:p>
              <a:p>
                <a:pPr algn="ctr"/>
                <a:r>
                  <a:rPr lang="en-US" sz="2800" dirty="0"/>
                  <a:t>Quasi-Polynomial Time.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𝒑𝒐𝒍𝒚𝒍𝒐𝒈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E352EA-D978-40D1-BF58-713C31430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15" y="4706009"/>
                <a:ext cx="3352800" cy="1852751"/>
              </a:xfrm>
              <a:prstGeom prst="rect">
                <a:avLst/>
              </a:prstGeom>
              <a:blipFill>
                <a:blip r:embed="rId3"/>
                <a:stretch>
                  <a:fillRect t="-3279" b="-721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>
            <a:extLst>
              <a:ext uri="{FF2B5EF4-FFF2-40B4-BE49-F238E27FC236}">
                <a16:creationId xmlns:a16="http://schemas.microsoft.com/office/drawing/2014/main" id="{00F40AEB-E5CA-4438-A882-9CB2CDE8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4935A7B-39A9-4189-8A27-3AA9ACE13FB0}"/>
              </a:ext>
            </a:extLst>
          </p:cNvPr>
          <p:cNvSpPr txBox="1">
            <a:spLocks/>
          </p:cNvSpPr>
          <p:nvPr/>
        </p:nvSpPr>
        <p:spPr>
          <a:xfrm>
            <a:off x="813352" y="362718"/>
            <a:ext cx="10805491" cy="13255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tx1"/>
                </a:solidFill>
              </a:rPr>
              <a:t>Motivation: Apply the Algorithmic Method to THR of THR?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59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E39B-241D-4400-8D8A-DB024308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23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Back to THR of THR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962888-2380-4E24-BFB0-D4EEDB7CB983}"/>
              </a:ext>
            </a:extLst>
          </p:cNvPr>
          <p:cNvSpPr txBox="1"/>
          <p:nvPr/>
        </p:nvSpPr>
        <p:spPr>
          <a:xfrm>
            <a:off x="2403097" y="1572008"/>
            <a:ext cx="6791238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3200" strike="sngStrike" dirty="0"/>
              <a:t>SAT of THR of THR </a:t>
            </a:r>
            <a:r>
              <a:rPr lang="en-US" sz="3200" dirty="0"/>
              <a:t>: </a:t>
            </a:r>
            <a:r>
              <a:rPr lang="en-US" sz="3200" i="1" dirty="0"/>
              <a:t>probably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C00000"/>
                </a:solidFill>
              </a:rPr>
              <a:t>very hard</a:t>
            </a:r>
            <a:endParaRPr lang="en-US" sz="3200" strike="sngStrike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A7AD6F-E527-49E4-968C-67B00268D1BC}"/>
                  </a:ext>
                </a:extLst>
              </p:cNvPr>
              <p:cNvSpPr txBox="1"/>
              <p:nvPr/>
            </p:nvSpPr>
            <p:spPr>
              <a:xfrm>
                <a:off x="248479" y="2596399"/>
                <a:ext cx="3841018" cy="309437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To show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𝑁𝐸𝑋𝑃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⊄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3200" dirty="0"/>
                  <a:t>, we need to derandomize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AN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poly</m:t>
                        </m:r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3200" dirty="0"/>
                  <a:t>, which could be harder.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A7AD6F-E527-49E4-968C-67B00268D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79" y="2596399"/>
                <a:ext cx="3841018" cy="3094373"/>
              </a:xfrm>
              <a:prstGeom prst="rect">
                <a:avLst/>
              </a:prstGeom>
              <a:blipFill>
                <a:blip r:embed="rId2"/>
                <a:stretch>
                  <a:fillRect l="-4120" t="-2358" r="-4279" b="-5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71AE6A-3B8E-4A80-B999-F4EFC354545C}"/>
                  </a:ext>
                </a:extLst>
              </p:cNvPr>
              <p:cNvSpPr txBox="1"/>
              <p:nvPr/>
            </p:nvSpPr>
            <p:spPr>
              <a:xfrm>
                <a:off x="4441620" y="2686083"/>
                <a:ext cx="7584727" cy="10772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Our result 1 </a:t>
                </a:r>
              </a:p>
              <a:p>
                <a:pPr algn="ctr"/>
                <a:r>
                  <a:rPr lang="en-US" sz="3200" dirty="0"/>
                  <a:t>It suffices to derandomize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</m:oMath>
                </a14:m>
                <a:r>
                  <a:rPr lang="en-US" sz="3200" dirty="0"/>
                  <a:t>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71AE6A-3B8E-4A80-B999-F4EFC3545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620" y="2686083"/>
                <a:ext cx="7584727" cy="1077218"/>
              </a:xfrm>
              <a:prstGeom prst="rect">
                <a:avLst/>
              </a:prstGeom>
              <a:blipFill>
                <a:blip r:embed="rId3"/>
                <a:stretch>
                  <a:fillRect t="-7345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050408-6E96-471A-B2FD-8EF2F87B87B9}"/>
                  </a:ext>
                </a:extLst>
              </p:cNvPr>
              <p:cNvSpPr txBox="1"/>
              <p:nvPr/>
            </p:nvSpPr>
            <p:spPr>
              <a:xfrm>
                <a:off x="4741207" y="4622666"/>
                <a:ext cx="6985552" cy="15696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Our result 2</a:t>
                </a:r>
              </a:p>
              <a:p>
                <a:r>
                  <a:rPr lang="en-US" sz="3200" dirty="0"/>
                  <a:t>Surprisingly, it indeed only suffices to derandomize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𝑇𝐻𝑅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𝑀𝐴𝐽</m:t>
                    </m:r>
                  </m:oMath>
                </a14:m>
                <a:r>
                  <a:rPr lang="en-US" sz="3200" dirty="0"/>
                  <a:t>!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050408-6E96-471A-B2FD-8EF2F87B8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207" y="4622666"/>
                <a:ext cx="6985552" cy="1569660"/>
              </a:xfrm>
              <a:prstGeom prst="rect">
                <a:avLst/>
              </a:prstGeom>
              <a:blipFill>
                <a:blip r:embed="rId4"/>
                <a:stretch>
                  <a:fillRect l="-2267" t="-5019" r="-1482" b="-1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25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E39B-241D-4400-8D8A-DB024308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297858"/>
            <a:ext cx="11353800" cy="137688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General Result: A Stronger Connection Between Circuit-Analysis Algorithms and Circuit Lower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A7AD6F-E527-49E4-968C-67B00268D1BC}"/>
                  </a:ext>
                </a:extLst>
              </p:cNvPr>
              <p:cNvSpPr txBox="1"/>
              <p:nvPr/>
            </p:nvSpPr>
            <p:spPr>
              <a:xfrm>
                <a:off x="468908" y="1955826"/>
                <a:ext cx="11254181" cy="311284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For a circuit class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ℭ</m:t>
                    </m:r>
                  </m:oMath>
                </a14:m>
                <a:r>
                  <a:rPr lang="en-US" sz="3200" dirty="0"/>
                  <a:t>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200" b="1" dirty="0"/>
                  <a:t>-time </a:t>
                </a:r>
                <a:r>
                  <a:rPr lang="en-US" sz="3200" dirty="0"/>
                  <a:t>CAPP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ℭ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𝐴𝑁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ℭ</m:t>
                    </m:r>
                  </m:oMath>
                </a14:m>
                <a:r>
                  <a:rPr lang="en-US" sz="3200" dirty="0"/>
                  <a:t>, 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ℭ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𝑁𝐸𝑋𝑃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⊄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ℭ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𝜺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3200" b="1" dirty="0"/>
                  <a:t>-time</a:t>
                </a:r>
                <a:r>
                  <a:rPr lang="en-US" sz="3200" dirty="0"/>
                  <a:t> CAPP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ℭ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𝐴𝑁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ℭ</m:t>
                    </m:r>
                  </m:oMath>
                </a14:m>
                <a:r>
                  <a:rPr lang="en-US" sz="3200" dirty="0"/>
                  <a:t>, or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ℭ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𝑁𝑄𝑃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⊄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ℭ</m:t>
                    </m:r>
                  </m:oMath>
                </a14:m>
                <a:r>
                  <a:rPr lang="en-US" sz="32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A7AD6F-E527-49E4-968C-67B00268D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08" y="1955826"/>
                <a:ext cx="11254181" cy="3112840"/>
              </a:xfrm>
              <a:prstGeom prst="rect">
                <a:avLst/>
              </a:prstGeom>
              <a:blipFill>
                <a:blip r:embed="rId2"/>
                <a:stretch>
                  <a:fillRect l="-1408" t="-2348" b="-5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E7B8F6-C5EF-498C-BDB6-9DEEC18BB1AF}"/>
                  </a:ext>
                </a:extLst>
              </p:cNvPr>
              <p:cNvSpPr txBox="1"/>
              <p:nvPr/>
            </p:nvSpPr>
            <p:spPr>
              <a:xfrm>
                <a:off x="6095998" y="4318696"/>
                <a:ext cx="5852985" cy="224676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Why the constant “2”?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C00000"/>
                    </a:solidFill>
                  </a:rPr>
                  <a:t>Short answer</a:t>
                </a:r>
                <a:r>
                  <a:rPr lang="en-US" sz="2800" dirty="0"/>
                  <a:t>: A PCP system needs to make at least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dirty="0"/>
                  <a:t> queries.</a:t>
                </a:r>
                <a:br>
                  <a:rPr lang="en-US" sz="2800" dirty="0"/>
                </a:br>
                <a:r>
                  <a:rPr lang="en-US" sz="2000" dirty="0"/>
                  <a:t> 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C00000"/>
                    </a:solidFill>
                  </a:rPr>
                  <a:t>Long answer</a:t>
                </a:r>
                <a:r>
                  <a:rPr lang="en-US" sz="2800" dirty="0"/>
                  <a:t>: See the paper</a:t>
                </a:r>
                <a:r>
                  <a:rPr lang="en-US" sz="2800" dirty="0">
                    <a:sym typeface="Wingdings" panose="05000000000000000000" pitchFamily="2" charset="2"/>
                  </a:rPr>
                  <a:t></a:t>
                </a:r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E7B8F6-C5EF-498C-BDB6-9DEEC18BB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8" y="4318696"/>
                <a:ext cx="5852985" cy="2246769"/>
              </a:xfrm>
              <a:prstGeom prst="rect">
                <a:avLst/>
              </a:prstGeom>
              <a:blipFill>
                <a:blip r:embed="rId3"/>
                <a:stretch>
                  <a:fillRect l="-1873" t="-4054" b="-6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66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none" rtlCol="0">
        <a:spAutoFit/>
      </a:bodyPr>
      <a:lstStyle>
        <a:defPPr algn="l">
          <a:defRPr sz="3200" dirty="0" smtClean="0"/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2318</TotalTime>
  <Words>3362</Words>
  <Application>Microsoft Office PowerPoint</Application>
  <PresentationFormat>Widescreen</PresentationFormat>
  <Paragraphs>400</Paragraphs>
  <Slides>37</Slides>
  <Notes>15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Office Theme</vt:lpstr>
      <vt:lpstr>Stronger Connections Between Circuit Analysis and Circuit Lower Bounds, via PCPs of Proximity</vt:lpstr>
      <vt:lpstr>Context: The Algorithmic Method for Proving Circuit Lower Bounds</vt:lpstr>
      <vt:lpstr>Context: A Frontier of Circuit Complexity, Depth-2 Threshold Circuits</vt:lpstr>
      <vt:lpstr>Context: A Frontier of Circuit Complexity, Depth-2 Threshold Circuits</vt:lpstr>
      <vt:lpstr>Motivation: Apply the Algorithmic Method to THR of THR?</vt:lpstr>
      <vt:lpstr>PowerPoint Presentation</vt:lpstr>
      <vt:lpstr>PowerPoint Presentation</vt:lpstr>
      <vt:lpstr>Back to THR of THR</vt:lpstr>
      <vt:lpstr>General Result: A Stronger Connection Between Circuit-Analysis Algorithms and Circuit Lower Bounds</vt:lpstr>
      <vt:lpstr>Tighter Connections for Algorithms/Lower Bounds for THR of THR</vt:lpstr>
      <vt:lpstr>Let Us Make Our Life Even Easier</vt:lpstr>
      <vt:lpstr>Let Us Make Our Life Even Easier</vt:lpstr>
      <vt:lpstr>Corollary</vt:lpstr>
      <vt:lpstr>Another Application: Inapproximability by Depth-2 Neural Networks</vt:lpstr>
      <vt:lpstr>Philosophy Using PCP Algorithmically to Prove Circuit Lower Bounds (Remember: PCPs are algorithms!)</vt:lpstr>
      <vt:lpstr>Starting Point: Non-deterministic Derandomization Suffices for Circuit Lower Bounds</vt:lpstr>
      <vt:lpstr>Proof Overview: Outline</vt:lpstr>
      <vt:lpstr>Goal: Designing the Algorithm under Assumption</vt:lpstr>
      <vt:lpstr>Review: Approach of [Wil’14] Guess-and-Verify-Equivalence</vt:lpstr>
      <vt:lpstr>Review: Approach of [Wil’14] Guess-and-Verify-Equivalence</vt:lpstr>
      <vt:lpstr>A Local-checkable Proof System View</vt:lpstr>
      <vt:lpstr>A Local-checkable Proof System View</vt:lpstr>
      <vt:lpstr>An Attempt</vt:lpstr>
      <vt:lpstr>What Went Wrong?</vt:lpstr>
      <vt:lpstr>Issues When Applying PCPs Directly</vt:lpstr>
      <vt:lpstr>Issues When Applying PCP Directly</vt:lpstr>
      <vt:lpstr>Combing PCP of Proximity and ECCs</vt:lpstr>
      <vt:lpstr>PCP of Proximity with ECCs</vt:lpstr>
      <vt:lpstr>Final Algorithm</vt:lpstr>
      <vt:lpstr>Future Work</vt:lpstr>
      <vt:lpstr>Thank You</vt:lpstr>
      <vt:lpstr>Applying to the Previous Algorithm</vt:lpstr>
      <vt:lpstr>PCP of Proximity</vt:lpstr>
      <vt:lpstr>Applying PCP of Proximity</vt:lpstr>
      <vt:lpstr>Applying PCP of Proximity</vt:lpstr>
      <vt:lpstr>Applying PCP of Proximity</vt:lpstr>
      <vt:lpstr>Applying PCP of Proximity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Stronger Connections Between Circuit Analysis and Circuit Lower Bounds, via PCPs of Proximity</dc:title>
  <dc:creator>陈 立杰</dc:creator>
  <cp:lastModifiedBy>立杰 陈</cp:lastModifiedBy>
  <cp:revision>105</cp:revision>
  <dcterms:created xsi:type="dcterms:W3CDTF">2019-07-04T03:38:19Z</dcterms:created>
  <dcterms:modified xsi:type="dcterms:W3CDTF">2019-07-19T16:03:53Z</dcterms:modified>
</cp:coreProperties>
</file>