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6" r:id="rId3"/>
    <p:sldId id="257" r:id="rId4"/>
    <p:sldId id="353" r:id="rId5"/>
    <p:sldId id="354" r:id="rId6"/>
    <p:sldId id="355" r:id="rId7"/>
    <p:sldId id="338" r:id="rId8"/>
    <p:sldId id="356" r:id="rId9"/>
    <p:sldId id="339" r:id="rId10"/>
    <p:sldId id="340" r:id="rId11"/>
    <p:sldId id="284" r:id="rId12"/>
    <p:sldId id="341" r:id="rId13"/>
    <p:sldId id="342" r:id="rId14"/>
    <p:sldId id="343" r:id="rId15"/>
    <p:sldId id="345" r:id="rId16"/>
    <p:sldId id="346" r:id="rId17"/>
    <p:sldId id="261" r:id="rId18"/>
    <p:sldId id="263" r:id="rId19"/>
    <p:sldId id="347" r:id="rId20"/>
    <p:sldId id="348" r:id="rId21"/>
    <p:sldId id="357" r:id="rId22"/>
    <p:sldId id="350" r:id="rId23"/>
    <p:sldId id="352" r:id="rId24"/>
    <p:sldId id="301" r:id="rId25"/>
    <p:sldId id="349" r:id="rId26"/>
    <p:sldId id="3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C1890B-A961-4CFD-B2BD-B7A13DBA4A60}">
          <p14:sldIdLst>
            <p14:sldId id="256"/>
          </p14:sldIdLst>
        </p14:section>
        <p14:section name="History and Motivation" id="{02C430DD-7C3D-4898-AB84-8579FD00BC00}">
          <p14:sldIdLst>
            <p14:sldId id="296"/>
            <p14:sldId id="257"/>
            <p14:sldId id="353"/>
            <p14:sldId id="354"/>
            <p14:sldId id="355"/>
            <p14:sldId id="338"/>
            <p14:sldId id="356"/>
            <p14:sldId id="339"/>
            <p14:sldId id="340"/>
            <p14:sldId id="284"/>
            <p14:sldId id="341"/>
            <p14:sldId id="342"/>
          </p14:sldIdLst>
        </p14:section>
        <p14:section name="Application" id="{5B3A7D34-EB79-4B41-9BA3-74402DC8559A}">
          <p14:sldIdLst>
            <p14:sldId id="343"/>
            <p14:sldId id="345"/>
          </p14:sldIdLst>
        </p14:section>
        <p14:section name="Proof Overview" id="{63E68FD1-0B02-46D9-848C-B29F1BD7B36D}">
          <p14:sldIdLst>
            <p14:sldId id="346"/>
            <p14:sldId id="261"/>
            <p14:sldId id="263"/>
            <p14:sldId id="347"/>
            <p14:sldId id="348"/>
            <p14:sldId id="357"/>
            <p14:sldId id="350"/>
            <p14:sldId id="352"/>
            <p14:sldId id="301"/>
            <p14:sldId id="349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6" autoAdjust="0"/>
    <p:restoredTop sz="84986" autoAdjust="0"/>
  </p:normalViewPr>
  <p:slideViewPr>
    <p:cSldViewPr snapToGrid="0">
      <p:cViewPr varScale="1">
        <p:scale>
          <a:sx n="70" d="100"/>
          <a:sy n="70" d="100"/>
        </p:scale>
        <p:origin x="36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8F03-4B26-4BE7-8794-5A33FE90C54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DCE6-BE66-4C05-9ADB-0DCB0727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2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of course, let us recall what is a rigid matrix.</a:t>
            </a:r>
          </a:p>
          <a:p>
            <a:endParaRPr lang="en-US" dirty="0"/>
          </a:p>
          <a:p>
            <a:r>
              <a:rPr lang="en-US" dirty="0"/>
              <a:t>Go a bit slowly</a:t>
            </a:r>
          </a:p>
          <a:p>
            <a:endParaRPr lang="en-US" dirty="0"/>
          </a:p>
          <a:p>
            <a:r>
              <a:rPr lang="en-US" dirty="0"/>
              <a:t>So, the identity matrix I is not rigid, as u can change a small fraction of the whole N^2 entries to make the rank drops to even zero.</a:t>
            </a:r>
          </a:p>
          <a:p>
            <a:endParaRPr lang="en-US" dirty="0"/>
          </a:p>
          <a:p>
            <a:r>
              <a:rPr lang="en-US" dirty="0"/>
              <a:t>I is as not rigid as possible for a full rank matrix!</a:t>
            </a:r>
          </a:p>
          <a:p>
            <a:endParaRPr lang="en-US" dirty="0"/>
          </a:p>
          <a:p>
            <a:r>
              <a:rPr lang="en-US" dirty="0"/>
              <a:t>On the other hand, a random matrix is very rigid, we can prove this with a simple counting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8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/>
                  <a:t>We know that every linear transformation has depth-2 linear circuit of size N^2 / log N, and this is achieved by a random one.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i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1" dirty="0"/>
                  <a:t>But there are few lower bounds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i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Combing our new construction with the connection between rigid matrices and depth-2 linear circuit lower bounds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I delete the above (I remember Viola said it doesn’t work for F_2?)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i="0">
                    <a:latin typeface="Cambria Math" panose="02040503050406030204" pitchFamily="18" charset="0"/>
                  </a:rPr>
                  <a:t>Ω(𝑁 log^2⁡𝑁/log⁡log⁡𝑁 )</a:t>
                </a:r>
                <a:r>
                  <a:rPr lang="en-US" sz="2400" dirty="0"/>
                  <a:t> from super-concentrator graphs [RT’00]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Explain, why this means this matrix is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recent work of Chan and Williams shows that, when r is small, we do have a non-trivial #</a:t>
            </a:r>
            <a:r>
              <a:rPr lang="en-US" altLang="zh-CN" dirty="0"/>
              <a:t>SAT algorithm </a:t>
            </a:r>
          </a:p>
          <a:p>
            <a:endParaRPr lang="en-US" dirty="0"/>
          </a:p>
          <a:p>
            <a:r>
              <a:rPr lang="en-US" dirty="0"/>
              <a:t>So ok, what are the circuit-analysis questions for our circuit classes?</a:t>
            </a:r>
          </a:p>
          <a:p>
            <a:endParaRPr lang="en-US" dirty="0"/>
          </a:p>
          <a:p>
            <a:r>
              <a:rPr lang="en-US" dirty="0"/>
              <a:t>Counting OV may be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make an informal lemma here</a:t>
            </a:r>
          </a:p>
          <a:p>
            <a:r>
              <a:rPr lang="en-US" dirty="0"/>
              <a:t>If you have seen Ryan’s approaches before you may understand why we need a lemma like this, but if you don’t see why, feel free to ask me offline.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9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say this is a very cool technical lemma we used!</a:t>
            </a:r>
          </a:p>
          <a:p>
            <a:endParaRPr lang="en-US" dirty="0"/>
          </a:p>
          <a:p>
            <a:r>
              <a:rPr lang="en-US" dirty="0"/>
              <a:t>If you are familiar with Ryan’s approach, then you may recognized this but otherwise </a:t>
            </a:r>
            <a:r>
              <a:rPr lang="en-US" dirty="0" err="1"/>
              <a:t>don’;t</a:t>
            </a:r>
            <a:r>
              <a:rPr lang="en-US" dirty="0"/>
              <a:t> worry about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Proving lower bounds against linear-size log-depth circuits or </a:t>
            </a:r>
            <a:r>
              <a:rPr lang="en-US" dirty="0" err="1"/>
              <a:t>PH^cc</a:t>
            </a:r>
            <a:r>
              <a:rPr lang="en-US" dirty="0"/>
              <a:t> communication protocols are both notoriously hard open questions, and are open for decades</a:t>
            </a:r>
          </a:p>
          <a:p>
            <a:endParaRPr lang="en-US" dirty="0"/>
          </a:p>
          <a:p>
            <a:r>
              <a:rPr lang="en-US" dirty="0" err="1"/>
              <a:t>Razborov</a:t>
            </a:r>
            <a:r>
              <a:rPr lang="en-US" dirty="0"/>
              <a:t> also showed that constructing rigid matrices have applications in communication complexity.  Specifically, the lower bound is for the communication analogy of the polynomial hierarchy.</a:t>
            </a:r>
          </a:p>
          <a:p>
            <a:endParaRPr lang="en-US" dirty="0"/>
          </a:p>
          <a:p>
            <a:r>
              <a:rPr lang="en-US" dirty="0"/>
              <a:t>The random construction is not very exciting as we know random </a:t>
            </a:r>
            <a:r>
              <a:rPr lang="en-US" dirty="0" err="1"/>
              <a:t>funcions</a:t>
            </a:r>
            <a:r>
              <a:rPr lang="en-US" dirty="0"/>
              <a:t> require large circuits and don’t have efficient communication protocols, so the goal here is give a deterministic construction of them so we have breakthrough lower bounds for explicit functions.</a:t>
            </a:r>
          </a:p>
          <a:p>
            <a:endParaRPr lang="en-US" dirty="0"/>
          </a:p>
          <a:p>
            <a:r>
              <a:rPr lang="en-US" dirty="0"/>
              <a:t>It’s almost the dream goal but we need an additional NP oracle. Nonetheless, This is basically the first non-trivial construction of </a:t>
            </a:r>
            <a:r>
              <a:rPr lang="en-US" dirty="0" err="1"/>
              <a:t>Rabzorov</a:t>
            </a:r>
            <a:r>
              <a:rPr lang="en-US" dirty="0"/>
              <a:t>-rigid matrices and we got a few lower bounds from it, I will tell you very 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some conditional explicit construction, and today we are going to focus on unconditional </a:t>
            </a:r>
            <a:r>
              <a:rPr lang="en-US" dirty="0" err="1"/>
              <a:t>consturctions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Display them one by one.</a:t>
            </a:r>
          </a:p>
          <a:p>
            <a:endParaRPr lang="en-US" dirty="0"/>
          </a:p>
          <a:p>
            <a:r>
              <a:rPr lang="en-US" dirty="0"/>
              <a:t>Go through the whole box in one sentence to save sentence (maybe make less texts)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3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some conditional explicit construction, and today we are going to focus on unconditional </a:t>
            </a:r>
            <a:r>
              <a:rPr lang="en-US" dirty="0" err="1"/>
              <a:t>consturctions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Display them one by one.</a:t>
            </a:r>
          </a:p>
          <a:p>
            <a:endParaRPr lang="en-US" dirty="0"/>
          </a:p>
          <a:p>
            <a:r>
              <a:rPr lang="en-US" dirty="0"/>
              <a:t>Go through the whole box in one sentence to save sentence (maybe make less texts)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some conditional explicit construction, and today we are going to focus on unconditional </a:t>
            </a:r>
            <a:r>
              <a:rPr lang="en-US" dirty="0" err="1"/>
              <a:t>consturctions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Display them one by one.</a:t>
            </a:r>
          </a:p>
          <a:p>
            <a:endParaRPr lang="en-US" dirty="0"/>
          </a:p>
          <a:p>
            <a:r>
              <a:rPr lang="en-US" dirty="0"/>
              <a:t>Go through the whole box in one sentence to save sentence (maybe make less texts)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some conditional explicit construction, and today we are going to focus on unconditional </a:t>
            </a:r>
            <a:r>
              <a:rPr lang="en-US" dirty="0" err="1"/>
              <a:t>consturctions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Display them one by one.</a:t>
            </a:r>
          </a:p>
          <a:p>
            <a:endParaRPr lang="en-US" dirty="0"/>
          </a:p>
          <a:p>
            <a:r>
              <a:rPr lang="en-US" dirty="0"/>
              <a:t>Go through the whole box in one sentence to save sentence (maybe make less texts)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some conditional explicit construction, and today we are going to focus on unconditional </a:t>
            </a:r>
            <a:r>
              <a:rPr lang="en-US" dirty="0" err="1"/>
              <a:t>consturctions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Display them one by one.</a:t>
            </a:r>
          </a:p>
          <a:p>
            <a:endParaRPr lang="en-US" dirty="0"/>
          </a:p>
          <a:p>
            <a:r>
              <a:rPr lang="en-US" dirty="0"/>
              <a:t>Go through the whole box in one sentence to save sentence (maybe make less texts)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them quickly</a:t>
            </a:r>
          </a:p>
          <a:p>
            <a:r>
              <a:rPr lang="en-US" dirty="0"/>
              <a:t>Our construction takes a very different approach: the past works usually </a:t>
            </a:r>
            <a:r>
              <a:rPr lang="en-US" dirty="0" err="1"/>
              <a:t>balabal</a:t>
            </a:r>
            <a:r>
              <a:rPr lang="en-US" dirty="0"/>
              <a:t>, but our work </a:t>
            </a:r>
            <a:r>
              <a:rPr lang="en-US" dirty="0" err="1"/>
              <a:t>balabala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8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haven’t seen it before, I don’t have time to define it, but …Recall that </a:t>
            </a:r>
            <a:r>
              <a:rPr lang="en-US" dirty="0" err="1"/>
              <a:t>PH^cc</a:t>
            </a:r>
            <a:r>
              <a:rPr lang="en-US" dirty="0"/>
              <a:t> is…</a:t>
            </a:r>
          </a:p>
          <a:p>
            <a:r>
              <a:rPr lang="en-US" dirty="0"/>
              <a:t>And it was a notoriously long-standing open question to prove any non-trivial lower bounds against them. Previously</a:t>
            </a:r>
          </a:p>
          <a:p>
            <a:endParaRPr lang="en-US" dirty="0"/>
          </a:p>
          <a:p>
            <a:r>
              <a:rPr lang="en-US" dirty="0"/>
              <a:t>You may have noticed that the rank we proved is much large than the </a:t>
            </a:r>
            <a:r>
              <a:rPr lang="en-US" dirty="0" err="1"/>
              <a:t>Razborov</a:t>
            </a:r>
            <a:r>
              <a:rPr lang="en-US" dirty="0"/>
              <a:t> requirement, so taking advantage of that with a padding argument we have. Instead of E^NP, we can get all the way down to slightly super quasi-polynomial to NP.</a:t>
            </a:r>
          </a:p>
          <a:p>
            <a:r>
              <a:rPr lang="en-US" dirty="0"/>
              <a:t>Skip through the </a:t>
            </a:r>
            <a:r>
              <a:rPr lang="en-US" dirty="0" err="1"/>
              <a:t>Rabborov</a:t>
            </a:r>
            <a:r>
              <a:rPr lang="en-US" dirty="0"/>
              <a:t> and Our result boxes…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819-BF3F-4715-B80B-987A59AED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8C831-08CF-4B7B-AAEA-E8B98005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5C95-2E19-485A-872B-7831C99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FB37-8696-4B6E-AF0B-CB45286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5582-0BC9-4191-9DF1-D747898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5A15-07B0-4591-A2A7-4412F72A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8CFB3-9D74-4CEC-A232-5AF872CC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70C5-1135-48F3-85D9-4DE7584F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C2E6-6AD6-447D-AD0D-5A7F3424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F4E5-EAA5-4EB4-AD5B-F1D9F639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21C70-8EDA-41EF-9AB4-CA90D4E3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98AD9-2802-4B96-8450-14755726C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7AD4E-5B4E-4C8E-A00B-B89ACFF6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342B-CE56-4116-ADAA-B0F280CD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6E1D-17AD-47FB-8E3C-C6A149FA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048E-6842-4AF7-88C5-F3704DB3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F75C-F3C1-4281-8277-65F3CB19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82AF-8245-4AC2-BFC2-FAD30648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9B1E-8EB3-48D8-9A32-0A28AFB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92E5-ECC1-4E15-9AF3-677AC50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3D3-A5BF-4AD2-A0D9-5B12F428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130C-E7C6-41D8-89E6-41BA0B13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93CA-7813-4E7D-9429-E84CC081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BABEA-9D8B-4787-A96A-BB6F2DED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909-8B85-464C-977F-D8B5FA1F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F5A-AC43-4F22-9520-A271462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1EBE-2942-4A59-88A3-83F402385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EB62-1A28-425E-BF09-5F951BA2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920F-A12F-47ED-943C-85D97C8D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BA1C-C31C-460F-BDDA-FA0E11FD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14D4-AEA3-478B-93E4-874B8C91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C467-28B3-4496-A6A7-26EA6ED4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2973-9211-463E-B0C0-5EF1ECF7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9616-BDF9-4FB3-9BB0-67F6A130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93881-5140-4979-B522-386FCB51A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9BC1E-3306-46C8-8918-14B5449E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826D5-83F1-447C-9D10-EFA8277D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A2E9E-AFEA-43E0-8D59-205DC999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22EF-C23F-4FDF-992A-651A4826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9377-F068-4A2A-A359-A8C31CFC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499AA-1DFA-4C3F-86EC-CF3F1030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A43FC-92DE-4C34-B210-47EBC12C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1500-F262-42AE-B58D-389AA80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95560-8BA7-44A1-8B12-4341E851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749C6-F18B-4AD9-AE2B-4E7C306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49E9F-F2AE-4C56-81BB-1DBA5A49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8BD0-538A-44A1-A48C-A325C74B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8C10-7187-4223-95D7-35CF240F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20221-B045-418C-8CA5-5F391D16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A5B0-89D9-4088-9101-95B6FC79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59D4D-7AE2-4C4C-A6A7-4EBDFA34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E03B-A457-419C-B5C1-8EFBE6E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6B49-0077-4AFF-8AB7-44F8DAC5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1D049-23AF-42FC-ACD3-7BD10801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205E-0124-4C2E-B96E-1576104B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A5EA-20E7-40DB-A7D0-4F438C08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C6011-01CD-4F50-9A05-F7396C0B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F1C6-ADEE-4A67-8778-99855F8C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00A2F-984A-4996-B912-E8D179E1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7A73-7C1E-4147-A6D6-9BF63E1A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2B8D-BC95-470A-8825-17AF55317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EE24-6924-468F-B5DC-8869AC0BCA9C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EF61-1E25-4242-9F7D-9BF44E3BF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954-4A2F-4950-B917-17F661F0F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8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8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8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2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2.png"/><Relationship Id="rId3" Type="http://schemas.openxmlformats.org/officeDocument/2006/relationships/image" Target="../media/image14.png"/><Relationship Id="rId7" Type="http://schemas.openxmlformats.org/officeDocument/2006/relationships/image" Target="../media/image660.png"/><Relationship Id="rId12" Type="http://schemas.openxmlformats.org/officeDocument/2006/relationships/image" Target="../media/image7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5" Type="http://schemas.openxmlformats.org/officeDocument/2006/relationships/image" Target="../media/image74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Relationship Id="rId1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4.jpeg"/><Relationship Id="rId4" Type="http://schemas.openxmlformats.org/officeDocument/2006/relationships/image" Target="../media/image1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9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00.png"/><Relationship Id="rId9" Type="http://schemas.openxmlformats.org/officeDocument/2006/relationships/image" Target="../media/image3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4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0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44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6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1320181"/>
            <a:ext cx="9653752" cy="181159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Efficient Construction of Rigid Matrices Using an NP 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B34E-52E7-4346-B073-E379E91E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759" y="4493087"/>
            <a:ext cx="3103179" cy="14426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800" dirty="0"/>
              <a:t>Josh </a:t>
            </a:r>
            <a:r>
              <a:rPr lang="en-US" altLang="zh-CN" sz="4800" dirty="0" err="1"/>
              <a:t>Alman</a:t>
            </a:r>
            <a:endParaRPr lang="en-US" altLang="zh-CN" sz="4800" dirty="0"/>
          </a:p>
          <a:p>
            <a:r>
              <a:rPr lang="en-US" sz="4800" dirty="0"/>
              <a:t>Harvard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623765-27C9-42D0-835F-945084AE1041}"/>
              </a:ext>
            </a:extLst>
          </p:cNvPr>
          <p:cNvSpPr txBox="1">
            <a:spLocks/>
          </p:cNvSpPr>
          <p:nvPr/>
        </p:nvSpPr>
        <p:spPr>
          <a:xfrm>
            <a:off x="8054753" y="4493087"/>
            <a:ext cx="3103179" cy="14426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i="1" dirty="0" err="1"/>
              <a:t>Lijie</a:t>
            </a:r>
            <a:r>
              <a:rPr lang="en-US" altLang="zh-CN" sz="4800" i="1" dirty="0"/>
              <a:t> Chen</a:t>
            </a:r>
          </a:p>
          <a:p>
            <a:r>
              <a:rPr lang="en-US" altLang="zh-CN" sz="4800" dirty="0"/>
              <a:t>MIT</a:t>
            </a:r>
            <a:endParaRPr lang="en-US" sz="4800" dirty="0"/>
          </a:p>
        </p:txBody>
      </p:sp>
      <p:pic>
        <p:nvPicPr>
          <p:cNvPr id="1026" name="Picture 2" descr="joshalman">
            <a:extLst>
              <a:ext uri="{FF2B5EF4-FFF2-40B4-BE49-F238E27FC236}">
                <a16:creationId xmlns:a16="http://schemas.microsoft.com/office/drawing/2014/main" id="{0BA0D459-9E6D-4901-A40A-2DFEA4B47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30" y="4028064"/>
            <a:ext cx="1372674" cy="22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3575984"/>
                  </p:ext>
                </p:extLst>
              </p:nvPr>
            </p:nvGraphicFramePr>
            <p:xfrm>
              <a:off x="690694" y="2117968"/>
              <a:ext cx="10515600" cy="308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3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3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a:rPr lang="en-US" sz="2300" b="1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𝐥𝐨𝐠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3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3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b="1" dirty="0"/>
                            <a:t> 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3575984"/>
                  </p:ext>
                </p:extLst>
              </p:nvPr>
            </p:nvGraphicFramePr>
            <p:xfrm>
              <a:off x="690694" y="2117968"/>
              <a:ext cx="10515600" cy="308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9589" r="-59516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61538" r="-59516" b="-2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287671" r="-59516" b="-3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151" t="-287671" r="-1096" b="-3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217692" r="-59516" b="-7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6160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408911" r="-5951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3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4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5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530B4-256C-48EA-A4EE-AFD2E2F1E97E}"/>
                  </a:ext>
                </a:extLst>
              </p:cNvPr>
              <p:cNvSpPr txBox="1"/>
              <p:nvPr/>
            </p:nvSpPr>
            <p:spPr>
              <a:xfrm>
                <a:off x="5219349" y="2088710"/>
                <a:ext cx="3521979" cy="5296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1/4−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530B4-256C-48EA-A4EE-AFD2E2F1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49" y="2088710"/>
                <a:ext cx="3521979" cy="529697"/>
              </a:xfrm>
              <a:prstGeom prst="rect">
                <a:avLst/>
              </a:prstGeom>
              <a:blipFill>
                <a:blip r:embed="rId6"/>
                <a:stretch>
                  <a:fillRect l="-2591" b="-2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E7C091-46BE-4D37-BA8B-946C1CE9478A}"/>
                  </a:ext>
                </a:extLst>
              </p:cNvPr>
              <p:cNvSpPr txBox="1"/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New Theorem</a:t>
                </a:r>
                <a:r>
                  <a:rPr lang="en-US" sz="2400" dirty="0"/>
                  <a:t>: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and constant-sized finite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there is a P</a:t>
                </a:r>
                <a:r>
                  <a:rPr lang="en-US" sz="2400" baseline="30000" dirty="0"/>
                  <a:t>NP</a:t>
                </a:r>
                <a:r>
                  <a:rPr lang="en-US" sz="2400" dirty="0"/>
                  <a:t> machine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such that, for infinitely many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outputs </a:t>
                </a:r>
                <a:br>
                  <a:rPr lang="en-US" sz="2400" dirty="0"/>
                </a:br>
                <a:r>
                  <a:rPr lang="en-US" sz="2400" dirty="0"/>
                  <a:t>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b="1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E7C091-46BE-4D37-BA8B-946C1CE9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  <a:blipFill>
                <a:blip r:embed="rId7"/>
                <a:stretch>
                  <a:fillRect t="-3509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4876515"/>
                  </p:ext>
                </p:extLst>
              </p:nvPr>
            </p:nvGraphicFramePr>
            <p:xfrm>
              <a:off x="690694" y="2117968"/>
              <a:ext cx="10515600" cy="308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000" b="0" i="0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1/4−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3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3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a:rPr lang="en-US" sz="2300" b="1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𝐥𝐨𝐠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3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3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b="1" dirty="0"/>
                            <a:t> 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4876515"/>
                  </p:ext>
                </p:extLst>
              </p:nvPr>
            </p:nvGraphicFramePr>
            <p:xfrm>
              <a:off x="690694" y="2117968"/>
              <a:ext cx="10515600" cy="308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9589" r="-59516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61538" r="-59516" b="-2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287671" r="-59516" b="-3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151" t="-287671" r="-1096" b="-3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217692" r="-59516" b="-7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6160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408911" r="-5951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3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4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5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530B4-256C-48EA-A4EE-AFD2E2F1E97E}"/>
                  </a:ext>
                </a:extLst>
              </p:cNvPr>
              <p:cNvSpPr txBox="1"/>
              <p:nvPr/>
            </p:nvSpPr>
            <p:spPr>
              <a:xfrm>
                <a:off x="5219349" y="2088710"/>
                <a:ext cx="3521979" cy="5296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1/4−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530B4-256C-48EA-A4EE-AFD2E2F1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49" y="2088710"/>
                <a:ext cx="3521979" cy="529697"/>
              </a:xfrm>
              <a:prstGeom prst="rect">
                <a:avLst/>
              </a:prstGeom>
              <a:blipFill>
                <a:blip r:embed="rId6"/>
                <a:stretch>
                  <a:fillRect l="-2591" b="-2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9F6F65-4D28-4EB0-AF89-1444B9E3E89B}"/>
                  </a:ext>
                </a:extLst>
              </p:cNvPr>
              <p:cNvSpPr txBox="1"/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New Theorem</a:t>
                </a:r>
                <a:r>
                  <a:rPr lang="en-US" sz="2400" dirty="0"/>
                  <a:t>: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and constant-sized finite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there is a P</a:t>
                </a:r>
                <a:r>
                  <a:rPr lang="en-US" sz="2400" baseline="30000" dirty="0"/>
                  <a:t>NP</a:t>
                </a:r>
                <a:r>
                  <a:rPr lang="en-US" sz="2400" dirty="0"/>
                  <a:t> machine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such that, for infinitely many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outputs </a:t>
                </a:r>
                <a:br>
                  <a:rPr lang="en-US" sz="2400" dirty="0"/>
                </a:br>
                <a:r>
                  <a:rPr lang="en-US" sz="2400" dirty="0"/>
                  <a:t>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b="1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9F6F65-4D28-4EB0-AF89-1444B9E3E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  <a:blipFill>
                <a:blip r:embed="rId7"/>
                <a:stretch>
                  <a:fillRect t="-3509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05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7290448"/>
                  </p:ext>
                </p:extLst>
              </p:nvPr>
            </p:nvGraphicFramePr>
            <p:xfrm>
              <a:off x="690694" y="2117968"/>
              <a:ext cx="10515600" cy="309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000" b="0" i="0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1/4−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1/4−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3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3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a:rPr lang="en-US" sz="2300" b="1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𝐥𝐨𝐠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3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3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b="1" dirty="0"/>
                            <a:t> 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17290448"/>
                  </p:ext>
                </p:extLst>
              </p:nvPr>
            </p:nvGraphicFramePr>
            <p:xfrm>
              <a:off x="690694" y="2117968"/>
              <a:ext cx="10515600" cy="309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9589" r="-59516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61538" r="-59516" b="-2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45250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283784" r="-59516" b="-3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151" t="-283784" r="-1096" b="-3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216794" r="-59516" b="-78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6160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410891" r="-5951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3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4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5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530B4-256C-48EA-A4EE-AFD2E2F1E97E}"/>
                  </a:ext>
                </a:extLst>
              </p:cNvPr>
              <p:cNvSpPr txBox="1"/>
              <p:nvPr/>
            </p:nvSpPr>
            <p:spPr>
              <a:xfrm>
                <a:off x="5219349" y="2088710"/>
                <a:ext cx="3521979" cy="5296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1/4−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530B4-256C-48EA-A4EE-AFD2E2F1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49" y="2088710"/>
                <a:ext cx="3521979" cy="529697"/>
              </a:xfrm>
              <a:prstGeom prst="rect">
                <a:avLst/>
              </a:prstGeom>
              <a:blipFill>
                <a:blip r:embed="rId6"/>
                <a:stretch>
                  <a:fillRect l="-2591" b="-2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F5A59F-E265-43B6-9418-A0646FD8498E}"/>
                  </a:ext>
                </a:extLst>
              </p:cNvPr>
              <p:cNvSpPr txBox="1"/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New Theorem</a:t>
                </a:r>
                <a:r>
                  <a:rPr lang="en-US" sz="2400" dirty="0"/>
                  <a:t>: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and constant-sized finite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there is a P</a:t>
                </a:r>
                <a:r>
                  <a:rPr lang="en-US" sz="2400" baseline="30000" dirty="0"/>
                  <a:t>NP</a:t>
                </a:r>
                <a:r>
                  <a:rPr lang="en-US" sz="2400" dirty="0"/>
                  <a:t> machine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such that, for infinitely many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outputs </a:t>
                </a:r>
                <a:br>
                  <a:rPr lang="en-US" sz="2400" dirty="0"/>
                </a:br>
                <a:r>
                  <a:rPr lang="en-US" sz="2400" dirty="0"/>
                  <a:t>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b="1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F5A59F-E265-43B6-9418-A0646FD84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  <a:blipFill>
                <a:blip r:embed="rId7"/>
                <a:stretch>
                  <a:fillRect t="-3509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55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1618896"/>
                  </p:ext>
                </p:extLst>
              </p:nvPr>
            </p:nvGraphicFramePr>
            <p:xfrm>
              <a:off x="690694" y="2117968"/>
              <a:ext cx="10515600" cy="309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000" b="0" i="0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0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1/4−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1/4−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3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sz="2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3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func>
                                      <m:funcPr>
                                        <m:ctrlPr>
                                          <a:rPr lang="en-US" sz="2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3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3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𝑴</m:t>
                                      </m:r>
                                    </m:e>
                                    <m:sub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3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3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sz="23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a:rPr lang="en-US" sz="2300" b="1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𝐥𝐨𝐠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sz="23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𝑵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3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𝜺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3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b="1" dirty="0"/>
                            <a:t> 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71618896"/>
                  </p:ext>
                </p:extLst>
              </p:nvPr>
            </p:nvGraphicFramePr>
            <p:xfrm>
              <a:off x="690694" y="2117968"/>
              <a:ext cx="10515600" cy="30954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677" t="-9589" r="-59516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677" t="-61538" r="-59516" b="-2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45250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677" t="-283784" r="-59516" b="-3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3151" t="-283784" r="-1096" b="-3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677" t="-216794" r="-59516" b="-78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6160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677" t="-410891" r="-5951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4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5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6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530B4-256C-48EA-A4EE-AFD2E2F1E97E}"/>
                  </a:ext>
                </a:extLst>
              </p:cNvPr>
              <p:cNvSpPr txBox="1"/>
              <p:nvPr/>
            </p:nvSpPr>
            <p:spPr>
              <a:xfrm>
                <a:off x="5219349" y="2088710"/>
                <a:ext cx="3521979" cy="5296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1/4−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4530B4-256C-48EA-A4EE-AFD2E2F1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49" y="2088710"/>
                <a:ext cx="3521979" cy="529697"/>
              </a:xfrm>
              <a:prstGeom prst="rect">
                <a:avLst/>
              </a:prstGeom>
              <a:blipFill>
                <a:blip r:embed="rId7"/>
                <a:stretch>
                  <a:fillRect l="-2591" b="-2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DAB7F8-B369-45E5-8A15-7308327A8E78}"/>
                  </a:ext>
                </a:extLst>
              </p:cNvPr>
              <p:cNvSpPr txBox="1"/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New Theorem</a:t>
                </a:r>
                <a:r>
                  <a:rPr lang="en-US" sz="2400" dirty="0"/>
                  <a:t>: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and constant-sized finite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there is a P</a:t>
                </a:r>
                <a:r>
                  <a:rPr lang="en-US" sz="2400" baseline="30000" dirty="0"/>
                  <a:t>NP</a:t>
                </a:r>
                <a:r>
                  <a:rPr lang="en-US" sz="2400" dirty="0"/>
                  <a:t> machine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such that, for infinitely many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outputs </a:t>
                </a:r>
                <a:br>
                  <a:rPr lang="en-US" sz="2400" dirty="0"/>
                </a:br>
                <a:r>
                  <a:rPr lang="en-US" sz="2400" dirty="0"/>
                  <a:t>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b="1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DAB7F8-B369-45E5-8A15-7308327A8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  <a:blipFill>
                <a:blip r:embed="rId8"/>
                <a:stretch>
                  <a:fillRect t="-3509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6108102-E488-4844-8F42-8D56DB6EB493}"/>
              </a:ext>
            </a:extLst>
          </p:cNvPr>
          <p:cNvSpPr/>
          <p:nvPr/>
        </p:nvSpPr>
        <p:spPr>
          <a:xfrm>
            <a:off x="566382" y="3377821"/>
            <a:ext cx="4299045" cy="11943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take a very different approach!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3D23-B559-4F80-8B97-AC90F5585BBE}"/>
              </a:ext>
            </a:extLst>
          </p:cNvPr>
          <p:cNvSpPr txBox="1"/>
          <p:nvPr/>
        </p:nvSpPr>
        <p:spPr>
          <a:xfrm>
            <a:off x="3275785" y="2177492"/>
            <a:ext cx="8225520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Previous works: mostly combinational or algebraic</a:t>
            </a:r>
          </a:p>
          <a:p>
            <a:pPr algn="ctr"/>
            <a:r>
              <a:rPr lang="en-US" sz="1400" dirty="0"/>
              <a:t> </a:t>
            </a:r>
          </a:p>
          <a:p>
            <a:pPr algn="ctr"/>
            <a:r>
              <a:rPr lang="en-US" sz="2400" dirty="0"/>
              <a:t>Our work:  builds on complexity-theoretical ideas and uses </a:t>
            </a:r>
            <a:r>
              <a:rPr lang="en-US" sz="2400" b="1" dirty="0">
                <a:solidFill>
                  <a:srgbClr val="7030A0"/>
                </a:solidFill>
              </a:rPr>
              <a:t>PCP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64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46A7A-B79A-4FF1-B4E6-C631E006B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9891" y="5422415"/>
                <a:ext cx="11512217" cy="1213409"/>
              </a:xfr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Stronger New Lower Bound: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TIME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unc>
                                        <m:func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0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NP</m:t>
                          </m:r>
                        </m:sup>
                      </m:sSup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cc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46A7A-B79A-4FF1-B4E6-C631E006B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91" y="5422415"/>
                <a:ext cx="11512217" cy="1213409"/>
              </a:xfrm>
              <a:blipFill>
                <a:blip r:embed="rId3"/>
                <a:stretch>
                  <a:fillRect l="-1112" t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862E87D-4B19-445B-9840-EE335AF56C58}"/>
              </a:ext>
            </a:extLst>
          </p:cNvPr>
          <p:cNvSpPr txBox="1">
            <a:spLocks/>
          </p:cNvSpPr>
          <p:nvPr/>
        </p:nvSpPr>
        <p:spPr>
          <a:xfrm>
            <a:off x="3398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+mn-lt"/>
              </a:rPr>
              <a:t>Application: Communication Complexity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5F9D6-AC61-40AE-A254-A62AA564DF4D}"/>
              </a:ext>
            </a:extLst>
          </p:cNvPr>
          <p:cNvSpPr/>
          <p:nvPr/>
        </p:nvSpPr>
        <p:spPr>
          <a:xfrm>
            <a:off x="8885155" y="1006950"/>
            <a:ext cx="316865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PH</a:t>
            </a:r>
            <a:r>
              <a:rPr lang="en-US" sz="2400" baseline="30000" dirty="0" err="1"/>
              <a:t>cc</a:t>
            </a:r>
            <a:r>
              <a:rPr lang="en-US" sz="2400" baseline="30000" dirty="0"/>
              <a:t> </a:t>
            </a:r>
            <a:r>
              <a:rPr lang="en-US" sz="2400" dirty="0"/>
              <a:t>= Communication Complexity analogue of Polynomial Hierarchy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76947-5CCA-4CDE-AB66-350BF9B6DA2A}"/>
                  </a:ext>
                </a:extLst>
              </p:cNvPr>
              <p:cNvSpPr/>
              <p:nvPr/>
            </p:nvSpPr>
            <p:spPr>
              <a:xfrm>
                <a:off x="339892" y="1064577"/>
                <a:ext cx="8359607" cy="209884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[</a:t>
                </a:r>
                <a:r>
                  <a:rPr lang="en-US" sz="2800" b="1" dirty="0" err="1"/>
                  <a:t>Razborov</a:t>
                </a:r>
                <a:r>
                  <a:rPr lang="en-US" sz="2800" b="1" dirty="0"/>
                  <a:t> ’89, Wunderlich ‘12]</a:t>
                </a:r>
              </a:p>
              <a:p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PH</a:t>
                </a:r>
                <a:r>
                  <a:rPr lang="en-US" sz="2800" baseline="30000" dirty="0" err="1"/>
                  <a:t>cc</a:t>
                </a:r>
                <a:r>
                  <a:rPr lang="en-US" sz="2800" baseline="30000" dirty="0"/>
                  <a:t> </a:t>
                </a:r>
                <a:r>
                  <a:rPr lang="en-US" sz="2800" dirty="0"/>
                  <a:t> there is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such that</a:t>
                </a:r>
              </a:p>
              <a:p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sz="2800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communication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has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76947-5CCA-4CDE-AB66-350BF9B6D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92" y="1064577"/>
                <a:ext cx="8359607" cy="2098844"/>
              </a:xfrm>
              <a:prstGeom prst="rect">
                <a:avLst/>
              </a:prstGeom>
              <a:blipFill>
                <a:blip r:embed="rId4"/>
                <a:stretch>
                  <a:fillRect l="-1531" t="-2899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906726-92B9-49B6-A369-7F21B5617C27}"/>
                  </a:ext>
                </a:extLst>
              </p:cNvPr>
              <p:cNvSpPr/>
              <p:nvPr/>
            </p:nvSpPr>
            <p:spPr>
              <a:xfrm>
                <a:off x="339892" y="3217375"/>
                <a:ext cx="8359607" cy="20720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Our result </a:t>
                </a:r>
                <a:r>
                  <a:rPr lang="en-US" sz="2800" dirty="0"/>
                  <a:t>(setting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800" dirty="0"/>
                  <a:t>):</a:t>
                </a:r>
              </a:p>
              <a:p>
                <a:r>
                  <a:rPr lang="en-US" sz="2800" dirty="0"/>
                  <a:t>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NP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800" dirty="0"/>
                  <a:t>such that</a:t>
                </a:r>
              </a:p>
              <a:p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communication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/>
                  <a:t> has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1/4−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906726-92B9-49B6-A369-7F21B5617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92" y="3217375"/>
                <a:ext cx="8359607" cy="2072042"/>
              </a:xfrm>
              <a:prstGeom prst="rect">
                <a:avLst/>
              </a:prstGeom>
              <a:blipFill>
                <a:blip r:embed="rId5"/>
                <a:stretch>
                  <a:fillRect l="-1531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DC737D-A08E-427E-AE1E-C3F2776D5AFF}"/>
                  </a:ext>
                </a:extLst>
              </p:cNvPr>
              <p:cNvSpPr/>
              <p:nvPr/>
            </p:nvSpPr>
            <p:spPr>
              <a:xfrm>
                <a:off x="8885154" y="2332513"/>
                <a:ext cx="3168651" cy="121340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Previously open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NP</m:t>
                        </m:r>
                      </m:sup>
                    </m:sSup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or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NP</m:t>
                        </m:r>
                      </m:sup>
                    </m:sSup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DC737D-A08E-427E-AE1E-C3F2776D5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154" y="2332513"/>
                <a:ext cx="3168651" cy="1213409"/>
              </a:xfrm>
              <a:prstGeom prst="rect">
                <a:avLst/>
              </a:prstGeom>
              <a:blipFill>
                <a:blip r:embed="rId6"/>
                <a:stretch>
                  <a:fillRect l="-3077" t="-4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21B54A-C9A2-46AA-8848-A2E57B873351}"/>
                  </a:ext>
                </a:extLst>
              </p:cNvPr>
              <p:cNvSpPr/>
              <p:nvPr/>
            </p:nvSpPr>
            <p:spPr>
              <a:xfrm>
                <a:off x="8885155" y="3687796"/>
                <a:ext cx="3168650" cy="9618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dirty="0"/>
                  <a:t>New Lower Bound: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NP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P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21B54A-C9A2-46AA-8848-A2E57B87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155" y="3687796"/>
                <a:ext cx="3168650" cy="961802"/>
              </a:xfrm>
              <a:prstGeom prst="rect">
                <a:avLst/>
              </a:prstGeom>
              <a:blipFill>
                <a:blip r:embed="rId7"/>
                <a:stretch>
                  <a:fillRect l="-3839" t="-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8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B8F9-FFD2-4444-97A4-58A2109C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Application: Depth-2 Circuit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CAEAC-1326-4DE0-90E5-5ECA914DA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574" y="1168401"/>
                <a:ext cx="7540626" cy="2958982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Depth-2 linear circuit for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 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Each gate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-linear combination</a:t>
                </a:r>
              </a:p>
              <a:p>
                <a:r>
                  <a:rPr lang="en-US" dirty="0"/>
                  <a:t>Size: # of wires</a:t>
                </a:r>
              </a:p>
              <a:p>
                <a:r>
                  <a:rPr lang="en-US" dirty="0"/>
                  <a:t>Minimum size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CAEAC-1326-4DE0-90E5-5ECA914DA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4" y="1168401"/>
                <a:ext cx="7540626" cy="2958982"/>
              </a:xfrm>
              <a:blipFill>
                <a:blip r:embed="rId3"/>
                <a:stretch>
                  <a:fillRect l="-1455" t="-3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A35494F-9AF1-422D-A536-7FC1A60BD459}"/>
                  </a:ext>
                </a:extLst>
              </p:cNvPr>
              <p:cNvSpPr/>
              <p:nvPr/>
            </p:nvSpPr>
            <p:spPr>
              <a:xfrm>
                <a:off x="7931150" y="200580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A35494F-9AF1-422D-A536-7FC1A60BD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150" y="2005807"/>
                <a:ext cx="552450" cy="5524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0E3A61D-0895-4B3C-821C-9030CE54CA84}"/>
                  </a:ext>
                </a:extLst>
              </p:cNvPr>
              <p:cNvSpPr/>
              <p:nvPr/>
            </p:nvSpPr>
            <p:spPr>
              <a:xfrm>
                <a:off x="8578850" y="200580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0E3A61D-0895-4B3C-821C-9030CE54C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850" y="2005807"/>
                <a:ext cx="552450" cy="5524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40E8C8A-DA7B-40DA-A5C5-19C5B3048433}"/>
                  </a:ext>
                </a:extLst>
              </p:cNvPr>
              <p:cNvSpPr/>
              <p:nvPr/>
            </p:nvSpPr>
            <p:spPr>
              <a:xfrm>
                <a:off x="9226550" y="200580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40E8C8A-DA7B-40DA-A5C5-19C5B3048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0" y="2005807"/>
                <a:ext cx="552450" cy="5524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0CF682-5674-4C22-B2A3-60717AC876DB}"/>
                  </a:ext>
                </a:extLst>
              </p:cNvPr>
              <p:cNvSpPr/>
              <p:nvPr/>
            </p:nvSpPr>
            <p:spPr>
              <a:xfrm>
                <a:off x="9874250" y="200580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0CF682-5674-4C22-B2A3-60717AC87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50" y="2005807"/>
                <a:ext cx="552450" cy="5524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D22FFD2-4610-4FBC-A235-171D09070CF5}"/>
                  </a:ext>
                </a:extLst>
              </p:cNvPr>
              <p:cNvSpPr/>
              <p:nvPr/>
            </p:nvSpPr>
            <p:spPr>
              <a:xfrm>
                <a:off x="10521950" y="200580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D22FFD2-4610-4FBC-A235-171D09070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950" y="2005807"/>
                <a:ext cx="552450" cy="5524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CBA908-F10C-45FA-8533-71CA306D56EB}"/>
                  </a:ext>
                </a:extLst>
              </p:cNvPr>
              <p:cNvSpPr/>
              <p:nvPr/>
            </p:nvSpPr>
            <p:spPr>
              <a:xfrm>
                <a:off x="11169650" y="200580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CBA908-F10C-45FA-8533-71CA306D5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650" y="2005807"/>
                <a:ext cx="552450" cy="5524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BD23F3-CA64-47F6-8551-0D9F71CF01F2}"/>
                  </a:ext>
                </a:extLst>
              </p:cNvPr>
              <p:cNvSpPr/>
              <p:nvPr/>
            </p:nvSpPr>
            <p:spPr>
              <a:xfrm>
                <a:off x="7283450" y="200580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ABD23F3-CA64-47F6-8551-0D9F71CF0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50" y="2005807"/>
                <a:ext cx="552450" cy="5524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1773820-8901-43D5-877F-9378CF8FBF99}"/>
                  </a:ext>
                </a:extLst>
              </p:cNvPr>
              <p:cNvSpPr/>
              <p:nvPr/>
            </p:nvSpPr>
            <p:spPr>
              <a:xfrm>
                <a:off x="8255000" y="310435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1773820-8901-43D5-877F-9378CF8FB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3104357"/>
                <a:ext cx="552450" cy="5524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DD79464-48EC-40A7-AA97-2FFEDDEF834C}"/>
                  </a:ext>
                </a:extLst>
              </p:cNvPr>
              <p:cNvSpPr/>
              <p:nvPr/>
            </p:nvSpPr>
            <p:spPr>
              <a:xfrm>
                <a:off x="8902700" y="310435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DD79464-48EC-40A7-AA97-2FFEDDEF8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00" y="3104357"/>
                <a:ext cx="552450" cy="55245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06EF6DB-928F-4570-8E1B-9D279283F2B3}"/>
                  </a:ext>
                </a:extLst>
              </p:cNvPr>
              <p:cNvSpPr/>
              <p:nvPr/>
            </p:nvSpPr>
            <p:spPr>
              <a:xfrm>
                <a:off x="9550400" y="310435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06EF6DB-928F-4570-8E1B-9D279283F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00" y="3104357"/>
                <a:ext cx="552450" cy="55245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EB498-B5A3-4265-836C-1C78D6F7C1CE}"/>
                  </a:ext>
                </a:extLst>
              </p:cNvPr>
              <p:cNvSpPr/>
              <p:nvPr/>
            </p:nvSpPr>
            <p:spPr>
              <a:xfrm>
                <a:off x="10198100" y="3104357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EB498-B5A3-4265-836C-1C78D6F7C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100" y="3104357"/>
                <a:ext cx="552450" cy="55245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AAF8E2-427C-4F2C-879C-8BD021F353C1}"/>
                  </a:ext>
                </a:extLst>
              </p:cNvPr>
              <p:cNvSpPr/>
              <p:nvPr/>
            </p:nvSpPr>
            <p:spPr>
              <a:xfrm>
                <a:off x="8255000" y="892176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AAF8E2-427C-4F2C-879C-8BD021F35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892176"/>
                <a:ext cx="552450" cy="55245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FAC5DB-53A5-4ACC-AF32-FB91FC7EA8C9}"/>
                  </a:ext>
                </a:extLst>
              </p:cNvPr>
              <p:cNvSpPr/>
              <p:nvPr/>
            </p:nvSpPr>
            <p:spPr>
              <a:xfrm>
                <a:off x="8902700" y="892176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FAC5DB-53A5-4ACC-AF32-FB91FC7EA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700" y="892176"/>
                <a:ext cx="552450" cy="55245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CB048A-7913-45E6-AF66-405FA151B567}"/>
                  </a:ext>
                </a:extLst>
              </p:cNvPr>
              <p:cNvSpPr/>
              <p:nvPr/>
            </p:nvSpPr>
            <p:spPr>
              <a:xfrm>
                <a:off x="9550400" y="892176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CB048A-7913-45E6-AF66-405FA151B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00" y="892176"/>
                <a:ext cx="552450" cy="55245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8A9F1B-1098-4F8D-BA0D-A7552A5E8719}"/>
                  </a:ext>
                </a:extLst>
              </p:cNvPr>
              <p:cNvSpPr/>
              <p:nvPr/>
            </p:nvSpPr>
            <p:spPr>
              <a:xfrm>
                <a:off x="10198100" y="892176"/>
                <a:ext cx="552450" cy="5524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8A9F1B-1098-4F8D-BA0D-A7552A5E8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100" y="892176"/>
                <a:ext cx="552450" cy="55245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54B654-C42F-4212-9C68-9730A3895C7D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H="1" flipV="1">
            <a:off x="7559675" y="2558257"/>
            <a:ext cx="9715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B18E88-47B4-4404-8728-A559C03DCD0C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8531225" y="2558257"/>
            <a:ext cx="3238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E2F5E6-D0B9-4CE2-A947-DF1D659CA7C4}"/>
              </a:ext>
            </a:extLst>
          </p:cNvPr>
          <p:cNvCxnSpPr>
            <a:stCxn id="11" idx="0"/>
            <a:endCxn id="4" idx="4"/>
          </p:cNvCxnSpPr>
          <p:nvPr/>
        </p:nvCxnSpPr>
        <p:spPr>
          <a:xfrm flipH="1" flipV="1">
            <a:off x="8207375" y="2558257"/>
            <a:ext cx="3238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70B46C-8CF5-40E9-9B01-E69C8C344A47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flipH="1" flipV="1">
            <a:off x="7559675" y="2558257"/>
            <a:ext cx="16192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27198B-3BC6-4B60-930D-0B3E0471E61F}"/>
              </a:ext>
            </a:extLst>
          </p:cNvPr>
          <p:cNvCxnSpPr>
            <a:stCxn id="12" idx="0"/>
            <a:endCxn id="4" idx="4"/>
          </p:cNvCxnSpPr>
          <p:nvPr/>
        </p:nvCxnSpPr>
        <p:spPr>
          <a:xfrm flipH="1" flipV="1">
            <a:off x="8207375" y="2558257"/>
            <a:ext cx="9715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1B29C8-2093-4E38-BCA3-1A434FD3EF30}"/>
              </a:ext>
            </a:extLst>
          </p:cNvPr>
          <p:cNvCxnSpPr>
            <a:stCxn id="12" idx="0"/>
            <a:endCxn id="6" idx="4"/>
          </p:cNvCxnSpPr>
          <p:nvPr/>
        </p:nvCxnSpPr>
        <p:spPr>
          <a:xfrm flipV="1">
            <a:off x="9178925" y="2558257"/>
            <a:ext cx="3238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74600C-CD62-45DA-B5B4-51768BDBEDAC}"/>
              </a:ext>
            </a:extLst>
          </p:cNvPr>
          <p:cNvCxnSpPr>
            <a:stCxn id="13" idx="0"/>
            <a:endCxn id="4" idx="4"/>
          </p:cNvCxnSpPr>
          <p:nvPr/>
        </p:nvCxnSpPr>
        <p:spPr>
          <a:xfrm flipH="1" flipV="1">
            <a:off x="8207375" y="2558257"/>
            <a:ext cx="16192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AE8386-1D5B-477E-8D05-A234D0F4CD85}"/>
              </a:ext>
            </a:extLst>
          </p:cNvPr>
          <p:cNvCxnSpPr>
            <a:stCxn id="13" idx="0"/>
            <a:endCxn id="5" idx="4"/>
          </p:cNvCxnSpPr>
          <p:nvPr/>
        </p:nvCxnSpPr>
        <p:spPr>
          <a:xfrm flipH="1" flipV="1">
            <a:off x="8855075" y="2558257"/>
            <a:ext cx="9715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78F49-9146-4FBB-B9CB-95AA4C4CE73C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flipV="1">
            <a:off x="9826625" y="2558257"/>
            <a:ext cx="3238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C231E-01F4-41EA-B040-88AA5F958226}"/>
              </a:ext>
            </a:extLst>
          </p:cNvPr>
          <p:cNvCxnSpPr>
            <a:stCxn id="13" idx="0"/>
            <a:endCxn id="8" idx="4"/>
          </p:cNvCxnSpPr>
          <p:nvPr/>
        </p:nvCxnSpPr>
        <p:spPr>
          <a:xfrm flipV="1">
            <a:off x="9826625" y="2558257"/>
            <a:ext cx="9715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4F65B1-1576-4277-A89E-CC0A52C618A5}"/>
              </a:ext>
            </a:extLst>
          </p:cNvPr>
          <p:cNvCxnSpPr>
            <a:stCxn id="14" idx="0"/>
            <a:endCxn id="9" idx="4"/>
          </p:cNvCxnSpPr>
          <p:nvPr/>
        </p:nvCxnSpPr>
        <p:spPr>
          <a:xfrm flipV="1">
            <a:off x="10474325" y="2558257"/>
            <a:ext cx="9715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9C420-CF7B-470A-BEC0-30FE62F1B684}"/>
              </a:ext>
            </a:extLst>
          </p:cNvPr>
          <p:cNvCxnSpPr>
            <a:stCxn id="14" idx="0"/>
            <a:endCxn id="8" idx="4"/>
          </p:cNvCxnSpPr>
          <p:nvPr/>
        </p:nvCxnSpPr>
        <p:spPr>
          <a:xfrm flipV="1">
            <a:off x="10474325" y="2558257"/>
            <a:ext cx="3238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556A53-6840-4F00-AEF9-3C1637E3BBC3}"/>
              </a:ext>
            </a:extLst>
          </p:cNvPr>
          <p:cNvCxnSpPr>
            <a:stCxn id="14" idx="0"/>
            <a:endCxn id="6" idx="4"/>
          </p:cNvCxnSpPr>
          <p:nvPr/>
        </p:nvCxnSpPr>
        <p:spPr>
          <a:xfrm flipH="1" flipV="1">
            <a:off x="9502775" y="2558257"/>
            <a:ext cx="97155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8797CA-724B-421E-B59E-7532FF633E7D}"/>
              </a:ext>
            </a:extLst>
          </p:cNvPr>
          <p:cNvCxnSpPr>
            <a:stCxn id="10" idx="0"/>
            <a:endCxn id="15" idx="4"/>
          </p:cNvCxnSpPr>
          <p:nvPr/>
        </p:nvCxnSpPr>
        <p:spPr>
          <a:xfrm flipV="1">
            <a:off x="7559675" y="1444626"/>
            <a:ext cx="9715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8DB1BD-4669-4B59-A4B6-8B69B5C297BB}"/>
              </a:ext>
            </a:extLst>
          </p:cNvPr>
          <p:cNvCxnSpPr>
            <a:stCxn id="4" idx="0"/>
            <a:endCxn id="15" idx="4"/>
          </p:cNvCxnSpPr>
          <p:nvPr/>
        </p:nvCxnSpPr>
        <p:spPr>
          <a:xfrm flipV="1">
            <a:off x="8207375" y="1444626"/>
            <a:ext cx="3238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CED0ED1-8AA6-40CA-A3A8-431D3E1A7B0F}"/>
              </a:ext>
            </a:extLst>
          </p:cNvPr>
          <p:cNvCxnSpPr>
            <a:stCxn id="5" idx="0"/>
            <a:endCxn id="16" idx="4"/>
          </p:cNvCxnSpPr>
          <p:nvPr/>
        </p:nvCxnSpPr>
        <p:spPr>
          <a:xfrm flipV="1">
            <a:off x="8855075" y="1444626"/>
            <a:ext cx="3238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BDACAD-4039-49A9-AE2E-BDD3477AB7DB}"/>
              </a:ext>
            </a:extLst>
          </p:cNvPr>
          <p:cNvCxnSpPr>
            <a:stCxn id="4" idx="0"/>
            <a:endCxn id="17" idx="4"/>
          </p:cNvCxnSpPr>
          <p:nvPr/>
        </p:nvCxnSpPr>
        <p:spPr>
          <a:xfrm flipV="1">
            <a:off x="8207375" y="1444626"/>
            <a:ext cx="16192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93CC1E-91F3-408F-9C5D-3EF89DD20934}"/>
              </a:ext>
            </a:extLst>
          </p:cNvPr>
          <p:cNvCxnSpPr>
            <a:stCxn id="6" idx="0"/>
            <a:endCxn id="17" idx="4"/>
          </p:cNvCxnSpPr>
          <p:nvPr/>
        </p:nvCxnSpPr>
        <p:spPr>
          <a:xfrm flipV="1">
            <a:off x="9502775" y="1444626"/>
            <a:ext cx="3238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B9D197-B4D6-4F43-9F74-F7D3CF599B8B}"/>
              </a:ext>
            </a:extLst>
          </p:cNvPr>
          <p:cNvCxnSpPr>
            <a:stCxn id="7" idx="0"/>
            <a:endCxn id="17" idx="4"/>
          </p:cNvCxnSpPr>
          <p:nvPr/>
        </p:nvCxnSpPr>
        <p:spPr>
          <a:xfrm flipH="1" flipV="1">
            <a:off x="9826625" y="1444626"/>
            <a:ext cx="3238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86207D-4BDE-4011-A0F6-544B515C537A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H="1" flipV="1">
            <a:off x="9178925" y="1444626"/>
            <a:ext cx="9715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F3D4E3-967D-4F5F-B331-A1A280FCBD28}"/>
              </a:ext>
            </a:extLst>
          </p:cNvPr>
          <p:cNvCxnSpPr>
            <a:stCxn id="8" idx="0"/>
            <a:endCxn id="18" idx="4"/>
          </p:cNvCxnSpPr>
          <p:nvPr/>
        </p:nvCxnSpPr>
        <p:spPr>
          <a:xfrm flipH="1" flipV="1">
            <a:off x="10474325" y="1444626"/>
            <a:ext cx="3238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E8DA0C-B54A-44C0-AC9B-1DB912E40CD0}"/>
              </a:ext>
            </a:extLst>
          </p:cNvPr>
          <p:cNvCxnSpPr>
            <a:stCxn id="8" idx="0"/>
            <a:endCxn id="15" idx="4"/>
          </p:cNvCxnSpPr>
          <p:nvPr/>
        </p:nvCxnSpPr>
        <p:spPr>
          <a:xfrm flipH="1" flipV="1">
            <a:off x="8531225" y="1444626"/>
            <a:ext cx="22669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2E52359-1F53-4238-8000-A3F34583F9F0}"/>
              </a:ext>
            </a:extLst>
          </p:cNvPr>
          <p:cNvCxnSpPr>
            <a:stCxn id="9" idx="0"/>
            <a:endCxn id="18" idx="4"/>
          </p:cNvCxnSpPr>
          <p:nvPr/>
        </p:nvCxnSpPr>
        <p:spPr>
          <a:xfrm flipH="1" flipV="1">
            <a:off x="10474325" y="1444626"/>
            <a:ext cx="971550" cy="5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2C7DA64-19AC-4F4B-BBE7-FBEDCAF85FD0}"/>
                  </a:ext>
                </a:extLst>
              </p:cNvPr>
              <p:cNvSpPr/>
              <p:nvPr/>
            </p:nvSpPr>
            <p:spPr>
              <a:xfrm>
                <a:off x="0" y="4112670"/>
                <a:ext cx="9029701" cy="194938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Known lower bounds for explicit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matrices (all in P):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for Hadamard matrices </a:t>
                </a:r>
                <a:r>
                  <a:rPr lang="en-US" sz="2400" b="1" dirty="0"/>
                  <a:t>[AKW’90]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ECCs </a:t>
                </a:r>
                <a:r>
                  <a:rPr lang="en-US" sz="2400" b="1" dirty="0"/>
                  <a:t>[GHKPV’12]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2C7DA64-19AC-4F4B-BBE7-FBEDCAF85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2670"/>
                <a:ext cx="9029701" cy="1949380"/>
              </a:xfrm>
              <a:prstGeom prst="rect">
                <a:avLst/>
              </a:prstGeom>
              <a:blipFill>
                <a:blip r:embed="rId16"/>
                <a:stretch>
                  <a:fillRect l="-877" t="-218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25D5C3-2C48-44C7-819A-D60030B4651F}"/>
                  </a:ext>
                </a:extLst>
              </p:cNvPr>
              <p:cNvSpPr/>
              <p:nvPr/>
            </p:nvSpPr>
            <p:spPr>
              <a:xfrm>
                <a:off x="7775575" y="4314559"/>
                <a:ext cx="4173040" cy="16428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New Lower Bound: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/>
                  <a:t> constructible in P</a:t>
                </a:r>
                <a:r>
                  <a:rPr lang="en-US" sz="2400" baseline="30000" dirty="0"/>
                  <a:t>NP </a:t>
                </a:r>
                <a:r>
                  <a:rPr lang="en-US" sz="2400" dirty="0"/>
                  <a:t>(on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) such that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fName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sup>
                          </m:sSup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25D5C3-2C48-44C7-819A-D60030B46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75" y="4314559"/>
                <a:ext cx="4173040" cy="1642886"/>
              </a:xfrm>
              <a:prstGeom prst="rect">
                <a:avLst/>
              </a:prstGeom>
              <a:blipFill>
                <a:blip r:embed="rId17"/>
                <a:stretch>
                  <a:fillRect l="-2336" t="-2963" r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6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1F45-D83A-4CC4-A86C-6C43B4CB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597"/>
            <a:ext cx="10515600" cy="2358411"/>
          </a:xfrm>
        </p:spPr>
        <p:txBody>
          <a:bodyPr>
            <a:normAutofit/>
          </a:bodyPr>
          <a:lstStyle/>
          <a:p>
            <a:pPr algn="ctr"/>
            <a:r>
              <a:rPr lang="en-US" sz="12400" b="1" dirty="0">
                <a:solidFill>
                  <a:srgbClr val="FF0000"/>
                </a:solidFill>
              </a:rPr>
              <a:t>Proof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50A95-173C-43F6-8F8C-12DFB7C9E866}"/>
              </a:ext>
            </a:extLst>
          </p:cNvPr>
          <p:cNvSpPr txBox="1"/>
          <p:nvPr/>
        </p:nvSpPr>
        <p:spPr>
          <a:xfrm>
            <a:off x="1196453" y="3066008"/>
            <a:ext cx="9799093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tx1"/>
                </a:solidFill>
              </a:rPr>
              <a:t>Constructing rigid matrices with </a:t>
            </a:r>
          </a:p>
          <a:p>
            <a:pPr algn="ctr"/>
            <a:r>
              <a:rPr lang="en-US" sz="3200" b="1" i="1" dirty="0">
                <a:solidFill>
                  <a:srgbClr val="0070C0"/>
                </a:solidFill>
              </a:rPr>
              <a:t>Algorithms from fine-grained complexity </a:t>
            </a:r>
            <a:r>
              <a:rPr lang="en-US" sz="3200" i="1" dirty="0">
                <a:solidFill>
                  <a:schemeClr val="tx1"/>
                </a:solidFill>
              </a:rPr>
              <a:t>and </a:t>
            </a:r>
            <a:r>
              <a:rPr lang="en-US" sz="3200" b="1" i="1" dirty="0">
                <a:solidFill>
                  <a:srgbClr val="7030A0"/>
                </a:solidFill>
              </a:rPr>
              <a:t>PCPs</a:t>
            </a:r>
          </a:p>
        </p:txBody>
      </p:sp>
    </p:spTree>
    <p:extLst>
      <p:ext uri="{BB962C8B-B14F-4D97-AF65-F5344CB8AC3E}">
        <p14:creationId xmlns:p14="http://schemas.microsoft.com/office/powerpoint/2010/main" val="151690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DF94-BDA1-4DA0-ADA9-B9743FC9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198107"/>
            <a:ext cx="11257936" cy="10292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Think about Low-Rank Matrices as a Circuit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683ED-44D5-4894-9598-D9E5241E4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926" y="1227377"/>
                <a:ext cx="5440261" cy="4795279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of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viewed as the truth table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a “circuit”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Our goal</a:t>
                </a:r>
                <a:r>
                  <a:rPr lang="en-US" dirty="0"/>
                  <a:t>: prove a certain average-case lower bound against this special circuit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683ED-44D5-4894-9598-D9E5241E4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926" y="1227377"/>
                <a:ext cx="5440261" cy="4795279"/>
              </a:xfrm>
              <a:blipFill>
                <a:blip r:embed="rId3"/>
                <a:stretch>
                  <a:fillRect l="-1902" t="-1774" r="-2685" b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E4C8CB9-FA09-4555-BE36-9A637354945F}"/>
              </a:ext>
            </a:extLst>
          </p:cNvPr>
          <p:cNvSpPr/>
          <p:nvPr/>
        </p:nvSpPr>
        <p:spPr>
          <a:xfrm>
            <a:off x="5747861" y="2338432"/>
            <a:ext cx="827712" cy="237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6AF033-5B4A-4EC0-A208-0B34062C6F93}"/>
                  </a:ext>
                </a:extLst>
              </p:cNvPr>
              <p:cNvSpPr/>
              <p:nvPr/>
            </p:nvSpPr>
            <p:spPr>
              <a:xfrm>
                <a:off x="9722143" y="2338432"/>
                <a:ext cx="2376181" cy="2376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Truth Table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6AF033-5B4A-4EC0-A208-0B34062C6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143" y="2338432"/>
                <a:ext cx="2376181" cy="2376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5A8715A-8438-457D-BF19-14B0A33E4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5573" y="3319108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600" b="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5A8715A-8438-457D-BF19-14B0A33E4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573" y="3319108"/>
                <a:ext cx="378200" cy="4148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71A5153-FE24-4410-A1DB-E495DB5CFE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43944" y="3319107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71A5153-FE24-4410-A1DB-E495DB5C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944" y="3319107"/>
                <a:ext cx="378200" cy="4148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D85F6D8-F39A-4F34-924C-A6241B5F1E64}"/>
              </a:ext>
            </a:extLst>
          </p:cNvPr>
          <p:cNvSpPr/>
          <p:nvPr/>
        </p:nvSpPr>
        <p:spPr>
          <a:xfrm>
            <a:off x="6975109" y="3015144"/>
            <a:ext cx="2368834" cy="82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700110-6B1B-4CC8-A4A1-9A8F734E16DB}"/>
                  </a:ext>
                </a:extLst>
              </p:cNvPr>
              <p:cNvSpPr txBox="1"/>
              <p:nvPr/>
            </p:nvSpPr>
            <p:spPr>
              <a:xfrm>
                <a:off x="6623815" y="5279790"/>
                <a:ext cx="4755408" cy="83099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dirty="0">
                    <a:solidFill>
                      <a:srgbClr val="FF0000"/>
                    </a:solidFill>
                  </a:rPr>
                  <a:t>How to evaluate?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=⟨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row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column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700110-6B1B-4CC8-A4A1-9A8F734E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15" y="5279790"/>
                <a:ext cx="4755408" cy="830997"/>
              </a:xfrm>
              <a:prstGeom prst="rect">
                <a:avLst/>
              </a:prstGeom>
              <a:blipFill>
                <a:blip r:embed="rId7"/>
                <a:stretch>
                  <a:fillRect l="-1918" t="-5072" b="-1521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7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1" grpId="0" animBg="1"/>
      <p:bldP spid="12" grpId="0"/>
      <p:bldP spid="13" grpId="0"/>
      <p:bldP spid="14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54F7-BC67-4904-AAD8-9C976937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88"/>
            <a:ext cx="10515600" cy="9721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Williams’ Algorithmic Approach to Circuit LBs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995800B-5ADD-457D-9FD1-DD4AAEA24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67030"/>
                <a:ext cx="11277600" cy="448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dirty="0"/>
                  <a:t>Give as input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600" dirty="0"/>
                  <a:t>, the natural circuit-analysis questions: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995800B-5ADD-457D-9FD1-DD4AAEA2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67030"/>
                <a:ext cx="11277600" cy="448118"/>
              </a:xfrm>
              <a:prstGeom prst="rect">
                <a:avLst/>
              </a:prstGeom>
              <a:blipFill>
                <a:blip r:embed="rId3"/>
                <a:stretch>
                  <a:fillRect l="-973" t="-26027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3FC971-7FE4-4312-8DFD-79BF53A3C9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477391"/>
                <a:ext cx="11277600" cy="8473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b="1" dirty="0"/>
                  <a:t>[Chan, Williams ‘16] </a:t>
                </a:r>
                <a:r>
                  <a:rPr lang="en-US" sz="2600" dirty="0"/>
                  <a:t>When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600" dirty="0"/>
                  <a:t>, #SAT can be solved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(1/</m:t>
                        </m:r>
                        <m:func>
                          <m:func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deterministic time. </a:t>
                </a:r>
                <a:r>
                  <a:rPr lang="en-US" sz="2600" i="1" dirty="0"/>
                  <a:t>(This is just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𝑂𝑉</m:t>
                    </m:r>
                  </m:oMath>
                </a14:m>
                <a:r>
                  <a:rPr lang="en-US" sz="2600" i="1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i="1" dirty="0"/>
                  <a:t>!)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3FC971-7FE4-4312-8DFD-79BF53A3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77391"/>
                <a:ext cx="11277600" cy="847358"/>
              </a:xfrm>
              <a:prstGeom prst="rect">
                <a:avLst/>
              </a:prstGeom>
              <a:blipFill>
                <a:blip r:embed="rId4"/>
                <a:stretch>
                  <a:fillRect l="-973" t="-8633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89809E-073E-47B8-9CCA-CE50A4204B8A}"/>
              </a:ext>
            </a:extLst>
          </p:cNvPr>
          <p:cNvSpPr txBox="1">
            <a:spLocks/>
          </p:cNvSpPr>
          <p:nvPr/>
        </p:nvSpPr>
        <p:spPr>
          <a:xfrm>
            <a:off x="457200" y="5526162"/>
            <a:ext cx="11277600" cy="531132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Idea</a:t>
            </a:r>
            <a:r>
              <a:rPr lang="en-US" sz="2600" dirty="0"/>
              <a:t>: Use [Williams ‘14] approach to turn the above </a:t>
            </a:r>
            <a:r>
              <a:rPr lang="en-US" sz="2600" b="1" dirty="0">
                <a:solidFill>
                  <a:srgbClr val="FF0000"/>
                </a:solidFill>
              </a:rPr>
              <a:t>algorithm</a:t>
            </a:r>
            <a:r>
              <a:rPr lang="en-US" sz="2600" dirty="0"/>
              <a:t> into </a:t>
            </a:r>
            <a:r>
              <a:rPr lang="en-US" sz="2600" b="1" dirty="0">
                <a:solidFill>
                  <a:srgbClr val="FF0000"/>
                </a:solidFill>
              </a:rPr>
              <a:t>lower bounds</a:t>
            </a:r>
            <a:r>
              <a:rPr lang="en-US" sz="2600" dirty="0"/>
              <a:t>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5506C-A28A-4186-A1E3-6B1B3859C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66" y="1080117"/>
            <a:ext cx="2285796" cy="15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1C1076-B8B6-4FDE-9651-15F9BB350C5A}"/>
              </a:ext>
            </a:extLst>
          </p:cNvPr>
          <p:cNvSpPr txBox="1"/>
          <p:nvPr/>
        </p:nvSpPr>
        <p:spPr>
          <a:xfrm>
            <a:off x="4557862" y="1311460"/>
            <a:ext cx="2155397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Non-trivial 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Circuit-Analysis 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50E04-0976-4C4E-B04D-43C97B2C3D61}"/>
              </a:ext>
            </a:extLst>
          </p:cNvPr>
          <p:cNvSpPr txBox="1"/>
          <p:nvPr/>
        </p:nvSpPr>
        <p:spPr>
          <a:xfrm>
            <a:off x="8301818" y="1493287"/>
            <a:ext cx="1824154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Circuit Lower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Bounds!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87D4FE-1B2F-4855-BC68-FCFEDE3660A0}"/>
              </a:ext>
            </a:extLst>
          </p:cNvPr>
          <p:cNvSpPr/>
          <p:nvPr/>
        </p:nvSpPr>
        <p:spPr>
          <a:xfrm>
            <a:off x="7025758" y="1769806"/>
            <a:ext cx="963561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B7E8C-4123-4741-8005-03426D952DCF}"/>
              </a:ext>
            </a:extLst>
          </p:cNvPr>
          <p:cNvSpPr/>
          <p:nvPr/>
        </p:nvSpPr>
        <p:spPr>
          <a:xfrm>
            <a:off x="6777042" y="1400474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[Williams ‘14]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61D6A-436D-4D2C-9A82-9E51F74D3374}"/>
              </a:ext>
            </a:extLst>
          </p:cNvPr>
          <p:cNvSpPr txBox="1"/>
          <p:nvPr/>
        </p:nvSpPr>
        <p:spPr>
          <a:xfrm>
            <a:off x="1337187" y="3429000"/>
            <a:ext cx="1847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975B5E-F193-40C8-B3EF-3AFC76E98C2C}"/>
                  </a:ext>
                </a:extLst>
              </p:cNvPr>
              <p:cNvSpPr/>
              <p:nvPr/>
            </p:nvSpPr>
            <p:spPr>
              <a:xfrm>
                <a:off x="838200" y="3337617"/>
                <a:ext cx="4353232" cy="830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Satisfiability (SAT) </a:t>
                </a:r>
              </a:p>
              <a:p>
                <a:pPr algn="ctr"/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the all 0s matrix?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975B5E-F193-40C8-B3EF-3AFC76E9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37617"/>
                <a:ext cx="4353232" cy="830997"/>
              </a:xfrm>
              <a:prstGeom prst="rect">
                <a:avLst/>
              </a:prstGeom>
              <a:blipFill>
                <a:blip r:embed="rId6"/>
                <a:stretch>
                  <a:fillRect t="-50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2FCD91-0201-459C-ABD4-43C515EF69E1}"/>
                  </a:ext>
                </a:extLst>
              </p:cNvPr>
              <p:cNvSpPr/>
              <p:nvPr/>
            </p:nvSpPr>
            <p:spPr>
              <a:xfrm>
                <a:off x="6458269" y="3341781"/>
                <a:ext cx="3687097" cy="83099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Counting (#SAT) </a:t>
                </a:r>
              </a:p>
              <a:p>
                <a:pPr algn="ctr"/>
                <a:r>
                  <a:rPr lang="en-US" sz="2400" dirty="0"/>
                  <a:t>How many 1s are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2FCD91-0201-459C-ABD4-43C515EF6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69" y="3341781"/>
                <a:ext cx="3687097" cy="830997"/>
              </a:xfrm>
              <a:prstGeom prst="rect">
                <a:avLst/>
              </a:prstGeom>
              <a:blipFill>
                <a:blip r:embed="rId7"/>
                <a:stretch>
                  <a:fillRect t="-5036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8EC22C0-0A84-45E1-A01C-F8AA6132F9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766" y="3217009"/>
                <a:ext cx="5625277" cy="317059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200" b="1" dirty="0"/>
                  <a:t>Big Picture</a:t>
                </a:r>
              </a:p>
              <a:p>
                <a:r>
                  <a:rPr lang="en-US" dirty="0"/>
                  <a:t>Assume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dirty="0"/>
                  <a:t> machines can only output non-rigid matrices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/>
                  <a:t> algorithms to speed up </a:t>
                </a:r>
                <a:r>
                  <a:rPr lang="en-US" b="1" dirty="0"/>
                  <a:t>every </a:t>
                </a:r>
                <a:r>
                  <a:rPr lang="en-US" dirty="0"/>
                  <a:t>language in NTIME[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Contradicts the </a:t>
                </a:r>
                <a:r>
                  <a:rPr lang="en-US" altLang="zh-CN" dirty="0"/>
                  <a:t>non-deterministic time hierarchy! </a:t>
                </a:r>
                <a:endParaRPr lang="en-US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8EC22C0-0A84-45E1-A01C-F8AA6132F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766" y="3217009"/>
                <a:ext cx="5625277" cy="3170593"/>
              </a:xfrm>
              <a:prstGeom prst="rect">
                <a:avLst/>
              </a:prstGeom>
              <a:blipFill>
                <a:blip r:embed="rId8"/>
                <a:stretch>
                  <a:fillRect l="-1838" t="-498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56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3" grpId="0" animBg="1"/>
      <p:bldP spid="9" grpId="0" animBg="1"/>
      <p:bldP spid="7" grpId="0" animBg="1"/>
      <p:bldP spid="8" grpId="0"/>
      <p:bldP spid="11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54F7-BC67-4904-AAD8-9C976937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202165"/>
            <a:ext cx="9869129" cy="97218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First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00E5259-0AB6-4BD0-BA9D-536BDBDEE2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051" y="1296022"/>
                <a:ext cx="5051323" cy="2787449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</a:t>
                </a:r>
                <a:r>
                  <a:rPr lang="en-US" b="1" dirty="0">
                    <a:solidFill>
                      <a:srgbClr val="FF0000"/>
                    </a:solidFill>
                  </a:rPr>
                  <a:t>unary</a:t>
                </a:r>
                <a:r>
                  <a:rPr lang="en-US" dirty="0"/>
                  <a:t> language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𝑁𝑇𝐼𝑀𝐸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𝑁𝑇𝐼𝑀𝐸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(exists by NTIME hierarchy)</a:t>
                </a:r>
              </a:p>
              <a:p>
                <a:pPr marL="0" indent="0" algn="ctr">
                  <a:buNone/>
                </a:pPr>
                <a:br>
                  <a:rPr lang="en-US" dirty="0"/>
                </a:br>
                <a:r>
                  <a:rPr lang="en-US" dirty="0"/>
                  <a:t>Fix an efficient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with (roughly)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-length proof.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00E5259-0AB6-4BD0-BA9D-536BDBDE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1" y="1296022"/>
                <a:ext cx="5051323" cy="2787449"/>
              </a:xfrm>
              <a:prstGeom prst="rect">
                <a:avLst/>
              </a:prstGeom>
              <a:blipFill>
                <a:blip r:embed="rId2"/>
                <a:stretch>
                  <a:fillRect t="-348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19DEDE8-EFB3-4634-A142-132B2132C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681" y="4311466"/>
                <a:ext cx="5506061" cy="2344369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srgbClr val="FF0000"/>
                    </a:solidFill>
                  </a:rPr>
                  <a:t> machine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3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3000" dirty="0"/>
                  <a:t>Let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3000" dirty="0"/>
                  <a:t>, on input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3000" dirty="0"/>
                  <a:t>, output an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000" dirty="0"/>
                  <a:t> matrix, which is the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lexicographically-first</a:t>
                </a:r>
                <a:r>
                  <a:rPr lang="en-US" sz="3000" dirty="0"/>
                  <a:t> proof for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altLang="zh-CN" sz="3000" dirty="0"/>
                  <a:t>on</a:t>
                </a:r>
                <a:r>
                  <a:rPr lang="en-US" sz="3000" dirty="0"/>
                  <a:t>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/>
                  <a:t>. </a:t>
                </a: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19DEDE8-EFB3-4634-A142-132B2132C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81" y="4311466"/>
                <a:ext cx="5506061" cy="2344369"/>
              </a:xfrm>
              <a:prstGeom prst="rect">
                <a:avLst/>
              </a:prstGeom>
              <a:blipFill>
                <a:blip r:embed="rId3"/>
                <a:stretch>
                  <a:fillRect l="-773" t="-4651" r="-2208" b="-568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E432C75-9A47-4DE7-B65C-1E0B2E62B3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6897" y="1540912"/>
                <a:ext cx="6044894" cy="2239518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Remember we assumed: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outputs non-rigid matrices for all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This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’s first proofs are approximated by low-rank matrices!</a:t>
                </a: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E432C75-9A47-4DE7-B65C-1E0B2E62B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97" y="1540912"/>
                <a:ext cx="6044894" cy="2239518"/>
              </a:xfrm>
              <a:prstGeom prst="rect">
                <a:avLst/>
              </a:prstGeom>
              <a:blipFill>
                <a:blip r:embed="rId4"/>
                <a:stretch>
                  <a:fillRect l="-1408" t="-4336" b="-867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035B86A-2913-4596-8375-7A56C54DB77A}"/>
              </a:ext>
            </a:extLst>
          </p:cNvPr>
          <p:cNvSpPr/>
          <p:nvPr/>
        </p:nvSpPr>
        <p:spPr>
          <a:xfrm>
            <a:off x="5247564" y="4589794"/>
            <a:ext cx="6121021" cy="972184"/>
          </a:xfrm>
          <a:prstGeom prst="wedgeEllipseCallout">
            <a:avLst>
              <a:gd name="adj1" fmla="val -50967"/>
              <a:gd name="adj2" fmla="val 427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do a binary search</a:t>
            </a:r>
          </a:p>
        </p:txBody>
      </p:sp>
    </p:spTree>
    <p:extLst>
      <p:ext uri="{BB962C8B-B14F-4D97-AF65-F5344CB8AC3E}">
        <p14:creationId xmlns:p14="http://schemas.microsoft.com/office/powerpoint/2010/main" val="33999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EB48-0266-4406-A71B-C4F7FA3C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31" y="1541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+mn-lt"/>
              </a:rPr>
              <a:t>Matrix Rigidity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71A81-13D8-4A23-B9EA-F0AACF572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336" y="1790150"/>
                <a:ext cx="11931941" cy="4815280"/>
              </a:xfr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rigid if it is far from any low-rank matrix (in </a:t>
                </a:r>
                <a:r>
                  <a:rPr lang="en-US" b="1" dirty="0"/>
                  <a:t>Hamming </a:t>
                </a:r>
                <a:r>
                  <a:rPr lang="en-US" b="1" dirty="0" err="1"/>
                  <a:t>dist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/>
                  <a:t>minimum</a:t>
                </a:r>
                <a:r>
                  <a:rPr lang="en-US" dirty="0"/>
                  <a:t> # of entries one needs to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to make its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E.g.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identity matrix,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very rigid with high probability: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71A81-13D8-4A23-B9EA-F0AACF572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336" y="1790150"/>
                <a:ext cx="11931941" cy="4815280"/>
              </a:xfrm>
              <a:blipFill>
                <a:blip r:embed="rId3"/>
                <a:stretch>
                  <a:fillRect l="-920" t="-2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B092A-0618-4215-8D79-CF6AAC14CB54}"/>
                  </a:ext>
                </a:extLst>
              </p:cNvPr>
              <p:cNvSpPr/>
              <p:nvPr/>
            </p:nvSpPr>
            <p:spPr>
              <a:xfrm>
                <a:off x="4726815" y="3376647"/>
                <a:ext cx="2671757" cy="5602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CB092A-0618-4215-8D79-CF6AAC14C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15" y="3376647"/>
                <a:ext cx="2671757" cy="560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A01B31-D1DF-4E53-8F4D-FE7532CAFEB3}"/>
                  </a:ext>
                </a:extLst>
              </p:cNvPr>
              <p:cNvSpPr/>
              <p:nvPr/>
            </p:nvSpPr>
            <p:spPr>
              <a:xfrm>
                <a:off x="2985327" y="4821010"/>
                <a:ext cx="6096000" cy="56887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A01B31-D1DF-4E53-8F4D-FE7532CAF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327" y="4821010"/>
                <a:ext cx="6096000" cy="568874"/>
              </a:xfrm>
              <a:prstGeom prst="rect">
                <a:avLst/>
              </a:prstGeom>
              <a:blipFill>
                <a:blip r:embed="rId5"/>
                <a:stretch>
                  <a:fillRect t="-8511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59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54F7-BC67-4904-AAD8-9C976937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84" y="99533"/>
            <a:ext cx="9869129" cy="97218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First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B9F1176-CED9-4066-9DBD-D1B0AAC7D7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9811" y="1071717"/>
                <a:ext cx="8532378" cy="59273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Use an efficient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PCP</a:t>
                </a:r>
                <a:r>
                  <a:rPr lang="en-US" sz="3200" dirty="0"/>
                  <a:t> verifier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3200" dirty="0"/>
                  <a:t> queries!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B9F1176-CED9-4066-9DBD-D1B0AAC7D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11" y="1071717"/>
                <a:ext cx="8532378" cy="592731"/>
              </a:xfrm>
              <a:prstGeom prst="rect">
                <a:avLst/>
              </a:prstGeom>
              <a:blipFill>
                <a:blip r:embed="rId2"/>
                <a:stretch>
                  <a:fillRect l="-1712" t="-19192" b="-2323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D3D573-C33A-4C4B-981A-8A1D274778DC}"/>
                  </a:ext>
                </a:extLst>
              </p:cNvPr>
              <p:cNvSpPr/>
              <p:nvPr/>
            </p:nvSpPr>
            <p:spPr>
              <a:xfrm>
                <a:off x="297425" y="4124966"/>
                <a:ext cx="6575323" cy="22467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PCP Soundness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then we must reject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Our Previous Promise</a:t>
                </a:r>
                <a:r>
                  <a:rPr lang="en-US" sz="2800" dirty="0"/>
                  <a:t>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then there </a:t>
                </a:r>
              </a:p>
              <a:p>
                <a:r>
                  <a:rPr lang="en-US" sz="2800" dirty="0"/>
                  <a:t>is a low-rank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approximating the first proof.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D3D573-C33A-4C4B-981A-8A1D27477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25" y="4124966"/>
                <a:ext cx="6575323" cy="2246769"/>
              </a:xfrm>
              <a:prstGeom prst="rect">
                <a:avLst/>
              </a:prstGeom>
              <a:blipFill>
                <a:blip r:embed="rId3"/>
                <a:stretch>
                  <a:fillRect l="-1852" t="-2432" r="-2222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A1F37-CAFB-468D-B57F-1BFB617B59CD}"/>
                  </a:ext>
                </a:extLst>
              </p:cNvPr>
              <p:cNvSpPr txBox="1"/>
              <p:nvPr/>
            </p:nvSpPr>
            <p:spPr>
              <a:xfrm>
                <a:off x="713427" y="1927593"/>
                <a:ext cx="10628670" cy="144148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The Attempted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𝑵𝑻𝑰𝑴𝑬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Algorithm for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Guess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low-rank matrix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/2+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time, estimate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lim>
                    </m:limLow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the #SAT algorithm for low-rank matrices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time, accept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A1F37-CAFB-468D-B57F-1BFB617B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7" y="1927593"/>
                <a:ext cx="10628670" cy="1441485"/>
              </a:xfrm>
              <a:prstGeom prst="rect">
                <a:avLst/>
              </a:prstGeom>
              <a:blipFill>
                <a:blip r:embed="rId4"/>
                <a:stretch>
                  <a:fillRect l="-802" t="-3347" b="-502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93733742-15D2-4158-AC1D-C69AC76565E2}"/>
                  </a:ext>
                </a:extLst>
              </p:cNvPr>
              <p:cNvSpPr/>
              <p:nvPr/>
            </p:nvSpPr>
            <p:spPr>
              <a:xfrm>
                <a:off x="5449450" y="3585030"/>
                <a:ext cx="6814677" cy="2920645"/>
              </a:xfrm>
              <a:prstGeom prst="wedgeEllipseCallout">
                <a:avLst>
                  <a:gd name="adj1" fmla="val -59204"/>
                  <a:gd name="adj2" fmla="val 28315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Q1: M only </a:t>
                </a:r>
                <a:r>
                  <a:rPr lang="en-US" sz="2400" b="1" dirty="0"/>
                  <a:t>approximates</a:t>
                </a:r>
                <a:r>
                  <a:rPr lang="en-US" sz="2400" dirty="0"/>
                  <a:t> a correct proof, 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only queries where they differ? </a:t>
                </a:r>
              </a:p>
              <a:p>
                <a:r>
                  <a:rPr lang="en-US" sz="2400" dirty="0"/>
                  <a:t>A: Use a smooth PCP! whose queries are uniformly random. </a:t>
                </a:r>
              </a:p>
              <a:p>
                <a:r>
                  <a:rPr lang="en-US" sz="2400" dirty="0"/>
                  <a:t>(so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also makes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acc. </a:t>
                </a:r>
                <a:r>
                  <a:rPr lang="en-US" sz="2400" dirty="0" err="1"/>
                  <a:t>w.p.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93733742-15D2-4158-AC1D-C69AC7656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450" y="3585030"/>
                <a:ext cx="6814677" cy="2920645"/>
              </a:xfrm>
              <a:prstGeom prst="wedgeEllipseCallout">
                <a:avLst>
                  <a:gd name="adj1" fmla="val -59204"/>
                  <a:gd name="adj2" fmla="val 2831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54F7-BC67-4904-AAD8-9C976937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84" y="99533"/>
            <a:ext cx="9869129" cy="97218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First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B9F1176-CED9-4066-9DBD-D1B0AAC7D7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9811" y="1071717"/>
                <a:ext cx="8532378" cy="59273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Use an efficient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PCP</a:t>
                </a:r>
                <a:r>
                  <a:rPr lang="en-US" sz="3200" dirty="0"/>
                  <a:t> verifier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3200" dirty="0"/>
                  <a:t> queries!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0B9F1176-CED9-4066-9DBD-D1B0AAC7D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11" y="1071717"/>
                <a:ext cx="8532378" cy="592731"/>
              </a:xfrm>
              <a:prstGeom prst="rect">
                <a:avLst/>
              </a:prstGeom>
              <a:blipFill>
                <a:blip r:embed="rId2"/>
                <a:stretch>
                  <a:fillRect l="-1712" t="-19192" b="-2323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D3D573-C33A-4C4B-981A-8A1D274778DC}"/>
                  </a:ext>
                </a:extLst>
              </p:cNvPr>
              <p:cNvSpPr/>
              <p:nvPr/>
            </p:nvSpPr>
            <p:spPr>
              <a:xfrm>
                <a:off x="297425" y="4124966"/>
                <a:ext cx="6575323" cy="22467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PCP Soundness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then we must reject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Our Previous Promise</a:t>
                </a:r>
                <a:r>
                  <a:rPr lang="en-US" sz="2800" dirty="0"/>
                  <a:t>: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then there </a:t>
                </a:r>
              </a:p>
              <a:p>
                <a:r>
                  <a:rPr lang="en-US" sz="2800" dirty="0"/>
                  <a:t>is a low-rank matrix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approximating the first proof.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D3D573-C33A-4C4B-981A-8A1D27477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25" y="4124966"/>
                <a:ext cx="6575323" cy="2246769"/>
              </a:xfrm>
              <a:prstGeom prst="rect">
                <a:avLst/>
              </a:prstGeom>
              <a:blipFill>
                <a:blip r:embed="rId3"/>
                <a:stretch>
                  <a:fillRect l="-1852" t="-2432" r="-2222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A1F37-CAFB-468D-B57F-1BFB617B59CD}"/>
                  </a:ext>
                </a:extLst>
              </p:cNvPr>
              <p:cNvSpPr txBox="1"/>
              <p:nvPr/>
            </p:nvSpPr>
            <p:spPr>
              <a:xfrm>
                <a:off x="713427" y="1927593"/>
                <a:ext cx="10628670" cy="144148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The Attempted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𝑵𝑻𝑰𝑴𝑬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Algorithm for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Guess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low-rank matrix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/2+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time, estimate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lim>
                    </m:limLow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the #SAT algorithm for low-rank matrices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time, accept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7A1F37-CAFB-468D-B57F-1BFB617B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7" y="1927593"/>
                <a:ext cx="10628670" cy="1441485"/>
              </a:xfrm>
              <a:prstGeom prst="rect">
                <a:avLst/>
              </a:prstGeom>
              <a:blipFill>
                <a:blip r:embed="rId4"/>
                <a:stretch>
                  <a:fillRect l="-802" t="-3347" b="-502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93733742-15D2-4158-AC1D-C69AC76565E2}"/>
                  </a:ext>
                </a:extLst>
              </p:cNvPr>
              <p:cNvSpPr/>
              <p:nvPr/>
            </p:nvSpPr>
            <p:spPr>
              <a:xfrm>
                <a:off x="4503762" y="3585030"/>
                <a:ext cx="7760366" cy="2920645"/>
              </a:xfrm>
              <a:prstGeom prst="wedgeEllipseCallout">
                <a:avLst>
                  <a:gd name="adj1" fmla="val 12109"/>
                  <a:gd name="adj2" fmla="val -77058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Q2: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“a verifier with low-rank matrices as oracle”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may not </a:t>
                </a:r>
                <a:r>
                  <a:rPr lang="en-US" sz="2400" dirty="0">
                    <a:solidFill>
                      <a:schemeClr val="tx1"/>
                    </a:solidFill>
                  </a:rPr>
                  <a:t>be a low-rank matrix anymore!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A2: </a:t>
                </a:r>
                <a:r>
                  <a:rPr lang="en-US" sz="2400" dirty="0"/>
                  <a:t>This is indeed </a:t>
                </a:r>
                <a:r>
                  <a:rPr lang="en-US" sz="2400" b="1" dirty="0"/>
                  <a:t>involved (check the paper!)</a:t>
                </a:r>
                <a:r>
                  <a:rPr lang="en-US" sz="2400" dirty="0"/>
                  <a:t>, but I want to show you one very </a:t>
                </a:r>
                <a:r>
                  <a:rPr lang="en-US" sz="2400" b="1" dirty="0"/>
                  <a:t>cool</a:t>
                </a:r>
                <a:r>
                  <a:rPr lang="en-US" sz="2400" dirty="0"/>
                  <a:t> technical lemma involved!</a:t>
                </a:r>
              </a:p>
            </p:txBody>
          </p:sp>
        </mc:Choice>
        <mc:Fallback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93733742-15D2-4158-AC1D-C69AC7656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762" y="3585030"/>
                <a:ext cx="7760366" cy="2920645"/>
              </a:xfrm>
              <a:prstGeom prst="wedgeEllipseCallout">
                <a:avLst>
                  <a:gd name="adj1" fmla="val 12109"/>
                  <a:gd name="adj2" fmla="val -7705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529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86C121-40A1-40C2-931F-3D22687A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186" y="3111077"/>
            <a:ext cx="4062814" cy="289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354F7-BC67-4904-AAD8-9C976937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58" y="-25012"/>
            <a:ext cx="12069555" cy="9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Bootstrapping Low-Rank Approximations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949920-0737-405E-8570-6913D580BBEA}"/>
                  </a:ext>
                </a:extLst>
              </p:cNvPr>
              <p:cNvSpPr txBox="1"/>
              <p:nvPr/>
            </p:nvSpPr>
            <p:spPr>
              <a:xfrm>
                <a:off x="691429" y="823270"/>
                <a:ext cx="10929639" cy="123053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Lemma: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machines can only output non-rigid matrices,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𝑁𝑇𝐼𝑀𝐸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easy witnesses. (When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small circuit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always accepts.)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also use a local-decodable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-length ECC.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949920-0737-405E-8570-6913D580B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29" y="823270"/>
                <a:ext cx="10929639" cy="1230530"/>
              </a:xfrm>
              <a:prstGeom prst="rect">
                <a:avLst/>
              </a:prstGeom>
              <a:blipFill>
                <a:blip r:embed="rId4"/>
                <a:stretch>
                  <a:fillRect l="-780" t="-3431" b="-882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9662A-9AF3-436A-86C3-1ED6FB798EB5}"/>
                  </a:ext>
                </a:extLst>
              </p:cNvPr>
              <p:cNvSpPr txBox="1"/>
              <p:nvPr/>
            </p:nvSpPr>
            <p:spPr>
              <a:xfrm>
                <a:off x="192958" y="2669579"/>
                <a:ext cx="3428286" cy="1200329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M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first proof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9662A-9AF3-436A-86C3-1ED6FB798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8" y="2669579"/>
                <a:ext cx="3428286" cy="1200329"/>
              </a:xfrm>
              <a:prstGeom prst="rect">
                <a:avLst/>
              </a:prstGeom>
              <a:blipFill>
                <a:blip r:embed="rId5"/>
                <a:stretch>
                  <a:fillRect l="-2660" t="-3518" r="-3723" b="-100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40B67-9BC3-4EE7-83E8-32F49738F7B2}"/>
                  </a:ext>
                </a:extLst>
              </p:cNvPr>
              <p:cNvSpPr txBox="1"/>
              <p:nvPr/>
            </p:nvSpPr>
            <p:spPr>
              <a:xfrm>
                <a:off x="3985040" y="3256406"/>
                <a:ext cx="4115671" cy="84632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can be approx.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-size circuit)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40B67-9BC3-4EE7-83E8-32F49738F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40" y="3256406"/>
                <a:ext cx="4115671" cy="846322"/>
              </a:xfrm>
              <a:prstGeom prst="rect">
                <a:avLst/>
              </a:prstGeom>
              <a:blipFill>
                <a:blip r:embed="rId6"/>
                <a:stretch>
                  <a:fillRect l="-295" t="-4965" b="-1418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Oval 10">
                <a:extLst>
                  <a:ext uri="{FF2B5EF4-FFF2-40B4-BE49-F238E27FC236}">
                    <a16:creationId xmlns:a16="http://schemas.microsoft.com/office/drawing/2014/main" id="{B82E719E-788A-4008-9F58-9029CF90A88B}"/>
                  </a:ext>
                </a:extLst>
              </p:cNvPr>
              <p:cNvSpPr/>
              <p:nvPr/>
            </p:nvSpPr>
            <p:spPr>
              <a:xfrm>
                <a:off x="5121537" y="2382314"/>
                <a:ext cx="2644877" cy="846322"/>
              </a:xfrm>
              <a:prstGeom prst="wedgeEllipseCallou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-size circuit.</a:t>
                </a:r>
              </a:p>
            </p:txBody>
          </p:sp>
        </mc:Choice>
        <mc:Fallback xmlns="">
          <p:sp>
            <p:nvSpPr>
              <p:cNvPr id="11" name="Speech Bubble: Oval 10">
                <a:extLst>
                  <a:ext uri="{FF2B5EF4-FFF2-40B4-BE49-F238E27FC236}">
                    <a16:creationId xmlns:a16="http://schemas.microsoft.com/office/drawing/2014/main" id="{B82E719E-788A-4008-9F58-9029CF90A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537" y="2382314"/>
                <a:ext cx="2644877" cy="846322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9704C-4B26-4B56-9366-21F889DACFE5}"/>
                  </a:ext>
                </a:extLst>
              </p:cNvPr>
              <p:cNvSpPr txBox="1"/>
              <p:nvPr/>
            </p:nvSpPr>
            <p:spPr>
              <a:xfrm>
                <a:off x="641200" y="4240379"/>
                <a:ext cx="2838351" cy="83099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M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09704C-4B26-4B56-9366-21F889DA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00" y="4240379"/>
                <a:ext cx="2838351" cy="830997"/>
              </a:xfrm>
              <a:prstGeom prst="rect">
                <a:avLst/>
              </a:prstGeom>
              <a:blipFill>
                <a:blip r:embed="rId8"/>
                <a:stretch>
                  <a:fillRect l="-2991" t="-5072" r="-2137" b="-869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BF8E8-AB41-4C17-BB0F-591E6711C855}"/>
                  </a:ext>
                </a:extLst>
              </p:cNvPr>
              <p:cNvSpPr txBox="1"/>
              <p:nvPr/>
            </p:nvSpPr>
            <p:spPr>
              <a:xfrm>
                <a:off x="3985040" y="4525889"/>
                <a:ext cx="4253325" cy="84632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can be approx.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-size circuit!)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2BF8E8-AB41-4C17-BB0F-591E6711C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40" y="4525889"/>
                <a:ext cx="4253325" cy="846322"/>
              </a:xfrm>
              <a:prstGeom prst="rect">
                <a:avLst/>
              </a:prstGeom>
              <a:blipFill>
                <a:blip r:embed="rId9"/>
                <a:stretch>
                  <a:fillRect l="-286" t="-4965" r="-1860" b="-1418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Oval 13">
                <a:extLst>
                  <a:ext uri="{FF2B5EF4-FFF2-40B4-BE49-F238E27FC236}">
                    <a16:creationId xmlns:a16="http://schemas.microsoft.com/office/drawing/2014/main" id="{67E71770-173B-4A36-9BC0-EA0C75D0AAB6}"/>
                  </a:ext>
                </a:extLst>
              </p:cNvPr>
              <p:cNvSpPr/>
              <p:nvPr/>
            </p:nvSpPr>
            <p:spPr>
              <a:xfrm>
                <a:off x="5819630" y="3809555"/>
                <a:ext cx="2644877" cy="846322"/>
              </a:xfrm>
              <a:prstGeom prst="wedgeEllipseCallou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r>
                  <a:rPr lang="en-US" dirty="0"/>
                  <a:t>-size circuit!</a:t>
                </a:r>
              </a:p>
            </p:txBody>
          </p:sp>
        </mc:Choice>
        <mc:Fallback xmlns="">
          <p:sp>
            <p:nvSpPr>
              <p:cNvPr id="14" name="Speech Bubble: Oval 13">
                <a:extLst>
                  <a:ext uri="{FF2B5EF4-FFF2-40B4-BE49-F238E27FC236}">
                    <a16:creationId xmlns:a16="http://schemas.microsoft.com/office/drawing/2014/main" id="{67E71770-173B-4A36-9BC0-EA0C75D0A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630" y="3809555"/>
                <a:ext cx="2644877" cy="846322"/>
              </a:xfrm>
              <a:prstGeom prst="wedgeEllipseCallou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1BD198-2250-470D-B8E9-5BCEA4C8DFED}"/>
                  </a:ext>
                </a:extLst>
              </p:cNvPr>
              <p:cNvSpPr txBox="1"/>
              <p:nvPr/>
            </p:nvSpPr>
            <p:spPr>
              <a:xfrm>
                <a:off x="970580" y="5592315"/>
                <a:ext cx="2838351" cy="83099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M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1BD198-2250-470D-B8E9-5BCEA4C8D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0" y="5592315"/>
                <a:ext cx="2838351" cy="830997"/>
              </a:xfrm>
              <a:prstGeom prst="rect">
                <a:avLst/>
              </a:prstGeom>
              <a:blipFill>
                <a:blip r:embed="rId11"/>
                <a:stretch>
                  <a:fillRect l="-2991" t="-5036" r="-2137" b="-791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AB3FA3-59F4-4975-8024-F21E214B9C91}"/>
                  </a:ext>
                </a:extLst>
              </p:cNvPr>
              <p:cNvSpPr txBox="1"/>
              <p:nvPr/>
            </p:nvSpPr>
            <p:spPr>
              <a:xfrm>
                <a:off x="4211182" y="5799550"/>
                <a:ext cx="4253325" cy="84632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can be approx.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-size circuit!)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AB3FA3-59F4-4975-8024-F21E214B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82" y="5799550"/>
                <a:ext cx="4253325" cy="846322"/>
              </a:xfrm>
              <a:prstGeom prst="rect">
                <a:avLst/>
              </a:prstGeom>
              <a:blipFill>
                <a:blip r:embed="rId12"/>
                <a:stretch>
                  <a:fillRect l="-286" t="-4965" r="-2000" b="-1418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Oval 16">
                <a:extLst>
                  <a:ext uri="{FF2B5EF4-FFF2-40B4-BE49-F238E27FC236}">
                    <a16:creationId xmlns:a16="http://schemas.microsoft.com/office/drawing/2014/main" id="{309DD63D-5558-487B-9B91-655E365EF817}"/>
                  </a:ext>
                </a:extLst>
              </p:cNvPr>
              <p:cNvSpPr/>
              <p:nvPr/>
            </p:nvSpPr>
            <p:spPr>
              <a:xfrm>
                <a:off x="6443975" y="5056606"/>
                <a:ext cx="2644877" cy="846322"/>
              </a:xfrm>
              <a:prstGeom prst="wedgeEllipseCallou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So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/8</m:t>
                        </m:r>
                      </m:sup>
                    </m:sSup>
                  </m:oMath>
                </a14:m>
                <a:r>
                  <a:rPr lang="en-US" dirty="0"/>
                  <a:t>-size circuit!</a:t>
                </a:r>
              </a:p>
            </p:txBody>
          </p:sp>
        </mc:Choice>
        <mc:Fallback xmlns="">
          <p:sp>
            <p:nvSpPr>
              <p:cNvPr id="17" name="Speech Bubble: Oval 16">
                <a:extLst>
                  <a:ext uri="{FF2B5EF4-FFF2-40B4-BE49-F238E27FC236}">
                    <a16:creationId xmlns:a16="http://schemas.microsoft.com/office/drawing/2014/main" id="{309DD63D-5558-487B-9B91-655E365EF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975" y="5056606"/>
                <a:ext cx="2644877" cy="846322"/>
              </a:xfrm>
              <a:prstGeom prst="wedgeEllipseCallou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4C304-0389-4EEB-A2DD-F95C8008E218}"/>
                  </a:ext>
                </a:extLst>
              </p:cNvPr>
              <p:cNvSpPr txBox="1"/>
              <p:nvPr/>
            </p:nvSpPr>
            <p:spPr>
              <a:xfrm>
                <a:off x="712662" y="2131562"/>
                <a:ext cx="3272378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machines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4C304-0389-4EEB-A2DD-F95C8008E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62" y="2131562"/>
                <a:ext cx="3272378" cy="461665"/>
              </a:xfrm>
              <a:prstGeom prst="rect">
                <a:avLst/>
              </a:prstGeom>
              <a:blipFill>
                <a:blip r:embed="rId14"/>
                <a:stretch>
                  <a:fillRect l="-559" t="-10667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3EDF-BF95-4719-96E5-6C375D42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25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07FE9-D17E-42EC-97B5-3B86A5435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757"/>
                <a:ext cx="10515600" cy="552052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gave the first non-trivial construction of </a:t>
                </a:r>
                <a:r>
                  <a:rPr lang="en-US" dirty="0" err="1"/>
                  <a:t>Razborov</a:t>
                </a:r>
                <a:r>
                  <a:rPr lang="en-US" dirty="0"/>
                  <a:t>-rigid matrices (with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 oracle).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key properties of low-rank matrices that we use: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• </a:t>
                </a:r>
                <a:r>
                  <a:rPr lang="en-US" i="1" dirty="0"/>
                  <a:t>Faster #SAT algorithms</a:t>
                </a:r>
                <a:r>
                  <a:rPr lang="en-US" dirty="0"/>
                  <a:t>      • </a:t>
                </a:r>
                <a:r>
                  <a:rPr lang="en-US" i="1" dirty="0"/>
                  <a:t>Locally Decodable Representation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We also rely on very efficient constructions of: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• </a:t>
                </a:r>
                <a:r>
                  <a:rPr lang="en-US" i="1" dirty="0"/>
                  <a:t>PCP</a:t>
                </a:r>
                <a:r>
                  <a:rPr lang="en-US" dirty="0"/>
                  <a:t> </a:t>
                </a:r>
                <a:r>
                  <a:rPr lang="en-US" b="1" dirty="0"/>
                  <a:t>[BV’14] </a:t>
                </a:r>
                <a:r>
                  <a:rPr lang="en-US" dirty="0"/>
                  <a:t>• </a:t>
                </a:r>
                <a:r>
                  <a:rPr lang="en-US" i="1" dirty="0"/>
                  <a:t>smooth PCP of proximity </a:t>
                </a:r>
                <a:r>
                  <a:rPr lang="en-US" b="1" dirty="0"/>
                  <a:t>[Par’19] </a:t>
                </a:r>
                <a:r>
                  <a:rPr lang="en-US" dirty="0"/>
                  <a:t>• </a:t>
                </a:r>
                <a:r>
                  <a:rPr lang="en-US" i="1" dirty="0"/>
                  <a:t>Locally Decodable Codes</a:t>
                </a:r>
                <a:br>
                  <a:rPr lang="en-US" dirty="0"/>
                </a:br>
                <a:r>
                  <a:rPr lang="en-US" sz="1100" dirty="0"/>
                  <a:t>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Open question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Other properties that can be used? </a:t>
                </a:r>
              </a:p>
              <a:p>
                <a:pPr lvl="1"/>
                <a:r>
                  <a:rPr lang="en-US" dirty="0"/>
                  <a:t>Also, can we utilize other PCPs like </a:t>
                </a:r>
                <a:r>
                  <a:rPr lang="en-US" b="1" dirty="0">
                    <a:solidFill>
                      <a:srgbClr val="FF0000"/>
                    </a:solidFill>
                  </a:rPr>
                  <a:t>robust</a:t>
                </a:r>
                <a:r>
                  <a:rPr lang="en-US" dirty="0"/>
                  <a:t> PCP of Proximity? </a:t>
                </a:r>
              </a:p>
              <a:p>
                <a:pPr lvl="1"/>
                <a:r>
                  <a:rPr lang="en-US" dirty="0"/>
                  <a:t>Improve the rank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1/4−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07FE9-D17E-42EC-97B5-3B86A5435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757"/>
                <a:ext cx="10515600" cy="5520521"/>
              </a:xfrm>
              <a:blipFill>
                <a:blip r:embed="rId2"/>
                <a:stretch>
                  <a:fillRect l="-1043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2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B851-7601-4F99-940A-BDBBC61E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Thanks!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0475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54F7-BC67-4904-AAD8-9C976937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84" y="99533"/>
            <a:ext cx="9869129" cy="97218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Onwards to the Real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949920-0737-405E-8570-6913D580BBEA}"/>
                  </a:ext>
                </a:extLst>
              </p:cNvPr>
              <p:cNvSpPr txBox="1"/>
              <p:nvPr/>
            </p:nvSpPr>
            <p:spPr>
              <a:xfrm>
                <a:off x="910912" y="1129903"/>
                <a:ext cx="10628272" cy="168674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How do we estimate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lim>
                    </m:limLow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the #SAT algorithm for low-rank matrices?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Issue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“a verifier with low-rank matrices as oracle”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it may not be a low-rank matrix anymore, and we don’t know how to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derand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it.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949920-0737-405E-8570-6913D580B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12" y="1129903"/>
                <a:ext cx="10628272" cy="1686744"/>
              </a:xfrm>
              <a:prstGeom prst="rect">
                <a:avLst/>
              </a:prstGeom>
              <a:blipFill>
                <a:blip r:embed="rId3"/>
                <a:stretch>
                  <a:fillRect l="-802" t="-1792" r="-286" b="-681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DE1F6-DE66-4E37-AA69-4C0185BF9BE0}"/>
                  </a:ext>
                </a:extLst>
              </p:cNvPr>
              <p:cNvSpPr txBox="1"/>
              <p:nvPr/>
            </p:nvSpPr>
            <p:spPr>
              <a:xfrm>
                <a:off x="1047335" y="3269225"/>
                <a:ext cx="7260922" cy="3046988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Solution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: PCP of Proximity + ECC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[Chen-Williams, 2019]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Morally Speaking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), this can let us pretend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also a low-rank matrix! so we can apply our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SAT algorithm!!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New problem</a:t>
                </a:r>
                <a:r>
                  <a:rPr lang="en-US" sz="2400" dirty="0">
                    <a:solidFill>
                      <a:schemeClr val="tx1"/>
                    </a:solidFill>
                  </a:rPr>
                  <a:t>: for this to work, we need to assume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has easy-witness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DE1F6-DE66-4E37-AA69-4C0185BF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35" y="3269225"/>
                <a:ext cx="7260922" cy="3046988"/>
              </a:xfrm>
              <a:prstGeom prst="rect">
                <a:avLst/>
              </a:prstGeom>
              <a:blipFill>
                <a:blip r:embed="rId4"/>
                <a:stretch>
                  <a:fillRect l="-1257" t="-1394" r="-2096" b="-338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94BEF0C-8987-422A-A811-3922D43F12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9730" y="4792719"/>
            <a:ext cx="474407" cy="474407"/>
          </a:xfrm>
          <a:prstGeom prst="rect">
            <a:avLst/>
          </a:prstGeom>
        </p:spPr>
      </p:pic>
      <p:pic>
        <p:nvPicPr>
          <p:cNvPr id="8" name="Graphic 7" descr="Crying face with no fill">
            <a:extLst>
              <a:ext uri="{FF2B5EF4-FFF2-40B4-BE49-F238E27FC236}">
                <a16:creationId xmlns:a16="http://schemas.microsoft.com/office/drawing/2014/main" id="{08B37057-2EFD-4E17-BD9B-A70BEDAA0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9992" y="5830744"/>
            <a:ext cx="474407" cy="474407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DE67D75-D83F-436E-8FAA-4EF904A09C64}"/>
              </a:ext>
            </a:extLst>
          </p:cNvPr>
          <p:cNvSpPr/>
          <p:nvPr/>
        </p:nvSpPr>
        <p:spPr>
          <a:xfrm>
            <a:off x="7656394" y="3658615"/>
            <a:ext cx="4535606" cy="1371454"/>
          </a:xfrm>
          <a:prstGeom prst="wedgeEllipseCallout">
            <a:avLst>
              <a:gd name="adj1" fmla="val -74372"/>
              <a:gd name="adj2" fmla="val -78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indeed </a:t>
            </a:r>
            <a:r>
              <a:rPr lang="en-US" sz="2400" b="1" dirty="0"/>
              <a:t>involved</a:t>
            </a:r>
            <a:r>
              <a:rPr lang="en-US" sz="2400" dirty="0"/>
              <a:t>, </a:t>
            </a:r>
            <a:endParaRPr lang="en-US" sz="900" dirty="0"/>
          </a:p>
          <a:p>
            <a:pPr algn="ctr"/>
            <a:r>
              <a:rPr lang="en-US" sz="2400" b="1" dirty="0"/>
              <a:t>Check the paper for details</a:t>
            </a:r>
            <a:r>
              <a:rPr lang="en-US" sz="2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DC3CCA13-E5CA-4CE0-B966-B161DCB9E234}"/>
                  </a:ext>
                </a:extLst>
              </p:cNvPr>
              <p:cNvSpPr/>
              <p:nvPr/>
            </p:nvSpPr>
            <p:spPr>
              <a:xfrm>
                <a:off x="2525973" y="3633236"/>
                <a:ext cx="5062181" cy="2112090"/>
              </a:xfrm>
              <a:prstGeom prst="wedgeEllipseCallou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That is,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then there is a small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800" dirty="0"/>
                  <a:t> always accepts</a:t>
                </a:r>
              </a:p>
            </p:txBody>
          </p:sp>
        </mc:Choice>
        <mc:Fallback xmlns="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DC3CCA13-E5CA-4CE0-B966-B161DCB9E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73" y="3633236"/>
                <a:ext cx="5062181" cy="2112090"/>
              </a:xfrm>
              <a:prstGeom prst="wedgeEllipseCallou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5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7F55-7964-4F3A-913D-FB465EFB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74" y="181131"/>
            <a:ext cx="10515600" cy="13255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E801A-66B6-47D2-8696-1E29F2789BFC}"/>
                  </a:ext>
                </a:extLst>
              </p:cNvPr>
              <p:cNvSpPr/>
              <p:nvPr/>
            </p:nvSpPr>
            <p:spPr>
              <a:xfrm>
                <a:off x="2699197" y="1895883"/>
                <a:ext cx="688698" cy="180363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E801A-66B6-47D2-8696-1E29F2789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97" y="1895883"/>
                <a:ext cx="688698" cy="1803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06EFC3E-24FC-4083-938F-185AF976CADE}"/>
                  </a:ext>
                </a:extLst>
              </p:cNvPr>
              <p:cNvSpPr/>
              <p:nvPr/>
            </p:nvSpPr>
            <p:spPr>
              <a:xfrm>
                <a:off x="6220225" y="1895883"/>
                <a:ext cx="1830096" cy="18036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06EFC3E-24FC-4083-938F-185AF976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25" y="1895883"/>
                <a:ext cx="1830096" cy="1803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702DFCD-52C0-4AB3-8CFA-A84BB5E970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5432" y="2739128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600" b="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702DFCD-52C0-4AB3-8CFA-A84BB5E97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32" y="2739128"/>
                <a:ext cx="378200" cy="414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F875BF-BA77-4E31-98B0-1C1D799F33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25975" y="2739128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F875BF-BA77-4E31-98B0-1C1D799F3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975" y="2739128"/>
                <a:ext cx="378200" cy="4148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0F408F-C8F7-4601-BF4E-9F582086C1CC}"/>
                  </a:ext>
                </a:extLst>
              </p:cNvPr>
              <p:cNvSpPr/>
              <p:nvPr/>
            </p:nvSpPr>
            <p:spPr>
              <a:xfrm>
                <a:off x="3733894" y="2587147"/>
                <a:ext cx="1830096" cy="71879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20F408F-C8F7-4601-BF4E-9F582086C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94" y="2587147"/>
                <a:ext cx="1830096" cy="7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5BA650-AB7F-4FCC-A2B7-0CA7FDE439F8}"/>
                  </a:ext>
                </a:extLst>
              </p:cNvPr>
              <p:cNvSpPr/>
              <p:nvPr/>
            </p:nvSpPr>
            <p:spPr>
              <a:xfrm>
                <a:off x="3527703" y="3891920"/>
                <a:ext cx="460399" cy="131424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A5BA650-AB7F-4FCC-A2B7-0CA7FDE43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703" y="3891920"/>
                <a:ext cx="460399" cy="13142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486258-C3F4-4C4D-836D-79927A34507A}"/>
                  </a:ext>
                </a:extLst>
              </p:cNvPr>
              <p:cNvSpPr/>
              <p:nvPr/>
            </p:nvSpPr>
            <p:spPr>
              <a:xfrm>
                <a:off x="6220225" y="3989722"/>
                <a:ext cx="1507930" cy="13255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7486258-C3F4-4C4D-836D-79927A345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25" y="3989722"/>
                <a:ext cx="1507930" cy="1325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74B7B13-D041-4E87-8A10-9A9500C97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9312" y="4341627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600" b="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74B7B13-D041-4E87-8A10-9A9500C9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12" y="4341627"/>
                <a:ext cx="378200" cy="414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83D5C9-37AD-489D-BC62-EBB55C5FF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3456" y="4355587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E83D5C9-37AD-489D-BC62-EBB55C5F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456" y="4355587"/>
                <a:ext cx="378200" cy="4148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C338D3-A4F6-4297-845B-4AB2D8A54B15}"/>
                  </a:ext>
                </a:extLst>
              </p:cNvPr>
              <p:cNvSpPr/>
              <p:nvPr/>
            </p:nvSpPr>
            <p:spPr>
              <a:xfrm>
                <a:off x="4399931" y="4287407"/>
                <a:ext cx="1333525" cy="5232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C338D3-A4F6-4297-845B-4AB2D8A5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31" y="4287407"/>
                <a:ext cx="1333525" cy="5232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A6B312-DC38-4B46-8049-5BCC48E636E9}"/>
                  </a:ext>
                </a:extLst>
              </p:cNvPr>
              <p:cNvSpPr/>
              <p:nvPr/>
            </p:nvSpPr>
            <p:spPr>
              <a:xfrm>
                <a:off x="4164819" y="5447432"/>
                <a:ext cx="456304" cy="8775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A6B312-DC38-4B46-8049-5BCC48E63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19" y="5447432"/>
                <a:ext cx="456304" cy="8775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BB1851-458B-4836-A094-82E8781D99FA}"/>
                  </a:ext>
                </a:extLst>
              </p:cNvPr>
              <p:cNvSpPr/>
              <p:nvPr/>
            </p:nvSpPr>
            <p:spPr>
              <a:xfrm>
                <a:off x="6220225" y="5515671"/>
                <a:ext cx="890411" cy="87753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BB1851-458B-4836-A094-82E8781D9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225" y="5515671"/>
                <a:ext cx="890411" cy="8775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9BC8C35-4497-4342-95E5-A90D84394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0478" y="5661096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600" b="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9BC8C35-4497-4342-95E5-A90D843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478" y="5661096"/>
                <a:ext cx="378200" cy="4148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7CC1D72-EA00-4F38-9AC0-760074901E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7640" y="5678786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7CC1D72-EA00-4F38-9AC0-760074901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640" y="5678786"/>
                <a:ext cx="378200" cy="4148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9586C52-9820-4516-A915-AA8AF34749AB}"/>
                  </a:ext>
                </a:extLst>
              </p:cNvPr>
              <p:cNvSpPr/>
              <p:nvPr/>
            </p:nvSpPr>
            <p:spPr>
              <a:xfrm>
                <a:off x="4940404" y="5731447"/>
                <a:ext cx="890411" cy="30950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9586C52-9820-4516-A915-AA8AF3474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04" y="5731447"/>
                <a:ext cx="890411" cy="309509"/>
              </a:xfrm>
              <a:prstGeom prst="rect">
                <a:avLst/>
              </a:prstGeom>
              <a:blipFill>
                <a:blip r:embed="rId1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1C4BC6-D516-40AA-BDDB-61EE936CE3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4470" y="6128538"/>
                <a:ext cx="378200" cy="414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1C4BC6-D516-40AA-BDDB-61EE936CE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470" y="6128538"/>
                <a:ext cx="378200" cy="4148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57909E-8E43-4EA0-A246-2F8942C0DCE4}"/>
                  </a:ext>
                </a:extLst>
              </p:cNvPr>
              <p:cNvSpPr txBox="1"/>
              <p:nvPr/>
            </p:nvSpPr>
            <p:spPr>
              <a:xfrm>
                <a:off x="8195481" y="2688609"/>
                <a:ext cx="632353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57909E-8E43-4EA0-A246-2F8942C0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481" y="2688609"/>
                <a:ext cx="632353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A7A8A3-BE65-4CAC-8719-895341D7F9F2}"/>
                  </a:ext>
                </a:extLst>
              </p:cNvPr>
              <p:cNvSpPr txBox="1"/>
              <p:nvPr/>
            </p:nvSpPr>
            <p:spPr>
              <a:xfrm>
                <a:off x="7879304" y="4419767"/>
                <a:ext cx="639470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A7A8A3-BE65-4CAC-8719-895341D7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04" y="4419767"/>
                <a:ext cx="639470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3D9A1C-0138-4884-B897-072B3F3639A6}"/>
                  </a:ext>
                </a:extLst>
              </p:cNvPr>
              <p:cNvSpPr txBox="1"/>
              <p:nvPr/>
            </p:nvSpPr>
            <p:spPr>
              <a:xfrm>
                <a:off x="7239834" y="5723606"/>
                <a:ext cx="639470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3D9A1C-0138-4884-B897-072B3F363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834" y="5723606"/>
                <a:ext cx="63947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EB48-0266-4406-A71B-C4F7FA3C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31" y="1541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+mn-lt"/>
              </a:rPr>
              <a:t>Matrix Rigidity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71A81-13D8-4A23-B9EA-F0AACF572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409" y="1479757"/>
                <a:ext cx="11867259" cy="5226341"/>
              </a:xfr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/>
                  <a:t>minimum</a:t>
                </a:r>
                <a:r>
                  <a:rPr lang="en-US" dirty="0"/>
                  <a:t> # of entries one needs to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to make its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introduced by [L. Valiant ‘77] to study arithmetic circuits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random matrix is rigid </a:t>
                </a:r>
                <a:r>
                  <a:rPr lang="en-US" dirty="0" err="1"/>
                  <a:t>w.h.p</a:t>
                </a:r>
                <a:r>
                  <a:rPr lang="en-US" dirty="0"/>
                  <a:t>.; goal to construct without randomness</a:t>
                </a:r>
                <a:br>
                  <a:rPr lang="en-US" dirty="0"/>
                </a:br>
                <a:r>
                  <a:rPr lang="en-US" dirty="0"/>
                  <a:t>Usual goal: PTIME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outputs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rigid matrix</a:t>
                </a:r>
              </a:p>
              <a:p>
                <a:r>
                  <a:rPr lang="en-US" dirty="0"/>
                  <a:t>This talk: </a:t>
                </a:r>
                <a:r>
                  <a:rPr lang="en-US" b="1" dirty="0"/>
                  <a:t>P</a:t>
                </a:r>
                <a:r>
                  <a:rPr lang="en-US" b="1" baseline="30000" dirty="0"/>
                  <a:t>NP</a:t>
                </a:r>
                <a:r>
                  <a:rPr lang="en-US" b="1" dirty="0"/>
                  <a:t> construction </a:t>
                </a:r>
                <a:r>
                  <a:rPr lang="en-US" dirty="0"/>
                  <a:t>of </a:t>
                </a:r>
                <a:r>
                  <a:rPr lang="en-US" b="1" dirty="0" err="1"/>
                  <a:t>Razborov</a:t>
                </a:r>
                <a:r>
                  <a:rPr lang="en-US" b="1" dirty="0"/>
                  <a:t>-rigid</a:t>
                </a:r>
                <a:r>
                  <a:rPr lang="en-US" dirty="0"/>
                  <a:t> matrices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71A81-13D8-4A23-B9EA-F0AACF572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409" y="1479757"/>
                <a:ext cx="11867259" cy="5226341"/>
              </a:xfrm>
              <a:blipFill>
                <a:blip r:embed="rId3"/>
                <a:stretch>
                  <a:fillRect l="-925" t="-1984" b="-32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A8A462-03BC-48FD-B566-4EDB04B400E3}"/>
                  </a:ext>
                </a:extLst>
              </p:cNvPr>
              <p:cNvSpPr/>
              <p:nvPr/>
            </p:nvSpPr>
            <p:spPr>
              <a:xfrm>
                <a:off x="198409" y="2513472"/>
                <a:ext cx="5554121" cy="253781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[L. Valiant ‘77] </a:t>
                </a:r>
              </a:p>
              <a:p>
                <a:r>
                  <a:rPr lang="en-US" sz="2400" dirty="0"/>
                  <a:t>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computable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-depth arithmetic circuits has,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A8A462-03BC-48FD-B566-4EDB04B40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" y="2513472"/>
                <a:ext cx="5554121" cy="2537811"/>
              </a:xfrm>
              <a:prstGeom prst="rect">
                <a:avLst/>
              </a:prstGeom>
              <a:blipFill>
                <a:blip r:embed="rId4"/>
                <a:stretch>
                  <a:fillRect l="-1643" t="-1671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5B98CD-E97B-41B3-9DF7-417D747F1046}"/>
                  </a:ext>
                </a:extLst>
              </p:cNvPr>
              <p:cNvSpPr/>
              <p:nvPr/>
            </p:nvSpPr>
            <p:spPr>
              <a:xfrm>
                <a:off x="6257499" y="2690747"/>
                <a:ext cx="5736092" cy="1966949"/>
              </a:xfrm>
              <a:prstGeom prst="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[</a:t>
                </a:r>
                <a:r>
                  <a:rPr lang="en-US" sz="2400" b="1" dirty="0" err="1"/>
                  <a:t>Razborov</a:t>
                </a:r>
                <a:r>
                  <a:rPr lang="en-US" sz="2400" b="1" dirty="0"/>
                  <a:t> ’89, Wunderlich ‘12]</a:t>
                </a:r>
              </a:p>
              <a:p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PH</a:t>
                </a:r>
                <a:r>
                  <a:rPr lang="en-US" sz="2400" baseline="30000" dirty="0" err="1"/>
                  <a:t>cc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communication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has,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3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200" b="0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5B98CD-E97B-41B3-9DF7-417D747F1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99" y="2690747"/>
                <a:ext cx="5736092" cy="1966949"/>
              </a:xfrm>
              <a:prstGeom prst="rect">
                <a:avLst/>
              </a:prstGeom>
              <a:blipFill>
                <a:blip r:embed="rId5"/>
                <a:stretch>
                  <a:fillRect l="-943" t="-595"/>
                </a:stretch>
              </a:blipFill>
              <a:ln w="762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E1FACA3-A80A-40D0-8A93-3B3A07C60644}"/>
              </a:ext>
            </a:extLst>
          </p:cNvPr>
          <p:cNvSpPr/>
          <p:nvPr/>
        </p:nvSpPr>
        <p:spPr>
          <a:xfrm>
            <a:off x="7680366" y="360655"/>
            <a:ext cx="4511634" cy="1027214"/>
          </a:xfrm>
          <a:prstGeom prst="wedgeEllipseCallout">
            <a:avLst>
              <a:gd name="adj1" fmla="val -86484"/>
              <a:gd name="adj2" fmla="val 3031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Both are notoriously hard questions open for decades</a:t>
            </a:r>
          </a:p>
        </p:txBody>
      </p:sp>
    </p:spTree>
    <p:extLst>
      <p:ext uri="{BB962C8B-B14F-4D97-AF65-F5344CB8AC3E}">
        <p14:creationId xmlns:p14="http://schemas.microsoft.com/office/powerpoint/2010/main" val="35739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3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4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5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0258286"/>
                  </p:ext>
                </p:extLst>
              </p:nvPr>
            </p:nvGraphicFramePr>
            <p:xfrm>
              <a:off x="690694" y="2117968"/>
              <a:ext cx="10515600" cy="441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0258286"/>
                  </p:ext>
                </p:extLst>
              </p:nvPr>
            </p:nvGraphicFramePr>
            <p:xfrm>
              <a:off x="690694" y="2117968"/>
              <a:ext cx="10515600" cy="441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9589" r="-59516" b="-30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55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3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4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5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277034"/>
                  </p:ext>
                </p:extLst>
              </p:nvPr>
            </p:nvGraphicFramePr>
            <p:xfrm>
              <a:off x="690694" y="2117968"/>
              <a:ext cx="10515600" cy="123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277034"/>
                  </p:ext>
                </p:extLst>
              </p:nvPr>
            </p:nvGraphicFramePr>
            <p:xfrm>
              <a:off x="690694" y="2117968"/>
              <a:ext cx="10515600" cy="1234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9589" r="-59516" b="-2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61538" r="-59516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846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3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4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5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2422437"/>
                  </p:ext>
                </p:extLst>
              </p:nvPr>
            </p:nvGraphicFramePr>
            <p:xfrm>
              <a:off x="690694" y="2117968"/>
              <a:ext cx="105156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2422437"/>
                  </p:ext>
                </p:extLst>
              </p:nvPr>
            </p:nvGraphicFramePr>
            <p:xfrm>
              <a:off x="690694" y="2117968"/>
              <a:ext cx="105156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9589" r="-59516" b="-3082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61538" r="-59516" b="-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287671" r="-59516" b="-30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73151" t="-287671" r="-1096" b="-30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282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3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4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5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445296"/>
                  </p:ext>
                </p:extLst>
              </p:nvPr>
            </p:nvGraphicFramePr>
            <p:xfrm>
              <a:off x="690694" y="2117968"/>
              <a:ext cx="10515600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445296"/>
                  </p:ext>
                </p:extLst>
              </p:nvPr>
            </p:nvGraphicFramePr>
            <p:xfrm>
              <a:off x="690694" y="2117968"/>
              <a:ext cx="10515600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9589" r="-59516" b="-484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61538" r="-59516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287671" r="-59516" b="-2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73151" t="-287671" r="-1096" b="-2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9677" t="-217692" r="-59516" b="-1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017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119545F-FD95-4500-A708-26396299D2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209" y="5046871"/>
                <a:ext cx="11591320" cy="17307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Today: </a:t>
                </a:r>
                <a:r>
                  <a:rPr lang="en-US" b="1" dirty="0"/>
                  <a:t>unconditional</a:t>
                </a:r>
                <a:r>
                  <a:rPr lang="en-US" dirty="0"/>
                  <a:t>, and over </a:t>
                </a:r>
                <a:r>
                  <a:rPr lang="en-US" b="1" dirty="0"/>
                  <a:t>constant-size finite fields </a:t>
                </a:r>
                <a:r>
                  <a:rPr lang="en-US" dirty="0"/>
                  <a:t>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Conditional</a:t>
                </a:r>
                <a:r>
                  <a:rPr lang="en-US" dirty="0"/>
                  <a:t> Explicit Constructions (using hardness-vs-randomness)</a:t>
                </a:r>
              </a:p>
              <a:p>
                <a:r>
                  <a:rPr lang="en-US" dirty="0"/>
                  <a:t>“Algebraic Dimension” approach (require </a:t>
                </a:r>
                <a:r>
                  <a:rPr lang="en-US" b="1" dirty="0"/>
                  <a:t>very</a:t>
                </a:r>
                <a:r>
                  <a:rPr lang="en-US" dirty="0"/>
                  <a:t> </a:t>
                </a:r>
                <a:r>
                  <a:rPr lang="en-US" b="1" dirty="0"/>
                  <a:t>large fields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119545F-FD95-4500-A708-26396299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9" y="5046871"/>
                <a:ext cx="11591320" cy="1730798"/>
              </a:xfrm>
              <a:prstGeom prst="rect">
                <a:avLst/>
              </a:prstGeom>
              <a:blipFill>
                <a:blip r:embed="rId3"/>
                <a:stretch>
                  <a:fillRect l="-893" t="-5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4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5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6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90694" y="2117968"/>
              <a:ext cx="10515600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>
                <a:extLst>
                  <a:ext uri="{FF2B5EF4-FFF2-40B4-BE49-F238E27FC236}">
                    <a16:creationId xmlns:a16="http://schemas.microsoft.com/office/drawing/2014/main" id="{53C34F43-43F6-40A9-9634-5E02F6DD1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0445296"/>
                  </p:ext>
                </p:extLst>
              </p:nvPr>
            </p:nvGraphicFramePr>
            <p:xfrm>
              <a:off x="690694" y="2117968"/>
              <a:ext cx="10515600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9677" t="-9589" r="-59516" b="-484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9677" t="-61538" r="-59516" b="-1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9677" t="-287671" r="-59516" b="-20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73151" t="-287671" r="-1096" b="-20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9677" t="-217692" r="-59516" b="-1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320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FCC3-B746-45C2-9DA8-BA1CA9C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803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What’s Known?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44353568"/>
                  </p:ext>
                </p:extLst>
              </p:nvPr>
            </p:nvGraphicFramePr>
            <p:xfrm>
              <a:off x="690694" y="2117968"/>
              <a:ext cx="10515600" cy="308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2300" dirty="0"/>
                            <a:t> matrix</a:t>
                          </a:r>
                          <a:r>
                            <a:rPr lang="en-US" sz="23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1" i="1" baseline="0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3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TIME[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3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3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300" dirty="0"/>
                            <a:t> </a:t>
                          </a:r>
                          <a:r>
                            <a:rPr lang="en-US" sz="2300" baseline="0" dirty="0"/>
                            <a:t>    if  </a:t>
                          </a:r>
                          <a14:m>
                            <m:oMath xmlns:m="http://schemas.openxmlformats.org/officeDocument/2006/math"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300" b="0" i="1" baseline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300" b="0" i="1" baseline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endParaRPr lang="en-US" sz="2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3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𝓡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3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3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𝑴</m:t>
                                        </m:r>
                                      </m:e>
                                      <m:sub>
                                        <m:r>
                                          <a:rPr lang="en-US" sz="23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23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3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3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sz="23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3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en-US" sz="2300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a:rPr lang="en-US" sz="2300" b="1" i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𝐥𝐨𝐠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sz="2300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</m:fun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3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23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sz="23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  <m:r>
                                              <a:rPr lang="en-US" sz="23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3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𝜺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3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3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p>
                                    <m:r>
                                      <a:rPr lang="en-US" sz="23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3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300" b="1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20EED9B-2B96-472C-B5ED-C036A868217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44353568"/>
                  </p:ext>
                </p:extLst>
              </p:nvPr>
            </p:nvGraphicFramePr>
            <p:xfrm>
              <a:off x="690694" y="2117968"/>
              <a:ext cx="10515600" cy="3084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976">
                      <a:extLst>
                        <a:ext uri="{9D8B030D-6E8A-4147-A177-3AD203B41FA5}">
                          <a16:colId xmlns:a16="http://schemas.microsoft.com/office/drawing/2014/main" val="1193214763"/>
                        </a:ext>
                      </a:extLst>
                    </a:gridCol>
                    <a:gridCol w="3779939">
                      <a:extLst>
                        <a:ext uri="{9D8B030D-6E8A-4147-A177-3AD203B41FA5}">
                          <a16:colId xmlns:a16="http://schemas.microsoft.com/office/drawing/2014/main" val="3889645674"/>
                        </a:ext>
                      </a:extLst>
                    </a:gridCol>
                    <a:gridCol w="2221685">
                      <a:extLst>
                        <a:ext uri="{9D8B030D-6E8A-4147-A177-3AD203B41FA5}">
                          <a16:colId xmlns:a16="http://schemas.microsoft.com/office/drawing/2014/main" val="13281751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9589" r="-59516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Running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238928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Combinatorial Argument (“untouched minor argument”)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61538" r="-59516" b="-2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168961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Matrix is Rigid </a:t>
                          </a:r>
                          <a:r>
                            <a:rPr lang="en-US" sz="2300" dirty="0" err="1"/>
                            <a:t>w.h.p</a:t>
                          </a:r>
                          <a:r>
                            <a:rPr lang="en-US" sz="23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287671" r="-59516" b="-3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3151" t="-287671" r="-1096" b="-319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99408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Random 0/1 Toeplitz Matrix is Rigid</a:t>
                          </a:r>
                          <a:br>
                            <a:rPr lang="en-US" sz="2300" dirty="0"/>
                          </a:br>
                          <a:r>
                            <a:rPr lang="en-US" sz="2300" dirty="0"/>
                            <a:t>[</a:t>
                          </a:r>
                          <a:r>
                            <a:rPr lang="en-US" sz="2300" dirty="0" err="1"/>
                            <a:t>Goldreich</a:t>
                          </a:r>
                          <a:r>
                            <a:rPr lang="en-US" sz="2300" dirty="0"/>
                            <a:t>, Tal ‘16]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217692" r="-59516" b="-7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E</a:t>
                          </a:r>
                          <a:endParaRPr lang="en-US" sz="23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65003"/>
                      </a:ext>
                    </a:extLst>
                  </a:tr>
                  <a:tr h="6160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300" dirty="0"/>
                            <a:t>Our New Result!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77" t="-408911" r="-5951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300" baseline="0" dirty="0"/>
                            <a:t>P</a:t>
                          </a:r>
                          <a:r>
                            <a:rPr lang="en-US" sz="2300" baseline="30000" dirty="0"/>
                            <a:t>NP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07909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/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3A15E5-3D7E-415C-ADD9-5C8A8D808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819" y="1473186"/>
                <a:ext cx="4197292" cy="466859"/>
              </a:xfrm>
              <a:prstGeom prst="rect">
                <a:avLst/>
              </a:prstGeom>
              <a:blipFill>
                <a:blip r:embed="rId3"/>
                <a:stretch>
                  <a:fillRect l="-232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B9C32A-C2B6-442D-98AC-CA4E1DF81E88}"/>
              </a:ext>
            </a:extLst>
          </p:cNvPr>
          <p:cNvCxnSpPr>
            <a:cxnSpLocks/>
          </p:cNvCxnSpPr>
          <p:nvPr/>
        </p:nvCxnSpPr>
        <p:spPr>
          <a:xfrm flipH="1">
            <a:off x="10489034" y="635805"/>
            <a:ext cx="511729" cy="47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/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Valiant-Rigid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06E8F-1D9B-4F6A-A712-7594B7A5F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80331"/>
                <a:ext cx="7544499" cy="682816"/>
              </a:xfrm>
              <a:prstGeom prst="rect">
                <a:avLst/>
              </a:prstGeom>
              <a:blipFill>
                <a:blip r:embed="rId4"/>
                <a:stretch>
                  <a:fillRect l="-1292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/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Razborov-Rigid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4FBB3D8-722D-4E60-9673-0964E7E7E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11" y="763147"/>
                <a:ext cx="7544499" cy="645048"/>
              </a:xfrm>
              <a:prstGeom prst="rect">
                <a:avLst/>
              </a:prstGeom>
              <a:blipFill>
                <a:blip r:embed="rId5"/>
                <a:stretch>
                  <a:fillRect l="-1046" b="-446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1BAF2-C41B-4F35-B306-F974F07741E3}"/>
              </a:ext>
            </a:extLst>
          </p:cNvPr>
          <p:cNvCxnSpPr>
            <a:cxnSpLocks/>
          </p:cNvCxnSpPr>
          <p:nvPr/>
        </p:nvCxnSpPr>
        <p:spPr>
          <a:xfrm flipH="1">
            <a:off x="11206294" y="1960712"/>
            <a:ext cx="412458" cy="31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8BB51B-FEE6-4200-B9AA-973FE1D4AE32}"/>
                  </a:ext>
                </a:extLst>
              </p:cNvPr>
              <p:cNvSpPr txBox="1"/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New Theorem</a:t>
                </a:r>
                <a:r>
                  <a:rPr lang="en-US" sz="2400" dirty="0"/>
                  <a:t>: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and constant-sized finite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there is a P</a:t>
                </a:r>
                <a:r>
                  <a:rPr lang="en-US" sz="2400" baseline="30000" dirty="0"/>
                  <a:t>NP</a:t>
                </a:r>
                <a:r>
                  <a:rPr lang="en-US" sz="2400" dirty="0"/>
                  <a:t> machine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such that, for infinitely many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outputs </a:t>
                </a:r>
                <a:br>
                  <a:rPr lang="en-US" sz="2400" dirty="0"/>
                </a:br>
                <a:r>
                  <a:rPr lang="en-US" sz="2400" dirty="0"/>
                  <a:t>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𝓡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b="1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8BB51B-FEE6-4200-B9AA-973FE1D4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0" y="5360118"/>
                <a:ext cx="11308360" cy="1383712"/>
              </a:xfrm>
              <a:prstGeom prst="rect">
                <a:avLst/>
              </a:prstGeom>
              <a:blipFill>
                <a:blip r:embed="rId6"/>
                <a:stretch>
                  <a:fillRect t="-3509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0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l">
          <a:defRPr sz="2400" dirty="0">
            <a:solidFill>
              <a:srgbClr val="FF0000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3729</Words>
  <Application>Microsoft Office PowerPoint</Application>
  <PresentationFormat>Widescreen</PresentationFormat>
  <Paragraphs>441</Paragraphs>
  <Slides>26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Efficient Construction of Rigid Matrices Using an NP Oracle</vt:lpstr>
      <vt:lpstr>Matrix Rigidity</vt:lpstr>
      <vt:lpstr>Matrix Rigidity</vt:lpstr>
      <vt:lpstr>What’s Known?</vt:lpstr>
      <vt:lpstr>What’s Known?</vt:lpstr>
      <vt:lpstr>What’s Known?</vt:lpstr>
      <vt:lpstr>What’s Known?</vt:lpstr>
      <vt:lpstr>What’s Known?</vt:lpstr>
      <vt:lpstr>What’s Known?</vt:lpstr>
      <vt:lpstr>What’s Known?</vt:lpstr>
      <vt:lpstr>What’s Known?</vt:lpstr>
      <vt:lpstr>What’s Known?</vt:lpstr>
      <vt:lpstr>What’s Known?</vt:lpstr>
      <vt:lpstr>PowerPoint Presentation</vt:lpstr>
      <vt:lpstr>Application: Depth-2 Circuit Lower Bound</vt:lpstr>
      <vt:lpstr>Proof Overview</vt:lpstr>
      <vt:lpstr>Think about Low-Rank Matrices as a Circuit Class</vt:lpstr>
      <vt:lpstr>Williams’ Algorithmic Approach to Circuit LBs</vt:lpstr>
      <vt:lpstr>First Attempt</vt:lpstr>
      <vt:lpstr>First Attempt</vt:lpstr>
      <vt:lpstr>First Attempt</vt:lpstr>
      <vt:lpstr>Bootstrapping Low-Rank Approximations</vt:lpstr>
      <vt:lpstr>Summary</vt:lpstr>
      <vt:lpstr>Thanks! Any Questions?</vt:lpstr>
      <vt:lpstr>Onwards to the Real Proof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Structure Lemmas for Depth-two Threshold Circuits</dc:title>
  <dc:creator>陈 立杰</dc:creator>
  <cp:lastModifiedBy>立杰 陈</cp:lastModifiedBy>
  <cp:revision>305</cp:revision>
  <dcterms:created xsi:type="dcterms:W3CDTF">2018-09-10T03:56:27Z</dcterms:created>
  <dcterms:modified xsi:type="dcterms:W3CDTF">2019-11-11T21:30:37Z</dcterms:modified>
</cp:coreProperties>
</file>