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18E71-C807-40D8-8A8C-0BAEAC3C9717}" v="773" dt="2019-01-14T01:51:30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立杰 陈" userId="43b29090dfcb437d" providerId="LiveId" clId="{03C18E71-C807-40D8-8A8C-0BAEAC3C9717}"/>
    <pc:docChg chg="undo custSel addSld delSld modSld sldOrd">
      <pc:chgData name="立杰 陈" userId="43b29090dfcb437d" providerId="LiveId" clId="{03C18E71-C807-40D8-8A8C-0BAEAC3C9717}" dt="2019-01-14T01:51:30.810" v="1178" actId="20577"/>
      <pc:docMkLst>
        <pc:docMk/>
      </pc:docMkLst>
      <pc:sldChg chg="modSp">
        <pc:chgData name="立杰 陈" userId="43b29090dfcb437d" providerId="LiveId" clId="{03C18E71-C807-40D8-8A8C-0BAEAC3C9717}" dt="2019-01-10T05:29:23.222" v="112" actId="113"/>
        <pc:sldMkLst>
          <pc:docMk/>
          <pc:sldMk cId="3297031244" sldId="258"/>
        </pc:sldMkLst>
        <pc:spChg chg="mod">
          <ac:chgData name="立杰 陈" userId="43b29090dfcb437d" providerId="LiveId" clId="{03C18E71-C807-40D8-8A8C-0BAEAC3C9717}" dt="2019-01-10T05:28:11.646" v="96" actId="113"/>
          <ac:spMkLst>
            <pc:docMk/>
            <pc:sldMk cId="3297031244" sldId="258"/>
            <ac:spMk id="2" creationId="{08BD7471-D98E-47A1-BC7C-58EC829E1571}"/>
          </ac:spMkLst>
        </pc:spChg>
        <pc:spChg chg="mod">
          <ac:chgData name="立杰 陈" userId="43b29090dfcb437d" providerId="LiveId" clId="{03C18E71-C807-40D8-8A8C-0BAEAC3C9717}" dt="2019-01-06T05:58:34.521" v="2" actId="207"/>
          <ac:spMkLst>
            <pc:docMk/>
            <pc:sldMk cId="3297031244" sldId="258"/>
            <ac:spMk id="7" creationId="{C8CAD966-8132-4594-B7E3-31D320D9D3BA}"/>
          </ac:spMkLst>
        </pc:spChg>
        <pc:spChg chg="mod">
          <ac:chgData name="立杰 陈" userId="43b29090dfcb437d" providerId="LiveId" clId="{03C18E71-C807-40D8-8A8C-0BAEAC3C9717}" dt="2019-01-10T05:29:05.013" v="108" actId="14100"/>
          <ac:spMkLst>
            <pc:docMk/>
            <pc:sldMk cId="3297031244" sldId="258"/>
            <ac:spMk id="8" creationId="{04874B99-DD19-40F8-A9FF-064DBC7EB973}"/>
          </ac:spMkLst>
        </pc:spChg>
        <pc:spChg chg="mod">
          <ac:chgData name="立杰 陈" userId="43b29090dfcb437d" providerId="LiveId" clId="{03C18E71-C807-40D8-8A8C-0BAEAC3C9717}" dt="2019-01-10T05:28:24.351" v="101" actId="20577"/>
          <ac:spMkLst>
            <pc:docMk/>
            <pc:sldMk cId="3297031244" sldId="258"/>
            <ac:spMk id="9" creationId="{C8A40BF2-0A0B-4F33-A8F8-EF8712A431AC}"/>
          </ac:spMkLst>
        </pc:spChg>
        <pc:spChg chg="mod">
          <ac:chgData name="立杰 陈" userId="43b29090dfcb437d" providerId="LiveId" clId="{03C18E71-C807-40D8-8A8C-0BAEAC3C9717}" dt="2019-01-06T05:58:47.702" v="6" actId="113"/>
          <ac:spMkLst>
            <pc:docMk/>
            <pc:sldMk cId="3297031244" sldId="258"/>
            <ac:spMk id="10" creationId="{DE6D1455-516E-4AF5-A146-B1A973A69634}"/>
          </ac:spMkLst>
        </pc:spChg>
        <pc:spChg chg="mod">
          <ac:chgData name="立杰 陈" userId="43b29090dfcb437d" providerId="LiveId" clId="{03C18E71-C807-40D8-8A8C-0BAEAC3C9717}" dt="2019-01-10T05:28:56.963" v="106" actId="113"/>
          <ac:spMkLst>
            <pc:docMk/>
            <pc:sldMk cId="3297031244" sldId="258"/>
            <ac:spMk id="11" creationId="{B99CA969-A00B-4A4A-B0A1-589E8631DB41}"/>
          </ac:spMkLst>
        </pc:spChg>
        <pc:spChg chg="mod">
          <ac:chgData name="立杰 陈" userId="43b29090dfcb437d" providerId="LiveId" clId="{03C18E71-C807-40D8-8A8C-0BAEAC3C9717}" dt="2019-01-10T05:29:23.222" v="112" actId="113"/>
          <ac:spMkLst>
            <pc:docMk/>
            <pc:sldMk cId="3297031244" sldId="258"/>
            <ac:spMk id="12" creationId="{91E584C2-BF44-4199-B1C7-3B3B70A592BE}"/>
          </ac:spMkLst>
        </pc:spChg>
      </pc:sldChg>
      <pc:sldChg chg="modSp">
        <pc:chgData name="立杰 陈" userId="43b29090dfcb437d" providerId="LiveId" clId="{03C18E71-C807-40D8-8A8C-0BAEAC3C9717}" dt="2019-01-11T04:51:03.051" v="344" actId="20577"/>
        <pc:sldMkLst>
          <pc:docMk/>
          <pc:sldMk cId="1029791711" sldId="259"/>
        </pc:sldMkLst>
        <pc:spChg chg="mod">
          <ac:chgData name="立杰 陈" userId="43b29090dfcb437d" providerId="LiveId" clId="{03C18E71-C807-40D8-8A8C-0BAEAC3C9717}" dt="2019-01-11T04:51:03.051" v="344" actId="20577"/>
          <ac:spMkLst>
            <pc:docMk/>
            <pc:sldMk cId="1029791711" sldId="259"/>
            <ac:spMk id="16" creationId="{3109ECE6-F8A7-4D92-A545-1317FBD80F0D}"/>
          </ac:spMkLst>
        </pc:spChg>
      </pc:sldChg>
      <pc:sldChg chg="modSp">
        <pc:chgData name="立杰 陈" userId="43b29090dfcb437d" providerId="LiveId" clId="{03C18E71-C807-40D8-8A8C-0BAEAC3C9717}" dt="2019-01-14T01:50:57.113" v="1170" actId="20577"/>
        <pc:sldMkLst>
          <pc:docMk/>
          <pc:sldMk cId="4271946497" sldId="260"/>
        </pc:sldMkLst>
        <pc:spChg chg="mod">
          <ac:chgData name="立杰 陈" userId="43b29090dfcb437d" providerId="LiveId" clId="{03C18E71-C807-40D8-8A8C-0BAEAC3C9717}" dt="2019-01-14T01:50:57.113" v="1170" actId="20577"/>
          <ac:spMkLst>
            <pc:docMk/>
            <pc:sldMk cId="4271946497" sldId="260"/>
            <ac:spMk id="16" creationId="{3109ECE6-F8A7-4D92-A545-1317FBD80F0D}"/>
          </ac:spMkLst>
        </pc:spChg>
      </pc:sldChg>
      <pc:sldChg chg="modSp">
        <pc:chgData name="立杰 陈" userId="43b29090dfcb437d" providerId="LiveId" clId="{03C18E71-C807-40D8-8A8C-0BAEAC3C9717}" dt="2019-01-11T22:17:27.786" v="1086" actId="114"/>
        <pc:sldMkLst>
          <pc:docMk/>
          <pc:sldMk cId="349251910" sldId="261"/>
        </pc:sldMkLst>
        <pc:spChg chg="mod">
          <ac:chgData name="立杰 陈" userId="43b29090dfcb437d" providerId="LiveId" clId="{03C18E71-C807-40D8-8A8C-0BAEAC3C9717}" dt="2019-01-10T05:29:56.587" v="113" actId="17032"/>
          <ac:spMkLst>
            <pc:docMk/>
            <pc:sldMk cId="349251910" sldId="261"/>
            <ac:spMk id="20" creationId="{83CA64CD-9105-4B00-ABDA-AC1EF8E9636E}"/>
          </ac:spMkLst>
        </pc:spChg>
        <pc:spChg chg="mod">
          <ac:chgData name="立杰 陈" userId="43b29090dfcb437d" providerId="LiveId" clId="{03C18E71-C807-40D8-8A8C-0BAEAC3C9717}" dt="2019-01-10T05:30:02.815" v="114" actId="17032"/>
          <ac:spMkLst>
            <pc:docMk/>
            <pc:sldMk cId="349251910" sldId="261"/>
            <ac:spMk id="24" creationId="{D5D76D31-45D7-4576-801D-9FECD21FB967}"/>
          </ac:spMkLst>
        </pc:spChg>
        <pc:spChg chg="mod">
          <ac:chgData name="立杰 陈" userId="43b29090dfcb437d" providerId="LiveId" clId="{03C18E71-C807-40D8-8A8C-0BAEAC3C9717}" dt="2019-01-11T22:17:27.786" v="1086" actId="114"/>
          <ac:spMkLst>
            <pc:docMk/>
            <pc:sldMk cId="349251910" sldId="261"/>
            <ac:spMk id="25" creationId="{A3DF2B50-0B25-41A3-B362-7FF24F2A1DB0}"/>
          </ac:spMkLst>
        </pc:spChg>
      </pc:sldChg>
      <pc:sldChg chg="addSp modSp modAnim">
        <pc:chgData name="立杰 陈" userId="43b29090dfcb437d" providerId="LiveId" clId="{03C18E71-C807-40D8-8A8C-0BAEAC3C9717}" dt="2019-01-11T22:20:27.733" v="1114"/>
        <pc:sldMkLst>
          <pc:docMk/>
          <pc:sldMk cId="4227009631" sldId="262"/>
        </pc:sldMkLst>
        <pc:spChg chg="add mod">
          <ac:chgData name="立杰 陈" userId="43b29090dfcb437d" providerId="LiveId" clId="{03C18E71-C807-40D8-8A8C-0BAEAC3C9717}" dt="2019-01-11T22:20:08.113" v="1112" actId="13822"/>
          <ac:spMkLst>
            <pc:docMk/>
            <pc:sldMk cId="4227009631" sldId="262"/>
            <ac:spMk id="5" creationId="{981E518A-9A77-47EE-A50D-B20C3B644419}"/>
          </ac:spMkLst>
        </pc:spChg>
      </pc:sldChg>
      <pc:sldChg chg="addSp delSp modSp delAnim modAnim">
        <pc:chgData name="立杰 陈" userId="43b29090dfcb437d" providerId="LiveId" clId="{03C18E71-C807-40D8-8A8C-0BAEAC3C9717}" dt="2019-01-14T01:51:17.259" v="1173" actId="20577"/>
        <pc:sldMkLst>
          <pc:docMk/>
          <pc:sldMk cId="3112956656" sldId="263"/>
        </pc:sldMkLst>
        <pc:spChg chg="add del mod">
          <ac:chgData name="立杰 陈" userId="43b29090dfcb437d" providerId="LiveId" clId="{03C18E71-C807-40D8-8A8C-0BAEAC3C9717}" dt="2019-01-11T20:09:16.265" v="1055" actId="478"/>
          <ac:spMkLst>
            <pc:docMk/>
            <pc:sldMk cId="3112956656" sldId="263"/>
            <ac:spMk id="3" creationId="{CBBDE7E8-74D2-4995-A8FE-575EBAF6A4C8}"/>
          </ac:spMkLst>
        </pc:spChg>
        <pc:spChg chg="mod">
          <ac:chgData name="立杰 陈" userId="43b29090dfcb437d" providerId="LiveId" clId="{03C18E71-C807-40D8-8A8C-0BAEAC3C9717}" dt="2019-01-11T20:10:51.519" v="1080" actId="1076"/>
          <ac:spMkLst>
            <pc:docMk/>
            <pc:sldMk cId="3112956656" sldId="263"/>
            <ac:spMk id="5" creationId="{373FC9C3-DCEA-4C51-9AF7-8696D9249E32}"/>
          </ac:spMkLst>
        </pc:spChg>
        <pc:spChg chg="mod">
          <ac:chgData name="立杰 陈" userId="43b29090dfcb437d" providerId="LiveId" clId="{03C18E71-C807-40D8-8A8C-0BAEAC3C9717}" dt="2019-01-11T20:10:51.519" v="1080" actId="1076"/>
          <ac:spMkLst>
            <pc:docMk/>
            <pc:sldMk cId="3112956656" sldId="263"/>
            <ac:spMk id="6" creationId="{F8B1271D-1746-48C3-B643-975478A179B0}"/>
          </ac:spMkLst>
        </pc:spChg>
        <pc:spChg chg="add mod">
          <ac:chgData name="立杰 陈" userId="43b29090dfcb437d" providerId="LiveId" clId="{03C18E71-C807-40D8-8A8C-0BAEAC3C9717}" dt="2019-01-11T20:10:10.810" v="1074" actId="1076"/>
          <ac:spMkLst>
            <pc:docMk/>
            <pc:sldMk cId="3112956656" sldId="263"/>
            <ac:spMk id="12" creationId="{0BCF01F3-7ADD-4F4A-B4B2-0187BA55504C}"/>
          </ac:spMkLst>
        </pc:spChg>
        <pc:spChg chg="add mod">
          <ac:chgData name="立杰 陈" userId="43b29090dfcb437d" providerId="LiveId" clId="{03C18E71-C807-40D8-8A8C-0BAEAC3C9717}" dt="2019-01-11T20:10:51.519" v="1080" actId="1076"/>
          <ac:spMkLst>
            <pc:docMk/>
            <pc:sldMk cId="3112956656" sldId="263"/>
            <ac:spMk id="13" creationId="{1CABF84E-DF96-4A46-88DB-8809E5C44BC4}"/>
          </ac:spMkLst>
        </pc:spChg>
        <pc:spChg chg="mod">
          <ac:chgData name="立杰 陈" userId="43b29090dfcb437d" providerId="LiveId" clId="{03C18E71-C807-40D8-8A8C-0BAEAC3C9717}" dt="2019-01-14T01:51:17.259" v="1173" actId="20577"/>
          <ac:spMkLst>
            <pc:docMk/>
            <pc:sldMk cId="3112956656" sldId="263"/>
            <ac:spMk id="14" creationId="{086B9AFB-2979-4DF7-BF01-F86FA89BC73C}"/>
          </ac:spMkLst>
        </pc:spChg>
        <pc:spChg chg="mod">
          <ac:chgData name="立杰 陈" userId="43b29090dfcb437d" providerId="LiveId" clId="{03C18E71-C807-40D8-8A8C-0BAEAC3C9717}" dt="2019-01-06T06:00:59.026" v="44" actId="1076"/>
          <ac:spMkLst>
            <pc:docMk/>
            <pc:sldMk cId="3112956656" sldId="263"/>
            <ac:spMk id="15" creationId="{98B92B2B-6E8F-4721-8302-B8F4B45FB206}"/>
          </ac:spMkLst>
        </pc:spChg>
        <pc:spChg chg="del">
          <ac:chgData name="立杰 陈" userId="43b29090dfcb437d" providerId="LiveId" clId="{03C18E71-C807-40D8-8A8C-0BAEAC3C9717}" dt="2019-01-11T20:09:31.365" v="1062" actId="478"/>
          <ac:spMkLst>
            <pc:docMk/>
            <pc:sldMk cId="3112956656" sldId="263"/>
            <ac:spMk id="16" creationId="{0BE1EB9C-1858-481A-8234-E113C0AC3509}"/>
          </ac:spMkLst>
        </pc:spChg>
        <pc:spChg chg="del">
          <ac:chgData name="立杰 陈" userId="43b29090dfcb437d" providerId="LiveId" clId="{03C18E71-C807-40D8-8A8C-0BAEAC3C9717}" dt="2019-01-11T20:10:06.046" v="1072" actId="478"/>
          <ac:spMkLst>
            <pc:docMk/>
            <pc:sldMk cId="3112956656" sldId="263"/>
            <ac:spMk id="17" creationId="{BC62D003-1665-45B3-BEC0-F6A707D234F1}"/>
          </ac:spMkLst>
        </pc:spChg>
        <pc:spChg chg="del">
          <ac:chgData name="立杰 陈" userId="43b29090dfcb437d" providerId="LiveId" clId="{03C18E71-C807-40D8-8A8C-0BAEAC3C9717}" dt="2019-01-11T20:10:14.222" v="1075" actId="478"/>
          <ac:spMkLst>
            <pc:docMk/>
            <pc:sldMk cId="3112956656" sldId="263"/>
            <ac:spMk id="18" creationId="{3DFEFB6B-B638-4B97-9E33-41F5584FF53A}"/>
          </ac:spMkLst>
        </pc:spChg>
        <pc:spChg chg="add mod">
          <ac:chgData name="立杰 陈" userId="43b29090dfcb437d" providerId="LiveId" clId="{03C18E71-C807-40D8-8A8C-0BAEAC3C9717}" dt="2019-01-11T20:10:19.321" v="1077" actId="1076"/>
          <ac:spMkLst>
            <pc:docMk/>
            <pc:sldMk cId="3112956656" sldId="263"/>
            <ac:spMk id="20" creationId="{5A68964F-9980-49D2-83CC-F0BE6D40F63B}"/>
          </ac:spMkLst>
        </pc:spChg>
      </pc:sldChg>
      <pc:sldChg chg="modSp">
        <pc:chgData name="立杰 陈" userId="43b29090dfcb437d" providerId="LiveId" clId="{03C18E71-C807-40D8-8A8C-0BAEAC3C9717}" dt="2019-01-10T05:32:55.965" v="150" actId="20577"/>
        <pc:sldMkLst>
          <pc:docMk/>
          <pc:sldMk cId="3469028437" sldId="265"/>
        </pc:sldMkLst>
        <pc:spChg chg="mod">
          <ac:chgData name="立杰 陈" userId="43b29090dfcb437d" providerId="LiveId" clId="{03C18E71-C807-40D8-8A8C-0BAEAC3C9717}" dt="2019-01-10T05:32:55.965" v="150" actId="20577"/>
          <ac:spMkLst>
            <pc:docMk/>
            <pc:sldMk cId="3469028437" sldId="265"/>
            <ac:spMk id="5" creationId="{FCBDCE39-847F-4103-B979-43556EAF0709}"/>
          </ac:spMkLst>
        </pc:spChg>
        <pc:spChg chg="mod">
          <ac:chgData name="立杰 陈" userId="43b29090dfcb437d" providerId="LiveId" clId="{03C18E71-C807-40D8-8A8C-0BAEAC3C9717}" dt="2019-01-10T05:31:25.543" v="137" actId="13822"/>
          <ac:spMkLst>
            <pc:docMk/>
            <pc:sldMk cId="3469028437" sldId="265"/>
            <ac:spMk id="6" creationId="{37F51397-4353-4248-8770-AD43C91990C6}"/>
          </ac:spMkLst>
        </pc:spChg>
      </pc:sldChg>
      <pc:sldChg chg="addSp delSp modSp addAnim delAnim modAnim">
        <pc:chgData name="立杰 陈" userId="43b29090dfcb437d" providerId="LiveId" clId="{03C18E71-C807-40D8-8A8C-0BAEAC3C9717}" dt="2019-01-14T01:51:30.810" v="1178" actId="20577"/>
        <pc:sldMkLst>
          <pc:docMk/>
          <pc:sldMk cId="1551184735" sldId="266"/>
        </pc:sldMkLst>
        <pc:spChg chg="mod">
          <ac:chgData name="立杰 陈" userId="43b29090dfcb437d" providerId="LiveId" clId="{03C18E71-C807-40D8-8A8C-0BAEAC3C9717}" dt="2019-01-11T20:02:40.669" v="951" actId="20577"/>
          <ac:spMkLst>
            <pc:docMk/>
            <pc:sldMk cId="1551184735" sldId="266"/>
            <ac:spMk id="2" creationId="{08BD7471-D98E-47A1-BC7C-58EC829E1571}"/>
          </ac:spMkLst>
        </pc:spChg>
        <pc:spChg chg="mod">
          <ac:chgData name="立杰 陈" userId="43b29090dfcb437d" providerId="LiveId" clId="{03C18E71-C807-40D8-8A8C-0BAEAC3C9717}" dt="2019-01-11T20:02:35.447" v="937" actId="1076"/>
          <ac:spMkLst>
            <pc:docMk/>
            <pc:sldMk cId="1551184735" sldId="266"/>
            <ac:spMk id="3" creationId="{029A64EA-37FC-43B7-9466-0CA922A8DCC1}"/>
          </ac:spMkLst>
        </pc:spChg>
        <pc:spChg chg="add del mod">
          <ac:chgData name="立杰 陈" userId="43b29090dfcb437d" providerId="LiveId" clId="{03C18E71-C807-40D8-8A8C-0BAEAC3C9717}" dt="2019-01-11T06:41:32.556" v="927" actId="478"/>
          <ac:spMkLst>
            <pc:docMk/>
            <pc:sldMk cId="1551184735" sldId="266"/>
            <ac:spMk id="5" creationId="{FCBDCE39-847F-4103-B979-43556EAF0709}"/>
          </ac:spMkLst>
        </pc:spChg>
        <pc:spChg chg="add del mod">
          <ac:chgData name="立杰 陈" userId="43b29090dfcb437d" providerId="LiveId" clId="{03C18E71-C807-40D8-8A8C-0BAEAC3C9717}" dt="2019-01-11T06:41:37.837" v="930" actId="478"/>
          <ac:spMkLst>
            <pc:docMk/>
            <pc:sldMk cId="1551184735" sldId="266"/>
            <ac:spMk id="7" creationId="{D7025C45-6DBF-413B-A9EE-606778FBC22A}"/>
          </ac:spMkLst>
        </pc:spChg>
        <pc:spChg chg="del">
          <ac:chgData name="立杰 陈" userId="43b29090dfcb437d" providerId="LiveId" clId="{03C18E71-C807-40D8-8A8C-0BAEAC3C9717}" dt="2019-01-11T06:40:43.237" v="915" actId="478"/>
          <ac:spMkLst>
            <pc:docMk/>
            <pc:sldMk cId="1551184735" sldId="266"/>
            <ac:spMk id="8" creationId="{1B0AC93C-0536-4E15-B068-3956E8B5AECA}"/>
          </ac:spMkLst>
        </pc:spChg>
        <pc:spChg chg="del">
          <ac:chgData name="立杰 陈" userId="43b29090dfcb437d" providerId="LiveId" clId="{03C18E71-C807-40D8-8A8C-0BAEAC3C9717}" dt="2019-01-11T06:40:45.309" v="916" actId="478"/>
          <ac:spMkLst>
            <pc:docMk/>
            <pc:sldMk cId="1551184735" sldId="266"/>
            <ac:spMk id="9" creationId="{F32F41B0-8619-4A3C-9912-A5EEAAE0E23E}"/>
          </ac:spMkLst>
        </pc:spChg>
        <pc:spChg chg="mod">
          <ac:chgData name="立杰 陈" userId="43b29090dfcb437d" providerId="LiveId" clId="{03C18E71-C807-40D8-8A8C-0BAEAC3C9717}" dt="2019-01-14T01:51:30.810" v="1178" actId="20577"/>
          <ac:spMkLst>
            <pc:docMk/>
            <pc:sldMk cId="1551184735" sldId="266"/>
            <ac:spMk id="10" creationId="{82CAEC08-A00A-462C-878B-97567793B1B5}"/>
          </ac:spMkLst>
        </pc:spChg>
        <pc:spChg chg="add mod">
          <ac:chgData name="立杰 陈" userId="43b29090dfcb437d" providerId="LiveId" clId="{03C18E71-C807-40D8-8A8C-0BAEAC3C9717}" dt="2019-01-11T20:02:26.292" v="935" actId="1076"/>
          <ac:spMkLst>
            <pc:docMk/>
            <pc:sldMk cId="1551184735" sldId="266"/>
            <ac:spMk id="11" creationId="{2EA3E9F7-1C9C-4605-98B0-482C8B449718}"/>
          </ac:spMkLst>
        </pc:spChg>
        <pc:spChg chg="del mod">
          <ac:chgData name="立杰 陈" userId="43b29090dfcb437d" providerId="LiveId" clId="{03C18E71-C807-40D8-8A8C-0BAEAC3C9717}" dt="2019-01-11T06:41:09.284" v="921" actId="478"/>
          <ac:spMkLst>
            <pc:docMk/>
            <pc:sldMk cId="1551184735" sldId="266"/>
            <ac:spMk id="12" creationId="{9CD86193-FC95-43A1-A758-7B4B651018E9}"/>
          </ac:spMkLst>
        </pc:spChg>
        <pc:spChg chg="del mod">
          <ac:chgData name="立杰 陈" userId="43b29090dfcb437d" providerId="LiveId" clId="{03C18E71-C807-40D8-8A8C-0BAEAC3C9717}" dt="2019-01-11T06:41:11.032" v="922" actId="478"/>
          <ac:spMkLst>
            <pc:docMk/>
            <pc:sldMk cId="1551184735" sldId="266"/>
            <ac:spMk id="13" creationId="{9A8495FD-C668-4432-B773-4520193C9DBC}"/>
          </ac:spMkLst>
        </pc:spChg>
        <pc:spChg chg="add mod">
          <ac:chgData name="立杰 陈" userId="43b29090dfcb437d" providerId="LiveId" clId="{03C18E71-C807-40D8-8A8C-0BAEAC3C9717}" dt="2019-01-11T23:30:45.595" v="1115" actId="207"/>
          <ac:spMkLst>
            <pc:docMk/>
            <pc:sldMk cId="1551184735" sldId="266"/>
            <ac:spMk id="14" creationId="{5B2DB2E2-B121-4FBA-A469-03AA0F673148}"/>
          </ac:spMkLst>
        </pc:spChg>
        <pc:spChg chg="add mod">
          <ac:chgData name="立杰 陈" userId="43b29090dfcb437d" providerId="LiveId" clId="{03C18E71-C807-40D8-8A8C-0BAEAC3C9717}" dt="2019-01-11T20:04:26.694" v="1002" actId="113"/>
          <ac:spMkLst>
            <pc:docMk/>
            <pc:sldMk cId="1551184735" sldId="266"/>
            <ac:spMk id="16" creationId="{5AF8AB08-B953-44A7-9747-DB981DA3325F}"/>
          </ac:spMkLst>
        </pc:spChg>
        <pc:cxnChg chg="add mod">
          <ac:chgData name="立杰 陈" userId="43b29090dfcb437d" providerId="LiveId" clId="{03C18E71-C807-40D8-8A8C-0BAEAC3C9717}" dt="2019-01-11T20:01:09.032" v="932" actId="1076"/>
          <ac:cxnSpMkLst>
            <pc:docMk/>
            <pc:sldMk cId="1551184735" sldId="266"/>
            <ac:cxnSpMk id="15" creationId="{97AD51B9-DC46-45E9-975B-82B39C855C74}"/>
          </ac:cxnSpMkLst>
        </pc:cxnChg>
      </pc:sldChg>
      <pc:sldChg chg="addSp modSp ord modAnim">
        <pc:chgData name="立杰 陈" userId="43b29090dfcb437d" providerId="LiveId" clId="{03C18E71-C807-40D8-8A8C-0BAEAC3C9717}" dt="2019-01-11T20:07:41.209" v="1053" actId="207"/>
        <pc:sldMkLst>
          <pc:docMk/>
          <pc:sldMk cId="3092272844" sldId="267"/>
        </pc:sldMkLst>
        <pc:spChg chg="add mod">
          <ac:chgData name="立杰 陈" userId="43b29090dfcb437d" providerId="LiveId" clId="{03C18E71-C807-40D8-8A8C-0BAEAC3C9717}" dt="2019-01-11T05:07:23.740" v="723" actId="20577"/>
          <ac:spMkLst>
            <pc:docMk/>
            <pc:sldMk cId="3092272844" sldId="267"/>
            <ac:spMk id="4" creationId="{A2EE3978-0F1F-46D7-86FA-CA495968FC82}"/>
          </ac:spMkLst>
        </pc:spChg>
        <pc:spChg chg="mod">
          <ac:chgData name="立杰 陈" userId="43b29090dfcb437d" providerId="LiveId" clId="{03C18E71-C807-40D8-8A8C-0BAEAC3C9717}" dt="2019-01-11T20:07:41.209" v="1053" actId="207"/>
          <ac:spMkLst>
            <pc:docMk/>
            <pc:sldMk cId="3092272844" sldId="267"/>
            <ac:spMk id="6" creationId="{37F51397-4353-4248-8770-AD43C91990C6}"/>
          </ac:spMkLst>
        </pc:spChg>
        <pc:spChg chg="mod">
          <ac:chgData name="立杰 陈" userId="43b29090dfcb437d" providerId="LiveId" clId="{03C18E71-C807-40D8-8A8C-0BAEAC3C9717}" dt="2019-01-11T04:59:26.106" v="355" actId="20577"/>
          <ac:spMkLst>
            <pc:docMk/>
            <pc:sldMk cId="3092272844" sldId="267"/>
            <ac:spMk id="7" creationId="{5E6D2FB4-741B-47FA-8DC8-4449CBD52FD2}"/>
          </ac:spMkLst>
        </pc:spChg>
      </pc:sldChg>
      <pc:sldChg chg="addSp modSp modAnim">
        <pc:chgData name="立杰 陈" userId="43b29090dfcb437d" providerId="LiveId" clId="{03C18E71-C807-40D8-8A8C-0BAEAC3C9717}" dt="2019-01-11T23:33:09.109" v="1169" actId="20577"/>
        <pc:sldMkLst>
          <pc:docMk/>
          <pc:sldMk cId="2234025198" sldId="269"/>
        </pc:sldMkLst>
        <pc:spChg chg="mod">
          <ac:chgData name="立杰 陈" userId="43b29090dfcb437d" providerId="LiveId" clId="{03C18E71-C807-40D8-8A8C-0BAEAC3C9717}" dt="2019-01-11T20:06:47.454" v="1051" actId="20577"/>
          <ac:spMkLst>
            <pc:docMk/>
            <pc:sldMk cId="2234025198" sldId="269"/>
            <ac:spMk id="2" creationId="{08BD7471-D98E-47A1-BC7C-58EC829E1571}"/>
          </ac:spMkLst>
        </pc:spChg>
        <pc:spChg chg="add mod">
          <ac:chgData name="立杰 陈" userId="43b29090dfcb437d" providerId="LiveId" clId="{03C18E71-C807-40D8-8A8C-0BAEAC3C9717}" dt="2019-01-11T05:22:58.215" v="909" actId="20577"/>
          <ac:spMkLst>
            <pc:docMk/>
            <pc:sldMk cId="2234025198" sldId="269"/>
            <ac:spMk id="3" creationId="{9A8F4113-D1E5-4093-B7D0-DB25BBE3B187}"/>
          </ac:spMkLst>
        </pc:spChg>
        <pc:spChg chg="mod">
          <ac:chgData name="立杰 陈" userId="43b29090dfcb437d" providerId="LiveId" clId="{03C18E71-C807-40D8-8A8C-0BAEAC3C9717}" dt="2019-01-11T05:21:57.986" v="876" actId="404"/>
          <ac:spMkLst>
            <pc:docMk/>
            <pc:sldMk cId="2234025198" sldId="269"/>
            <ac:spMk id="5" creationId="{836CCC51-67D6-4BD2-88C5-FB3AB23E9498}"/>
          </ac:spMkLst>
        </pc:spChg>
        <pc:spChg chg="mod">
          <ac:chgData name="立杰 陈" userId="43b29090dfcb437d" providerId="LiveId" clId="{03C18E71-C807-40D8-8A8C-0BAEAC3C9717}" dt="2019-01-11T05:21:24.921" v="868" actId="1076"/>
          <ac:spMkLst>
            <pc:docMk/>
            <pc:sldMk cId="2234025198" sldId="269"/>
            <ac:spMk id="6" creationId="{2B2B4DDC-1484-46FB-87B5-23B3FAD52530}"/>
          </ac:spMkLst>
        </pc:spChg>
        <pc:spChg chg="mod">
          <ac:chgData name="立杰 陈" userId="43b29090dfcb437d" providerId="LiveId" clId="{03C18E71-C807-40D8-8A8C-0BAEAC3C9717}" dt="2019-01-11T23:33:09.109" v="1169" actId="20577"/>
          <ac:spMkLst>
            <pc:docMk/>
            <pc:sldMk cId="2234025198" sldId="269"/>
            <ac:spMk id="8" creationId="{F293F078-1188-4CEE-98F6-2BD3C066BA36}"/>
          </ac:spMkLst>
        </pc:spChg>
      </pc:sldChg>
      <pc:sldChg chg="delSp modSp add delAnim">
        <pc:chgData name="立杰 陈" userId="43b29090dfcb437d" providerId="LiveId" clId="{03C18E71-C807-40D8-8A8C-0BAEAC3C9717}" dt="2019-01-06T06:03:14.059" v="92" actId="14100"/>
        <pc:sldMkLst>
          <pc:docMk/>
          <pc:sldMk cId="357268574" sldId="270"/>
        </pc:sldMkLst>
        <pc:spChg chg="mod">
          <ac:chgData name="立杰 陈" userId="43b29090dfcb437d" providerId="LiveId" clId="{03C18E71-C807-40D8-8A8C-0BAEAC3C9717}" dt="2019-01-06T06:03:14.059" v="92" actId="14100"/>
          <ac:spMkLst>
            <pc:docMk/>
            <pc:sldMk cId="357268574" sldId="270"/>
            <ac:spMk id="2" creationId="{08BD7471-D98E-47A1-BC7C-58EC829E1571}"/>
          </ac:spMkLst>
        </pc:spChg>
        <pc:spChg chg="del">
          <ac:chgData name="立杰 陈" userId="43b29090dfcb437d" providerId="LiveId" clId="{03C18E71-C807-40D8-8A8C-0BAEAC3C9717}" dt="2019-01-06T06:02:37.418" v="54" actId="478"/>
          <ac:spMkLst>
            <pc:docMk/>
            <pc:sldMk cId="357268574" sldId="270"/>
            <ac:spMk id="5" creationId="{836CCC51-67D6-4BD2-88C5-FB3AB23E9498}"/>
          </ac:spMkLst>
        </pc:spChg>
        <pc:spChg chg="del">
          <ac:chgData name="立杰 陈" userId="43b29090dfcb437d" providerId="LiveId" clId="{03C18E71-C807-40D8-8A8C-0BAEAC3C9717}" dt="2019-01-06T06:02:37.418" v="54" actId="478"/>
          <ac:spMkLst>
            <pc:docMk/>
            <pc:sldMk cId="357268574" sldId="270"/>
            <ac:spMk id="6" creationId="{2B2B4DDC-1484-46FB-87B5-23B3FAD52530}"/>
          </ac:spMkLst>
        </pc:spChg>
        <pc:spChg chg="del">
          <ac:chgData name="立杰 陈" userId="43b29090dfcb437d" providerId="LiveId" clId="{03C18E71-C807-40D8-8A8C-0BAEAC3C9717}" dt="2019-01-06T06:02:37.418" v="54" actId="478"/>
          <ac:spMkLst>
            <pc:docMk/>
            <pc:sldMk cId="357268574" sldId="270"/>
            <ac:spMk id="8" creationId="{F293F078-1188-4CEE-98F6-2BD3C066BA36}"/>
          </ac:spMkLst>
        </pc:spChg>
      </pc:sldChg>
      <pc:sldChg chg="add ord modTransition">
        <pc:chgData name="立杰 陈" userId="43b29090dfcb437d" providerId="LiveId" clId="{03C18E71-C807-40D8-8A8C-0BAEAC3C9717}" dt="2019-01-11T06:40:27.847" v="913"/>
        <pc:sldMkLst>
          <pc:docMk/>
          <pc:sldMk cId="211151141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9E87A-E462-491A-A5CF-9DDED7851790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2FCA8-3B16-4CB0-8A1B-9CC264A3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5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0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71D0-1D1E-4E5E-8BE3-61D40DF7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CD8E7-B0C4-4736-9366-0E7286D60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A17C-3134-456C-9247-AB338F71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3090-D347-490E-AA9C-FFAA646E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F137-0EB7-419C-AC0C-F7662448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3EEA-6735-469B-996F-ECC8F05D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7B63B-BADC-437E-ADC0-38120424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1A7A-9EBE-4594-9C96-850346B8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F765-5608-4B1C-ACB6-C47B3D15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BB67-C9CE-4CE6-82D1-A6C7760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9C72B-7DF7-4AB1-B7B3-004DBF942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4305-B4D8-42D6-AB1A-391C0939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7415-B7E5-4CC2-95F2-2289DCFF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2BA3-8718-4E78-9F77-CA2F72F6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639F-C55C-44B4-A3D1-938F5EB5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73CF-9A6B-4DA3-AB13-6E47DEE9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F47D-2F7C-452A-94A6-2BA870CE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59E9-CBB7-46EC-9990-6543E037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B969-2FE1-496B-91DF-951E1917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14AF-5B1A-40A5-A9DD-8AD9E271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488C-77C4-4DDA-992F-73AF6072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DFC51-BF5B-491D-A190-5CFE8008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756E-FA85-44F5-9E3A-5982AEDB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8FD4-CE59-4E79-813D-289B1B9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BDC7-143B-4D50-B610-A7B83E40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5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01DC-E87B-4DBC-A56F-F71020C8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D3D5-7CD0-419A-BB53-41F7899BE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6574-FC9A-4D0B-9727-8F6B115E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99A06-6A65-46FF-A770-68AE1708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42C93-6ED8-4063-B972-E79BAD87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34F35-DC2C-4D8E-83C0-35B07305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3CCF-5F21-4E95-8018-CD72FF0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0A5B-6AB1-4ABD-A7FB-AAB28086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9F71C-7FF8-4DD1-9EF1-FDD21D9E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26DFF-8122-4DCE-8BA7-9F1854D74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09E93-5E76-4E25-897C-6DD472B9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ACD0-8E69-4B33-A045-9F671396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09A-AA45-4433-AFB0-E31D1FF5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809F5-292C-4D4E-822C-B9F7BA9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88E-28B6-4AEC-9280-6FF92A22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29873-2309-4077-B41D-19F86D28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3233E-667D-4F85-A8A5-0D37A59B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B924-0728-4202-96E9-EFA11BFA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3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BE3AB-7E09-41F8-B458-4B1C9889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45E2F-C269-4606-A31C-8F050B74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64855-9F92-46F4-984B-C805FBE0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086C-F994-408B-9784-69659F13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4A03-D77E-4AC0-AD25-58C89880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8DB1A-3850-4E00-A9EB-0CC11B6B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AD32-F3DA-49E7-A56E-50B5FA99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56DBE-67B1-41A7-B790-97612003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6EAA6-034F-457F-8857-794D9951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03E-8A1C-492D-AC26-02A47398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EF5B8-2812-469F-818D-3BDB59E8A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37102-10D0-4FE0-A887-CE4E05A08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3B7DC-F156-469C-A04C-10CC465A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48538-E502-4326-9B16-E0194B58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3520E-538B-461F-9D82-EC70FC22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A32B4-856E-411C-B8CB-C803D71E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828C-5D37-450D-AF24-CE323FD95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4E05-1D6E-433A-89E3-6FC0F8A55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31C7-DAF0-45BE-B887-E00D963AB28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08DE-79DC-4286-AA8E-EB0FC573E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AEC8-B6E1-484F-A588-9B160765F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9C29-B843-44E7-9FC2-B6BA77F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1132779"/>
            <a:ext cx="10689977" cy="14426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Classical Algorithms from Quantum and Arthur-Merlin Communication Protocols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B34E-52E7-4346-B073-E379E91E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228" y="4019939"/>
            <a:ext cx="3103179" cy="14426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800" i="1" dirty="0" err="1"/>
              <a:t>Lijie</a:t>
            </a:r>
            <a:r>
              <a:rPr lang="en-US" altLang="zh-CN" sz="4800" i="1" dirty="0"/>
              <a:t> Chen</a:t>
            </a:r>
          </a:p>
          <a:p>
            <a:r>
              <a:rPr lang="en-US" altLang="zh-CN" sz="4800" dirty="0"/>
              <a:t>MIT</a:t>
            </a:r>
            <a:endParaRPr lang="en-US" sz="4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462CB3-2AD6-40B0-8E7B-F9F5C7DF020F}"/>
              </a:ext>
            </a:extLst>
          </p:cNvPr>
          <p:cNvSpPr txBox="1">
            <a:spLocks/>
          </p:cNvSpPr>
          <p:nvPr/>
        </p:nvSpPr>
        <p:spPr>
          <a:xfrm>
            <a:off x="5423339" y="4019939"/>
            <a:ext cx="4014952" cy="14426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Ruosong Wang</a:t>
            </a:r>
          </a:p>
          <a:p>
            <a:r>
              <a:rPr lang="en-US" sz="4800" dirty="0"/>
              <a:t>CMU</a:t>
            </a:r>
          </a:p>
        </p:txBody>
      </p:sp>
      <p:pic>
        <p:nvPicPr>
          <p:cNvPr id="5" name="Picture 2" descr="https://simons.berkeley.edu/sites/default/files/styles/profile_main/public/img_1244.jpg?itok=LlRuj2IJ">
            <a:extLst>
              <a:ext uri="{FF2B5EF4-FFF2-40B4-BE49-F238E27FC236}">
                <a16:creationId xmlns:a16="http://schemas.microsoft.com/office/drawing/2014/main" id="{2E3035DC-167B-44F2-B27A-876B945A8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07" y="3765549"/>
            <a:ext cx="1770888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5" y="213013"/>
            <a:ext cx="11909715" cy="1267691"/>
          </a:xfrm>
        </p:spPr>
        <p:txBody>
          <a:bodyPr>
            <a:noAutofit/>
          </a:bodyPr>
          <a:lstStyle/>
          <a:p>
            <a:r>
              <a:rPr lang="en-US" sz="4400" i="1" dirty="0">
                <a:solidFill>
                  <a:srgbClr val="FF0000"/>
                </a:solidFill>
                <a:latin typeface="+mn-lt"/>
              </a:rPr>
              <a:t>Satisfying Pair Algorithms from</a:t>
            </a:r>
            <a:br>
              <a:rPr lang="en-US" sz="4400" i="1" dirty="0">
                <a:solidFill>
                  <a:srgbClr val="FF0000"/>
                </a:solidFill>
                <a:latin typeface="+mn-lt"/>
              </a:rPr>
            </a:br>
            <a:r>
              <a:rPr lang="en-US" sz="4400" i="1" dirty="0">
                <a:solidFill>
                  <a:srgbClr val="FF0000"/>
                </a:solidFill>
                <a:latin typeface="+mn-lt"/>
              </a:rPr>
              <a:t>Arthur-Merlin (AM) or PH Communication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F51397-4353-4248-8770-AD43C91990C6}"/>
                  </a:ext>
                </a:extLst>
              </p:cNvPr>
              <p:cNvSpPr txBox="1"/>
              <p:nvPr/>
            </p:nvSpPr>
            <p:spPr>
              <a:xfrm>
                <a:off x="5001758" y="4010684"/>
                <a:ext cx="6919213" cy="24379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FFFF00"/>
                    </a:solidFill>
                  </a:rPr>
                  <a:t>Our Theorem (Informal)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admits a (computational-efficient) AM communication protocol of complexity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and error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,</a:t>
                </a:r>
              </a:p>
              <a:p>
                <a:pPr algn="ctr"/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There is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time algorithm for 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-Satisfying Pair Problem.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F51397-4353-4248-8770-AD43C919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58" y="4010684"/>
                <a:ext cx="6919213" cy="2437975"/>
              </a:xfrm>
              <a:prstGeom prst="rect">
                <a:avLst/>
              </a:prstGeom>
              <a:blipFill>
                <a:blip r:embed="rId3"/>
                <a:stretch>
                  <a:fillRect l="-967" t="-2985" r="-967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6D2FB4-741B-47FA-8DC8-4449CBD52FD2}"/>
                  </a:ext>
                </a:extLst>
              </p:cNvPr>
              <p:cNvSpPr txBox="1"/>
              <p:nvPr/>
            </p:nvSpPr>
            <p:spPr>
              <a:xfrm>
                <a:off x="370011" y="1707329"/>
                <a:ext cx="4474780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dirty="0">
                    <a:solidFill>
                      <a:srgbClr val="FFFF00"/>
                    </a:solidFill>
                  </a:rPr>
                  <a:t>-Satisfying Pair Problem</a:t>
                </a:r>
              </a:p>
              <a:p>
                <a:pPr algn="l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∃?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6D2FB4-741B-47FA-8DC8-4449CBD5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1" y="1707329"/>
                <a:ext cx="4474780" cy="1200329"/>
              </a:xfrm>
              <a:prstGeom prst="rect">
                <a:avLst/>
              </a:prstGeom>
              <a:blipFill>
                <a:blip r:embed="rId4"/>
                <a:stretch>
                  <a:fillRect l="-2038" t="-3518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1F09558-A13C-4660-8952-606C7A6DD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82" y="4299323"/>
            <a:ext cx="3563038" cy="18606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009DEA-1350-4FCF-8051-CD17BAB19169}"/>
              </a:ext>
            </a:extLst>
          </p:cNvPr>
          <p:cNvSpPr txBox="1"/>
          <p:nvPr/>
        </p:nvSpPr>
        <p:spPr>
          <a:xfrm>
            <a:off x="591604" y="3353596"/>
            <a:ext cx="390690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AM Communication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E3978-0F1F-46D7-86FA-CA495968FC82}"/>
                  </a:ext>
                </a:extLst>
              </p:cNvPr>
              <p:cNvSpPr txBox="1"/>
              <p:nvPr/>
            </p:nvSpPr>
            <p:spPr>
              <a:xfrm>
                <a:off x="5070763" y="1707329"/>
                <a:ext cx="6896967" cy="19389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/>
                  <a:t>Alice and Bob hold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want to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/>
                <a:endParaRPr lang="en-US" sz="2400" dirty="0"/>
              </a:p>
              <a:p>
                <a:pPr algn="l"/>
                <a:r>
                  <a:rPr lang="en-US" sz="2400" dirty="0"/>
                  <a:t>Alice, Bob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Merlin : some random bits</a:t>
                </a:r>
              </a:p>
              <a:p>
                <a:pPr algn="l"/>
                <a:r>
                  <a:rPr lang="en-US" sz="2400" dirty="0"/>
                  <a:t>Merlin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Alice, Bob : a proof</a:t>
                </a:r>
              </a:p>
              <a:p>
                <a:pPr algn="l"/>
                <a:r>
                  <a:rPr lang="en-US" sz="2400" dirty="0"/>
                  <a:t>Alice, Bob: communicate &amp; accept/reject (det.)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E3978-0F1F-46D7-86FA-CA495968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63" y="1707329"/>
                <a:ext cx="6896967" cy="1938992"/>
              </a:xfrm>
              <a:prstGeom prst="rect">
                <a:avLst/>
              </a:prstGeom>
              <a:blipFill>
                <a:blip r:embed="rId6"/>
                <a:stretch>
                  <a:fillRect l="-1324" t="-2188" r="-177" b="-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2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153"/>
            <a:ext cx="11909715" cy="748146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BDCE39-847F-4103-B979-43556EAF0709}"/>
                  </a:ext>
                </a:extLst>
              </p:cNvPr>
              <p:cNvSpPr txBox="1"/>
              <p:nvPr/>
            </p:nvSpPr>
            <p:spPr>
              <a:xfrm>
                <a:off x="6431673" y="1106284"/>
                <a:ext cx="5536057" cy="12782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#OV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Given sets A,B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vectors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count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BDCE39-847F-4103-B979-43556EAF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73" y="1106284"/>
                <a:ext cx="5536057" cy="1278299"/>
              </a:xfrm>
              <a:prstGeom prst="rect">
                <a:avLst/>
              </a:prstGeom>
              <a:blipFill>
                <a:blip r:embed="rId3"/>
                <a:stretch>
                  <a:fillRect l="-330" t="-3774" r="-330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EC08-A00A-462C-878B-97567793B1B5}"/>
                  </a:ext>
                </a:extLst>
              </p:cNvPr>
              <p:cNvSpPr txBox="1"/>
              <p:nvPr/>
            </p:nvSpPr>
            <p:spPr>
              <a:xfrm>
                <a:off x="6676723" y="3429000"/>
                <a:ext cx="5194889" cy="124784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00"/>
                    </a:solidFill>
                  </a:rPr>
                  <a:t>Apply BQP protocol for Set-Disjointness [</a:t>
                </a:r>
                <a:r>
                  <a:rPr lang="en-US" b="1" dirty="0">
                    <a:solidFill>
                      <a:srgbClr val="FFFF00"/>
                    </a:solidFill>
                  </a:rPr>
                  <a:t>Aaronson-</a:t>
                </a:r>
                <a:r>
                  <a:rPr lang="en-US" b="1" dirty="0" err="1">
                    <a:solidFill>
                      <a:srgbClr val="FFFF00"/>
                    </a:solidFill>
                  </a:rPr>
                  <a:t>Ambainis</a:t>
                </a:r>
                <a:r>
                  <a:rPr lang="en-US" b="1" dirty="0">
                    <a:solidFill>
                      <a:srgbClr val="FFFF00"/>
                    </a:solidFill>
                  </a:rPr>
                  <a:t> 2005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]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time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EC08-A00A-462C-878B-97567793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723" y="3429000"/>
                <a:ext cx="5194889" cy="1247842"/>
              </a:xfrm>
              <a:prstGeom prst="rect">
                <a:avLst/>
              </a:prstGeom>
              <a:blipFill>
                <a:blip r:embed="rId4"/>
                <a:stretch>
                  <a:fillRect l="-1520" t="-3382" r="-2924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9A64EA-37FC-43B7-9466-0CA922A8DCC1}"/>
              </a:ext>
            </a:extLst>
          </p:cNvPr>
          <p:cNvSpPr txBox="1"/>
          <p:nvPr/>
        </p:nvSpPr>
        <p:spPr>
          <a:xfrm>
            <a:off x="6793297" y="2705010"/>
            <a:ext cx="496174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Constant additive error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3E9F7-1C9C-4605-98B0-482C8B449718}"/>
                  </a:ext>
                </a:extLst>
              </p:cNvPr>
              <p:cNvSpPr txBox="1"/>
              <p:nvPr/>
            </p:nvSpPr>
            <p:spPr>
              <a:xfrm>
                <a:off x="759670" y="1505818"/>
                <a:ext cx="4474780" cy="12684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Max-IP Problem</a:t>
                </a:r>
              </a:p>
              <a:p>
                <a:pPr algn="l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,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maximizing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3E9F7-1C9C-4605-98B0-482C8B44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0" y="1505818"/>
                <a:ext cx="4474780" cy="1268424"/>
              </a:xfrm>
              <a:prstGeom prst="rect">
                <a:avLst/>
              </a:prstGeom>
              <a:blipFill>
                <a:blip r:embed="rId5"/>
                <a:stretch>
                  <a:fillRect l="-2038" t="-381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2DB2E2-B121-4FBA-A469-03AA0F673148}"/>
                  </a:ext>
                </a:extLst>
              </p:cNvPr>
              <p:cNvSpPr txBox="1"/>
              <p:nvPr/>
            </p:nvSpPr>
            <p:spPr>
              <a:xfrm>
                <a:off x="58015" y="3759834"/>
                <a:ext cx="6019800" cy="269682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Apply AM protocol for Approximate Set-Size [</a:t>
                </a:r>
                <a:r>
                  <a:rPr lang="en-US" sz="2000" b="1" dirty="0">
                    <a:solidFill>
                      <a:srgbClr val="FFFF00"/>
                    </a:solidFill>
                  </a:rPr>
                  <a:t>Goldwasser-</a:t>
                </a:r>
                <a:r>
                  <a:rPr lang="en-US" sz="2000" b="1" dirty="0" err="1">
                    <a:solidFill>
                      <a:srgbClr val="FFFF00"/>
                    </a:solidFill>
                  </a:rPr>
                  <a:t>Sipser</a:t>
                </a:r>
                <a:r>
                  <a:rPr lang="en-US" sz="2000" b="1" dirty="0">
                    <a:solidFill>
                      <a:srgbClr val="FFFF00"/>
                    </a:solidFill>
                  </a:rPr>
                  <a:t> 1989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]</a:t>
                </a:r>
              </a:p>
              <a:p>
                <a:pPr algn="ctr"/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constant approximation to Max-IP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func>
                            <m:r>
                              <a:rPr lang="en-US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time, matching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[Chen 2018]</a:t>
                </a:r>
                <a:r>
                  <a:rPr lang="en-US" sz="28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2DB2E2-B121-4FBA-A469-03AA0F673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" y="3759834"/>
                <a:ext cx="6019800" cy="2696829"/>
              </a:xfrm>
              <a:prstGeom prst="rect">
                <a:avLst/>
              </a:prstGeom>
              <a:blipFill>
                <a:blip r:embed="rId6"/>
                <a:stretch>
                  <a:fillRect t="-2027" r="-2022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D51B9-DC46-45E9-975B-82B39C855C74}"/>
              </a:ext>
            </a:extLst>
          </p:cNvPr>
          <p:cNvCxnSpPr>
            <a:cxnSpLocks/>
          </p:cNvCxnSpPr>
          <p:nvPr/>
        </p:nvCxnSpPr>
        <p:spPr>
          <a:xfrm>
            <a:off x="6180894" y="961160"/>
            <a:ext cx="40516" cy="5891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F8AB08-B953-44A7-9747-DB981DA3325F}"/>
              </a:ext>
            </a:extLst>
          </p:cNvPr>
          <p:cNvSpPr txBox="1"/>
          <p:nvPr/>
        </p:nvSpPr>
        <p:spPr>
          <a:xfrm>
            <a:off x="6676723" y="5160819"/>
            <a:ext cx="5194889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Other applications from </a:t>
            </a:r>
            <a:r>
              <a:rPr lang="en-US" sz="2400" b="1" dirty="0">
                <a:solidFill>
                  <a:srgbClr val="FFFF00"/>
                </a:solidFill>
              </a:rPr>
              <a:t>BQP protocol for Element-Distinctness [</a:t>
            </a:r>
            <a:r>
              <a:rPr lang="en-US" sz="2400" b="1" dirty="0" err="1">
                <a:solidFill>
                  <a:srgbClr val="FFFF00"/>
                </a:solidFill>
              </a:rPr>
              <a:t>Ambainis</a:t>
            </a:r>
            <a:r>
              <a:rPr lang="en-US" sz="2400" b="1" dirty="0">
                <a:solidFill>
                  <a:srgbClr val="FFFF00"/>
                </a:solidFill>
              </a:rPr>
              <a:t> 2007]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b="1" dirty="0">
                <a:solidFill>
                  <a:srgbClr val="FFFF00"/>
                </a:solidFill>
              </a:rPr>
              <a:t>BQP protocol Formula-Evaluation [</a:t>
            </a:r>
            <a:r>
              <a:rPr lang="en-US" sz="2400" b="1" dirty="0" err="1">
                <a:solidFill>
                  <a:srgbClr val="FFFF00"/>
                </a:solidFill>
              </a:rPr>
              <a:t>Ambainis</a:t>
            </a:r>
            <a:r>
              <a:rPr lang="en-US" sz="2400" b="1" dirty="0">
                <a:solidFill>
                  <a:srgbClr val="FFFF00"/>
                </a:solidFill>
              </a:rPr>
              <a:t> et al. 2010].</a:t>
            </a:r>
          </a:p>
        </p:txBody>
      </p:sp>
    </p:spTree>
    <p:extLst>
      <p:ext uri="{BB962C8B-B14F-4D97-AF65-F5344CB8AC3E}">
        <p14:creationId xmlns:p14="http://schemas.microsoft.com/office/powerpoint/2010/main" val="155118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3" grpId="0" animBg="1"/>
      <p:bldP spid="11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5" y="189940"/>
            <a:ext cx="11909715" cy="737755"/>
          </a:xfrm>
        </p:spPr>
        <p:txBody>
          <a:bodyPr>
            <a:noAutofit/>
          </a:bodyPr>
          <a:lstStyle/>
          <a:p>
            <a:r>
              <a:rPr lang="en-US" sz="4400" i="1" dirty="0">
                <a:solidFill>
                  <a:srgbClr val="FF0000"/>
                </a:solidFill>
                <a:latin typeface="+mn-lt"/>
              </a:rPr>
              <a:t>Applications in Computation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CCC51-67D6-4BD2-88C5-FB3AB23E9498}"/>
              </a:ext>
            </a:extLst>
          </p:cNvPr>
          <p:cNvSpPr txBox="1"/>
          <p:nvPr/>
        </p:nvSpPr>
        <p:spPr>
          <a:xfrm>
            <a:off x="493568" y="1398779"/>
            <a:ext cx="4514849" cy="196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Big Open Question in CC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Prove a non-trivial lower bound on the AM </a:t>
            </a:r>
            <a:r>
              <a:rPr lang="en-US" altLang="zh-CN" sz="2400" dirty="0"/>
              <a:t>communication</a:t>
            </a:r>
            <a:r>
              <a:rPr lang="en-US" sz="2400" dirty="0"/>
              <a:t> complexity of an explicit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B4DDC-1484-46FB-87B5-23B3FAD52530}"/>
                  </a:ext>
                </a:extLst>
              </p:cNvPr>
              <p:cNvSpPr txBox="1"/>
              <p:nvPr/>
            </p:nvSpPr>
            <p:spPr>
              <a:xfrm>
                <a:off x="116898" y="4421745"/>
                <a:ext cx="5221132" cy="187743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𝑳𝑪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𝒄𝒄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FF00"/>
                    </a:solidFill>
                  </a:rPr>
                  <a:t> Problem</a:t>
                </a: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Alice and Bob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want to determine whether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B4DDC-1484-46FB-87B5-23B3FAD5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8" y="4421745"/>
                <a:ext cx="5221132" cy="1877437"/>
              </a:xfrm>
              <a:prstGeom prst="rect">
                <a:avLst/>
              </a:prstGeom>
              <a:blipFill>
                <a:blip r:embed="rId3"/>
                <a:stretch>
                  <a:fillRect l="-931" t="-3548" r="-2445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93F078-1188-4CEE-98F6-2BD3C066BA36}"/>
                  </a:ext>
                </a:extLst>
              </p:cNvPr>
              <p:cNvSpPr txBox="1"/>
              <p:nvPr/>
            </p:nvSpPr>
            <p:spPr>
              <a:xfrm>
                <a:off x="5559136" y="1039934"/>
                <a:ext cx="6282095" cy="340381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FFFF00"/>
                    </a:solidFill>
                  </a:rPr>
                  <a:t>Theorem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𝑳𝑪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𝒄𝒄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has an efficient AM protocol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𝒑𝒐𝒍𝒚𝒍𝒐𝒈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), then SAT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𝒑𝒐𝒍𝒚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size formula can be solved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time.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(built on [</a:t>
                </a:r>
                <a:r>
                  <a:rPr lang="en-US" dirty="0" err="1"/>
                  <a:t>Abboud</a:t>
                </a:r>
                <a:r>
                  <a:rPr lang="en-US" dirty="0"/>
                  <a:t>-Hansen-</a:t>
                </a:r>
                <a:r>
                  <a:rPr lang="en-US" dirty="0" err="1"/>
                  <a:t>V.Williams</a:t>
                </a:r>
                <a:r>
                  <a:rPr lang="en-US" dirty="0"/>
                  <a:t>-</a:t>
                </a:r>
                <a:r>
                  <a:rPr lang="en-US" dirty="0" err="1"/>
                  <a:t>R.Williams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])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	much faster than the state of the art and conjectured to be impossible by </a:t>
                </a:r>
                <a:r>
                  <a:rPr lang="en-US" b="1" dirty="0"/>
                  <a:t>[</a:t>
                </a:r>
                <a:r>
                  <a:rPr lang="en-US" b="1" dirty="0" err="1"/>
                  <a:t>Abboud</a:t>
                </a:r>
                <a:r>
                  <a:rPr lang="en-US" b="1" dirty="0"/>
                  <a:t> and </a:t>
                </a:r>
                <a:r>
                  <a:rPr lang="en-US" b="1" dirty="0" err="1"/>
                  <a:t>Bringmann</a:t>
                </a:r>
                <a:r>
                  <a:rPr lang="en-US" b="1" dirty="0"/>
                  <a:t>, ICALP 2018]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93F078-1188-4CEE-98F6-2BD3C066B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36" y="1039934"/>
                <a:ext cx="6282095" cy="3403817"/>
              </a:xfrm>
              <a:prstGeom prst="rect">
                <a:avLst/>
              </a:prstGeom>
              <a:blipFill>
                <a:blip r:embed="rId4"/>
                <a:stretch>
                  <a:fillRect l="-581" t="-2143" r="-2035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8F4113-D1E5-4093-B7D0-DB25BBE3B187}"/>
                  </a:ext>
                </a:extLst>
              </p:cNvPr>
              <p:cNvSpPr txBox="1"/>
              <p:nvPr/>
            </p:nvSpPr>
            <p:spPr>
              <a:xfrm>
                <a:off x="5559137" y="4723872"/>
                <a:ext cx="6282094" cy="19389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>
                    <a:solidFill>
                      <a:schemeClr val="bg1"/>
                    </a:solidFill>
                  </a:rPr>
                  <a:t>The same holds for PH protocols, and for a similar Edit-Distance Problem, and even for approximate LCS.</a:t>
                </a:r>
              </a:p>
              <a:p>
                <a:pPr algn="ctr"/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 b="1" i="1" dirty="0">
                    <a:solidFill>
                      <a:schemeClr val="bg1"/>
                    </a:solidFill>
                  </a:rPr>
                  <a:t>(LCS, Edit-Distance are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𝑷𝑺𝑷𝑨𝑪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𝒄𝒄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chemeClr val="bg1"/>
                    </a:solidFill>
                  </a:rPr>
                  <a:t>-</a:t>
                </a:r>
                <a:r>
                  <a:rPr lang="en-US" sz="2400" b="1" i="1">
                    <a:solidFill>
                      <a:schemeClr val="bg1"/>
                    </a:solidFill>
                  </a:rPr>
                  <a:t>complete)</a:t>
                </a:r>
                <a:endParaRPr lang="en-US" sz="24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8F4113-D1E5-4093-B7D0-DB25BBE3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37" y="4723872"/>
                <a:ext cx="6282094" cy="1938992"/>
              </a:xfrm>
              <a:prstGeom prst="rect">
                <a:avLst/>
              </a:prstGeom>
              <a:blipFill>
                <a:blip r:embed="rId5"/>
                <a:stretch>
                  <a:fillRect t="-2188" b="-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0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2" y="1527464"/>
            <a:ext cx="11909715" cy="2805546"/>
          </a:xfrm>
        </p:spPr>
        <p:txBody>
          <a:bodyPr>
            <a:no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latin typeface="+mn-lt"/>
              </a:rPr>
              <a:t>Thanks!</a:t>
            </a:r>
            <a:br>
              <a:rPr lang="en-US" sz="6600" b="1" i="1" dirty="0">
                <a:solidFill>
                  <a:srgbClr val="FF0000"/>
                </a:solidFill>
                <a:latin typeface="+mn-lt"/>
              </a:rPr>
            </a:br>
            <a:br>
              <a:rPr lang="en-US" sz="6600" b="1" i="1" dirty="0">
                <a:solidFill>
                  <a:srgbClr val="FF0000"/>
                </a:solidFill>
                <a:latin typeface="+mn-lt"/>
              </a:rPr>
            </a:br>
            <a:r>
              <a:rPr lang="en-US" sz="6600" b="1" i="1" dirty="0">
                <a:solidFill>
                  <a:srgbClr val="FF0000"/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726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5" y="213014"/>
            <a:ext cx="11909715" cy="748146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BDCE39-847F-4103-B979-43556EAF0709}"/>
                  </a:ext>
                </a:extLst>
              </p:cNvPr>
              <p:cNvSpPr txBox="1"/>
              <p:nvPr/>
            </p:nvSpPr>
            <p:spPr>
              <a:xfrm>
                <a:off x="864159" y="1131847"/>
                <a:ext cx="5536057" cy="12782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#OV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Given sets A,B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vectors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count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BDCE39-847F-4103-B979-43556EAF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59" y="1131847"/>
                <a:ext cx="5536057" cy="1278299"/>
              </a:xfrm>
              <a:prstGeom prst="rect">
                <a:avLst/>
              </a:prstGeom>
              <a:blipFill>
                <a:blip r:embed="rId3"/>
                <a:stretch>
                  <a:fillRect l="-440" t="-4265" r="-220" b="-9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025C45-6DBF-413B-A9EE-606778FBC22A}"/>
                  </a:ext>
                </a:extLst>
              </p:cNvPr>
              <p:cNvSpPr txBox="1"/>
              <p:nvPr/>
            </p:nvSpPr>
            <p:spPr>
              <a:xfrm>
                <a:off x="864159" y="2695937"/>
                <a:ext cx="5536057" cy="89255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#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</a:rPr>
                  <a:t>-OV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 similar problem defines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sets.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025C45-6DBF-413B-A9EE-606778FB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59" y="2695937"/>
                <a:ext cx="5536057" cy="892552"/>
              </a:xfrm>
              <a:prstGeom prst="rect">
                <a:avLst/>
              </a:prstGeom>
              <a:blipFill>
                <a:blip r:embed="rId4"/>
                <a:stretch>
                  <a:fillRect t="-5369" b="-1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0AC93C-0536-4E15-B068-3956E8B5AECA}"/>
                  </a:ext>
                </a:extLst>
              </p:cNvPr>
              <p:cNvSpPr txBox="1"/>
              <p:nvPr/>
            </p:nvSpPr>
            <p:spPr>
              <a:xfrm>
                <a:off x="864159" y="3874280"/>
                <a:ext cx="5536057" cy="126188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</a:rPr>
                  <a:t>Sparse-OV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#OV but now all vectors have hamming weight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0AC93C-0536-4E15-B068-3956E8B5A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59" y="3874280"/>
                <a:ext cx="5536057" cy="1261884"/>
              </a:xfrm>
              <a:prstGeom prst="rect">
                <a:avLst/>
              </a:prstGeom>
              <a:blipFill>
                <a:blip r:embed="rId5"/>
                <a:stretch>
                  <a:fillRect t="-4306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F41B0-8619-4A3C-9912-A5EEAAE0E23E}"/>
                  </a:ext>
                </a:extLst>
              </p:cNvPr>
              <p:cNvSpPr txBox="1"/>
              <p:nvPr/>
            </p:nvSpPr>
            <p:spPr>
              <a:xfrm>
                <a:off x="864159" y="5502189"/>
                <a:ext cx="5536057" cy="126188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</a:rPr>
                  <a:t>Formula-of-SYM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Count the solutions to a formula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whose leaves are symmetric gates.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F41B0-8619-4A3C-9912-A5EEAAE0E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59" y="5502189"/>
                <a:ext cx="5536057" cy="1261884"/>
              </a:xfrm>
              <a:prstGeom prst="rect">
                <a:avLst/>
              </a:prstGeom>
              <a:blipFill>
                <a:blip r:embed="rId6"/>
                <a:stretch>
                  <a:fillRect t="-4306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EC08-A00A-462C-878B-97567793B1B5}"/>
                  </a:ext>
                </a:extLst>
              </p:cNvPr>
              <p:cNvSpPr txBox="1"/>
              <p:nvPr/>
            </p:nvSpPr>
            <p:spPr>
              <a:xfrm>
                <a:off x="6676725" y="1614500"/>
                <a:ext cx="5194889" cy="161717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00"/>
                    </a:solidFill>
                  </a:rPr>
                  <a:t>Apply BQP protocol for Set-Disjointness [</a:t>
                </a:r>
                <a:r>
                  <a:rPr lang="en-US" b="1" dirty="0">
                    <a:solidFill>
                      <a:srgbClr val="FFFF00"/>
                    </a:solidFill>
                  </a:rPr>
                  <a:t>Aaronson-</a:t>
                </a:r>
                <a:r>
                  <a:rPr lang="en-US" b="1" dirty="0" err="1">
                    <a:solidFill>
                      <a:srgbClr val="FFFF00"/>
                    </a:solidFill>
                  </a:rPr>
                  <a:t>Ambainis</a:t>
                </a:r>
                <a:r>
                  <a:rPr lang="en-US" b="1" dirty="0">
                    <a:solidFill>
                      <a:srgbClr val="FFFF00"/>
                    </a:solidFill>
                  </a:rPr>
                  <a:t> 2005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]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time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and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EC08-A00A-462C-878B-97567793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725" y="1614500"/>
                <a:ext cx="5194889" cy="1617174"/>
              </a:xfrm>
              <a:prstGeom prst="rect">
                <a:avLst/>
              </a:prstGeom>
              <a:blipFill>
                <a:blip r:embed="rId7"/>
                <a:stretch>
                  <a:fillRect l="-1520" t="-2612" r="-2924" b="-7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D86193-FC95-43A1-A758-7B4B651018E9}"/>
                  </a:ext>
                </a:extLst>
              </p:cNvPr>
              <p:cNvSpPr txBox="1"/>
              <p:nvPr/>
            </p:nvSpPr>
            <p:spPr>
              <a:xfrm>
                <a:off x="6676725" y="3888322"/>
                <a:ext cx="5194889" cy="124784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00"/>
                    </a:solidFill>
                  </a:rPr>
                  <a:t>Apply BQP protocol for Element-Distinctness [</a:t>
                </a:r>
                <a:r>
                  <a:rPr lang="en-US" b="1" dirty="0" err="1">
                    <a:solidFill>
                      <a:srgbClr val="FFFF00"/>
                    </a:solidFill>
                  </a:rPr>
                  <a:t>Ambainis</a:t>
                </a:r>
                <a:r>
                  <a:rPr lang="en-US" b="1" dirty="0">
                    <a:solidFill>
                      <a:srgbClr val="FFFF00"/>
                    </a:solidFill>
                  </a:rPr>
                  <a:t> 2007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]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time when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D86193-FC95-43A1-A758-7B4B65101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725" y="3888322"/>
                <a:ext cx="5194889" cy="1247842"/>
              </a:xfrm>
              <a:prstGeom prst="rect">
                <a:avLst/>
              </a:prstGeom>
              <a:blipFill>
                <a:blip r:embed="rId8"/>
                <a:stretch>
                  <a:fillRect t="-336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8495FD-C668-4432-B773-4520193C9DBC}"/>
                  </a:ext>
                </a:extLst>
              </p:cNvPr>
              <p:cNvSpPr txBox="1"/>
              <p:nvPr/>
            </p:nvSpPr>
            <p:spPr>
              <a:xfrm>
                <a:off x="6676725" y="5502189"/>
                <a:ext cx="5194889" cy="12615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00"/>
                    </a:solidFill>
                  </a:rPr>
                  <a:t>Apply BQP protocol Formula-Evaluation [</a:t>
                </a:r>
                <a:r>
                  <a:rPr lang="en-US" b="1" dirty="0" err="1">
                    <a:solidFill>
                      <a:srgbClr val="FFFF00"/>
                    </a:solidFill>
                  </a:rPr>
                  <a:t>Ambainis</a:t>
                </a:r>
                <a:r>
                  <a:rPr lang="en-US" b="1" dirty="0">
                    <a:solidFill>
                      <a:srgbClr val="FFFF00"/>
                    </a:solidFill>
                  </a:rPr>
                  <a:t> et al. 2010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]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time when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8495FD-C668-4432-B773-4520193C9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725" y="5502189"/>
                <a:ext cx="5194889" cy="1261564"/>
              </a:xfrm>
              <a:prstGeom prst="rect">
                <a:avLst/>
              </a:prstGeom>
              <a:blipFill>
                <a:blip r:embed="rId9"/>
                <a:stretch>
                  <a:fillRect l="-1637" t="-3333" r="-280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9A64EA-37FC-43B7-9466-0CA922A8DCC1}"/>
              </a:ext>
            </a:extLst>
          </p:cNvPr>
          <p:cNvSpPr txBox="1"/>
          <p:nvPr/>
        </p:nvSpPr>
        <p:spPr>
          <a:xfrm>
            <a:off x="6793297" y="933360"/>
            <a:ext cx="496174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Constant additive error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11151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9" y="67541"/>
            <a:ext cx="11909715" cy="167293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The Polynomial Method</a:t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>- </a:t>
            </a:r>
            <a:r>
              <a:rPr lang="en-US" sz="3600" b="1" i="1" dirty="0">
                <a:solidFill>
                  <a:srgbClr val="FF0000"/>
                </a:solidFill>
              </a:rPr>
              <a:t>A gift from </a:t>
            </a:r>
            <a:r>
              <a:rPr lang="en-US" sz="3600" b="1" i="1" dirty="0"/>
              <a:t>circuit complexity</a:t>
            </a:r>
            <a:r>
              <a:rPr lang="en-US" sz="3600" b="1" i="1" dirty="0">
                <a:solidFill>
                  <a:srgbClr val="FF0000"/>
                </a:solidFill>
              </a:rPr>
              <a:t> to </a:t>
            </a:r>
            <a:r>
              <a:rPr lang="en-US" sz="3600" b="1" i="1" dirty="0">
                <a:solidFill>
                  <a:srgbClr val="00B0F0"/>
                </a:solidFill>
              </a:rPr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AD966-8132-4594-B7E3-31D320D9D3BA}"/>
              </a:ext>
            </a:extLst>
          </p:cNvPr>
          <p:cNvSpPr txBox="1"/>
          <p:nvPr/>
        </p:nvSpPr>
        <p:spPr>
          <a:xfrm>
            <a:off x="488372" y="1813213"/>
            <a:ext cx="4644737" cy="1446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Orthogonal Vectors (OV)</a:t>
            </a:r>
            <a:r>
              <a:rPr lang="en-US" sz="2400" dirty="0"/>
              <a:t> 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Abboud</a:t>
            </a:r>
            <a:r>
              <a:rPr lang="en-US" sz="2400" dirty="0"/>
              <a:t>-R. Williams-Yu, 2015]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- One of the most important problems in fine-grained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874B99-DD19-40F8-A9FF-064DBC7EB973}"/>
                  </a:ext>
                </a:extLst>
              </p:cNvPr>
              <p:cNvSpPr txBox="1"/>
              <p:nvPr/>
            </p:nvSpPr>
            <p:spPr>
              <a:xfrm>
                <a:off x="6296891" y="2297448"/>
                <a:ext cx="5205845" cy="47557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time for OV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400" dirty="0"/>
                  <a:t> dims.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874B99-DD19-40F8-A9FF-064DBC7E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91" y="2297448"/>
                <a:ext cx="5205845" cy="475579"/>
              </a:xfrm>
              <a:prstGeom prst="rect">
                <a:avLst/>
              </a:prstGeom>
              <a:blipFill>
                <a:blip r:embed="rId3"/>
                <a:stretch>
                  <a:fillRect t="-6250" r="-2921" b="-2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A40BF2-0A0B-4F33-A8F8-EF8712A431AC}"/>
                  </a:ext>
                </a:extLst>
              </p:cNvPr>
              <p:cNvSpPr txBox="1"/>
              <p:nvPr/>
            </p:nvSpPr>
            <p:spPr>
              <a:xfrm>
                <a:off x="488371" y="3598238"/>
                <a:ext cx="4644737" cy="144655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All-Pair-Shortest-Path (APSP)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[R. Williams, 2014]</a:t>
                </a:r>
              </a:p>
              <a:p>
                <a:r>
                  <a:rPr lang="en-US" sz="2000" i="1" dirty="0">
                    <a:solidFill>
                      <a:srgbClr val="FF0000"/>
                    </a:solidFill>
                  </a:rPr>
                  <a:t>- A very basic graph problem with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 time textbook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algo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(Floyd’s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algo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A40BF2-0A0B-4F33-A8F8-EF8712A43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1" y="3598238"/>
                <a:ext cx="4644737" cy="1446550"/>
              </a:xfrm>
              <a:prstGeom prst="rect">
                <a:avLst/>
              </a:prstGeom>
              <a:blipFill>
                <a:blip r:embed="rId4"/>
                <a:stretch>
                  <a:fillRect l="-1832" t="-2917"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E6D1455-516E-4AF5-A146-B1A973A69634}"/>
              </a:ext>
            </a:extLst>
          </p:cNvPr>
          <p:cNvSpPr txBox="1"/>
          <p:nvPr/>
        </p:nvSpPr>
        <p:spPr>
          <a:xfrm>
            <a:off x="488372" y="5339194"/>
            <a:ext cx="4644737" cy="1446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Approx.-</a:t>
            </a:r>
            <a:r>
              <a:rPr lang="en-US" sz="2400" b="1" dirty="0" err="1">
                <a:solidFill>
                  <a:srgbClr val="FFFF00"/>
                </a:solidFill>
              </a:rPr>
              <a:t>Bichrom</a:t>
            </a:r>
            <a:r>
              <a:rPr lang="en-US" sz="2400" b="1" dirty="0">
                <a:solidFill>
                  <a:srgbClr val="FFFF00"/>
                </a:solidFill>
              </a:rPr>
              <a:t>.-Closest-Pair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Alman</a:t>
            </a:r>
            <a:r>
              <a:rPr lang="en-US" sz="2400" dirty="0"/>
              <a:t>-R. Williams-Chan, 2016]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- A Fundamental Problem in Computational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9CA969-A00B-4A4A-B0A1-589E8631DB41}"/>
                  </a:ext>
                </a:extLst>
              </p:cNvPr>
              <p:cNvSpPr txBox="1"/>
              <p:nvPr/>
            </p:nvSpPr>
            <p:spPr>
              <a:xfrm>
                <a:off x="7406120" y="4046502"/>
                <a:ext cx="2873085" cy="55002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en-US" sz="2400" dirty="0"/>
                  <a:t> time </a:t>
                </a:r>
                <a:r>
                  <a:rPr lang="en-US" sz="2400" dirty="0" err="1"/>
                  <a:t>algo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9CA969-A00B-4A4A-B0A1-589E8631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120" y="4046502"/>
                <a:ext cx="2873085" cy="550022"/>
              </a:xfrm>
              <a:prstGeom prst="rect">
                <a:avLst/>
              </a:prstGeom>
              <a:blipFill>
                <a:blip r:embed="rId5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E584C2-BF44-4199-B1C7-3B3B70A592BE}"/>
                  </a:ext>
                </a:extLst>
              </p:cNvPr>
              <p:cNvSpPr txBox="1"/>
              <p:nvPr/>
            </p:nvSpPr>
            <p:spPr>
              <a:xfrm>
                <a:off x="6296891" y="5823429"/>
                <a:ext cx="5091545" cy="5296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time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approximation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E584C2-BF44-4199-B1C7-3B3B70A5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91" y="5823429"/>
                <a:ext cx="5091545" cy="529697"/>
              </a:xfrm>
              <a:prstGeom prst="rect">
                <a:avLst/>
              </a:prstGeom>
              <a:blipFill>
                <a:blip r:embed="rId6"/>
                <a:stretch>
                  <a:fillRect r="-1195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0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9" y="67542"/>
            <a:ext cx="11909715" cy="1003002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rgbClr val="FF0000"/>
                </a:solidFill>
              </a:rPr>
              <a:t>How does Polynomial </a:t>
            </a:r>
            <a:r>
              <a:rPr lang="en-US" sz="5400" b="1" i="1">
                <a:solidFill>
                  <a:srgbClr val="FF0000"/>
                </a:solidFill>
              </a:rPr>
              <a:t>Method Work?</a:t>
            </a:r>
            <a:endParaRPr lang="en-US" sz="5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40BF2-0A0B-4F33-A8F8-EF8712A431AC}"/>
              </a:ext>
            </a:extLst>
          </p:cNvPr>
          <p:cNvSpPr txBox="1"/>
          <p:nvPr/>
        </p:nvSpPr>
        <p:spPr>
          <a:xfrm>
            <a:off x="493566" y="1488462"/>
            <a:ext cx="322637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An Algorithm Task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DA85E-66D2-4212-B485-CB4464571D25}"/>
              </a:ext>
            </a:extLst>
          </p:cNvPr>
          <p:cNvSpPr txBox="1"/>
          <p:nvPr/>
        </p:nvSpPr>
        <p:spPr>
          <a:xfrm>
            <a:off x="1649121" y="2498572"/>
            <a:ext cx="422477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Find A Key Subroutine S of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B2B8E-F035-4F65-8C64-96FE4DC7F66B}"/>
              </a:ext>
            </a:extLst>
          </p:cNvPr>
          <p:cNvSpPr txBox="1"/>
          <p:nvPr/>
        </p:nvSpPr>
        <p:spPr>
          <a:xfrm>
            <a:off x="257415" y="3654927"/>
            <a:ext cx="1917988" cy="954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Subroutine S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D99D85B-AEA6-4718-8CD6-10DDBEF0B572}"/>
              </a:ext>
            </a:extLst>
          </p:cNvPr>
          <p:cNvSpPr/>
          <p:nvPr/>
        </p:nvSpPr>
        <p:spPr>
          <a:xfrm>
            <a:off x="2320875" y="3896866"/>
            <a:ext cx="1246909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DA850-F479-4836-8E86-D778C0412CAA}"/>
              </a:ext>
            </a:extLst>
          </p:cNvPr>
          <p:cNvSpPr txBox="1"/>
          <p:nvPr/>
        </p:nvSpPr>
        <p:spPr>
          <a:xfrm>
            <a:off x="2478881" y="3424094"/>
            <a:ext cx="104733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approx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1FF18-129D-459E-8503-50A75844B235}"/>
              </a:ext>
            </a:extLst>
          </p:cNvPr>
          <p:cNvSpPr txBox="1"/>
          <p:nvPr/>
        </p:nvSpPr>
        <p:spPr>
          <a:xfrm>
            <a:off x="3871262" y="3654927"/>
            <a:ext cx="1917988" cy="1384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A Sparse Polynomial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9ECE6-F8A7-4D92-A545-1317FBD80F0D}"/>
              </a:ext>
            </a:extLst>
          </p:cNvPr>
          <p:cNvSpPr txBox="1"/>
          <p:nvPr/>
        </p:nvSpPr>
        <p:spPr>
          <a:xfrm>
            <a:off x="6303817" y="3501264"/>
            <a:ext cx="3221229" cy="1384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Batch Evaluation for 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Multi-Variable Polynomials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8D92F-BA00-42EE-84E6-2D472CF9B87B}"/>
              </a:ext>
            </a:extLst>
          </p:cNvPr>
          <p:cNvSpPr txBox="1"/>
          <p:nvPr/>
        </p:nvSpPr>
        <p:spPr>
          <a:xfrm>
            <a:off x="8546475" y="5230992"/>
            <a:ext cx="322122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Fast Rectangle Matrix Multiplication</a:t>
            </a:r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BE3FF14D-591B-41B8-843D-ABBB73E91AD0}"/>
              </a:ext>
            </a:extLst>
          </p:cNvPr>
          <p:cNvSpPr/>
          <p:nvPr/>
        </p:nvSpPr>
        <p:spPr>
          <a:xfrm rot="2670444">
            <a:off x="4054614" y="1531828"/>
            <a:ext cx="1373332" cy="7273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EF0A46F2-8C4C-4308-86B3-996C15C53976}"/>
              </a:ext>
            </a:extLst>
          </p:cNvPr>
          <p:cNvSpPr/>
          <p:nvPr/>
        </p:nvSpPr>
        <p:spPr>
          <a:xfrm rot="2670444">
            <a:off x="6153978" y="2494719"/>
            <a:ext cx="1373332" cy="7273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E15CF2BF-2945-43F5-8D98-26C150ED0365}"/>
              </a:ext>
            </a:extLst>
          </p:cNvPr>
          <p:cNvSpPr/>
          <p:nvPr/>
        </p:nvSpPr>
        <p:spPr>
          <a:xfrm rot="2670444">
            <a:off x="9714196" y="4178047"/>
            <a:ext cx="1373332" cy="7273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5" grpId="0" animBg="1"/>
      <p:bldP spid="6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9" y="67541"/>
            <a:ext cx="11909715" cy="841293"/>
          </a:xfrm>
        </p:spPr>
        <p:txBody>
          <a:bodyPr>
            <a:noAutofit/>
          </a:bodyPr>
          <a:lstStyle/>
          <a:p>
            <a:r>
              <a:rPr lang="en-US" sz="4800" b="1" i="1" dirty="0">
                <a:solidFill>
                  <a:srgbClr val="FF0000"/>
                </a:solidFill>
              </a:rPr>
              <a:t>Observation [</a:t>
            </a:r>
            <a:r>
              <a:rPr lang="en-US" sz="4800" b="1" i="1" dirty="0" err="1">
                <a:solidFill>
                  <a:srgbClr val="FF0000"/>
                </a:solidFill>
              </a:rPr>
              <a:t>Alman-R.Williams</a:t>
            </a:r>
            <a:r>
              <a:rPr lang="en-US" sz="4800" b="1" i="1" dirty="0">
                <a:solidFill>
                  <a:srgbClr val="FF0000"/>
                </a:solidFill>
              </a:rPr>
              <a:t>, 2017]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40BF2-0A0B-4F33-A8F8-EF8712A431AC}"/>
              </a:ext>
            </a:extLst>
          </p:cNvPr>
          <p:cNvSpPr txBox="1"/>
          <p:nvPr/>
        </p:nvSpPr>
        <p:spPr>
          <a:xfrm>
            <a:off x="555912" y="1613153"/>
            <a:ext cx="322637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An Algorithm Task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DA85E-66D2-4212-B485-CB4464571D25}"/>
              </a:ext>
            </a:extLst>
          </p:cNvPr>
          <p:cNvSpPr txBox="1"/>
          <p:nvPr/>
        </p:nvSpPr>
        <p:spPr>
          <a:xfrm>
            <a:off x="1711467" y="2623263"/>
            <a:ext cx="422477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Find A Key Subroutine S of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B2B8E-F035-4F65-8C64-96FE4DC7F66B}"/>
              </a:ext>
            </a:extLst>
          </p:cNvPr>
          <p:cNvSpPr txBox="1"/>
          <p:nvPr/>
        </p:nvSpPr>
        <p:spPr>
          <a:xfrm>
            <a:off x="319761" y="3779618"/>
            <a:ext cx="1917988" cy="954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Subroutine S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D99D85B-AEA6-4718-8CD6-10DDBEF0B572}"/>
              </a:ext>
            </a:extLst>
          </p:cNvPr>
          <p:cNvSpPr/>
          <p:nvPr/>
        </p:nvSpPr>
        <p:spPr>
          <a:xfrm>
            <a:off x="2383221" y="4021557"/>
            <a:ext cx="1246909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DA850-F479-4836-8E86-D778C0412CAA}"/>
              </a:ext>
            </a:extLst>
          </p:cNvPr>
          <p:cNvSpPr txBox="1"/>
          <p:nvPr/>
        </p:nvSpPr>
        <p:spPr>
          <a:xfrm>
            <a:off x="2541227" y="3548785"/>
            <a:ext cx="104733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approx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1FF18-129D-459E-8503-50A75844B235}"/>
              </a:ext>
            </a:extLst>
          </p:cNvPr>
          <p:cNvSpPr txBox="1"/>
          <p:nvPr/>
        </p:nvSpPr>
        <p:spPr>
          <a:xfrm>
            <a:off x="3933608" y="3779618"/>
            <a:ext cx="1917988" cy="1384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A Sparse Polynomial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9ECE6-F8A7-4D92-A545-1317FBD80F0D}"/>
              </a:ext>
            </a:extLst>
          </p:cNvPr>
          <p:cNvSpPr txBox="1"/>
          <p:nvPr/>
        </p:nvSpPr>
        <p:spPr>
          <a:xfrm>
            <a:off x="6366163" y="3625955"/>
            <a:ext cx="3221229" cy="1384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Batch Evaluation for 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Multi-Variable Polynomials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8D92F-BA00-42EE-84E6-2D472CF9B87B}"/>
              </a:ext>
            </a:extLst>
          </p:cNvPr>
          <p:cNvSpPr txBox="1"/>
          <p:nvPr/>
        </p:nvSpPr>
        <p:spPr>
          <a:xfrm>
            <a:off x="8608821" y="5355683"/>
            <a:ext cx="322122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Fast Rectangle Matrix Multiplication</a:t>
            </a:r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BE3FF14D-591B-41B8-843D-ABBB73E91AD0}"/>
              </a:ext>
            </a:extLst>
          </p:cNvPr>
          <p:cNvSpPr/>
          <p:nvPr/>
        </p:nvSpPr>
        <p:spPr>
          <a:xfrm rot="2670444">
            <a:off x="4116960" y="1656519"/>
            <a:ext cx="1373332" cy="7273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EF0A46F2-8C4C-4308-86B3-996C15C53976}"/>
              </a:ext>
            </a:extLst>
          </p:cNvPr>
          <p:cNvSpPr/>
          <p:nvPr/>
        </p:nvSpPr>
        <p:spPr>
          <a:xfrm rot="2670444">
            <a:off x="6216324" y="2619410"/>
            <a:ext cx="1373332" cy="7273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E15CF2BF-2945-43F5-8D98-26C150ED0365}"/>
              </a:ext>
            </a:extLst>
          </p:cNvPr>
          <p:cNvSpPr/>
          <p:nvPr/>
        </p:nvSpPr>
        <p:spPr>
          <a:xfrm rot="2670444">
            <a:off x="9776542" y="4302738"/>
            <a:ext cx="1373332" cy="7273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C4B1CAF-660F-487A-A978-C44A3AB0D355}"/>
              </a:ext>
            </a:extLst>
          </p:cNvPr>
          <p:cNvCxnSpPr>
            <a:cxnSpLocks/>
          </p:cNvCxnSpPr>
          <p:nvPr/>
        </p:nvCxnSpPr>
        <p:spPr>
          <a:xfrm>
            <a:off x="5982767" y="2740303"/>
            <a:ext cx="5069408" cy="1266680"/>
          </a:xfrm>
          <a:prstGeom prst="curvedConnector3">
            <a:avLst>
              <a:gd name="adj1" fmla="val 10534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093A42-CAA9-4C79-9385-D7319DA9FE22}"/>
              </a:ext>
            </a:extLst>
          </p:cNvPr>
          <p:cNvSpPr txBox="1"/>
          <p:nvPr/>
        </p:nvSpPr>
        <p:spPr>
          <a:xfrm>
            <a:off x="7578618" y="1291009"/>
            <a:ext cx="4279890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In fact, it ultimately relies on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“low-rank decomposition” of the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Subroutine S!</a:t>
            </a:r>
          </a:p>
        </p:txBody>
      </p:sp>
    </p:spTree>
    <p:extLst>
      <p:ext uri="{BB962C8B-B14F-4D97-AF65-F5344CB8AC3E}">
        <p14:creationId xmlns:p14="http://schemas.microsoft.com/office/powerpoint/2010/main" val="42719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9" y="67541"/>
            <a:ext cx="11909715" cy="841293"/>
          </a:xfrm>
        </p:spPr>
        <p:txBody>
          <a:bodyPr>
            <a:noAutofit/>
          </a:bodyPr>
          <a:lstStyle/>
          <a:p>
            <a:r>
              <a:rPr lang="en-US" sz="4800" b="1" i="1" dirty="0">
                <a:solidFill>
                  <a:srgbClr val="FF0000"/>
                </a:solidFill>
              </a:rPr>
              <a:t>Example : Orthogonal Vectors (OV)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B8B234-2F99-415D-80F3-3A9F2B91615F}"/>
                  </a:ext>
                </a:extLst>
              </p:cNvPr>
              <p:cNvSpPr txBox="1"/>
              <p:nvPr/>
            </p:nvSpPr>
            <p:spPr>
              <a:xfrm>
                <a:off x="305036" y="1104350"/>
                <a:ext cx="4796900" cy="139268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OV</a:t>
                </a:r>
                <a:endParaRPr lang="en-US" sz="2800" dirty="0"/>
              </a:p>
              <a:p>
                <a:r>
                  <a:rPr lang="en-US" sz="2800" dirty="0"/>
                  <a:t>Find an orthogonal pair,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).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B8B234-2F99-415D-80F3-3A9F2B916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6" y="1104350"/>
                <a:ext cx="4796900" cy="1392689"/>
              </a:xfrm>
              <a:prstGeom prst="rect">
                <a:avLst/>
              </a:prstGeom>
              <a:blipFill>
                <a:blip r:embed="rId3"/>
                <a:stretch>
                  <a:fillRect l="-2541" t="-3930" r="-2160" b="-11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CA64CD-9105-4B00-ABDA-AC1EF8E9636E}"/>
                  </a:ext>
                </a:extLst>
              </p:cNvPr>
              <p:cNvSpPr txBox="1"/>
              <p:nvPr/>
            </p:nvSpPr>
            <p:spPr>
              <a:xfrm>
                <a:off x="305036" y="3173060"/>
                <a:ext cx="4796900" cy="9541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Key Subroutine 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≔[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=0?]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CA64CD-9105-4B00-ABDA-AC1EF8E9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6" y="3173060"/>
                <a:ext cx="4796900" cy="954107"/>
              </a:xfrm>
              <a:prstGeom prst="rect">
                <a:avLst/>
              </a:prstGeom>
              <a:blipFill>
                <a:blip r:embed="rId4"/>
                <a:stretch>
                  <a:fillRect t="-6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D76D31-45D7-4576-801D-9FECD21FB967}"/>
                  </a:ext>
                </a:extLst>
              </p:cNvPr>
              <p:cNvSpPr txBox="1"/>
              <p:nvPr/>
            </p:nvSpPr>
            <p:spPr>
              <a:xfrm>
                <a:off x="353527" y="5008788"/>
                <a:ext cx="4796900" cy="95410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Corresponding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𝑶𝑽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FFFF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sub>
                    </m:sSub>
                  </m:oMath>
                </a14:m>
                <a:r>
                  <a:rPr lang="en-US" sz="2800" dirty="0"/>
                  <a:t> :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matrix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D76D31-45D7-4576-801D-9FECD21F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7" y="5008788"/>
                <a:ext cx="4796900" cy="954107"/>
              </a:xfrm>
              <a:prstGeom prst="rect">
                <a:avLst/>
              </a:prstGeom>
              <a:blipFill>
                <a:blip r:embed="rId5"/>
                <a:stretch>
                  <a:fillRect t="-6410" b="-18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DF2B50-0B25-41A3-B362-7FF24F2A1DB0}"/>
                  </a:ext>
                </a:extLst>
              </p:cNvPr>
              <p:cNvSpPr txBox="1"/>
              <p:nvPr/>
            </p:nvSpPr>
            <p:spPr>
              <a:xfrm>
                <a:off x="6200144" y="1880398"/>
                <a:ext cx="5193487" cy="44012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Another Perspective on [</a:t>
                </a:r>
                <a:r>
                  <a:rPr lang="en-US" sz="2800" b="1" dirty="0" err="1">
                    <a:solidFill>
                      <a:srgbClr val="FFFF00"/>
                    </a:solidFill>
                  </a:rPr>
                  <a:t>Abboud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-R. Williams-Yu, 2015]</a:t>
                </a:r>
              </a:p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by [</a:t>
                </a:r>
                <a:r>
                  <a:rPr lang="en-US" sz="2800" b="1" dirty="0" err="1">
                    <a:solidFill>
                      <a:srgbClr val="FFFF00"/>
                    </a:solidFill>
                  </a:rPr>
                  <a:t>Alman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-R. Williams, 2017]</a:t>
                </a:r>
              </a:p>
              <a:p>
                <a:pPr algn="ctr"/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sub>
                    </m:sSub>
                  </m:oMath>
                </a14:m>
                <a:r>
                  <a:rPr lang="en-US" sz="2800" dirty="0"/>
                  <a:t> has </a:t>
                </a:r>
                <a:r>
                  <a:rPr lang="en-US" sz="2800" b="1" i="1" dirty="0"/>
                  <a:t>small probabilistic rank</a:t>
                </a:r>
                <a:r>
                  <a:rPr lang="en-US" sz="2800" dirty="0"/>
                  <a:t>, and</a:t>
                </a:r>
              </a:p>
              <a:p>
                <a:pPr algn="ctr"/>
                <a:r>
                  <a:rPr lang="en-US" sz="2800" dirty="0"/>
                  <a:t>an efficient (probabilistic) low-rank decomposition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b="1" i="1" dirty="0"/>
                  <a:t>(Enough for algorithms!)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DF2B50-0B25-41A3-B362-7FF24F2A1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44" y="1880398"/>
                <a:ext cx="5193487" cy="4401205"/>
              </a:xfrm>
              <a:prstGeom prst="rect">
                <a:avLst/>
              </a:prstGeom>
              <a:blipFill>
                <a:blip r:embed="rId6"/>
                <a:stretch>
                  <a:fillRect l="-1526" t="-1247" r="-2465" b="-30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2" y="296141"/>
            <a:ext cx="11909715" cy="1319275"/>
          </a:xfrm>
        </p:spPr>
        <p:txBody>
          <a:bodyPr>
            <a:noAutofit/>
          </a:bodyPr>
          <a:lstStyle/>
          <a:p>
            <a:r>
              <a:rPr lang="en-US" sz="4800" b="1" i="1" dirty="0">
                <a:solidFill>
                  <a:srgbClr val="FF0000"/>
                </a:solidFill>
              </a:rPr>
              <a:t>Motivation : Other ways to construct</a:t>
            </a:r>
            <a:br>
              <a:rPr lang="en-US" sz="4800" b="1" i="1" dirty="0">
                <a:solidFill>
                  <a:srgbClr val="FF0000"/>
                </a:solidFill>
              </a:rPr>
            </a:br>
            <a:r>
              <a:rPr lang="en-US" sz="4800" b="1" i="1" dirty="0">
                <a:solidFill>
                  <a:srgbClr val="FF0000"/>
                </a:solidFill>
              </a:rPr>
              <a:t>these low-rank decomposition?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0B2CD-2F53-4618-BED7-79D53FB421AC}"/>
              </a:ext>
            </a:extLst>
          </p:cNvPr>
          <p:cNvSpPr/>
          <p:nvPr/>
        </p:nvSpPr>
        <p:spPr>
          <a:xfrm>
            <a:off x="2003989" y="1845117"/>
            <a:ext cx="7809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Communication Protocols!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A0590-0DAC-4F31-A8C3-540F908E2609}"/>
              </a:ext>
            </a:extLst>
          </p:cNvPr>
          <p:cNvSpPr txBox="1"/>
          <p:nvPr/>
        </p:nvSpPr>
        <p:spPr>
          <a:xfrm>
            <a:off x="731447" y="3198167"/>
            <a:ext cx="513595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Deterministic Communication Protocols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13830-3C00-41B5-9664-9ACA594FA2A1}"/>
              </a:ext>
            </a:extLst>
          </p:cNvPr>
          <p:cNvSpPr txBox="1"/>
          <p:nvPr/>
        </p:nvSpPr>
        <p:spPr>
          <a:xfrm>
            <a:off x="973917" y="4427758"/>
            <a:ext cx="46510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Quantum Communication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29DEA-BC65-48D6-B4B3-0A46EB1CEBA3}"/>
              </a:ext>
            </a:extLst>
          </p:cNvPr>
          <p:cNvSpPr txBox="1"/>
          <p:nvPr/>
        </p:nvSpPr>
        <p:spPr>
          <a:xfrm>
            <a:off x="474805" y="5657349"/>
            <a:ext cx="564923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Unbounded Error Communication Protocols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71B19-06ED-4D01-85EC-147731BB38B9}"/>
              </a:ext>
            </a:extLst>
          </p:cNvPr>
          <p:cNvSpPr txBox="1"/>
          <p:nvPr/>
        </p:nvSpPr>
        <p:spPr>
          <a:xfrm>
            <a:off x="8864065" y="3198167"/>
            <a:ext cx="80021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0D1BF-A81C-46CC-965B-4E55E83BBC0A}"/>
              </a:ext>
            </a:extLst>
          </p:cNvPr>
          <p:cNvSpPr txBox="1"/>
          <p:nvPr/>
        </p:nvSpPr>
        <p:spPr>
          <a:xfrm>
            <a:off x="8026271" y="4427757"/>
            <a:ext cx="24758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Approximate Rank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8CF9A-8BA3-4BF6-8EC6-5AC5E6267931}"/>
              </a:ext>
            </a:extLst>
          </p:cNvPr>
          <p:cNvSpPr txBox="1"/>
          <p:nvPr/>
        </p:nvSpPr>
        <p:spPr>
          <a:xfrm>
            <a:off x="8570715" y="5657349"/>
            <a:ext cx="138691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Sign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E518A-9A77-47EE-A50D-B20C3B644419}"/>
                  </a:ext>
                </a:extLst>
              </p:cNvPr>
              <p:cNvSpPr txBox="1"/>
              <p:nvPr/>
            </p:nvSpPr>
            <p:spPr>
              <a:xfrm>
                <a:off x="6047681" y="4396224"/>
                <a:ext cx="1555843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/>
                  <a:t> log of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E518A-9A77-47EE-A50D-B20C3B644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681" y="4396224"/>
                <a:ext cx="1555843" cy="584775"/>
              </a:xfrm>
              <a:prstGeom prst="rect">
                <a:avLst/>
              </a:prstGeom>
              <a:blipFill>
                <a:blip r:embed="rId3"/>
                <a:stretch>
                  <a:fillRect t="-11224" r="-661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00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88" y="150668"/>
            <a:ext cx="11909715" cy="1319275"/>
          </a:xfrm>
        </p:spPr>
        <p:txBody>
          <a:bodyPr>
            <a:noAutofit/>
          </a:bodyPr>
          <a:lstStyle/>
          <a:p>
            <a:r>
              <a:rPr lang="en-US" sz="4800" b="1" i="1" dirty="0">
                <a:solidFill>
                  <a:srgbClr val="FF0000"/>
                </a:solidFill>
              </a:rPr>
              <a:t>Connections between Communication Protocols</a:t>
            </a:r>
            <a:br>
              <a:rPr lang="en-US" sz="4800" b="1" i="1" dirty="0">
                <a:solidFill>
                  <a:srgbClr val="FF0000"/>
                </a:solidFill>
              </a:rPr>
            </a:br>
            <a:r>
              <a:rPr lang="en-US" sz="4800" b="1" i="1" dirty="0">
                <a:solidFill>
                  <a:srgbClr val="FF0000"/>
                </a:solidFill>
              </a:rPr>
              <a:t>and different rank measures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B9AFB-2979-4DF7-BF01-F86FA89BC73C}"/>
              </a:ext>
            </a:extLst>
          </p:cNvPr>
          <p:cNvSpPr txBox="1"/>
          <p:nvPr/>
        </p:nvSpPr>
        <p:spPr>
          <a:xfrm>
            <a:off x="3154624" y="1631530"/>
            <a:ext cx="6007442" cy="1631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Original Perspective</a:t>
            </a:r>
            <a:endParaRPr lang="en-US" sz="3600" dirty="0"/>
          </a:p>
          <a:p>
            <a:r>
              <a:rPr lang="en-US" sz="3200" dirty="0"/>
              <a:t>Approach to prove communication complexity lower bounds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92B2B-6E8F-4721-8302-B8F4B45FB206}"/>
              </a:ext>
            </a:extLst>
          </p:cNvPr>
          <p:cNvSpPr txBox="1"/>
          <p:nvPr/>
        </p:nvSpPr>
        <p:spPr>
          <a:xfrm>
            <a:off x="3675409" y="3918419"/>
            <a:ext cx="4965871" cy="2616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This Work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Approach to Systematically Construct Efficient Low-Rank Decomposition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(to get algorithms)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3FC9C3-DCEA-4C51-9AF7-8696D9249E32}"/>
              </a:ext>
            </a:extLst>
          </p:cNvPr>
          <p:cNvSpPr/>
          <p:nvPr/>
        </p:nvSpPr>
        <p:spPr>
          <a:xfrm>
            <a:off x="10501139" y="3091627"/>
            <a:ext cx="870586" cy="794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8B1271D-1746-48C3-B643-975478A179B0}"/>
              </a:ext>
            </a:extLst>
          </p:cNvPr>
          <p:cNvSpPr/>
          <p:nvPr/>
        </p:nvSpPr>
        <p:spPr>
          <a:xfrm>
            <a:off x="10790959" y="2387137"/>
            <a:ext cx="290945" cy="58189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2CF670-FC99-46D2-A590-D2A915D5098A}"/>
              </a:ext>
            </a:extLst>
          </p:cNvPr>
          <p:cNvSpPr/>
          <p:nvPr/>
        </p:nvSpPr>
        <p:spPr>
          <a:xfrm rot="10800000">
            <a:off x="10790960" y="5080969"/>
            <a:ext cx="290945" cy="58189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CF01F3-7ADD-4F4A-B4B2-0187BA55504C}"/>
              </a:ext>
            </a:extLst>
          </p:cNvPr>
          <p:cNvSpPr/>
          <p:nvPr/>
        </p:nvSpPr>
        <p:spPr>
          <a:xfrm>
            <a:off x="10501139" y="4158251"/>
            <a:ext cx="870586" cy="794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ABF84E-DF96-4A46-88DB-8809E5C44BC4}"/>
              </a:ext>
            </a:extLst>
          </p:cNvPr>
          <p:cNvSpPr/>
          <p:nvPr/>
        </p:nvSpPr>
        <p:spPr>
          <a:xfrm>
            <a:off x="10501139" y="1469943"/>
            <a:ext cx="870586" cy="794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68964F-9980-49D2-83CC-F0BE6D40F63B}"/>
              </a:ext>
            </a:extLst>
          </p:cNvPr>
          <p:cNvSpPr/>
          <p:nvPr/>
        </p:nvSpPr>
        <p:spPr>
          <a:xfrm>
            <a:off x="10501139" y="5790984"/>
            <a:ext cx="870586" cy="794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31129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5" grpId="0" animBg="1"/>
      <p:bldP spid="6" grpId="0" animBg="1"/>
      <p:bldP spid="19" grpId="0" animBg="1"/>
      <p:bldP spid="12" grpId="0" animBg="1"/>
      <p:bldP spid="13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88" y="150668"/>
            <a:ext cx="11909715" cy="810491"/>
          </a:xfrm>
        </p:spPr>
        <p:txBody>
          <a:bodyPr>
            <a:noAutofit/>
          </a:bodyPr>
          <a:lstStyle/>
          <a:p>
            <a:r>
              <a:rPr lang="en-US" sz="4800" b="1" i="1" dirty="0">
                <a:solidFill>
                  <a:srgbClr val="FF0000"/>
                </a:solidFill>
              </a:rPr>
              <a:t>This Work : Two Generic Connections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3C8A-125F-4DED-8C67-3BD7D700155D}"/>
              </a:ext>
            </a:extLst>
          </p:cNvPr>
          <p:cNvSpPr txBox="1"/>
          <p:nvPr/>
        </p:nvSpPr>
        <p:spPr>
          <a:xfrm>
            <a:off x="1141266" y="1418360"/>
            <a:ext cx="10034157" cy="1323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US" sz="4000" dirty="0"/>
              <a:t>(Classical) Approximate Counting Algorithms </a:t>
            </a:r>
            <a:br>
              <a:rPr lang="en-US" sz="4000" dirty="0"/>
            </a:br>
            <a:r>
              <a:rPr lang="en-US" sz="4000" dirty="0"/>
              <a:t>from Quantum Communication Protocols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D48DE-1D1A-4D05-859A-AB64162AEE55}"/>
              </a:ext>
            </a:extLst>
          </p:cNvPr>
          <p:cNvSpPr txBox="1"/>
          <p:nvPr/>
        </p:nvSpPr>
        <p:spPr>
          <a:xfrm>
            <a:off x="1141266" y="4116202"/>
            <a:ext cx="10034157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dirty="0"/>
              <a:t>2. (Classical) Satisfying Pair Algorithms from</a:t>
            </a:r>
          </a:p>
          <a:p>
            <a:pPr algn="l"/>
            <a:r>
              <a:rPr lang="en-US" sz="4000" dirty="0"/>
              <a:t>Arthur-Merlin or PH 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11996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5" y="213013"/>
            <a:ext cx="11909715" cy="1267691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Approximate Counting Algorithms </a:t>
            </a:r>
            <a:br>
              <a:rPr lang="en-US" sz="4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Quantum Communication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BDCE39-847F-4103-B979-43556EAF0709}"/>
                  </a:ext>
                </a:extLst>
              </p:cNvPr>
              <p:cNvSpPr txBox="1"/>
              <p:nvPr/>
            </p:nvSpPr>
            <p:spPr>
              <a:xfrm>
                <a:off x="1229857" y="1748892"/>
                <a:ext cx="9833862" cy="18774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3200" b="1" dirty="0">
                    <a:solidFill>
                      <a:srgbClr val="FFFF00"/>
                    </a:solidFill>
                  </a:rPr>
                  <a:t>-Counting Pair Problem</a:t>
                </a:r>
              </a:p>
              <a:p>
                <a:pPr algn="l"/>
                <a:r>
                  <a:rPr lang="en-US" sz="2800" dirty="0"/>
                  <a:t>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, how many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800" dirty="0"/>
              </a:p>
              <a:p>
                <a:pPr algn="l"/>
                <a:endParaRPr lang="en-US" sz="2800" dirty="0"/>
              </a:p>
              <a:p>
                <a:pPr algn="l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/>
                  <a:t> be the answer.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BDCE39-847F-4103-B979-43556EAF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57" y="1748892"/>
                <a:ext cx="9833862" cy="1877437"/>
              </a:xfrm>
              <a:prstGeom prst="rect">
                <a:avLst/>
              </a:prstGeom>
              <a:blipFill>
                <a:blip r:embed="rId3"/>
                <a:stretch>
                  <a:fillRect l="-1238" t="-35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F51397-4353-4248-8770-AD43C91990C6}"/>
                  </a:ext>
                </a:extLst>
              </p:cNvPr>
              <p:cNvSpPr txBox="1"/>
              <p:nvPr/>
            </p:nvSpPr>
            <p:spPr>
              <a:xfrm>
                <a:off x="2500146" y="4410697"/>
                <a:ext cx="7293285" cy="20857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FFFF00"/>
                    </a:solidFill>
                  </a:rPr>
                  <a:t>Our Theorem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admits a quantum communication protocol of complexity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There is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time deterministic algorithm, which approximates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⋅|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F51397-4353-4248-8770-AD43C919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46" y="4410697"/>
                <a:ext cx="7293285" cy="2085764"/>
              </a:xfrm>
              <a:prstGeom prst="rect">
                <a:avLst/>
              </a:prstGeom>
              <a:blipFill>
                <a:blip r:embed="rId4"/>
                <a:stretch>
                  <a:fillRect t="-3488" b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0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 algn="l">
          <a:defRPr sz="2400"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925</Words>
  <Application>Microsoft Office PowerPoint</Application>
  <PresentationFormat>Widescreen</PresentationFormat>
  <Paragraphs>156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Classical Algorithms from Quantum and Arthur-Merlin Communication Protocols</vt:lpstr>
      <vt:lpstr>The Polynomial Method - A gift from circuit complexity to algorithm</vt:lpstr>
      <vt:lpstr>How does Polynomial Method Work?</vt:lpstr>
      <vt:lpstr>Observation [Alman-R.Williams, 2017]</vt:lpstr>
      <vt:lpstr>Example : Orthogonal Vectors (OV)</vt:lpstr>
      <vt:lpstr>Motivation : Other ways to construct these low-rank decomposition?</vt:lpstr>
      <vt:lpstr>Connections between Communication Protocols and different rank measures</vt:lpstr>
      <vt:lpstr>This Work : Two Generic Connections</vt:lpstr>
      <vt:lpstr>Approximate Counting Algorithms  from Quantum Communication Protocols</vt:lpstr>
      <vt:lpstr>Satisfying Pair Algorithms from Arthur-Merlin (AM) or PH Communication Protocols</vt:lpstr>
      <vt:lpstr>Immediate Applications</vt:lpstr>
      <vt:lpstr>Applications in Computation Complexity</vt:lpstr>
      <vt:lpstr>Thanks!  Questions?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立杰 陈</dc:creator>
  <cp:lastModifiedBy>立杰 陈</cp:lastModifiedBy>
  <cp:revision>22</cp:revision>
  <dcterms:created xsi:type="dcterms:W3CDTF">2019-01-03T08:57:35Z</dcterms:created>
  <dcterms:modified xsi:type="dcterms:W3CDTF">2019-01-14T01:51:37Z</dcterms:modified>
</cp:coreProperties>
</file>