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03" r:id="rId4"/>
    <p:sldId id="305" r:id="rId5"/>
    <p:sldId id="306" r:id="rId6"/>
    <p:sldId id="258" r:id="rId7"/>
    <p:sldId id="307" r:id="rId8"/>
    <p:sldId id="280" r:id="rId9"/>
    <p:sldId id="308" r:id="rId10"/>
    <p:sldId id="309" r:id="rId11"/>
    <p:sldId id="311" r:id="rId12"/>
    <p:sldId id="310" r:id="rId13"/>
    <p:sldId id="312" r:id="rId14"/>
    <p:sldId id="315" r:id="rId15"/>
    <p:sldId id="314" r:id="rId16"/>
    <p:sldId id="31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DD0F2-B807-43C8-8F00-21427CC7EE3F}" v="860" dt="2019-01-06T16:41:20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6" autoAdjust="0"/>
    <p:restoredTop sz="84986" autoAdjust="0"/>
  </p:normalViewPr>
  <p:slideViewPr>
    <p:cSldViewPr snapToGrid="0">
      <p:cViewPr varScale="1">
        <p:scale>
          <a:sx n="91" d="100"/>
          <a:sy n="91" d="100"/>
        </p:scale>
        <p:origin x="81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立杰 陈" userId="43b29090dfcb437d" providerId="LiveId" clId="{56CDD0F2-B807-43C8-8F00-21427CC7EE3F}"/>
    <pc:docChg chg="custSel addSld delSld modSld">
      <pc:chgData name="立杰 陈" userId="43b29090dfcb437d" providerId="LiveId" clId="{56CDD0F2-B807-43C8-8F00-21427CC7EE3F}" dt="2019-01-06T16:41:20.957" v="943" actId="114"/>
      <pc:docMkLst>
        <pc:docMk/>
      </pc:docMkLst>
      <pc:sldChg chg="modSp modAnim">
        <pc:chgData name="立杰 陈" userId="43b29090dfcb437d" providerId="LiveId" clId="{56CDD0F2-B807-43C8-8F00-21427CC7EE3F}" dt="2019-01-06T11:13:31.334" v="929" actId="20577"/>
        <pc:sldMkLst>
          <pc:docMk/>
          <pc:sldMk cId="3297031244" sldId="257"/>
        </pc:sldMkLst>
        <pc:spChg chg="mod">
          <ac:chgData name="立杰 陈" userId="43b29090dfcb437d" providerId="LiveId" clId="{56CDD0F2-B807-43C8-8F00-21427CC7EE3F}" dt="2019-01-06T04:32:30.077" v="866" actId="113"/>
          <ac:spMkLst>
            <pc:docMk/>
            <pc:sldMk cId="3297031244" sldId="257"/>
            <ac:spMk id="7" creationId="{8CD2A1FF-DE11-4C72-B457-4DFE0BD2CBC6}"/>
          </ac:spMkLst>
        </pc:spChg>
        <pc:spChg chg="mod">
          <ac:chgData name="立杰 陈" userId="43b29090dfcb437d" providerId="LiveId" clId="{56CDD0F2-B807-43C8-8F00-21427CC7EE3F}" dt="2019-01-06T04:32:34.794" v="867" actId="113"/>
          <ac:spMkLst>
            <pc:docMk/>
            <pc:sldMk cId="3297031244" sldId="257"/>
            <ac:spMk id="10" creationId="{498D7628-7173-4C63-AE81-3CB1956EB8A4}"/>
          </ac:spMkLst>
        </pc:spChg>
        <pc:spChg chg="mod">
          <ac:chgData name="立杰 陈" userId="43b29090dfcb437d" providerId="LiveId" clId="{56CDD0F2-B807-43C8-8F00-21427CC7EE3F}" dt="2019-01-06T03:18:26.604" v="0" actId="113"/>
          <ac:spMkLst>
            <pc:docMk/>
            <pc:sldMk cId="3297031244" sldId="257"/>
            <ac:spMk id="12" creationId="{E52B622C-DD46-45C8-AB45-9E2FFF6D63F0}"/>
          </ac:spMkLst>
        </pc:spChg>
        <pc:spChg chg="mod">
          <ac:chgData name="立杰 陈" userId="43b29090dfcb437d" providerId="LiveId" clId="{56CDD0F2-B807-43C8-8F00-21427CC7EE3F}" dt="2019-01-06T11:13:28.469" v="928" actId="20577"/>
          <ac:spMkLst>
            <pc:docMk/>
            <pc:sldMk cId="3297031244" sldId="257"/>
            <ac:spMk id="13" creationId="{DF04F0ED-7585-44BC-A91B-5EE21339CD79}"/>
          </ac:spMkLst>
        </pc:spChg>
        <pc:spChg chg="mod">
          <ac:chgData name="立杰 陈" userId="43b29090dfcb437d" providerId="LiveId" clId="{56CDD0F2-B807-43C8-8F00-21427CC7EE3F}" dt="2019-01-06T11:13:31.334" v="929" actId="20577"/>
          <ac:spMkLst>
            <pc:docMk/>
            <pc:sldMk cId="3297031244" sldId="257"/>
            <ac:spMk id="14" creationId="{59D01F03-7BFC-4D49-8D87-6EAC966BBD23}"/>
          </ac:spMkLst>
        </pc:spChg>
        <pc:spChg chg="mod">
          <ac:chgData name="立杰 陈" userId="43b29090dfcb437d" providerId="LiveId" clId="{56CDD0F2-B807-43C8-8F00-21427CC7EE3F}" dt="2019-01-06T04:35:46.089" v="869"/>
          <ac:spMkLst>
            <pc:docMk/>
            <pc:sldMk cId="3297031244" sldId="257"/>
            <ac:spMk id="15" creationId="{2272821B-3200-4E0C-8FD3-D2A143E5681E}"/>
          </ac:spMkLst>
        </pc:spChg>
      </pc:sldChg>
      <pc:sldChg chg="modSp">
        <pc:chgData name="立杰 陈" userId="43b29090dfcb437d" providerId="LiveId" clId="{56CDD0F2-B807-43C8-8F00-21427CC7EE3F}" dt="2019-01-06T16:41:20.957" v="943" actId="114"/>
        <pc:sldMkLst>
          <pc:docMk/>
          <pc:sldMk cId="2764741878" sldId="258"/>
        </pc:sldMkLst>
        <pc:spChg chg="mod">
          <ac:chgData name="立杰 陈" userId="43b29090dfcb437d" providerId="LiveId" clId="{56CDD0F2-B807-43C8-8F00-21427CC7EE3F}" dt="2019-01-06T11:14:56.113" v="932" actId="113"/>
          <ac:spMkLst>
            <pc:docMk/>
            <pc:sldMk cId="2764741878" sldId="258"/>
            <ac:spMk id="7" creationId="{056CCD0E-7CDF-4267-AEA7-4CF6D290BA27}"/>
          </ac:spMkLst>
        </pc:spChg>
        <pc:spChg chg="mod">
          <ac:chgData name="立杰 陈" userId="43b29090dfcb437d" providerId="LiveId" clId="{56CDD0F2-B807-43C8-8F00-21427CC7EE3F}" dt="2019-01-06T16:41:20.957" v="943" actId="114"/>
          <ac:spMkLst>
            <pc:docMk/>
            <pc:sldMk cId="2764741878" sldId="258"/>
            <ac:spMk id="8" creationId="{AE33CEA6-467E-4F8E-B0DE-5BC9FF430F57}"/>
          </ac:spMkLst>
        </pc:spChg>
      </pc:sldChg>
      <pc:sldChg chg="modSp">
        <pc:chgData name="立杰 陈" userId="43b29090dfcb437d" providerId="LiveId" clId="{56CDD0F2-B807-43C8-8F00-21427CC7EE3F}" dt="2019-01-06T05:53:36.012" v="897" actId="207"/>
        <pc:sldMkLst>
          <pc:docMk/>
          <pc:sldMk cId="1833120238" sldId="280"/>
        </pc:sldMkLst>
        <pc:spChg chg="mod">
          <ac:chgData name="立杰 陈" userId="43b29090dfcb437d" providerId="LiveId" clId="{56CDD0F2-B807-43C8-8F00-21427CC7EE3F}" dt="2019-01-06T05:53:29.764" v="896" actId="207"/>
          <ac:spMkLst>
            <pc:docMk/>
            <pc:sldMk cId="1833120238" sldId="280"/>
            <ac:spMk id="4" creationId="{71A5E3C1-64FC-4CEC-B624-7EE10A793D1B}"/>
          </ac:spMkLst>
        </pc:spChg>
        <pc:spChg chg="mod">
          <ac:chgData name="立杰 陈" userId="43b29090dfcb437d" providerId="LiveId" clId="{56CDD0F2-B807-43C8-8F00-21427CC7EE3F}" dt="2019-01-06T05:53:36.012" v="897" actId="207"/>
          <ac:spMkLst>
            <pc:docMk/>
            <pc:sldMk cId="1833120238" sldId="280"/>
            <ac:spMk id="9" creationId="{9DA190D9-7526-4358-91C5-93124F9D9E9B}"/>
          </ac:spMkLst>
        </pc:spChg>
        <pc:spChg chg="mod">
          <ac:chgData name="立杰 陈" userId="43b29090dfcb437d" providerId="LiveId" clId="{56CDD0F2-B807-43C8-8F00-21427CC7EE3F}" dt="2019-01-06T04:44:02.457" v="882" actId="20577"/>
          <ac:spMkLst>
            <pc:docMk/>
            <pc:sldMk cId="1833120238" sldId="280"/>
            <ac:spMk id="10" creationId="{981A4351-6582-470F-A45C-8478FAC8C39D}"/>
          </ac:spMkLst>
        </pc:spChg>
      </pc:sldChg>
      <pc:sldChg chg="modSp">
        <pc:chgData name="立杰 陈" userId="43b29090dfcb437d" providerId="LiveId" clId="{56CDD0F2-B807-43C8-8F00-21427CC7EE3F}" dt="2019-01-06T04:26:59.074" v="862" actId="113"/>
        <pc:sldMkLst>
          <pc:docMk/>
          <pc:sldMk cId="1472077552" sldId="303"/>
        </pc:sldMkLst>
        <pc:spChg chg="mod">
          <ac:chgData name="立杰 陈" userId="43b29090dfcb437d" providerId="LiveId" clId="{56CDD0F2-B807-43C8-8F00-21427CC7EE3F}" dt="2019-01-06T04:26:55.445" v="861" actId="113"/>
          <ac:spMkLst>
            <pc:docMk/>
            <pc:sldMk cId="1472077552" sldId="303"/>
            <ac:spMk id="4" creationId="{F5C2B8FB-0E0F-451E-B5FF-3D400E5E827F}"/>
          </ac:spMkLst>
        </pc:spChg>
        <pc:spChg chg="mod">
          <ac:chgData name="立杰 陈" userId="43b29090dfcb437d" providerId="LiveId" clId="{56CDD0F2-B807-43C8-8F00-21427CC7EE3F}" dt="2019-01-06T04:26:59.074" v="862" actId="113"/>
          <ac:spMkLst>
            <pc:docMk/>
            <pc:sldMk cId="1472077552" sldId="303"/>
            <ac:spMk id="6" creationId="{6BAC62A7-F898-4539-9828-BF4B265372C9}"/>
          </ac:spMkLst>
        </pc:spChg>
        <pc:spChg chg="mod">
          <ac:chgData name="立杰 陈" userId="43b29090dfcb437d" providerId="LiveId" clId="{56CDD0F2-B807-43C8-8F00-21427CC7EE3F}" dt="2019-01-06T03:23:10.278" v="29" actId="113"/>
          <ac:spMkLst>
            <pc:docMk/>
            <pc:sldMk cId="1472077552" sldId="303"/>
            <ac:spMk id="31" creationId="{897FD7F8-08F3-4FB4-A637-1DDB07D75FB5}"/>
          </ac:spMkLst>
        </pc:spChg>
      </pc:sldChg>
      <pc:sldChg chg="addSp delSp modSp modAnim">
        <pc:chgData name="立杰 陈" userId="43b29090dfcb437d" providerId="LiveId" clId="{56CDD0F2-B807-43C8-8F00-21427CC7EE3F}" dt="2019-01-06T03:22:58.628" v="27" actId="20577"/>
        <pc:sldMkLst>
          <pc:docMk/>
          <pc:sldMk cId="1310877505" sldId="305"/>
        </pc:sldMkLst>
        <pc:spChg chg="mod">
          <ac:chgData name="立杰 陈" userId="43b29090dfcb437d" providerId="LiveId" clId="{56CDD0F2-B807-43C8-8F00-21427CC7EE3F}" dt="2019-01-06T03:22:36.891" v="24" actId="207"/>
          <ac:spMkLst>
            <pc:docMk/>
            <pc:sldMk cId="1310877505" sldId="305"/>
            <ac:spMk id="6" creationId="{BCDA0505-4FF1-4301-8837-2D470E537AC8}"/>
          </ac:spMkLst>
        </pc:spChg>
        <pc:spChg chg="mod">
          <ac:chgData name="立杰 陈" userId="43b29090dfcb437d" providerId="LiveId" clId="{56CDD0F2-B807-43C8-8F00-21427CC7EE3F}" dt="2019-01-06T03:22:44.072" v="25" actId="207"/>
          <ac:spMkLst>
            <pc:docMk/>
            <pc:sldMk cId="1310877505" sldId="305"/>
            <ac:spMk id="10" creationId="{0840FD54-43B4-4FFA-9FA4-948E03632B31}"/>
          </ac:spMkLst>
        </pc:spChg>
        <pc:spChg chg="mod">
          <ac:chgData name="立杰 陈" userId="43b29090dfcb437d" providerId="LiveId" clId="{56CDD0F2-B807-43C8-8F00-21427CC7EE3F}" dt="2019-01-06T03:22:58.628" v="27" actId="20577"/>
          <ac:spMkLst>
            <pc:docMk/>
            <pc:sldMk cId="1310877505" sldId="305"/>
            <ac:spMk id="11" creationId="{7748AF16-CA84-46F6-821F-13373DE47D93}"/>
          </ac:spMkLst>
        </pc:spChg>
        <pc:picChg chg="add mod">
          <ac:chgData name="立杰 陈" userId="43b29090dfcb437d" providerId="LiveId" clId="{56CDD0F2-B807-43C8-8F00-21427CC7EE3F}" dt="2019-01-06T03:19:45.008" v="6" actId="1076"/>
          <ac:picMkLst>
            <pc:docMk/>
            <pc:sldMk cId="1310877505" sldId="305"/>
            <ac:picMk id="5" creationId="{AEDBBA27-7166-4A63-A4F1-3ADDD4097BAD}"/>
          </ac:picMkLst>
        </pc:picChg>
        <pc:picChg chg="add del mod">
          <ac:chgData name="立杰 陈" userId="43b29090dfcb437d" providerId="LiveId" clId="{56CDD0F2-B807-43C8-8F00-21427CC7EE3F}" dt="2019-01-06T03:20:59.563" v="10" actId="478"/>
          <ac:picMkLst>
            <pc:docMk/>
            <pc:sldMk cId="1310877505" sldId="305"/>
            <ac:picMk id="14" creationId="{49065C3E-B80C-4FEF-8A9F-AADD0555B4D4}"/>
          </ac:picMkLst>
        </pc:picChg>
        <pc:picChg chg="add del mod">
          <ac:chgData name="立杰 陈" userId="43b29090dfcb437d" providerId="LiveId" clId="{56CDD0F2-B807-43C8-8F00-21427CC7EE3F}" dt="2019-01-06T03:20:59.563" v="10" actId="478"/>
          <ac:picMkLst>
            <pc:docMk/>
            <pc:sldMk cId="1310877505" sldId="305"/>
            <ac:picMk id="16" creationId="{E32FF72E-CF63-4C07-85A7-0FDCE1124C90}"/>
          </ac:picMkLst>
        </pc:picChg>
        <pc:picChg chg="add mod">
          <ac:chgData name="立杰 陈" userId="43b29090dfcb437d" providerId="LiveId" clId="{56CDD0F2-B807-43C8-8F00-21427CC7EE3F}" dt="2019-01-06T03:21:17.349" v="12" actId="1076"/>
          <ac:picMkLst>
            <pc:docMk/>
            <pc:sldMk cId="1310877505" sldId="305"/>
            <ac:picMk id="18" creationId="{3925F606-3056-464C-BA5B-5331312D5455}"/>
          </ac:picMkLst>
        </pc:picChg>
      </pc:sldChg>
      <pc:sldChg chg="addSp modSp modAnim">
        <pc:chgData name="立杰 陈" userId="43b29090dfcb437d" providerId="LiveId" clId="{56CDD0F2-B807-43C8-8F00-21427CC7EE3F}" dt="2019-01-06T04:30:37.196" v="864" actId="113"/>
        <pc:sldMkLst>
          <pc:docMk/>
          <pc:sldMk cId="1161160516" sldId="306"/>
        </pc:sldMkLst>
        <pc:spChg chg="mod">
          <ac:chgData name="立杰 陈" userId="43b29090dfcb437d" providerId="LiveId" clId="{56CDD0F2-B807-43C8-8F00-21427CC7EE3F}" dt="2019-01-06T04:30:31.841" v="863" actId="113"/>
          <ac:spMkLst>
            <pc:docMk/>
            <pc:sldMk cId="1161160516" sldId="306"/>
            <ac:spMk id="6" creationId="{BCDA0505-4FF1-4301-8837-2D470E537AC8}"/>
          </ac:spMkLst>
        </pc:spChg>
        <pc:spChg chg="mod">
          <ac:chgData name="立杰 陈" userId="43b29090dfcb437d" providerId="LiveId" clId="{56CDD0F2-B807-43C8-8F00-21427CC7EE3F}" dt="2019-01-06T04:30:37.196" v="864" actId="113"/>
          <ac:spMkLst>
            <pc:docMk/>
            <pc:sldMk cId="1161160516" sldId="306"/>
            <ac:spMk id="18" creationId="{8E647352-9D45-46BB-B24E-C98FD0472A08}"/>
          </ac:spMkLst>
        </pc:spChg>
        <pc:picChg chg="add mod">
          <ac:chgData name="立杰 陈" userId="43b29090dfcb437d" providerId="LiveId" clId="{56CDD0F2-B807-43C8-8F00-21427CC7EE3F}" dt="2019-01-06T03:25:02.171" v="31" actId="1076"/>
          <ac:picMkLst>
            <pc:docMk/>
            <pc:sldMk cId="1161160516" sldId="306"/>
            <ac:picMk id="27" creationId="{28938E2B-5FDA-4EF3-A1CB-769FD1468F13}"/>
          </ac:picMkLst>
        </pc:picChg>
      </pc:sldChg>
      <pc:sldChg chg="modSp">
        <pc:chgData name="立杰 陈" userId="43b29090dfcb437d" providerId="LiveId" clId="{56CDD0F2-B807-43C8-8F00-21427CC7EE3F}" dt="2019-01-06T04:43:55.400" v="881" actId="20577"/>
        <pc:sldMkLst>
          <pc:docMk/>
          <pc:sldMk cId="395632919" sldId="307"/>
        </pc:sldMkLst>
        <pc:spChg chg="mod">
          <ac:chgData name="立杰 陈" userId="43b29090dfcb437d" providerId="LiveId" clId="{56CDD0F2-B807-43C8-8F00-21427CC7EE3F}" dt="2019-01-06T04:43:55.400" v="881" actId="20577"/>
          <ac:spMkLst>
            <pc:docMk/>
            <pc:sldMk cId="395632919" sldId="307"/>
            <ac:spMk id="4" creationId="{43C253AB-6920-46D9-B445-E164ED64291C}"/>
          </ac:spMkLst>
        </pc:spChg>
      </pc:sldChg>
      <pc:sldChg chg="modSp">
        <pc:chgData name="立杰 陈" userId="43b29090dfcb437d" providerId="LiveId" clId="{56CDD0F2-B807-43C8-8F00-21427CC7EE3F}" dt="2019-01-06T05:55:45.154" v="903" actId="403"/>
        <pc:sldMkLst>
          <pc:docMk/>
          <pc:sldMk cId="8249432" sldId="308"/>
        </pc:sldMkLst>
        <pc:spChg chg="mod">
          <ac:chgData name="立杰 陈" userId="43b29090dfcb437d" providerId="LiveId" clId="{56CDD0F2-B807-43C8-8F00-21427CC7EE3F}" dt="2019-01-06T05:55:38.786" v="901" actId="403"/>
          <ac:spMkLst>
            <pc:docMk/>
            <pc:sldMk cId="8249432" sldId="308"/>
            <ac:spMk id="12" creationId="{6C2AC4EE-6736-4930-94B3-3D92E2461DE0}"/>
          </ac:spMkLst>
        </pc:spChg>
        <pc:spChg chg="mod">
          <ac:chgData name="立杰 陈" userId="43b29090dfcb437d" providerId="LiveId" clId="{56CDD0F2-B807-43C8-8F00-21427CC7EE3F}" dt="2019-01-06T05:55:45.154" v="903" actId="403"/>
          <ac:spMkLst>
            <pc:docMk/>
            <pc:sldMk cId="8249432" sldId="308"/>
            <ac:spMk id="13" creationId="{C8F290F8-0743-431E-90BD-96A41FDBD890}"/>
          </ac:spMkLst>
        </pc:spChg>
      </pc:sldChg>
      <pc:sldChg chg="modSp">
        <pc:chgData name="立杰 陈" userId="43b29090dfcb437d" providerId="LiveId" clId="{56CDD0F2-B807-43C8-8F00-21427CC7EE3F}" dt="2019-01-06T05:56:10.649" v="909" actId="1076"/>
        <pc:sldMkLst>
          <pc:docMk/>
          <pc:sldMk cId="2574312648" sldId="309"/>
        </pc:sldMkLst>
        <pc:spChg chg="mod">
          <ac:chgData name="立杰 陈" userId="43b29090dfcb437d" providerId="LiveId" clId="{56CDD0F2-B807-43C8-8F00-21427CC7EE3F}" dt="2019-01-06T05:56:10.649" v="909" actId="1076"/>
          <ac:spMkLst>
            <pc:docMk/>
            <pc:sldMk cId="2574312648" sldId="309"/>
            <ac:spMk id="38" creationId="{F81125CA-700B-4D39-A1AB-51D8348A9E6D}"/>
          </ac:spMkLst>
        </pc:spChg>
      </pc:sldChg>
      <pc:sldChg chg="modSp">
        <pc:chgData name="立杰 陈" userId="43b29090dfcb437d" providerId="LiveId" clId="{56CDD0F2-B807-43C8-8F00-21427CC7EE3F}" dt="2019-01-06T04:46:28.159" v="883" actId="20577"/>
        <pc:sldMkLst>
          <pc:docMk/>
          <pc:sldMk cId="1530568368" sldId="310"/>
        </pc:sldMkLst>
        <pc:spChg chg="mod">
          <ac:chgData name="立杰 陈" userId="43b29090dfcb437d" providerId="LiveId" clId="{56CDD0F2-B807-43C8-8F00-21427CC7EE3F}" dt="2019-01-06T04:46:28.159" v="883" actId="20577"/>
          <ac:spMkLst>
            <pc:docMk/>
            <pc:sldMk cId="1530568368" sldId="310"/>
            <ac:spMk id="8" creationId="{1DF6D696-2CE5-4BDB-BF29-7A07B6DDF094}"/>
          </ac:spMkLst>
        </pc:spChg>
      </pc:sldChg>
      <pc:sldChg chg="modSp">
        <pc:chgData name="立杰 陈" userId="43b29090dfcb437d" providerId="LiveId" clId="{56CDD0F2-B807-43C8-8F00-21427CC7EE3F}" dt="2019-01-06T05:56:37.014" v="913" actId="1076"/>
        <pc:sldMkLst>
          <pc:docMk/>
          <pc:sldMk cId="3835451808" sldId="311"/>
        </pc:sldMkLst>
        <pc:spChg chg="mod">
          <ac:chgData name="立杰 陈" userId="43b29090dfcb437d" providerId="LiveId" clId="{56CDD0F2-B807-43C8-8F00-21427CC7EE3F}" dt="2019-01-06T05:56:28.189" v="910" actId="403"/>
          <ac:spMkLst>
            <pc:docMk/>
            <pc:sldMk cId="3835451808" sldId="311"/>
            <ac:spMk id="3" creationId="{FE6510B9-0362-4152-8A76-A0542969104C}"/>
          </ac:spMkLst>
        </pc:spChg>
        <pc:spChg chg="mod">
          <ac:chgData name="立杰 陈" userId="43b29090dfcb437d" providerId="LiveId" clId="{56CDD0F2-B807-43C8-8F00-21427CC7EE3F}" dt="2019-01-06T05:56:37.014" v="913" actId="1076"/>
          <ac:spMkLst>
            <pc:docMk/>
            <pc:sldMk cId="3835451808" sldId="311"/>
            <ac:spMk id="4" creationId="{6C3A13FC-D3A8-4DA9-B002-F6F74440EE81}"/>
          </ac:spMkLst>
        </pc:spChg>
        <pc:spChg chg="mod">
          <ac:chgData name="立杰 陈" userId="43b29090dfcb437d" providerId="LiveId" clId="{56CDD0F2-B807-43C8-8F00-21427CC7EE3F}" dt="2019-01-06T04:43:44.880" v="880" actId="20577"/>
          <ac:spMkLst>
            <pc:docMk/>
            <pc:sldMk cId="3835451808" sldId="311"/>
            <ac:spMk id="7" creationId="{DCABE621-53E7-486A-8080-61893C672139}"/>
          </ac:spMkLst>
        </pc:spChg>
      </pc:sldChg>
      <pc:sldChg chg="modSp">
        <pc:chgData name="立杰 陈" userId="43b29090dfcb437d" providerId="LiveId" clId="{56CDD0F2-B807-43C8-8F00-21427CC7EE3F}" dt="2019-01-06T04:46:54.569" v="888" actId="113"/>
        <pc:sldMkLst>
          <pc:docMk/>
          <pc:sldMk cId="1122891769" sldId="312"/>
        </pc:sldMkLst>
        <pc:spChg chg="mod">
          <ac:chgData name="立杰 陈" userId="43b29090dfcb437d" providerId="LiveId" clId="{56CDD0F2-B807-43C8-8F00-21427CC7EE3F}" dt="2019-01-06T04:46:54.569" v="888" actId="113"/>
          <ac:spMkLst>
            <pc:docMk/>
            <pc:sldMk cId="1122891769" sldId="312"/>
            <ac:spMk id="6" creationId="{787FB85B-C1BB-4136-B0A1-4B0C84A1A146}"/>
          </ac:spMkLst>
        </pc:spChg>
      </pc:sldChg>
      <pc:sldChg chg="modSp">
        <pc:chgData name="立杰 陈" userId="43b29090dfcb437d" providerId="LiveId" clId="{56CDD0F2-B807-43C8-8F00-21427CC7EE3F}" dt="2019-01-06T04:47:49.288" v="892" actId="403"/>
        <pc:sldMkLst>
          <pc:docMk/>
          <pc:sldMk cId="4130314671" sldId="314"/>
        </pc:sldMkLst>
        <pc:spChg chg="mod">
          <ac:chgData name="立杰 陈" userId="43b29090dfcb437d" providerId="LiveId" clId="{56CDD0F2-B807-43C8-8F00-21427CC7EE3F}" dt="2019-01-06T04:47:05.845" v="890" actId="403"/>
          <ac:spMkLst>
            <pc:docMk/>
            <pc:sldMk cId="4130314671" sldId="314"/>
            <ac:spMk id="4" creationId="{0A87BB8D-4AFC-4F6D-9D80-0FA8BB5B6465}"/>
          </ac:spMkLst>
        </pc:spChg>
        <pc:spChg chg="mod">
          <ac:chgData name="立杰 陈" userId="43b29090dfcb437d" providerId="LiveId" clId="{56CDD0F2-B807-43C8-8F00-21427CC7EE3F}" dt="2019-01-06T04:47:49.288" v="892" actId="403"/>
          <ac:spMkLst>
            <pc:docMk/>
            <pc:sldMk cId="4130314671" sldId="314"/>
            <ac:spMk id="5" creationId="{3E9A45B5-AF47-4193-8FAF-74ED72A726F8}"/>
          </ac:spMkLst>
        </pc:spChg>
      </pc:sldChg>
      <pc:sldChg chg="add modTransition">
        <pc:chgData name="立杰 陈" userId="43b29090dfcb437d" providerId="LiveId" clId="{56CDD0F2-B807-43C8-8F00-21427CC7EE3F}" dt="2019-01-06T16:41:00.417" v="939"/>
        <pc:sldMkLst>
          <pc:docMk/>
          <pc:sldMk cId="1358789824" sldId="315"/>
        </pc:sldMkLst>
      </pc:sldChg>
      <pc:sldChg chg="addSp delSp modSp add del modTransition delAnim modAnim">
        <pc:chgData name="立杰 陈" userId="43b29090dfcb437d" providerId="LiveId" clId="{56CDD0F2-B807-43C8-8F00-21427CC7EE3F}" dt="2019-01-06T16:40:49.861" v="937" actId="2696"/>
        <pc:sldMkLst>
          <pc:docMk/>
          <pc:sldMk cId="3361862557" sldId="315"/>
        </pc:sldMkLst>
        <pc:spChg chg="mod">
          <ac:chgData name="立杰 陈" userId="43b29090dfcb437d" providerId="LiveId" clId="{56CDD0F2-B807-43C8-8F00-21427CC7EE3F}" dt="2019-01-06T11:25:00.977" v="933" actId="20577"/>
          <ac:spMkLst>
            <pc:docMk/>
            <pc:sldMk cId="3361862557" sldId="315"/>
            <ac:spMk id="2" creationId="{08BD7471-D98E-47A1-BC7C-58EC829E1571}"/>
          </ac:spMkLst>
        </pc:spChg>
        <pc:spChg chg="del">
          <ac:chgData name="立杰 陈" userId="43b29090dfcb437d" providerId="LiveId" clId="{56CDD0F2-B807-43C8-8F00-21427CC7EE3F}" dt="2019-01-06T04:04:07.719" v="40" actId="478"/>
          <ac:spMkLst>
            <pc:docMk/>
            <pc:sldMk cId="3361862557" sldId="315"/>
            <ac:spMk id="4" creationId="{71A5E3C1-64FC-4CEC-B624-7EE10A793D1B}"/>
          </ac:spMkLst>
        </pc:spChg>
        <pc:spChg chg="del">
          <ac:chgData name="立杰 陈" userId="43b29090dfcb437d" providerId="LiveId" clId="{56CDD0F2-B807-43C8-8F00-21427CC7EE3F}" dt="2019-01-06T04:03:59.468" v="37" actId="478"/>
          <ac:spMkLst>
            <pc:docMk/>
            <pc:sldMk cId="3361862557" sldId="315"/>
            <ac:spMk id="5" creationId="{1258EEC2-2151-44D9-ADD2-55EF47AFD2B8}"/>
          </ac:spMkLst>
        </pc:spChg>
        <pc:spChg chg="del">
          <ac:chgData name="立杰 陈" userId="43b29090dfcb437d" providerId="LiveId" clId="{56CDD0F2-B807-43C8-8F00-21427CC7EE3F}" dt="2019-01-06T04:04:05.115" v="39" actId="478"/>
          <ac:spMkLst>
            <pc:docMk/>
            <pc:sldMk cId="3361862557" sldId="315"/>
            <ac:spMk id="7" creationId="{48E0F7D0-C2A8-45AE-8B80-5DDAE4798700}"/>
          </ac:spMkLst>
        </pc:spChg>
        <pc:spChg chg="add mod">
          <ac:chgData name="立杰 陈" userId="43b29090dfcb437d" providerId="LiveId" clId="{56CDD0F2-B807-43C8-8F00-21427CC7EE3F}" dt="2019-01-06T04:12:38.208" v="329" actId="1076"/>
          <ac:spMkLst>
            <pc:docMk/>
            <pc:sldMk cId="3361862557" sldId="315"/>
            <ac:spMk id="8" creationId="{265CB032-79B3-4DC8-A263-562E32AF1E2B}"/>
          </ac:spMkLst>
        </pc:spChg>
        <pc:spChg chg="del">
          <ac:chgData name="立杰 陈" userId="43b29090dfcb437d" providerId="LiveId" clId="{56CDD0F2-B807-43C8-8F00-21427CC7EE3F}" dt="2019-01-06T04:04:01.756" v="38" actId="478"/>
          <ac:spMkLst>
            <pc:docMk/>
            <pc:sldMk cId="3361862557" sldId="315"/>
            <ac:spMk id="9" creationId="{9DA190D9-7526-4358-91C5-93124F9D9E9B}"/>
          </ac:spMkLst>
        </pc:spChg>
        <pc:spChg chg="del">
          <ac:chgData name="立杰 陈" userId="43b29090dfcb437d" providerId="LiveId" clId="{56CDD0F2-B807-43C8-8F00-21427CC7EE3F}" dt="2019-01-06T04:03:56.047" v="36" actId="478"/>
          <ac:spMkLst>
            <pc:docMk/>
            <pc:sldMk cId="3361862557" sldId="315"/>
            <ac:spMk id="10" creationId="{981A4351-6582-470F-A45C-8478FAC8C39D}"/>
          </ac:spMkLst>
        </pc:spChg>
        <pc:spChg chg="add mod">
          <ac:chgData name="立杰 陈" userId="43b29090dfcb437d" providerId="LiveId" clId="{56CDD0F2-B807-43C8-8F00-21427CC7EE3F}" dt="2019-01-06T04:18:52.124" v="858" actId="113"/>
          <ac:spMkLst>
            <pc:docMk/>
            <pc:sldMk cId="3361862557" sldId="315"/>
            <ac:spMk id="11" creationId="{0003878D-C7FE-404A-828F-F8ADDED5FDD5}"/>
          </ac:spMkLst>
        </pc:spChg>
        <pc:spChg chg="add mod">
          <ac:chgData name="立杰 陈" userId="43b29090dfcb437d" providerId="LiveId" clId="{56CDD0F2-B807-43C8-8F00-21427CC7EE3F}" dt="2019-01-06T05:47:03.242" v="894" actId="20577"/>
          <ac:spMkLst>
            <pc:docMk/>
            <pc:sldMk cId="3361862557" sldId="315"/>
            <ac:spMk id="12" creationId="{76D8EB28-232D-4E8E-A9AF-2BF9A728DA1D}"/>
          </ac:spMkLst>
        </pc:spChg>
        <pc:spChg chg="add mod">
          <ac:chgData name="立杰 陈" userId="43b29090dfcb437d" providerId="LiveId" clId="{56CDD0F2-B807-43C8-8F00-21427CC7EE3F}" dt="2019-01-06T04:18:29.287" v="854" actId="113"/>
          <ac:spMkLst>
            <pc:docMk/>
            <pc:sldMk cId="3361862557" sldId="315"/>
            <ac:spMk id="13" creationId="{FA64BEA5-77A9-4E74-BE5D-F6BDCFE77F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08F03-4B26-4BE7-8794-5A33FE90C545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ADCE6-BE66-4C05-9ADB-0DCB07271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2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24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why Sigma_2 may be more compelling than 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05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Polish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4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62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26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7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80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51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4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6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10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9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21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97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Redo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1819-BF3F-4715-B80B-987A59AED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8C831-08CF-4B7B-AAEA-E8B980052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5C95-2E19-485A-872B-7831C991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DFB37-8696-4B6E-AF0B-CB45286B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15582-0BC9-4191-9DF1-D747898D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8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5A15-07B0-4591-A2A7-4412F72A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8CFB3-9D74-4CEC-A232-5AF872CC3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570C5-1135-48F3-85D9-4DE7584F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3C2E6-6AD6-447D-AD0D-5A7F3424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F4E5-EAA5-4EB4-AD5B-F1D9F639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7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21C70-8EDA-41EF-9AB4-CA90D4E37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98AD9-2802-4B96-8450-14755726C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7AD4E-5B4E-4C8E-A00B-B89ACFF6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2342B-CE56-4116-ADAA-B0F280CD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06E1D-17AD-47FB-8E3C-C6A149FA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7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048E-6842-4AF7-88C5-F3704DB3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F75C-F3C1-4281-8277-65F3CB19B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082AF-8245-4AC2-BFC2-FAD30648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F9B1E-8EB3-48D8-9A32-0A28AFB5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92E5-ECC1-4E15-9AF3-677AC50C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8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83D3-A5BF-4AD2-A0D9-5B12F428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D130C-E7C6-41D8-89E6-41BA0B13F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293CA-7813-4E7D-9429-E84CC081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BABEA-9D8B-4787-A96A-BB6F2DED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1909-8B85-464C-977F-D8B5FA1F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3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2F5A-AC43-4F22-9520-A271462E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1EBE-2942-4A59-88A3-83F402385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6EB62-1A28-425E-BF09-5F951BA21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E920F-A12F-47ED-943C-85D97C8D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3BA1C-C31C-460F-BDDA-FA0E11FD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A14D4-AEA3-478B-93E4-874B8C91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C467-28B3-4496-A6A7-26EA6ED4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62973-9211-463E-B0C0-5EF1ECF74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D9616-BDF9-4FB3-9BB0-67F6A130D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93881-5140-4979-B522-386FCB51A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9BC1E-3306-46C8-8918-14B5449E3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826D5-83F1-447C-9D10-EFA8277D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A2E9E-AFEA-43E0-8D59-205DC999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422EF-C23F-4FDF-992A-651A4826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9377-F068-4A2A-A359-A8C31CFC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499AA-1DFA-4C3F-86EC-CF3F1030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A43FC-92DE-4C34-B210-47EBC12C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81500-F262-42AE-B58D-389AA80F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95560-8BA7-44A1-8B12-4341E851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749C6-F18B-4AD9-AE2B-4E7C306C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49E9F-F2AE-4C56-81BB-1DBA5A49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8BD0-538A-44A1-A48C-A325C74B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8C10-7187-4223-95D7-35CF240F1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20221-B045-418C-8CA5-5F391D166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A5B0-89D9-4088-9101-95B6FC79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59D4D-7AE2-4C4C-A6A7-4EBDFA34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7E03B-A457-419C-B5C1-8EFBE6E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1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6B49-0077-4AFF-8AB7-44F8DAC5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1D049-23AF-42FC-ACD3-7BD108013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2205E-0124-4C2E-B96E-1576104B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7A5EA-20E7-40DB-A7D0-4F438C08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C6011-01CD-4F50-9A05-F7396C0B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DF1C6-ADEE-4A67-8778-99855F8C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3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00A2F-984A-4996-B912-E8D179E1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7A73-7C1E-4147-A6D6-9BF63E1A9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12B8D-BC95-470A-8825-17AF55317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DEE24-6924-468F-B5DC-8869AC0BCA9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EF61-1E25-4242-9F7D-9BF44E3BF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2954-4A2F-4950-B917-17F661F0F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4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352" y="517772"/>
            <a:ext cx="9653752" cy="223870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An Equivalence Class for Orthogonal 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7B34E-52E7-4346-B073-E379E91EB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228" y="4019939"/>
            <a:ext cx="3103179" cy="144268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4800" i="1" dirty="0" err="1"/>
              <a:t>Lijie</a:t>
            </a:r>
            <a:r>
              <a:rPr lang="en-US" altLang="zh-CN" sz="4800" i="1" dirty="0"/>
              <a:t> Chen</a:t>
            </a:r>
          </a:p>
          <a:p>
            <a:r>
              <a:rPr lang="en-US" altLang="zh-CN" sz="4800" dirty="0"/>
              <a:t>MIT</a:t>
            </a:r>
            <a:endParaRPr lang="en-US" sz="4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462CB3-2AD6-40B0-8E7B-F9F5C7DF020F}"/>
              </a:ext>
            </a:extLst>
          </p:cNvPr>
          <p:cNvSpPr txBox="1">
            <a:spLocks/>
          </p:cNvSpPr>
          <p:nvPr/>
        </p:nvSpPr>
        <p:spPr>
          <a:xfrm>
            <a:off x="5423339" y="4019939"/>
            <a:ext cx="4014952" cy="14426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dirty="0"/>
              <a:t>Ryan Williams</a:t>
            </a:r>
          </a:p>
          <a:p>
            <a:r>
              <a:rPr lang="en-US" altLang="zh-CN" sz="4800" dirty="0"/>
              <a:t>MIT</a:t>
            </a:r>
            <a:endParaRPr lang="en-US" sz="4800" dirty="0"/>
          </a:p>
        </p:txBody>
      </p:sp>
      <p:pic>
        <p:nvPicPr>
          <p:cNvPr id="1026" name="Picture 2" descr="R. Ryan Williams">
            <a:extLst>
              <a:ext uri="{FF2B5EF4-FFF2-40B4-BE49-F238E27FC236}">
                <a16:creationId xmlns:a16="http://schemas.microsoft.com/office/drawing/2014/main" id="{497C736D-24D0-4698-8935-AF686890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291" y="4019939"/>
            <a:ext cx="1836590" cy="183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1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BD7471-D98E-47A1-BC7C-58EC829E157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06818" y="462455"/>
                <a:ext cx="10778361" cy="1643721"/>
              </a:xfrm>
            </p:spPr>
            <p:txBody>
              <a:bodyPr>
                <a:noAutofit/>
              </a:bodyPr>
              <a:lstStyle/>
              <a:p>
                <a:r>
                  <a:rPr lang="en-US" sz="5400" b="1" dirty="0">
                    <a:solidFill>
                      <a:srgbClr val="FF0000"/>
                    </a:solidFill>
                  </a:rPr>
                  <a:t>Framework I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5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5400" b="1" dirty="0">
                    <a:solidFill>
                      <a:srgbClr val="FF0000"/>
                    </a:solidFill>
                  </a:rPr>
                  <a:t> communication protocols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BD7471-D98E-47A1-BC7C-58EC829E1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06818" y="462455"/>
                <a:ext cx="10778361" cy="1643721"/>
              </a:xfrm>
              <a:blipFill>
                <a:blip r:embed="rId3"/>
                <a:stretch>
                  <a:fillRect t="-10741" b="-2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CD790E2E-4AD6-44CB-9C2B-1E2FA5A4D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21" y="3197875"/>
            <a:ext cx="4576796" cy="2728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1125CA-700B-4D39-A1AB-51D8348A9E6D}"/>
                  </a:ext>
                </a:extLst>
              </p:cNvPr>
              <p:cNvSpPr txBox="1"/>
              <p:nvPr/>
            </p:nvSpPr>
            <p:spPr>
              <a:xfrm>
                <a:off x="324632" y="2307071"/>
                <a:ext cx="5161156" cy="5232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/>
                  <a:t> Communication Protocol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1125CA-700B-4D39-A1AB-51D8348A9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32" y="2307071"/>
                <a:ext cx="5161156" cy="523220"/>
              </a:xfrm>
              <a:prstGeom prst="rect">
                <a:avLst/>
              </a:prstGeom>
              <a:blipFill>
                <a:blip r:embed="rId5"/>
                <a:stretch>
                  <a:fillRect t="-9091" b="-30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A3D200-6D75-4FB3-A741-DB6E0C8941D2}"/>
                  </a:ext>
                </a:extLst>
              </p:cNvPr>
              <p:cNvSpPr txBox="1"/>
              <p:nvPr/>
            </p:nvSpPr>
            <p:spPr>
              <a:xfrm>
                <a:off x="6124902" y="2830291"/>
                <a:ext cx="5360277" cy="255454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  <a:p>
                <a:pPr algn="l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200" dirty="0"/>
                  <a:t> from Merlin</a:t>
                </a:r>
              </a:p>
              <a:p>
                <a:pPr algn="l"/>
                <a:r>
                  <a:rPr lang="en-US" sz="3200" dirty="0" err="1"/>
                  <a:t>s.t.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from Megan,</a:t>
                </a:r>
              </a:p>
              <a:p>
                <a:pPr algn="l"/>
                <a:r>
                  <a:rPr lang="en-US" sz="3200" dirty="0"/>
                  <a:t>Alice accepts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 </a:t>
                </a:r>
              </a:p>
              <a:p>
                <a:pPr algn="l"/>
                <a:r>
                  <a:rPr lang="en-US" sz="3200" dirty="0"/>
                  <a:t>after communicating with Bob.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A3D200-6D75-4FB3-A741-DB6E0C894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902" y="2830291"/>
                <a:ext cx="5360277" cy="2554545"/>
              </a:xfrm>
              <a:prstGeom prst="rect">
                <a:avLst/>
              </a:prstGeom>
              <a:blipFill>
                <a:blip r:embed="rId6"/>
                <a:stretch>
                  <a:fillRect l="-2838" r="-1362" b="-6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31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BD7471-D98E-47A1-BC7C-58EC829E157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06818" y="462455"/>
                <a:ext cx="10778361" cy="1643721"/>
              </a:xfrm>
            </p:spPr>
            <p:txBody>
              <a:bodyPr>
                <a:noAutofit/>
              </a:bodyPr>
              <a:lstStyle/>
              <a:p>
                <a:r>
                  <a:rPr lang="en-US" sz="5400" b="1" dirty="0">
                    <a:solidFill>
                      <a:srgbClr val="FF0000"/>
                    </a:solidFill>
                  </a:rPr>
                  <a:t>Framework I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5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5400" b="1" dirty="0">
                    <a:solidFill>
                      <a:srgbClr val="FF0000"/>
                    </a:solidFill>
                  </a:rPr>
                  <a:t> communication protocols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BD7471-D98E-47A1-BC7C-58EC829E1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06818" y="462455"/>
                <a:ext cx="10778361" cy="1643721"/>
              </a:xfrm>
              <a:blipFill>
                <a:blip r:embed="rId3"/>
                <a:stretch>
                  <a:fillRect t="-10741" b="-2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6510B9-0362-4152-8A76-A0542969104C}"/>
                  </a:ext>
                </a:extLst>
              </p:cNvPr>
              <p:cNvSpPr txBox="1"/>
              <p:nvPr/>
            </p:nvSpPr>
            <p:spPr>
              <a:xfrm>
                <a:off x="1242847" y="2174920"/>
                <a:ext cx="4474780" cy="126188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800" b="1" dirty="0">
                    <a:solidFill>
                      <a:srgbClr val="FFFF00"/>
                    </a:solidFill>
                  </a:rPr>
                  <a:t>-Satisfying Pair Problem</a:t>
                </a:r>
              </a:p>
              <a:p>
                <a:pPr algn="l"/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∃?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=1?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6510B9-0362-4152-8A76-A05429691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47" y="2174920"/>
                <a:ext cx="4474780" cy="1261884"/>
              </a:xfrm>
              <a:prstGeom prst="rect">
                <a:avLst/>
              </a:prstGeom>
              <a:blipFill>
                <a:blip r:embed="rId4"/>
                <a:stretch>
                  <a:fillRect l="-2038" t="-4306" b="-9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ABE621-53E7-486A-8080-61893C672139}"/>
                  </a:ext>
                </a:extLst>
              </p:cNvPr>
              <p:cNvSpPr txBox="1"/>
              <p:nvPr/>
            </p:nvSpPr>
            <p:spPr>
              <a:xfrm>
                <a:off x="337644" y="3742064"/>
                <a:ext cx="6285186" cy="255454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Theorem (Informal)</a:t>
                </a:r>
              </a:p>
              <a:p>
                <a:pPr algn="ctr"/>
                <a:r>
                  <a:rPr lang="en-US" sz="4000" b="1" dirty="0"/>
                  <a:t>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4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4000" b="1" i="0" smtClean="0">
                            <a:latin typeface="Cambria Math" panose="02040503050406030204" pitchFamily="18" charset="0"/>
                          </a:rPr>
                          <m:t>𝐜𝐜</m:t>
                        </m:r>
                      </m:sup>
                    </m:sSubSup>
                  </m:oMath>
                </a14:m>
                <a:r>
                  <a:rPr lang="en-US" sz="4000" b="1" dirty="0"/>
                  <a:t> protocols for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en-US" sz="4000" b="1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b="1" dirty="0"/>
                  <a:t>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4000" b="1" dirty="0"/>
                  <a:t>-Satisfying Pair can be reduced to </a:t>
                </a:r>
                <a:r>
                  <a:rPr lang="en-US" altLang="zh-CN" sz="4000" b="1" dirty="0"/>
                  <a:t>OV.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ABE621-53E7-486A-8080-61893C672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44" y="3742064"/>
                <a:ext cx="6285186" cy="2554545"/>
              </a:xfrm>
              <a:prstGeom prst="rect">
                <a:avLst/>
              </a:prstGeom>
              <a:blipFill>
                <a:blip r:embed="rId5"/>
                <a:stretch>
                  <a:fillRect l="-678" t="-4038" r="-194" b="-9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508FC0-08AC-4D93-85C9-A8FFC59670C2}"/>
                  </a:ext>
                </a:extLst>
              </p:cNvPr>
              <p:cNvSpPr txBox="1"/>
              <p:nvPr/>
            </p:nvSpPr>
            <p:spPr>
              <a:xfrm>
                <a:off x="7171339" y="3119437"/>
                <a:ext cx="4474780" cy="158607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00"/>
                    </a:solidFill>
                  </a:rPr>
                  <a:t>(Decisional) Max-IP</a:t>
                </a:r>
              </a:p>
              <a:p>
                <a:pPr algn="ctr"/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and a target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/>
                  <a:t>, is there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508FC0-08AC-4D93-85C9-A8FFC5967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339" y="3119437"/>
                <a:ext cx="4474780" cy="1586075"/>
              </a:xfrm>
              <a:prstGeom prst="rect">
                <a:avLst/>
              </a:prstGeom>
              <a:blipFill>
                <a:blip r:embed="rId6"/>
                <a:stretch>
                  <a:fillRect t="-2672" b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A3A0F4-A071-45EE-8837-5F85B5FA12A8}"/>
                  </a:ext>
                </a:extLst>
              </p:cNvPr>
              <p:cNvSpPr txBox="1"/>
              <p:nvPr/>
            </p:nvSpPr>
            <p:spPr>
              <a:xfrm>
                <a:off x="7010399" y="4945926"/>
                <a:ext cx="4796660" cy="156966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𝐼𝑃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?]</m:t>
                    </m:r>
                  </m:oMath>
                </a14:m>
                <a:endParaRPr lang="en-US" sz="2400" dirty="0"/>
              </a:p>
              <a:p>
                <a:pPr algn="ctr"/>
                <a:r>
                  <a:rPr lang="en-US" sz="2400" dirty="0"/>
                  <a:t>Max-IP 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𝐼𝑃</m:t>
                        </m:r>
                      </m:sub>
                    </m:sSub>
                  </m:oMath>
                </a14:m>
                <a:r>
                  <a:rPr lang="en-US" sz="2400" dirty="0"/>
                  <a:t>-Satisfying Pair</a:t>
                </a:r>
              </a:p>
              <a:p>
                <a:pPr algn="ctr"/>
                <a:r>
                  <a:rPr lang="en-US" sz="2400" dirty="0"/>
                  <a:t>There is an 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𝑐𝑐</m:t>
                        </m:r>
                      </m:sup>
                    </m:sSubSup>
                  </m:oMath>
                </a14:m>
                <a:r>
                  <a:rPr lang="en-US" sz="2400" dirty="0"/>
                  <a:t> protocol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𝐼𝑃</m:t>
                        </m:r>
                      </m:sub>
                    </m:sSub>
                  </m:oMath>
                </a14:m>
                <a:r>
                  <a:rPr lang="en-US" sz="2400" dirty="0"/>
                  <a:t>, so Max-IP can be reduced to OV.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A3A0F4-A071-45EE-8837-5F85B5FA1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399" y="4945926"/>
                <a:ext cx="4796660" cy="1569660"/>
              </a:xfrm>
              <a:prstGeom prst="rect">
                <a:avLst/>
              </a:prstGeom>
              <a:blipFill>
                <a:blip r:embed="rId7"/>
                <a:stretch>
                  <a:fillRect t="-2692" r="-1648" b="-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C3A13FC-D3A8-4DA9-B002-F6F74440EE81}"/>
              </a:ext>
            </a:extLst>
          </p:cNvPr>
          <p:cNvSpPr txBox="1"/>
          <p:nvPr/>
        </p:nvSpPr>
        <p:spPr>
          <a:xfrm>
            <a:off x="8466323" y="2346590"/>
            <a:ext cx="1884811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800" b="1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83545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15" y="319537"/>
            <a:ext cx="11169870" cy="87864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Framework II : Locality-Sensitive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CBDA94C-A300-404D-A895-2A6D580F9C50}"/>
                  </a:ext>
                </a:extLst>
              </p:cNvPr>
              <p:cNvSpPr/>
              <p:nvPr/>
            </p:nvSpPr>
            <p:spPr>
              <a:xfrm>
                <a:off x="2012713" y="1305872"/>
                <a:ext cx="7985273" cy="243143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LSH for a metric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2800" b="1" dirty="0">
                  <a:solidFill>
                    <a:srgbClr val="FFFF00"/>
                  </a:solidFill>
                </a:endParaRPr>
              </a:p>
              <a:p>
                <a:pPr algn="ctr"/>
                <a:endParaRPr lang="en-US" sz="2800" b="1" dirty="0">
                  <a:solidFill>
                    <a:srgbClr val="FFFF00"/>
                  </a:solidFill>
                </a:endParaRPr>
              </a:p>
              <a:p>
                <a:pPr algn="ctr"/>
                <a:r>
                  <a:rPr lang="en-US" sz="2400" dirty="0"/>
                  <a:t>A family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of functions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such that:</a:t>
                </a:r>
              </a:p>
              <a:p>
                <a:pPr algn="ctr"/>
                <a:r>
                  <a:rPr lang="en-US" sz="2400" dirty="0"/>
                  <a:t>for points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altLang="zh-CN" sz="2400" dirty="0"/>
                  <a:t>and a random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CBDA94C-A300-404D-A895-2A6D580F9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713" y="1305872"/>
                <a:ext cx="7985273" cy="2431435"/>
              </a:xfrm>
              <a:prstGeom prst="rect">
                <a:avLst/>
              </a:prstGeom>
              <a:blipFill>
                <a:blip r:embed="rId3"/>
                <a:stretch>
                  <a:fillRect t="-1990" b="-4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F6D696-2CE5-4BDB-BF29-7A07B6DDF094}"/>
                  </a:ext>
                </a:extLst>
              </p:cNvPr>
              <p:cNvSpPr txBox="1"/>
              <p:nvPr/>
            </p:nvSpPr>
            <p:spPr>
              <a:xfrm>
                <a:off x="903891" y="4077416"/>
                <a:ext cx="9895488" cy="255454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Theorem (Informal)</a:t>
                </a:r>
              </a:p>
              <a:p>
                <a:pPr algn="ctr"/>
                <a:r>
                  <a:rPr lang="en-US" sz="4000" b="1" dirty="0"/>
                  <a:t>Efficient LSH for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sz="4000" b="1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b="1" dirty="0"/>
                  <a:t> Approx Bichrom. Closest Pair/ </a:t>
                </a:r>
                <a:r>
                  <a:rPr lang="en-US" altLang="zh-CN" sz="4000" b="1" dirty="0"/>
                  <a:t>Furthest Pair</a:t>
                </a:r>
              </a:p>
              <a:p>
                <a:pPr algn="ctr"/>
                <a:r>
                  <a:rPr lang="en-US" sz="4000" b="1" dirty="0" err="1"/>
                  <a:t>w.r.t.</a:t>
                </a:r>
                <a:r>
                  <a:rPr lang="en-US" sz="4000" b="1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4000" b="1" dirty="0"/>
                  <a:t> can be reduced to OV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F6D696-2CE5-4BDB-BF29-7A07B6DDF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91" y="4077416"/>
                <a:ext cx="9895488" cy="2554545"/>
              </a:xfrm>
              <a:prstGeom prst="rect">
                <a:avLst/>
              </a:prstGeom>
              <a:blipFill>
                <a:blip r:embed="rId4"/>
                <a:stretch>
                  <a:fillRect t="-4038" r="-1784" b="-9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56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15" y="319537"/>
            <a:ext cx="11169870" cy="87864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Framework II : Locality-Sensitive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87BB8D-4AFC-4F6D-9D80-0FA8BB5B6465}"/>
                  </a:ext>
                </a:extLst>
              </p:cNvPr>
              <p:cNvSpPr/>
              <p:nvPr/>
            </p:nvSpPr>
            <p:spPr>
              <a:xfrm>
                <a:off x="2091558" y="1371835"/>
                <a:ext cx="8008883" cy="203363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FFFF00"/>
                    </a:solidFill>
                  </a:rPr>
                  <a:t>Partial list of metrics admitting efficient LSH</a:t>
                </a:r>
              </a:p>
              <a:p>
                <a:pPr algn="ctr"/>
                <a:endParaRPr lang="en-US" sz="2000" b="1" dirty="0"/>
              </a:p>
              <a:p>
                <a:pPr marL="742950" indent="-7429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sub>
                    </m:sSub>
                  </m:oMath>
                </a14:m>
                <a:r>
                  <a:rPr lang="en-US" sz="2400" b="1" dirty="0"/>
                  <a:t> metric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b="1" i="1" dirty="0"/>
                  <a:t>-stable distribution</a:t>
                </a:r>
                <a:r>
                  <a:rPr lang="en-US" sz="2400" b="1" dirty="0"/>
                  <a:t>)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sz="2400" b="1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z="2400" b="1" dirty="0"/>
                  <a:t>Jaccard-Distance (</a:t>
                </a:r>
                <a:r>
                  <a:rPr lang="en-US" sz="2400" b="1" i="1" dirty="0" err="1"/>
                  <a:t>minHash</a:t>
                </a:r>
                <a:r>
                  <a:rPr lang="en-US" sz="2400" b="1" dirty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z="2400" b="1" dirty="0"/>
                  <a:t>Cosine-Similarity  (</a:t>
                </a:r>
                <a:r>
                  <a:rPr lang="en-US" sz="2400" b="1" i="1" dirty="0"/>
                  <a:t>random projection</a:t>
                </a:r>
                <a:r>
                  <a:rPr lang="en-US" sz="2400" b="1" dirty="0"/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87BB8D-4AFC-4F6D-9D80-0FA8BB5B6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558" y="1371835"/>
                <a:ext cx="8008883" cy="2033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787FB85B-C1BB-4136-B0A1-4B0C84A1A146}"/>
              </a:ext>
            </a:extLst>
          </p:cNvPr>
          <p:cNvSpPr/>
          <p:nvPr/>
        </p:nvSpPr>
        <p:spPr>
          <a:xfrm>
            <a:off x="2617075" y="4320991"/>
            <a:ext cx="6957848" cy="1877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Applications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Approx Bichrom. Closest Pair/ </a:t>
            </a:r>
            <a:r>
              <a:rPr lang="en-US" altLang="zh-CN" sz="2800" dirty="0">
                <a:solidFill>
                  <a:schemeClr val="bg1"/>
                </a:solidFill>
              </a:rPr>
              <a:t>Furthest Pair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w.r.t.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all</a:t>
            </a:r>
            <a:r>
              <a:rPr lang="en-US" sz="2800" b="1" dirty="0">
                <a:solidFill>
                  <a:schemeClr val="bg1"/>
                </a:solidFill>
              </a:rPr>
              <a:t> the above </a:t>
            </a:r>
            <a:r>
              <a:rPr lang="en-US" sz="2800" dirty="0">
                <a:solidFill>
                  <a:schemeClr val="bg1"/>
                </a:solidFill>
              </a:rPr>
              <a:t>metrices are equivalent to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OV</a:t>
            </a:r>
          </a:p>
        </p:txBody>
      </p:sp>
    </p:spTree>
    <p:extLst>
      <p:ext uri="{BB962C8B-B14F-4D97-AF65-F5344CB8AC3E}">
        <p14:creationId xmlns:p14="http://schemas.microsoft.com/office/powerpoint/2010/main" val="112289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857" y="286604"/>
            <a:ext cx="10315905" cy="1623174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A New Algorithm for Approximate Min-IP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5CB032-79B3-4DC8-A263-562E32AF1E2B}"/>
                  </a:ext>
                </a:extLst>
              </p:cNvPr>
              <p:cNvSpPr txBox="1"/>
              <p:nvPr/>
            </p:nvSpPr>
            <p:spPr>
              <a:xfrm>
                <a:off x="372488" y="2080585"/>
                <a:ext cx="4635063" cy="269682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Apx-Min-IP</a:t>
                </a:r>
              </a:p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Compute a constant approximation to the </a:t>
                </a:r>
                <a:r>
                  <a:rPr lang="en-US" sz="2800" dirty="0"/>
                  <a:t>red-blue pair of vectors with minimum inner product, among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800" dirty="0"/>
                  <a:t>.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5CB032-79B3-4DC8-A263-562E32AF1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88" y="2080585"/>
                <a:ext cx="4635063" cy="2696829"/>
              </a:xfrm>
              <a:prstGeom prst="rect">
                <a:avLst/>
              </a:prstGeom>
              <a:blipFill>
                <a:blip r:embed="rId3"/>
                <a:stretch>
                  <a:fillRect l="-1311" t="-1794" r="-3408" b="-4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03878D-C7FE-404A-828F-F8ADDED5FDD5}"/>
                  </a:ext>
                </a:extLst>
              </p:cNvPr>
              <p:cNvSpPr txBox="1"/>
              <p:nvPr/>
            </p:nvSpPr>
            <p:spPr>
              <a:xfrm>
                <a:off x="101807" y="5129142"/>
                <a:ext cx="5282235" cy="144225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Previous Work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2−1/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rad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time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[</a:t>
                </a:r>
                <a:r>
                  <a:rPr lang="en-US" sz="2800" b="1" dirty="0" err="1">
                    <a:solidFill>
                      <a:srgbClr val="FF0000"/>
                    </a:solidFill>
                  </a:rPr>
                  <a:t>Alman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-R. Williams-Chan, 2016]</a:t>
                </a:r>
                <a:r>
                  <a:rPr lang="en-US" sz="2800" dirty="0">
                    <a:solidFill>
                      <a:schemeClr val="bg1"/>
                    </a:solidFill>
                  </a:rPr>
                  <a:t> (also work for Min-IP)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03878D-C7FE-404A-828F-F8ADDED5F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7" y="5129142"/>
                <a:ext cx="5282235" cy="1442254"/>
              </a:xfrm>
              <a:prstGeom prst="rect">
                <a:avLst/>
              </a:prstGeom>
              <a:blipFill>
                <a:blip r:embed="rId4"/>
                <a:stretch>
                  <a:fillRect l="-1036" t="-3333" r="-80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D8EB28-232D-4E8E-A9AF-2BF9A728DA1D}"/>
                  </a:ext>
                </a:extLst>
              </p:cNvPr>
              <p:cNvSpPr txBox="1"/>
              <p:nvPr/>
            </p:nvSpPr>
            <p:spPr>
              <a:xfrm>
                <a:off x="6034034" y="2080585"/>
                <a:ext cx="5282235" cy="183505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This Work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2−1/</m:t>
                        </m:r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time algorithm, </a:t>
                </a:r>
              </a:p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matching the time for OV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[</a:t>
                </a:r>
                <a:r>
                  <a:rPr lang="en-US" sz="2800" b="1" dirty="0" err="1">
                    <a:solidFill>
                      <a:srgbClr val="FF0000"/>
                    </a:solidFill>
                  </a:rPr>
                  <a:t>Abboud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-R. Williams-Yu, 2015]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D8EB28-232D-4E8E-A9AF-2BF9A728D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34" y="2080585"/>
                <a:ext cx="5282235" cy="1835054"/>
              </a:xfrm>
              <a:prstGeom prst="rect">
                <a:avLst/>
              </a:prstGeom>
              <a:blipFill>
                <a:blip r:embed="rId5"/>
                <a:stretch>
                  <a:fillRect t="-263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64BEA5-77A9-4E74-BE5D-F6BDCFE77F86}"/>
                  </a:ext>
                </a:extLst>
              </p:cNvPr>
              <p:cNvSpPr txBox="1"/>
              <p:nvPr/>
            </p:nvSpPr>
            <p:spPr>
              <a:xfrm>
                <a:off x="5864809" y="4300360"/>
                <a:ext cx="5587036" cy="210064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An Application</a:t>
                </a:r>
              </a:p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Given a CNF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.</a:t>
                </a:r>
              </a:p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can find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1−2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solution 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𝜺</m:t>
                                    </m:r>
                                  </m:e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64BEA5-77A9-4E74-BE5D-F6BDCFE77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809" y="4300360"/>
                <a:ext cx="5587036" cy="2100640"/>
              </a:xfrm>
              <a:prstGeom prst="rect">
                <a:avLst/>
              </a:prstGeom>
              <a:blipFill>
                <a:blip r:embed="rId6"/>
                <a:stretch>
                  <a:fillRect t="-2299" b="-6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78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15" y="319537"/>
            <a:ext cx="11169870" cy="87864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Open Problems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7BB8D-4AFC-4F6D-9D80-0FA8BB5B6465}"/>
              </a:ext>
            </a:extLst>
          </p:cNvPr>
          <p:cNvSpPr/>
          <p:nvPr/>
        </p:nvSpPr>
        <p:spPr>
          <a:xfrm>
            <a:off x="2091558" y="1540000"/>
            <a:ext cx="8008883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/>
              <a:t>Find More Problems Equivalent to OV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A45B5-AF47-4193-8FAF-74ED72A726F8}"/>
              </a:ext>
            </a:extLst>
          </p:cNvPr>
          <p:cNvSpPr/>
          <p:nvPr/>
        </p:nvSpPr>
        <p:spPr>
          <a:xfrm>
            <a:off x="2091557" y="3836510"/>
            <a:ext cx="8008883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 err="1"/>
              <a:t>Unequivalence</a:t>
            </a:r>
            <a:r>
              <a:rPr lang="en-US" sz="3200" b="1" dirty="0"/>
              <a:t> Results?</a:t>
            </a:r>
          </a:p>
        </p:txBody>
      </p:sp>
    </p:spTree>
    <p:extLst>
      <p:ext uri="{BB962C8B-B14F-4D97-AF65-F5344CB8AC3E}">
        <p14:creationId xmlns:p14="http://schemas.microsoft.com/office/powerpoint/2010/main" val="413031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65" y="1192923"/>
            <a:ext cx="11169870" cy="2370084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Thank you!</a:t>
            </a:r>
            <a:br>
              <a:rPr lang="en-US" sz="8000" b="1" dirty="0">
                <a:solidFill>
                  <a:srgbClr val="FF0000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4364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78676"/>
            <a:ext cx="10636470" cy="160808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Fine-Grained Complexity:</a:t>
            </a:r>
            <a:br>
              <a:rPr lang="en-US" sz="5400" b="1" dirty="0">
                <a:solidFill>
                  <a:srgbClr val="FF0000"/>
                </a:solidFill>
              </a:rPr>
            </a:br>
            <a:r>
              <a:rPr lang="en-US" sz="5400" b="1" dirty="0">
                <a:solidFill>
                  <a:srgbClr val="FF0000"/>
                </a:solidFill>
              </a:rPr>
              <a:t>“Modern” NP-completeness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29E8E-3CD1-4CF7-B9AE-8397DDE6BE69}"/>
              </a:ext>
            </a:extLst>
          </p:cNvPr>
          <p:cNvSpPr txBox="1"/>
          <p:nvPr/>
        </p:nvSpPr>
        <p:spPr>
          <a:xfrm>
            <a:off x="3275961" y="1963965"/>
            <a:ext cx="5151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Many Conceptual Similarities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A02BCB-35F9-4983-ABDC-2AACB3616650}"/>
              </a:ext>
            </a:extLst>
          </p:cNvPr>
          <p:cNvSpPr/>
          <p:nvPr/>
        </p:nvSpPr>
        <p:spPr>
          <a:xfrm>
            <a:off x="4882480" y="2678678"/>
            <a:ext cx="2035237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NP-Completeness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D2A1FF-DE11-4C72-B457-4DFE0BD2CBC6}"/>
              </a:ext>
            </a:extLst>
          </p:cNvPr>
          <p:cNvSpPr/>
          <p:nvPr/>
        </p:nvSpPr>
        <p:spPr>
          <a:xfrm>
            <a:off x="4688360" y="3238595"/>
            <a:ext cx="2236310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Which problems require </a:t>
            </a:r>
            <a:r>
              <a:rPr lang="en-US" sz="2000" b="1" dirty="0"/>
              <a:t>super-poly time</a:t>
            </a:r>
            <a:r>
              <a:rPr lang="en-US" sz="20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EC0AC-C007-49AE-B3D9-CE629A5981E6}"/>
              </a:ext>
            </a:extLst>
          </p:cNvPr>
          <p:cNvSpPr/>
          <p:nvPr/>
        </p:nvSpPr>
        <p:spPr>
          <a:xfrm>
            <a:off x="8018884" y="2678678"/>
            <a:ext cx="2754728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dirty="0"/>
              <a:t>Fine-Grained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8D7628-7173-4C63-AE81-3CB1956EB8A4}"/>
                  </a:ext>
                </a:extLst>
              </p:cNvPr>
              <p:cNvSpPr/>
              <p:nvPr/>
            </p:nvSpPr>
            <p:spPr>
              <a:xfrm>
                <a:off x="8259428" y="3228904"/>
                <a:ext cx="2273638" cy="101566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Which problems require (say)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 time</a:t>
                </a:r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8D7628-7173-4C63-AE81-3CB1956EB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28" y="3228904"/>
                <a:ext cx="2273638" cy="1015663"/>
              </a:xfrm>
              <a:prstGeom prst="rect">
                <a:avLst/>
              </a:prstGeom>
              <a:blipFill>
                <a:blip r:embed="rId3"/>
                <a:stretch>
                  <a:fillRect t="-2976" b="-10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9C5DB1-D5A4-4929-8776-D95C7D4BC928}"/>
              </a:ext>
            </a:extLst>
          </p:cNvPr>
          <p:cNvSpPr/>
          <p:nvPr/>
        </p:nvSpPr>
        <p:spPr>
          <a:xfrm>
            <a:off x="1967405" y="3321237"/>
            <a:ext cx="1824859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dirty="0"/>
              <a:t>Basic Questions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2B622C-DD46-45C8-AB45-9E2FFF6D63F0}"/>
              </a:ext>
            </a:extLst>
          </p:cNvPr>
          <p:cNvSpPr/>
          <p:nvPr/>
        </p:nvSpPr>
        <p:spPr>
          <a:xfrm>
            <a:off x="1758524" y="4740065"/>
            <a:ext cx="2158541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b="1" dirty="0"/>
              <a:t>Basic Assumptions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04F0ED-7585-44BC-A91B-5EE21339CD79}"/>
                  </a:ext>
                </a:extLst>
              </p:cNvPr>
              <p:cNvSpPr/>
              <p:nvPr/>
            </p:nvSpPr>
            <p:spPr>
              <a:xfrm>
                <a:off x="4472603" y="4579765"/>
                <a:ext cx="2854990" cy="72071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en-US" sz="2000" b="1" dirty="0"/>
                  <a:t> 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SAT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time.</a:t>
                </a:r>
                <a:endParaRPr lang="en-US" sz="2000" b="1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04F0ED-7585-44BC-A91B-5EE21339C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03" y="4579765"/>
                <a:ext cx="2854990" cy="720710"/>
              </a:xfrm>
              <a:prstGeom prst="rect">
                <a:avLst/>
              </a:prstGeom>
              <a:blipFill>
                <a:blip r:embed="rId4"/>
                <a:stretch>
                  <a:fillRect l="-213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D01F03-7BFC-4D49-8D87-6EAC966BBD23}"/>
                  </a:ext>
                </a:extLst>
              </p:cNvPr>
              <p:cNvSpPr/>
              <p:nvPr/>
            </p:nvSpPr>
            <p:spPr>
              <a:xfrm>
                <a:off x="8166537" y="4585599"/>
                <a:ext cx="2459420" cy="71487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/>
                  <a:t>(for instance) 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OVC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OV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time.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D01F03-7BFC-4D49-8D87-6EAC966B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537" y="4585599"/>
                <a:ext cx="2459420" cy="714876"/>
              </a:xfrm>
              <a:prstGeom prst="rect">
                <a:avLst/>
              </a:prstGeom>
              <a:blipFill>
                <a:blip r:embed="rId5"/>
                <a:stretch>
                  <a:fillRect l="-988" t="-3333" r="-74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2272821B-3200-4E0C-8FD3-D2A143E5681E}"/>
              </a:ext>
            </a:extLst>
          </p:cNvPr>
          <p:cNvSpPr/>
          <p:nvPr/>
        </p:nvSpPr>
        <p:spPr>
          <a:xfrm>
            <a:off x="1613250" y="5965945"/>
            <a:ext cx="2532040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dirty="0"/>
              <a:t>Weapon</a:t>
            </a:r>
            <a:r>
              <a:rPr lang="en-US" altLang="zh-CN" sz="2000" dirty="0"/>
              <a:t>s</a:t>
            </a:r>
            <a:r>
              <a:rPr lang="en-US" sz="2000" dirty="0"/>
              <a:t> (Reductions)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6078F5-E63E-43EF-A6A3-23817AAF0F34}"/>
              </a:ext>
            </a:extLst>
          </p:cNvPr>
          <p:cNvSpPr/>
          <p:nvPr/>
        </p:nvSpPr>
        <p:spPr>
          <a:xfrm>
            <a:off x="4931963" y="5965945"/>
            <a:ext cx="1747979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dirty="0"/>
              <a:t>Karp-reduction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02FF32-CD9C-45DA-9B5D-18E0AE87514E}"/>
              </a:ext>
            </a:extLst>
          </p:cNvPr>
          <p:cNvSpPr/>
          <p:nvPr/>
        </p:nvSpPr>
        <p:spPr>
          <a:xfrm>
            <a:off x="8084667" y="5965945"/>
            <a:ext cx="2645148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dirty="0"/>
              <a:t>Fine-Grained Reduction</a:t>
            </a:r>
          </a:p>
        </p:txBody>
      </p:sp>
    </p:spTree>
    <p:extLst>
      <p:ext uri="{BB962C8B-B14F-4D97-AF65-F5344CB8AC3E}">
        <p14:creationId xmlns:p14="http://schemas.microsoft.com/office/powerpoint/2010/main" val="329703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78676"/>
            <a:ext cx="10636470" cy="956441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The Key Conceptual Difference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2B8FB-0E0F-451E-B5FF-3D400E5E827F}"/>
              </a:ext>
            </a:extLst>
          </p:cNvPr>
          <p:cNvSpPr txBox="1"/>
          <p:nvPr/>
        </p:nvSpPr>
        <p:spPr>
          <a:xfrm>
            <a:off x="995918" y="1198967"/>
            <a:ext cx="31452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NP-completeness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C62A7-F898-4539-9828-BF4B265372C9}"/>
              </a:ext>
            </a:extLst>
          </p:cNvPr>
          <p:cNvSpPr txBox="1"/>
          <p:nvPr/>
        </p:nvSpPr>
        <p:spPr>
          <a:xfrm>
            <a:off x="6337695" y="1208767"/>
            <a:ext cx="4386714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Fine-Grained Complexity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E70C7-A891-47E4-B6D1-F6FE7FDBD7DA}"/>
              </a:ext>
            </a:extLst>
          </p:cNvPr>
          <p:cNvSpPr txBox="1"/>
          <p:nvPr/>
        </p:nvSpPr>
        <p:spPr>
          <a:xfrm>
            <a:off x="1322994" y="2262422"/>
            <a:ext cx="2344231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Hamiltonian Path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F2C27-17C6-4C2B-99BC-6B62E092D3A6}"/>
              </a:ext>
            </a:extLst>
          </p:cNvPr>
          <p:cNvSpPr txBox="1"/>
          <p:nvPr/>
        </p:nvSpPr>
        <p:spPr>
          <a:xfrm>
            <a:off x="291768" y="3664433"/>
            <a:ext cx="1777603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Vertex Cover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CAA3E-8150-478D-815B-2886AB30E32C}"/>
              </a:ext>
            </a:extLst>
          </p:cNvPr>
          <p:cNvSpPr txBox="1"/>
          <p:nvPr/>
        </p:nvSpPr>
        <p:spPr>
          <a:xfrm>
            <a:off x="2958346" y="3664432"/>
            <a:ext cx="16020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Max-Clique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9A6132DB-8DCD-4580-A935-60CFE89D77A6}"/>
              </a:ext>
            </a:extLst>
          </p:cNvPr>
          <p:cNvSpPr/>
          <p:nvPr/>
        </p:nvSpPr>
        <p:spPr>
          <a:xfrm rot="1879620">
            <a:off x="1134368" y="2818067"/>
            <a:ext cx="320352" cy="858512"/>
          </a:xfrm>
          <a:prstGeom prst="upDownArrow">
            <a:avLst>
              <a:gd name="adj1" fmla="val 4354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643685AD-BE3B-4716-AAD2-18BEACF72271}"/>
              </a:ext>
            </a:extLst>
          </p:cNvPr>
          <p:cNvSpPr/>
          <p:nvPr/>
        </p:nvSpPr>
        <p:spPr>
          <a:xfrm rot="19784964">
            <a:off x="3472920" y="2785221"/>
            <a:ext cx="320352" cy="858512"/>
          </a:xfrm>
          <a:prstGeom prst="upDownArrow">
            <a:avLst>
              <a:gd name="adj1" fmla="val 4354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AB349812-1294-4BF5-8BC9-01413BDDF7DB}"/>
              </a:ext>
            </a:extLst>
          </p:cNvPr>
          <p:cNvSpPr/>
          <p:nvPr/>
        </p:nvSpPr>
        <p:spPr>
          <a:xfrm rot="5400000">
            <a:off x="2343413" y="3524717"/>
            <a:ext cx="320352" cy="697795"/>
          </a:xfrm>
          <a:prstGeom prst="upDownArrow">
            <a:avLst>
              <a:gd name="adj1" fmla="val 4354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E5389E-17E8-463F-B420-839995C4A296}"/>
              </a:ext>
            </a:extLst>
          </p:cNvPr>
          <p:cNvSpPr txBox="1"/>
          <p:nvPr/>
        </p:nvSpPr>
        <p:spPr>
          <a:xfrm>
            <a:off x="7127226" y="2272222"/>
            <a:ext cx="260193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Orthogonal Vectors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FDD54-99B4-46A9-9B9A-00E1BAAAD9E7}"/>
              </a:ext>
            </a:extLst>
          </p:cNvPr>
          <p:cNvSpPr txBox="1"/>
          <p:nvPr/>
        </p:nvSpPr>
        <p:spPr>
          <a:xfrm>
            <a:off x="6096000" y="3674233"/>
            <a:ext cx="180318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Edit Distance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A4B082-A331-4545-8657-9C87BDFC74B2}"/>
              </a:ext>
            </a:extLst>
          </p:cNvPr>
          <p:cNvSpPr txBox="1"/>
          <p:nvPr/>
        </p:nvSpPr>
        <p:spPr>
          <a:xfrm>
            <a:off x="6775904" y="4562277"/>
            <a:ext cx="313207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Sparse-Graph-Diameter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1F27BB-44DA-4569-B380-F34A48DD414C}"/>
              </a:ext>
            </a:extLst>
          </p:cNvPr>
          <p:cNvSpPr txBox="1"/>
          <p:nvPr/>
        </p:nvSpPr>
        <p:spPr>
          <a:xfrm>
            <a:off x="9371788" y="3489566"/>
            <a:ext cx="2339230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Approx. </a:t>
            </a:r>
            <a:r>
              <a:rPr lang="en-US" sz="2400" dirty="0" err="1"/>
              <a:t>Bichrom</a:t>
            </a:r>
            <a:r>
              <a:rPr lang="en-US" sz="2400" dirty="0"/>
              <a:t>.</a:t>
            </a:r>
          </a:p>
          <a:p>
            <a:pPr algn="ctr"/>
            <a:r>
              <a:rPr lang="en-US" sz="2400" dirty="0"/>
              <a:t>Closest Pair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DD8894C-3B22-40F7-8DA8-FB5F90B2AE97}"/>
              </a:ext>
            </a:extLst>
          </p:cNvPr>
          <p:cNvSpPr/>
          <p:nvPr/>
        </p:nvSpPr>
        <p:spPr>
          <a:xfrm rot="1851559">
            <a:off x="7025995" y="2866639"/>
            <a:ext cx="345530" cy="749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C3BC779-E910-477B-81A5-4D8F625DF79E}"/>
              </a:ext>
            </a:extLst>
          </p:cNvPr>
          <p:cNvSpPr/>
          <p:nvPr/>
        </p:nvSpPr>
        <p:spPr>
          <a:xfrm rot="18886200">
            <a:off x="9625972" y="2784599"/>
            <a:ext cx="345530" cy="749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DEBAEB6-205C-48B6-ABD6-A29675CFD5A2}"/>
              </a:ext>
            </a:extLst>
          </p:cNvPr>
          <p:cNvSpPr/>
          <p:nvPr/>
        </p:nvSpPr>
        <p:spPr>
          <a:xfrm>
            <a:off x="8317373" y="2882359"/>
            <a:ext cx="345530" cy="15110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49EDA3-6182-4A9A-8155-88C31B5FAA79}"/>
              </a:ext>
            </a:extLst>
          </p:cNvPr>
          <p:cNvSpPr txBox="1"/>
          <p:nvPr/>
        </p:nvSpPr>
        <p:spPr>
          <a:xfrm>
            <a:off x="10043335" y="4427290"/>
            <a:ext cx="138595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Rubinstein 2018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F14448-A454-4224-9262-DDA99C5199EF}"/>
              </a:ext>
            </a:extLst>
          </p:cNvPr>
          <p:cNvSpPr txBox="1"/>
          <p:nvPr/>
        </p:nvSpPr>
        <p:spPr>
          <a:xfrm>
            <a:off x="6047140" y="4178769"/>
            <a:ext cx="194200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Backurs</a:t>
            </a:r>
            <a:r>
              <a:rPr lang="en-US" sz="1400" b="1" dirty="0">
                <a:solidFill>
                  <a:srgbClr val="FF0000"/>
                </a:solidFill>
              </a:rPr>
              <a:t> and </a:t>
            </a:r>
            <a:r>
              <a:rPr lang="en-US" sz="1400" b="1" dirty="0" err="1">
                <a:solidFill>
                  <a:srgbClr val="FF0000"/>
                </a:solidFill>
              </a:rPr>
              <a:t>Indyk</a:t>
            </a:r>
            <a:r>
              <a:rPr lang="en-US" sz="1400" b="1" dirty="0">
                <a:solidFill>
                  <a:srgbClr val="FF0000"/>
                </a:solidFill>
              </a:rPr>
              <a:t> 2015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B6DA49-95D8-44AA-9882-15A9F48CDC3E}"/>
              </a:ext>
            </a:extLst>
          </p:cNvPr>
          <p:cNvSpPr txBox="1"/>
          <p:nvPr/>
        </p:nvSpPr>
        <p:spPr>
          <a:xfrm>
            <a:off x="9798737" y="5474594"/>
            <a:ext cx="2271135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Except for the APSP </a:t>
            </a:r>
          </a:p>
          <a:p>
            <a:pPr algn="ctr"/>
            <a:r>
              <a:rPr lang="en-US" sz="2000" dirty="0"/>
              <a:t>equivalence class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7FD7F8-08F3-4FB4-A637-1DDB07D75FB5}"/>
              </a:ext>
            </a:extLst>
          </p:cNvPr>
          <p:cNvSpPr txBox="1"/>
          <p:nvPr/>
        </p:nvSpPr>
        <p:spPr>
          <a:xfrm>
            <a:off x="257087" y="5122985"/>
            <a:ext cx="4891147" cy="83099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Thousands of NP-complete problems</a:t>
            </a:r>
          </a:p>
          <a:p>
            <a:pPr algn="ctr"/>
            <a:r>
              <a:rPr lang="en-US" sz="2400" b="1" dirty="0"/>
              <a:t>form an equivalence class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7E678E-EE0F-4A1A-B60D-B7E02C76709A}"/>
              </a:ext>
            </a:extLst>
          </p:cNvPr>
          <p:cNvSpPr txBox="1"/>
          <p:nvPr/>
        </p:nvSpPr>
        <p:spPr>
          <a:xfrm>
            <a:off x="6011677" y="5601088"/>
            <a:ext cx="3399328" cy="83099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Few Problems are known</a:t>
            </a:r>
          </a:p>
          <a:p>
            <a:pPr algn="ctr"/>
            <a:r>
              <a:rPr lang="en-US" sz="2400" b="1" dirty="0"/>
              <a:t>To be Equivalent to OV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B545A3-BB2B-4AD3-B750-C972D39AE221}"/>
              </a:ext>
            </a:extLst>
          </p:cNvPr>
          <p:cNvCxnSpPr>
            <a:cxnSpLocks/>
          </p:cNvCxnSpPr>
          <p:nvPr/>
        </p:nvCxnSpPr>
        <p:spPr>
          <a:xfrm>
            <a:off x="5435374" y="966952"/>
            <a:ext cx="40516" cy="5891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67EAD4-C92D-496C-AD2E-57BD8C7C5633}"/>
              </a:ext>
            </a:extLst>
          </p:cNvPr>
          <p:cNvSpPr txBox="1"/>
          <p:nvPr/>
        </p:nvSpPr>
        <p:spPr>
          <a:xfrm>
            <a:off x="7367741" y="5123065"/>
            <a:ext cx="227145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Roditty</a:t>
            </a:r>
            <a:r>
              <a:rPr lang="en-US" sz="1400" b="1" dirty="0">
                <a:solidFill>
                  <a:srgbClr val="FF0000"/>
                </a:solidFill>
              </a:rPr>
              <a:t> and </a:t>
            </a:r>
            <a:r>
              <a:rPr lang="en-US" sz="1400" b="1" dirty="0" err="1">
                <a:solidFill>
                  <a:srgbClr val="FF0000"/>
                </a:solidFill>
              </a:rPr>
              <a:t>V.Williams</a:t>
            </a:r>
            <a:r>
              <a:rPr lang="en-US" sz="1400" b="1" dirty="0">
                <a:solidFill>
                  <a:srgbClr val="FF0000"/>
                </a:solidFill>
              </a:rPr>
              <a:t> 2013</a:t>
            </a:r>
          </a:p>
        </p:txBody>
      </p:sp>
    </p:spTree>
    <p:extLst>
      <p:ext uri="{BB962C8B-B14F-4D97-AF65-F5344CB8AC3E}">
        <p14:creationId xmlns:p14="http://schemas.microsoft.com/office/powerpoint/2010/main" val="147207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78676"/>
            <a:ext cx="10636470" cy="100899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Why we want an Equivalence Class?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D2D87-4437-40B2-A656-88D6D98C4B92}"/>
              </a:ext>
            </a:extLst>
          </p:cNvPr>
          <p:cNvSpPr txBox="1"/>
          <p:nvPr/>
        </p:nvSpPr>
        <p:spPr>
          <a:xfrm>
            <a:off x="816129" y="1478281"/>
            <a:ext cx="595253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What does an equivalence class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A0505-4FF1-4301-8837-2D470E537AC8}"/>
              </a:ext>
            </a:extLst>
          </p:cNvPr>
          <p:cNvSpPr txBox="1"/>
          <p:nvPr/>
        </p:nvSpPr>
        <p:spPr>
          <a:xfrm>
            <a:off x="816129" y="2555591"/>
            <a:ext cx="5952533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All problems are essentially </a:t>
            </a:r>
            <a:r>
              <a:rPr lang="en-US" sz="2800" b="1" i="1" dirty="0">
                <a:solidFill>
                  <a:srgbClr val="FF0000"/>
                </a:solidFill>
              </a:rPr>
              <a:t>the same problem!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FB12A-3A13-4DC7-81A0-88793BB1563B}"/>
              </a:ext>
            </a:extLst>
          </p:cNvPr>
          <p:cNvSpPr txBox="1"/>
          <p:nvPr/>
        </p:nvSpPr>
        <p:spPr>
          <a:xfrm>
            <a:off x="204014" y="4048098"/>
            <a:ext cx="2344231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Hamiltonian Path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07A8F-88F0-4EF5-A9ED-0C8BCC7EB85E}"/>
              </a:ext>
            </a:extLst>
          </p:cNvPr>
          <p:cNvSpPr txBox="1"/>
          <p:nvPr/>
        </p:nvSpPr>
        <p:spPr>
          <a:xfrm>
            <a:off x="533400" y="5556295"/>
            <a:ext cx="1777603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Vertex Cover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0F745-CA26-46D8-8366-B6C5AA4449F7}"/>
              </a:ext>
            </a:extLst>
          </p:cNvPr>
          <p:cNvSpPr txBox="1"/>
          <p:nvPr/>
        </p:nvSpPr>
        <p:spPr>
          <a:xfrm>
            <a:off x="621180" y="4781717"/>
            <a:ext cx="16020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Max-Clique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8AF16-CA84-46F6-821F-13373DE47D93}"/>
              </a:ext>
            </a:extLst>
          </p:cNvPr>
          <p:cNvSpPr txBox="1"/>
          <p:nvPr/>
        </p:nvSpPr>
        <p:spPr>
          <a:xfrm>
            <a:off x="3090041" y="4687614"/>
            <a:ext cx="3865482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These NP-complete problems</a:t>
            </a:r>
          </a:p>
          <a:p>
            <a:r>
              <a:rPr lang="en-US" sz="2400" dirty="0"/>
              <a:t>are just SAT </a:t>
            </a:r>
            <a:r>
              <a:rPr lang="en-US" sz="2400" b="1" i="1" dirty="0">
                <a:solidFill>
                  <a:srgbClr val="FF0000"/>
                </a:solidFill>
              </a:rPr>
              <a:t>“in disguise”</a:t>
            </a:r>
            <a:r>
              <a:rPr lang="en-US" sz="2400" dirty="0"/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8DAA6-06A0-4240-A596-079893F97ED2}"/>
              </a:ext>
            </a:extLst>
          </p:cNvPr>
          <p:cNvSpPr txBox="1"/>
          <p:nvPr/>
        </p:nvSpPr>
        <p:spPr>
          <a:xfrm>
            <a:off x="6096000" y="1691948"/>
            <a:ext cx="5891986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A super strong understanding </a:t>
            </a:r>
          </a:p>
          <a:p>
            <a:r>
              <a:rPr lang="en-US" sz="3600" dirty="0"/>
              <a:t>of the natural of computation!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0FD54-43B4-4FFA-9FA4-948E03632B31}"/>
              </a:ext>
            </a:extLst>
          </p:cNvPr>
          <p:cNvSpPr txBox="1"/>
          <p:nvPr/>
        </p:nvSpPr>
        <p:spPr>
          <a:xfrm>
            <a:off x="6096000" y="3678765"/>
            <a:ext cx="5891986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We cannot say </a:t>
            </a:r>
            <a:r>
              <a:rPr lang="en-US" sz="3600" b="1" i="1" dirty="0">
                <a:solidFill>
                  <a:srgbClr val="FF0000"/>
                </a:solidFill>
              </a:rPr>
              <a:t>“Edit Distance is just OV in disguise”</a:t>
            </a:r>
          </a:p>
        </p:txBody>
      </p:sp>
      <p:pic>
        <p:nvPicPr>
          <p:cNvPr id="5" name="Graphic 4" descr="Crying Face with No Fill">
            <a:extLst>
              <a:ext uri="{FF2B5EF4-FFF2-40B4-BE49-F238E27FC236}">
                <a16:creationId xmlns:a16="http://schemas.microsoft.com/office/drawing/2014/main" id="{AEDBBA27-7166-4A63-A4F1-3ADDD4097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3957" y="4879094"/>
            <a:ext cx="914400" cy="914400"/>
          </a:xfrm>
          <a:prstGeom prst="rect">
            <a:avLst/>
          </a:prstGeom>
        </p:spPr>
      </p:pic>
      <p:pic>
        <p:nvPicPr>
          <p:cNvPr id="18" name="Graphic 17" descr="Winking Face with No Fill">
            <a:extLst>
              <a:ext uri="{FF2B5EF4-FFF2-40B4-BE49-F238E27FC236}">
                <a16:creationId xmlns:a16="http://schemas.microsoft.com/office/drawing/2014/main" id="{3925F606-3056-464C-BA5B-5331312D54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5929" y="56130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7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78676"/>
            <a:ext cx="10636470" cy="100899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Why we want an Equivalence Class? 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D2D87-4437-40B2-A656-88D6D98C4B92}"/>
              </a:ext>
            </a:extLst>
          </p:cNvPr>
          <p:cNvSpPr txBox="1"/>
          <p:nvPr/>
        </p:nvSpPr>
        <p:spPr>
          <a:xfrm>
            <a:off x="533400" y="1353586"/>
            <a:ext cx="5952533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Consequence of an equivalence class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A0505-4FF1-4301-8837-2D470E537AC8}"/>
              </a:ext>
            </a:extLst>
          </p:cNvPr>
          <p:cNvSpPr txBox="1"/>
          <p:nvPr/>
        </p:nvSpPr>
        <p:spPr>
          <a:xfrm>
            <a:off x="698413" y="2128014"/>
            <a:ext cx="5646682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If </a:t>
            </a:r>
            <a:r>
              <a:rPr lang="en-US" sz="2400" b="1" dirty="0"/>
              <a:t>“just one” </a:t>
            </a:r>
            <a:r>
              <a:rPr lang="en-US" sz="2400" dirty="0"/>
              <a:t>NP-complete problem requires super-poly time, then all of them do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56D11-533B-47F5-9A23-ADE9E3FB5135}"/>
              </a:ext>
            </a:extLst>
          </p:cNvPr>
          <p:cNvSpPr txBox="1"/>
          <p:nvPr/>
        </p:nvSpPr>
        <p:spPr>
          <a:xfrm>
            <a:off x="1886402" y="4641153"/>
            <a:ext cx="2436373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Hamiltonian Cycle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B0BB87-E228-4F68-9116-B25CBD5A17F7}"/>
              </a:ext>
            </a:extLst>
          </p:cNvPr>
          <p:cNvSpPr txBox="1"/>
          <p:nvPr/>
        </p:nvSpPr>
        <p:spPr>
          <a:xfrm>
            <a:off x="855176" y="6043164"/>
            <a:ext cx="1777603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Vertex Cover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6C7E55-818E-4077-876E-526F0B540955}"/>
              </a:ext>
            </a:extLst>
          </p:cNvPr>
          <p:cNvSpPr txBox="1"/>
          <p:nvPr/>
        </p:nvSpPr>
        <p:spPr>
          <a:xfrm>
            <a:off x="3521754" y="6043163"/>
            <a:ext cx="16020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Max-Clique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7A63C4C5-3EB7-4B21-B18C-2CD077735030}"/>
              </a:ext>
            </a:extLst>
          </p:cNvPr>
          <p:cNvSpPr/>
          <p:nvPr/>
        </p:nvSpPr>
        <p:spPr>
          <a:xfrm rot="1879620">
            <a:off x="1697776" y="5196798"/>
            <a:ext cx="320352" cy="858512"/>
          </a:xfrm>
          <a:prstGeom prst="upDownArrow">
            <a:avLst>
              <a:gd name="adj1" fmla="val 4354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5A61790D-7EE9-446C-B036-CCE128EF463D}"/>
              </a:ext>
            </a:extLst>
          </p:cNvPr>
          <p:cNvSpPr/>
          <p:nvPr/>
        </p:nvSpPr>
        <p:spPr>
          <a:xfrm rot="19784964">
            <a:off x="4036328" y="5163952"/>
            <a:ext cx="320352" cy="858512"/>
          </a:xfrm>
          <a:prstGeom prst="upDownArrow">
            <a:avLst>
              <a:gd name="adj1" fmla="val 4354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1427E48D-E9B2-4956-8117-4945058E4552}"/>
              </a:ext>
            </a:extLst>
          </p:cNvPr>
          <p:cNvSpPr/>
          <p:nvPr/>
        </p:nvSpPr>
        <p:spPr>
          <a:xfrm rot="5400000">
            <a:off x="2906821" y="5903448"/>
            <a:ext cx="320352" cy="697795"/>
          </a:xfrm>
          <a:prstGeom prst="upDownArrow">
            <a:avLst>
              <a:gd name="adj1" fmla="val 4354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647352-9D45-46BB-B24E-C98FD0472A08}"/>
                  </a:ext>
                </a:extLst>
              </p:cNvPr>
              <p:cNvSpPr txBox="1"/>
              <p:nvPr/>
            </p:nvSpPr>
            <p:spPr>
              <a:xfrm>
                <a:off x="698413" y="3349656"/>
                <a:ext cx="5646682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:r>
                  <a:rPr lang="en-US" sz="2400" b="1" dirty="0"/>
                  <a:t>“just one” </a:t>
                </a:r>
                <a:r>
                  <a:rPr lang="en-US" altLang="zh-CN" sz="2400" dirty="0"/>
                  <a:t>NP-complete </a:t>
                </a:r>
                <a:r>
                  <a:rPr lang="en-US" sz="2400" dirty="0"/>
                  <a:t>problem is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, then all problems are as well.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647352-9D45-46BB-B24E-C98FD0472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13" y="3349656"/>
                <a:ext cx="5646682" cy="830997"/>
              </a:xfrm>
              <a:prstGeom prst="rect">
                <a:avLst/>
              </a:prstGeom>
              <a:blipFill>
                <a:blip r:embed="rId3"/>
                <a:stretch>
                  <a:fillRect l="-1616" t="-5036" b="-14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6F11B3-D578-4D63-94E1-E56A13D3F095}"/>
                  </a:ext>
                </a:extLst>
              </p:cNvPr>
              <p:cNvSpPr txBox="1"/>
              <p:nvPr/>
            </p:nvSpPr>
            <p:spPr>
              <a:xfrm>
                <a:off x="7115845" y="1489517"/>
                <a:ext cx="3098499" cy="18158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OV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1.99</m:t>
                        </m:r>
                      </m:sup>
                    </m:sSup>
                  </m:oMath>
                </a14:m>
                <a:r>
                  <a:rPr lang="en-US" sz="2800" dirty="0"/>
                  <a:t> time doesn’t necessarily imply anything for </a:t>
                </a:r>
              </a:p>
              <a:p>
                <a:r>
                  <a:rPr lang="en-US" sz="2800" dirty="0"/>
                  <a:t>OV-hard problems.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6F11B3-D578-4D63-94E1-E56A13D3F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845" y="1489517"/>
                <a:ext cx="3098499" cy="1815882"/>
              </a:xfrm>
              <a:prstGeom prst="rect">
                <a:avLst/>
              </a:prstGeom>
              <a:blipFill>
                <a:blip r:embed="rId4"/>
                <a:stretch>
                  <a:fillRect l="-3718" t="-2667" r="-117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86DCC43-0526-47DB-BABF-B430182DC591}"/>
              </a:ext>
            </a:extLst>
          </p:cNvPr>
          <p:cNvSpPr txBox="1"/>
          <p:nvPr/>
        </p:nvSpPr>
        <p:spPr>
          <a:xfrm>
            <a:off x="7364130" y="3740423"/>
            <a:ext cx="260193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Orthogonal Vectors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F9FC0C-52D0-4965-AEB9-9CB179745E3C}"/>
              </a:ext>
            </a:extLst>
          </p:cNvPr>
          <p:cNvSpPr txBox="1"/>
          <p:nvPr/>
        </p:nvSpPr>
        <p:spPr>
          <a:xfrm>
            <a:off x="6332904" y="5142434"/>
            <a:ext cx="180318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Edit Distance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A26D62-7C87-4854-B03B-97901EA7AA6C}"/>
              </a:ext>
            </a:extLst>
          </p:cNvPr>
          <p:cNvSpPr txBox="1"/>
          <p:nvPr/>
        </p:nvSpPr>
        <p:spPr>
          <a:xfrm>
            <a:off x="7161004" y="6021512"/>
            <a:ext cx="313207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Sparse-Graph-Diameter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DC19D-A84B-496D-8E10-C435E90F2CCE}"/>
              </a:ext>
            </a:extLst>
          </p:cNvPr>
          <p:cNvSpPr txBox="1"/>
          <p:nvPr/>
        </p:nvSpPr>
        <p:spPr>
          <a:xfrm>
            <a:off x="9608692" y="4957767"/>
            <a:ext cx="2339230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Approx. </a:t>
            </a:r>
            <a:r>
              <a:rPr lang="en-US" sz="2400" dirty="0" err="1"/>
              <a:t>Bichrom</a:t>
            </a:r>
            <a:r>
              <a:rPr lang="en-US" sz="2400" dirty="0"/>
              <a:t>.</a:t>
            </a:r>
          </a:p>
          <a:p>
            <a:pPr algn="ctr"/>
            <a:r>
              <a:rPr lang="en-US" sz="2400" dirty="0"/>
              <a:t>Closest Pair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A0F902A-51A3-482B-8FD0-1D483F44A57E}"/>
              </a:ext>
            </a:extLst>
          </p:cNvPr>
          <p:cNvSpPr/>
          <p:nvPr/>
        </p:nvSpPr>
        <p:spPr>
          <a:xfrm rot="1851559">
            <a:off x="7262899" y="4334840"/>
            <a:ext cx="345530" cy="749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3D18748-CEEC-4946-8ED7-299EC0E3E9A1}"/>
              </a:ext>
            </a:extLst>
          </p:cNvPr>
          <p:cNvSpPr/>
          <p:nvPr/>
        </p:nvSpPr>
        <p:spPr>
          <a:xfrm rot="18886200">
            <a:off x="9862876" y="4252800"/>
            <a:ext cx="345530" cy="749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DBA7AE4-EBFA-4CED-B5E2-6BB261467545}"/>
              </a:ext>
            </a:extLst>
          </p:cNvPr>
          <p:cNvSpPr/>
          <p:nvPr/>
        </p:nvSpPr>
        <p:spPr>
          <a:xfrm>
            <a:off x="8554277" y="4350560"/>
            <a:ext cx="345530" cy="15110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Crying Face with No Fill">
            <a:extLst>
              <a:ext uri="{FF2B5EF4-FFF2-40B4-BE49-F238E27FC236}">
                <a16:creationId xmlns:a16="http://schemas.microsoft.com/office/drawing/2014/main" id="{28938E2B-5FDA-4EF3-A1CB-769FD1468F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3373" y="20863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6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90" y="51643"/>
            <a:ext cx="9653752" cy="1198179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This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F4A4E8-727A-4028-BFF3-E6B0A1B477ED}"/>
                  </a:ext>
                </a:extLst>
              </p:cNvPr>
              <p:cNvSpPr txBox="1"/>
              <p:nvPr/>
            </p:nvSpPr>
            <p:spPr>
              <a:xfrm>
                <a:off x="1313793" y="1455683"/>
                <a:ext cx="9062802" cy="120032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An Equivalence Class for Orthogonal Vectors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dims.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particular, OV is equivalent to approx. </a:t>
                </a:r>
                <a:r>
                  <a:rPr lang="en-US" sz="2400" dirty="0" err="1"/>
                  <a:t>bichromatic</a:t>
                </a:r>
                <a:r>
                  <a:rPr lang="en-US" sz="2400" dirty="0"/>
                  <a:t> closest pair.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Equivalence in Data Structure Setting as well.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F4A4E8-727A-4028-BFF3-E6B0A1B47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93" y="1455683"/>
                <a:ext cx="9062802" cy="1200329"/>
              </a:xfrm>
              <a:prstGeom prst="rect">
                <a:avLst/>
              </a:prstGeom>
              <a:blipFill>
                <a:blip r:embed="rId3"/>
                <a:stretch>
                  <a:fillRect l="-874" t="-3518" b="-10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6CCD0E-7CDF-4267-AEA7-4CF6D290BA27}"/>
                  </a:ext>
                </a:extLst>
              </p:cNvPr>
              <p:cNvSpPr txBox="1"/>
              <p:nvPr/>
            </p:nvSpPr>
            <p:spPr>
              <a:xfrm>
                <a:off x="1313793" y="3036585"/>
                <a:ext cx="6008120" cy="12003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Two Frameworks for Reductions to OV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</a:t>
                </a:r>
                <a:r>
                  <a:rPr lang="en-US" sz="2400" b="0" dirty="0"/>
                  <a:t>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/>
                  <a:t> communication protocols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with </a:t>
                </a:r>
                <a:r>
                  <a:rPr lang="en-US" sz="2400" b="1" dirty="0"/>
                  <a:t>Locality Sensitive Hashing Families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6CCD0E-7CDF-4267-AEA7-4CF6D290B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93" y="3036585"/>
                <a:ext cx="6008120" cy="1200329"/>
              </a:xfrm>
              <a:prstGeom prst="rect">
                <a:avLst/>
              </a:prstGeom>
              <a:blipFill>
                <a:blip r:embed="rId4"/>
                <a:stretch>
                  <a:fillRect l="-1317" t="-3518" r="-507" b="-10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E33CEA6-467E-4F8E-B0DE-5BC9FF430F57}"/>
              </a:ext>
            </a:extLst>
          </p:cNvPr>
          <p:cNvSpPr txBox="1"/>
          <p:nvPr/>
        </p:nvSpPr>
        <p:spPr>
          <a:xfrm>
            <a:off x="1313793" y="4617487"/>
            <a:ext cx="7772400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Other related results </a:t>
            </a:r>
            <a:r>
              <a:rPr lang="en-US" sz="2400" b="1" i="1" dirty="0">
                <a:solidFill>
                  <a:srgbClr val="FFFF00"/>
                </a:solidFill>
              </a:rPr>
              <a:t>(See the paper!)</a:t>
            </a:r>
            <a:endParaRPr lang="en-US" sz="2400" i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FF0000"/>
                </a:solidFill>
              </a:rPr>
              <a:t>A new algorithm for approximate Min-IP.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Some tighter reductions.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Some equivalence results in “moderate” dimensions.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(sub-optimal) reduction from 3-SUM to 3-OV.</a:t>
            </a:r>
          </a:p>
        </p:txBody>
      </p:sp>
    </p:spTree>
    <p:extLst>
      <p:ext uri="{BB962C8B-B14F-4D97-AF65-F5344CB8AC3E}">
        <p14:creationId xmlns:p14="http://schemas.microsoft.com/office/powerpoint/2010/main" val="276474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C9B681-0169-4DD9-85EE-8ECE629F1CA2}"/>
                  </a:ext>
                </a:extLst>
              </p:cNvPr>
              <p:cNvSpPr txBox="1"/>
              <p:nvPr/>
            </p:nvSpPr>
            <p:spPr>
              <a:xfrm>
                <a:off x="783019" y="1249822"/>
                <a:ext cx="4340774" cy="183505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OV</a:t>
                </a:r>
                <a:endParaRPr lang="en-US" sz="2800" dirty="0"/>
              </a:p>
              <a:p>
                <a:pPr algn="ctr"/>
                <a:r>
                  <a:rPr lang="en-US" sz="2800" dirty="0"/>
                  <a:t>Find an orthogonal pair, among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).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C9B681-0169-4DD9-85EE-8ECE629F1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19" y="1249822"/>
                <a:ext cx="4340774" cy="1835054"/>
              </a:xfrm>
              <a:prstGeom prst="rect">
                <a:avLst/>
              </a:prstGeom>
              <a:blipFill>
                <a:blip r:embed="rId3"/>
                <a:stretch>
                  <a:fillRect t="-2990" b="-86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90" y="51643"/>
            <a:ext cx="9653752" cy="119817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 New Equivalence Class for 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477FA4-7E1D-4F91-B2A7-66C08AD78D39}"/>
                  </a:ext>
                </a:extLst>
              </p:cNvPr>
              <p:cNvSpPr txBox="1"/>
              <p:nvPr/>
            </p:nvSpPr>
            <p:spPr>
              <a:xfrm>
                <a:off x="783019" y="3701513"/>
                <a:ext cx="4340774" cy="269682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Max-IP/Min-IP</a:t>
                </a:r>
              </a:p>
              <a:p>
                <a:pPr algn="ctr"/>
                <a:r>
                  <a:rPr lang="en-US" sz="2800" dirty="0"/>
                  <a:t>Find a red-blue pair of vectors with minimum (resp. maximum) inner product, among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477FA4-7E1D-4F91-B2A7-66C08AD78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19" y="3701513"/>
                <a:ext cx="4340774" cy="2696829"/>
              </a:xfrm>
              <a:prstGeom prst="rect">
                <a:avLst/>
              </a:prstGeom>
              <a:blipFill>
                <a:blip r:embed="rId4"/>
                <a:stretch>
                  <a:fillRect l="-2374" t="-1794" r="-4190" b="-4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DBD5A8-5BF7-43DF-9C15-04D1C4045F2A}"/>
                  </a:ext>
                </a:extLst>
              </p:cNvPr>
              <p:cNvSpPr txBox="1"/>
              <p:nvPr/>
            </p:nvSpPr>
            <p:spPr>
              <a:xfrm>
                <a:off x="6180083" y="1268994"/>
                <a:ext cx="5002926" cy="353943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Approx. </a:t>
                </a:r>
                <a:r>
                  <a:rPr lang="en-US" sz="2800" b="1" dirty="0" err="1">
                    <a:solidFill>
                      <a:srgbClr val="FFFF00"/>
                    </a:solidFill>
                  </a:rPr>
                  <a:t>Bichrom</a:t>
                </a:r>
                <a:r>
                  <a:rPr lang="en-US" sz="2800" b="1" dirty="0">
                    <a:solidFill>
                      <a:srgbClr val="FFFF00"/>
                    </a:solidFill>
                  </a:rPr>
                  <a:t>.-Closest-Pair: </a:t>
                </a:r>
                <a:r>
                  <a:rPr lang="en-US" sz="2800" dirty="0"/>
                  <a:t>Compute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800" dirty="0"/>
                  <a:t>-approx. to the distance between the closest red-blue pair among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points.</a:t>
                </a:r>
              </a:p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Approx. Furthest-Pair:</a:t>
                </a:r>
              </a:p>
              <a:p>
                <a:pPr algn="ctr"/>
                <a:r>
                  <a:rPr lang="en-US" sz="2800" dirty="0"/>
                  <a:t>Compute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800" dirty="0"/>
                  <a:t>-approx. to the distance between the furthest pair among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points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DBD5A8-5BF7-43DF-9C15-04D1C4045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083" y="1268994"/>
                <a:ext cx="5002926" cy="3539430"/>
              </a:xfrm>
              <a:prstGeom prst="rect">
                <a:avLst/>
              </a:prstGeom>
              <a:blipFill>
                <a:blip r:embed="rId5"/>
                <a:stretch>
                  <a:fillRect l="-1701" t="-1370" r="-3281" b="-3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1B155F-F47F-44A4-A881-000E24498C11}"/>
                  </a:ext>
                </a:extLst>
              </p:cNvPr>
              <p:cNvSpPr txBox="1"/>
              <p:nvPr/>
            </p:nvSpPr>
            <p:spPr>
              <a:xfrm>
                <a:off x="6364014" y="5070898"/>
                <a:ext cx="4635063" cy="13849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Apx-Min-IP/-Max-IP  </a:t>
                </a:r>
              </a:p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Compute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approximation to Max-IP/Min-IP.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1B155F-F47F-44A4-A881-000E24498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014" y="5070898"/>
                <a:ext cx="4635063" cy="1384995"/>
              </a:xfrm>
              <a:prstGeom prst="rect">
                <a:avLst/>
              </a:prstGeom>
              <a:blipFill>
                <a:blip r:embed="rId6"/>
                <a:stretch>
                  <a:fillRect l="-2097" t="-3913" r="-4325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C253AB-6920-46D9-B445-E164ED64291C}"/>
                  </a:ext>
                </a:extLst>
              </p:cNvPr>
              <p:cNvSpPr txBox="1"/>
              <p:nvPr/>
            </p:nvSpPr>
            <p:spPr>
              <a:xfrm>
                <a:off x="2900855" y="2448001"/>
                <a:ext cx="5780690" cy="20005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Theorem (Informal)</a:t>
                </a:r>
              </a:p>
              <a:p>
                <a:pPr algn="l"/>
                <a:r>
                  <a:rPr lang="en-US" sz="2800" dirty="0"/>
                  <a:t>Either </a:t>
                </a:r>
                <a:r>
                  <a:rPr lang="en-US" sz="2800" b="1" dirty="0">
                    <a:solidFill>
                      <a:srgbClr val="FFFF00"/>
                    </a:solidFill>
                  </a:rPr>
                  <a:t>all of these problems </a:t>
                </a:r>
                <a:r>
                  <a:rPr lang="en-US" sz="2800" dirty="0"/>
                  <a:t>are in sub-quadratic time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sz="2800" dirty="0"/>
                  <a:t>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), </a:t>
                </a:r>
              </a:p>
              <a:p>
                <a:pPr algn="l"/>
                <a:r>
                  <a:rPr lang="en-US" sz="2800" dirty="0"/>
                  <a:t>or </a:t>
                </a:r>
                <a:r>
                  <a:rPr lang="en-US" sz="2800" b="1" dirty="0">
                    <a:solidFill>
                      <a:srgbClr val="FFFF00"/>
                    </a:solidFill>
                  </a:rPr>
                  <a:t>none of them</a:t>
                </a:r>
                <a:r>
                  <a:rPr lang="en-US" sz="2800" dirty="0"/>
                  <a:t> are.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C253AB-6920-46D9-B445-E164ED642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855" y="2448001"/>
                <a:ext cx="5780690" cy="2000548"/>
              </a:xfrm>
              <a:prstGeom prst="rect">
                <a:avLst/>
              </a:prstGeom>
              <a:blipFill>
                <a:blip r:embed="rId7"/>
                <a:stretch>
                  <a:fillRect l="-2105" t="-5152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3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977" y="172512"/>
            <a:ext cx="10315905" cy="1198179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Equivalence in Data Structure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58EEC2-2151-44D9-ADD2-55EF47AFD2B8}"/>
                  </a:ext>
                </a:extLst>
              </p:cNvPr>
              <p:cNvSpPr txBox="1"/>
              <p:nvPr/>
            </p:nvSpPr>
            <p:spPr>
              <a:xfrm>
                <a:off x="6479625" y="1322485"/>
                <a:ext cx="5249920" cy="294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FF00"/>
                    </a:solidFill>
                  </a:rPr>
                  <a:t>Approx. Nearest Neighbor Search (NNS)</a:t>
                </a:r>
              </a:p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Pre-process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 points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 for queries:</a:t>
                </a:r>
              </a:p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Given a point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, which point is the closest to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 (approximately)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58EEC2-2151-44D9-ADD2-55EF47AFD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625" y="1322485"/>
                <a:ext cx="5249920" cy="2940100"/>
              </a:xfrm>
              <a:prstGeom prst="rect">
                <a:avLst/>
              </a:prstGeom>
              <a:blipFill>
                <a:blip r:embed="rId3"/>
                <a:stretch>
                  <a:fillRect l="-2323" t="-3320" r="-4413" b="-49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E0F7D0-C2A8-45AE-8B80-5DDAE4798700}"/>
                  </a:ext>
                </a:extLst>
              </p:cNvPr>
              <p:cNvSpPr txBox="1"/>
              <p:nvPr/>
            </p:nvSpPr>
            <p:spPr>
              <a:xfrm>
                <a:off x="851336" y="1423243"/>
                <a:ext cx="4724402" cy="281865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FF00"/>
                    </a:solidFill>
                  </a:rPr>
                  <a:t>Partial Match</a:t>
                </a:r>
              </a:p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Pre-process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 strings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 for queries:</a:t>
                </a:r>
              </a:p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Given a string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 consisting of </a:t>
                </a:r>
              </a:p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0,1,*(wildcard),</a:t>
                </a:r>
              </a:p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is there a string matching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E0F7D0-C2A8-45AE-8B80-5DDAE4798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36" y="1423243"/>
                <a:ext cx="4724402" cy="2818657"/>
              </a:xfrm>
              <a:prstGeom prst="rect">
                <a:avLst/>
              </a:prstGeom>
              <a:blipFill>
                <a:blip r:embed="rId4"/>
                <a:stretch>
                  <a:fillRect t="-3240" r="-1161" b="-49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5E3C1-64FC-4CEC-B624-7EE10A793D1B}"/>
                  </a:ext>
                </a:extLst>
              </p:cNvPr>
              <p:cNvSpPr txBox="1"/>
              <p:nvPr/>
            </p:nvSpPr>
            <p:spPr>
              <a:xfrm>
                <a:off x="940675" y="4582510"/>
                <a:ext cx="4545724" cy="206210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FFFF00"/>
                    </a:solidFill>
                  </a:rPr>
                  <a:t>Big Open Question</a:t>
                </a: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“Curse of Dimensionality?”</a:t>
                </a:r>
              </a:p>
              <a:p>
                <a:pPr algn="l"/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is there a fast data structure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sz="2400" dirty="0"/>
                  <a:t> query time with poly-space) for Partial Match?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5E3C1-64FC-4CEC-B624-7EE10A793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5" y="4582510"/>
                <a:ext cx="4545724" cy="2062103"/>
              </a:xfrm>
              <a:prstGeom prst="rect">
                <a:avLst/>
              </a:prstGeom>
              <a:blipFill>
                <a:blip r:embed="rId5"/>
                <a:stretch>
                  <a:fillRect l="-1872" t="-3529" r="-1872" b="-5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A190D9-7526-4358-91C5-93124F9D9E9B}"/>
                  </a:ext>
                </a:extLst>
              </p:cNvPr>
              <p:cNvSpPr txBox="1"/>
              <p:nvPr/>
            </p:nvSpPr>
            <p:spPr>
              <a:xfrm>
                <a:off x="6479625" y="4767175"/>
                <a:ext cx="5249920" cy="169277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FFFF00"/>
                    </a:solidFill>
                  </a:rPr>
                  <a:t>Big Open Question</a:t>
                </a:r>
              </a:p>
              <a:p>
                <a:pPr algn="l"/>
                <a:r>
                  <a:rPr lang="en-US" sz="2400" b="1" dirty="0">
                    <a:solidFill>
                      <a:srgbClr val="FF0000"/>
                    </a:solidFill>
                  </a:rPr>
                  <a:t>“Can we do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- approximation?”</a:t>
                </a:r>
              </a:p>
              <a:p>
                <a:pPr algn="l"/>
                <a:r>
                  <a:rPr lang="en-US" sz="2400" dirty="0"/>
                  <a:t>When approx. ratio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b="0" dirty="0"/>
                  <a:t>, is there a fast data structure for approx. NNS?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A190D9-7526-4358-91C5-93124F9D9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625" y="4767175"/>
                <a:ext cx="5249920" cy="1692771"/>
              </a:xfrm>
              <a:prstGeom prst="rect">
                <a:avLst/>
              </a:prstGeom>
              <a:blipFill>
                <a:blip r:embed="rId6"/>
                <a:stretch>
                  <a:fillRect l="-1738" t="-4286" r="-1390" b="-6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81A4351-6582-470F-A45C-8478FAC8C39D}"/>
              </a:ext>
            </a:extLst>
          </p:cNvPr>
          <p:cNvSpPr txBox="1"/>
          <p:nvPr/>
        </p:nvSpPr>
        <p:spPr>
          <a:xfrm>
            <a:off x="3008584" y="2691029"/>
            <a:ext cx="5780690" cy="21852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Theorem (Informal)</a:t>
            </a:r>
          </a:p>
          <a:p>
            <a:pPr algn="ctr"/>
            <a:r>
              <a:rPr lang="en-US" sz="3200" dirty="0"/>
              <a:t>Such a fast DS exists for Partial Match </a:t>
            </a:r>
            <a:r>
              <a:rPr lang="en-US" sz="3200" b="1" dirty="0">
                <a:solidFill>
                  <a:srgbClr val="FFFF00"/>
                </a:solidFill>
              </a:rPr>
              <a:t>if and only if </a:t>
            </a:r>
            <a:r>
              <a:rPr lang="en-US" sz="3200" dirty="0"/>
              <a:t>such a fast DS exists for approx. NNS</a:t>
            </a:r>
          </a:p>
        </p:txBody>
      </p:sp>
    </p:spTree>
    <p:extLst>
      <p:ext uri="{BB962C8B-B14F-4D97-AF65-F5344CB8AC3E}">
        <p14:creationId xmlns:p14="http://schemas.microsoft.com/office/powerpoint/2010/main" val="183312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4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819" y="233069"/>
            <a:ext cx="10778361" cy="92925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Technique: Two Reduction Frameworks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A34843-2797-47C4-AD0F-CFA671E853BA}"/>
                  </a:ext>
                </a:extLst>
              </p:cNvPr>
              <p:cNvSpPr txBox="1"/>
              <p:nvPr/>
            </p:nvSpPr>
            <p:spPr>
              <a:xfrm>
                <a:off x="867367" y="1464907"/>
                <a:ext cx="10780772" cy="5232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/>
                  <a:t>Known Directions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[R. Williams 05, Rubinstein 18]</a:t>
                </a:r>
                <a:r>
                  <a:rPr lang="en-US" sz="2800" dirty="0"/>
                  <a:t>: OV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Other Problems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A34843-2797-47C4-AD0F-CFA671E85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67" y="1464907"/>
                <a:ext cx="10780772" cy="523220"/>
              </a:xfrm>
              <a:prstGeom prst="rect">
                <a:avLst/>
              </a:prstGeom>
              <a:blipFill>
                <a:blip r:embed="rId3"/>
                <a:stretch>
                  <a:fillRect l="-1073" t="-9091" r="-56" b="-30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5F43DA-1C12-47D1-A615-619F2DD39C70}"/>
                  </a:ext>
                </a:extLst>
              </p:cNvPr>
              <p:cNvSpPr txBox="1"/>
              <p:nvPr/>
            </p:nvSpPr>
            <p:spPr>
              <a:xfrm>
                <a:off x="1441178" y="2358131"/>
                <a:ext cx="9519850" cy="5232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/>
                  <a:t>This work: Other Problems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OV via </a:t>
                </a:r>
                <a:r>
                  <a:rPr lang="en-US" sz="2800" b="1" i="1" dirty="0"/>
                  <a:t>two reduction frameworks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5F43DA-1C12-47D1-A615-619F2DD39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178" y="2358131"/>
                <a:ext cx="9519850" cy="523220"/>
              </a:xfrm>
              <a:prstGeom prst="rect">
                <a:avLst/>
              </a:prstGeom>
              <a:blipFill>
                <a:blip r:embed="rId4"/>
                <a:stretch>
                  <a:fillRect l="-1215" t="-10227" r="-128" b="-30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2AC4EE-6736-4930-94B3-3D92E2461DE0}"/>
                  </a:ext>
                </a:extLst>
              </p:cNvPr>
              <p:cNvSpPr txBox="1"/>
              <p:nvPr/>
            </p:nvSpPr>
            <p:spPr>
              <a:xfrm>
                <a:off x="867367" y="3601406"/>
                <a:ext cx="4511566" cy="236988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FF00"/>
                    </a:solidFill>
                  </a:rPr>
                  <a:t>Framework I</a:t>
                </a:r>
                <a:r>
                  <a:rPr lang="en-US" sz="2800" b="1" dirty="0">
                    <a:solidFill>
                      <a:srgbClr val="FFFF00"/>
                    </a:solidFill>
                  </a:rPr>
                  <a:t> </a:t>
                </a:r>
              </a:p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 Communication Protocols</a:t>
                </a:r>
              </a:p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   A Fast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  <m:sup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𝐜𝐜</m:t>
                        </m:r>
                      </m:sup>
                    </m:sSubSup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 protocols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 A reduction to OV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2AC4EE-6736-4930-94B3-3D92E2461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67" y="3601406"/>
                <a:ext cx="4511566" cy="2369880"/>
              </a:xfrm>
              <a:prstGeom prst="rect">
                <a:avLst/>
              </a:prstGeom>
              <a:blipFill>
                <a:blip r:embed="rId5"/>
                <a:stretch>
                  <a:fillRect l="-1211" t="-3827" r="-3499" b="-5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F290F8-0743-431E-90BD-96A41FDBD890}"/>
                  </a:ext>
                </a:extLst>
              </p:cNvPr>
              <p:cNvSpPr txBox="1"/>
              <p:nvPr/>
            </p:nvSpPr>
            <p:spPr>
              <a:xfrm>
                <a:off x="6201103" y="3601405"/>
                <a:ext cx="4897819" cy="236988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FF00"/>
                    </a:solidFill>
                  </a:rPr>
                  <a:t>Framework II</a:t>
                </a:r>
                <a:r>
                  <a:rPr lang="en-US" sz="2800" b="1" dirty="0">
                    <a:solidFill>
                      <a:srgbClr val="FFFF00"/>
                    </a:solidFill>
                  </a:rPr>
                  <a:t> </a:t>
                </a:r>
              </a:p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Based on Locality-Sensitive Hashing (LSH)</a:t>
                </a:r>
              </a:p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An efficient LSH family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 A reduction to OV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F290F8-0743-431E-90BD-96A41FDBD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103" y="3601405"/>
                <a:ext cx="4897819" cy="2369880"/>
              </a:xfrm>
              <a:prstGeom prst="rect">
                <a:avLst/>
              </a:prstGeom>
              <a:blipFill>
                <a:blip r:embed="rId6"/>
                <a:stretch>
                  <a:fillRect t="-3827" b="-5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none" rtlCol="0">
        <a:spAutoFit/>
      </a:bodyPr>
      <a:lstStyle>
        <a:defPPr algn="l">
          <a:defRPr sz="2400" dirty="0" smtClean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4994</TotalTime>
  <Words>1147</Words>
  <Application>Microsoft Office PowerPoint</Application>
  <PresentationFormat>Widescreen</PresentationFormat>
  <Paragraphs>192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An Equivalence Class for Orthogonal Vectors</vt:lpstr>
      <vt:lpstr>Fine-Grained Complexity: “Modern” NP-completeness</vt:lpstr>
      <vt:lpstr>The Key Conceptual Difference</vt:lpstr>
      <vt:lpstr>Why we want an Equivalence Class? I</vt:lpstr>
      <vt:lpstr>Why we want an Equivalence Class? II</vt:lpstr>
      <vt:lpstr>This Work</vt:lpstr>
      <vt:lpstr>A New Equivalence Class for OV</vt:lpstr>
      <vt:lpstr>Equivalence in Data Structure Setting</vt:lpstr>
      <vt:lpstr>Technique: Two Reduction Frameworks</vt:lpstr>
      <vt:lpstr>Framework I : Σ_2 communication protocols</vt:lpstr>
      <vt:lpstr>Framework I : Σ_2 communication protocols</vt:lpstr>
      <vt:lpstr>Framework II : Locality-Sensitive Hashing</vt:lpstr>
      <vt:lpstr>Framework II : Locality-Sensitive Hashing</vt:lpstr>
      <vt:lpstr>A New Algorithm for Approximate Min-IP</vt:lpstr>
      <vt:lpstr>Open Problems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Structure Lemmas for Depth-two Threshold Circuits</dc:title>
  <dc:creator>陈 立杰</dc:creator>
  <cp:lastModifiedBy>立杰 陈</cp:lastModifiedBy>
  <cp:revision>124</cp:revision>
  <dcterms:created xsi:type="dcterms:W3CDTF">2018-09-10T03:56:27Z</dcterms:created>
  <dcterms:modified xsi:type="dcterms:W3CDTF">2019-01-06T16:41:25Z</dcterms:modified>
</cp:coreProperties>
</file>