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80" r:id="rId5"/>
    <p:sldId id="282" r:id="rId6"/>
    <p:sldId id="301" r:id="rId7"/>
    <p:sldId id="281" r:id="rId8"/>
    <p:sldId id="283" r:id="rId9"/>
    <p:sldId id="286" r:id="rId10"/>
    <p:sldId id="287" r:id="rId11"/>
    <p:sldId id="289" r:id="rId12"/>
    <p:sldId id="265" r:id="rId13"/>
    <p:sldId id="269" r:id="rId14"/>
    <p:sldId id="292" r:id="rId15"/>
    <p:sldId id="293" r:id="rId16"/>
    <p:sldId id="259" r:id="rId17"/>
    <p:sldId id="260" r:id="rId18"/>
    <p:sldId id="261" r:id="rId19"/>
    <p:sldId id="291" r:id="rId20"/>
    <p:sldId id="268" r:id="rId21"/>
    <p:sldId id="277" r:id="rId22"/>
    <p:sldId id="295" r:id="rId23"/>
    <p:sldId id="297" r:id="rId24"/>
    <p:sldId id="298" r:id="rId25"/>
    <p:sldId id="302" r:id="rId26"/>
    <p:sldId id="300" r:id="rId27"/>
    <p:sldId id="294" r:id="rId28"/>
    <p:sldId id="266" r:id="rId29"/>
    <p:sldId id="267" r:id="rId30"/>
    <p:sldId id="272" r:id="rId31"/>
    <p:sldId id="273" r:id="rId32"/>
    <p:sldId id="274" r:id="rId33"/>
    <p:sldId id="275" r:id="rId34"/>
    <p:sldId id="276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6" autoAdjust="0"/>
    <p:restoredTop sz="84986" autoAdjust="0"/>
  </p:normalViewPr>
  <p:slideViewPr>
    <p:cSldViewPr snapToGrid="0">
      <p:cViewPr varScale="1">
        <p:scale>
          <a:sx n="91" d="100"/>
          <a:sy n="91" d="100"/>
        </p:scale>
        <p:origin x="81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8F03-4B26-4BE7-8794-5A33FE90C5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ADCE6-BE66-4C05-9ADB-0DCB0727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2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mean polynomial-size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If, furthermore, we can get a top Disjoint OR gate, then we can even preserve the CAPP algorithms.</a:t>
            </a:r>
          </a:p>
          <a:p>
            <a:r>
              <a:rPr lang="en-US" sz="1200" dirty="0"/>
              <a:t>Actually also preserve the counting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3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ETHR gate is just a slice of Boolean cube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89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structure Lemma, is a little more complicated, …,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0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PTF is just the sign of a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6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That is, from an algorithmic perspective,</a:t>
                </a:r>
              </a:p>
              <a:p>
                <a:r>
                  <a:rPr lang="en-US" sz="1200" b="0" i="0">
                    <a:latin typeface="Cambria Math" panose="02040503050406030204" pitchFamily="18" charset="0"/>
                  </a:rPr>
                  <a:t>𝑇𝐻𝑅∘𝑇𝐻𝑅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only have super-weak lower bound</a:t>
                </a:r>
                <a:r>
                  <a:rPr lang="en-US" sz="1200" dirty="0"/>
                  <a:t>) is basically the same as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𝑇𝐻𝑅∘𝑀𝐴𝐽</a:t>
                </a:r>
                <a:r>
                  <a:rPr lang="en-US" sz="1200" dirty="0"/>
                  <a:t> 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𝑀𝐴𝐽∘𝑀𝐴𝐽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have the strongest possible lower bound</a:t>
                </a:r>
                <a:r>
                  <a:rPr lang="en-US" sz="1200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21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 gate is just a half-space</a:t>
            </a:r>
          </a:p>
          <a:p>
            <a:endParaRPr lang="en-US" dirty="0"/>
          </a:p>
          <a:p>
            <a:r>
              <a:rPr lang="en-US" b="1" dirty="0"/>
              <a:t>Another result we have proved exploits THR properties to show that non-trivial SAT solving for depth-d threshold circuits actually implies lower bounds for depth-d. But this is not obvious, because there is a depth increase issue in the usual way we think about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2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these old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45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ETHR gate is just a slice of Boolean cube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08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That is, from an algorithmic perspective,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only have super-weak lower bound</a:t>
                </a:r>
                <a:r>
                  <a:rPr lang="en-US" sz="1200" dirty="0"/>
                  <a:t>) is basically the same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1200" dirty="0"/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have the strongest possible lower bound</a:t>
                </a:r>
                <a:r>
                  <a:rPr lang="en-US" sz="1200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That is, from an algorithmic perspective,</a:t>
                </a:r>
              </a:p>
              <a:p>
                <a:r>
                  <a:rPr lang="en-US" sz="1200" b="0" i="0">
                    <a:latin typeface="Cambria Math" panose="02040503050406030204" pitchFamily="18" charset="0"/>
                  </a:rPr>
                  <a:t>𝑇𝐻𝑅∘𝑇𝐻𝑅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only have super-weak lower bound</a:t>
                </a:r>
                <a:r>
                  <a:rPr lang="en-US" sz="1200" dirty="0"/>
                  <a:t>) is basically the same as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𝑇𝐻𝑅∘𝑀𝐴𝐽</a:t>
                </a:r>
                <a:r>
                  <a:rPr lang="en-US" sz="1200" dirty="0"/>
                  <a:t> 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𝑀𝐴𝐽∘𝑀𝐴𝐽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have the strongest possible lower bound</a:t>
                </a:r>
                <a:r>
                  <a:rPr lang="en-US" sz="1200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6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Hopcroft’s problem is the problem that you are given n points and n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 gate is just a half-space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ETHR gate is just a slice of Boolean cube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85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That is, from an algorithmic perspective,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only have super-weak lower bound</a:t>
                </a:r>
                <a:r>
                  <a:rPr lang="en-US" sz="1200" dirty="0"/>
                  <a:t>) is basically the same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1200" dirty="0"/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have the strongest possible lower bound</a:t>
                </a:r>
                <a:r>
                  <a:rPr lang="en-US" sz="1200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That is, from an algorithmic perspective,</a:t>
                </a:r>
              </a:p>
              <a:p>
                <a:r>
                  <a:rPr lang="en-US" sz="1200" b="0" i="0">
                    <a:latin typeface="Cambria Math" panose="02040503050406030204" pitchFamily="18" charset="0"/>
                  </a:rPr>
                  <a:t>𝑇𝐻𝑅∘𝑇𝐻𝑅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only have super-weak lower bound</a:t>
                </a:r>
                <a:r>
                  <a:rPr lang="en-US" sz="1200" dirty="0"/>
                  <a:t>) is basically the same as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𝑇𝐻𝑅∘𝑀𝐴𝐽</a:t>
                </a:r>
                <a:r>
                  <a:rPr lang="en-US" sz="1200" dirty="0"/>
                  <a:t> 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𝑀𝐴𝐽∘𝑀𝐴𝐽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have the strongest possible lower bound</a:t>
                </a:r>
                <a:r>
                  <a:rPr lang="en-US" sz="1200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4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</m:oMath>
                </a14:m>
                <a:r>
                  <a:rPr lang="en-US" sz="1200" dirty="0"/>
                  <a:t>-wire lower bound for some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200" dirty="0"/>
                  <a:t>-complete problem like Boolean</a:t>
                </a:r>
                <a:r>
                  <a:rPr lang="en-US" sz="1200" baseline="0" dirty="0"/>
                  <a:t> Formula </a:t>
                </a:r>
                <a:r>
                  <a:rPr lang="en-US" sz="1200" baseline="0" dirty="0" err="1"/>
                  <a:t>Evalaution</a:t>
                </a:r>
                <a:r>
                  <a:rPr lang="en-US" sz="1200" baseline="0" dirty="0"/>
                  <a:t> </a:t>
                </a:r>
                <a:endParaRPr lang="en-US" sz="1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That is, from an algorithmic perspective,</a:t>
                </a:r>
              </a:p>
              <a:p>
                <a:r>
                  <a:rPr lang="en-US" sz="1200" b="0" i="0">
                    <a:latin typeface="Cambria Math" panose="02040503050406030204" pitchFamily="18" charset="0"/>
                  </a:rPr>
                  <a:t>𝑇𝐻𝑅∘𝑇𝐻𝑅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only have super-weak lower bound</a:t>
                </a:r>
                <a:r>
                  <a:rPr lang="en-US" sz="1200" dirty="0"/>
                  <a:t>) is basically the same as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𝑇𝐻𝑅∘𝑀𝐴𝐽</a:t>
                </a:r>
                <a:r>
                  <a:rPr lang="en-US" sz="1200" dirty="0"/>
                  <a:t> 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𝑀𝐴𝐽∘𝑀𝐴𝐽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have the strongest possible lower bound</a:t>
                </a:r>
                <a:r>
                  <a:rPr lang="en-US" sz="1200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2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That is, from an algorithmic perspective,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only have super-weak lower bound</a:t>
                </a:r>
                <a:r>
                  <a:rPr lang="en-US" sz="1200" dirty="0"/>
                  <a:t>) is basically the same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1200" dirty="0"/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have the strongest possible lower bound</a:t>
                </a:r>
                <a:r>
                  <a:rPr lang="en-US" sz="1200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That is, from an algorithmic perspective,</a:t>
                </a:r>
              </a:p>
              <a:p>
                <a:r>
                  <a:rPr lang="en-US" sz="1200" b="0" i="0">
                    <a:latin typeface="Cambria Math" panose="02040503050406030204" pitchFamily="18" charset="0"/>
                  </a:rPr>
                  <a:t>𝑇𝐻𝑅∘𝑇𝐻𝑅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only have super-weak lower bound</a:t>
                </a:r>
                <a:r>
                  <a:rPr lang="en-US" sz="1200" dirty="0"/>
                  <a:t>) is basically the same as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𝑇𝐻𝑅∘𝑀𝐴𝐽</a:t>
                </a:r>
                <a:r>
                  <a:rPr lang="en-US" sz="1200" dirty="0"/>
                  <a:t> 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𝑀𝐴𝐽∘𝑀𝐴𝐽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have the strongest possible lower bound</a:t>
                </a:r>
                <a:r>
                  <a:rPr lang="en-US" sz="1200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76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That is, from an algorithmic perspective,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only have super-weak lower bound</a:t>
                </a:r>
                <a:r>
                  <a:rPr lang="en-US" sz="1200" dirty="0"/>
                  <a:t>) is basically the same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1200" dirty="0"/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have the strongest possible lower bound</a:t>
                </a:r>
                <a:r>
                  <a:rPr lang="en-US" sz="1200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That is, from an algorithmic perspective,</a:t>
                </a:r>
              </a:p>
              <a:p>
                <a:r>
                  <a:rPr lang="en-US" sz="1200" b="0" i="0">
                    <a:latin typeface="Cambria Math" panose="02040503050406030204" pitchFamily="18" charset="0"/>
                  </a:rPr>
                  <a:t>𝑇𝐻𝑅∘𝑇𝐻𝑅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only have super-weak lower bound</a:t>
                </a:r>
                <a:r>
                  <a:rPr lang="en-US" sz="1200" dirty="0"/>
                  <a:t>) is basically the same as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𝑇𝐻𝑅∘𝑀𝐴𝐽</a:t>
                </a:r>
                <a:r>
                  <a:rPr lang="en-US" sz="1200" dirty="0"/>
                  <a:t> 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𝑀𝐴𝐽∘𝑀𝐴𝐽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have the strongest possible lower bound</a:t>
                </a:r>
                <a:r>
                  <a:rPr lang="en-US" sz="1200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3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Hopcroft’s problem is the problem that you are given n points and n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65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ETHR gate is just a slice of Boolean cube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5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ETHR gate is just a slice of Boolean cube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ETHR gate is just a slice of Boolean cube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1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ETHR gate is just a slice of Boolean cube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 gate is just a half-space</a:t>
            </a:r>
          </a:p>
          <a:p>
            <a:endParaRPr lang="en-US" dirty="0"/>
          </a:p>
          <a:p>
            <a:r>
              <a:rPr lang="en-US" dirty="0"/>
              <a:t>We know THR of THR is strictly stronger than THR of MAJ which is in turn strictly stronger than MAJ of MAJ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1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ETHR gate is just a slice of Boolean cube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906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ETHR gate is just a slice of Boolean cube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34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ETHR gate is just a slice of Boolean cube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212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notion for Non-trivial CAPP is slightly restrictive more several technical reasons…</a:t>
            </a:r>
          </a:p>
          <a:p>
            <a:r>
              <a:rPr lang="en-US" dirty="0"/>
              <a:t>Because we don’t want to afford a loss of the depth in the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2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notion for Non-trivial CAPP is slightly restrictive more several technical reasons…</a:t>
            </a:r>
          </a:p>
          <a:p>
            <a:r>
              <a:rPr lang="en-US" dirty="0"/>
              <a:t>Because we don’t want to afford a loss of the depth in the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79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971550" lvl="1" indent="-514350">
                  <a:buAutoNum type="arabicPeriod"/>
                </a:pPr>
                <a:r>
                  <a:rPr lang="en-US" sz="2800" dirty="0"/>
                  <a:t>In terms of </a:t>
                </a:r>
                <a:r>
                  <a:rPr lang="en-US" sz="2800" dirty="0">
                    <a:solidFill>
                      <a:srgbClr val="FF0000"/>
                    </a:solidFill>
                  </a:rPr>
                  <a:t>non-trivial SAT</a:t>
                </a:r>
                <a:r>
                  <a:rPr lang="en-US" sz="2800" dirty="0"/>
                  <a:t> algorithms,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2800" dirty="0"/>
                  <a:t> are the same.</a:t>
                </a:r>
              </a:p>
              <a:p>
                <a:pPr marL="971550" lvl="1" indent="-514350">
                  <a:buAutoNum type="arabicPeriod"/>
                </a:pPr>
                <a:r>
                  <a:rPr lang="en-US" sz="2800" dirty="0"/>
                  <a:t>In terms of </a:t>
                </a:r>
                <a:r>
                  <a:rPr lang="en-US" sz="2800" dirty="0">
                    <a:solidFill>
                      <a:srgbClr val="FF0000"/>
                    </a:solidFill>
                  </a:rPr>
                  <a:t>non-trivial CAPP</a:t>
                </a:r>
                <a:r>
                  <a:rPr lang="en-US" sz="2800" dirty="0"/>
                  <a:t> algorithms (a.k.a. </a:t>
                </a:r>
                <a:r>
                  <a:rPr lang="en-US" sz="2800" dirty="0" err="1"/>
                  <a:t>derandomization</a:t>
                </a:r>
                <a:r>
                  <a:rPr lang="en-US" sz="2800" dirty="0"/>
                  <a:t>),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2800" dirty="0"/>
                  <a:t> are the same.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971550" lvl="1" indent="-514350">
                  <a:buAutoNum type="arabicPeriod"/>
                </a:pPr>
                <a:r>
                  <a:rPr lang="en-US" sz="2800" dirty="0"/>
                  <a:t>In terms of </a:t>
                </a:r>
                <a:r>
                  <a:rPr lang="en-US" sz="2800" dirty="0">
                    <a:solidFill>
                      <a:srgbClr val="FF0000"/>
                    </a:solidFill>
                  </a:rPr>
                  <a:t>non-trivial SAT</a:t>
                </a:r>
                <a:r>
                  <a:rPr lang="en-US" sz="2800" dirty="0"/>
                  <a:t> algorithms, </a:t>
                </a:r>
                <a:r>
                  <a:rPr lang="en-US" sz="2800" b="0" i="0">
                    <a:latin typeface="Cambria Math" panose="02040503050406030204" pitchFamily="18" charset="0"/>
                  </a:rPr>
                  <a:t>𝑇𝐻𝑅∘𝑇𝐻𝑅</a:t>
                </a:r>
                <a:r>
                  <a:rPr lang="en-US" sz="2800" dirty="0"/>
                  <a:t> and </a:t>
                </a:r>
                <a:r>
                  <a:rPr lang="en-US" sz="2800" b="0" i="0">
                    <a:latin typeface="Cambria Math" panose="02040503050406030204" pitchFamily="18" charset="0"/>
                  </a:rPr>
                  <a:t>𝑇𝐻𝑅∘𝑀𝐴𝐽</a:t>
                </a:r>
                <a:r>
                  <a:rPr lang="en-US" sz="2800" dirty="0"/>
                  <a:t> are the same.</a:t>
                </a:r>
              </a:p>
              <a:p>
                <a:pPr marL="971550" lvl="1" indent="-514350">
                  <a:buAutoNum type="arabicPeriod"/>
                </a:pPr>
                <a:r>
                  <a:rPr lang="en-US" sz="2800" dirty="0"/>
                  <a:t>In terms of </a:t>
                </a:r>
                <a:r>
                  <a:rPr lang="en-US" sz="2800" dirty="0">
                    <a:solidFill>
                      <a:srgbClr val="FF0000"/>
                    </a:solidFill>
                  </a:rPr>
                  <a:t>non-trivial CAPP</a:t>
                </a:r>
                <a:r>
                  <a:rPr lang="en-US" sz="2800" dirty="0"/>
                  <a:t> algorithms (a.k.a. </a:t>
                </a:r>
                <a:r>
                  <a:rPr lang="en-US" sz="2800" dirty="0" err="1"/>
                  <a:t>derandomization</a:t>
                </a:r>
                <a:r>
                  <a:rPr lang="en-US" sz="2800" dirty="0"/>
                  <a:t>), </a:t>
                </a:r>
                <a:r>
                  <a:rPr lang="en-US" sz="2800" b="0" i="0">
                    <a:latin typeface="Cambria Math" panose="02040503050406030204" pitchFamily="18" charset="0"/>
                  </a:rPr>
                  <a:t>𝑇𝐻𝑅∘𝑇𝐻𝑅</a:t>
                </a:r>
                <a:r>
                  <a:rPr lang="en-US" sz="2800" dirty="0"/>
                  <a:t> and </a:t>
                </a:r>
                <a:r>
                  <a:rPr lang="en-US" sz="2800" b="0" i="0">
                    <a:latin typeface="Cambria Math" panose="02040503050406030204" pitchFamily="18" charset="0"/>
                  </a:rPr>
                  <a:t>𝑀𝐴𝐽∘𝑀𝐴𝐽</a:t>
                </a:r>
                <a:r>
                  <a:rPr lang="en-US" sz="2800" dirty="0"/>
                  <a:t> are the same.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8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That is, from an algorithmic perspective,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only have super-weak lower bound</a:t>
                </a:r>
                <a:r>
                  <a:rPr lang="en-US" sz="1200" dirty="0"/>
                  <a:t>) is basically the same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1200" dirty="0"/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have the strongest possible lower bound</a:t>
                </a:r>
                <a:r>
                  <a:rPr lang="en-US" sz="1200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That is, from an algorithmic perspective,</a:t>
                </a:r>
              </a:p>
              <a:p>
                <a:r>
                  <a:rPr lang="en-US" sz="1200" b="0" i="0">
                    <a:latin typeface="Cambria Math" panose="02040503050406030204" pitchFamily="18" charset="0"/>
                  </a:rPr>
                  <a:t>𝑇𝐻𝑅∘𝑇𝐻𝑅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only have super-weak lower bound</a:t>
                </a:r>
                <a:r>
                  <a:rPr lang="en-US" sz="1200" dirty="0"/>
                  <a:t>) is basically the same as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𝑇𝐻𝑅∘𝑀𝐴𝐽</a:t>
                </a:r>
                <a:r>
                  <a:rPr lang="en-US" sz="1200" dirty="0"/>
                  <a:t> 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𝑀𝐴𝐽∘𝑀𝐴𝐽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have the strongest possible lower bound</a:t>
                </a:r>
                <a:r>
                  <a:rPr lang="en-US" sz="1200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73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9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That is, from an algorithmic perspective,</a:t>
                </a:r>
              </a:p>
              <a:p>
                <a:r>
                  <a:rPr lang="en-US" sz="1200" b="0" i="0">
                    <a:latin typeface="Cambria Math" panose="02040503050406030204" pitchFamily="18" charset="0"/>
                  </a:rPr>
                  <a:t>𝑇𝐻𝑅∘𝑇𝐻𝑅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only have super-weak lower bound</a:t>
                </a:r>
                <a:r>
                  <a:rPr lang="en-US" sz="1200" dirty="0"/>
                  <a:t>) is basically the same as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𝑇𝐻𝑅∘𝑀𝐴𝐽</a:t>
                </a:r>
                <a:r>
                  <a:rPr lang="en-US" sz="1200" dirty="0"/>
                  <a:t> 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𝑀𝐴𝐽∘𝑀𝐴𝐽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rgbClr val="FF0000"/>
                    </a:solidFill>
                  </a:rPr>
                  <a:t>we have the strongest possible lower bound</a:t>
                </a:r>
                <a:r>
                  <a:rPr lang="en-US" sz="1200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1819-BF3F-4715-B80B-987A59AED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8C831-08CF-4B7B-AAEA-E8B98005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5C95-2E19-485A-872B-7831C991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FB37-8696-4B6E-AF0B-CB45286B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5582-0BC9-4191-9DF1-D747898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5A15-07B0-4591-A2A7-4412F72A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8CFB3-9D74-4CEC-A232-5AF872CC3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70C5-1135-48F3-85D9-4DE7584F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C2E6-6AD6-447D-AD0D-5A7F3424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F4E5-EAA5-4EB4-AD5B-F1D9F639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21C70-8EDA-41EF-9AB4-CA90D4E3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98AD9-2802-4B96-8450-14755726C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7AD4E-5B4E-4C8E-A00B-B89ACFF6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342B-CE56-4116-ADAA-B0F280CD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6E1D-17AD-47FB-8E3C-C6A149FA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048E-6842-4AF7-88C5-F3704DB3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F75C-F3C1-4281-8277-65F3CB19B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082AF-8245-4AC2-BFC2-FAD30648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F9B1E-8EB3-48D8-9A32-0A28AFB5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92E5-ECC1-4E15-9AF3-677AC50C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8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83D3-A5BF-4AD2-A0D9-5B12F428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130C-E7C6-41D8-89E6-41BA0B13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93CA-7813-4E7D-9429-E84CC081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BABEA-9D8B-4787-A96A-BB6F2DED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1909-8B85-464C-977F-D8B5FA1F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2F5A-AC43-4F22-9520-A271462E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1EBE-2942-4A59-88A3-83F402385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EB62-1A28-425E-BF09-5F951BA21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E920F-A12F-47ED-943C-85D97C8D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3BA1C-C31C-460F-BDDA-FA0E11FD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A14D4-AEA3-478B-93E4-874B8C91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C467-28B3-4496-A6A7-26EA6ED4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2973-9211-463E-B0C0-5EF1ECF7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D9616-BDF9-4FB3-9BB0-67F6A130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93881-5140-4979-B522-386FCB51A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9BC1E-3306-46C8-8918-14B5449E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826D5-83F1-447C-9D10-EFA8277D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A2E9E-AFEA-43E0-8D59-205DC999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422EF-C23F-4FDF-992A-651A4826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9377-F068-4A2A-A359-A8C31CFC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499AA-1DFA-4C3F-86EC-CF3F1030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A43FC-92DE-4C34-B210-47EBC12C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1500-F262-42AE-B58D-389AA80F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95560-8BA7-44A1-8B12-4341E851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749C6-F18B-4AD9-AE2B-4E7C306C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49E9F-F2AE-4C56-81BB-1DBA5A49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8BD0-538A-44A1-A48C-A325C74B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8C10-7187-4223-95D7-35CF240F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20221-B045-418C-8CA5-5F391D16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A5B0-89D9-4088-9101-95B6FC79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59D4D-7AE2-4C4C-A6A7-4EBDFA34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7E03B-A457-419C-B5C1-8EFBE6E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1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6B49-0077-4AFF-8AB7-44F8DAC5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1D049-23AF-42FC-ACD3-7BD108013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2205E-0124-4C2E-B96E-1576104B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7A5EA-20E7-40DB-A7D0-4F438C08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C6011-01CD-4F50-9A05-F7396C0B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DF1C6-ADEE-4A67-8778-99855F8C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00A2F-984A-4996-B912-E8D179E1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7A73-7C1E-4147-A6D6-9BF63E1A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2B8D-BC95-470A-8825-17AF55317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EE24-6924-468F-B5DC-8869AC0BCA9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EF61-1E25-4242-9F7D-9BF44E3BF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2954-4A2F-4950-B917-17F661F0F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6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1.png"/><Relationship Id="rId12" Type="http://schemas.openxmlformats.org/officeDocument/2006/relationships/image" Target="../media/image3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0.png"/><Relationship Id="rId11" Type="http://schemas.openxmlformats.org/officeDocument/2006/relationships/image" Target="../media/image43.png"/><Relationship Id="rId5" Type="http://schemas.openxmlformats.org/officeDocument/2006/relationships/image" Target="../media/image28.png"/><Relationship Id="rId15" Type="http://schemas.openxmlformats.org/officeDocument/2006/relationships/image" Target="../media/image47.png"/><Relationship Id="rId10" Type="http://schemas.openxmlformats.org/officeDocument/2006/relationships/image" Target="../media/image35.png"/><Relationship Id="rId4" Type="http://schemas.openxmlformats.org/officeDocument/2006/relationships/image" Target="../media/image40.png"/><Relationship Id="rId9" Type="http://schemas.openxmlformats.org/officeDocument/2006/relationships/image" Target="../media/image34.png"/><Relationship Id="rId1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25.svg"/><Relationship Id="rId5" Type="http://schemas.openxmlformats.org/officeDocument/2006/relationships/image" Target="../media/image52.png"/><Relationship Id="rId10" Type="http://schemas.openxmlformats.org/officeDocument/2006/relationships/image" Target="../media/image24.png"/><Relationship Id="rId4" Type="http://schemas.openxmlformats.org/officeDocument/2006/relationships/image" Target="../media/image54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7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55.png"/><Relationship Id="rId4" Type="http://schemas.openxmlformats.org/officeDocument/2006/relationships/image" Target="../media/image63.png"/><Relationship Id="rId9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4" Type="http://schemas.openxmlformats.org/officeDocument/2006/relationships/image" Target="../media/image7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352" y="536028"/>
            <a:ext cx="9653752" cy="301646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Recent Structure Lemmas for Depth-Two Threshold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B34E-52E7-4346-B073-E379E91EB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228" y="4216893"/>
            <a:ext cx="9144000" cy="14426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4000" dirty="0" err="1"/>
              <a:t>Lijie</a:t>
            </a:r>
            <a:r>
              <a:rPr lang="en-US" altLang="zh-CN" sz="4000" dirty="0"/>
              <a:t> Chen</a:t>
            </a:r>
          </a:p>
          <a:p>
            <a:r>
              <a:rPr lang="en-US" altLang="zh-CN" sz="4000" dirty="0"/>
              <a:t>MIT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71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24" y="260502"/>
            <a:ext cx="10929686" cy="10624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Motivation: New Structure Lemmas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/>
              <p:nvPr/>
            </p:nvSpPr>
            <p:spPr>
              <a:xfrm>
                <a:off x="1134952" y="1494422"/>
                <a:ext cx="10189780" cy="646331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What if we had a top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𝑶𝑹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gate? </a:t>
                </a:r>
                <a:r>
                  <a:rPr lang="en-US" sz="3600" dirty="0">
                    <a:solidFill>
                      <a:schemeClr val="tx1"/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52" y="1494422"/>
                <a:ext cx="10189780" cy="646331"/>
              </a:xfrm>
              <a:prstGeom prst="rect">
                <a:avLst/>
              </a:prstGeom>
              <a:blipFill>
                <a:blip r:embed="rId3"/>
                <a:stretch>
                  <a:fillRect l="-1793" t="-14019" b="-3364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C16094-2465-4B13-B8A2-127C6C66D949}"/>
                  </a:ext>
                </a:extLst>
              </p:cNvPr>
              <p:cNvSpPr txBox="1"/>
              <p:nvPr/>
            </p:nvSpPr>
            <p:spPr>
              <a:xfrm>
                <a:off x="982716" y="2514231"/>
                <a:ext cx="1639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C16094-2465-4B13-B8A2-127C6C66D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6" y="2514231"/>
                <a:ext cx="1639611" cy="707886"/>
              </a:xfrm>
              <a:prstGeom prst="rect">
                <a:avLst/>
              </a:prstGeom>
              <a:blipFill>
                <a:blip r:embed="rId4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97F5528-FF8A-4C95-AD99-BBAAD4466034}"/>
                  </a:ext>
                </a:extLst>
              </p:cNvPr>
              <p:cNvSpPr/>
              <p:nvPr/>
            </p:nvSpPr>
            <p:spPr>
              <a:xfrm>
                <a:off x="683171" y="3623072"/>
                <a:ext cx="2117834" cy="19339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97F5528-FF8A-4C95-AD99-BBAAD4466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1" y="3623072"/>
                <a:ext cx="2117834" cy="1933904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C1E290-FFBB-494B-8DAD-5FB491983E2F}"/>
              </a:ext>
            </a:extLst>
          </p:cNvPr>
          <p:cNvCxnSpPr>
            <a:endCxn id="37" idx="2"/>
          </p:cNvCxnSpPr>
          <p:nvPr/>
        </p:nvCxnSpPr>
        <p:spPr>
          <a:xfrm flipV="1">
            <a:off x="683171" y="555697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47FB97-9A43-411F-AA3E-0E222B8B06C8}"/>
              </a:ext>
            </a:extLst>
          </p:cNvPr>
          <p:cNvCxnSpPr/>
          <p:nvPr/>
        </p:nvCxnSpPr>
        <p:spPr>
          <a:xfrm flipV="1">
            <a:off x="977462" y="555697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09A542-602C-4C0E-B6BA-D4B8ABE6AE4F}"/>
              </a:ext>
            </a:extLst>
          </p:cNvPr>
          <p:cNvCxnSpPr/>
          <p:nvPr/>
        </p:nvCxnSpPr>
        <p:spPr>
          <a:xfrm flipV="1">
            <a:off x="835571" y="5564857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8A0B51-C099-4B59-9C77-40C3D046D454}"/>
              </a:ext>
            </a:extLst>
          </p:cNvPr>
          <p:cNvCxnSpPr/>
          <p:nvPr/>
        </p:nvCxnSpPr>
        <p:spPr>
          <a:xfrm flipV="1">
            <a:off x="1124606" y="555697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217136-5651-482C-A278-8BB435DBB544}"/>
              </a:ext>
            </a:extLst>
          </p:cNvPr>
          <p:cNvCxnSpPr/>
          <p:nvPr/>
        </p:nvCxnSpPr>
        <p:spPr>
          <a:xfrm flipV="1">
            <a:off x="1418897" y="555697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F47C8A-5800-4BF3-AAD0-5DCD86E46866}"/>
              </a:ext>
            </a:extLst>
          </p:cNvPr>
          <p:cNvCxnSpPr/>
          <p:nvPr/>
        </p:nvCxnSpPr>
        <p:spPr>
          <a:xfrm flipV="1">
            <a:off x="1277006" y="5564857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C10ED7-1DF2-408F-AE59-C41F5C4FFA83}"/>
              </a:ext>
            </a:extLst>
          </p:cNvPr>
          <p:cNvCxnSpPr/>
          <p:nvPr/>
        </p:nvCxnSpPr>
        <p:spPr>
          <a:xfrm flipV="1">
            <a:off x="1560785" y="555697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2B61B8-11C4-4298-BD4D-14F157FE16C6}"/>
              </a:ext>
            </a:extLst>
          </p:cNvPr>
          <p:cNvCxnSpPr/>
          <p:nvPr/>
        </p:nvCxnSpPr>
        <p:spPr>
          <a:xfrm flipV="1">
            <a:off x="1855076" y="555697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976BD7-2E46-40B9-AD63-EA0D8752CE50}"/>
              </a:ext>
            </a:extLst>
          </p:cNvPr>
          <p:cNvCxnSpPr/>
          <p:nvPr/>
        </p:nvCxnSpPr>
        <p:spPr>
          <a:xfrm flipV="1">
            <a:off x="1713185" y="5564857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576857-39B4-4706-98CF-14A6BDEE3086}"/>
              </a:ext>
            </a:extLst>
          </p:cNvPr>
          <p:cNvCxnSpPr/>
          <p:nvPr/>
        </p:nvCxnSpPr>
        <p:spPr>
          <a:xfrm flipV="1">
            <a:off x="2002220" y="555697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4B2984-9043-46E2-83AE-8ACDAACE97C8}"/>
              </a:ext>
            </a:extLst>
          </p:cNvPr>
          <p:cNvCxnSpPr/>
          <p:nvPr/>
        </p:nvCxnSpPr>
        <p:spPr>
          <a:xfrm flipV="1">
            <a:off x="2296511" y="555697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A814CC-BF28-43D7-9F56-4024C57A4D08}"/>
              </a:ext>
            </a:extLst>
          </p:cNvPr>
          <p:cNvCxnSpPr/>
          <p:nvPr/>
        </p:nvCxnSpPr>
        <p:spPr>
          <a:xfrm flipV="1">
            <a:off x="2154620" y="5564857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8C117C-F08B-44D7-9E90-AFFC76FE4ADE}"/>
              </a:ext>
            </a:extLst>
          </p:cNvPr>
          <p:cNvCxnSpPr/>
          <p:nvPr/>
        </p:nvCxnSpPr>
        <p:spPr>
          <a:xfrm flipV="1">
            <a:off x="2438400" y="555697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D2912D-0E29-44FA-857E-DD336EAF3F0A}"/>
              </a:ext>
            </a:extLst>
          </p:cNvPr>
          <p:cNvCxnSpPr/>
          <p:nvPr/>
        </p:nvCxnSpPr>
        <p:spPr>
          <a:xfrm flipV="1">
            <a:off x="2585544" y="555697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8E6969-C660-4E40-A0AD-448F864C3545}"/>
              </a:ext>
            </a:extLst>
          </p:cNvPr>
          <p:cNvCxnSpPr/>
          <p:nvPr/>
        </p:nvCxnSpPr>
        <p:spPr>
          <a:xfrm flipV="1">
            <a:off x="2737944" y="5564857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CFD069-1DB9-4E28-BDE8-CA6B2D6FC9E0}"/>
                  </a:ext>
                </a:extLst>
              </p:cNvPr>
              <p:cNvSpPr txBox="1"/>
              <p:nvPr/>
            </p:nvSpPr>
            <p:spPr>
              <a:xfrm>
                <a:off x="1237618" y="6012723"/>
                <a:ext cx="105889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/>
                  <a:t> x ?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CFD069-1DB9-4E28-BDE8-CA6B2D6FC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618" y="6012723"/>
                <a:ext cx="1058893" cy="584775"/>
              </a:xfrm>
              <a:prstGeom prst="rect">
                <a:avLst/>
              </a:prstGeom>
              <a:blipFill>
                <a:blip r:embed="rId6"/>
                <a:stretch>
                  <a:fillRect t="-12371" r="-5714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2CA08CA-CE37-4B2F-8BBA-08B0B69E77AC}"/>
                  </a:ext>
                </a:extLst>
              </p:cNvPr>
              <p:cNvSpPr txBox="1"/>
              <p:nvPr/>
            </p:nvSpPr>
            <p:spPr>
              <a:xfrm>
                <a:off x="6229842" y="2424290"/>
                <a:ext cx="31558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2CA08CA-CE37-4B2F-8BBA-08B0B69E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42" y="2424290"/>
                <a:ext cx="3155885" cy="707886"/>
              </a:xfrm>
              <a:prstGeom prst="rect">
                <a:avLst/>
              </a:prstGeom>
              <a:blipFill>
                <a:blip r:embed="rId7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828BCB4A-BACF-4382-BBC5-8A5CC4A7E604}"/>
                  </a:ext>
                </a:extLst>
              </p:cNvPr>
              <p:cNvSpPr/>
              <p:nvPr/>
            </p:nvSpPr>
            <p:spPr>
              <a:xfrm>
                <a:off x="6060284" y="4918525"/>
                <a:ext cx="917186" cy="6463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828BCB4A-BACF-4382-BBC5-8A5CC4A7E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284" y="4918525"/>
                <a:ext cx="917186" cy="646332"/>
              </a:xfrm>
              <a:prstGeom prst="triangle">
                <a:avLst/>
              </a:prstGeom>
              <a:blipFill>
                <a:blip r:embed="rId8"/>
                <a:stretch>
                  <a:fillRect b="-10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CEE626F-DF72-4D73-B04A-F82A4F8852C0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6060284" y="5564857"/>
            <a:ext cx="0" cy="28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DE857F7-3D40-44AA-A779-15A77588B272}"/>
              </a:ext>
            </a:extLst>
          </p:cNvPr>
          <p:cNvCxnSpPr/>
          <p:nvPr/>
        </p:nvCxnSpPr>
        <p:spPr>
          <a:xfrm flipV="1">
            <a:off x="6371733" y="557011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C75C1A7-18B0-4F8B-8596-51E18F415CBE}"/>
              </a:ext>
            </a:extLst>
          </p:cNvPr>
          <p:cNvCxnSpPr/>
          <p:nvPr/>
        </p:nvCxnSpPr>
        <p:spPr>
          <a:xfrm flipV="1">
            <a:off x="6229842" y="557799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EF5A25A-E52D-4EF1-A011-47125E8B9FB4}"/>
              </a:ext>
            </a:extLst>
          </p:cNvPr>
          <p:cNvCxnSpPr/>
          <p:nvPr/>
        </p:nvCxnSpPr>
        <p:spPr>
          <a:xfrm flipV="1">
            <a:off x="6518877" y="557011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F30A04-24B4-422D-8BD3-32F3C8A0539A}"/>
              </a:ext>
            </a:extLst>
          </p:cNvPr>
          <p:cNvCxnSpPr/>
          <p:nvPr/>
        </p:nvCxnSpPr>
        <p:spPr>
          <a:xfrm flipV="1">
            <a:off x="6813168" y="557011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AE7ED3-DF37-46A1-9459-4475CF1BD57A}"/>
              </a:ext>
            </a:extLst>
          </p:cNvPr>
          <p:cNvCxnSpPr/>
          <p:nvPr/>
        </p:nvCxnSpPr>
        <p:spPr>
          <a:xfrm flipV="1">
            <a:off x="6671277" y="557799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47C922-0072-407A-8B50-69B43633280F}"/>
              </a:ext>
            </a:extLst>
          </p:cNvPr>
          <p:cNvCxnSpPr/>
          <p:nvPr/>
        </p:nvCxnSpPr>
        <p:spPr>
          <a:xfrm flipV="1">
            <a:off x="6955056" y="557011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3D5C494-98B1-4652-A6C5-0C69CA3EB095}"/>
                  </a:ext>
                </a:extLst>
              </p:cNvPr>
              <p:cNvSpPr txBox="1"/>
              <p:nvPr/>
            </p:nvSpPr>
            <p:spPr>
              <a:xfrm>
                <a:off x="6631889" y="6025861"/>
                <a:ext cx="105889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/>
                  <a:t> x ?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3D5C494-98B1-4652-A6C5-0C69CA3EB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889" y="6025861"/>
                <a:ext cx="1058893" cy="584775"/>
              </a:xfrm>
              <a:prstGeom prst="rect">
                <a:avLst/>
              </a:prstGeom>
              <a:blipFill>
                <a:blip r:embed="rId9"/>
                <a:stretch>
                  <a:fillRect t="-12371" r="-5143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33D2EDB-4460-44E5-B376-1BC30A3B5A1E}"/>
                  </a:ext>
                </a:extLst>
              </p:cNvPr>
              <p:cNvSpPr txBox="1"/>
              <p:nvPr/>
            </p:nvSpPr>
            <p:spPr>
              <a:xfrm>
                <a:off x="8569786" y="3641230"/>
                <a:ext cx="3354188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/>
                  <a:t> x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=1?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33D2EDB-4460-44E5-B376-1BC30A3B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786" y="3641230"/>
                <a:ext cx="3354188" cy="523220"/>
              </a:xfrm>
              <a:prstGeom prst="rect">
                <a:avLst/>
              </a:prstGeom>
              <a:blipFill>
                <a:blip r:embed="rId10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E7CF08E8-71AD-4227-9FF2-C0EFD12CA8F3}"/>
                  </a:ext>
                </a:extLst>
              </p:cNvPr>
              <p:cNvSpPr/>
              <p:nvPr/>
            </p:nvSpPr>
            <p:spPr>
              <a:xfrm>
                <a:off x="7148104" y="4913652"/>
                <a:ext cx="917186" cy="6463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E7CF08E8-71AD-4227-9FF2-C0EFD12CA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04" y="4913652"/>
                <a:ext cx="917186" cy="646332"/>
              </a:xfrm>
              <a:prstGeom prst="triangle">
                <a:avLst/>
              </a:prstGeom>
              <a:blipFill>
                <a:blip r:embed="rId11"/>
                <a:stretch>
                  <a:fillRect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8EAF31E-8982-4236-A299-31360B73BB97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7148104" y="5559984"/>
            <a:ext cx="0" cy="28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C3EDE78-1FAB-4C28-B14C-CD4273434FE5}"/>
              </a:ext>
            </a:extLst>
          </p:cNvPr>
          <p:cNvCxnSpPr/>
          <p:nvPr/>
        </p:nvCxnSpPr>
        <p:spPr>
          <a:xfrm flipV="1">
            <a:off x="7459553" y="5565240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63C210E-6566-4686-995E-2B9CE8157D76}"/>
              </a:ext>
            </a:extLst>
          </p:cNvPr>
          <p:cNvCxnSpPr/>
          <p:nvPr/>
        </p:nvCxnSpPr>
        <p:spPr>
          <a:xfrm flipV="1">
            <a:off x="7317662" y="557312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051EAD4-AC88-43F6-A3F6-3B3C0FF7EEC3}"/>
              </a:ext>
            </a:extLst>
          </p:cNvPr>
          <p:cNvCxnSpPr/>
          <p:nvPr/>
        </p:nvCxnSpPr>
        <p:spPr>
          <a:xfrm flipV="1">
            <a:off x="7606697" y="5565241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1B46D0B-87FE-4B01-8786-713D303A79B3}"/>
              </a:ext>
            </a:extLst>
          </p:cNvPr>
          <p:cNvCxnSpPr/>
          <p:nvPr/>
        </p:nvCxnSpPr>
        <p:spPr>
          <a:xfrm flipV="1">
            <a:off x="7900988" y="5565240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EE12CC5-5979-4999-A9FD-097DC0EDBF4A}"/>
              </a:ext>
            </a:extLst>
          </p:cNvPr>
          <p:cNvCxnSpPr/>
          <p:nvPr/>
        </p:nvCxnSpPr>
        <p:spPr>
          <a:xfrm flipV="1">
            <a:off x="7759097" y="557312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D9732C2-C3F1-4CDC-9D6F-6DC3DAB51BD0}"/>
              </a:ext>
            </a:extLst>
          </p:cNvPr>
          <p:cNvCxnSpPr/>
          <p:nvPr/>
        </p:nvCxnSpPr>
        <p:spPr>
          <a:xfrm flipV="1">
            <a:off x="8042876" y="5565241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08D00E26-EAA7-478E-9011-94162839611E}"/>
                  </a:ext>
                </a:extLst>
              </p:cNvPr>
              <p:cNvSpPr/>
              <p:nvPr/>
            </p:nvSpPr>
            <p:spPr>
              <a:xfrm>
                <a:off x="8258337" y="4926790"/>
                <a:ext cx="917186" cy="6463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08D00E26-EAA7-478E-9011-941628396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337" y="4926790"/>
                <a:ext cx="917186" cy="646332"/>
              </a:xfrm>
              <a:prstGeom prst="triangle">
                <a:avLst/>
              </a:prstGeom>
              <a:blipFill>
                <a:blip r:embed="rId12"/>
                <a:stretch>
                  <a:fillRect b="-8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491A7B4-E1EB-4709-823C-CA1889190C71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8258337" y="5573122"/>
            <a:ext cx="0" cy="28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AE49C3-4EC7-43F6-B6FA-207DFFF9CAE5}"/>
              </a:ext>
            </a:extLst>
          </p:cNvPr>
          <p:cNvCxnSpPr/>
          <p:nvPr/>
        </p:nvCxnSpPr>
        <p:spPr>
          <a:xfrm flipV="1">
            <a:off x="8569786" y="5578378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3F35257-9D1C-4531-9336-1C847F0F9A21}"/>
              </a:ext>
            </a:extLst>
          </p:cNvPr>
          <p:cNvCxnSpPr/>
          <p:nvPr/>
        </p:nvCxnSpPr>
        <p:spPr>
          <a:xfrm flipV="1">
            <a:off x="8427895" y="5586260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BDB906-E7A2-4A94-A7A1-EDED32147422}"/>
              </a:ext>
            </a:extLst>
          </p:cNvPr>
          <p:cNvCxnSpPr/>
          <p:nvPr/>
        </p:nvCxnSpPr>
        <p:spPr>
          <a:xfrm flipV="1">
            <a:off x="8716930" y="5578379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C3CB8F-FB20-4205-AD60-7A0AB12735DD}"/>
              </a:ext>
            </a:extLst>
          </p:cNvPr>
          <p:cNvCxnSpPr/>
          <p:nvPr/>
        </p:nvCxnSpPr>
        <p:spPr>
          <a:xfrm flipV="1">
            <a:off x="9011221" y="5578378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6B3119-9618-4F5F-80AE-9037CC0433E5}"/>
              </a:ext>
            </a:extLst>
          </p:cNvPr>
          <p:cNvCxnSpPr/>
          <p:nvPr/>
        </p:nvCxnSpPr>
        <p:spPr>
          <a:xfrm flipV="1">
            <a:off x="8869330" y="5586260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308159C-871E-456C-BC99-2C2A455500A1}"/>
              </a:ext>
            </a:extLst>
          </p:cNvPr>
          <p:cNvCxnSpPr/>
          <p:nvPr/>
        </p:nvCxnSpPr>
        <p:spPr>
          <a:xfrm flipV="1">
            <a:off x="9153109" y="5578379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4DCC4C3-981C-4E50-9C41-3A04034FA463}"/>
              </a:ext>
            </a:extLst>
          </p:cNvPr>
          <p:cNvSpPr/>
          <p:nvPr/>
        </p:nvSpPr>
        <p:spPr>
          <a:xfrm>
            <a:off x="6858000" y="4187269"/>
            <a:ext cx="1529245" cy="400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3C628A-1644-4A93-82FC-8D5479F644D9}"/>
              </a:ext>
            </a:extLst>
          </p:cNvPr>
          <p:cNvCxnSpPr>
            <a:stCxn id="80" idx="0"/>
            <a:endCxn id="4" idx="3"/>
          </p:cNvCxnSpPr>
          <p:nvPr/>
        </p:nvCxnSpPr>
        <p:spPr>
          <a:xfrm flipV="1">
            <a:off x="6518877" y="4529115"/>
            <a:ext cx="563076" cy="389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883E8C7-B871-4D79-89D0-1432310B7DBC}"/>
              </a:ext>
            </a:extLst>
          </p:cNvPr>
          <p:cNvCxnSpPr/>
          <p:nvPr/>
        </p:nvCxnSpPr>
        <p:spPr>
          <a:xfrm flipV="1">
            <a:off x="6518877" y="4531545"/>
            <a:ext cx="563076" cy="389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C9C3EFF-5571-41EC-9FC5-5420C60349C2}"/>
              </a:ext>
            </a:extLst>
          </p:cNvPr>
          <p:cNvCxnSpPr>
            <a:cxnSpLocks/>
            <a:stCxn id="98" idx="0"/>
            <a:endCxn id="4" idx="4"/>
          </p:cNvCxnSpPr>
          <p:nvPr/>
        </p:nvCxnSpPr>
        <p:spPr>
          <a:xfrm flipV="1">
            <a:off x="7606697" y="4587766"/>
            <a:ext cx="15926" cy="3258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6627121-7F57-4D4C-B9BE-9E1129D10E65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8163292" y="4529115"/>
            <a:ext cx="556100" cy="4177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6" descr="Winking Face with No Fill">
            <a:extLst>
              <a:ext uri="{FF2B5EF4-FFF2-40B4-BE49-F238E27FC236}">
                <a16:creationId xmlns:a16="http://schemas.microsoft.com/office/drawing/2014/main" id="{A8216819-6714-499D-9CE7-5A0BF329D6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79628" y="324094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1FB465B-3AC3-46D2-BAB1-6CDB69E5304A}"/>
                  </a:ext>
                </a:extLst>
              </p:cNvPr>
              <p:cNvSpPr txBox="1"/>
              <p:nvPr/>
            </p:nvSpPr>
            <p:spPr>
              <a:xfrm>
                <a:off x="2669628" y="4187269"/>
                <a:ext cx="2780313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/>
                  <a:t> x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=1?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1FB465B-3AC3-46D2-BAB1-6CDB69E53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628" y="4187269"/>
                <a:ext cx="2780313" cy="523220"/>
              </a:xfrm>
              <a:prstGeom prst="rect">
                <a:avLst/>
              </a:prstGeom>
              <a:blipFill>
                <a:blip r:embed="rId15"/>
                <a:stretch>
                  <a:fillRect t="-11494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DDDB92-7E40-4408-A44E-4E0E9042CA36}"/>
              </a:ext>
            </a:extLst>
          </p:cNvPr>
          <p:cNvSpPr txBox="1"/>
          <p:nvPr/>
        </p:nvSpPr>
        <p:spPr>
          <a:xfrm>
            <a:off x="5871745" y="4387517"/>
            <a:ext cx="87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poly(n)</a:t>
            </a:r>
          </a:p>
        </p:txBody>
      </p:sp>
      <p:pic>
        <p:nvPicPr>
          <p:cNvPr id="120" name="Graphic 119" descr="Winking Face with No Fill">
            <a:extLst>
              <a:ext uri="{FF2B5EF4-FFF2-40B4-BE49-F238E27FC236}">
                <a16:creationId xmlns:a16="http://schemas.microsoft.com/office/drawing/2014/main" id="{7EB02781-4A97-4356-B5C2-E2DB3AC1E1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5423" y="3250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9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24" y="260502"/>
            <a:ext cx="10929686" cy="10624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Motivation: New Structure Lemmas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/>
              <p:nvPr/>
            </p:nvSpPr>
            <p:spPr>
              <a:xfrm>
                <a:off x="1329558" y="1502841"/>
                <a:ext cx="6361215" cy="646331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What if we had a top 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𝑶𝑹</m:t>
                    </m:r>
                  </m:oMath>
                </a14:m>
                <a:r>
                  <a:rPr lang="en-US" sz="3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>
                    <a:solidFill>
                      <a:srgbClr val="FF0000"/>
                    </a:solidFill>
                  </a:rPr>
                  <a:t>gate?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558" y="1502841"/>
                <a:ext cx="6361215" cy="646331"/>
              </a:xfrm>
              <a:prstGeom prst="rect">
                <a:avLst/>
              </a:prstGeom>
              <a:blipFill>
                <a:blip r:embed="rId3"/>
                <a:stretch>
                  <a:fillRect l="-2871" t="-14953" r="-1053" b="-3364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C16094-2465-4B13-B8A2-127C6C66D949}"/>
                  </a:ext>
                </a:extLst>
              </p:cNvPr>
              <p:cNvSpPr txBox="1"/>
              <p:nvPr/>
            </p:nvSpPr>
            <p:spPr>
              <a:xfrm>
                <a:off x="982716" y="2514231"/>
                <a:ext cx="18813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-CAPP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C16094-2465-4B13-B8A2-127C6C66D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6" y="2514231"/>
                <a:ext cx="1881351" cy="707886"/>
              </a:xfrm>
              <a:prstGeom prst="rect">
                <a:avLst/>
              </a:prstGeom>
              <a:blipFill>
                <a:blip r:embed="rId4"/>
                <a:stretch>
                  <a:fillRect t="-15385" r="-4207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97F5528-FF8A-4C95-AD99-BBAAD4466034}"/>
                  </a:ext>
                </a:extLst>
              </p:cNvPr>
              <p:cNvSpPr/>
              <p:nvPr/>
            </p:nvSpPr>
            <p:spPr>
              <a:xfrm>
                <a:off x="683171" y="3623072"/>
                <a:ext cx="2117834" cy="19339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97F5528-FF8A-4C95-AD99-BBAAD4466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1" y="3623072"/>
                <a:ext cx="2117834" cy="1933904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C1E290-FFBB-494B-8DAD-5FB491983E2F}"/>
              </a:ext>
            </a:extLst>
          </p:cNvPr>
          <p:cNvCxnSpPr>
            <a:endCxn id="37" idx="2"/>
          </p:cNvCxnSpPr>
          <p:nvPr/>
        </p:nvCxnSpPr>
        <p:spPr>
          <a:xfrm flipV="1">
            <a:off x="683171" y="555697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47FB97-9A43-411F-AA3E-0E222B8B06C8}"/>
              </a:ext>
            </a:extLst>
          </p:cNvPr>
          <p:cNvCxnSpPr/>
          <p:nvPr/>
        </p:nvCxnSpPr>
        <p:spPr>
          <a:xfrm flipV="1">
            <a:off x="977462" y="555697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09A542-602C-4C0E-B6BA-D4B8ABE6AE4F}"/>
              </a:ext>
            </a:extLst>
          </p:cNvPr>
          <p:cNvCxnSpPr/>
          <p:nvPr/>
        </p:nvCxnSpPr>
        <p:spPr>
          <a:xfrm flipV="1">
            <a:off x="835571" y="5564857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8A0B51-C099-4B59-9C77-40C3D046D454}"/>
              </a:ext>
            </a:extLst>
          </p:cNvPr>
          <p:cNvCxnSpPr/>
          <p:nvPr/>
        </p:nvCxnSpPr>
        <p:spPr>
          <a:xfrm flipV="1">
            <a:off x="1124606" y="555697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217136-5651-482C-A278-8BB435DBB544}"/>
              </a:ext>
            </a:extLst>
          </p:cNvPr>
          <p:cNvCxnSpPr/>
          <p:nvPr/>
        </p:nvCxnSpPr>
        <p:spPr>
          <a:xfrm flipV="1">
            <a:off x="1418897" y="555697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F47C8A-5800-4BF3-AAD0-5DCD86E46866}"/>
              </a:ext>
            </a:extLst>
          </p:cNvPr>
          <p:cNvCxnSpPr/>
          <p:nvPr/>
        </p:nvCxnSpPr>
        <p:spPr>
          <a:xfrm flipV="1">
            <a:off x="1277006" y="5564857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C10ED7-1DF2-408F-AE59-C41F5C4FFA83}"/>
              </a:ext>
            </a:extLst>
          </p:cNvPr>
          <p:cNvCxnSpPr/>
          <p:nvPr/>
        </p:nvCxnSpPr>
        <p:spPr>
          <a:xfrm flipV="1">
            <a:off x="1560785" y="555697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2B61B8-11C4-4298-BD4D-14F157FE16C6}"/>
              </a:ext>
            </a:extLst>
          </p:cNvPr>
          <p:cNvCxnSpPr/>
          <p:nvPr/>
        </p:nvCxnSpPr>
        <p:spPr>
          <a:xfrm flipV="1">
            <a:off x="1855076" y="555697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976BD7-2E46-40B9-AD63-EA0D8752CE50}"/>
              </a:ext>
            </a:extLst>
          </p:cNvPr>
          <p:cNvCxnSpPr/>
          <p:nvPr/>
        </p:nvCxnSpPr>
        <p:spPr>
          <a:xfrm flipV="1">
            <a:off x="1713185" y="5564857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576857-39B4-4706-98CF-14A6BDEE3086}"/>
              </a:ext>
            </a:extLst>
          </p:cNvPr>
          <p:cNvCxnSpPr/>
          <p:nvPr/>
        </p:nvCxnSpPr>
        <p:spPr>
          <a:xfrm flipV="1">
            <a:off x="2002220" y="555697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4B2984-9043-46E2-83AE-8ACDAACE97C8}"/>
              </a:ext>
            </a:extLst>
          </p:cNvPr>
          <p:cNvCxnSpPr/>
          <p:nvPr/>
        </p:nvCxnSpPr>
        <p:spPr>
          <a:xfrm flipV="1">
            <a:off x="2296511" y="555697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A814CC-BF28-43D7-9F56-4024C57A4D08}"/>
              </a:ext>
            </a:extLst>
          </p:cNvPr>
          <p:cNvCxnSpPr/>
          <p:nvPr/>
        </p:nvCxnSpPr>
        <p:spPr>
          <a:xfrm flipV="1">
            <a:off x="2154620" y="5564857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8C117C-F08B-44D7-9E90-AFFC76FE4ADE}"/>
              </a:ext>
            </a:extLst>
          </p:cNvPr>
          <p:cNvCxnSpPr/>
          <p:nvPr/>
        </p:nvCxnSpPr>
        <p:spPr>
          <a:xfrm flipV="1">
            <a:off x="2438400" y="555697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D2912D-0E29-44FA-857E-DD336EAF3F0A}"/>
              </a:ext>
            </a:extLst>
          </p:cNvPr>
          <p:cNvCxnSpPr/>
          <p:nvPr/>
        </p:nvCxnSpPr>
        <p:spPr>
          <a:xfrm flipV="1">
            <a:off x="2585544" y="555697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8E6969-C660-4E40-A0AD-448F864C3545}"/>
              </a:ext>
            </a:extLst>
          </p:cNvPr>
          <p:cNvCxnSpPr/>
          <p:nvPr/>
        </p:nvCxnSpPr>
        <p:spPr>
          <a:xfrm flipV="1">
            <a:off x="2737944" y="5564857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2CA08CA-CE37-4B2F-8BBA-08B0B69E77AC}"/>
                  </a:ext>
                </a:extLst>
              </p:cNvPr>
              <p:cNvSpPr txBox="1"/>
              <p:nvPr/>
            </p:nvSpPr>
            <p:spPr>
              <a:xfrm>
                <a:off x="5376042" y="2510878"/>
                <a:ext cx="37994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𝐷𝑂𝑅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-CAPP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2CA08CA-CE37-4B2F-8BBA-08B0B69E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42" y="2510878"/>
                <a:ext cx="3799482" cy="707886"/>
              </a:xfrm>
              <a:prstGeom prst="rect">
                <a:avLst/>
              </a:prstGeom>
              <a:blipFill>
                <a:blip r:embed="rId6"/>
                <a:stretch>
                  <a:fillRect t="-15517" r="-176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828BCB4A-BACF-4382-BBC5-8A5CC4A7E604}"/>
                  </a:ext>
                </a:extLst>
              </p:cNvPr>
              <p:cNvSpPr/>
              <p:nvPr/>
            </p:nvSpPr>
            <p:spPr>
              <a:xfrm>
                <a:off x="6060284" y="4918525"/>
                <a:ext cx="917186" cy="6463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828BCB4A-BACF-4382-BBC5-8A5CC4A7E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284" y="4918525"/>
                <a:ext cx="917186" cy="646332"/>
              </a:xfrm>
              <a:prstGeom prst="triangle">
                <a:avLst/>
              </a:prstGeom>
              <a:blipFill>
                <a:blip r:embed="rId7"/>
                <a:stretch>
                  <a:fillRect b="-10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CEE626F-DF72-4D73-B04A-F82A4F8852C0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6060284" y="5564857"/>
            <a:ext cx="0" cy="28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DE857F7-3D40-44AA-A779-15A77588B272}"/>
              </a:ext>
            </a:extLst>
          </p:cNvPr>
          <p:cNvCxnSpPr/>
          <p:nvPr/>
        </p:nvCxnSpPr>
        <p:spPr>
          <a:xfrm flipV="1">
            <a:off x="6371733" y="557011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C75C1A7-18B0-4F8B-8596-51E18F415CBE}"/>
              </a:ext>
            </a:extLst>
          </p:cNvPr>
          <p:cNvCxnSpPr/>
          <p:nvPr/>
        </p:nvCxnSpPr>
        <p:spPr>
          <a:xfrm flipV="1">
            <a:off x="6229842" y="557799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EF5A25A-E52D-4EF1-A011-47125E8B9FB4}"/>
              </a:ext>
            </a:extLst>
          </p:cNvPr>
          <p:cNvCxnSpPr/>
          <p:nvPr/>
        </p:nvCxnSpPr>
        <p:spPr>
          <a:xfrm flipV="1">
            <a:off x="6518877" y="557011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F30A04-24B4-422D-8BD3-32F3C8A0539A}"/>
              </a:ext>
            </a:extLst>
          </p:cNvPr>
          <p:cNvCxnSpPr/>
          <p:nvPr/>
        </p:nvCxnSpPr>
        <p:spPr>
          <a:xfrm flipV="1">
            <a:off x="6813168" y="557011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AE7ED3-DF37-46A1-9459-4475CF1BD57A}"/>
              </a:ext>
            </a:extLst>
          </p:cNvPr>
          <p:cNvCxnSpPr/>
          <p:nvPr/>
        </p:nvCxnSpPr>
        <p:spPr>
          <a:xfrm flipV="1">
            <a:off x="6671277" y="557799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47C922-0072-407A-8B50-69B43633280F}"/>
              </a:ext>
            </a:extLst>
          </p:cNvPr>
          <p:cNvCxnSpPr/>
          <p:nvPr/>
        </p:nvCxnSpPr>
        <p:spPr>
          <a:xfrm flipV="1">
            <a:off x="6955056" y="557011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33D2EDB-4460-44E5-B376-1BC30A3B5A1E}"/>
                  </a:ext>
                </a:extLst>
              </p:cNvPr>
              <p:cNvSpPr txBox="1"/>
              <p:nvPr/>
            </p:nvSpPr>
            <p:spPr>
              <a:xfrm>
                <a:off x="9216171" y="3585829"/>
                <a:ext cx="2875980" cy="26143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Estimate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Ex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33D2EDB-4460-44E5-B376-1BC30A3B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171" y="3585829"/>
                <a:ext cx="2875980" cy="2614305"/>
              </a:xfrm>
              <a:prstGeom prst="rect">
                <a:avLst/>
              </a:prstGeom>
              <a:blipFill>
                <a:blip r:embed="rId8"/>
                <a:stretch>
                  <a:fillRect l="-4440" t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E7CF08E8-71AD-4227-9FF2-C0EFD12CA8F3}"/>
                  </a:ext>
                </a:extLst>
              </p:cNvPr>
              <p:cNvSpPr/>
              <p:nvPr/>
            </p:nvSpPr>
            <p:spPr>
              <a:xfrm>
                <a:off x="7148104" y="4913652"/>
                <a:ext cx="917186" cy="6463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E7CF08E8-71AD-4227-9FF2-C0EFD12CA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04" y="4913652"/>
                <a:ext cx="917186" cy="646332"/>
              </a:xfrm>
              <a:prstGeom prst="triangle">
                <a:avLst/>
              </a:prstGeom>
              <a:blipFill>
                <a:blip r:embed="rId9"/>
                <a:stretch>
                  <a:fillRect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8EAF31E-8982-4236-A299-31360B73BB97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7148104" y="5559984"/>
            <a:ext cx="0" cy="28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C3EDE78-1FAB-4C28-B14C-CD4273434FE5}"/>
              </a:ext>
            </a:extLst>
          </p:cNvPr>
          <p:cNvCxnSpPr/>
          <p:nvPr/>
        </p:nvCxnSpPr>
        <p:spPr>
          <a:xfrm flipV="1">
            <a:off x="7459553" y="5565240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63C210E-6566-4686-995E-2B9CE8157D76}"/>
              </a:ext>
            </a:extLst>
          </p:cNvPr>
          <p:cNvCxnSpPr/>
          <p:nvPr/>
        </p:nvCxnSpPr>
        <p:spPr>
          <a:xfrm flipV="1">
            <a:off x="7317662" y="557312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051EAD4-AC88-43F6-A3F6-3B3C0FF7EEC3}"/>
              </a:ext>
            </a:extLst>
          </p:cNvPr>
          <p:cNvCxnSpPr/>
          <p:nvPr/>
        </p:nvCxnSpPr>
        <p:spPr>
          <a:xfrm flipV="1">
            <a:off x="7606697" y="5565241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1B46D0B-87FE-4B01-8786-713D303A79B3}"/>
              </a:ext>
            </a:extLst>
          </p:cNvPr>
          <p:cNvCxnSpPr/>
          <p:nvPr/>
        </p:nvCxnSpPr>
        <p:spPr>
          <a:xfrm flipV="1">
            <a:off x="7900988" y="5565240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EE12CC5-5979-4999-A9FD-097DC0EDBF4A}"/>
              </a:ext>
            </a:extLst>
          </p:cNvPr>
          <p:cNvCxnSpPr/>
          <p:nvPr/>
        </p:nvCxnSpPr>
        <p:spPr>
          <a:xfrm flipV="1">
            <a:off x="7759097" y="557312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D9732C2-C3F1-4CDC-9D6F-6DC3DAB51BD0}"/>
              </a:ext>
            </a:extLst>
          </p:cNvPr>
          <p:cNvCxnSpPr/>
          <p:nvPr/>
        </p:nvCxnSpPr>
        <p:spPr>
          <a:xfrm flipV="1">
            <a:off x="8042876" y="5565241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08D00E26-EAA7-478E-9011-94162839611E}"/>
                  </a:ext>
                </a:extLst>
              </p:cNvPr>
              <p:cNvSpPr/>
              <p:nvPr/>
            </p:nvSpPr>
            <p:spPr>
              <a:xfrm>
                <a:off x="8258337" y="4926790"/>
                <a:ext cx="917186" cy="6463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08D00E26-EAA7-478E-9011-941628396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337" y="4926790"/>
                <a:ext cx="917186" cy="646332"/>
              </a:xfrm>
              <a:prstGeom prst="triangle">
                <a:avLst/>
              </a:prstGeom>
              <a:blipFill>
                <a:blip r:embed="rId10"/>
                <a:stretch>
                  <a:fillRect b="-8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491A7B4-E1EB-4709-823C-CA1889190C71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8258337" y="5573122"/>
            <a:ext cx="0" cy="28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AE49C3-4EC7-43F6-B6FA-207DFFF9CAE5}"/>
              </a:ext>
            </a:extLst>
          </p:cNvPr>
          <p:cNvCxnSpPr/>
          <p:nvPr/>
        </p:nvCxnSpPr>
        <p:spPr>
          <a:xfrm flipV="1">
            <a:off x="8569786" y="5578378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3F35257-9D1C-4531-9336-1C847F0F9A21}"/>
              </a:ext>
            </a:extLst>
          </p:cNvPr>
          <p:cNvCxnSpPr/>
          <p:nvPr/>
        </p:nvCxnSpPr>
        <p:spPr>
          <a:xfrm flipV="1">
            <a:off x="8427895" y="5586260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BDB906-E7A2-4A94-A7A1-EDED32147422}"/>
              </a:ext>
            </a:extLst>
          </p:cNvPr>
          <p:cNvCxnSpPr/>
          <p:nvPr/>
        </p:nvCxnSpPr>
        <p:spPr>
          <a:xfrm flipV="1">
            <a:off x="8716930" y="5578379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C3CB8F-FB20-4205-AD60-7A0AB12735DD}"/>
              </a:ext>
            </a:extLst>
          </p:cNvPr>
          <p:cNvCxnSpPr/>
          <p:nvPr/>
        </p:nvCxnSpPr>
        <p:spPr>
          <a:xfrm flipV="1">
            <a:off x="9011221" y="5578378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6B3119-9618-4F5F-80AE-9037CC0433E5}"/>
              </a:ext>
            </a:extLst>
          </p:cNvPr>
          <p:cNvCxnSpPr/>
          <p:nvPr/>
        </p:nvCxnSpPr>
        <p:spPr>
          <a:xfrm flipV="1">
            <a:off x="8869330" y="5586260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308159C-871E-456C-BC99-2C2A455500A1}"/>
              </a:ext>
            </a:extLst>
          </p:cNvPr>
          <p:cNvCxnSpPr/>
          <p:nvPr/>
        </p:nvCxnSpPr>
        <p:spPr>
          <a:xfrm flipV="1">
            <a:off x="9153109" y="5578379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4DCC4C3-981C-4E50-9C41-3A04034FA463}"/>
              </a:ext>
            </a:extLst>
          </p:cNvPr>
          <p:cNvSpPr/>
          <p:nvPr/>
        </p:nvSpPr>
        <p:spPr>
          <a:xfrm>
            <a:off x="6858000" y="4187269"/>
            <a:ext cx="1529245" cy="400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3C628A-1644-4A93-82FC-8D5479F644D9}"/>
              </a:ext>
            </a:extLst>
          </p:cNvPr>
          <p:cNvCxnSpPr>
            <a:stCxn id="80" idx="0"/>
            <a:endCxn id="4" idx="3"/>
          </p:cNvCxnSpPr>
          <p:nvPr/>
        </p:nvCxnSpPr>
        <p:spPr>
          <a:xfrm flipV="1">
            <a:off x="6518877" y="4529115"/>
            <a:ext cx="563076" cy="389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883E8C7-B871-4D79-89D0-1432310B7DBC}"/>
              </a:ext>
            </a:extLst>
          </p:cNvPr>
          <p:cNvCxnSpPr/>
          <p:nvPr/>
        </p:nvCxnSpPr>
        <p:spPr>
          <a:xfrm flipV="1">
            <a:off x="6518877" y="4531545"/>
            <a:ext cx="563076" cy="389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C9C3EFF-5571-41EC-9FC5-5420C60349C2}"/>
              </a:ext>
            </a:extLst>
          </p:cNvPr>
          <p:cNvCxnSpPr>
            <a:cxnSpLocks/>
            <a:stCxn id="98" idx="0"/>
            <a:endCxn id="4" idx="4"/>
          </p:cNvCxnSpPr>
          <p:nvPr/>
        </p:nvCxnSpPr>
        <p:spPr>
          <a:xfrm flipV="1">
            <a:off x="7606697" y="4587766"/>
            <a:ext cx="15926" cy="3258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6627121-7F57-4D4C-B9BE-9E1129D10E65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8163292" y="4529115"/>
            <a:ext cx="556100" cy="4177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3B73E6-04B6-4D96-A745-2560DC262FC7}"/>
              </a:ext>
            </a:extLst>
          </p:cNvPr>
          <p:cNvSpPr txBox="1"/>
          <p:nvPr/>
        </p:nvSpPr>
        <p:spPr>
          <a:xfrm>
            <a:off x="9153109" y="1325468"/>
            <a:ext cx="2769476" cy="206210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DOR: Disjoint-OR</a:t>
            </a:r>
          </a:p>
          <a:p>
            <a:pPr algn="ctr"/>
            <a:r>
              <a:rPr lang="en-US" sz="2800" i="1" dirty="0">
                <a:solidFill>
                  <a:srgbClr val="FF0000"/>
                </a:solidFill>
              </a:rPr>
              <a:t>(at most one input is ever true)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21AD252-E3CA-442A-90A7-97153A00F736}"/>
                  </a:ext>
                </a:extLst>
              </p:cNvPr>
              <p:cNvSpPr txBox="1"/>
              <p:nvPr/>
            </p:nvSpPr>
            <p:spPr>
              <a:xfrm>
                <a:off x="902266" y="6025861"/>
                <a:ext cx="1683278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21AD252-E3CA-442A-90A7-97153A00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6" y="6025861"/>
                <a:ext cx="1683278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E821D7-7B88-4916-A989-22C7035423AD}"/>
                  </a:ext>
                </a:extLst>
              </p:cNvPr>
              <p:cNvSpPr txBox="1"/>
              <p:nvPr/>
            </p:nvSpPr>
            <p:spPr>
              <a:xfrm>
                <a:off x="2767101" y="3387916"/>
                <a:ext cx="2721923" cy="156831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Estimate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func>
                  </m:oMath>
                </a14:m>
                <a:r>
                  <a:rPr lang="en-US" sz="2800" dirty="0"/>
                  <a:t>,</a:t>
                </a:r>
              </a:p>
              <a:p>
                <a:r>
                  <a:rPr lang="en-US" sz="2800" dirty="0"/>
                  <a:t>with error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E821D7-7B88-4916-A989-22C703542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01" y="3387916"/>
                <a:ext cx="2721923" cy="1568314"/>
              </a:xfrm>
              <a:prstGeom prst="rect">
                <a:avLst/>
              </a:prstGeom>
              <a:blipFill>
                <a:blip r:embed="rId12"/>
                <a:stretch>
                  <a:fillRect l="-4698" t="-3876" b="-10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E6E608D9-D8EC-4A0B-8896-91F6225700A5}"/>
              </a:ext>
            </a:extLst>
          </p:cNvPr>
          <p:cNvSpPr txBox="1"/>
          <p:nvPr/>
        </p:nvSpPr>
        <p:spPr>
          <a:xfrm>
            <a:off x="5871745" y="4387517"/>
            <a:ext cx="87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poly(n)</a:t>
            </a:r>
          </a:p>
        </p:txBody>
      </p:sp>
      <p:pic>
        <p:nvPicPr>
          <p:cNvPr id="5" name="Graphic 4" descr="Grinning Face with No Fill">
            <a:extLst>
              <a:ext uri="{FF2B5EF4-FFF2-40B4-BE49-F238E27FC236}">
                <a16:creationId xmlns:a16="http://schemas.microsoft.com/office/drawing/2014/main" id="{488F9C55-04C2-48A9-8F99-0F464429FC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5422" y="32225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A362D3-19CE-4662-9A10-1770BE8FE5A9}"/>
                  </a:ext>
                </a:extLst>
              </p:cNvPr>
              <p:cNvSpPr txBox="1"/>
              <p:nvPr/>
            </p:nvSpPr>
            <p:spPr>
              <a:xfrm>
                <a:off x="6739507" y="6029087"/>
                <a:ext cx="1683278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A362D3-19CE-4662-9A10-1770BE8FE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507" y="6029087"/>
                <a:ext cx="1683278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6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72" y="109450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Structure Lemma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/>
              <p:nvPr/>
            </p:nvSpPr>
            <p:spPr>
              <a:xfrm>
                <a:off x="2165129" y="1344660"/>
                <a:ext cx="7572702" cy="10772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b="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0" dirty="0"/>
                  <a:t>can be explicitly written as </a:t>
                </a:r>
                <a:br>
                  <a:rPr lang="en-US" sz="3200" b="0" dirty="0"/>
                </a:br>
                <a:r>
                  <a:rPr lang="en-US" sz="3200" b="0" dirty="0"/>
                  <a:t>an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𝑂𝑅</m:t>
                    </m:r>
                  </m:oMath>
                </a14:m>
                <a:r>
                  <a:rPr lang="en-US" sz="3200" b="0" dirty="0"/>
                  <a:t> of poly-many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129" y="1344660"/>
                <a:ext cx="7572702" cy="1077218"/>
              </a:xfrm>
              <a:prstGeom prst="rect">
                <a:avLst/>
              </a:prstGeom>
              <a:blipFill>
                <a:blip r:embed="rId3"/>
                <a:stretch>
                  <a:fillRect t="-6818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D6C6A-8F21-4FB3-B455-B68B23D2E7A0}"/>
                  </a:ext>
                </a:extLst>
              </p:cNvPr>
              <p:cNvSpPr txBox="1"/>
              <p:nvPr/>
            </p:nvSpPr>
            <p:spPr>
              <a:xfrm>
                <a:off x="496613" y="5430560"/>
                <a:ext cx="10941269" cy="114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Corollary: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time SAT </a:t>
                </a: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of poly size</a:t>
                </a:r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sz="3200" b="0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time SAT </a:t>
                </a: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 of poly size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D6C6A-8F21-4FB3-B455-B68B23D2E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13" y="5430560"/>
                <a:ext cx="10941269" cy="1144159"/>
              </a:xfrm>
              <a:prstGeom prst="rect">
                <a:avLst/>
              </a:prstGeom>
              <a:blipFill>
                <a:blip r:embed="rId4"/>
                <a:stretch>
                  <a:fillRect l="-1393" t="-372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6B18C143-C6A8-40CB-A28F-F3E7DEA37D94}"/>
              </a:ext>
            </a:extLst>
          </p:cNvPr>
          <p:cNvSpPr/>
          <p:nvPr/>
        </p:nvSpPr>
        <p:spPr>
          <a:xfrm>
            <a:off x="1870839" y="3359959"/>
            <a:ext cx="1844565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E9B97B-6B16-4722-9397-8005A842E600}"/>
              </a:ext>
            </a:extLst>
          </p:cNvPr>
          <p:cNvSpPr/>
          <p:nvPr/>
        </p:nvSpPr>
        <p:spPr>
          <a:xfrm>
            <a:off x="557047" y="443011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80FE4B-7AD2-4EED-9E02-A7D9813184EE}"/>
              </a:ext>
            </a:extLst>
          </p:cNvPr>
          <p:cNvSpPr/>
          <p:nvPr/>
        </p:nvSpPr>
        <p:spPr>
          <a:xfrm>
            <a:off x="2165129" y="4430112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8AD698-AB50-4D08-95C0-9BDC721FA3B3}"/>
              </a:ext>
            </a:extLst>
          </p:cNvPr>
          <p:cNvSpPr/>
          <p:nvPr/>
        </p:nvSpPr>
        <p:spPr>
          <a:xfrm>
            <a:off x="3862550" y="443011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D52166-E082-4688-8C0A-E6211CE761ED}"/>
              </a:ext>
            </a:extLst>
          </p:cNvPr>
          <p:cNvCxnSpPr>
            <a:stCxn id="28" idx="3"/>
          </p:cNvCxnSpPr>
          <p:nvPr/>
        </p:nvCxnSpPr>
        <p:spPr>
          <a:xfrm flipH="1">
            <a:off x="1513488" y="3859096"/>
            <a:ext cx="627481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CD3F7C-8384-4FC7-933B-A4DC715E3A3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793122" y="3944734"/>
            <a:ext cx="1030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0B5B05-859B-4CA1-A12B-2127F76223BB}"/>
              </a:ext>
            </a:extLst>
          </p:cNvPr>
          <p:cNvCxnSpPr>
            <a:cxnSpLocks/>
            <a:stCxn id="28" idx="5"/>
            <a:endCxn id="31" idx="1"/>
          </p:cNvCxnSpPr>
          <p:nvPr/>
        </p:nvCxnSpPr>
        <p:spPr>
          <a:xfrm>
            <a:off x="3445274" y="3859096"/>
            <a:ext cx="601211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E414AC3-27CF-4818-B062-5FBA149B47B7}"/>
              </a:ext>
            </a:extLst>
          </p:cNvPr>
          <p:cNvSpPr/>
          <p:nvPr/>
        </p:nvSpPr>
        <p:spPr>
          <a:xfrm>
            <a:off x="6681949" y="3359959"/>
            <a:ext cx="1255987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AA3257-BC57-4D2F-AD88-CB94740A0407}"/>
              </a:ext>
            </a:extLst>
          </p:cNvPr>
          <p:cNvSpPr/>
          <p:nvPr/>
        </p:nvSpPr>
        <p:spPr>
          <a:xfrm>
            <a:off x="6038192" y="443011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DB8D7A-4181-400C-848D-DAE1E8C1885C}"/>
              </a:ext>
            </a:extLst>
          </p:cNvPr>
          <p:cNvSpPr/>
          <p:nvPr/>
        </p:nvSpPr>
        <p:spPr>
          <a:xfrm>
            <a:off x="7646274" y="4430112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025884-AF91-4F4B-9D1F-59B646AE2A23}"/>
              </a:ext>
            </a:extLst>
          </p:cNvPr>
          <p:cNvSpPr/>
          <p:nvPr/>
        </p:nvSpPr>
        <p:spPr>
          <a:xfrm>
            <a:off x="9343695" y="443011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D53379-17E1-435D-B639-1ABD5A6220F1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6666185" y="3859096"/>
            <a:ext cx="199699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CA538E-F42C-4AC7-AC85-7CD8120757F8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>
            <a:off x="7309943" y="3944734"/>
            <a:ext cx="9643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662671-B28F-4EE3-B486-230E46CA623F}"/>
              </a:ext>
            </a:extLst>
          </p:cNvPr>
          <p:cNvCxnSpPr>
            <a:cxnSpLocks/>
            <a:stCxn id="35" idx="5"/>
            <a:endCxn id="38" idx="1"/>
          </p:cNvCxnSpPr>
          <p:nvPr/>
        </p:nvCxnSpPr>
        <p:spPr>
          <a:xfrm>
            <a:off x="7754001" y="3859096"/>
            <a:ext cx="1773629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DB75126-520B-4B15-B02C-A6429AA14CA2}"/>
              </a:ext>
            </a:extLst>
          </p:cNvPr>
          <p:cNvSpPr/>
          <p:nvPr/>
        </p:nvSpPr>
        <p:spPr>
          <a:xfrm>
            <a:off x="8489730" y="3326079"/>
            <a:ext cx="1255987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BE98F5B-74EB-4F43-B200-F1E96C4BFF68}"/>
              </a:ext>
            </a:extLst>
          </p:cNvPr>
          <p:cNvSpPr/>
          <p:nvPr/>
        </p:nvSpPr>
        <p:spPr>
          <a:xfrm>
            <a:off x="7601605" y="2481675"/>
            <a:ext cx="1255987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4DDC3D-0008-4E0D-8F32-91E3CD8A83FE}"/>
              </a:ext>
            </a:extLst>
          </p:cNvPr>
          <p:cNvCxnSpPr>
            <a:cxnSpLocks/>
            <a:stCxn id="42" idx="5"/>
            <a:endCxn id="38" idx="0"/>
          </p:cNvCxnSpPr>
          <p:nvPr/>
        </p:nvCxnSpPr>
        <p:spPr>
          <a:xfrm>
            <a:off x="9561782" y="3825216"/>
            <a:ext cx="409906" cy="604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3BD3D7-417D-4654-A478-562C1170329C}"/>
              </a:ext>
            </a:extLst>
          </p:cNvPr>
          <p:cNvCxnSpPr>
            <a:cxnSpLocks/>
            <a:stCxn id="42" idx="3"/>
            <a:endCxn id="36" idx="7"/>
          </p:cNvCxnSpPr>
          <p:nvPr/>
        </p:nvCxnSpPr>
        <p:spPr>
          <a:xfrm flipH="1">
            <a:off x="7110243" y="3825216"/>
            <a:ext cx="1563422" cy="6905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BD15CB-0E12-4B30-A10F-752BF2F82CA3}"/>
              </a:ext>
            </a:extLst>
          </p:cNvPr>
          <p:cNvCxnSpPr>
            <a:cxnSpLocks/>
            <a:stCxn id="43" idx="5"/>
            <a:endCxn id="42" idx="0"/>
          </p:cNvCxnSpPr>
          <p:nvPr/>
        </p:nvCxnSpPr>
        <p:spPr>
          <a:xfrm>
            <a:off x="8673657" y="2980812"/>
            <a:ext cx="444067" cy="345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4B9049-A3D1-43DB-85F9-540A49150B34}"/>
              </a:ext>
            </a:extLst>
          </p:cNvPr>
          <p:cNvCxnSpPr>
            <a:cxnSpLocks/>
            <a:stCxn id="43" idx="3"/>
            <a:endCxn id="35" idx="0"/>
          </p:cNvCxnSpPr>
          <p:nvPr/>
        </p:nvCxnSpPr>
        <p:spPr>
          <a:xfrm flipH="1">
            <a:off x="7309943" y="2980812"/>
            <a:ext cx="475597" cy="3791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Winking Face with No Fill">
            <a:extLst>
              <a:ext uri="{FF2B5EF4-FFF2-40B4-BE49-F238E27FC236}">
                <a16:creationId xmlns:a16="http://schemas.microsoft.com/office/drawing/2014/main" id="{778E8F0A-46A3-4CF0-A417-932F84484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7288" y="2255985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448F108-35F5-4642-B71F-F2CF9AF214CF}"/>
              </a:ext>
            </a:extLst>
          </p:cNvPr>
          <p:cNvSpPr txBox="1"/>
          <p:nvPr/>
        </p:nvSpPr>
        <p:spPr>
          <a:xfrm>
            <a:off x="6560796" y="2847693"/>
            <a:ext cx="87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poly(n)</a:t>
            </a:r>
          </a:p>
        </p:txBody>
      </p:sp>
    </p:spTree>
    <p:extLst>
      <p:ext uri="{BB962C8B-B14F-4D97-AF65-F5344CB8AC3E}">
        <p14:creationId xmlns:p14="http://schemas.microsoft.com/office/powerpoint/2010/main" val="352779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72" y="109450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Structure Lemma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/>
              <p:nvPr/>
            </p:nvSpPr>
            <p:spPr>
              <a:xfrm>
                <a:off x="779079" y="1430210"/>
                <a:ext cx="10544504" cy="208262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every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b="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0" dirty="0">
                    <a:solidFill>
                      <a:srgbClr val="FF0000"/>
                    </a:solidFill>
                  </a:rPr>
                  <a:t>of size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b="0" dirty="0">
                    <a:solidFill>
                      <a:srgbClr val="FF0000"/>
                    </a:solidFill>
                  </a:rPr>
                  <a:t> inputs</a:t>
                </a:r>
                <a:r>
                  <a:rPr lang="en-US" sz="3200" b="0" dirty="0"/>
                  <a:t> can be explicitly written as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𝐷𝑂𝑅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b="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0" dirty="0"/>
                  <a:t>circuit s</a:t>
                </a:r>
                <a:r>
                  <a:rPr lang="en-US" sz="3200" dirty="0"/>
                  <a:t>uch that</a:t>
                </a:r>
                <a:endParaRPr lang="en-US" sz="3200" b="0" dirty="0"/>
              </a:p>
              <a:p>
                <a:r>
                  <a:rPr lang="en-US" sz="3200" dirty="0"/>
                  <a:t>	(1): The </a:t>
                </a:r>
                <a:r>
                  <a:rPr lang="en-US" sz="3200" dirty="0">
                    <a:solidFill>
                      <a:srgbClr val="0070C0"/>
                    </a:solidFill>
                  </a:rPr>
                  <a:t>DOR</a:t>
                </a:r>
                <a:r>
                  <a:rPr lang="en-US" sz="3200" dirty="0"/>
                  <a:t> gate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fan-in.</a:t>
                </a:r>
              </a:p>
              <a:p>
                <a:r>
                  <a:rPr lang="en-US" sz="3200" dirty="0"/>
                  <a:t>	(2):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/>
                  <a:t>sub-circuits have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9" y="1430210"/>
                <a:ext cx="10544504" cy="2082621"/>
              </a:xfrm>
              <a:prstGeom prst="rect">
                <a:avLst/>
              </a:prstGeom>
              <a:blipFill>
                <a:blip r:embed="rId3"/>
                <a:stretch>
                  <a:fillRect l="-1502" t="-3509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D1B23-DCF7-4B37-8162-92DA6C17DA4B}"/>
                  </a:ext>
                </a:extLst>
              </p:cNvPr>
              <p:cNvSpPr txBox="1"/>
              <p:nvPr/>
            </p:nvSpPr>
            <p:spPr>
              <a:xfrm>
                <a:off x="1292772" y="4332968"/>
                <a:ext cx="9501352" cy="156966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Two concrete settings:</a:t>
                </a:r>
                <a:endParaRPr lang="en-US" sz="3200" b="1" dirty="0">
                  <a:solidFill>
                    <a:schemeClr val="tx1"/>
                  </a:solidFill>
                </a:endParaRP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sub-exp DOR</a:t>
                </a:r>
                <a:r>
                  <a:rPr lang="en-US" sz="32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poly DOR</a:t>
                </a:r>
                <a:r>
                  <a:rPr lang="en-US" sz="3200" dirty="0">
                    <a:solidFill>
                      <a:schemeClr val="tx1"/>
                    </a:solidFill>
                  </a:rPr>
                  <a:t> of </a:t>
                </a:r>
                <a:r>
                  <a:rPr lang="en-US" sz="3200" dirty="0">
                    <a:solidFill>
                      <a:srgbClr val="FF0000"/>
                    </a:solidFill>
                  </a:rPr>
                  <a:t>sub-exp-size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D1B23-DCF7-4B37-8162-92DA6C17D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72" y="4332968"/>
                <a:ext cx="9501352" cy="1569660"/>
              </a:xfrm>
              <a:prstGeom prst="rect">
                <a:avLst/>
              </a:prstGeom>
              <a:blipFill>
                <a:blip r:embed="rId4"/>
                <a:stretch>
                  <a:fillRect l="-1603" t="-5039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94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72" y="109450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Other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/>
              <p:nvPr/>
            </p:nvSpPr>
            <p:spPr>
              <a:xfrm>
                <a:off x="647043" y="1456486"/>
                <a:ext cx="10897914" cy="208262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every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𝐴𝑁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rgbClr val="FF0000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b="0" dirty="0">
                    <a:solidFill>
                      <a:srgbClr val="FF0000"/>
                    </a:solidFill>
                  </a:rPr>
                  <a:t> inputs </a:t>
                </a:r>
                <a:r>
                  <a:rPr lang="en-US" sz="3200" b="0" dirty="0"/>
                  <a:t>can be explicitly written as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𝐷𝑂𝑅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𝐴𝑁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0" dirty="0"/>
                  <a:t>circuits, s</a:t>
                </a:r>
                <a:r>
                  <a:rPr lang="en-US" sz="3200" dirty="0"/>
                  <a:t>uch that</a:t>
                </a:r>
                <a:endParaRPr lang="en-US" sz="3200" b="0" dirty="0"/>
              </a:p>
              <a:p>
                <a:r>
                  <a:rPr lang="en-US" sz="3200" dirty="0"/>
                  <a:t>	(1): The </a:t>
                </a:r>
                <a:r>
                  <a:rPr lang="en-US" sz="3200" dirty="0">
                    <a:solidFill>
                      <a:srgbClr val="0070C0"/>
                    </a:solidFill>
                  </a:rPr>
                  <a:t>DOR</a:t>
                </a:r>
                <a:r>
                  <a:rPr lang="en-US" sz="3200" dirty="0"/>
                  <a:t> gate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fan-in.</a:t>
                </a:r>
              </a:p>
              <a:p>
                <a:r>
                  <a:rPr lang="en-US" sz="3200" dirty="0"/>
                  <a:t>	(2):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𝐴𝑁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sub-circuits have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3" y="1456486"/>
                <a:ext cx="10897914" cy="2082621"/>
              </a:xfrm>
              <a:prstGeom prst="rect">
                <a:avLst/>
              </a:prstGeom>
              <a:blipFill>
                <a:blip r:embed="rId3"/>
                <a:stretch>
                  <a:fillRect l="-1397" t="-3499" b="-8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D1B23-DCF7-4B37-8162-92DA6C17DA4B}"/>
                  </a:ext>
                </a:extLst>
              </p:cNvPr>
              <p:cNvSpPr txBox="1"/>
              <p:nvPr/>
            </p:nvSpPr>
            <p:spPr>
              <a:xfrm>
                <a:off x="1292772" y="4064954"/>
                <a:ext cx="9501352" cy="206210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Corollary:</a:t>
                </a:r>
              </a:p>
              <a:p>
                <a:r>
                  <a:rPr lang="en-US" sz="3200" dirty="0"/>
                  <a:t>A Polynomial Threshold Function (PTF) of degree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can be written as a </a:t>
                </a:r>
                <a:r>
                  <a:rPr lang="en-US" sz="3200" dirty="0">
                    <a:solidFill>
                      <a:srgbClr val="FF0000"/>
                    </a:solidFill>
                  </a:rPr>
                  <a:t>sub-exp</a:t>
                </a: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Disjoint-OR</a:t>
                </a:r>
                <a:r>
                  <a:rPr lang="en-US" sz="3200" dirty="0"/>
                  <a:t>  of PTF with </a:t>
                </a:r>
                <a:r>
                  <a:rPr lang="en-US" sz="3200" dirty="0">
                    <a:solidFill>
                      <a:srgbClr val="FF0000"/>
                    </a:solidFill>
                  </a:rPr>
                  <a:t>poly-weights</a:t>
                </a:r>
                <a:r>
                  <a:rPr lang="en-US" sz="3200" dirty="0"/>
                  <a:t> of degree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D1B23-DCF7-4B37-8162-92DA6C17D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72" y="4064954"/>
                <a:ext cx="9501352" cy="2062103"/>
              </a:xfrm>
              <a:prstGeom prst="rect">
                <a:avLst/>
              </a:prstGeom>
              <a:blipFill>
                <a:blip r:embed="rId4"/>
                <a:stretch>
                  <a:fillRect l="-1603" t="-3835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20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424" y="109449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Open 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/>
              <p:nvPr/>
            </p:nvSpPr>
            <p:spPr>
              <a:xfrm>
                <a:off x="1371600" y="1287481"/>
                <a:ext cx="9532883" cy="2616101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0" dirty="0"/>
                  <a:t>Can every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600" b="0" dirty="0"/>
                  <a:t> </a:t>
                </a:r>
                <a:r>
                  <a:rPr lang="en-US" sz="3600" dirty="0"/>
                  <a:t>be expressed </a:t>
                </a:r>
                <a:r>
                  <a:rPr lang="en-US" sz="3600" b="0" dirty="0"/>
                  <a:t>as an</a:t>
                </a:r>
                <a:br>
                  <a:rPr lang="en-US" sz="3600" b="0" dirty="0"/>
                </a:br>
                <a:r>
                  <a:rPr lang="en-US" sz="3600" b="0" dirty="0"/>
                  <a:t> </a:t>
                </a:r>
                <a:r>
                  <a:rPr lang="en-US" sz="3600" b="0" dirty="0">
                    <a:solidFill>
                      <a:srgbClr val="FF0000"/>
                    </a:solidFill>
                  </a:rPr>
                  <a:t>OR</a:t>
                </a:r>
                <a:r>
                  <a:rPr lang="en-US" sz="3600" b="0" dirty="0"/>
                  <a:t> of </a:t>
                </a:r>
                <a:r>
                  <a:rPr lang="en-US" sz="3600" b="0" dirty="0">
                    <a:solidFill>
                      <a:srgbClr val="FF0000"/>
                    </a:solidFill>
                  </a:rPr>
                  <a:t>poly-many</a:t>
                </a: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600" b="0" dirty="0"/>
                  <a:t>? </a:t>
                </a:r>
              </a:p>
              <a:p>
                <a:endParaRPr lang="en-US" sz="2000" dirty="0"/>
              </a:p>
              <a:p>
                <a:pPr algn="ctr"/>
                <a:r>
                  <a:rPr lang="en-US" sz="3600" b="0" dirty="0"/>
                  <a:t>This will show they are equivalent for non-trivial SAT algorithms.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287481"/>
                <a:ext cx="9532883" cy="2616101"/>
              </a:xfrm>
              <a:prstGeom prst="rect">
                <a:avLst/>
              </a:prstGeom>
              <a:blipFill>
                <a:blip r:embed="rId3"/>
                <a:stretch>
                  <a:fillRect t="-3488" r="-575" b="-767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8CBD56-8726-42C1-BAC6-FFAA59FD750A}"/>
                  </a:ext>
                </a:extLst>
              </p:cNvPr>
              <p:cNvSpPr txBox="1"/>
              <p:nvPr/>
            </p:nvSpPr>
            <p:spPr>
              <a:xfrm>
                <a:off x="1423850" y="4009340"/>
                <a:ext cx="9532883" cy="273921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3600" dirty="0"/>
                  <a:t>: </a:t>
                </a:r>
                <a:br>
                  <a:rPr lang="en-US" sz="3600" dirty="0"/>
                </a:br>
                <a:r>
                  <a:rPr lang="en-US" sz="3600" dirty="0"/>
                  <a:t>Non-trivial </a:t>
                </a:r>
                <a:r>
                  <a:rPr lang="en-US" sz="3600" dirty="0">
                    <a:solidFill>
                      <a:srgbClr val="FF0000"/>
                    </a:solidFill>
                  </a:rPr>
                  <a:t>#SAT</a:t>
                </a:r>
                <a:r>
                  <a:rPr lang="en-US" sz="3600" dirty="0"/>
                  <a:t> algorithm for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Non-trivial </a:t>
                </a:r>
                <a:r>
                  <a:rPr lang="en-US" sz="3600" dirty="0">
                    <a:solidFill>
                      <a:srgbClr val="FF0000"/>
                    </a:solidFill>
                  </a:rPr>
                  <a:t>nondeterministic UNSAT </a:t>
                </a:r>
                <a:r>
                  <a:rPr lang="en-US" sz="3600" dirty="0"/>
                  <a:t>algorithm      	for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600" dirty="0"/>
                  <a:t>. </a:t>
                </a:r>
                <a:br>
                  <a:rPr lang="en-US" sz="3600" dirty="0"/>
                </a:br>
                <a:r>
                  <a:rPr lang="en-US" sz="2800" i="1" dirty="0"/>
                  <a:t>(Enough for an NEXP lower bound against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2800" i="1" dirty="0"/>
                  <a:t>.)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8CBD56-8726-42C1-BAC6-FFAA59FD7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50" y="4009340"/>
                <a:ext cx="9532883" cy="2739211"/>
              </a:xfrm>
              <a:prstGeom prst="rect">
                <a:avLst/>
              </a:prstGeom>
              <a:blipFill>
                <a:blip r:embed="rId4"/>
                <a:stretch>
                  <a:fillRect l="-1982" t="-3556" r="-4540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5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-70715"/>
                <a:ext cx="12192000" cy="1198179"/>
              </a:xfrm>
            </p:spPr>
            <p:txBody>
              <a:bodyPr>
                <a:noAutofit/>
              </a:bodyPr>
              <a:lstStyle/>
              <a:p>
                <a:r>
                  <a:rPr lang="en-US" sz="5100" b="1" dirty="0">
                    <a:solidFill>
                      <a:srgbClr val="FF0000"/>
                    </a:solidFill>
                  </a:rPr>
                  <a:t>SAT for Depth-</a:t>
                </a:r>
                <a:r>
                  <a:rPr lang="en-US" sz="5100" b="1" i="1" dirty="0">
                    <a:solidFill>
                      <a:srgbClr val="FF0000"/>
                    </a:solidFill>
                  </a:rPr>
                  <a:t>d</a:t>
                </a:r>
                <a:r>
                  <a:rPr lang="en-US" sz="5100" b="1" dirty="0">
                    <a:solidFill>
                      <a:srgbClr val="FF0000"/>
                    </a:solidFill>
                  </a:rPr>
                  <a:t> THR </a:t>
                </a:r>
                <a14:m>
                  <m:oMath xmlns:m="http://schemas.openxmlformats.org/officeDocument/2006/math">
                    <m:r>
                      <a:rPr lang="en-US" sz="5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5100" b="1" dirty="0">
                    <a:solidFill>
                      <a:srgbClr val="FF0000"/>
                    </a:solidFill>
                  </a:rPr>
                  <a:t> Depth-</a:t>
                </a:r>
                <a:r>
                  <a:rPr lang="en-US" sz="5100" b="1" i="1" dirty="0">
                    <a:solidFill>
                      <a:srgbClr val="FF0000"/>
                    </a:solidFill>
                  </a:rPr>
                  <a:t>d</a:t>
                </a:r>
                <a:r>
                  <a:rPr lang="en-US" sz="5100" b="1" dirty="0">
                    <a:solidFill>
                      <a:srgbClr val="FF0000"/>
                    </a:solidFill>
                  </a:rPr>
                  <a:t> Lower Bounds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-70715"/>
                <a:ext cx="12192000" cy="1198179"/>
              </a:xfrm>
              <a:blipFill>
                <a:blip r:embed="rId3"/>
                <a:stretch>
                  <a:fillRect l="-2000" r="-2000" b="-28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875521-7F94-4F31-8C7D-0A05A3941989}"/>
                  </a:ext>
                </a:extLst>
              </p:cNvPr>
              <p:cNvSpPr txBox="1"/>
              <p:nvPr/>
            </p:nvSpPr>
            <p:spPr>
              <a:xfrm flipH="1">
                <a:off x="2587112" y="1273724"/>
                <a:ext cx="8552794" cy="159017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The Depth Increase Issue</a:t>
                </a:r>
                <a:r>
                  <a:rPr lang="en-US" sz="3200" dirty="0">
                    <a:solidFill>
                      <a:srgbClr val="FF0000"/>
                    </a:solidFill>
                  </a:rPr>
                  <a:t> [Ben-</a:t>
                </a:r>
                <a:r>
                  <a:rPr lang="en-US" sz="3200" dirty="0" err="1">
                    <a:solidFill>
                      <a:srgbClr val="FF0000"/>
                    </a:solidFill>
                  </a:rPr>
                  <a:t>Sasson</a:t>
                </a:r>
                <a:r>
                  <a:rPr lang="en-US" sz="3200" dirty="0">
                    <a:solidFill>
                      <a:srgbClr val="FF0000"/>
                    </a:solidFill>
                  </a:rPr>
                  <a:t>--Viola’14]</a:t>
                </a:r>
                <a:r>
                  <a:rPr lang="en-US" sz="3200" dirty="0">
                    <a:solidFill>
                      <a:schemeClr val="tx1"/>
                    </a:solidFill>
                  </a:rPr>
                  <a:t>:</a:t>
                </a:r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br>
                  <a:rPr lang="en-US" sz="3200" dirty="0">
                    <a:solidFill>
                      <a:srgbClr val="FF0000"/>
                    </a:solidFill>
                  </a:rPr>
                </a:br>
                <a:r>
                  <a:rPr lang="en-US" sz="32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SAT algorithm </a:t>
                </a: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AND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br>
                  <a:rPr lang="en-US" sz="3200" dirty="0">
                    <a:solidFill>
                      <a:srgbClr val="FF0000"/>
                    </a:solidFill>
                  </a:rPr>
                </a:br>
                <a:r>
                  <a:rPr lang="en-US" sz="32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NEXP is not in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875521-7F94-4F31-8C7D-0A05A394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87112" y="1273724"/>
                <a:ext cx="8552794" cy="1590179"/>
              </a:xfrm>
              <a:prstGeom prst="rect">
                <a:avLst/>
              </a:prstGeom>
              <a:blipFill>
                <a:blip r:embed="rId4"/>
                <a:stretch>
                  <a:fillRect l="-1781" t="-4962" b="-114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9C2970-1312-4F3A-9C66-C89F6C5E459F}"/>
                  </a:ext>
                </a:extLst>
              </p:cNvPr>
              <p:cNvSpPr txBox="1"/>
              <p:nvPr/>
            </p:nvSpPr>
            <p:spPr>
              <a:xfrm>
                <a:off x="530391" y="3113472"/>
                <a:ext cx="7279851" cy="353943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To show SAT algs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imply </a:t>
                </a:r>
                <a:r>
                  <a:rPr lang="en-US" sz="3200" i="1" dirty="0"/>
                  <a:t>analogous</a:t>
                </a:r>
                <a:r>
                  <a:rPr lang="en-US" sz="3200" dirty="0"/>
                  <a:t> lower bounds, we can’t have this +1 increase in the depth</a:t>
                </a: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  <a:p>
                <a:r>
                  <a:rPr lang="en-US" sz="3200" b="1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3200" b="1" dirty="0"/>
                  <a:t>:</a:t>
                </a:r>
                <a:r>
                  <a:rPr lang="en-US" sz="3200" dirty="0"/>
                  <a:t> We don’t know whether </a:t>
                </a: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𝐴𝑁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𝑇𝐻𝑅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𝑇𝐻𝑅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𝑇𝐻𝑅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𝑇𝐻𝑅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(maybe not?!)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9C2970-1312-4F3A-9C66-C89F6C5E4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" y="3113472"/>
                <a:ext cx="7279851" cy="3539430"/>
              </a:xfrm>
              <a:prstGeom prst="rect">
                <a:avLst/>
              </a:prstGeom>
              <a:blipFill>
                <a:blip r:embed="rId5"/>
                <a:stretch>
                  <a:fillRect l="-2092" t="-2065" b="-4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BFB283A-650D-464E-9E0C-E003FED74A00}"/>
                  </a:ext>
                </a:extLst>
              </p:cNvPr>
              <p:cNvSpPr/>
              <p:nvPr/>
            </p:nvSpPr>
            <p:spPr>
              <a:xfrm>
                <a:off x="8520202" y="4052191"/>
                <a:ext cx="1844565" cy="5847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𝐴𝑁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BFB283A-650D-464E-9E0C-E003FED74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202" y="4052191"/>
                <a:ext cx="1844565" cy="58477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AD5015B-32AA-47E0-9C95-0D734A3BF2F5}"/>
                  </a:ext>
                </a:extLst>
              </p:cNvPr>
              <p:cNvSpPr/>
              <p:nvPr/>
            </p:nvSpPr>
            <p:spPr>
              <a:xfrm>
                <a:off x="7206410" y="5122343"/>
                <a:ext cx="1255986" cy="5847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AD5015B-32AA-47E0-9C95-0D734A3BF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410" y="5122343"/>
                <a:ext cx="1255986" cy="58477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A7CFF6C-9AA2-49AC-9DFD-906DA457BB17}"/>
                  </a:ext>
                </a:extLst>
              </p:cNvPr>
              <p:cNvSpPr/>
              <p:nvPr/>
            </p:nvSpPr>
            <p:spPr>
              <a:xfrm>
                <a:off x="8814492" y="5122344"/>
                <a:ext cx="1255986" cy="5847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A7CFF6C-9AA2-49AC-9DFD-906DA457B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492" y="5122344"/>
                <a:ext cx="1255986" cy="58477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BFD548-7013-482F-B5AE-B5822B7D1133}"/>
                  </a:ext>
                </a:extLst>
              </p:cNvPr>
              <p:cNvSpPr/>
              <p:nvPr/>
            </p:nvSpPr>
            <p:spPr>
              <a:xfrm>
                <a:off x="10511913" y="5122343"/>
                <a:ext cx="1255986" cy="5847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BFD548-7013-482F-B5AE-B5822B7D1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913" y="5122343"/>
                <a:ext cx="1255986" cy="584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BE78DE-682C-41A2-A18A-CCAD18389093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7834403" y="4551328"/>
            <a:ext cx="955929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4C533B-45D0-485B-8A35-E1E2915C6BA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9442485" y="4636966"/>
            <a:ext cx="0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A1077-C7A4-47C0-9CAE-1817B5644F2C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10094637" y="4551328"/>
            <a:ext cx="1045269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rying Face with No Fill">
            <a:extLst>
              <a:ext uri="{FF2B5EF4-FFF2-40B4-BE49-F238E27FC236}">
                <a16:creationId xmlns:a16="http://schemas.microsoft.com/office/drawing/2014/main" id="{37C0945F-1FC9-4A9E-AE0B-0A9719301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3377" y="4158503"/>
            <a:ext cx="785649" cy="785649"/>
          </a:xfrm>
          <a:prstGeom prst="rect">
            <a:avLst/>
          </a:prstGeom>
        </p:spPr>
      </p:pic>
      <p:pic>
        <p:nvPicPr>
          <p:cNvPr id="14" name="Graphic 13" descr="Crying Face with No Fill">
            <a:extLst>
              <a:ext uri="{FF2B5EF4-FFF2-40B4-BE49-F238E27FC236}">
                <a16:creationId xmlns:a16="http://schemas.microsoft.com/office/drawing/2014/main" id="{636278BD-FD1C-4BE4-AD2B-18BE039225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88926" y="3944718"/>
            <a:ext cx="785649" cy="7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3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5DDB3A-8BEF-45B1-B3AD-8C379C21F717}"/>
              </a:ext>
            </a:extLst>
          </p:cNvPr>
          <p:cNvSpPr txBox="1"/>
          <p:nvPr/>
        </p:nvSpPr>
        <p:spPr>
          <a:xfrm>
            <a:off x="1140371" y="1420759"/>
            <a:ext cx="999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can use </a:t>
            </a:r>
            <a:r>
              <a:rPr lang="en-US" sz="3200" dirty="0">
                <a:solidFill>
                  <a:srgbClr val="FF0000"/>
                </a:solidFill>
              </a:rPr>
              <a:t>ETHR</a:t>
            </a:r>
            <a:r>
              <a:rPr lang="en-US" sz="3200" dirty="0"/>
              <a:t>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9C2970-1312-4F3A-9C66-C89F6C5E459F}"/>
                  </a:ext>
                </a:extLst>
              </p:cNvPr>
              <p:cNvSpPr txBox="1"/>
              <p:nvPr/>
            </p:nvSpPr>
            <p:spPr>
              <a:xfrm>
                <a:off x="1498238" y="3663230"/>
                <a:ext cx="9195523" cy="210096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[Hansen-Podolskii’10] </a:t>
                </a:r>
                <a:r>
                  <a:rPr lang="en-US" sz="3200" dirty="0"/>
                  <a:t>proved some structural results: </a:t>
                </a:r>
                <a:endParaRPr lang="en-US" sz="32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𝑇𝐻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𝐷𝑂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𝑝𝑜𝑙𝑦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𝐸𝑇𝐻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𝐸𝑇𝐻𝑅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𝑇𝐻𝑅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𝑇𝐻𝑅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𝑇𝐻𝑅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𝐸𝑇𝐻𝑅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𝐸𝑇𝐻𝑅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9C2970-1312-4F3A-9C66-C89F6C5E4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238" y="3663230"/>
                <a:ext cx="9195523" cy="2100960"/>
              </a:xfrm>
              <a:prstGeom prst="rect">
                <a:avLst/>
              </a:prstGeom>
              <a:blipFill>
                <a:blip r:embed="rId3"/>
                <a:stretch>
                  <a:fillRect l="-1723" t="-3468" r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5E9CA-8EA1-4B24-954E-99C9743AF019}"/>
                  </a:ext>
                </a:extLst>
              </p:cNvPr>
              <p:cNvSpPr txBox="1"/>
              <p:nvPr/>
            </p:nvSpPr>
            <p:spPr>
              <a:xfrm>
                <a:off x="1140371" y="2236891"/>
                <a:ext cx="999008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ETHR</a:t>
                </a:r>
                <a:r>
                  <a:rPr lang="en-US" sz="3200" dirty="0"/>
                  <a:t> gates 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200" dirty="0"/>
                  <a:t>, for some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5E9CA-8EA1-4B24-954E-99C9743AF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71" y="2236891"/>
                <a:ext cx="9990083" cy="584775"/>
              </a:xfrm>
              <a:prstGeom prst="rect">
                <a:avLst/>
              </a:prstGeom>
              <a:blipFill>
                <a:blip r:embed="rId4"/>
                <a:stretch>
                  <a:fillRect l="-1524"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06F2968-51FB-4C27-A6DB-B75CB190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482" y="109538"/>
            <a:ext cx="10531838" cy="1198562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Dealing With Depth Increase</a:t>
            </a:r>
          </a:p>
        </p:txBody>
      </p:sp>
    </p:spTree>
    <p:extLst>
      <p:ext uri="{BB962C8B-B14F-4D97-AF65-F5344CB8AC3E}">
        <p14:creationId xmlns:p14="http://schemas.microsoft.com/office/powerpoint/2010/main" val="369984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49" y="109450"/>
            <a:ext cx="11848011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Dealing With Depth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48713A-EB89-4A42-9347-6BBED59B1597}"/>
                  </a:ext>
                </a:extLst>
              </p:cNvPr>
              <p:cNvSpPr txBox="1"/>
              <p:nvPr/>
            </p:nvSpPr>
            <p:spPr>
              <a:xfrm>
                <a:off x="620110" y="1781503"/>
                <a:ext cx="2580290" cy="94416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𝐴𝑁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𝑇𝐻𝑅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𝑇𝐻𝑅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48713A-EB89-4A42-9347-6BBED59B1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0" y="1781503"/>
                <a:ext cx="2580290" cy="94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C54E70-EAA6-4301-A38A-01D0C1B54F05}"/>
                  </a:ext>
                </a:extLst>
              </p:cNvPr>
              <p:cNvSpPr txBox="1"/>
              <p:nvPr/>
            </p:nvSpPr>
            <p:spPr>
              <a:xfrm>
                <a:off x="4992413" y="1781503"/>
                <a:ext cx="3226677" cy="9880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𝐷𝑂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𝑝𝑜𝑙𝑦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𝐸𝑇𝐻𝑅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𝑇𝐻𝑅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C54E70-EAA6-4301-A38A-01D0C1B54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13" y="1781503"/>
                <a:ext cx="3226677" cy="988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AEE322-151A-46C2-8998-5F2EE36EDF2C}"/>
                  </a:ext>
                </a:extLst>
              </p:cNvPr>
              <p:cNvSpPr/>
              <p:nvPr/>
            </p:nvSpPr>
            <p:spPr>
              <a:xfrm>
                <a:off x="9687979" y="1780148"/>
                <a:ext cx="9957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DOR = +</a:t>
                </a:r>
              </a:p>
              <a:p>
                <a:r>
                  <a:rPr lang="en-US" dirty="0"/>
                  <a:t>AND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AEE322-151A-46C2-8998-5F2EE36ED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979" y="1780148"/>
                <a:ext cx="995785" cy="646331"/>
              </a:xfrm>
              <a:prstGeom prst="rect">
                <a:avLst/>
              </a:prstGeom>
              <a:blipFill>
                <a:blip r:embed="rId5"/>
                <a:stretch>
                  <a:fillRect l="-487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A11E06-EA50-4F7E-BA34-C8A390583CAD}"/>
                  </a:ext>
                </a:extLst>
              </p:cNvPr>
              <p:cNvSpPr txBox="1"/>
              <p:nvPr/>
            </p:nvSpPr>
            <p:spPr>
              <a:xfrm>
                <a:off x="8650013" y="3429000"/>
                <a:ext cx="3226677" cy="9880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𝐷𝑂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𝑝𝑜𝑙𝑦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𝐸𝑇𝐻𝑅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𝑇𝐻𝑅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A11E06-EA50-4F7E-BA34-C8A390583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013" y="3429000"/>
                <a:ext cx="3226677" cy="9880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Bent 13">
            <a:extLst>
              <a:ext uri="{FF2B5EF4-FFF2-40B4-BE49-F238E27FC236}">
                <a16:creationId xmlns:a16="http://schemas.microsoft.com/office/drawing/2014/main" id="{0883A58F-BBE5-4D3C-9C67-77A737C450DE}"/>
              </a:ext>
            </a:extLst>
          </p:cNvPr>
          <p:cNvSpPr/>
          <p:nvPr/>
        </p:nvSpPr>
        <p:spPr>
          <a:xfrm rot="5400000">
            <a:off x="8652861" y="2109730"/>
            <a:ext cx="1239779" cy="1245477"/>
          </a:xfrm>
          <a:prstGeom prst="bentArrow">
            <a:avLst>
              <a:gd name="adj1" fmla="val 15251"/>
              <a:gd name="adj2" fmla="val 25986"/>
              <a:gd name="adj3" fmla="val 2372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950BBB-7003-42BE-BE8C-FF7B6EDDB312}"/>
                  </a:ext>
                </a:extLst>
              </p:cNvPr>
              <p:cNvSpPr/>
              <p:nvPr/>
            </p:nvSpPr>
            <p:spPr>
              <a:xfrm>
                <a:off x="2299325" y="1297053"/>
                <a:ext cx="3294620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𝑇𝐻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𝑝𝑜𝑙𝑦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𝐸𝑇𝐻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950BBB-7003-42BE-BE8C-FF7B6EDDB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325" y="1297053"/>
                <a:ext cx="3294620" cy="391261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8B32D9-54F0-47E8-8946-08ABA9653B34}"/>
                  </a:ext>
                </a:extLst>
              </p:cNvPr>
              <p:cNvSpPr txBox="1"/>
              <p:nvPr/>
            </p:nvSpPr>
            <p:spPr>
              <a:xfrm>
                <a:off x="6295696" y="5419612"/>
                <a:ext cx="3226677" cy="9880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𝐷𝑂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𝑝𝑜𝑙𝑦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𝐸𝑇𝐻𝑅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𝑇𝐻𝑅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8B32D9-54F0-47E8-8946-08ABA9653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696" y="5419612"/>
                <a:ext cx="3226677" cy="988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Bent 16">
            <a:extLst>
              <a:ext uri="{FF2B5EF4-FFF2-40B4-BE49-F238E27FC236}">
                <a16:creationId xmlns:a16="http://schemas.microsoft.com/office/drawing/2014/main" id="{E909C2FE-047C-48B3-9BFE-632FCBA32C06}"/>
              </a:ext>
            </a:extLst>
          </p:cNvPr>
          <p:cNvSpPr/>
          <p:nvPr/>
        </p:nvSpPr>
        <p:spPr>
          <a:xfrm rot="10800000">
            <a:off x="9998185" y="4970718"/>
            <a:ext cx="1239779" cy="1245477"/>
          </a:xfrm>
          <a:prstGeom prst="bentArrow">
            <a:avLst>
              <a:gd name="adj1" fmla="val 15251"/>
              <a:gd name="adj2" fmla="val 25986"/>
              <a:gd name="adj3" fmla="val 2372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5B8B65-E848-4EB2-9EAC-E787CDFE838E}"/>
                  </a:ext>
                </a:extLst>
              </p:cNvPr>
              <p:cNvSpPr/>
              <p:nvPr/>
            </p:nvSpPr>
            <p:spPr>
              <a:xfrm>
                <a:off x="8471557" y="4891831"/>
                <a:ext cx="24346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𝐸𝑇𝐻𝑅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𝐸𝑇𝐻𝑅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5B8B65-E848-4EB2-9EAC-E787CDFE8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557" y="4891831"/>
                <a:ext cx="243464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99C84-D520-4A9C-AA13-603D6D8EBA8D}"/>
                  </a:ext>
                </a:extLst>
              </p:cNvPr>
              <p:cNvSpPr txBox="1"/>
              <p:nvPr/>
            </p:nvSpPr>
            <p:spPr>
              <a:xfrm>
                <a:off x="1424152" y="5416310"/>
                <a:ext cx="3226677" cy="9880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𝐷𝑂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𝑝𝑜𝑙𝑦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𝑇𝐻𝑅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𝑇𝐻𝑅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99C84-D520-4A9C-AA13-603D6D8EB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152" y="5416310"/>
                <a:ext cx="3226677" cy="9880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7EFD9333-13C2-4187-B1F6-0891E7B21456}"/>
              </a:ext>
            </a:extLst>
          </p:cNvPr>
          <p:cNvSpPr/>
          <p:nvPr/>
        </p:nvSpPr>
        <p:spPr>
          <a:xfrm>
            <a:off x="3494689" y="2098559"/>
            <a:ext cx="1203435" cy="31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03C077E-9C85-4BC0-AF2A-BD6EC14CAF89}"/>
              </a:ext>
            </a:extLst>
          </p:cNvPr>
          <p:cNvSpPr/>
          <p:nvPr/>
        </p:nvSpPr>
        <p:spPr>
          <a:xfrm rot="10800000">
            <a:off x="4854355" y="5755327"/>
            <a:ext cx="1203435" cy="31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B3C085E-8F08-4573-8D56-88134F4764F4}"/>
                  </a:ext>
                </a:extLst>
              </p:cNvPr>
              <p:cNvSpPr/>
              <p:nvPr/>
            </p:nvSpPr>
            <p:spPr>
              <a:xfrm>
                <a:off x="4073843" y="4901566"/>
                <a:ext cx="2935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𝐸𝑇𝐻𝑅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𝑇𝐻𝑅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𝑇𝐻𝑅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𝑇𝐻𝑅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B3C085E-8F08-4573-8D56-88134F476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843" y="4901566"/>
                <a:ext cx="29350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AAEE33-C2D0-4B32-B1D5-81A60DB526D2}"/>
                  </a:ext>
                </a:extLst>
              </p:cNvPr>
              <p:cNvSpPr txBox="1"/>
              <p:nvPr/>
            </p:nvSpPr>
            <p:spPr>
              <a:xfrm flipH="1">
                <a:off x="176349" y="3213437"/>
                <a:ext cx="8217292" cy="156966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Theorem: </a:t>
                </a:r>
                <a:r>
                  <a:rPr lang="en-US" sz="3200" dirty="0">
                    <a:solidFill>
                      <a:srgbClr val="FF0000"/>
                    </a:solidFill>
                  </a:rPr>
                  <a:t>Non-trivial SAT/CAPP </a:t>
                </a: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Non-trivial SAT/CAPP </a:t>
                </a: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𝐴𝑁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NEXP not in </a:t>
                </a:r>
                <a14:m>
                  <m:oMath xmlns:m="http://schemas.openxmlformats.org/officeDocument/2006/math">
                    <m:r>
                      <a:rPr lang="en-US" sz="3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AAEE33-C2D0-4B32-B1D5-81A60DB52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6349" y="3213437"/>
                <a:ext cx="8217292" cy="1569660"/>
              </a:xfrm>
              <a:prstGeom prst="rect">
                <a:avLst/>
              </a:prstGeom>
              <a:blipFill>
                <a:blip r:embed="rId12"/>
                <a:stretch>
                  <a:fillRect l="-1927" t="-4633" b="-1158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66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424" y="109449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Open 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/>
              <p:nvPr/>
            </p:nvSpPr>
            <p:spPr>
              <a:xfrm>
                <a:off x="1366344" y="3586307"/>
                <a:ext cx="9532883" cy="2862322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Can we “mine” any </a:t>
                </a:r>
                <a:r>
                  <a:rPr lang="en-US" sz="3600" dirty="0">
                    <a:solidFill>
                      <a:srgbClr val="FF0000"/>
                    </a:solidFill>
                  </a:rPr>
                  <a:t>non-trivial SAT</a:t>
                </a:r>
                <a:r>
                  <a:rPr lang="en-US" sz="3600" dirty="0">
                    <a:solidFill>
                      <a:schemeClr val="tx1"/>
                    </a:solidFill>
                  </a:rPr>
                  <a:t> or </a:t>
                </a:r>
                <a:r>
                  <a:rPr lang="en-US" sz="3600" dirty="0">
                    <a:solidFill>
                      <a:srgbClr val="FF0000"/>
                    </a:solidFill>
                  </a:rPr>
                  <a:t>CAPP</a:t>
                </a:r>
                <a:r>
                  <a:rPr lang="en-US" sz="3600" dirty="0">
                    <a:solidFill>
                      <a:schemeClr val="tx1"/>
                    </a:solidFill>
                  </a:rPr>
                  <a:t> algorithms from the </a:t>
                </a:r>
                <a:r>
                  <a:rPr lang="en-US" sz="3600" b="1" i="1" dirty="0">
                    <a:solidFill>
                      <a:srgbClr val="FF0000"/>
                    </a:solidFill>
                  </a:rPr>
                  <a:t>exponential</a:t>
                </a:r>
                <a:r>
                  <a:rPr lang="en-US" sz="3600" dirty="0">
                    <a:solidFill>
                      <a:schemeClr val="tx1"/>
                    </a:solidFill>
                  </a:rPr>
                  <a:t> lower bound proofs for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3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Would imply </a:t>
                </a:r>
                <a:r>
                  <a:rPr lang="en-US" sz="3600" dirty="0">
                    <a:solidFill>
                      <a:srgbClr val="FF0000"/>
                    </a:solidFill>
                  </a:rPr>
                  <a:t>NEXP</a:t>
                </a:r>
                <a:r>
                  <a:rPr lang="en-US" sz="3600" dirty="0">
                    <a:solidFill>
                      <a:schemeClr val="tx1"/>
                    </a:solidFill>
                  </a:rPr>
                  <a:t> not in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44" y="3586307"/>
                <a:ext cx="9532883" cy="2862322"/>
              </a:xfrm>
              <a:prstGeom prst="rect">
                <a:avLst/>
              </a:prstGeom>
              <a:blipFill>
                <a:blip r:embed="rId3"/>
                <a:stretch>
                  <a:fillRect t="-3185" b="-679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DEDCC9-1897-4A1C-8E1F-CA98CD4B9BEF}"/>
                  </a:ext>
                </a:extLst>
              </p:cNvPr>
              <p:cNvSpPr txBox="1"/>
              <p:nvPr/>
            </p:nvSpPr>
            <p:spPr>
              <a:xfrm>
                <a:off x="1228380" y="1391337"/>
                <a:ext cx="9773871" cy="175432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Corollary:</a:t>
                </a:r>
                <a:r>
                  <a:rPr lang="en-US" sz="3600" b="1" dirty="0">
                    <a:solidFill>
                      <a:schemeClr val="tx1"/>
                    </a:solidFill>
                  </a:rPr>
                  <a:t> </a:t>
                </a:r>
                <a:br>
                  <a:rPr lang="en-US" sz="3600" b="1" dirty="0">
                    <a:solidFill>
                      <a:schemeClr val="tx1"/>
                    </a:solidFill>
                  </a:rPr>
                </a:br>
                <a:r>
                  <a:rPr lang="en-US" sz="3600" b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𝑴𝑨𝑱</m:t>
                    </m:r>
                    <m:r>
                      <a:rPr lang="en-US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𝑴𝑨𝑱</m:t>
                    </m:r>
                    <m:r>
                      <a:rPr lang="en-US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-CAPP </a:t>
                </a:r>
                <a:r>
                  <a:rPr lang="en-US" sz="3600" b="1" dirty="0">
                    <a:solidFill>
                      <a:schemeClr val="tx1"/>
                    </a:solidFill>
                  </a:rPr>
                  <a:t>has a non-trivial algorithm,</a:t>
                </a:r>
              </a:p>
              <a:p>
                <a:pPr algn="ctr"/>
                <a:r>
                  <a:rPr lang="en-US" sz="3600" b="1" dirty="0">
                    <a:solidFill>
                      <a:schemeClr val="tx1"/>
                    </a:solidFill>
                  </a:rPr>
                  <a:t>Then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NEXP</a:t>
                </a:r>
                <a:r>
                  <a:rPr lang="en-US" sz="3600" b="1" dirty="0">
                    <a:solidFill>
                      <a:schemeClr val="tx1"/>
                    </a:solidFill>
                  </a:rPr>
                  <a:t> not in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𝑻𝑯𝑹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𝑻𝑯𝑹</m:t>
                    </m:r>
                  </m:oMath>
                </a14:m>
                <a:r>
                  <a:rPr lang="en-US" sz="3600" b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DEDCC9-1897-4A1C-8E1F-CA98CD4B9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80" y="1391337"/>
                <a:ext cx="9773871" cy="1754326"/>
              </a:xfrm>
              <a:prstGeom prst="rect">
                <a:avLst/>
              </a:prstGeom>
              <a:blipFill>
                <a:blip r:embed="rId4"/>
                <a:stretch>
                  <a:fillRect l="-748" t="-5190" r="-623" b="-1176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8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19352" y="536028"/>
                <a:ext cx="9653752" cy="1198179"/>
              </a:xfrm>
            </p:spPr>
            <p:txBody>
              <a:bodyPr>
                <a:noAutofit/>
              </a:bodyPr>
              <a:lstStyle/>
              <a:p>
                <a:r>
                  <a:rPr lang="en-US" sz="7200" b="1" dirty="0">
                    <a:solidFill>
                      <a:srgbClr val="FF0000"/>
                    </a:solidFill>
                  </a:rPr>
                  <a:t>THR</a:t>
                </a:r>
                <a14:m>
                  <m:oMath xmlns:m="http://schemas.openxmlformats.org/officeDocument/2006/math">
                    <m:r>
                      <a:rPr lang="en-US" sz="7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7200" b="1" dirty="0">
                    <a:solidFill>
                      <a:srgbClr val="FF0000"/>
                    </a:solidFill>
                  </a:rPr>
                  <a:t>THR Circuits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19352" y="536028"/>
                <a:ext cx="9653752" cy="1198179"/>
              </a:xfrm>
              <a:blipFill>
                <a:blip r:embed="rId3"/>
                <a:stretch>
                  <a:fillRect t="-18878" b="-4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/>
              <p:nvPr/>
            </p:nvSpPr>
            <p:spPr>
              <a:xfrm>
                <a:off x="1403131" y="1818289"/>
                <a:ext cx="999008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THR</a:t>
                </a:r>
                <a:r>
                  <a:rPr lang="en-US" sz="3200" dirty="0"/>
                  <a:t> gates 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31" y="1818289"/>
                <a:ext cx="9990083" cy="584775"/>
              </a:xfrm>
              <a:prstGeom prst="rect">
                <a:avLst/>
              </a:prstGeom>
              <a:blipFill>
                <a:blip r:embed="rId4"/>
                <a:stretch>
                  <a:fillRect l="-1524"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6CC630-05DE-49FF-A2D5-AFB4E67570A8}"/>
                  </a:ext>
                </a:extLst>
              </p:cNvPr>
              <p:cNvSpPr txBox="1"/>
              <p:nvPr/>
            </p:nvSpPr>
            <p:spPr>
              <a:xfrm>
                <a:off x="1403130" y="2642126"/>
                <a:ext cx="999008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MAJ</a:t>
                </a:r>
                <a:r>
                  <a:rPr lang="en-US" sz="3200" dirty="0"/>
                  <a:t> gates 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’s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are bounded by poly(n).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6CC630-05DE-49FF-A2D5-AFB4E6757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30" y="2642126"/>
                <a:ext cx="9990083" cy="584775"/>
              </a:xfrm>
              <a:prstGeom prst="rect">
                <a:avLst/>
              </a:prstGeom>
              <a:blipFill>
                <a:blip r:embed="rId5"/>
                <a:stretch>
                  <a:fillRect l="-1524"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D5D3F1-B18F-41C3-9508-9F928AFF58D9}"/>
                  </a:ext>
                </a:extLst>
              </p:cNvPr>
              <p:cNvSpPr txBox="1"/>
              <p:nvPr/>
            </p:nvSpPr>
            <p:spPr>
              <a:xfrm>
                <a:off x="8053550" y="3603371"/>
                <a:ext cx="20284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THR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3200" dirty="0"/>
                  <a:t>THR: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D5D3F1-B18F-41C3-9508-9F928AFF5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550" y="3603371"/>
                <a:ext cx="2028496" cy="584775"/>
              </a:xfrm>
              <a:prstGeom prst="rect">
                <a:avLst/>
              </a:prstGeom>
              <a:blipFill>
                <a:blip r:embed="rId6"/>
                <a:stretch>
                  <a:fillRect l="-750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908F56B6-D57F-4DB7-8BD3-8D08DD12A9DF}"/>
              </a:ext>
            </a:extLst>
          </p:cNvPr>
          <p:cNvSpPr/>
          <p:nvPr/>
        </p:nvSpPr>
        <p:spPr>
          <a:xfrm>
            <a:off x="8145516" y="4610689"/>
            <a:ext cx="1844565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720C21-F923-4026-ACDF-1646A0B4F2A7}"/>
              </a:ext>
            </a:extLst>
          </p:cNvPr>
          <p:cNvSpPr/>
          <p:nvPr/>
        </p:nvSpPr>
        <p:spPr>
          <a:xfrm>
            <a:off x="6831724" y="568084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E241AB-EEE1-479F-B932-D332487BC2EC}"/>
              </a:ext>
            </a:extLst>
          </p:cNvPr>
          <p:cNvSpPr/>
          <p:nvPr/>
        </p:nvSpPr>
        <p:spPr>
          <a:xfrm>
            <a:off x="8439806" y="5680842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965711-6325-432D-8BD1-ACD158E2C8E0}"/>
              </a:ext>
            </a:extLst>
          </p:cNvPr>
          <p:cNvSpPr/>
          <p:nvPr/>
        </p:nvSpPr>
        <p:spPr>
          <a:xfrm>
            <a:off x="10137227" y="568084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A78DEE-90A9-4AAC-B2AB-FD79E5DC4468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7459717" y="5109826"/>
            <a:ext cx="955929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9AAF5F-5AD7-43A7-B52A-73A73A80B45C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9067799" y="5195464"/>
            <a:ext cx="0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DDFB36-8BB0-4C93-ADC3-4BB4D2BCACC4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>
            <a:off x="9719951" y="5109826"/>
            <a:ext cx="1045269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E856A6-5B1F-40A6-8A68-9EFE81CF9E35}"/>
                  </a:ext>
                </a:extLst>
              </p:cNvPr>
              <p:cNvSpPr txBox="1"/>
              <p:nvPr/>
            </p:nvSpPr>
            <p:spPr>
              <a:xfrm flipH="1">
                <a:off x="2484155" y="3995135"/>
                <a:ext cx="3367480" cy="181588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We can also 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𝑇𝐻𝑅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𝑀𝐴𝐽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𝑀𝐴𝐽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𝑇𝐻𝑅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𝑀𝐴𝐽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𝑀𝐴𝐽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E856A6-5B1F-40A6-8A68-9EFE81CF9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84155" y="3995135"/>
                <a:ext cx="3367480" cy="1815882"/>
              </a:xfrm>
              <a:prstGeom prst="rect">
                <a:avLst/>
              </a:prstGeom>
              <a:blipFill>
                <a:blip r:embed="rId7"/>
                <a:stretch>
                  <a:fillRect t="-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031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198" y="232290"/>
            <a:ext cx="9653752" cy="80404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Connection to Fine-Grained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/>
              <p:nvPr/>
            </p:nvSpPr>
            <p:spPr>
              <a:xfrm>
                <a:off x="935759" y="1053065"/>
                <a:ext cx="10320482" cy="10772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𝑁𝐸𝑋𝑃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/>
                  <a:t>would</a:t>
                </a:r>
                <a:r>
                  <a:rPr lang="en-US" sz="3200" b="0" dirty="0"/>
                  <a:t> follow from “shaving logs” for several natural questions in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computational geometry</a:t>
                </a:r>
                <a:r>
                  <a:rPr lang="en-US" sz="3200" b="0" dirty="0"/>
                  <a:t>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59" y="1053065"/>
                <a:ext cx="10320482" cy="1077218"/>
              </a:xfrm>
              <a:prstGeom prst="rect">
                <a:avLst/>
              </a:prstGeom>
              <a:blipFill>
                <a:blip r:embed="rId3"/>
                <a:stretch>
                  <a:fillRect l="-1536" t="-6780" r="-189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0FD937-B55D-47D8-9830-913E3748E468}"/>
                  </a:ext>
                </a:extLst>
              </p:cNvPr>
              <p:cNvSpPr txBox="1"/>
              <p:nvPr/>
            </p:nvSpPr>
            <p:spPr>
              <a:xfrm>
                <a:off x="1089793" y="2275303"/>
                <a:ext cx="947113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400" i="1" dirty="0">
                    <a:solidFill>
                      <a:srgbClr val="FF0000"/>
                    </a:solidFill>
                  </a:rPr>
                  <a:t>Biochromatic Closest Pair Problem: </a:t>
                </a:r>
              </a:p>
              <a:p>
                <a:pPr lvl="1"/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-</a:t>
                </a:r>
                <a:r>
                  <a:rPr lang="en-US" sz="2400" dirty="0">
                    <a:solidFill>
                      <a:srgbClr val="0070C0"/>
                    </a:solidFill>
                  </a:rPr>
                  <a:t>blue</a:t>
                </a:r>
                <a:r>
                  <a:rPr lang="en-US" sz="2400" dirty="0"/>
                  <a:t> points in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polylog(n)</a:t>
                </a:r>
                <a:r>
                  <a:rPr lang="en-US" sz="2400" dirty="0"/>
                  <a:t> dimensional Euclidean space, </a:t>
                </a:r>
              </a:p>
              <a:p>
                <a:pPr lvl="1"/>
                <a:r>
                  <a:rPr lang="en-US" sz="2400" dirty="0"/>
                  <a:t>find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-</a:t>
                </a:r>
                <a:r>
                  <a:rPr lang="en-US" sz="2400" dirty="0">
                    <a:solidFill>
                      <a:srgbClr val="0070C0"/>
                    </a:solidFill>
                  </a:rPr>
                  <a:t>blue</a:t>
                </a:r>
                <a:r>
                  <a:rPr lang="en-US" sz="2400" dirty="0"/>
                  <a:t> pair with minimum distance.</a:t>
                </a:r>
              </a:p>
              <a:p>
                <a:pPr marL="514350" indent="-514350">
                  <a:buAutoNum type="arabicPeriod"/>
                </a:pPr>
                <a:r>
                  <a:rPr lang="en-US" sz="2400" i="1" dirty="0">
                    <a:solidFill>
                      <a:srgbClr val="FF0000"/>
                    </a:solidFill>
                  </a:rPr>
                  <a:t>Furthest Pair Problem: </a:t>
                </a:r>
              </a:p>
              <a:p>
                <a:pPr lvl="1"/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points in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polylog(n)</a:t>
                </a:r>
                <a:r>
                  <a:rPr lang="en-US" sz="2400" dirty="0"/>
                  <a:t> dimensional Euclidean space, find the pair with largest distance.</a:t>
                </a:r>
              </a:p>
              <a:p>
                <a:r>
                  <a:rPr lang="en-US" sz="2400" i="1" dirty="0">
                    <a:solidFill>
                      <a:srgbClr val="FF0000"/>
                    </a:solidFill>
                  </a:rPr>
                  <a:t>3.   Hopcroft’s Problem:</a:t>
                </a:r>
              </a:p>
              <a:p>
                <a:pPr lvl="1"/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points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hyperplanes in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polylog(n)</a:t>
                </a:r>
                <a:r>
                  <a:rPr lang="en-US" sz="2400" dirty="0"/>
                  <a:t> dimensional Euclidean space, is some point on some hyperplane?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0FD937-B55D-47D8-9830-913E3748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93" y="2275303"/>
                <a:ext cx="9471134" cy="3416320"/>
              </a:xfrm>
              <a:prstGeom prst="rect">
                <a:avLst/>
              </a:prstGeom>
              <a:blipFill>
                <a:blip r:embed="rId4"/>
                <a:stretch>
                  <a:fillRect l="-1030" t="-1604" r="-258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223E87-DB85-4FE8-ABD1-8CBD2CEF8D4F}"/>
                  </a:ext>
                </a:extLst>
              </p:cNvPr>
              <p:cNvSpPr txBox="1"/>
              <p:nvPr/>
            </p:nvSpPr>
            <p:spPr>
              <a:xfrm>
                <a:off x="1115410" y="5645902"/>
                <a:ext cx="9961180" cy="111068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If</a:t>
                </a:r>
                <a:r>
                  <a:rPr lang="en-US" sz="3200" b="0" dirty="0">
                    <a:solidFill>
                      <a:schemeClr val="tx1"/>
                    </a:solidFill>
                  </a:rPr>
                  <a:t> there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b="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0" dirty="0"/>
                  <a:t>time algorithm for </a:t>
                </a:r>
                <a:r>
                  <a:rPr lang="en-US" sz="3200" b="1" i="1" dirty="0"/>
                  <a:t>any</a:t>
                </a:r>
                <a:r>
                  <a:rPr lang="en-US" sz="3200" b="0" dirty="0"/>
                  <a:t> of them </a:t>
                </a:r>
                <a:br>
                  <a:rPr lang="en-US" sz="3200" b="0" dirty="0"/>
                </a:br>
                <a:r>
                  <a:rPr lang="en-US" sz="3200" b="1" dirty="0"/>
                  <a:t>Then</a:t>
                </a:r>
                <a:r>
                  <a:rPr lang="en-US" sz="3200" b="0" dirty="0"/>
                  <a:t> </a:t>
                </a:r>
                <a:r>
                  <a:rPr lang="en-US" sz="3200" b="0" dirty="0">
                    <a:solidFill>
                      <a:srgbClr val="FF0000"/>
                    </a:solidFill>
                  </a:rPr>
                  <a:t>NEXP</a:t>
                </a:r>
                <a:r>
                  <a:rPr lang="en-US" sz="3200" b="0" dirty="0"/>
                  <a:t> is not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223E87-DB85-4FE8-ABD1-8CBD2CEF8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10" y="5645902"/>
                <a:ext cx="9961180" cy="1110689"/>
              </a:xfrm>
              <a:prstGeom prst="rect">
                <a:avLst/>
              </a:prstGeom>
              <a:blipFill>
                <a:blip r:embed="rId5"/>
                <a:stretch>
                  <a:fillRect l="-1590" t="-3825" b="-16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792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615" y="277472"/>
            <a:ext cx="9653752" cy="79983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A Simple CAPP-like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/>
              <p:nvPr/>
            </p:nvSpPr>
            <p:spPr>
              <a:xfrm>
                <a:off x="669355" y="1403519"/>
                <a:ext cx="10375560" cy="130048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𝐴𝑝𝑥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𝑀𝑎𝑥𝐼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200" dirty="0"/>
                  <a:t>: Given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and an integer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, approximate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with additive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55" y="1403519"/>
                <a:ext cx="10375560" cy="1300484"/>
              </a:xfrm>
              <a:prstGeom prst="rect">
                <a:avLst/>
              </a:prstGeom>
              <a:blipFill>
                <a:blip r:embed="rId3"/>
                <a:stretch>
                  <a:fillRect t="-5116" r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39A1E8-4F09-4935-A9E1-C68F506951C2}"/>
                  </a:ext>
                </a:extLst>
              </p:cNvPr>
              <p:cNvSpPr txBox="1"/>
              <p:nvPr/>
            </p:nvSpPr>
            <p:spPr>
              <a:xfrm>
                <a:off x="1106459" y="3972519"/>
                <a:ext cx="9501352" cy="210423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Corollary: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𝐴𝑝𝑥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𝑀𝑎𝑥𝐼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𝑝𝑜𝑙𝑦𝑙𝑜𝑔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can be solved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𝑝𝑜𝑙𝑦𝑙𝑜𝑔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fName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/>
                  <a:t> time, </a:t>
                </a:r>
                <a:br>
                  <a:rPr lang="en-US" sz="3200" dirty="0"/>
                </a:br>
                <a:r>
                  <a:rPr lang="en-US" sz="3200" dirty="0"/>
                  <a:t>then </a:t>
                </a:r>
                <a:r>
                  <a:rPr lang="en-US" sz="3200" dirty="0">
                    <a:solidFill>
                      <a:srgbClr val="FF0000"/>
                    </a:solidFill>
                  </a:rPr>
                  <a:t>NEXP</a:t>
                </a:r>
                <a:r>
                  <a:rPr lang="en-US" sz="3200" dirty="0"/>
                  <a:t> is not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.	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39A1E8-4F09-4935-A9E1-C68F50695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9" y="3972519"/>
                <a:ext cx="9501352" cy="2104230"/>
              </a:xfrm>
              <a:prstGeom prst="rect">
                <a:avLst/>
              </a:prstGeom>
              <a:blipFill>
                <a:blip r:embed="rId4"/>
                <a:stretch>
                  <a:fillRect l="-1668" t="-3757" b="-8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15E1BE4-93A9-4EB8-8890-7E1F38A7E83F}"/>
              </a:ext>
            </a:extLst>
          </p:cNvPr>
          <p:cNvSpPr/>
          <p:nvPr/>
        </p:nvSpPr>
        <p:spPr>
          <a:xfrm>
            <a:off x="3969344" y="3030213"/>
            <a:ext cx="3775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By a simple reduction</a:t>
            </a:r>
            <a:endParaRPr lang="en-US" sz="32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5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424" y="109449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Open 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/>
              <p:nvPr/>
            </p:nvSpPr>
            <p:spPr>
              <a:xfrm>
                <a:off x="1329558" y="2386722"/>
                <a:ext cx="9532883" cy="2862322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i="1" dirty="0">
                    <a:solidFill>
                      <a:srgbClr val="FF0000"/>
                    </a:solidFill>
                  </a:rPr>
                  <a:t>Slightly</a:t>
                </a:r>
                <a:r>
                  <a:rPr lang="en-US" sz="3600" b="0" dirty="0"/>
                  <a:t> improve the complexity of these computational geometry problems.</a:t>
                </a:r>
              </a:p>
              <a:p>
                <a:pPr algn="ctr"/>
                <a:r>
                  <a:rPr lang="en-US" sz="3600" i="1" dirty="0"/>
                  <a:t>(Or show why they are unlikely?)</a:t>
                </a:r>
                <a:endParaRPr lang="en-US" sz="3600" b="0" i="1" dirty="0"/>
              </a:p>
              <a:p>
                <a:endParaRPr lang="en-US" sz="3600" dirty="0"/>
              </a:p>
              <a:p>
                <a:r>
                  <a:rPr lang="en-US" sz="3600" b="0" dirty="0"/>
                  <a:t>Would imply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𝑁𝐸𝑋𝑃</m:t>
                    </m:r>
                  </m:oMath>
                </a14:m>
                <a:r>
                  <a:rPr lang="en-US" sz="3600" b="0" dirty="0"/>
                  <a:t> is not in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600" b="0" dirty="0"/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558" y="2386722"/>
                <a:ext cx="9532883" cy="2862322"/>
              </a:xfrm>
              <a:prstGeom prst="rect">
                <a:avLst/>
              </a:prstGeom>
              <a:blipFill>
                <a:blip r:embed="rId3"/>
                <a:stretch>
                  <a:fillRect l="-1917" t="-3404" b="-702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350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424" y="109449"/>
            <a:ext cx="9653752" cy="815461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Another Interesting Connection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/>
              <p:nvPr/>
            </p:nvSpPr>
            <p:spPr>
              <a:xfrm>
                <a:off x="220718" y="1152955"/>
                <a:ext cx="9532883" cy="66941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b="0" dirty="0">
                    <a:solidFill>
                      <a:srgbClr val="FF0000"/>
                    </a:solidFill>
                  </a:rPr>
                  <a:t>-SAT</a:t>
                </a:r>
                <a:r>
                  <a:rPr lang="en-US" sz="3600" b="0" dirty="0"/>
                  <a:t>: Best Running Time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(1−1/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</m:oMath>
                </a14:m>
                <a:r>
                  <a:rPr lang="en-US" sz="3600" b="0" dirty="0"/>
                  <a:t>.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8" y="1152955"/>
                <a:ext cx="9532883" cy="669414"/>
              </a:xfrm>
              <a:prstGeom prst="rect">
                <a:avLst/>
              </a:prstGeom>
              <a:blipFill>
                <a:blip r:embed="rId3"/>
                <a:stretch>
                  <a:fillRect t="-9009" b="-333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4F6F-292D-4CAC-ABE8-67356BEBD30E}"/>
                  </a:ext>
                </a:extLst>
              </p:cNvPr>
              <p:cNvSpPr txBox="1"/>
              <p:nvPr/>
            </p:nvSpPr>
            <p:spPr>
              <a:xfrm>
                <a:off x="220718" y="2250165"/>
                <a:ext cx="7903780" cy="2227341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Best Known L.B. for general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sSub>
                      <m:sSub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600" b="1" dirty="0"/>
                  <a:t> circuits: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[Impagliazzo-Paturi-Saks’93, Chen-Santhanam-Srinivasan’16]</a:t>
                </a:r>
                <a:r>
                  <a:rPr lang="en-US" sz="2400" dirty="0"/>
                  <a:t>: </a:t>
                </a:r>
                <a:r>
                  <a:rPr lang="en-US" sz="3600" dirty="0"/>
                  <a:t>Parity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3600" b="0" dirty="0"/>
                  <a:t> wires for depth-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b="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b="0" dirty="0"/>
                  <a:t>circuits.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4F6F-292D-4CAC-ABE8-67356BEBD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8" y="2250165"/>
                <a:ext cx="7903780" cy="2227341"/>
              </a:xfrm>
              <a:prstGeom prst="rect">
                <a:avLst/>
              </a:prstGeom>
              <a:blipFill>
                <a:blip r:embed="rId4"/>
                <a:stretch>
                  <a:fillRect l="-2311" t="-4098" r="-1695" b="-929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19EEC-8AD1-40DD-B463-966B0A361DDC}"/>
                  </a:ext>
                </a:extLst>
              </p:cNvPr>
              <p:cNvSpPr txBox="1"/>
              <p:nvPr/>
            </p:nvSpPr>
            <p:spPr>
              <a:xfrm>
                <a:off x="220718" y="4827882"/>
                <a:ext cx="8511053" cy="175432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0" dirty="0">
                    <a:solidFill>
                      <a:schemeClr val="tx1"/>
                    </a:solidFill>
                  </a:rPr>
                  <a:t>It is consistent with the current state of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p>
                    </m:sSup>
                  </m:oMath>
                </a14:m>
                <a:r>
                  <a:rPr lang="en-US" sz="3600" b="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b="0" dirty="0">
                    <a:solidFill>
                      <a:schemeClr val="tx1"/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circuits of</a:t>
                </a:r>
                <a:r>
                  <a:rPr lang="en-US" sz="3600" b="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b="0" dirty="0">
                    <a:solidFill>
                      <a:srgbClr val="FF0000"/>
                    </a:solidFill>
                  </a:rPr>
                  <a:t> depth and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600" b="0" dirty="0">
                    <a:solidFill>
                      <a:srgbClr val="FF0000"/>
                    </a:solidFill>
                  </a:rPr>
                  <a:t> wires</a:t>
                </a:r>
                <a:r>
                  <a:rPr lang="en-US" sz="3600" b="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19EEC-8AD1-40DD-B463-966B0A361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8" y="4827882"/>
                <a:ext cx="8511053" cy="1754326"/>
              </a:xfrm>
              <a:prstGeom prst="rect">
                <a:avLst/>
              </a:prstGeom>
              <a:blipFill>
                <a:blip r:embed="rId5"/>
                <a:stretch>
                  <a:fillRect t="-5536" b="-1176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3CF97-A188-4742-8C19-E0E6E2176922}"/>
                  </a:ext>
                </a:extLst>
              </p:cNvPr>
              <p:cNvSpPr txBox="1"/>
              <p:nvPr/>
            </p:nvSpPr>
            <p:spPr>
              <a:xfrm>
                <a:off x="8731771" y="2449917"/>
                <a:ext cx="3321268" cy="19581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rgbClr val="FF0000"/>
                    </a:solidFill>
                  </a:rPr>
                  <a:t>[C.-Tell 18]</a:t>
                </a:r>
                <a:r>
                  <a:rPr lang="en-US" sz="3000" dirty="0"/>
                  <a:t>: </a:t>
                </a:r>
                <a:br>
                  <a:rPr lang="en-US" sz="3000" dirty="0"/>
                </a:br>
                <a:r>
                  <a:rPr lang="en-US" sz="3000" dirty="0"/>
                  <a:t>There’s a good reason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000" dirty="0"/>
                  <a:t> bound!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3CF97-A188-4742-8C19-E0E6E2176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771" y="2449917"/>
                <a:ext cx="3321268" cy="1958165"/>
              </a:xfrm>
              <a:prstGeom prst="rect">
                <a:avLst/>
              </a:prstGeom>
              <a:blipFill>
                <a:blip r:embed="rId6"/>
                <a:stretch>
                  <a:fillRect t="-3727" r="-7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456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424" y="109449"/>
            <a:ext cx="9653752" cy="815461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Another Interesting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4F6F-292D-4CAC-ABE8-67356BEBD30E}"/>
                  </a:ext>
                </a:extLst>
              </p:cNvPr>
              <p:cNvSpPr txBox="1"/>
              <p:nvPr/>
            </p:nvSpPr>
            <p:spPr>
              <a:xfrm>
                <a:off x="1023203" y="1367218"/>
                <a:ext cx="10338480" cy="241604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b="0" dirty="0"/>
                  <a:t>Theorem:</a:t>
                </a:r>
              </a:p>
              <a:p>
                <a:r>
                  <a:rPr lang="en-US" sz="3600" dirty="0"/>
                  <a:t>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(1−1/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600" b="0" dirty="0"/>
                  <a:t> time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b="0" dirty="0"/>
                  <a:t>-SAT algorithm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6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p>
                    </m:sSup>
                  </m:oMath>
                </a14:m>
                <a:r>
                  <a:rPr lang="en-US" sz="3600" b="0" dirty="0"/>
                  <a:t> has no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b="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b="0" dirty="0"/>
                  <a:t>size,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b="0" dirty="0">
                    <a:solidFill>
                      <a:srgbClr val="FF0000"/>
                    </a:solidFill>
                  </a:rPr>
                  <a:t>-</a:t>
                </a:r>
                <a:r>
                  <a:rPr lang="en-US" sz="3600" b="0" dirty="0"/>
                  <a:t>depth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b="0" dirty="0"/>
                  <a:t> circuits.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A74F6F-292D-4CAC-ABE8-67356BEBD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03" y="1367218"/>
                <a:ext cx="10338480" cy="2416046"/>
              </a:xfrm>
              <a:prstGeom prst="rect">
                <a:avLst/>
              </a:prstGeom>
              <a:blipFill>
                <a:blip r:embed="rId3"/>
                <a:stretch>
                  <a:fillRect l="-1827" t="-3769" r="-1355" b="-829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CE2102-D912-40A2-810F-11AF0A046B7A}"/>
                  </a:ext>
                </a:extLst>
              </p:cNvPr>
              <p:cNvSpPr txBox="1"/>
              <p:nvPr/>
            </p:nvSpPr>
            <p:spPr>
              <a:xfrm>
                <a:off x="1702675" y="4587766"/>
                <a:ext cx="8360979" cy="107721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Based on the reduction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-SAT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-SAT in </a:t>
                </a:r>
                <a:r>
                  <a:rPr lang="en-US" sz="3200" dirty="0">
                    <a:solidFill>
                      <a:srgbClr val="FF0000"/>
                    </a:solidFill>
                  </a:rPr>
                  <a:t>[Abboud-Bringmann-Dell-Nederlof’18]</a:t>
                </a:r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CE2102-D912-40A2-810F-11AF0A046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75" y="4587766"/>
                <a:ext cx="8360979" cy="1077218"/>
              </a:xfrm>
              <a:prstGeom prst="rect">
                <a:avLst/>
              </a:prstGeom>
              <a:blipFill>
                <a:blip r:embed="rId4"/>
                <a:stretch>
                  <a:fillRect l="-1821" t="-6780" r="-167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514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635D-5830-4491-A6D7-8CCA2865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497"/>
            <a:ext cx="10515600" cy="64189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E2B2A-FF1D-4B2D-9747-616874E37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5533" y="4523673"/>
                <a:ext cx="10057088" cy="2008507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300" dirty="0"/>
                  <a:t>Can every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2300" dirty="0"/>
                  <a:t> be expressed as an </a:t>
                </a:r>
                <a:r>
                  <a:rPr lang="en-US" sz="2300" dirty="0">
                    <a:solidFill>
                      <a:srgbClr val="FF0000"/>
                    </a:solidFill>
                  </a:rPr>
                  <a:t>OR</a:t>
                </a:r>
                <a:r>
                  <a:rPr lang="en-US" sz="2300" dirty="0"/>
                  <a:t> of </a:t>
                </a:r>
                <a:r>
                  <a:rPr lang="en-US" sz="2300" dirty="0">
                    <a:solidFill>
                      <a:srgbClr val="FF0000"/>
                    </a:solidFill>
                  </a:rPr>
                  <a:t>poly-many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2300" dirty="0"/>
                  <a:t>?</a:t>
                </a:r>
              </a:p>
              <a:p>
                <a:pPr marL="457200" indent="-457200">
                  <a:buAutoNum type="arabicPeriod"/>
                </a:pPr>
                <a:r>
                  <a:rPr lang="en-US" sz="2300" dirty="0"/>
                  <a:t>Can we “mine” any </a:t>
                </a:r>
                <a:r>
                  <a:rPr lang="en-US" sz="2300" dirty="0">
                    <a:solidFill>
                      <a:srgbClr val="FF0000"/>
                    </a:solidFill>
                  </a:rPr>
                  <a:t>non-trivial SAT</a:t>
                </a:r>
                <a:r>
                  <a:rPr lang="en-US" sz="2300" dirty="0"/>
                  <a:t> or </a:t>
                </a:r>
                <a:r>
                  <a:rPr lang="en-US" sz="2300" dirty="0">
                    <a:solidFill>
                      <a:srgbClr val="FF0000"/>
                    </a:solidFill>
                  </a:rPr>
                  <a:t>CAPP</a:t>
                </a:r>
                <a:r>
                  <a:rPr lang="en-US" sz="2300" dirty="0"/>
                  <a:t> algorithms from the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exponential</a:t>
                </a:r>
                <a:r>
                  <a:rPr lang="en-US" sz="2300" dirty="0"/>
                  <a:t> lower bound proofs for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/>
                  <a:t>or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2300" dirty="0"/>
                  <a:t>?</a:t>
                </a:r>
              </a:p>
              <a:p>
                <a:pPr marL="457200" indent="-457200">
                  <a:buAutoNum type="arabicPeriod"/>
                </a:pPr>
                <a:r>
                  <a:rPr lang="en-US" sz="2300" b="1" i="1" dirty="0">
                    <a:solidFill>
                      <a:schemeClr val="tx1"/>
                    </a:solidFill>
                  </a:rPr>
                  <a:t>Slightly</a:t>
                </a:r>
                <a:r>
                  <a:rPr lang="en-US" sz="2300" dirty="0"/>
                  <a:t> improve the complexity of these computational geometry problems. </a:t>
                </a:r>
                <a:r>
                  <a:rPr lang="en-US" sz="2300" i="1" dirty="0"/>
                  <a:t>(Or show why it is unlikely?)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E2B2A-FF1D-4B2D-9747-616874E37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5533" y="4523673"/>
                <a:ext cx="10057088" cy="2008507"/>
              </a:xfrm>
              <a:blipFill>
                <a:blip r:embed="rId2"/>
                <a:stretch>
                  <a:fillRect l="-909" t="-4532" b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29A0AB-0BE9-439B-A6F4-F1849BA8F9B8}"/>
                  </a:ext>
                </a:extLst>
              </p:cNvPr>
              <p:cNvSpPr txBox="1"/>
              <p:nvPr/>
            </p:nvSpPr>
            <p:spPr>
              <a:xfrm>
                <a:off x="975533" y="871671"/>
                <a:ext cx="10057088" cy="29238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300" dirty="0"/>
                  <a:t>Poly-size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/>
                  <a:t>and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/>
                  <a:t>are </a:t>
                </a:r>
                <a:r>
                  <a:rPr lang="en-US" sz="2300" b="1" dirty="0">
                    <a:solidFill>
                      <a:srgbClr val="FF0000"/>
                    </a:solidFill>
                  </a:rPr>
                  <a:t>equivalent </a:t>
                </a:r>
                <a:r>
                  <a:rPr lang="en-US" sz="2300" dirty="0"/>
                  <a:t>for</a:t>
                </a:r>
                <a:r>
                  <a:rPr lang="en-US" sz="2300" dirty="0">
                    <a:solidFill>
                      <a:srgbClr val="FF0000"/>
                    </a:solidFill>
                  </a:rPr>
                  <a:t> Non-Trivial SAT Algorithms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300" dirty="0"/>
                  <a:t>Poly-size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/>
                  <a:t>and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/>
                  <a:t>are </a:t>
                </a:r>
                <a:r>
                  <a:rPr lang="en-US" sz="2300" b="1" dirty="0">
                    <a:solidFill>
                      <a:srgbClr val="FF0000"/>
                    </a:solidFill>
                  </a:rPr>
                  <a:t>equivalent</a:t>
                </a:r>
                <a:r>
                  <a:rPr lang="en-US" sz="2300" dirty="0">
                    <a:solidFill>
                      <a:srgbClr val="FF0000"/>
                    </a:solidFill>
                  </a:rPr>
                  <a:t> for Non-Trivial CAPP Algorithms!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300" dirty="0"/>
                  <a:t>Non-trivial </a:t>
                </a:r>
                <a:r>
                  <a:rPr lang="en-US" sz="2300" dirty="0">
                    <a:solidFill>
                      <a:srgbClr val="FF0000"/>
                    </a:solidFill>
                  </a:rPr>
                  <a:t>SAT </a:t>
                </a:r>
                <a:r>
                  <a:rPr lang="en-US" sz="2300" dirty="0"/>
                  <a:t>algorithms for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3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23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3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or </a:t>
                </a:r>
                <a:r>
                  <a:rPr lang="en-US" sz="23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CAPP</a:t>
                </a:r>
                <a:r>
                  <a:rPr lang="en-US" sz="23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algorithms for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23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3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br>
                  <a:rPr lang="en-US" sz="23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solidFill>
                      <a:srgbClr val="FF0000"/>
                    </a:solidFill>
                  </a:rPr>
                  <a:t>NEXP</a:t>
                </a:r>
                <a:r>
                  <a:rPr lang="en-US" sz="2300" dirty="0"/>
                  <a:t> not in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3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2300" dirty="0"/>
                  <a:t>. </a:t>
                </a:r>
                <a:r>
                  <a:rPr lang="en-US" sz="2300" i="1" dirty="0"/>
                  <a:t>(No depth Increase)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300" b="1" dirty="0"/>
                  <a:t>Slightly</a:t>
                </a:r>
                <a:r>
                  <a:rPr lang="en-US" sz="2300" dirty="0"/>
                  <a:t> improving the running times on geometry problems </a:t>
                </a:r>
                <a:br>
                  <a:rPr lang="en-US" sz="2300" dirty="0"/>
                </a:b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solidFill>
                      <a:srgbClr val="FF0000"/>
                    </a:solidFill>
                  </a:rPr>
                  <a:t>NEXP</a:t>
                </a:r>
                <a:r>
                  <a:rPr lang="en-US" sz="2300" dirty="0"/>
                  <a:t> not in </a:t>
                </a:r>
                <a14:m>
                  <m:oMath xmlns:m="http://schemas.openxmlformats.org/officeDocument/2006/math">
                    <m:r>
                      <a:rPr lang="en-US" sz="23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3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3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2300" dirty="0"/>
                  <a:t>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29A0AB-0BE9-439B-A6F4-F1849BA8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33" y="871671"/>
                <a:ext cx="10057088" cy="2923877"/>
              </a:xfrm>
              <a:prstGeom prst="rect">
                <a:avLst/>
              </a:prstGeom>
              <a:blipFill>
                <a:blip r:embed="rId3"/>
                <a:stretch>
                  <a:fillRect l="-909" t="-1871" b="-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FDD5E13-4EA4-462F-A0F8-3215E1A4E671}"/>
              </a:ext>
            </a:extLst>
          </p:cNvPr>
          <p:cNvSpPr/>
          <p:nvPr/>
        </p:nvSpPr>
        <p:spPr>
          <a:xfrm>
            <a:off x="4556347" y="3836445"/>
            <a:ext cx="3079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Open Question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095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810" y="2963008"/>
            <a:ext cx="9653752" cy="815461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67406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146" y="330262"/>
            <a:ext cx="9653752" cy="80404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Connection to Fine-Grained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/>
              <p:nvPr/>
            </p:nvSpPr>
            <p:spPr>
              <a:xfrm>
                <a:off x="1301970" y="1302374"/>
                <a:ext cx="8961382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Tighter Connection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p>
                    </m:sSup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𝑆𝑌𝑀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𝑆𝑌𝑀</m:t>
                    </m:r>
                  </m:oMath>
                </a14:m>
                <a:r>
                  <a:rPr lang="en-US" sz="3200" b="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0" dirty="0"/>
                  <a:t>circuits.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970" y="1302374"/>
                <a:ext cx="8961382" cy="584775"/>
              </a:xfrm>
              <a:prstGeom prst="rect">
                <a:avLst/>
              </a:prstGeom>
              <a:blipFill>
                <a:blip r:embed="rId3"/>
                <a:stretch>
                  <a:fillRect l="-1768" t="-12371" r="-544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4E53CD-9855-4A87-84C5-54BF042E7EE7}"/>
                  </a:ext>
                </a:extLst>
              </p:cNvPr>
              <p:cNvSpPr txBox="1"/>
              <p:nvPr/>
            </p:nvSpPr>
            <p:spPr>
              <a:xfrm>
                <a:off x="1103587" y="2153524"/>
                <a:ext cx="76830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400" i="1" dirty="0">
                    <a:solidFill>
                      <a:srgbClr val="FF0000"/>
                    </a:solidFill>
                  </a:rPr>
                  <a:t>Approx. Biochromatic Closest Pair Problem: </a:t>
                </a:r>
              </a:p>
              <a:p>
                <a:pPr lvl="1"/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-</a:t>
                </a:r>
                <a:r>
                  <a:rPr lang="en-US" sz="2400" dirty="0">
                    <a:solidFill>
                      <a:srgbClr val="0070C0"/>
                    </a:solidFill>
                  </a:rPr>
                  <a:t>blue</a:t>
                </a:r>
                <a:r>
                  <a:rPr lang="en-US" sz="2400" dirty="0"/>
                  <a:t> points in dimensional Euclidean space, </a:t>
                </a:r>
              </a:p>
              <a:p>
                <a:pPr lvl="1"/>
                <a:r>
                  <a:rPr lang="en-US" sz="2400" dirty="0"/>
                  <a:t>approximate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-</a:t>
                </a:r>
                <a:r>
                  <a:rPr lang="en-US" sz="2400" dirty="0">
                    <a:solidFill>
                      <a:srgbClr val="0070C0"/>
                    </a:solidFill>
                  </a:rPr>
                  <a:t>blue</a:t>
                </a:r>
                <a:r>
                  <a:rPr lang="en-US" sz="2400" dirty="0"/>
                  <a:t> pair with minimum distance.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4E53CD-9855-4A87-84C5-54BF042E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87" y="2153524"/>
                <a:ext cx="7683061" cy="1200329"/>
              </a:xfrm>
              <a:prstGeom prst="rect">
                <a:avLst/>
              </a:prstGeom>
              <a:blipFill>
                <a:blip r:embed="rId4"/>
                <a:stretch>
                  <a:fillRect l="-1270" t="-4569" r="-47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02FF13-8D46-412E-893D-69D3BA39980D}"/>
                  </a:ext>
                </a:extLst>
              </p:cNvPr>
              <p:cNvSpPr txBox="1"/>
              <p:nvPr/>
            </p:nvSpPr>
            <p:spPr>
              <a:xfrm>
                <a:off x="1217888" y="3425990"/>
                <a:ext cx="8961382" cy="283039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b="0" dirty="0"/>
                  <a:t> approximation to the above problem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m:rPr>
                                <m:lit/>
                              </m:r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(1) </m:t>
                            </m:r>
                          </m:sup>
                        </m:sSup>
                      </m:fName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b="0" dirty="0"/>
                  <a:t> time </a:t>
                </a:r>
                <a:br>
                  <a:rPr lang="en-US" sz="3200" b="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𝑁𝑃</m:t>
                        </m:r>
                      </m:sup>
                    </m:sSup>
                  </m:oMath>
                </a14:m>
                <a:r>
                  <a:rPr lang="en-US" sz="3200" b="0" dirty="0"/>
                  <a:t> has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−2)/2</m:t>
                        </m:r>
                      </m:sup>
                    </m:sSup>
                  </m:oMath>
                </a14:m>
                <a:r>
                  <a:rPr lang="en-US" sz="3200" b="0" dirty="0"/>
                  <a:t> size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𝑆𝑌𝑀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𝑆𝑌𝑀</m:t>
                    </m:r>
                  </m:oMath>
                </a14:m>
                <a:r>
                  <a:rPr lang="en-US" sz="3200" b="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0" dirty="0"/>
                  <a:t>circuits.</a:t>
                </a:r>
              </a:p>
              <a:p>
                <a:r>
                  <a:rPr lang="en-US" sz="3200" b="0" dirty="0"/>
                  <a:t>Current Best Algorithm works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sz="3200" b="0" dirty="0"/>
                  <a:t>. </a:t>
                </a:r>
                <a:r>
                  <a:rPr lang="en-US" sz="2400" b="0" dirty="0">
                    <a:solidFill>
                      <a:srgbClr val="FF0000"/>
                    </a:solidFill>
                  </a:rPr>
                  <a:t>[</a:t>
                </a:r>
                <a:r>
                  <a:rPr lang="en-US" sz="2400" dirty="0">
                    <a:solidFill>
                      <a:srgbClr val="FF0000"/>
                    </a:solidFill>
                  </a:rPr>
                  <a:t>Alman-Chan-Williams</a:t>
                </a:r>
                <a:r>
                  <a:rPr lang="en-US" sz="2400" b="0" dirty="0">
                    <a:solidFill>
                      <a:srgbClr val="FF0000"/>
                    </a:solidFill>
                  </a:rPr>
                  <a:t>’16]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02FF13-8D46-412E-893D-69D3BA399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888" y="3425990"/>
                <a:ext cx="8961382" cy="2830390"/>
              </a:xfrm>
              <a:prstGeom prst="rect">
                <a:avLst/>
              </a:prstGeom>
              <a:blipFill>
                <a:blip r:embed="rId5"/>
                <a:stretch>
                  <a:fillRect l="-1768" r="-136"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FA1905-E13C-4DF5-8F48-43A70E179257}"/>
                  </a:ext>
                </a:extLst>
              </p:cNvPr>
              <p:cNvSpPr txBox="1"/>
              <p:nvPr/>
            </p:nvSpPr>
            <p:spPr>
              <a:xfrm>
                <a:off x="8786648" y="1955127"/>
                <a:ext cx="3226677" cy="140288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Best Known L.B.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has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𝑆𝑌𝑀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𝑆𝑌𝑀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circuits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FA1905-E13C-4DF5-8F48-43A70E17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648" y="1955127"/>
                <a:ext cx="3226677" cy="1402885"/>
              </a:xfrm>
              <a:prstGeom prst="rect">
                <a:avLst/>
              </a:prstGeom>
              <a:blipFill>
                <a:blip r:embed="rId6"/>
                <a:stretch>
                  <a:fillRect l="-3766" t="-4329" b="-1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213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72" y="109450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/>
              <p:nvPr/>
            </p:nvSpPr>
            <p:spPr>
              <a:xfrm>
                <a:off x="696310" y="1222489"/>
                <a:ext cx="11222980" cy="58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b="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=[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3200" b="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are THR gates.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0" y="1222489"/>
                <a:ext cx="11222980" cy="585160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D6C6A-8F21-4FB3-B455-B68B23D2E7A0}"/>
                  </a:ext>
                </a:extLst>
              </p:cNvPr>
              <p:cNvSpPr txBox="1"/>
              <p:nvPr/>
            </p:nvSpPr>
            <p:spPr>
              <a:xfrm>
                <a:off x="930166" y="1927460"/>
                <a:ext cx="9532884" cy="470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Negate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’s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3200" dirty="0"/>
                  <a:t>. One can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’s are ETHR gates.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𝐷𝑂𝑅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𝐸𝑇𝐻𝑅</m:t>
                    </m:r>
                  </m:oMath>
                </a14:m>
                <a:r>
                  <a:rPr lang="en-US" sz="3200" dirty="0"/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=0]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has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Pick a prime 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≡0(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D6C6A-8F21-4FB3-B455-B68B23D2E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6" y="1927460"/>
                <a:ext cx="9532884" cy="4702185"/>
              </a:xfrm>
              <a:prstGeom prst="rect">
                <a:avLst/>
              </a:prstGeom>
              <a:blipFill>
                <a:blip r:embed="rId4"/>
                <a:stretch>
                  <a:fillRect l="-1663" t="-1554" b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011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72" y="109450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/>
              <p:nvPr/>
            </p:nvSpPr>
            <p:spPr>
              <a:xfrm>
                <a:off x="484510" y="1211978"/>
                <a:ext cx="11222980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=0]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0" y="1211978"/>
                <a:ext cx="11222980" cy="648191"/>
              </a:xfrm>
              <a:prstGeom prst="rect">
                <a:avLst/>
              </a:prstGeom>
              <a:blipFill>
                <a:blip r:embed="rId3"/>
                <a:stretch>
                  <a:fillRect t="-5660" b="-2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D6C6A-8F21-4FB3-B455-B68B23D2E7A0}"/>
                  </a:ext>
                </a:extLst>
              </p:cNvPr>
              <p:cNvSpPr txBox="1"/>
              <p:nvPr/>
            </p:nvSpPr>
            <p:spPr>
              <a:xfrm>
                <a:off x="930166" y="1927460"/>
                <a:ext cx="10042634" cy="4912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One can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.   Pick a prime 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≡0(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altLang="zh-CN" sz="3200" dirty="0"/>
                  <a:t>a</a:t>
                </a:r>
                <a:r>
                  <a:rPr lang="en-US" sz="3200" dirty="0"/>
                  <a:t>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=[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3200" dirty="0"/>
                  <a:t>(1):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is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/>
                  <a:t>.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has poly-weights)</a:t>
                </a:r>
              </a:p>
              <a:p>
                <a:r>
                  <a:rPr lang="en-US" sz="3200" dirty="0"/>
                  <a:t>(2):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  <a:p>
                <a:endParaRPr lang="en-US" sz="3200" dirty="0"/>
              </a:p>
              <a:p>
                <a:pPr marL="514350" indent="-514350">
                  <a:buAutoNum type="arabicPeriod"/>
                </a:pPr>
                <a:r>
                  <a:rPr lang="en-US" sz="3200" b="0" dirty="0"/>
                  <a:t>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</m:oMath>
                </a14:m>
                <a:r>
                  <a:rPr lang="en-US" sz="3200" b="0" dirty="0"/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</m:oMath>
                </a14:m>
                <a:br>
                  <a:rPr lang="en-US" sz="3200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is always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514350" indent="-514350">
                  <a:buAutoNum type="arabicPeriod"/>
                </a:pPr>
                <a:r>
                  <a:rPr lang="en-US" sz="3200" b="0" dirty="0"/>
                  <a:t>If p </a:t>
                </a:r>
                <a:r>
                  <a:rPr lang="en-US" sz="3200" dirty="0"/>
                  <a:t>is a random prime, </a:t>
                </a:r>
                <a:r>
                  <a:rPr lang="en-US" sz="3200" dirty="0" err="1"/>
                  <a:t>w.h.p</a:t>
                </a:r>
                <a:r>
                  <a:rPr lang="en-US" sz="3200" dirty="0"/>
                  <a:t>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D6C6A-8F21-4FB3-B455-B68B23D2E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6" y="1927460"/>
                <a:ext cx="10042634" cy="4912370"/>
              </a:xfrm>
              <a:prstGeom prst="rect">
                <a:avLst/>
              </a:prstGeom>
              <a:blipFill>
                <a:blip r:embed="rId4"/>
                <a:stretch>
                  <a:fillRect l="-1639" t="-1489" b="-2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47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0372" y="324912"/>
                <a:ext cx="9653752" cy="1198179"/>
              </a:xfrm>
            </p:spPr>
            <p:txBody>
              <a:bodyPr>
                <a:noAutofit/>
              </a:bodyPr>
              <a:lstStyle/>
              <a:p>
                <a:r>
                  <a:rPr lang="en-US" sz="7200" b="1" dirty="0">
                    <a:solidFill>
                      <a:srgbClr val="FF0000"/>
                    </a:solidFill>
                  </a:rPr>
                  <a:t>THR</a:t>
                </a:r>
                <a14:m>
                  <m:oMath xmlns:m="http://schemas.openxmlformats.org/officeDocument/2006/math">
                    <m:r>
                      <a:rPr lang="en-US" sz="7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7200" b="1" dirty="0">
                    <a:solidFill>
                      <a:srgbClr val="FF0000"/>
                    </a:solidFill>
                  </a:rPr>
                  <a:t>THR Circuits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0372" y="324912"/>
                <a:ext cx="9653752" cy="1198179"/>
              </a:xfrm>
              <a:blipFill>
                <a:blip r:embed="rId3"/>
                <a:stretch>
                  <a:fillRect t="-18274" b="-42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/>
              <p:nvPr/>
            </p:nvSpPr>
            <p:spPr>
              <a:xfrm>
                <a:off x="724477" y="1466192"/>
                <a:ext cx="7662777" cy="243143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Exponential Lower Bound are known for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[Hajnal-Maass-Pudlák-Szegedy-Turán’93]</a:t>
                </a:r>
                <a:endParaRPr lang="en-US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[Nisan’94]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[Forster-Krause-Lokam-Mubarakzjanov-Schmitt-Simon’01]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DDB3A-8BEF-45B1-B3AD-8C379C21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77" y="1466192"/>
                <a:ext cx="7662777" cy="2431435"/>
              </a:xfrm>
              <a:prstGeom prst="rect">
                <a:avLst/>
              </a:prstGeom>
              <a:blipFill>
                <a:blip r:embed="rId4"/>
                <a:stretch>
                  <a:fillRect l="-2067" t="-325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959BD-B885-4052-A532-87C75B605256}"/>
                  </a:ext>
                </a:extLst>
              </p:cNvPr>
              <p:cNvSpPr txBox="1"/>
              <p:nvPr/>
            </p:nvSpPr>
            <p:spPr>
              <a:xfrm>
                <a:off x="438072" y="4540468"/>
                <a:ext cx="11444095" cy="144655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FF0000"/>
                    </a:solidFill>
                  </a:rPr>
                  <a:t>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Frontier Open Question</a:t>
                </a:r>
                <a:r>
                  <a:rPr lang="en-US" sz="4400" dirty="0">
                    <a:solidFill>
                      <a:srgbClr val="FF0000"/>
                    </a:solidFill>
                  </a:rPr>
                  <a:t>: </a:t>
                </a:r>
                <a:r>
                  <a:rPr lang="en-US" sz="4400" i="1" dirty="0">
                    <a:solidFill>
                      <a:srgbClr val="7030A0"/>
                    </a:solidFill>
                  </a:rPr>
                  <a:t>Is NEXP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4400" i="1" dirty="0">
                    <a:solidFill>
                      <a:srgbClr val="7030A0"/>
                    </a:solidFill>
                  </a:rPr>
                  <a:t>?</a:t>
                </a:r>
              </a:p>
              <a:p>
                <a:pPr algn="ctr"/>
                <a:r>
                  <a:rPr lang="en-US" sz="4400" dirty="0">
                    <a:solidFill>
                      <a:srgbClr val="FF0000"/>
                    </a:solidFill>
                  </a:rPr>
                  <a:t>Potential Approaches in this talk.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959BD-B885-4052-A532-87C75B605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72" y="4540468"/>
                <a:ext cx="11444095" cy="1446550"/>
              </a:xfrm>
              <a:prstGeom prst="rect">
                <a:avLst/>
              </a:prstGeom>
              <a:blipFill>
                <a:blip r:embed="rId5"/>
                <a:stretch>
                  <a:fillRect l="-1065" t="-8824" r="-2077" b="-1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1AB29AC-D6DA-4F60-B79E-6CF8FA5C9034}"/>
              </a:ext>
            </a:extLst>
          </p:cNvPr>
          <p:cNvSpPr txBox="1"/>
          <p:nvPr/>
        </p:nvSpPr>
        <p:spPr>
          <a:xfrm>
            <a:off x="8702566" y="2102818"/>
            <a:ext cx="3352800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NEXP</a:t>
            </a:r>
            <a:r>
              <a:rPr lang="en-US" sz="2800" dirty="0"/>
              <a:t>: </a:t>
            </a:r>
          </a:p>
          <a:p>
            <a:pPr algn="ctr"/>
            <a:r>
              <a:rPr lang="en-US" sz="2800" dirty="0"/>
              <a:t>Non-deterministic </a:t>
            </a:r>
          </a:p>
          <a:p>
            <a:pPr algn="ctr"/>
            <a:r>
              <a:rPr lang="en-US" sz="2800" dirty="0"/>
              <a:t>Exponential Time.</a:t>
            </a:r>
          </a:p>
        </p:txBody>
      </p:sp>
    </p:spTree>
    <p:extLst>
      <p:ext uri="{BB962C8B-B14F-4D97-AF65-F5344CB8AC3E}">
        <p14:creationId xmlns:p14="http://schemas.microsoft.com/office/powerpoint/2010/main" val="2764741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615" y="311357"/>
            <a:ext cx="9653752" cy="206210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What About </a:t>
            </a:r>
            <a:r>
              <a:rPr lang="en-US" sz="7200" b="1" dirty="0" err="1">
                <a:solidFill>
                  <a:srgbClr val="FF0000"/>
                </a:solidFill>
              </a:rPr>
              <a:t>Derandomization</a:t>
            </a:r>
            <a:r>
              <a:rPr lang="en-US" sz="7200" b="1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/>
              <p:nvPr/>
            </p:nvSpPr>
            <p:spPr>
              <a:xfrm>
                <a:off x="975615" y="2291624"/>
                <a:ext cx="10036315" cy="4065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Maybe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/>
                  <a:t> circuits are super hard that even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/>
                  <a:t> SAT exist? </a:t>
                </a:r>
                <a:r>
                  <a:rPr lang="en-US" sz="3200" i="1" u="sng" dirty="0"/>
                  <a:t>Then this approach is doomed to fail</a:t>
                </a:r>
                <a:r>
                  <a:rPr lang="en-US" sz="3200" dirty="0"/>
                  <a:t>.</a:t>
                </a:r>
              </a:p>
              <a:p>
                <a:r>
                  <a:rPr lang="en-US" sz="3200" dirty="0"/>
                  <a:t>(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Personal Belief</a:t>
                </a:r>
                <a:r>
                  <a:rPr lang="en-US" sz="3200" dirty="0"/>
                  <a:t>: the algorithm exists, we just need one really good algorithmic idea) 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Ryan’s program: </a:t>
                </a:r>
                <a:r>
                  <a:rPr lang="en-US" sz="3200" i="1" dirty="0"/>
                  <a:t>Non-trivial </a:t>
                </a:r>
                <a:r>
                  <a:rPr lang="en-US" sz="3200" i="1" dirty="0" err="1"/>
                  <a:t>Derandomization</a:t>
                </a:r>
                <a:r>
                  <a:rPr lang="en-US" sz="3200" i="1" dirty="0"/>
                  <a:t> is enough</a:t>
                </a:r>
                <a:r>
                  <a:rPr lang="en-US" sz="3200" dirty="0"/>
                  <a:t>.</a:t>
                </a:r>
              </a:p>
              <a:p>
                <a:r>
                  <a:rPr lang="en-US" sz="3200" dirty="0"/>
                  <a:t>CAPP: Given C, estimate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15" y="2291624"/>
                <a:ext cx="10036315" cy="4065344"/>
              </a:xfrm>
              <a:prstGeom prst="rect">
                <a:avLst/>
              </a:prstGeom>
              <a:blipFill>
                <a:blip r:embed="rId3"/>
                <a:stretch>
                  <a:fillRect l="-1519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064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615" y="311357"/>
            <a:ext cx="9653752" cy="206210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What About </a:t>
            </a:r>
            <a:r>
              <a:rPr lang="en-US" sz="7200" b="1" dirty="0" err="1">
                <a:solidFill>
                  <a:srgbClr val="FF0000"/>
                </a:solidFill>
              </a:rPr>
              <a:t>Derandomization</a:t>
            </a:r>
            <a:r>
              <a:rPr lang="en-US" sz="7200" b="1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/>
              <p:nvPr/>
            </p:nvSpPr>
            <p:spPr>
              <a:xfrm>
                <a:off x="975615" y="2291624"/>
                <a:ext cx="10036315" cy="4544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Ryan’s program: </a:t>
                </a:r>
                <a:r>
                  <a:rPr lang="en-US" sz="3200" i="1" dirty="0"/>
                  <a:t>Non-trivial </a:t>
                </a:r>
                <a:r>
                  <a:rPr lang="en-US" sz="3200" i="1" dirty="0" err="1"/>
                  <a:t>Derandomization</a:t>
                </a:r>
                <a:r>
                  <a:rPr lang="en-US" sz="3200" i="1" dirty="0"/>
                  <a:t> is enough</a:t>
                </a:r>
                <a:r>
                  <a:rPr lang="en-US" sz="3200" dirty="0"/>
                  <a:t>.</a:t>
                </a:r>
              </a:p>
              <a:p>
                <a:r>
                  <a:rPr lang="en-US" sz="3200" dirty="0"/>
                  <a:t>CAPP: Given C, estimate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func>
                  </m:oMath>
                </a14:m>
                <a:r>
                  <a:rPr lang="en-US" sz="3200" dirty="0"/>
                  <a:t> with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Focus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/>
                  <a:t> CAPP algorithm </a:t>
                </a:r>
                <a:r>
                  <a:rPr lang="en-US" sz="3200" dirty="0">
                    <a:solidFill>
                      <a:srgbClr val="FF0000"/>
                    </a:solidFill>
                  </a:rPr>
                  <a:t>works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.   </a:t>
                </a:r>
                <a:r>
                  <a:rPr lang="en-US" sz="3200" dirty="0"/>
                  <a:t>We call it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good</a:t>
                </a:r>
                <a:r>
                  <a:rPr lang="en-US" sz="3200" dirty="0"/>
                  <a:t> CAPP.</a:t>
                </a: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  <a:p>
                <a:r>
                  <a:rPr lang="en-US" sz="3200" dirty="0"/>
                  <a:t>[Implicit in BV’14,…]: good CAPP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𝐴𝑁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NEXP is not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15" y="2291624"/>
                <a:ext cx="10036315" cy="4544834"/>
              </a:xfrm>
              <a:prstGeom prst="rect">
                <a:avLst/>
              </a:prstGeom>
              <a:blipFill>
                <a:blip r:embed="rId3"/>
                <a:stretch>
                  <a:fillRect l="-1519" t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076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615" y="311357"/>
            <a:ext cx="9653752" cy="1014935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/>
              <p:nvPr/>
            </p:nvSpPr>
            <p:spPr>
              <a:xfrm>
                <a:off x="975615" y="1451365"/>
                <a:ext cx="10036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[GHR’96]: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15" y="1451365"/>
                <a:ext cx="10036315" cy="584775"/>
              </a:xfrm>
              <a:prstGeom prst="rect">
                <a:avLst/>
              </a:prstGeom>
              <a:blipFill>
                <a:blip r:embed="rId3"/>
                <a:stretch>
                  <a:fillRect l="-151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E86D07-C0EE-4A76-9DAA-5BA2A57623B2}"/>
                  </a:ext>
                </a:extLst>
              </p:cNvPr>
              <p:cNvSpPr txBox="1"/>
              <p:nvPr/>
            </p:nvSpPr>
            <p:spPr>
              <a:xfrm>
                <a:off x="1285103" y="2529016"/>
                <a:ext cx="9242854" cy="3047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𝐷𝑂𝑅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 circuits.</a:t>
                </a:r>
              </a:p>
              <a:p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3200" b="0" dirty="0"/>
                  <a:t>.</a:t>
                </a:r>
              </a:p>
              <a:p>
                <a:r>
                  <a:rPr lang="en-US" sz="3200" dirty="0"/>
                  <a:t>Good CAPP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b="0" dirty="0"/>
                  <a:t> implies good CAPP </a:t>
                </a:r>
              </a:p>
              <a:p>
                <a:r>
                  <a:rPr lang="en-US" sz="3200" b="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E86D07-C0EE-4A76-9DAA-5BA2A5762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03" y="2529016"/>
                <a:ext cx="9242854" cy="3047757"/>
              </a:xfrm>
              <a:prstGeom prst="rect">
                <a:avLst/>
              </a:prstGeom>
              <a:blipFill>
                <a:blip r:embed="rId4"/>
                <a:stretch>
                  <a:fillRect l="-1715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48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615" y="311357"/>
            <a:ext cx="9653752" cy="1014935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/>
              <p:nvPr/>
            </p:nvSpPr>
            <p:spPr>
              <a:xfrm>
                <a:off x="975615" y="1451365"/>
                <a:ext cx="10036315" cy="58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=[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’s : THR gates.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15" y="1451365"/>
                <a:ext cx="10036315" cy="585160"/>
              </a:xfrm>
              <a:prstGeom prst="rect">
                <a:avLst/>
              </a:prstGeom>
              <a:blipFill>
                <a:blip r:embed="rId3"/>
                <a:stretch>
                  <a:fillRect t="-12500" r="-121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5D386-0857-4EAA-8824-5618E92F3744}"/>
                  </a:ext>
                </a:extLst>
              </p:cNvPr>
              <p:cNvSpPr txBox="1"/>
              <p:nvPr/>
            </p:nvSpPr>
            <p:spPr>
              <a:xfrm>
                <a:off x="1180070" y="1995506"/>
                <a:ext cx="9242854" cy="4562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b="0" dirty="0"/>
                  <a:t> be a prime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b="0" dirty="0"/>
                  <a:t> poly(n).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sz="3200" b="0" dirty="0"/>
                  <a:t>.</a:t>
                </a:r>
                <a:endParaRPr lang="en-US" sz="3200" dirty="0"/>
              </a:p>
              <a:p>
                <a:endParaRPr lang="en-US" sz="3200" b="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is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b="0" dirty="0"/>
                  <a:t>.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r>
                  <a:rPr lang="en-US" sz="3200" b="0" dirty="0"/>
                  <a:t>.</a:t>
                </a:r>
              </a:p>
              <a:p>
                <a:pPr marL="514350" indent="-514350">
                  <a:buAutoNum type="arabicPeriod"/>
                </a:pPr>
                <a:endParaRPr lang="en-US" sz="3200" dirty="0"/>
              </a:p>
              <a:p>
                <a:r>
                  <a:rPr lang="en-US" sz="3200" b="0" dirty="0"/>
                  <a:t>Good CAPP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b="0" dirty="0"/>
                  <a:t> Good CAPP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‼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5D386-0857-4EAA-8824-5618E92F3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70" y="1995506"/>
                <a:ext cx="9242854" cy="4562659"/>
              </a:xfrm>
              <a:prstGeom prst="rect">
                <a:avLst/>
              </a:prstGeom>
              <a:blipFill>
                <a:blip r:embed="rId4"/>
                <a:stretch>
                  <a:fillRect l="-1715" t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202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615" y="311357"/>
            <a:ext cx="9653752" cy="1014935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/>
              <p:nvPr/>
            </p:nvSpPr>
            <p:spPr>
              <a:xfrm>
                <a:off x="975615" y="1451365"/>
                <a:ext cx="10036315" cy="58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Good CAPP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b="0" dirty="0"/>
                  <a:t> Good CAPP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15" y="1451365"/>
                <a:ext cx="10036315" cy="585160"/>
              </a:xfrm>
              <a:prstGeom prst="rect">
                <a:avLst/>
              </a:prstGeom>
              <a:blipFill>
                <a:blip r:embed="rId3"/>
                <a:stretch>
                  <a:fillRect l="-151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5D386-0857-4EAA-8824-5618E92F3744}"/>
                  </a:ext>
                </a:extLst>
              </p:cNvPr>
              <p:cNvSpPr txBox="1"/>
              <p:nvPr/>
            </p:nvSpPr>
            <p:spPr>
              <a:xfrm>
                <a:off x="1181064" y="2275592"/>
                <a:ext cx="9242854" cy="2593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>
                    <a:latin typeface="Cambria Math" panose="020405030504060302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𝐴𝑁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𝐷𝑂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b="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b="0" dirty="0"/>
                  <a:t>Good CAPP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b="0" dirty="0"/>
                  <a:t> Good CAPP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AND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b="0" dirty="0"/>
                  <a:t> NEXP is not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b="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5D386-0857-4EAA-8824-5618E92F3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64" y="2275592"/>
                <a:ext cx="9242854" cy="2593402"/>
              </a:xfrm>
              <a:prstGeom prst="rect">
                <a:avLst/>
              </a:prstGeom>
              <a:blipFill>
                <a:blip r:embed="rId4"/>
                <a:stretch>
                  <a:fillRect l="-1715" t="-3286" b="-6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131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615" y="311357"/>
            <a:ext cx="9653752" cy="1014935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Talk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/>
              <p:nvPr/>
            </p:nvSpPr>
            <p:spPr>
              <a:xfrm>
                <a:off x="907297" y="1506899"/>
                <a:ext cx="1003631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3200" dirty="0"/>
                  <a:t>Examine the algorithmic hardness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endParaRPr lang="en-US" sz="3200" dirty="0"/>
              </a:p>
              <a:p>
                <a:pPr marL="514350" indent="-514350">
                  <a:buAutoNum type="arabicPeriod"/>
                </a:pPr>
                <a:r>
                  <a:rPr lang="en-US" sz="3200" dirty="0"/>
                  <a:t>Technique: new structure lemmas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/>
                  <a:t>Introduce some natural problems that, “shaving logs” on them would imply </a:t>
                </a:r>
                <a:r>
                  <a:rPr lang="en-US" sz="3200" dirty="0">
                    <a:solidFill>
                      <a:srgbClr val="7030A0"/>
                    </a:solidFill>
                  </a:rPr>
                  <a:t>NEXP is not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/>
                  <a:t>Some open problems.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02BF9-2FD2-4D0A-80AE-24942116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97" y="1506899"/>
                <a:ext cx="10036315" cy="2554545"/>
              </a:xfrm>
              <a:prstGeom prst="rect">
                <a:avLst/>
              </a:prstGeom>
              <a:blipFill>
                <a:blip r:embed="rId3"/>
                <a:stretch>
                  <a:fillRect l="-1640" t="-3341" r="-2309" b="-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71" y="135726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959BD-B885-4052-A532-87C75B605256}"/>
                  </a:ext>
                </a:extLst>
              </p:cNvPr>
              <p:cNvSpPr txBox="1"/>
              <p:nvPr/>
            </p:nvSpPr>
            <p:spPr>
              <a:xfrm>
                <a:off x="359978" y="1617684"/>
                <a:ext cx="11214538" cy="163121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R. Williams’ algorithmic approach to lower bounds: </a:t>
                </a:r>
              </a:p>
              <a:p>
                <a:r>
                  <a:rPr lang="en-US" sz="3600" dirty="0"/>
                  <a:t> </a:t>
                </a:r>
                <a:r>
                  <a:rPr lang="en-US" sz="3600" dirty="0">
                    <a:solidFill>
                      <a:srgbClr val="FF0000"/>
                    </a:solidFill>
                  </a:rPr>
                  <a:t>Lower Bounds </a:t>
                </a:r>
                <a:r>
                  <a:rPr lang="en-US" sz="36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from </a:t>
                </a:r>
                <a:r>
                  <a:rPr lang="en-US" sz="3600" dirty="0">
                    <a:solidFill>
                      <a:srgbClr val="FF0000"/>
                    </a:solidFill>
                  </a:rPr>
                  <a:t>Non-trivial Algorithms </a:t>
                </a:r>
                <a:r>
                  <a:rPr lang="en-US" sz="36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600" dirty="0"/>
                  <a:t>. </a:t>
                </a:r>
              </a:p>
              <a:p>
                <a:r>
                  <a:rPr lang="en-US" sz="2800" dirty="0"/>
                  <a:t>(some subtleties in depth increase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, but turns out we can handle it!)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959BD-B885-4052-A532-87C75B605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8" y="1617684"/>
                <a:ext cx="11214538" cy="1631216"/>
              </a:xfrm>
              <a:prstGeom prst="rect">
                <a:avLst/>
              </a:prstGeom>
              <a:blipFill>
                <a:blip r:embed="rId3"/>
                <a:stretch>
                  <a:fillRect l="-1630" t="-5576" b="-929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92929-304E-4145-B324-61EAB22B6F15}"/>
                  </a:ext>
                </a:extLst>
              </p:cNvPr>
              <p:cNvSpPr txBox="1"/>
              <p:nvPr/>
            </p:nvSpPr>
            <p:spPr>
              <a:xfrm>
                <a:off x="699474" y="3852979"/>
                <a:ext cx="10687948" cy="218521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7030A0"/>
                    </a:solidFill>
                  </a:rPr>
                  <a:t>Natural Question</a:t>
                </a:r>
                <a:r>
                  <a:rPr lang="en-US" sz="3600" dirty="0"/>
                  <a:t>: </a:t>
                </a:r>
              </a:p>
              <a:p>
                <a:pPr algn="ctr"/>
                <a:r>
                  <a:rPr lang="en-US" sz="3600" dirty="0"/>
                  <a:t>How hard is </a:t>
                </a:r>
                <a:r>
                  <a:rPr lang="en-US" sz="3600" b="1" dirty="0">
                    <a:solidFill>
                      <a:schemeClr val="accent2"/>
                    </a:solidFill>
                  </a:rPr>
                  <a:t>algorithmic analysis</a:t>
                </a:r>
                <a:r>
                  <a:rPr lang="en-US" sz="3600" dirty="0"/>
                  <a:t>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/>
                  <a:t>circuits? </a:t>
                </a:r>
              </a:p>
              <a:p>
                <a:pPr algn="ctr"/>
                <a:r>
                  <a:rPr lang="en-US" sz="3600" dirty="0"/>
                  <a:t>How does it compare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/>
                  <a:t>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600" dirty="0"/>
                  <a:t>?</a:t>
                </a:r>
              </a:p>
              <a:p>
                <a:r>
                  <a:rPr lang="en-US" sz="2800" i="1" dirty="0"/>
                  <a:t>(Spoiler): They’re equally hard/easy…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b="1" i="1" dirty="0">
                    <a:solidFill>
                      <a:srgbClr val="7030A0"/>
                    </a:solidFill>
                  </a:rPr>
                  <a:t>Counterintuitive!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92929-304E-4145-B324-61EAB22B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4" y="3852979"/>
                <a:ext cx="10687948" cy="2185214"/>
              </a:xfrm>
              <a:prstGeom prst="rect">
                <a:avLst/>
              </a:prstGeom>
              <a:blipFill>
                <a:blip r:embed="rId4"/>
                <a:stretch>
                  <a:fillRect l="-1767" t="-4167" r="-256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12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71" y="135726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Algorithmic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FDEC6-6400-4ECF-9B59-71F36231C164}"/>
                  </a:ext>
                </a:extLst>
              </p:cNvPr>
              <p:cNvSpPr txBox="1"/>
              <p:nvPr/>
            </p:nvSpPr>
            <p:spPr>
              <a:xfrm>
                <a:off x="1098330" y="1765738"/>
                <a:ext cx="1639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FDEC6-6400-4ECF-9B59-71F36231C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0" y="1765738"/>
                <a:ext cx="1639611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5664BEFE-FD42-4D33-ACB4-632804767579}"/>
                  </a:ext>
                </a:extLst>
              </p:cNvPr>
              <p:cNvSpPr/>
              <p:nvPr/>
            </p:nvSpPr>
            <p:spPr>
              <a:xfrm>
                <a:off x="798785" y="2874579"/>
                <a:ext cx="2117834" cy="19339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5664BEFE-FD42-4D33-ACB4-632804767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85" y="2874579"/>
                <a:ext cx="2117834" cy="1933904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51C4D9-E1A1-44C1-9FC7-C2337C3BDF1C}"/>
              </a:ext>
            </a:extLst>
          </p:cNvPr>
          <p:cNvCxnSpPr>
            <a:endCxn id="5" idx="2"/>
          </p:cNvCxnSpPr>
          <p:nvPr/>
        </p:nvCxnSpPr>
        <p:spPr>
          <a:xfrm flipV="1">
            <a:off x="798785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58141-2FBB-46B7-8668-CC9160BFF817}"/>
              </a:ext>
            </a:extLst>
          </p:cNvPr>
          <p:cNvCxnSpPr/>
          <p:nvPr/>
        </p:nvCxnSpPr>
        <p:spPr>
          <a:xfrm flipV="1">
            <a:off x="1093076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DF9FA-F0E5-45FC-AF07-65E6138DE83C}"/>
              </a:ext>
            </a:extLst>
          </p:cNvPr>
          <p:cNvCxnSpPr/>
          <p:nvPr/>
        </p:nvCxnSpPr>
        <p:spPr>
          <a:xfrm flipV="1">
            <a:off x="951185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52139E-CD86-4965-AC2B-96FEF2D09B2A}"/>
              </a:ext>
            </a:extLst>
          </p:cNvPr>
          <p:cNvCxnSpPr/>
          <p:nvPr/>
        </p:nvCxnSpPr>
        <p:spPr>
          <a:xfrm flipV="1">
            <a:off x="1240220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2B9B86-26F2-4C22-8B03-94C7D5DF2EA5}"/>
              </a:ext>
            </a:extLst>
          </p:cNvPr>
          <p:cNvCxnSpPr/>
          <p:nvPr/>
        </p:nvCxnSpPr>
        <p:spPr>
          <a:xfrm flipV="1">
            <a:off x="1534511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C1E50-5D0E-45F1-A9D1-DEE05821DD63}"/>
              </a:ext>
            </a:extLst>
          </p:cNvPr>
          <p:cNvCxnSpPr/>
          <p:nvPr/>
        </p:nvCxnSpPr>
        <p:spPr>
          <a:xfrm flipV="1">
            <a:off x="1392620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929B30-8B1D-44FD-8293-11502A7EEAF0}"/>
              </a:ext>
            </a:extLst>
          </p:cNvPr>
          <p:cNvCxnSpPr/>
          <p:nvPr/>
        </p:nvCxnSpPr>
        <p:spPr>
          <a:xfrm flipV="1">
            <a:off x="1676399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84663D-2AE0-45A1-AFAF-FAC10A2C29E0}"/>
              </a:ext>
            </a:extLst>
          </p:cNvPr>
          <p:cNvCxnSpPr/>
          <p:nvPr/>
        </p:nvCxnSpPr>
        <p:spPr>
          <a:xfrm flipV="1">
            <a:off x="1970690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06C29B-5B5C-4BDF-A399-429C80A4C611}"/>
              </a:ext>
            </a:extLst>
          </p:cNvPr>
          <p:cNvCxnSpPr/>
          <p:nvPr/>
        </p:nvCxnSpPr>
        <p:spPr>
          <a:xfrm flipV="1">
            <a:off x="1828799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1B9B7E-AA73-4889-B199-1231BF08CBFC}"/>
              </a:ext>
            </a:extLst>
          </p:cNvPr>
          <p:cNvCxnSpPr/>
          <p:nvPr/>
        </p:nvCxnSpPr>
        <p:spPr>
          <a:xfrm flipV="1">
            <a:off x="2117834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A5149B-C3D1-4D5D-BF82-CABF932D1FCC}"/>
              </a:ext>
            </a:extLst>
          </p:cNvPr>
          <p:cNvCxnSpPr/>
          <p:nvPr/>
        </p:nvCxnSpPr>
        <p:spPr>
          <a:xfrm flipV="1">
            <a:off x="2412125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71553F-75B0-434C-84DC-60A306265705}"/>
              </a:ext>
            </a:extLst>
          </p:cNvPr>
          <p:cNvCxnSpPr/>
          <p:nvPr/>
        </p:nvCxnSpPr>
        <p:spPr>
          <a:xfrm flipV="1">
            <a:off x="2270234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1660D0-C1CD-48CC-92AF-34EE2D64BCD1}"/>
              </a:ext>
            </a:extLst>
          </p:cNvPr>
          <p:cNvCxnSpPr/>
          <p:nvPr/>
        </p:nvCxnSpPr>
        <p:spPr>
          <a:xfrm flipV="1">
            <a:off x="2554014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A1C0C2-4718-4155-ADE6-A8F7FC9AF027}"/>
              </a:ext>
            </a:extLst>
          </p:cNvPr>
          <p:cNvCxnSpPr/>
          <p:nvPr/>
        </p:nvCxnSpPr>
        <p:spPr>
          <a:xfrm flipV="1">
            <a:off x="2701158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462E64-F292-4604-9990-68DC8FC6CCFB}"/>
              </a:ext>
            </a:extLst>
          </p:cNvPr>
          <p:cNvCxnSpPr/>
          <p:nvPr/>
        </p:nvCxnSpPr>
        <p:spPr>
          <a:xfrm flipV="1">
            <a:off x="2853558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5EA6B9-0442-4975-93D1-EDBA0C26A983}"/>
                  </a:ext>
                </a:extLst>
              </p:cNvPr>
              <p:cNvSpPr txBox="1"/>
              <p:nvPr/>
            </p:nvSpPr>
            <p:spPr>
              <a:xfrm>
                <a:off x="1353232" y="5264230"/>
                <a:ext cx="105889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?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5EA6B9-0442-4975-93D1-EDBA0C26A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32" y="5264230"/>
                <a:ext cx="1058893" cy="584775"/>
              </a:xfrm>
              <a:prstGeom prst="rect">
                <a:avLst/>
              </a:prstGeom>
              <a:blipFill>
                <a:blip r:embed="rId5"/>
                <a:stretch>
                  <a:fillRect t="-12500" r="-171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69D44C-9463-417E-A4A0-1D3B88E03AEB}"/>
                  </a:ext>
                </a:extLst>
              </p:cNvPr>
              <p:cNvSpPr txBox="1"/>
              <p:nvPr/>
            </p:nvSpPr>
            <p:spPr>
              <a:xfrm>
                <a:off x="2785242" y="3438776"/>
                <a:ext cx="2780313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/>
                  <a:t> x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=1?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69D44C-9463-417E-A4A0-1D3B88E03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42" y="3438776"/>
                <a:ext cx="2780313" cy="523220"/>
              </a:xfrm>
              <a:prstGeom prst="rect">
                <a:avLst/>
              </a:prstGeom>
              <a:blipFill>
                <a:blip r:embed="rId6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438A1A-5FDA-4A88-9471-C9F90E0EB3F4}"/>
                  </a:ext>
                </a:extLst>
              </p:cNvPr>
              <p:cNvSpPr txBox="1"/>
              <p:nvPr/>
            </p:nvSpPr>
            <p:spPr>
              <a:xfrm>
                <a:off x="6873111" y="1824576"/>
                <a:ext cx="21759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-CAPP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438A1A-5FDA-4A88-9471-C9F90E0E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111" y="1824576"/>
                <a:ext cx="2175965" cy="707886"/>
              </a:xfrm>
              <a:prstGeom prst="rect">
                <a:avLst/>
              </a:prstGeom>
              <a:blipFill>
                <a:blip r:embed="rId7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E8977FBE-4B90-4A80-B2A1-610084DB09B5}"/>
                  </a:ext>
                </a:extLst>
              </p:cNvPr>
              <p:cNvSpPr/>
              <p:nvPr/>
            </p:nvSpPr>
            <p:spPr>
              <a:xfrm>
                <a:off x="6636955" y="2874579"/>
                <a:ext cx="2117834" cy="19339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E8977FBE-4B90-4A80-B2A1-610084DB0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955" y="2874579"/>
                <a:ext cx="2117834" cy="1933904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D1BDCD-30A8-4B2E-8429-E4DF6E52F214}"/>
              </a:ext>
            </a:extLst>
          </p:cNvPr>
          <p:cNvCxnSpPr>
            <a:endCxn id="37" idx="2"/>
          </p:cNvCxnSpPr>
          <p:nvPr/>
        </p:nvCxnSpPr>
        <p:spPr>
          <a:xfrm flipV="1">
            <a:off x="6636955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9C686-3613-4E9D-92DB-5EFA30AF2770}"/>
              </a:ext>
            </a:extLst>
          </p:cNvPr>
          <p:cNvCxnSpPr/>
          <p:nvPr/>
        </p:nvCxnSpPr>
        <p:spPr>
          <a:xfrm flipV="1">
            <a:off x="6931246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74BC8B-78F5-4446-83A5-CFD9CF078D1F}"/>
              </a:ext>
            </a:extLst>
          </p:cNvPr>
          <p:cNvCxnSpPr/>
          <p:nvPr/>
        </p:nvCxnSpPr>
        <p:spPr>
          <a:xfrm flipV="1">
            <a:off x="6789355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6C66A0-AEE4-4AA3-A433-09C893047DC4}"/>
              </a:ext>
            </a:extLst>
          </p:cNvPr>
          <p:cNvCxnSpPr/>
          <p:nvPr/>
        </p:nvCxnSpPr>
        <p:spPr>
          <a:xfrm flipV="1">
            <a:off x="7078390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337D8B-FAEB-4397-BD09-761A53B1FFD0}"/>
              </a:ext>
            </a:extLst>
          </p:cNvPr>
          <p:cNvCxnSpPr/>
          <p:nvPr/>
        </p:nvCxnSpPr>
        <p:spPr>
          <a:xfrm flipV="1">
            <a:off x="7372681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CCDEF3-7C99-4CB5-8D4A-47034A83D785}"/>
              </a:ext>
            </a:extLst>
          </p:cNvPr>
          <p:cNvCxnSpPr/>
          <p:nvPr/>
        </p:nvCxnSpPr>
        <p:spPr>
          <a:xfrm flipV="1">
            <a:off x="7230790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AAE9B7-73C6-4041-946B-BAE8604210F1}"/>
              </a:ext>
            </a:extLst>
          </p:cNvPr>
          <p:cNvCxnSpPr/>
          <p:nvPr/>
        </p:nvCxnSpPr>
        <p:spPr>
          <a:xfrm flipV="1">
            <a:off x="7514569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107513-F662-48A5-823F-146753D8818F}"/>
              </a:ext>
            </a:extLst>
          </p:cNvPr>
          <p:cNvCxnSpPr/>
          <p:nvPr/>
        </p:nvCxnSpPr>
        <p:spPr>
          <a:xfrm flipV="1">
            <a:off x="7808860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25913B-0810-4740-8697-C7A895782CF5}"/>
              </a:ext>
            </a:extLst>
          </p:cNvPr>
          <p:cNvCxnSpPr/>
          <p:nvPr/>
        </p:nvCxnSpPr>
        <p:spPr>
          <a:xfrm flipV="1">
            <a:off x="7666969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F24CEA-776B-4A88-ADE4-7577E5E84A4E}"/>
              </a:ext>
            </a:extLst>
          </p:cNvPr>
          <p:cNvCxnSpPr/>
          <p:nvPr/>
        </p:nvCxnSpPr>
        <p:spPr>
          <a:xfrm flipV="1">
            <a:off x="7956004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EA02853-FD0C-4AE2-949D-AF3B9CE8FC0D}"/>
              </a:ext>
            </a:extLst>
          </p:cNvPr>
          <p:cNvCxnSpPr/>
          <p:nvPr/>
        </p:nvCxnSpPr>
        <p:spPr>
          <a:xfrm flipV="1">
            <a:off x="8250295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689877-9966-4A05-A260-6E531734CC49}"/>
              </a:ext>
            </a:extLst>
          </p:cNvPr>
          <p:cNvCxnSpPr/>
          <p:nvPr/>
        </p:nvCxnSpPr>
        <p:spPr>
          <a:xfrm flipV="1">
            <a:off x="8108404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1D7B13-55FF-43D1-887E-950BA65DAA23}"/>
              </a:ext>
            </a:extLst>
          </p:cNvPr>
          <p:cNvCxnSpPr/>
          <p:nvPr/>
        </p:nvCxnSpPr>
        <p:spPr>
          <a:xfrm flipV="1">
            <a:off x="8392184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A2FA0C-AD4D-46EF-9E5E-31D8315EF5D0}"/>
              </a:ext>
            </a:extLst>
          </p:cNvPr>
          <p:cNvCxnSpPr/>
          <p:nvPr/>
        </p:nvCxnSpPr>
        <p:spPr>
          <a:xfrm flipV="1">
            <a:off x="8539328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4D931D-AA25-4FAA-A73E-54904982BAE4}"/>
              </a:ext>
            </a:extLst>
          </p:cNvPr>
          <p:cNvCxnSpPr/>
          <p:nvPr/>
        </p:nvCxnSpPr>
        <p:spPr>
          <a:xfrm flipV="1">
            <a:off x="8691728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D11A66-DFEE-413B-A3B6-24A97DA9DA6C}"/>
                  </a:ext>
                </a:extLst>
              </p:cNvPr>
              <p:cNvSpPr txBox="1"/>
              <p:nvPr/>
            </p:nvSpPr>
            <p:spPr>
              <a:xfrm>
                <a:off x="8912441" y="2757225"/>
                <a:ext cx="3158750" cy="156831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Estimate quantity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func>
                  </m:oMath>
                </a14:m>
                <a:r>
                  <a:rPr lang="en-US" sz="2800" dirty="0"/>
                  <a:t>,</a:t>
                </a:r>
              </a:p>
              <a:p>
                <a:r>
                  <a:rPr lang="en-US" sz="2800" dirty="0"/>
                  <a:t>with additive error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D11A66-DFEE-413B-A3B6-24A97DA9D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441" y="2757225"/>
                <a:ext cx="3158750" cy="1568314"/>
              </a:xfrm>
              <a:prstGeom prst="rect">
                <a:avLst/>
              </a:prstGeom>
              <a:blipFill>
                <a:blip r:embed="rId9"/>
                <a:stretch>
                  <a:fillRect l="-3854" t="-3475" b="-9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810B66-EE04-4382-8F92-B32DE582EEA4}"/>
                  </a:ext>
                </a:extLst>
              </p:cNvPr>
              <p:cNvSpPr txBox="1"/>
              <p:nvPr/>
            </p:nvSpPr>
            <p:spPr>
              <a:xfrm>
                <a:off x="6931246" y="5332549"/>
                <a:ext cx="1683278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810B66-EE04-4382-8F92-B32DE582E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246" y="5332549"/>
                <a:ext cx="168327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9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6" grpId="0" animBg="1"/>
      <p:bldP spid="31" grpId="0" animBg="1"/>
      <p:bldP spid="36" grpId="0"/>
      <p:bldP spid="37" grpId="0" animBg="1"/>
      <p:bldP spid="54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71" y="135726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Algorithmic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FDEC6-6400-4ECF-9B59-71F36231C164}"/>
                  </a:ext>
                </a:extLst>
              </p:cNvPr>
              <p:cNvSpPr txBox="1"/>
              <p:nvPr/>
            </p:nvSpPr>
            <p:spPr>
              <a:xfrm>
                <a:off x="1098330" y="1765738"/>
                <a:ext cx="1639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FDEC6-6400-4ECF-9B59-71F36231C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0" y="1765738"/>
                <a:ext cx="1639611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5664BEFE-FD42-4D33-ACB4-632804767579}"/>
                  </a:ext>
                </a:extLst>
              </p:cNvPr>
              <p:cNvSpPr/>
              <p:nvPr/>
            </p:nvSpPr>
            <p:spPr>
              <a:xfrm>
                <a:off x="798785" y="2874579"/>
                <a:ext cx="2117834" cy="19339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5664BEFE-FD42-4D33-ACB4-632804767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85" y="2874579"/>
                <a:ext cx="2117834" cy="1933904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51C4D9-E1A1-44C1-9FC7-C2337C3BDF1C}"/>
              </a:ext>
            </a:extLst>
          </p:cNvPr>
          <p:cNvCxnSpPr>
            <a:endCxn id="5" idx="2"/>
          </p:cNvCxnSpPr>
          <p:nvPr/>
        </p:nvCxnSpPr>
        <p:spPr>
          <a:xfrm flipV="1">
            <a:off x="798785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58141-2FBB-46B7-8668-CC9160BFF817}"/>
              </a:ext>
            </a:extLst>
          </p:cNvPr>
          <p:cNvCxnSpPr/>
          <p:nvPr/>
        </p:nvCxnSpPr>
        <p:spPr>
          <a:xfrm flipV="1">
            <a:off x="1093076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DF9FA-F0E5-45FC-AF07-65E6138DE83C}"/>
              </a:ext>
            </a:extLst>
          </p:cNvPr>
          <p:cNvCxnSpPr/>
          <p:nvPr/>
        </p:nvCxnSpPr>
        <p:spPr>
          <a:xfrm flipV="1">
            <a:off x="951185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52139E-CD86-4965-AC2B-96FEF2D09B2A}"/>
              </a:ext>
            </a:extLst>
          </p:cNvPr>
          <p:cNvCxnSpPr/>
          <p:nvPr/>
        </p:nvCxnSpPr>
        <p:spPr>
          <a:xfrm flipV="1">
            <a:off x="1240220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2B9B86-26F2-4C22-8B03-94C7D5DF2EA5}"/>
              </a:ext>
            </a:extLst>
          </p:cNvPr>
          <p:cNvCxnSpPr/>
          <p:nvPr/>
        </p:nvCxnSpPr>
        <p:spPr>
          <a:xfrm flipV="1">
            <a:off x="1534511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C1E50-5D0E-45F1-A9D1-DEE05821DD63}"/>
              </a:ext>
            </a:extLst>
          </p:cNvPr>
          <p:cNvCxnSpPr/>
          <p:nvPr/>
        </p:nvCxnSpPr>
        <p:spPr>
          <a:xfrm flipV="1">
            <a:off x="1392620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929B30-8B1D-44FD-8293-11502A7EEAF0}"/>
              </a:ext>
            </a:extLst>
          </p:cNvPr>
          <p:cNvCxnSpPr/>
          <p:nvPr/>
        </p:nvCxnSpPr>
        <p:spPr>
          <a:xfrm flipV="1">
            <a:off x="1676399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84663D-2AE0-45A1-AFAF-FAC10A2C29E0}"/>
              </a:ext>
            </a:extLst>
          </p:cNvPr>
          <p:cNvCxnSpPr/>
          <p:nvPr/>
        </p:nvCxnSpPr>
        <p:spPr>
          <a:xfrm flipV="1">
            <a:off x="1970690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06C29B-5B5C-4BDF-A399-429C80A4C611}"/>
              </a:ext>
            </a:extLst>
          </p:cNvPr>
          <p:cNvCxnSpPr/>
          <p:nvPr/>
        </p:nvCxnSpPr>
        <p:spPr>
          <a:xfrm flipV="1">
            <a:off x="1828799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1B9B7E-AA73-4889-B199-1231BF08CBFC}"/>
              </a:ext>
            </a:extLst>
          </p:cNvPr>
          <p:cNvCxnSpPr/>
          <p:nvPr/>
        </p:nvCxnSpPr>
        <p:spPr>
          <a:xfrm flipV="1">
            <a:off x="2117834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A5149B-C3D1-4D5D-BF82-CABF932D1FCC}"/>
              </a:ext>
            </a:extLst>
          </p:cNvPr>
          <p:cNvCxnSpPr/>
          <p:nvPr/>
        </p:nvCxnSpPr>
        <p:spPr>
          <a:xfrm flipV="1">
            <a:off x="2412125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71553F-75B0-434C-84DC-60A306265705}"/>
              </a:ext>
            </a:extLst>
          </p:cNvPr>
          <p:cNvCxnSpPr/>
          <p:nvPr/>
        </p:nvCxnSpPr>
        <p:spPr>
          <a:xfrm flipV="1">
            <a:off x="2270234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1660D0-C1CD-48CC-92AF-34EE2D64BCD1}"/>
              </a:ext>
            </a:extLst>
          </p:cNvPr>
          <p:cNvCxnSpPr/>
          <p:nvPr/>
        </p:nvCxnSpPr>
        <p:spPr>
          <a:xfrm flipV="1">
            <a:off x="2554014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A1C0C2-4718-4155-ADE6-A8F7FC9AF027}"/>
              </a:ext>
            </a:extLst>
          </p:cNvPr>
          <p:cNvCxnSpPr/>
          <p:nvPr/>
        </p:nvCxnSpPr>
        <p:spPr>
          <a:xfrm flipV="1">
            <a:off x="2701158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462E64-F292-4604-9990-68DC8FC6CCFB}"/>
              </a:ext>
            </a:extLst>
          </p:cNvPr>
          <p:cNvCxnSpPr/>
          <p:nvPr/>
        </p:nvCxnSpPr>
        <p:spPr>
          <a:xfrm flipV="1">
            <a:off x="2853558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5EA6B9-0442-4975-93D1-EDBA0C26A983}"/>
                  </a:ext>
                </a:extLst>
              </p:cNvPr>
              <p:cNvSpPr txBox="1"/>
              <p:nvPr/>
            </p:nvSpPr>
            <p:spPr>
              <a:xfrm>
                <a:off x="1353232" y="5264230"/>
                <a:ext cx="105889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?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5EA6B9-0442-4975-93D1-EDBA0C26A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32" y="5264230"/>
                <a:ext cx="1058893" cy="584775"/>
              </a:xfrm>
              <a:prstGeom prst="rect">
                <a:avLst/>
              </a:prstGeom>
              <a:blipFill>
                <a:blip r:embed="rId5"/>
                <a:stretch>
                  <a:fillRect t="-12500" r="-171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69D44C-9463-417E-A4A0-1D3B88E03AEB}"/>
                  </a:ext>
                </a:extLst>
              </p:cNvPr>
              <p:cNvSpPr txBox="1"/>
              <p:nvPr/>
            </p:nvSpPr>
            <p:spPr>
              <a:xfrm>
                <a:off x="2785242" y="3438776"/>
                <a:ext cx="2780313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/>
                  <a:t> x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=1?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69D44C-9463-417E-A4A0-1D3B88E03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42" y="3438776"/>
                <a:ext cx="2780313" cy="523220"/>
              </a:xfrm>
              <a:prstGeom prst="rect">
                <a:avLst/>
              </a:prstGeom>
              <a:blipFill>
                <a:blip r:embed="rId6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438A1A-5FDA-4A88-9471-C9F90E0EB3F4}"/>
                  </a:ext>
                </a:extLst>
              </p:cNvPr>
              <p:cNvSpPr txBox="1"/>
              <p:nvPr/>
            </p:nvSpPr>
            <p:spPr>
              <a:xfrm>
                <a:off x="6873111" y="1824576"/>
                <a:ext cx="21759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-CAPP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438A1A-5FDA-4A88-9471-C9F90E0E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111" y="1824576"/>
                <a:ext cx="2175965" cy="707886"/>
              </a:xfrm>
              <a:prstGeom prst="rect">
                <a:avLst/>
              </a:prstGeom>
              <a:blipFill>
                <a:blip r:embed="rId7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E8977FBE-4B90-4A80-B2A1-610084DB09B5}"/>
                  </a:ext>
                </a:extLst>
              </p:cNvPr>
              <p:cNvSpPr/>
              <p:nvPr/>
            </p:nvSpPr>
            <p:spPr>
              <a:xfrm>
                <a:off x="6636955" y="2874579"/>
                <a:ext cx="2117834" cy="19339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E8977FBE-4B90-4A80-B2A1-610084DB0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955" y="2874579"/>
                <a:ext cx="2117834" cy="1933904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D1BDCD-30A8-4B2E-8429-E4DF6E52F214}"/>
              </a:ext>
            </a:extLst>
          </p:cNvPr>
          <p:cNvCxnSpPr>
            <a:endCxn id="37" idx="2"/>
          </p:cNvCxnSpPr>
          <p:nvPr/>
        </p:nvCxnSpPr>
        <p:spPr>
          <a:xfrm flipV="1">
            <a:off x="6636955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9C686-3613-4E9D-92DB-5EFA30AF2770}"/>
              </a:ext>
            </a:extLst>
          </p:cNvPr>
          <p:cNvCxnSpPr/>
          <p:nvPr/>
        </p:nvCxnSpPr>
        <p:spPr>
          <a:xfrm flipV="1">
            <a:off x="6931246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74BC8B-78F5-4446-83A5-CFD9CF078D1F}"/>
              </a:ext>
            </a:extLst>
          </p:cNvPr>
          <p:cNvCxnSpPr/>
          <p:nvPr/>
        </p:nvCxnSpPr>
        <p:spPr>
          <a:xfrm flipV="1">
            <a:off x="6789355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6C66A0-AEE4-4AA3-A433-09C893047DC4}"/>
              </a:ext>
            </a:extLst>
          </p:cNvPr>
          <p:cNvCxnSpPr/>
          <p:nvPr/>
        </p:nvCxnSpPr>
        <p:spPr>
          <a:xfrm flipV="1">
            <a:off x="7078390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337D8B-FAEB-4397-BD09-761A53B1FFD0}"/>
              </a:ext>
            </a:extLst>
          </p:cNvPr>
          <p:cNvCxnSpPr/>
          <p:nvPr/>
        </p:nvCxnSpPr>
        <p:spPr>
          <a:xfrm flipV="1">
            <a:off x="7372681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CCDEF3-7C99-4CB5-8D4A-47034A83D785}"/>
              </a:ext>
            </a:extLst>
          </p:cNvPr>
          <p:cNvCxnSpPr/>
          <p:nvPr/>
        </p:nvCxnSpPr>
        <p:spPr>
          <a:xfrm flipV="1">
            <a:off x="7230790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AAE9B7-73C6-4041-946B-BAE8604210F1}"/>
              </a:ext>
            </a:extLst>
          </p:cNvPr>
          <p:cNvCxnSpPr/>
          <p:nvPr/>
        </p:nvCxnSpPr>
        <p:spPr>
          <a:xfrm flipV="1">
            <a:off x="7514569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107513-F662-48A5-823F-146753D8818F}"/>
              </a:ext>
            </a:extLst>
          </p:cNvPr>
          <p:cNvCxnSpPr/>
          <p:nvPr/>
        </p:nvCxnSpPr>
        <p:spPr>
          <a:xfrm flipV="1">
            <a:off x="7808860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25913B-0810-4740-8697-C7A895782CF5}"/>
              </a:ext>
            </a:extLst>
          </p:cNvPr>
          <p:cNvCxnSpPr/>
          <p:nvPr/>
        </p:nvCxnSpPr>
        <p:spPr>
          <a:xfrm flipV="1">
            <a:off x="7666969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F24CEA-776B-4A88-ADE4-7577E5E84A4E}"/>
              </a:ext>
            </a:extLst>
          </p:cNvPr>
          <p:cNvCxnSpPr/>
          <p:nvPr/>
        </p:nvCxnSpPr>
        <p:spPr>
          <a:xfrm flipV="1">
            <a:off x="7956004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EA02853-FD0C-4AE2-949D-AF3B9CE8FC0D}"/>
              </a:ext>
            </a:extLst>
          </p:cNvPr>
          <p:cNvCxnSpPr/>
          <p:nvPr/>
        </p:nvCxnSpPr>
        <p:spPr>
          <a:xfrm flipV="1">
            <a:off x="8250295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689877-9966-4A05-A260-6E531734CC49}"/>
              </a:ext>
            </a:extLst>
          </p:cNvPr>
          <p:cNvCxnSpPr/>
          <p:nvPr/>
        </p:nvCxnSpPr>
        <p:spPr>
          <a:xfrm flipV="1">
            <a:off x="8108404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1D7B13-55FF-43D1-887E-950BA65DAA23}"/>
              </a:ext>
            </a:extLst>
          </p:cNvPr>
          <p:cNvCxnSpPr/>
          <p:nvPr/>
        </p:nvCxnSpPr>
        <p:spPr>
          <a:xfrm flipV="1">
            <a:off x="8392184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A2FA0C-AD4D-46EF-9E5E-31D8315EF5D0}"/>
              </a:ext>
            </a:extLst>
          </p:cNvPr>
          <p:cNvCxnSpPr/>
          <p:nvPr/>
        </p:nvCxnSpPr>
        <p:spPr>
          <a:xfrm flipV="1">
            <a:off x="8539328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4D931D-AA25-4FAA-A73E-54904982BAE4}"/>
              </a:ext>
            </a:extLst>
          </p:cNvPr>
          <p:cNvCxnSpPr/>
          <p:nvPr/>
        </p:nvCxnSpPr>
        <p:spPr>
          <a:xfrm flipV="1">
            <a:off x="8691728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D11A66-DFEE-413B-A3B6-24A97DA9DA6C}"/>
                  </a:ext>
                </a:extLst>
              </p:cNvPr>
              <p:cNvSpPr txBox="1"/>
              <p:nvPr/>
            </p:nvSpPr>
            <p:spPr>
              <a:xfrm>
                <a:off x="8912441" y="2757225"/>
                <a:ext cx="3158750" cy="156831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Estimate quantity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func>
                  </m:oMath>
                </a14:m>
                <a:r>
                  <a:rPr lang="en-US" sz="2800" dirty="0"/>
                  <a:t>,</a:t>
                </a:r>
              </a:p>
              <a:p>
                <a:r>
                  <a:rPr lang="en-US" sz="2800" dirty="0"/>
                  <a:t>with additive error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D11A66-DFEE-413B-A3B6-24A97DA9D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441" y="2757225"/>
                <a:ext cx="3158750" cy="1568314"/>
              </a:xfrm>
              <a:prstGeom prst="rect">
                <a:avLst/>
              </a:prstGeom>
              <a:blipFill>
                <a:blip r:embed="rId9"/>
                <a:stretch>
                  <a:fillRect l="-3854" t="-3475" b="-9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810B66-EE04-4382-8F92-B32DE582EEA4}"/>
                  </a:ext>
                </a:extLst>
              </p:cNvPr>
              <p:cNvSpPr txBox="1"/>
              <p:nvPr/>
            </p:nvSpPr>
            <p:spPr>
              <a:xfrm>
                <a:off x="6931246" y="5332549"/>
                <a:ext cx="1683278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810B66-EE04-4382-8F92-B32DE582E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246" y="5332549"/>
                <a:ext cx="168327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052B63-7185-4643-90ED-2D8AB07E6B44}"/>
                  </a:ext>
                </a:extLst>
              </p:cNvPr>
              <p:cNvSpPr txBox="1"/>
              <p:nvPr/>
            </p:nvSpPr>
            <p:spPr>
              <a:xfrm>
                <a:off x="798785" y="2508649"/>
                <a:ext cx="10189782" cy="238347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b="1" i="1" dirty="0"/>
                  <a:t>Define </a:t>
                </a:r>
                <a:r>
                  <a:rPr lang="en-US" sz="3600" i="1" dirty="0"/>
                  <a:t>non-trivial algorithms:</a:t>
                </a:r>
                <a:endParaRPr lang="en-US" sz="3600" dirty="0"/>
              </a:p>
              <a:p>
                <a:r>
                  <a:rPr lang="en-US" sz="3600" dirty="0"/>
                  <a:t>1. </a:t>
                </a:r>
                <a:r>
                  <a:rPr lang="en-US" sz="3600" dirty="0">
                    <a:solidFill>
                      <a:srgbClr val="FF0000"/>
                    </a:solidFill>
                  </a:rPr>
                  <a:t>Non-trivial SAT</a:t>
                </a:r>
                <a:r>
                  <a:rPr lang="en-US" sz="3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600" dirty="0"/>
                  <a:t> time algorithm for SAT.</a:t>
                </a:r>
              </a:p>
              <a:p>
                <a:r>
                  <a:rPr lang="en-US" sz="3600" dirty="0"/>
                  <a:t>2. </a:t>
                </a:r>
                <a:r>
                  <a:rPr lang="en-US" sz="3600" dirty="0">
                    <a:solidFill>
                      <a:srgbClr val="FF0000"/>
                    </a:solidFill>
                  </a:rPr>
                  <a:t>Non-trivial CAPP</a:t>
                </a:r>
                <a:r>
                  <a:rPr lang="en-US" sz="3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600" dirty="0"/>
                  <a:t> time for CAPP </a:t>
                </a:r>
                <a:br>
                  <a:rPr lang="en-US" sz="3600" dirty="0"/>
                </a:br>
                <a:r>
                  <a:rPr lang="en-US" sz="3600" dirty="0"/>
                  <a:t>					with error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.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052B63-7185-4643-90ED-2D8AB07E6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85" y="2508649"/>
                <a:ext cx="10189782" cy="2383473"/>
              </a:xfrm>
              <a:prstGeom prst="rect">
                <a:avLst/>
              </a:prstGeom>
              <a:blipFill>
                <a:blip r:embed="rId11"/>
                <a:stretch>
                  <a:fillRect l="-1793" t="-4082" b="-867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47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424" y="109449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Algorithmic Equivalence 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33B9B4-46AA-4FC6-976C-5B1ABAA03194}"/>
              </a:ext>
            </a:extLst>
          </p:cNvPr>
          <p:cNvSpPr/>
          <p:nvPr/>
        </p:nvSpPr>
        <p:spPr>
          <a:xfrm>
            <a:off x="2307019" y="4752579"/>
            <a:ext cx="1844565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8F69F-0BF1-41F2-9444-FB25FDFEEDBE}"/>
              </a:ext>
            </a:extLst>
          </p:cNvPr>
          <p:cNvSpPr/>
          <p:nvPr/>
        </p:nvSpPr>
        <p:spPr>
          <a:xfrm>
            <a:off x="993227" y="582273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3B6732-AB86-401E-93F1-D898C79DC9C7}"/>
              </a:ext>
            </a:extLst>
          </p:cNvPr>
          <p:cNvSpPr/>
          <p:nvPr/>
        </p:nvSpPr>
        <p:spPr>
          <a:xfrm>
            <a:off x="2601309" y="5822732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9CAEE3-29A5-4EE7-AFA0-A3C35522C284}"/>
              </a:ext>
            </a:extLst>
          </p:cNvPr>
          <p:cNvSpPr/>
          <p:nvPr/>
        </p:nvSpPr>
        <p:spPr>
          <a:xfrm>
            <a:off x="4298730" y="582273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8EB87-93B7-4B2F-AC4E-A8FA79696C60}"/>
              </a:ext>
            </a:extLst>
          </p:cNvPr>
          <p:cNvCxnSpPr>
            <a:stCxn id="8" idx="3"/>
          </p:cNvCxnSpPr>
          <p:nvPr/>
        </p:nvCxnSpPr>
        <p:spPr>
          <a:xfrm flipH="1">
            <a:off x="1949668" y="5251716"/>
            <a:ext cx="627481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0B4A09-C238-4D1A-82A4-400547E7C4A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229302" y="5337354"/>
            <a:ext cx="1030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4B50A1-C0D6-491C-8A44-08A27107DCF8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881454" y="5251716"/>
            <a:ext cx="601211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2390155-69B9-417A-9BBD-61C53C3537C0}"/>
              </a:ext>
            </a:extLst>
          </p:cNvPr>
          <p:cNvSpPr/>
          <p:nvPr/>
        </p:nvSpPr>
        <p:spPr>
          <a:xfrm>
            <a:off x="7788164" y="4752579"/>
            <a:ext cx="1844565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76DA5-9476-4B1A-9242-F44F33C5A1D8}"/>
              </a:ext>
            </a:extLst>
          </p:cNvPr>
          <p:cNvSpPr/>
          <p:nvPr/>
        </p:nvSpPr>
        <p:spPr>
          <a:xfrm>
            <a:off x="6474372" y="582273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633E04E-EC0A-4FB2-A906-3262A04657B0}"/>
              </a:ext>
            </a:extLst>
          </p:cNvPr>
          <p:cNvSpPr/>
          <p:nvPr/>
        </p:nvSpPr>
        <p:spPr>
          <a:xfrm>
            <a:off x="8082454" y="5822732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25A6E70-6E44-4235-8DA3-0AE5DD55B431}"/>
              </a:ext>
            </a:extLst>
          </p:cNvPr>
          <p:cNvSpPr/>
          <p:nvPr/>
        </p:nvSpPr>
        <p:spPr>
          <a:xfrm>
            <a:off x="9779875" y="582273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912925-5147-4EFB-A4C5-1B8CC0D8C5FA}"/>
              </a:ext>
            </a:extLst>
          </p:cNvPr>
          <p:cNvCxnSpPr>
            <a:stCxn id="24" idx="3"/>
          </p:cNvCxnSpPr>
          <p:nvPr/>
        </p:nvCxnSpPr>
        <p:spPr>
          <a:xfrm flipH="1">
            <a:off x="7430813" y="5251716"/>
            <a:ext cx="627481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278786-C26A-4E0C-8446-CEC3829F0FF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10447" y="5337354"/>
            <a:ext cx="1030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56600F-4BEB-4065-B174-FB377162369F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9362599" y="5251716"/>
            <a:ext cx="601211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/>
              <p:nvPr/>
            </p:nvSpPr>
            <p:spPr>
              <a:xfrm>
                <a:off x="1329558" y="2301088"/>
                <a:ext cx="9532883" cy="120032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Poly-size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are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equivalent </a:t>
                </a:r>
                <a:r>
                  <a:rPr lang="en-US" sz="3600" dirty="0">
                    <a:solidFill>
                      <a:schemeClr val="tx1"/>
                    </a:solidFill>
                  </a:rPr>
                  <a:t>for</a:t>
                </a:r>
                <a:r>
                  <a:rPr lang="en-US" sz="3600" dirty="0">
                    <a:solidFill>
                      <a:srgbClr val="FF0000"/>
                    </a:solidFill>
                  </a:rPr>
                  <a:t> Non-Trivial SAT Algorithms!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558" y="2301088"/>
                <a:ext cx="9532883" cy="1200329"/>
              </a:xfrm>
              <a:prstGeom prst="rect">
                <a:avLst/>
              </a:prstGeom>
              <a:blipFill>
                <a:blip r:embed="rId3"/>
                <a:stretch>
                  <a:fillRect t="-7576" b="-1767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0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424" y="109449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Algorithmic Equivalence II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33B9B4-46AA-4FC6-976C-5B1ABAA03194}"/>
              </a:ext>
            </a:extLst>
          </p:cNvPr>
          <p:cNvSpPr/>
          <p:nvPr/>
        </p:nvSpPr>
        <p:spPr>
          <a:xfrm>
            <a:off x="2307019" y="4752579"/>
            <a:ext cx="1844565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8F69F-0BF1-41F2-9444-FB25FDFEEDBE}"/>
              </a:ext>
            </a:extLst>
          </p:cNvPr>
          <p:cNvSpPr/>
          <p:nvPr/>
        </p:nvSpPr>
        <p:spPr>
          <a:xfrm>
            <a:off x="993227" y="582273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3B6732-AB86-401E-93F1-D898C79DC9C7}"/>
              </a:ext>
            </a:extLst>
          </p:cNvPr>
          <p:cNvSpPr/>
          <p:nvPr/>
        </p:nvSpPr>
        <p:spPr>
          <a:xfrm>
            <a:off x="2601309" y="5822732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9CAEE3-29A5-4EE7-AFA0-A3C35522C284}"/>
              </a:ext>
            </a:extLst>
          </p:cNvPr>
          <p:cNvSpPr/>
          <p:nvPr/>
        </p:nvSpPr>
        <p:spPr>
          <a:xfrm>
            <a:off x="4298730" y="582273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8EB87-93B7-4B2F-AC4E-A8FA79696C60}"/>
              </a:ext>
            </a:extLst>
          </p:cNvPr>
          <p:cNvCxnSpPr>
            <a:stCxn id="8" idx="3"/>
          </p:cNvCxnSpPr>
          <p:nvPr/>
        </p:nvCxnSpPr>
        <p:spPr>
          <a:xfrm flipH="1">
            <a:off x="1949668" y="5251716"/>
            <a:ext cx="627481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0B4A09-C238-4D1A-82A4-400547E7C4A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229302" y="5337354"/>
            <a:ext cx="1030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4B50A1-C0D6-491C-8A44-08A27107DCF8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881454" y="5251716"/>
            <a:ext cx="601211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2390155-69B9-417A-9BBD-61C53C3537C0}"/>
              </a:ext>
            </a:extLst>
          </p:cNvPr>
          <p:cNvSpPr/>
          <p:nvPr/>
        </p:nvSpPr>
        <p:spPr>
          <a:xfrm>
            <a:off x="7788164" y="4752579"/>
            <a:ext cx="1844565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76DA5-9476-4B1A-9242-F44F33C5A1D8}"/>
              </a:ext>
            </a:extLst>
          </p:cNvPr>
          <p:cNvSpPr/>
          <p:nvPr/>
        </p:nvSpPr>
        <p:spPr>
          <a:xfrm>
            <a:off x="6474372" y="582273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633E04E-EC0A-4FB2-A906-3262A04657B0}"/>
              </a:ext>
            </a:extLst>
          </p:cNvPr>
          <p:cNvSpPr/>
          <p:nvPr/>
        </p:nvSpPr>
        <p:spPr>
          <a:xfrm>
            <a:off x="8082454" y="5822732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25A6E70-6E44-4235-8DA3-0AE5DD55B431}"/>
              </a:ext>
            </a:extLst>
          </p:cNvPr>
          <p:cNvSpPr/>
          <p:nvPr/>
        </p:nvSpPr>
        <p:spPr>
          <a:xfrm>
            <a:off x="9779875" y="582273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912925-5147-4EFB-A4C5-1B8CC0D8C5FA}"/>
              </a:ext>
            </a:extLst>
          </p:cNvPr>
          <p:cNvCxnSpPr>
            <a:stCxn id="24" idx="3"/>
          </p:cNvCxnSpPr>
          <p:nvPr/>
        </p:nvCxnSpPr>
        <p:spPr>
          <a:xfrm flipH="1">
            <a:off x="7430813" y="5251716"/>
            <a:ext cx="627481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278786-C26A-4E0C-8446-CEC3829F0FF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10447" y="5337354"/>
            <a:ext cx="1030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56600F-4BEB-4065-B174-FB377162369F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9362599" y="5251716"/>
            <a:ext cx="601211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/>
              <p:nvPr/>
            </p:nvSpPr>
            <p:spPr>
              <a:xfrm>
                <a:off x="993228" y="2301088"/>
                <a:ext cx="9869214" cy="120032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Poly-size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are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equivalent</a:t>
                </a:r>
                <a:r>
                  <a:rPr lang="en-US" sz="3600" dirty="0">
                    <a:solidFill>
                      <a:srgbClr val="FF0000"/>
                    </a:solidFill>
                  </a:rPr>
                  <a:t> for Non-Trivial CAPP Algorithms!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28" y="2301088"/>
                <a:ext cx="9869214" cy="1200329"/>
              </a:xfrm>
              <a:prstGeom prst="rect">
                <a:avLst/>
              </a:prstGeom>
              <a:blipFill>
                <a:blip r:embed="rId3"/>
                <a:stretch>
                  <a:fillRect t="-7576" b="-1767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6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24" y="260502"/>
            <a:ext cx="10929686" cy="10624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Motivation: New Structure Lemmas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33B9B4-46AA-4FC6-976C-5B1ABAA03194}"/>
              </a:ext>
            </a:extLst>
          </p:cNvPr>
          <p:cNvSpPr/>
          <p:nvPr/>
        </p:nvSpPr>
        <p:spPr>
          <a:xfrm>
            <a:off x="2328039" y="3197048"/>
            <a:ext cx="1844565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8F69F-0BF1-41F2-9444-FB25FDFEEDBE}"/>
              </a:ext>
            </a:extLst>
          </p:cNvPr>
          <p:cNvSpPr/>
          <p:nvPr/>
        </p:nvSpPr>
        <p:spPr>
          <a:xfrm>
            <a:off x="1014247" y="4267200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3B6732-AB86-401E-93F1-D898C79DC9C7}"/>
              </a:ext>
            </a:extLst>
          </p:cNvPr>
          <p:cNvSpPr/>
          <p:nvPr/>
        </p:nvSpPr>
        <p:spPr>
          <a:xfrm>
            <a:off x="2622329" y="426720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9CAEE3-29A5-4EE7-AFA0-A3C35522C284}"/>
              </a:ext>
            </a:extLst>
          </p:cNvPr>
          <p:cNvSpPr/>
          <p:nvPr/>
        </p:nvSpPr>
        <p:spPr>
          <a:xfrm>
            <a:off x="4319750" y="4267200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8EB87-93B7-4B2F-AC4E-A8FA79696C60}"/>
              </a:ext>
            </a:extLst>
          </p:cNvPr>
          <p:cNvCxnSpPr>
            <a:stCxn id="8" idx="3"/>
          </p:cNvCxnSpPr>
          <p:nvPr/>
        </p:nvCxnSpPr>
        <p:spPr>
          <a:xfrm flipH="1">
            <a:off x="1970688" y="3696185"/>
            <a:ext cx="627481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0B4A09-C238-4D1A-82A4-400547E7C4A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250322" y="3781823"/>
            <a:ext cx="1030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4B50A1-C0D6-491C-8A44-08A27107DCF8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902474" y="3696185"/>
            <a:ext cx="601211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2390155-69B9-417A-9BBD-61C53C3537C0}"/>
              </a:ext>
            </a:extLst>
          </p:cNvPr>
          <p:cNvSpPr/>
          <p:nvPr/>
        </p:nvSpPr>
        <p:spPr>
          <a:xfrm>
            <a:off x="7139149" y="3197048"/>
            <a:ext cx="1255987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76DA5-9476-4B1A-9242-F44F33C5A1D8}"/>
              </a:ext>
            </a:extLst>
          </p:cNvPr>
          <p:cNvSpPr/>
          <p:nvPr/>
        </p:nvSpPr>
        <p:spPr>
          <a:xfrm>
            <a:off x="6495392" y="4267200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633E04E-EC0A-4FB2-A906-3262A04657B0}"/>
              </a:ext>
            </a:extLst>
          </p:cNvPr>
          <p:cNvSpPr/>
          <p:nvPr/>
        </p:nvSpPr>
        <p:spPr>
          <a:xfrm>
            <a:off x="8103474" y="426720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25A6E70-6E44-4235-8DA3-0AE5DD55B431}"/>
              </a:ext>
            </a:extLst>
          </p:cNvPr>
          <p:cNvSpPr/>
          <p:nvPr/>
        </p:nvSpPr>
        <p:spPr>
          <a:xfrm>
            <a:off x="9800895" y="4267200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912925-5147-4EFB-A4C5-1B8CC0D8C5FA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 flipH="1">
            <a:off x="7123385" y="3696185"/>
            <a:ext cx="199699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278786-C26A-4E0C-8446-CEC3829F0FFA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>
            <a:off x="7767143" y="3781823"/>
            <a:ext cx="9643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56600F-4BEB-4065-B174-FB377162369F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8211201" y="3696185"/>
            <a:ext cx="1773629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/>
              <p:nvPr/>
            </p:nvSpPr>
            <p:spPr>
              <a:xfrm>
                <a:off x="1014247" y="1322956"/>
                <a:ext cx="6521670" cy="120032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[Goldmann-Hastad-Razborov’92]</a:t>
                </a:r>
                <a:r>
                  <a:rPr lang="en-US" sz="3600" dirty="0">
                    <a:solidFill>
                      <a:srgbClr val="FF0000"/>
                    </a:solidFill>
                  </a:rPr>
                  <a:t>: </a:t>
                </a:r>
                <a:endParaRPr lang="en-US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𝑇𝐻𝑅</m:t>
                      </m:r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𝑇𝐻𝑅</m:t>
                      </m:r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𝑀𝐴𝐽</m:t>
                      </m:r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𝑀𝐴𝐽</m:t>
                      </m:r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𝑀𝐴𝐽</m:t>
                      </m:r>
                    </m:oMath>
                  </m:oMathPara>
                </a14:m>
                <a:endParaRPr 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AA41B2-FE26-4BBC-9F60-1B1245DF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47" y="1322956"/>
                <a:ext cx="6521670" cy="1200329"/>
              </a:xfrm>
              <a:prstGeom prst="rect">
                <a:avLst/>
              </a:prstGeom>
              <a:blipFill>
                <a:blip r:embed="rId3"/>
                <a:stretch>
                  <a:fillRect l="-1401" t="-707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3FA9F1C5-13DE-4F31-A91D-618B4CD259D5}"/>
              </a:ext>
            </a:extLst>
          </p:cNvPr>
          <p:cNvSpPr/>
          <p:nvPr/>
        </p:nvSpPr>
        <p:spPr>
          <a:xfrm>
            <a:off x="8946930" y="3163168"/>
            <a:ext cx="1255987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F041082-B17E-447F-99D9-1A7DFE6D2DA7}"/>
              </a:ext>
            </a:extLst>
          </p:cNvPr>
          <p:cNvSpPr/>
          <p:nvPr/>
        </p:nvSpPr>
        <p:spPr>
          <a:xfrm>
            <a:off x="8058805" y="2318764"/>
            <a:ext cx="1255987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9CD45C-CEB0-4A27-9F97-0A908F7F6EDA}"/>
              </a:ext>
            </a:extLst>
          </p:cNvPr>
          <p:cNvCxnSpPr>
            <a:cxnSpLocks/>
            <a:stCxn id="32" idx="5"/>
            <a:endCxn id="27" idx="0"/>
          </p:cNvCxnSpPr>
          <p:nvPr/>
        </p:nvCxnSpPr>
        <p:spPr>
          <a:xfrm>
            <a:off x="10018982" y="3662305"/>
            <a:ext cx="409906" cy="604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89F580-7436-4496-8E75-77E97FD77007}"/>
              </a:ext>
            </a:extLst>
          </p:cNvPr>
          <p:cNvCxnSpPr>
            <a:cxnSpLocks/>
            <a:stCxn id="32" idx="3"/>
            <a:endCxn id="25" idx="7"/>
          </p:cNvCxnSpPr>
          <p:nvPr/>
        </p:nvCxnSpPr>
        <p:spPr>
          <a:xfrm flipH="1">
            <a:off x="7567443" y="3662305"/>
            <a:ext cx="1563422" cy="6905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B152EB-2358-42D6-AD8C-56BD8D0B1FF6}"/>
              </a:ext>
            </a:extLst>
          </p:cNvPr>
          <p:cNvCxnSpPr>
            <a:cxnSpLocks/>
            <a:stCxn id="33" idx="5"/>
            <a:endCxn id="32" idx="0"/>
          </p:cNvCxnSpPr>
          <p:nvPr/>
        </p:nvCxnSpPr>
        <p:spPr>
          <a:xfrm>
            <a:off x="9130857" y="2817901"/>
            <a:ext cx="444067" cy="345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0F02EB-9759-4D15-990C-7B5B7D0FBA79}"/>
              </a:ext>
            </a:extLst>
          </p:cNvPr>
          <p:cNvCxnSpPr>
            <a:cxnSpLocks/>
            <a:stCxn id="33" idx="3"/>
            <a:endCxn id="24" idx="0"/>
          </p:cNvCxnSpPr>
          <p:nvPr/>
        </p:nvCxnSpPr>
        <p:spPr>
          <a:xfrm flipH="1">
            <a:off x="7767143" y="2817901"/>
            <a:ext cx="475597" cy="3791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8A41748-DB4F-47EA-8A12-5D0B04E6FC6B}"/>
                  </a:ext>
                </a:extLst>
              </p:cNvPr>
              <p:cNvSpPr txBox="1"/>
              <p:nvPr/>
            </p:nvSpPr>
            <p:spPr>
              <a:xfrm>
                <a:off x="1102259" y="5040349"/>
                <a:ext cx="9532883" cy="175432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Stuck!?!</a:t>
                </a:r>
                <a:r>
                  <a:rPr lang="en-US" sz="3600" dirty="0">
                    <a:solidFill>
                      <a:srgbClr val="FF0000"/>
                    </a:solidFill>
                  </a:rPr>
                  <a:t>  </a:t>
                </a: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How do we use 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) – SAT to solve SAT for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?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8A41748-DB4F-47EA-8A12-5D0B04E6F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59" y="5040349"/>
                <a:ext cx="9532883" cy="1754326"/>
              </a:xfrm>
              <a:prstGeom prst="rect">
                <a:avLst/>
              </a:prstGeom>
              <a:blipFill>
                <a:blip r:embed="rId4"/>
                <a:stretch>
                  <a:fillRect t="-5536" b="-1176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Graphic 50" descr="Crying Face with No Fill">
            <a:extLst>
              <a:ext uri="{FF2B5EF4-FFF2-40B4-BE49-F238E27FC236}">
                <a16:creationId xmlns:a16="http://schemas.microsoft.com/office/drawing/2014/main" id="{955B0409-D608-4D1D-811B-A88A9775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3695" y="2152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2619</Words>
  <Application>Microsoft Office PowerPoint</Application>
  <PresentationFormat>Widescreen</PresentationFormat>
  <Paragraphs>389</Paragraphs>
  <Slides>35</Slides>
  <Notes>33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等线</vt:lpstr>
      <vt:lpstr>Arial</vt:lpstr>
      <vt:lpstr>Calibri</vt:lpstr>
      <vt:lpstr>Calibri Light</vt:lpstr>
      <vt:lpstr>Cambria Math</vt:lpstr>
      <vt:lpstr>Office Theme</vt:lpstr>
      <vt:lpstr>Recent Structure Lemmas for Depth-Two Threshold Circuits</vt:lpstr>
      <vt:lpstr>THR∘THR Circuits</vt:lpstr>
      <vt:lpstr>THR∘THR Circuits</vt:lpstr>
      <vt:lpstr>Motivation</vt:lpstr>
      <vt:lpstr>Algorithmic Questions</vt:lpstr>
      <vt:lpstr>Algorithmic Questions</vt:lpstr>
      <vt:lpstr>Algorithmic Equivalence I</vt:lpstr>
      <vt:lpstr>Algorithmic Equivalence II</vt:lpstr>
      <vt:lpstr>Motivation: New Structure Lemmas</vt:lpstr>
      <vt:lpstr>Motivation: New Structure Lemmas</vt:lpstr>
      <vt:lpstr>Motivation: New Structure Lemmas</vt:lpstr>
      <vt:lpstr>Structure Lemma I</vt:lpstr>
      <vt:lpstr>Structure Lemma II</vt:lpstr>
      <vt:lpstr>Other Applications</vt:lpstr>
      <vt:lpstr>Open Question 1</vt:lpstr>
      <vt:lpstr>SAT for Depth-d THR ⇒ Depth-d Lower Bounds</vt:lpstr>
      <vt:lpstr>Dealing With Depth Increase</vt:lpstr>
      <vt:lpstr>Dealing With Depth Increase</vt:lpstr>
      <vt:lpstr>Open Question 2</vt:lpstr>
      <vt:lpstr>Connection to Fine-Grained Complexity</vt:lpstr>
      <vt:lpstr>A Simple CAPP-like Problem</vt:lpstr>
      <vt:lpstr>Open Question 3</vt:lpstr>
      <vt:lpstr>Another Interesting Connection</vt:lpstr>
      <vt:lpstr>Another Interesting Connection</vt:lpstr>
      <vt:lpstr>Conclusion</vt:lpstr>
      <vt:lpstr>Thanks</vt:lpstr>
      <vt:lpstr>Connection to Fine-Grained Complexity</vt:lpstr>
      <vt:lpstr>Proof Sketch</vt:lpstr>
      <vt:lpstr>Proof Sketch</vt:lpstr>
      <vt:lpstr>What About Derandomization?</vt:lpstr>
      <vt:lpstr>What About Derandomization?</vt:lpstr>
      <vt:lpstr>Observation</vt:lpstr>
      <vt:lpstr>Observation</vt:lpstr>
      <vt:lpstr>Observation</vt:lpstr>
      <vt:lpstr>Talk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Structure Lemmas for Depth-two Threshold Circuits</dc:title>
  <dc:creator>陈 立杰</dc:creator>
  <cp:lastModifiedBy>陈 立杰</cp:lastModifiedBy>
  <cp:revision>80</cp:revision>
  <dcterms:created xsi:type="dcterms:W3CDTF">2018-09-10T03:56:27Z</dcterms:created>
  <dcterms:modified xsi:type="dcterms:W3CDTF">2018-09-13T22:46:10Z</dcterms:modified>
</cp:coreProperties>
</file>