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332" r:id="rId3"/>
    <p:sldId id="258" r:id="rId4"/>
    <p:sldId id="259" r:id="rId5"/>
    <p:sldId id="327" r:id="rId6"/>
    <p:sldId id="328" r:id="rId7"/>
    <p:sldId id="263" r:id="rId8"/>
    <p:sldId id="329" r:id="rId9"/>
    <p:sldId id="264" r:id="rId10"/>
    <p:sldId id="267" r:id="rId11"/>
    <p:sldId id="330" r:id="rId12"/>
    <p:sldId id="262" r:id="rId13"/>
    <p:sldId id="265" r:id="rId14"/>
    <p:sldId id="270" r:id="rId15"/>
    <p:sldId id="335" r:id="rId16"/>
    <p:sldId id="271" r:id="rId17"/>
    <p:sldId id="272" r:id="rId18"/>
    <p:sldId id="273" r:id="rId19"/>
    <p:sldId id="279" r:id="rId20"/>
    <p:sldId id="284" r:id="rId21"/>
    <p:sldId id="333" r:id="rId22"/>
    <p:sldId id="274" r:id="rId23"/>
    <p:sldId id="336" r:id="rId24"/>
    <p:sldId id="337" r:id="rId25"/>
    <p:sldId id="276" r:id="rId26"/>
    <p:sldId id="343" r:id="rId27"/>
    <p:sldId id="281" r:id="rId28"/>
    <p:sldId id="286" r:id="rId29"/>
    <p:sldId id="334" r:id="rId30"/>
    <p:sldId id="287" r:id="rId31"/>
    <p:sldId id="317" r:id="rId32"/>
    <p:sldId id="318" r:id="rId33"/>
    <p:sldId id="319" r:id="rId34"/>
    <p:sldId id="321" r:id="rId35"/>
    <p:sldId id="320" r:id="rId36"/>
    <p:sldId id="324" r:id="rId37"/>
    <p:sldId id="325" r:id="rId38"/>
    <p:sldId id="326" r:id="rId39"/>
    <p:sldId id="340" r:id="rId40"/>
    <p:sldId id="290" r:id="rId41"/>
    <p:sldId id="288" r:id="rId42"/>
    <p:sldId id="257" r:id="rId43"/>
    <p:sldId id="303" r:id="rId44"/>
    <p:sldId id="305" r:id="rId45"/>
    <p:sldId id="306" r:id="rId46"/>
    <p:sldId id="307" r:id="rId47"/>
    <p:sldId id="308" r:id="rId48"/>
    <p:sldId id="310" r:id="rId49"/>
    <p:sldId id="311" r:id="rId50"/>
    <p:sldId id="312" r:id="rId51"/>
    <p:sldId id="316" r:id="rId52"/>
    <p:sldId id="291" r:id="rId53"/>
    <p:sldId id="289" r:id="rId54"/>
    <p:sldId id="338" r:id="rId55"/>
    <p:sldId id="339" r:id="rId56"/>
    <p:sldId id="292" r:id="rId57"/>
    <p:sldId id="34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e Fine-Grained Complexity" id="{44C724AC-0D9D-45EC-A5D1-113E6AE1C8A9}">
          <p14:sldIdLst>
            <p14:sldId id="256"/>
            <p14:sldId id="332"/>
            <p14:sldId id="258"/>
            <p14:sldId id="259"/>
            <p14:sldId id="327"/>
            <p14:sldId id="328"/>
          </p14:sldIdLst>
        </p14:section>
        <p14:section name="Methodology of fine-grained complexity" id="{01818757-3FD8-40AE-887E-7090D5B2C39F}">
          <p14:sldIdLst>
            <p14:sldId id="263"/>
            <p14:sldId id="329"/>
            <p14:sldId id="264"/>
            <p14:sldId id="267"/>
            <p14:sldId id="330"/>
            <p14:sldId id="262"/>
          </p14:sldIdLst>
        </p14:section>
        <p14:section name="Fine-Grained Complexity for Approximation" id="{B6EB7D1B-85E7-4696-80CE-2BDF139611C0}">
          <p14:sldIdLst>
            <p14:sldId id="265"/>
            <p14:sldId id="270"/>
            <p14:sldId id="335"/>
            <p14:sldId id="271"/>
            <p14:sldId id="272"/>
            <p14:sldId id="273"/>
            <p14:sldId id="279"/>
            <p14:sldId id="284"/>
            <p14:sldId id="333"/>
          </p14:sldIdLst>
        </p14:section>
        <p14:section name="ARW17" id="{E83B68EB-DCB0-4B95-8771-656EFF1D6211}">
          <p14:sldIdLst>
            <p14:sldId id="274"/>
            <p14:sldId id="336"/>
            <p14:sldId id="337"/>
            <p14:sldId id="276"/>
            <p14:sldId id="343"/>
          </p14:sldIdLst>
        </p14:section>
        <p14:section name="Summary" id="{4DB25B51-C39B-495D-9DC0-B25532B053A4}">
          <p14:sldIdLst>
            <p14:sldId id="281"/>
            <p14:sldId id="286"/>
            <p14:sldId id="334"/>
          </p14:sldIdLst>
        </p14:section>
        <p14:section name="Max-IP-NPUPP" id="{E6007310-6173-4D13-9153-6422685A63F0}">
          <p14:sldIdLst>
            <p14:sldId id="287"/>
            <p14:sldId id="317"/>
            <p14:sldId id="318"/>
            <p14:sldId id="319"/>
            <p14:sldId id="321"/>
            <p14:sldId id="320"/>
            <p14:sldId id="324"/>
            <p14:sldId id="325"/>
            <p14:sldId id="326"/>
            <p14:sldId id="340"/>
            <p14:sldId id="290"/>
          </p14:sldIdLst>
        </p14:section>
        <p14:section name="OV-Equiv" id="{183BC24B-44A0-4358-9C42-6483C5A4CBAF}">
          <p14:sldIdLst>
            <p14:sldId id="288"/>
            <p14:sldId id="257"/>
            <p14:sldId id="303"/>
            <p14:sldId id="305"/>
            <p14:sldId id="306"/>
            <p14:sldId id="307"/>
            <p14:sldId id="308"/>
            <p14:sldId id="310"/>
            <p14:sldId id="311"/>
            <p14:sldId id="312"/>
            <p14:sldId id="316"/>
            <p14:sldId id="291"/>
          </p14:sldIdLst>
        </p14:section>
        <p14:section name="IP=PSPACE" id="{5398CE2B-064C-4D4F-A93F-C6B8F1F3D6F9}">
          <p14:sldIdLst>
            <p14:sldId id="289"/>
            <p14:sldId id="338"/>
            <p14:sldId id="339"/>
            <p14:sldId id="29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DD0F2-B807-43C8-8F00-21427CC7EE3F}" v="860" dt="2019-01-06T16:41:20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6" autoAdjust="0"/>
    <p:restoredTop sz="84986" autoAdjust="0"/>
  </p:normalViewPr>
  <p:slideViewPr>
    <p:cSldViewPr snapToGrid="0">
      <p:cViewPr varScale="1">
        <p:scale>
          <a:sx n="70" d="100"/>
          <a:sy n="70" d="100"/>
        </p:scale>
        <p:origin x="39" y="4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立杰 陈" userId="43b29090dfcb437d" providerId="LiveId" clId="{56CDD0F2-B807-43C8-8F00-21427CC7EE3F}"/>
    <pc:docChg chg="custSel addSld delSld modSld">
      <pc:chgData name="立杰 陈" userId="43b29090dfcb437d" providerId="LiveId" clId="{56CDD0F2-B807-43C8-8F00-21427CC7EE3F}" dt="2019-01-06T16:41:20.957" v="943" actId="114"/>
      <pc:docMkLst>
        <pc:docMk/>
      </pc:docMkLst>
      <pc:sldChg chg="modSp modAnim">
        <pc:chgData name="立杰 陈" userId="43b29090dfcb437d" providerId="LiveId" clId="{56CDD0F2-B807-43C8-8F00-21427CC7EE3F}" dt="2019-01-06T11:13:31.334" v="929" actId="20577"/>
        <pc:sldMkLst>
          <pc:docMk/>
          <pc:sldMk cId="3297031244" sldId="257"/>
        </pc:sldMkLst>
        <pc:spChg chg="mod">
          <ac:chgData name="立杰 陈" userId="43b29090dfcb437d" providerId="LiveId" clId="{56CDD0F2-B807-43C8-8F00-21427CC7EE3F}" dt="2019-01-06T04:32:30.077" v="866" actId="113"/>
          <ac:spMkLst>
            <pc:docMk/>
            <pc:sldMk cId="3297031244" sldId="257"/>
            <ac:spMk id="7" creationId="{8CD2A1FF-DE11-4C72-B457-4DFE0BD2CBC6}"/>
          </ac:spMkLst>
        </pc:spChg>
        <pc:spChg chg="mod">
          <ac:chgData name="立杰 陈" userId="43b29090dfcb437d" providerId="LiveId" clId="{56CDD0F2-B807-43C8-8F00-21427CC7EE3F}" dt="2019-01-06T04:32:34.794" v="867" actId="113"/>
          <ac:spMkLst>
            <pc:docMk/>
            <pc:sldMk cId="3297031244" sldId="257"/>
            <ac:spMk id="10" creationId="{498D7628-7173-4C63-AE81-3CB1956EB8A4}"/>
          </ac:spMkLst>
        </pc:spChg>
        <pc:spChg chg="mod">
          <ac:chgData name="立杰 陈" userId="43b29090dfcb437d" providerId="LiveId" clId="{56CDD0F2-B807-43C8-8F00-21427CC7EE3F}" dt="2019-01-06T03:18:26.604" v="0" actId="113"/>
          <ac:spMkLst>
            <pc:docMk/>
            <pc:sldMk cId="3297031244" sldId="257"/>
            <ac:spMk id="12" creationId="{E52B622C-DD46-45C8-AB45-9E2FFF6D63F0}"/>
          </ac:spMkLst>
        </pc:spChg>
        <pc:spChg chg="mod">
          <ac:chgData name="立杰 陈" userId="43b29090dfcb437d" providerId="LiveId" clId="{56CDD0F2-B807-43C8-8F00-21427CC7EE3F}" dt="2019-01-06T11:13:28.469" v="928" actId="20577"/>
          <ac:spMkLst>
            <pc:docMk/>
            <pc:sldMk cId="3297031244" sldId="257"/>
            <ac:spMk id="13" creationId="{DF04F0ED-7585-44BC-A91B-5EE21339CD79}"/>
          </ac:spMkLst>
        </pc:spChg>
        <pc:spChg chg="mod">
          <ac:chgData name="立杰 陈" userId="43b29090dfcb437d" providerId="LiveId" clId="{56CDD0F2-B807-43C8-8F00-21427CC7EE3F}" dt="2019-01-06T11:13:31.334" v="929" actId="20577"/>
          <ac:spMkLst>
            <pc:docMk/>
            <pc:sldMk cId="3297031244" sldId="257"/>
            <ac:spMk id="14" creationId="{59D01F03-7BFC-4D49-8D87-6EAC966BBD23}"/>
          </ac:spMkLst>
        </pc:spChg>
        <pc:spChg chg="mod">
          <ac:chgData name="立杰 陈" userId="43b29090dfcb437d" providerId="LiveId" clId="{56CDD0F2-B807-43C8-8F00-21427CC7EE3F}" dt="2019-01-06T04:35:46.089" v="869"/>
          <ac:spMkLst>
            <pc:docMk/>
            <pc:sldMk cId="3297031244" sldId="257"/>
            <ac:spMk id="15" creationId="{2272821B-3200-4E0C-8FD3-D2A143E5681E}"/>
          </ac:spMkLst>
        </pc:spChg>
      </pc:sldChg>
      <pc:sldChg chg="modSp">
        <pc:chgData name="立杰 陈" userId="43b29090dfcb437d" providerId="LiveId" clId="{56CDD0F2-B807-43C8-8F00-21427CC7EE3F}" dt="2019-01-06T16:41:20.957" v="943" actId="114"/>
        <pc:sldMkLst>
          <pc:docMk/>
          <pc:sldMk cId="2764741878" sldId="258"/>
        </pc:sldMkLst>
        <pc:spChg chg="mod">
          <ac:chgData name="立杰 陈" userId="43b29090dfcb437d" providerId="LiveId" clId="{56CDD0F2-B807-43C8-8F00-21427CC7EE3F}" dt="2019-01-06T11:14:56.113" v="932" actId="113"/>
          <ac:spMkLst>
            <pc:docMk/>
            <pc:sldMk cId="2764741878" sldId="258"/>
            <ac:spMk id="7" creationId="{056CCD0E-7CDF-4267-AEA7-4CF6D290BA27}"/>
          </ac:spMkLst>
        </pc:spChg>
        <pc:spChg chg="mod">
          <ac:chgData name="立杰 陈" userId="43b29090dfcb437d" providerId="LiveId" clId="{56CDD0F2-B807-43C8-8F00-21427CC7EE3F}" dt="2019-01-06T16:41:20.957" v="943" actId="114"/>
          <ac:spMkLst>
            <pc:docMk/>
            <pc:sldMk cId="2764741878" sldId="258"/>
            <ac:spMk id="8" creationId="{AE33CEA6-467E-4F8E-B0DE-5BC9FF430F57}"/>
          </ac:spMkLst>
        </pc:spChg>
      </pc:sldChg>
      <pc:sldChg chg="modSp">
        <pc:chgData name="立杰 陈" userId="43b29090dfcb437d" providerId="LiveId" clId="{56CDD0F2-B807-43C8-8F00-21427CC7EE3F}" dt="2019-01-06T05:53:36.012" v="897" actId="207"/>
        <pc:sldMkLst>
          <pc:docMk/>
          <pc:sldMk cId="1833120238" sldId="280"/>
        </pc:sldMkLst>
        <pc:spChg chg="mod">
          <ac:chgData name="立杰 陈" userId="43b29090dfcb437d" providerId="LiveId" clId="{56CDD0F2-B807-43C8-8F00-21427CC7EE3F}" dt="2019-01-06T05:53:29.764" v="896" actId="207"/>
          <ac:spMkLst>
            <pc:docMk/>
            <pc:sldMk cId="1833120238" sldId="280"/>
            <ac:spMk id="4" creationId="{71A5E3C1-64FC-4CEC-B624-7EE10A793D1B}"/>
          </ac:spMkLst>
        </pc:spChg>
        <pc:spChg chg="mod">
          <ac:chgData name="立杰 陈" userId="43b29090dfcb437d" providerId="LiveId" clId="{56CDD0F2-B807-43C8-8F00-21427CC7EE3F}" dt="2019-01-06T05:53:36.012" v="897" actId="207"/>
          <ac:spMkLst>
            <pc:docMk/>
            <pc:sldMk cId="1833120238" sldId="280"/>
            <ac:spMk id="9" creationId="{9DA190D9-7526-4358-91C5-93124F9D9E9B}"/>
          </ac:spMkLst>
        </pc:spChg>
        <pc:spChg chg="mod">
          <ac:chgData name="立杰 陈" userId="43b29090dfcb437d" providerId="LiveId" clId="{56CDD0F2-B807-43C8-8F00-21427CC7EE3F}" dt="2019-01-06T04:44:02.457" v="882" actId="20577"/>
          <ac:spMkLst>
            <pc:docMk/>
            <pc:sldMk cId="1833120238" sldId="280"/>
            <ac:spMk id="10" creationId="{981A4351-6582-470F-A45C-8478FAC8C39D}"/>
          </ac:spMkLst>
        </pc:spChg>
      </pc:sldChg>
      <pc:sldChg chg="modSp">
        <pc:chgData name="立杰 陈" userId="43b29090dfcb437d" providerId="LiveId" clId="{56CDD0F2-B807-43C8-8F00-21427CC7EE3F}" dt="2019-01-06T04:26:59.074" v="862" actId="113"/>
        <pc:sldMkLst>
          <pc:docMk/>
          <pc:sldMk cId="1472077552" sldId="303"/>
        </pc:sldMkLst>
        <pc:spChg chg="mod">
          <ac:chgData name="立杰 陈" userId="43b29090dfcb437d" providerId="LiveId" clId="{56CDD0F2-B807-43C8-8F00-21427CC7EE3F}" dt="2019-01-06T04:26:55.445" v="861" actId="113"/>
          <ac:spMkLst>
            <pc:docMk/>
            <pc:sldMk cId="1472077552" sldId="303"/>
            <ac:spMk id="4" creationId="{F5C2B8FB-0E0F-451E-B5FF-3D400E5E827F}"/>
          </ac:spMkLst>
        </pc:spChg>
        <pc:spChg chg="mod">
          <ac:chgData name="立杰 陈" userId="43b29090dfcb437d" providerId="LiveId" clId="{56CDD0F2-B807-43C8-8F00-21427CC7EE3F}" dt="2019-01-06T04:26:59.074" v="862" actId="113"/>
          <ac:spMkLst>
            <pc:docMk/>
            <pc:sldMk cId="1472077552" sldId="303"/>
            <ac:spMk id="6" creationId="{6BAC62A7-F898-4539-9828-BF4B265372C9}"/>
          </ac:spMkLst>
        </pc:spChg>
        <pc:spChg chg="mod">
          <ac:chgData name="立杰 陈" userId="43b29090dfcb437d" providerId="LiveId" clId="{56CDD0F2-B807-43C8-8F00-21427CC7EE3F}" dt="2019-01-06T03:23:10.278" v="29" actId="113"/>
          <ac:spMkLst>
            <pc:docMk/>
            <pc:sldMk cId="1472077552" sldId="303"/>
            <ac:spMk id="31" creationId="{897FD7F8-08F3-4FB4-A637-1DDB07D75FB5}"/>
          </ac:spMkLst>
        </pc:spChg>
      </pc:sldChg>
      <pc:sldChg chg="addSp delSp modSp modAnim">
        <pc:chgData name="立杰 陈" userId="43b29090dfcb437d" providerId="LiveId" clId="{56CDD0F2-B807-43C8-8F00-21427CC7EE3F}" dt="2019-01-06T03:22:58.628" v="27" actId="20577"/>
        <pc:sldMkLst>
          <pc:docMk/>
          <pc:sldMk cId="1310877505" sldId="305"/>
        </pc:sldMkLst>
        <pc:spChg chg="mod">
          <ac:chgData name="立杰 陈" userId="43b29090dfcb437d" providerId="LiveId" clId="{56CDD0F2-B807-43C8-8F00-21427CC7EE3F}" dt="2019-01-06T03:22:36.891" v="24" actId="207"/>
          <ac:spMkLst>
            <pc:docMk/>
            <pc:sldMk cId="1310877505" sldId="305"/>
            <ac:spMk id="6" creationId="{BCDA0505-4FF1-4301-8837-2D470E537AC8}"/>
          </ac:spMkLst>
        </pc:spChg>
        <pc:spChg chg="mod">
          <ac:chgData name="立杰 陈" userId="43b29090dfcb437d" providerId="LiveId" clId="{56CDD0F2-B807-43C8-8F00-21427CC7EE3F}" dt="2019-01-06T03:22:44.072" v="25" actId="207"/>
          <ac:spMkLst>
            <pc:docMk/>
            <pc:sldMk cId="1310877505" sldId="305"/>
            <ac:spMk id="10" creationId="{0840FD54-43B4-4FFA-9FA4-948E03632B31}"/>
          </ac:spMkLst>
        </pc:spChg>
        <pc:spChg chg="mod">
          <ac:chgData name="立杰 陈" userId="43b29090dfcb437d" providerId="LiveId" clId="{56CDD0F2-B807-43C8-8F00-21427CC7EE3F}" dt="2019-01-06T03:22:58.628" v="27" actId="20577"/>
          <ac:spMkLst>
            <pc:docMk/>
            <pc:sldMk cId="1310877505" sldId="305"/>
            <ac:spMk id="11" creationId="{7748AF16-CA84-46F6-821F-13373DE47D93}"/>
          </ac:spMkLst>
        </pc:spChg>
        <pc:picChg chg="add mod">
          <ac:chgData name="立杰 陈" userId="43b29090dfcb437d" providerId="LiveId" clId="{56CDD0F2-B807-43C8-8F00-21427CC7EE3F}" dt="2019-01-06T03:19:45.008" v="6" actId="1076"/>
          <ac:picMkLst>
            <pc:docMk/>
            <pc:sldMk cId="1310877505" sldId="305"/>
            <ac:picMk id="5" creationId="{AEDBBA27-7166-4A63-A4F1-3ADDD4097BAD}"/>
          </ac:picMkLst>
        </pc:picChg>
        <pc:picChg chg="add del mod">
          <ac:chgData name="立杰 陈" userId="43b29090dfcb437d" providerId="LiveId" clId="{56CDD0F2-B807-43C8-8F00-21427CC7EE3F}" dt="2019-01-06T03:20:59.563" v="10" actId="478"/>
          <ac:picMkLst>
            <pc:docMk/>
            <pc:sldMk cId="1310877505" sldId="305"/>
            <ac:picMk id="14" creationId="{49065C3E-B80C-4FEF-8A9F-AADD0555B4D4}"/>
          </ac:picMkLst>
        </pc:picChg>
        <pc:picChg chg="add del mod">
          <ac:chgData name="立杰 陈" userId="43b29090dfcb437d" providerId="LiveId" clId="{56CDD0F2-B807-43C8-8F00-21427CC7EE3F}" dt="2019-01-06T03:20:59.563" v="10" actId="478"/>
          <ac:picMkLst>
            <pc:docMk/>
            <pc:sldMk cId="1310877505" sldId="305"/>
            <ac:picMk id="16" creationId="{E32FF72E-CF63-4C07-85A7-0FDCE1124C90}"/>
          </ac:picMkLst>
        </pc:picChg>
        <pc:picChg chg="add mod">
          <ac:chgData name="立杰 陈" userId="43b29090dfcb437d" providerId="LiveId" clId="{56CDD0F2-B807-43C8-8F00-21427CC7EE3F}" dt="2019-01-06T03:21:17.349" v="12" actId="1076"/>
          <ac:picMkLst>
            <pc:docMk/>
            <pc:sldMk cId="1310877505" sldId="305"/>
            <ac:picMk id="18" creationId="{3925F606-3056-464C-BA5B-5331312D5455}"/>
          </ac:picMkLst>
        </pc:picChg>
      </pc:sldChg>
      <pc:sldChg chg="addSp modSp modAnim">
        <pc:chgData name="立杰 陈" userId="43b29090dfcb437d" providerId="LiveId" clId="{56CDD0F2-B807-43C8-8F00-21427CC7EE3F}" dt="2019-01-06T04:30:37.196" v="864" actId="113"/>
        <pc:sldMkLst>
          <pc:docMk/>
          <pc:sldMk cId="1161160516" sldId="306"/>
        </pc:sldMkLst>
        <pc:spChg chg="mod">
          <ac:chgData name="立杰 陈" userId="43b29090dfcb437d" providerId="LiveId" clId="{56CDD0F2-B807-43C8-8F00-21427CC7EE3F}" dt="2019-01-06T04:30:31.841" v="863" actId="113"/>
          <ac:spMkLst>
            <pc:docMk/>
            <pc:sldMk cId="1161160516" sldId="306"/>
            <ac:spMk id="6" creationId="{BCDA0505-4FF1-4301-8837-2D470E537AC8}"/>
          </ac:spMkLst>
        </pc:spChg>
        <pc:spChg chg="mod">
          <ac:chgData name="立杰 陈" userId="43b29090dfcb437d" providerId="LiveId" clId="{56CDD0F2-B807-43C8-8F00-21427CC7EE3F}" dt="2019-01-06T04:30:37.196" v="864" actId="113"/>
          <ac:spMkLst>
            <pc:docMk/>
            <pc:sldMk cId="1161160516" sldId="306"/>
            <ac:spMk id="18" creationId="{8E647352-9D45-46BB-B24E-C98FD0472A08}"/>
          </ac:spMkLst>
        </pc:spChg>
        <pc:picChg chg="add mod">
          <ac:chgData name="立杰 陈" userId="43b29090dfcb437d" providerId="LiveId" clId="{56CDD0F2-B807-43C8-8F00-21427CC7EE3F}" dt="2019-01-06T03:25:02.171" v="31" actId="1076"/>
          <ac:picMkLst>
            <pc:docMk/>
            <pc:sldMk cId="1161160516" sldId="306"/>
            <ac:picMk id="27" creationId="{28938E2B-5FDA-4EF3-A1CB-769FD1468F13}"/>
          </ac:picMkLst>
        </pc:picChg>
      </pc:sldChg>
      <pc:sldChg chg="modSp">
        <pc:chgData name="立杰 陈" userId="43b29090dfcb437d" providerId="LiveId" clId="{56CDD0F2-B807-43C8-8F00-21427CC7EE3F}" dt="2019-01-06T04:43:55.400" v="881" actId="20577"/>
        <pc:sldMkLst>
          <pc:docMk/>
          <pc:sldMk cId="395632919" sldId="307"/>
        </pc:sldMkLst>
        <pc:spChg chg="mod">
          <ac:chgData name="立杰 陈" userId="43b29090dfcb437d" providerId="LiveId" clId="{56CDD0F2-B807-43C8-8F00-21427CC7EE3F}" dt="2019-01-06T04:43:55.400" v="881" actId="20577"/>
          <ac:spMkLst>
            <pc:docMk/>
            <pc:sldMk cId="395632919" sldId="307"/>
            <ac:spMk id="4" creationId="{43C253AB-6920-46D9-B445-E164ED64291C}"/>
          </ac:spMkLst>
        </pc:spChg>
      </pc:sldChg>
      <pc:sldChg chg="modSp">
        <pc:chgData name="立杰 陈" userId="43b29090dfcb437d" providerId="LiveId" clId="{56CDD0F2-B807-43C8-8F00-21427CC7EE3F}" dt="2019-01-06T05:55:45.154" v="903" actId="403"/>
        <pc:sldMkLst>
          <pc:docMk/>
          <pc:sldMk cId="8249432" sldId="308"/>
        </pc:sldMkLst>
        <pc:spChg chg="mod">
          <ac:chgData name="立杰 陈" userId="43b29090dfcb437d" providerId="LiveId" clId="{56CDD0F2-B807-43C8-8F00-21427CC7EE3F}" dt="2019-01-06T05:55:38.786" v="901" actId="403"/>
          <ac:spMkLst>
            <pc:docMk/>
            <pc:sldMk cId="8249432" sldId="308"/>
            <ac:spMk id="12" creationId="{6C2AC4EE-6736-4930-94B3-3D92E2461DE0}"/>
          </ac:spMkLst>
        </pc:spChg>
        <pc:spChg chg="mod">
          <ac:chgData name="立杰 陈" userId="43b29090dfcb437d" providerId="LiveId" clId="{56CDD0F2-B807-43C8-8F00-21427CC7EE3F}" dt="2019-01-06T05:55:45.154" v="903" actId="403"/>
          <ac:spMkLst>
            <pc:docMk/>
            <pc:sldMk cId="8249432" sldId="308"/>
            <ac:spMk id="13" creationId="{C8F290F8-0743-431E-90BD-96A41FDBD890}"/>
          </ac:spMkLst>
        </pc:spChg>
      </pc:sldChg>
      <pc:sldChg chg="modSp">
        <pc:chgData name="立杰 陈" userId="43b29090dfcb437d" providerId="LiveId" clId="{56CDD0F2-B807-43C8-8F00-21427CC7EE3F}" dt="2019-01-06T05:56:10.649" v="909" actId="1076"/>
        <pc:sldMkLst>
          <pc:docMk/>
          <pc:sldMk cId="2574312648" sldId="309"/>
        </pc:sldMkLst>
        <pc:spChg chg="mod">
          <ac:chgData name="立杰 陈" userId="43b29090dfcb437d" providerId="LiveId" clId="{56CDD0F2-B807-43C8-8F00-21427CC7EE3F}" dt="2019-01-06T05:56:10.649" v="909" actId="1076"/>
          <ac:spMkLst>
            <pc:docMk/>
            <pc:sldMk cId="2574312648" sldId="309"/>
            <ac:spMk id="38" creationId="{F81125CA-700B-4D39-A1AB-51D8348A9E6D}"/>
          </ac:spMkLst>
        </pc:spChg>
      </pc:sldChg>
      <pc:sldChg chg="modSp">
        <pc:chgData name="立杰 陈" userId="43b29090dfcb437d" providerId="LiveId" clId="{56CDD0F2-B807-43C8-8F00-21427CC7EE3F}" dt="2019-01-06T04:46:28.159" v="883" actId="20577"/>
        <pc:sldMkLst>
          <pc:docMk/>
          <pc:sldMk cId="1530568368" sldId="310"/>
        </pc:sldMkLst>
        <pc:spChg chg="mod">
          <ac:chgData name="立杰 陈" userId="43b29090dfcb437d" providerId="LiveId" clId="{56CDD0F2-B807-43C8-8F00-21427CC7EE3F}" dt="2019-01-06T04:46:28.159" v="883" actId="20577"/>
          <ac:spMkLst>
            <pc:docMk/>
            <pc:sldMk cId="1530568368" sldId="310"/>
            <ac:spMk id="8" creationId="{1DF6D696-2CE5-4BDB-BF29-7A07B6DDF094}"/>
          </ac:spMkLst>
        </pc:spChg>
      </pc:sldChg>
      <pc:sldChg chg="modSp">
        <pc:chgData name="立杰 陈" userId="43b29090dfcb437d" providerId="LiveId" clId="{56CDD0F2-B807-43C8-8F00-21427CC7EE3F}" dt="2019-01-06T05:56:37.014" v="913" actId="1076"/>
        <pc:sldMkLst>
          <pc:docMk/>
          <pc:sldMk cId="3835451808" sldId="311"/>
        </pc:sldMkLst>
        <pc:spChg chg="mod">
          <ac:chgData name="立杰 陈" userId="43b29090dfcb437d" providerId="LiveId" clId="{56CDD0F2-B807-43C8-8F00-21427CC7EE3F}" dt="2019-01-06T05:56:28.189" v="910" actId="403"/>
          <ac:spMkLst>
            <pc:docMk/>
            <pc:sldMk cId="3835451808" sldId="311"/>
            <ac:spMk id="3" creationId="{FE6510B9-0362-4152-8A76-A0542969104C}"/>
          </ac:spMkLst>
        </pc:spChg>
        <pc:spChg chg="mod">
          <ac:chgData name="立杰 陈" userId="43b29090dfcb437d" providerId="LiveId" clId="{56CDD0F2-B807-43C8-8F00-21427CC7EE3F}" dt="2019-01-06T05:56:37.014" v="913" actId="1076"/>
          <ac:spMkLst>
            <pc:docMk/>
            <pc:sldMk cId="3835451808" sldId="311"/>
            <ac:spMk id="4" creationId="{6C3A13FC-D3A8-4DA9-B002-F6F74440EE81}"/>
          </ac:spMkLst>
        </pc:spChg>
        <pc:spChg chg="mod">
          <ac:chgData name="立杰 陈" userId="43b29090dfcb437d" providerId="LiveId" clId="{56CDD0F2-B807-43C8-8F00-21427CC7EE3F}" dt="2019-01-06T04:43:44.880" v="880" actId="20577"/>
          <ac:spMkLst>
            <pc:docMk/>
            <pc:sldMk cId="3835451808" sldId="311"/>
            <ac:spMk id="7" creationId="{DCABE621-53E7-486A-8080-61893C672139}"/>
          </ac:spMkLst>
        </pc:spChg>
      </pc:sldChg>
      <pc:sldChg chg="modSp">
        <pc:chgData name="立杰 陈" userId="43b29090dfcb437d" providerId="LiveId" clId="{56CDD0F2-B807-43C8-8F00-21427CC7EE3F}" dt="2019-01-06T04:46:54.569" v="888" actId="113"/>
        <pc:sldMkLst>
          <pc:docMk/>
          <pc:sldMk cId="1122891769" sldId="312"/>
        </pc:sldMkLst>
        <pc:spChg chg="mod">
          <ac:chgData name="立杰 陈" userId="43b29090dfcb437d" providerId="LiveId" clId="{56CDD0F2-B807-43C8-8F00-21427CC7EE3F}" dt="2019-01-06T04:46:54.569" v="888" actId="113"/>
          <ac:spMkLst>
            <pc:docMk/>
            <pc:sldMk cId="1122891769" sldId="312"/>
            <ac:spMk id="6" creationId="{787FB85B-C1BB-4136-B0A1-4B0C84A1A146}"/>
          </ac:spMkLst>
        </pc:spChg>
      </pc:sldChg>
      <pc:sldChg chg="modSp">
        <pc:chgData name="立杰 陈" userId="43b29090dfcb437d" providerId="LiveId" clId="{56CDD0F2-B807-43C8-8F00-21427CC7EE3F}" dt="2019-01-06T04:47:49.288" v="892" actId="403"/>
        <pc:sldMkLst>
          <pc:docMk/>
          <pc:sldMk cId="4130314671" sldId="314"/>
        </pc:sldMkLst>
        <pc:spChg chg="mod">
          <ac:chgData name="立杰 陈" userId="43b29090dfcb437d" providerId="LiveId" clId="{56CDD0F2-B807-43C8-8F00-21427CC7EE3F}" dt="2019-01-06T04:47:05.845" v="890" actId="403"/>
          <ac:spMkLst>
            <pc:docMk/>
            <pc:sldMk cId="4130314671" sldId="314"/>
            <ac:spMk id="4" creationId="{0A87BB8D-4AFC-4F6D-9D80-0FA8BB5B6465}"/>
          </ac:spMkLst>
        </pc:spChg>
        <pc:spChg chg="mod">
          <ac:chgData name="立杰 陈" userId="43b29090dfcb437d" providerId="LiveId" clId="{56CDD0F2-B807-43C8-8F00-21427CC7EE3F}" dt="2019-01-06T04:47:49.288" v="892" actId="403"/>
          <ac:spMkLst>
            <pc:docMk/>
            <pc:sldMk cId="4130314671" sldId="314"/>
            <ac:spMk id="5" creationId="{3E9A45B5-AF47-4193-8FAF-74ED72A726F8}"/>
          </ac:spMkLst>
        </pc:spChg>
      </pc:sldChg>
      <pc:sldChg chg="add modTransition">
        <pc:chgData name="立杰 陈" userId="43b29090dfcb437d" providerId="LiveId" clId="{56CDD0F2-B807-43C8-8F00-21427CC7EE3F}" dt="2019-01-06T16:41:00.417" v="939"/>
        <pc:sldMkLst>
          <pc:docMk/>
          <pc:sldMk cId="1358789824" sldId="315"/>
        </pc:sldMkLst>
      </pc:sldChg>
      <pc:sldChg chg="addSp delSp modSp add del modTransition delAnim modAnim">
        <pc:chgData name="立杰 陈" userId="43b29090dfcb437d" providerId="LiveId" clId="{56CDD0F2-B807-43C8-8F00-21427CC7EE3F}" dt="2019-01-06T16:40:49.861" v="937" actId="2696"/>
        <pc:sldMkLst>
          <pc:docMk/>
          <pc:sldMk cId="3361862557" sldId="315"/>
        </pc:sldMkLst>
        <pc:spChg chg="mod">
          <ac:chgData name="立杰 陈" userId="43b29090dfcb437d" providerId="LiveId" clId="{56CDD0F2-B807-43C8-8F00-21427CC7EE3F}" dt="2019-01-06T11:25:00.977" v="933" actId="20577"/>
          <ac:spMkLst>
            <pc:docMk/>
            <pc:sldMk cId="3361862557" sldId="315"/>
            <ac:spMk id="2" creationId="{08BD7471-D98E-47A1-BC7C-58EC829E1571}"/>
          </ac:spMkLst>
        </pc:spChg>
        <pc:spChg chg="del">
          <ac:chgData name="立杰 陈" userId="43b29090dfcb437d" providerId="LiveId" clId="{56CDD0F2-B807-43C8-8F00-21427CC7EE3F}" dt="2019-01-06T04:04:07.719" v="40" actId="478"/>
          <ac:spMkLst>
            <pc:docMk/>
            <pc:sldMk cId="3361862557" sldId="315"/>
            <ac:spMk id="4" creationId="{71A5E3C1-64FC-4CEC-B624-7EE10A793D1B}"/>
          </ac:spMkLst>
        </pc:spChg>
        <pc:spChg chg="del">
          <ac:chgData name="立杰 陈" userId="43b29090dfcb437d" providerId="LiveId" clId="{56CDD0F2-B807-43C8-8F00-21427CC7EE3F}" dt="2019-01-06T04:03:59.468" v="37" actId="478"/>
          <ac:spMkLst>
            <pc:docMk/>
            <pc:sldMk cId="3361862557" sldId="315"/>
            <ac:spMk id="5" creationId="{1258EEC2-2151-44D9-ADD2-55EF47AFD2B8}"/>
          </ac:spMkLst>
        </pc:spChg>
        <pc:spChg chg="del">
          <ac:chgData name="立杰 陈" userId="43b29090dfcb437d" providerId="LiveId" clId="{56CDD0F2-B807-43C8-8F00-21427CC7EE3F}" dt="2019-01-06T04:04:05.115" v="39" actId="478"/>
          <ac:spMkLst>
            <pc:docMk/>
            <pc:sldMk cId="3361862557" sldId="315"/>
            <ac:spMk id="7" creationId="{48E0F7D0-C2A8-45AE-8B80-5DDAE4798700}"/>
          </ac:spMkLst>
        </pc:spChg>
        <pc:spChg chg="add mod">
          <ac:chgData name="立杰 陈" userId="43b29090dfcb437d" providerId="LiveId" clId="{56CDD0F2-B807-43C8-8F00-21427CC7EE3F}" dt="2019-01-06T04:12:38.208" v="329" actId="1076"/>
          <ac:spMkLst>
            <pc:docMk/>
            <pc:sldMk cId="3361862557" sldId="315"/>
            <ac:spMk id="8" creationId="{265CB032-79B3-4DC8-A263-562E32AF1E2B}"/>
          </ac:spMkLst>
        </pc:spChg>
        <pc:spChg chg="del">
          <ac:chgData name="立杰 陈" userId="43b29090dfcb437d" providerId="LiveId" clId="{56CDD0F2-B807-43C8-8F00-21427CC7EE3F}" dt="2019-01-06T04:04:01.756" v="38" actId="478"/>
          <ac:spMkLst>
            <pc:docMk/>
            <pc:sldMk cId="3361862557" sldId="315"/>
            <ac:spMk id="9" creationId="{9DA190D9-7526-4358-91C5-93124F9D9E9B}"/>
          </ac:spMkLst>
        </pc:spChg>
        <pc:spChg chg="del">
          <ac:chgData name="立杰 陈" userId="43b29090dfcb437d" providerId="LiveId" clId="{56CDD0F2-B807-43C8-8F00-21427CC7EE3F}" dt="2019-01-06T04:03:56.047" v="36" actId="478"/>
          <ac:spMkLst>
            <pc:docMk/>
            <pc:sldMk cId="3361862557" sldId="315"/>
            <ac:spMk id="10" creationId="{981A4351-6582-470F-A45C-8478FAC8C39D}"/>
          </ac:spMkLst>
        </pc:spChg>
        <pc:spChg chg="add mod">
          <ac:chgData name="立杰 陈" userId="43b29090dfcb437d" providerId="LiveId" clId="{56CDD0F2-B807-43C8-8F00-21427CC7EE3F}" dt="2019-01-06T04:18:52.124" v="858" actId="113"/>
          <ac:spMkLst>
            <pc:docMk/>
            <pc:sldMk cId="3361862557" sldId="315"/>
            <ac:spMk id="11" creationId="{0003878D-C7FE-404A-828F-F8ADDED5FDD5}"/>
          </ac:spMkLst>
        </pc:spChg>
        <pc:spChg chg="add mod">
          <ac:chgData name="立杰 陈" userId="43b29090dfcb437d" providerId="LiveId" clId="{56CDD0F2-B807-43C8-8F00-21427CC7EE3F}" dt="2019-01-06T05:47:03.242" v="894" actId="20577"/>
          <ac:spMkLst>
            <pc:docMk/>
            <pc:sldMk cId="3361862557" sldId="315"/>
            <ac:spMk id="12" creationId="{76D8EB28-232D-4E8E-A9AF-2BF9A728DA1D}"/>
          </ac:spMkLst>
        </pc:spChg>
        <pc:spChg chg="add mod">
          <ac:chgData name="立杰 陈" userId="43b29090dfcb437d" providerId="LiveId" clId="{56CDD0F2-B807-43C8-8F00-21427CC7EE3F}" dt="2019-01-06T04:18:29.287" v="854" actId="113"/>
          <ac:spMkLst>
            <pc:docMk/>
            <pc:sldMk cId="3361862557" sldId="315"/>
            <ac:spMk id="13" creationId="{FA64BEA5-77A9-4E74-BE5D-F6BDCFE77F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08F03-4B26-4BE7-8794-5A33FE90C54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ADCE6-BE66-4C05-9ADB-0DCB07271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famous heuristic for edit distance is cited nearly 70k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97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the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4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why Sigma_2 may be more compelling than 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05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6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here and stay longer to make sure people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2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2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1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3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10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ADCE6-BE66-4C05-9ADB-0DCB07271C9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1819-BF3F-4715-B80B-987A59AED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C831-08CF-4B7B-AAEA-E8B98005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5C95-2E19-485A-872B-7831C991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FB37-8696-4B6E-AF0B-CB45286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15582-0BC9-4191-9DF1-D747898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8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5A15-07B0-4591-A2A7-4412F72A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CFB3-9D74-4CEC-A232-5AF872CC3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570C5-1135-48F3-85D9-4DE7584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C2E6-6AD6-447D-AD0D-5A7F3424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F4E5-EAA5-4EB4-AD5B-F1D9F639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21C70-8EDA-41EF-9AB4-CA90D4E37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98AD9-2802-4B96-8450-14755726C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7AD4E-5B4E-4C8E-A00B-B89ACFF6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342B-CE56-4116-ADAA-B0F280CD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6E1D-17AD-47FB-8E3C-C6A149FA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7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D048E-6842-4AF7-88C5-F3704DB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F75C-F3C1-4281-8277-65F3CB19B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82AF-8245-4AC2-BFC2-FAD30648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9B1E-8EB3-48D8-9A32-0A28AFB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192E5-ECC1-4E15-9AF3-677AC50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8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83D3-A5BF-4AD2-A0D9-5B12F428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130C-E7C6-41D8-89E6-41BA0B13F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293CA-7813-4E7D-9429-E84CC081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BABEA-9D8B-4787-A96A-BB6F2DED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81909-8B85-464C-977F-D8B5FA1F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2F5A-AC43-4F22-9520-A271462E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1EBE-2942-4A59-88A3-83F40238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EB62-1A28-425E-BF09-5F951BA21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E920F-A12F-47ED-943C-85D97C8D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BA1C-C31C-460F-BDDA-FA0E11FD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14D4-AEA3-478B-93E4-874B8C91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C467-28B3-4496-A6A7-26EA6ED4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2973-9211-463E-B0C0-5EF1ECF7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D9616-BDF9-4FB3-9BB0-67F6A130D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93881-5140-4979-B522-386FCB51A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69BC1E-3306-46C8-8918-14B5449E3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826D5-83F1-447C-9D10-EFA8277DB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A2E9E-AFEA-43E0-8D59-205DC999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422EF-C23F-4FDF-992A-651A4826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9377-F068-4A2A-A359-A8C31CFC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499AA-1DFA-4C3F-86EC-CF3F1030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A43FC-92DE-4C34-B210-47EBC12CC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81500-F262-42AE-B58D-389AA80F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95560-8BA7-44A1-8B12-4341E851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749C6-F18B-4AD9-AE2B-4E7C306C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49E9F-F2AE-4C56-81BB-1DBA5A49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8BD0-538A-44A1-A48C-A325C74B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8C10-7187-4223-95D7-35CF240F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0221-B045-418C-8CA5-5F391D16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A5B0-89D9-4088-9101-95B6FC79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9D4D-7AE2-4C4C-A6A7-4EBDFA34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E03B-A457-419C-B5C1-8EFBE6E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10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B49-0077-4AFF-8AB7-44F8DAC53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1D049-23AF-42FC-ACD3-7BD10801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2205E-0124-4C2E-B96E-1576104BD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7A5EA-20E7-40DB-A7D0-4F438C08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6011-01CD-4F50-9A05-F7396C0B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F1C6-ADEE-4A67-8778-99855F8C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00A2F-984A-4996-B912-E8D179E1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7A73-7C1E-4147-A6D6-9BF63E1A9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2B8D-BC95-470A-8825-17AF55317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EE24-6924-468F-B5DC-8869AC0BCA9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AEF61-1E25-4242-9F7D-9BF44E3BF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2954-4A2F-4950-B917-17F661F0F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2FE99-B921-49B7-8C3E-E2CA1A78D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31.png"/><Relationship Id="rId7" Type="http://schemas.openxmlformats.org/officeDocument/2006/relationships/image" Target="../media/image17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20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12.png"/><Relationship Id="rId4" Type="http://schemas.openxmlformats.org/officeDocument/2006/relationships/image" Target="../media/image20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7" Type="http://schemas.openxmlformats.org/officeDocument/2006/relationships/image" Target="../media/image271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2.png"/><Relationship Id="rId5" Type="http://schemas.openxmlformats.org/officeDocument/2006/relationships/image" Target="../media/image251.png"/><Relationship Id="rId4" Type="http://schemas.openxmlformats.org/officeDocument/2006/relationships/image" Target="../media/image2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1.png"/><Relationship Id="rId5" Type="http://schemas.openxmlformats.org/officeDocument/2006/relationships/image" Target="../media/image222.png"/><Relationship Id="rId4" Type="http://schemas.openxmlformats.org/officeDocument/2006/relationships/image" Target="../media/image2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5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40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352" y="517772"/>
            <a:ext cx="9653752" cy="272515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Recent Developments in Fine-Grained Complexity via Communication Complexity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7B34E-52E7-4346-B073-E379E91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4638" y="3961460"/>
            <a:ext cx="3103179" cy="144268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CN" sz="4800" i="1" dirty="0" err="1"/>
              <a:t>Lijie</a:t>
            </a:r>
            <a:r>
              <a:rPr lang="en-US" altLang="zh-CN" sz="4800" i="1" dirty="0"/>
              <a:t> Chen</a:t>
            </a:r>
          </a:p>
          <a:p>
            <a:r>
              <a:rPr lang="en-US" altLang="zh-CN" sz="4800" dirty="0"/>
              <a:t>MIT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3716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8"/>
            <a:ext cx="9653752" cy="110047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Hardness via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512F49-B252-46A9-9DA7-DF95497A74B9}"/>
                  </a:ext>
                </a:extLst>
              </p:cNvPr>
              <p:cNvSpPr txBox="1"/>
              <p:nvPr/>
            </p:nvSpPr>
            <p:spPr>
              <a:xfrm>
                <a:off x="1752692" y="1671808"/>
                <a:ext cx="2536079" cy="132343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SAT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Given a 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Is it satisfiable?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512F49-B252-46A9-9DA7-DF95497A7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92" y="1671808"/>
                <a:ext cx="2536079" cy="1323439"/>
              </a:xfrm>
              <a:prstGeom prst="rect">
                <a:avLst/>
              </a:prstGeom>
              <a:blipFill>
                <a:blip r:embed="rId2"/>
                <a:stretch>
                  <a:fillRect l="-3110" t="-5479" r="-2871" b="-913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153ED-B458-4903-8F89-6EC0C7613F2F}"/>
                  </a:ext>
                </a:extLst>
              </p:cNvPr>
              <p:cNvSpPr txBox="1"/>
              <p:nvPr/>
            </p:nvSpPr>
            <p:spPr>
              <a:xfrm>
                <a:off x="6604285" y="1625008"/>
                <a:ext cx="4318591" cy="1323439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Hamiltonian Path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is there a path visiting all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nodes exactly once?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1153ED-B458-4903-8F89-6EC0C7613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285" y="1625008"/>
                <a:ext cx="4318591" cy="1323439"/>
              </a:xfrm>
              <a:prstGeom prst="rect">
                <a:avLst/>
              </a:prstGeom>
              <a:blipFill>
                <a:blip r:embed="rId3"/>
                <a:stretch>
                  <a:fillRect l="-1969" t="-5479" b="-913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6/60/Hamiltonian_path.svg/1920px-Hamiltonian_path.svg.png">
            <a:extLst>
              <a:ext uri="{FF2B5EF4-FFF2-40B4-BE49-F238E27FC236}">
                <a16:creationId xmlns:a16="http://schemas.microsoft.com/office/drawing/2014/main" id="{0A22217F-93E6-4E58-9894-B2CD0F78C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916" y="2551813"/>
            <a:ext cx="2104886" cy="201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E8FC45-A343-482F-9B56-A69AA7CFC4A3}"/>
              </a:ext>
            </a:extLst>
          </p:cNvPr>
          <p:cNvCxnSpPr>
            <a:cxnSpLocks/>
          </p:cNvCxnSpPr>
          <p:nvPr/>
        </p:nvCxnSpPr>
        <p:spPr>
          <a:xfrm>
            <a:off x="4444409" y="2441484"/>
            <a:ext cx="20042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3504-5841-4BD0-8896-CA9C808E69B3}"/>
                  </a:ext>
                </a:extLst>
              </p:cNvPr>
              <p:cNvSpPr txBox="1"/>
              <p:nvPr/>
            </p:nvSpPr>
            <p:spPr>
              <a:xfrm>
                <a:off x="4926419" y="4256568"/>
                <a:ext cx="3822778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has a Hamiltonian path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3504-5841-4BD0-8896-CA9C808E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19" y="4256568"/>
                <a:ext cx="3822778" cy="461665"/>
              </a:xfrm>
              <a:prstGeom prst="rect">
                <a:avLst/>
              </a:prstGeom>
              <a:blipFill>
                <a:blip r:embed="rId5"/>
                <a:stretch>
                  <a:fillRect l="-159" t="-8974" r="-1431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56FA84-E597-49D9-A05C-6143CC0A85A9}"/>
                  </a:ext>
                </a:extLst>
              </p:cNvPr>
              <p:cNvSpPr txBox="1"/>
              <p:nvPr/>
            </p:nvSpPr>
            <p:spPr>
              <a:xfrm>
                <a:off x="1118767" y="4250328"/>
                <a:ext cx="2057294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is satisfiable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56FA84-E597-49D9-A05C-6143CC0A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67" y="4250328"/>
                <a:ext cx="2057294" cy="461665"/>
              </a:xfrm>
              <a:prstGeom prst="rect">
                <a:avLst/>
              </a:prstGeom>
              <a:blipFill>
                <a:blip r:embed="rId6"/>
                <a:stretch>
                  <a:fillRect l="-2065" t="-89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4D50D4-B755-42BC-8C5E-766C51317886}"/>
              </a:ext>
            </a:extLst>
          </p:cNvPr>
          <p:cNvCxnSpPr>
            <a:cxnSpLocks/>
          </p:cNvCxnSpPr>
          <p:nvPr/>
        </p:nvCxnSpPr>
        <p:spPr>
          <a:xfrm>
            <a:off x="3176573" y="4481161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E690B7-435D-41F0-BCBB-58AFEA2FD68B}"/>
                  </a:ext>
                </a:extLst>
              </p:cNvPr>
              <p:cNvSpPr txBox="1"/>
              <p:nvPr/>
            </p:nvSpPr>
            <p:spPr>
              <a:xfrm>
                <a:off x="4926419" y="5115298"/>
                <a:ext cx="4122026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has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</a:rPr>
                      <m:t>no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Hamiltonian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</a:rPr>
                      <m:t>path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E690B7-435D-41F0-BCBB-58AFEA2FD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19" y="5115298"/>
                <a:ext cx="4122026" cy="461665"/>
              </a:xfrm>
              <a:prstGeom prst="rect">
                <a:avLst/>
              </a:prstGeom>
              <a:blipFill>
                <a:blip r:embed="rId7"/>
                <a:stretch>
                  <a:fillRect l="-147" t="-8974" r="-1327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C2082C-A191-4475-8E25-7F898B114BC3}"/>
                  </a:ext>
                </a:extLst>
              </p:cNvPr>
              <p:cNvSpPr txBox="1"/>
              <p:nvPr/>
            </p:nvSpPr>
            <p:spPr>
              <a:xfrm>
                <a:off x="692368" y="5115298"/>
                <a:ext cx="248369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is not satisfiable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7C2082C-A191-4475-8E25-7F898B114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8" y="5115298"/>
                <a:ext cx="2483693" cy="461665"/>
              </a:xfrm>
              <a:prstGeom prst="rect">
                <a:avLst/>
              </a:prstGeom>
              <a:blipFill>
                <a:blip r:embed="rId8"/>
                <a:stretch>
                  <a:fillRect l="-1711" t="-8974" r="-2689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06DC8-09C6-4924-BCA9-9E4629952FFC}"/>
              </a:ext>
            </a:extLst>
          </p:cNvPr>
          <p:cNvCxnSpPr>
            <a:cxnSpLocks/>
          </p:cNvCxnSpPr>
          <p:nvPr/>
        </p:nvCxnSpPr>
        <p:spPr>
          <a:xfrm>
            <a:off x="3176573" y="5339891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88882-C966-4927-AD23-9E223D54A63F}"/>
                  </a:ext>
                </a:extLst>
              </p:cNvPr>
              <p:cNvSpPr txBox="1"/>
              <p:nvPr/>
            </p:nvSpPr>
            <p:spPr>
              <a:xfrm>
                <a:off x="3204721" y="3164765"/>
                <a:ext cx="1505797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Formula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588882-C966-4927-AD23-9E223D54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721" y="3164765"/>
                <a:ext cx="1505797" cy="461665"/>
              </a:xfrm>
              <a:prstGeom prst="rect">
                <a:avLst/>
              </a:prstGeom>
              <a:blipFill>
                <a:blip r:embed="rId9"/>
                <a:stretch>
                  <a:fillRect l="-6024" t="-8974" r="-1606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00CCEA-F5E2-4E59-BBD3-15466686A054}"/>
                  </a:ext>
                </a:extLst>
              </p:cNvPr>
              <p:cNvSpPr txBox="1"/>
              <p:nvPr/>
            </p:nvSpPr>
            <p:spPr>
              <a:xfrm>
                <a:off x="6625352" y="3164764"/>
                <a:ext cx="1901996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00CCEA-F5E2-4E59-BBD3-15466686A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52" y="3164764"/>
                <a:ext cx="1901996" cy="461665"/>
              </a:xfrm>
              <a:prstGeom prst="rect">
                <a:avLst/>
              </a:prstGeom>
              <a:blipFill>
                <a:blip r:embed="rId10"/>
                <a:stretch>
                  <a:fillRect l="-4777" t="-8974" r="-12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2FE710-B9B6-46FD-B24B-A5530DBA590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710518" y="3395596"/>
            <a:ext cx="19148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F942B6-FF68-49FD-8820-2F186DE3CF57}"/>
                  </a:ext>
                </a:extLst>
              </p:cNvPr>
              <p:cNvSpPr txBox="1"/>
              <p:nvPr/>
            </p:nvSpPr>
            <p:spPr>
              <a:xfrm>
                <a:off x="1345018" y="5800060"/>
                <a:ext cx="9577857" cy="830997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Therefore, Hamiltonian Path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harder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than SAT. Since SAT doesn’t have poly-time algorithms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Neither does Hamiltonian Path.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F942B6-FF68-49FD-8820-2F186DE3C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18" y="5800060"/>
                <a:ext cx="9577857" cy="830997"/>
              </a:xfrm>
              <a:prstGeom prst="rect">
                <a:avLst/>
              </a:prstGeom>
              <a:blipFill>
                <a:blip r:embed="rId11"/>
                <a:stretch>
                  <a:fillRect l="-954" t="-5036" b="-143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48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  <p:bldP spid="13" grpId="0" animBg="1"/>
      <p:bldP spid="14" grpId="0" animBg="1"/>
      <p:bldP spid="18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3" y="127590"/>
            <a:ext cx="9653752" cy="177032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Weapons of Fine-Grained Complexity Theorist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4059B8-AADF-445A-AB9F-CAC52F573DB7}"/>
                  </a:ext>
                </a:extLst>
              </p:cNvPr>
              <p:cNvSpPr txBox="1"/>
              <p:nvPr/>
            </p:nvSpPr>
            <p:spPr>
              <a:xfrm>
                <a:off x="1401724" y="1940441"/>
                <a:ext cx="9653752" cy="2378215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(Stronger) Assumption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algn="l"/>
                <a:r>
                  <a:rPr lang="en-US" sz="2400" dirty="0"/>
                  <a:t>We assume something without proving it, for example </a:t>
                </a:r>
                <a:r>
                  <a:rPr lang="en-US" sz="2400" b="1" dirty="0"/>
                  <a:t>SETH (Strong Exponential Time Hypothesis).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US" sz="2400" b="1" dirty="0"/>
                  <a:t>SETH</a:t>
                </a:r>
                <a:r>
                  <a:rPr lang="en-US" sz="2400" dirty="0"/>
                  <a:t>: (Informally) 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-time.</a:t>
                </a:r>
              </a:p>
              <a:p>
                <a:pPr algn="l"/>
                <a:r>
                  <a:rPr lang="en-US" sz="2400" dirty="0"/>
                  <a:t>SETH implies </a:t>
                </a:r>
                <a:r>
                  <a:rPr lang="en-US" sz="2400" b="1" dirty="0"/>
                  <a:t>Orthogonal Vectors (OV)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-time.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4059B8-AADF-445A-AB9F-CAC52F57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4" y="1940441"/>
                <a:ext cx="9653752" cy="2378215"/>
              </a:xfrm>
              <a:prstGeom prst="rect">
                <a:avLst/>
              </a:prstGeom>
              <a:blipFill>
                <a:blip r:embed="rId2"/>
                <a:stretch>
                  <a:fillRect l="-946" t="-2041" b="-4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91C7F4-1CFF-492B-A32D-EDEE5D0F9153}"/>
                  </a:ext>
                </a:extLst>
              </p:cNvPr>
              <p:cNvSpPr txBox="1"/>
              <p:nvPr/>
            </p:nvSpPr>
            <p:spPr>
              <a:xfrm>
                <a:off x="8672377" y="3136605"/>
                <a:ext cx="3252037" cy="158607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OV</a:t>
                </a:r>
                <a:endParaRPr lang="en-US" sz="2400" dirty="0"/>
              </a:p>
              <a:p>
                <a:pPr algn="ctr"/>
                <a:r>
                  <a:rPr lang="en-US" sz="2400" dirty="0"/>
                  <a:t>Find an orthogonal pair, among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91C7F4-1CFF-492B-A32D-EDEE5D0F9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77" y="3136605"/>
                <a:ext cx="3252037" cy="1586075"/>
              </a:xfrm>
              <a:prstGeom prst="rect">
                <a:avLst/>
              </a:prstGeom>
              <a:blipFill>
                <a:blip r:embed="rId3"/>
                <a:stretch>
                  <a:fillRect l="-938" t="-3077" r="-4128" b="-8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469632D-6595-445D-82DE-75EB87A8C343}"/>
              </a:ext>
            </a:extLst>
          </p:cNvPr>
          <p:cNvSpPr/>
          <p:nvPr/>
        </p:nvSpPr>
        <p:spPr>
          <a:xfrm>
            <a:off x="1401725" y="4722680"/>
            <a:ext cx="965375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Fine-Grained Reductions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1D191E-5CC2-4578-8F27-B6E98C69C7B4}"/>
                  </a:ext>
                </a:extLst>
              </p:cNvPr>
              <p:cNvSpPr txBox="1"/>
              <p:nvPr/>
            </p:nvSpPr>
            <p:spPr>
              <a:xfrm>
                <a:off x="1401724" y="5914877"/>
                <a:ext cx="150682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1D191E-5CC2-4578-8F27-B6E98C69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724" y="5914877"/>
                <a:ext cx="1506823" cy="461665"/>
              </a:xfrm>
              <a:prstGeom prst="rect">
                <a:avLst/>
              </a:prstGeom>
              <a:blipFill>
                <a:blip r:embed="rId4"/>
                <a:stretch>
                  <a:fillRect l="-6024" t="-89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1BB469-BCD7-4B9B-94EC-E3AFCE2BC557}"/>
                  </a:ext>
                </a:extLst>
              </p:cNvPr>
              <p:cNvSpPr txBox="1"/>
              <p:nvPr/>
            </p:nvSpPr>
            <p:spPr>
              <a:xfrm>
                <a:off x="4624871" y="5914876"/>
                <a:ext cx="151849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1BB469-BCD7-4B9B-94EC-E3AFCE2B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71" y="5914876"/>
                <a:ext cx="1518493" cy="461665"/>
              </a:xfrm>
              <a:prstGeom prst="rect">
                <a:avLst/>
              </a:prstGeom>
              <a:blipFill>
                <a:blip r:embed="rId5"/>
                <a:stretch>
                  <a:fillRect l="-5976" t="-89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2056631B-761D-414D-9F91-15515CB6BF44}"/>
              </a:ext>
            </a:extLst>
          </p:cNvPr>
          <p:cNvSpPr/>
          <p:nvPr/>
        </p:nvSpPr>
        <p:spPr>
          <a:xfrm>
            <a:off x="2908547" y="6111589"/>
            <a:ext cx="1716324" cy="6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4C809-28F5-4E0B-874F-37D6875396C3}"/>
                  </a:ext>
                </a:extLst>
              </p:cNvPr>
              <p:cNvSpPr txBox="1"/>
              <p:nvPr/>
            </p:nvSpPr>
            <p:spPr>
              <a:xfrm>
                <a:off x="3052816" y="5309913"/>
                <a:ext cx="1506824" cy="86260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-time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reduction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4C809-28F5-4E0B-874F-37D687539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816" y="5309913"/>
                <a:ext cx="1506824" cy="862608"/>
              </a:xfrm>
              <a:prstGeom prst="rect">
                <a:avLst/>
              </a:prstGeom>
              <a:blipFill>
                <a:blip r:embed="rId6"/>
                <a:stretch>
                  <a:fillRect l="-6478" t="-5634" r="-2024" b="-11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68E82-C18C-4C43-BB3E-05B5128D1437}"/>
                  </a:ext>
                </a:extLst>
              </p:cNvPr>
              <p:cNvSpPr txBox="1"/>
              <p:nvPr/>
            </p:nvSpPr>
            <p:spPr>
              <a:xfrm>
                <a:off x="6521900" y="5887676"/>
                <a:ext cx="2701257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has no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algos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368E82-C18C-4C43-BB3E-05B5128D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900" y="5887676"/>
                <a:ext cx="2701257" cy="461665"/>
              </a:xfrm>
              <a:prstGeom prst="rect">
                <a:avLst/>
              </a:prstGeom>
              <a:blipFill>
                <a:blip r:embed="rId7"/>
                <a:stretch>
                  <a:fillRect l="-449" t="-8974" r="-899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7915EC-9431-4C78-95DC-6C4598330510}"/>
                  </a:ext>
                </a:extLst>
              </p:cNvPr>
              <p:cNvSpPr txBox="1"/>
              <p:nvPr/>
            </p:nvSpPr>
            <p:spPr>
              <a:xfrm>
                <a:off x="9962154" y="5667984"/>
                <a:ext cx="1962260" cy="830997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1" dirty="0" smtClean="0">
                          <a:solidFill>
                            <a:srgbClr val="FF0000"/>
                          </a:solidFill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has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no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1.99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algos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7915EC-9431-4C78-95DC-6C4598330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154" y="5667984"/>
                <a:ext cx="1962260" cy="830997"/>
              </a:xfrm>
              <a:prstGeom prst="rect">
                <a:avLst/>
              </a:prstGeom>
              <a:blipFill>
                <a:blip r:embed="rId8"/>
                <a:stretch>
                  <a:fillRect b="-507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B85E00-D110-4842-B3F0-4FFE29A44728}"/>
              </a:ext>
            </a:extLst>
          </p:cNvPr>
          <p:cNvSpPr/>
          <p:nvPr/>
        </p:nvSpPr>
        <p:spPr>
          <a:xfrm>
            <a:off x="9223157" y="6083483"/>
            <a:ext cx="738997" cy="1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3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6" grpId="0" animBg="1"/>
      <p:bldP spid="7" grpId="0" animBg="1"/>
      <p:bldP spid="8" grpId="0" animBg="1"/>
      <p:bldP spid="9" grpId="0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8"/>
            <a:ext cx="9653752" cy="94929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EE1698-28E7-4183-BEE8-F4A242661D2E}"/>
              </a:ext>
            </a:extLst>
          </p:cNvPr>
          <p:cNvSpPr/>
          <p:nvPr/>
        </p:nvSpPr>
        <p:spPr>
          <a:xfrm>
            <a:off x="4209877" y="1663708"/>
            <a:ext cx="268932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Classical Complexity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26F8B-D69B-4AC8-9823-F0DDB1CFB23F}"/>
              </a:ext>
            </a:extLst>
          </p:cNvPr>
          <p:cNvSpPr/>
          <p:nvPr/>
        </p:nvSpPr>
        <p:spPr>
          <a:xfrm>
            <a:off x="4417230" y="2547479"/>
            <a:ext cx="223631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Which problems require </a:t>
            </a:r>
            <a:r>
              <a:rPr lang="en-US" sz="2400" b="1" dirty="0"/>
              <a:t>super-poly time</a:t>
            </a:r>
            <a:r>
              <a:rPr lang="en-US" sz="2400" dirty="0"/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B1CC5-E9B0-4653-A4D0-02EE45AA5861}"/>
              </a:ext>
            </a:extLst>
          </p:cNvPr>
          <p:cNvSpPr/>
          <p:nvPr/>
        </p:nvSpPr>
        <p:spPr>
          <a:xfrm>
            <a:off x="7492971" y="1663707"/>
            <a:ext cx="326429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Fine-Grained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017F8D-BA57-4775-9FC3-7C4EC9151675}"/>
                  </a:ext>
                </a:extLst>
              </p:cNvPr>
              <p:cNvSpPr/>
              <p:nvPr/>
            </p:nvSpPr>
            <p:spPr>
              <a:xfrm>
                <a:off x="7988298" y="2537788"/>
                <a:ext cx="2273638" cy="120866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Which problems require (say)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time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017F8D-BA57-4775-9FC3-7C4EC9151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298" y="2537788"/>
                <a:ext cx="2273638" cy="1208664"/>
              </a:xfrm>
              <a:prstGeom prst="rect">
                <a:avLst/>
              </a:prstGeom>
              <a:blipFill>
                <a:blip r:embed="rId2"/>
                <a:stretch>
                  <a:fillRect l="-2133" t="-3483" r="-5600" b="-9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FDFA1DC-13A8-4BC4-8BEE-06B80B186AA9}"/>
              </a:ext>
            </a:extLst>
          </p:cNvPr>
          <p:cNvSpPr/>
          <p:nvPr/>
        </p:nvSpPr>
        <p:spPr>
          <a:xfrm>
            <a:off x="1486215" y="2911287"/>
            <a:ext cx="214488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Basic Questions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1DFBA-3B8C-4ECB-A105-DDCCB692BBC2}"/>
              </a:ext>
            </a:extLst>
          </p:cNvPr>
          <p:cNvSpPr/>
          <p:nvPr/>
        </p:nvSpPr>
        <p:spPr>
          <a:xfrm>
            <a:off x="1602348" y="4678455"/>
            <a:ext cx="183293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/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B9484-1454-4682-86D0-7B2F2F19D5A4}"/>
                  </a:ext>
                </a:extLst>
              </p:cNvPr>
              <p:cNvSpPr/>
              <p:nvPr/>
            </p:nvSpPr>
            <p:spPr>
              <a:xfrm>
                <a:off x="4127045" y="4301461"/>
                <a:ext cx="2854990" cy="121565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time.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B9484-1454-4682-86D0-7B2F2F19D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045" y="4301461"/>
                <a:ext cx="2854990" cy="1215654"/>
              </a:xfrm>
              <a:prstGeom prst="rect">
                <a:avLst/>
              </a:prstGeom>
              <a:blipFill>
                <a:blip r:embed="rId3"/>
                <a:stretch>
                  <a:fillRect b="-9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E53ABA-88BC-4C3A-96B8-D361FCDA9F7B}"/>
                  </a:ext>
                </a:extLst>
              </p:cNvPr>
              <p:cNvSpPr/>
              <p:nvPr/>
            </p:nvSpPr>
            <p:spPr>
              <a:xfrm>
                <a:off x="7895407" y="4301461"/>
                <a:ext cx="2459420" cy="120866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/>
                  <a:t>(for instance)</a:t>
                </a:r>
                <a:endParaRPr lang="en-US" sz="2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OV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E53ABA-88BC-4C3A-96B8-D361FCDA9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07" y="4301461"/>
                <a:ext cx="2459420" cy="1208664"/>
              </a:xfrm>
              <a:prstGeom prst="rect">
                <a:avLst/>
              </a:prstGeom>
              <a:blipFill>
                <a:blip r:embed="rId4"/>
                <a:stretch>
                  <a:fillRect t="-3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C931F64A-7A34-4461-B841-A962AE0433D2}"/>
              </a:ext>
            </a:extLst>
          </p:cNvPr>
          <p:cNvSpPr/>
          <p:nvPr/>
        </p:nvSpPr>
        <p:spPr>
          <a:xfrm>
            <a:off x="1756835" y="5939221"/>
            <a:ext cx="160364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b="1" dirty="0"/>
              <a:t>Reductions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1D8AB-FFBF-4808-8A29-E7337316F754}"/>
              </a:ext>
            </a:extLst>
          </p:cNvPr>
          <p:cNvSpPr/>
          <p:nvPr/>
        </p:nvSpPr>
        <p:spPr>
          <a:xfrm>
            <a:off x="4455827" y="5939221"/>
            <a:ext cx="2059026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Karp-reduction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E763E0-A86E-49C7-8EFB-A314C72F8A9A}"/>
              </a:ext>
            </a:extLst>
          </p:cNvPr>
          <p:cNvSpPr/>
          <p:nvPr/>
        </p:nvSpPr>
        <p:spPr>
          <a:xfrm>
            <a:off x="7520559" y="5939221"/>
            <a:ext cx="313213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Fine-Grained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2F6EC-E6FC-4C7F-9762-883D8158B7C6}"/>
              </a:ext>
            </a:extLst>
          </p:cNvPr>
          <p:cNvSpPr txBox="1"/>
          <p:nvPr/>
        </p:nvSpPr>
        <p:spPr>
          <a:xfrm>
            <a:off x="281763" y="531629"/>
            <a:ext cx="3733640" cy="193899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In short, Fine-Grained Complexity studied </a:t>
            </a:r>
            <a:r>
              <a:rPr lang="en-US" sz="2400" b="1" dirty="0">
                <a:solidFill>
                  <a:schemeClr val="tx1"/>
                </a:solidFill>
              </a:rPr>
              <a:t>“more fine-grained” </a:t>
            </a:r>
            <a:r>
              <a:rPr lang="en-US" sz="2400" dirty="0">
                <a:solidFill>
                  <a:schemeClr val="tx1"/>
                </a:solidFill>
              </a:rPr>
              <a:t>questions, with </a:t>
            </a:r>
            <a:r>
              <a:rPr lang="en-US" sz="2400" b="1" dirty="0">
                <a:solidFill>
                  <a:schemeClr val="tx1"/>
                </a:solidFill>
              </a:rPr>
              <a:t>“more fine-grained” </a:t>
            </a:r>
            <a:r>
              <a:rPr lang="en-US" sz="2400" b="1" dirty="0">
                <a:solidFill>
                  <a:srgbClr val="FF0000"/>
                </a:solidFill>
              </a:rPr>
              <a:t>assumptions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FF0000"/>
                </a:solidFill>
              </a:rPr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953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8"/>
            <a:ext cx="9653752" cy="1360969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The Success of Fine-Grained Complexity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for Exact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6990C-4049-4A88-BE4D-F956B713C648}"/>
              </a:ext>
            </a:extLst>
          </p:cNvPr>
          <p:cNvSpPr txBox="1"/>
          <p:nvPr/>
        </p:nvSpPr>
        <p:spPr>
          <a:xfrm>
            <a:off x="574158" y="3341730"/>
            <a:ext cx="3896832" cy="9233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dynamic data structures [Pat10, AV14, AW14, HKNS15, KPP16, AD16, HLNW17, GKLP17]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5E7E5E-CA3E-477A-B314-FC542A286F99}"/>
              </a:ext>
            </a:extLst>
          </p:cNvPr>
          <p:cNvSpPr/>
          <p:nvPr/>
        </p:nvSpPr>
        <p:spPr>
          <a:xfrm>
            <a:off x="8022264" y="3455880"/>
            <a:ext cx="257301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computational geometry </a:t>
            </a:r>
          </a:p>
          <a:p>
            <a:r>
              <a:rPr lang="en-US" dirty="0"/>
              <a:t>[Bri14,Wil18, DKL16] 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523C1-96DF-44B1-A3BF-24B7E8251872}"/>
              </a:ext>
            </a:extLst>
          </p:cNvPr>
          <p:cNvSpPr/>
          <p:nvPr/>
        </p:nvSpPr>
        <p:spPr>
          <a:xfrm>
            <a:off x="2431312" y="5192047"/>
            <a:ext cx="266168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pattern matching [AVW14, </a:t>
            </a:r>
          </a:p>
          <a:p>
            <a:r>
              <a:rPr lang="en-US" dirty="0"/>
              <a:t>BI15, BI16, BGL16,BK18]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ABF2F-5CD2-41C1-AE6B-38630D992000}"/>
              </a:ext>
            </a:extLst>
          </p:cNvPr>
          <p:cNvSpPr/>
          <p:nvPr/>
        </p:nvSpPr>
        <p:spPr>
          <a:xfrm>
            <a:off x="6003850" y="5192048"/>
            <a:ext cx="2496324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graph algorithms [RV13, </a:t>
            </a:r>
          </a:p>
          <a:p>
            <a:r>
              <a:rPr lang="en-US" dirty="0"/>
              <a:t>GIKW17, AVY15, KT17]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F9DE6-5BE0-499C-8224-F189448B177A}"/>
              </a:ext>
            </a:extLst>
          </p:cNvPr>
          <p:cNvSpPr txBox="1"/>
          <p:nvPr/>
        </p:nvSpPr>
        <p:spPr>
          <a:xfrm>
            <a:off x="5488324" y="2128089"/>
            <a:ext cx="1031051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SETH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8319A-FCC1-42CC-9B6D-0D1D5B3EE60F}"/>
              </a:ext>
            </a:extLst>
          </p:cNvPr>
          <p:cNvCxnSpPr>
            <a:endCxn id="3" idx="3"/>
          </p:cNvCxnSpPr>
          <p:nvPr/>
        </p:nvCxnSpPr>
        <p:spPr>
          <a:xfrm flipH="1">
            <a:off x="4470990" y="2712864"/>
            <a:ext cx="1017334" cy="1090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EAFAF4-6595-4F96-822A-0F9C280BDCD7}"/>
              </a:ext>
            </a:extLst>
          </p:cNvPr>
          <p:cNvCxnSpPr/>
          <p:nvPr/>
        </p:nvCxnSpPr>
        <p:spPr>
          <a:xfrm flipH="1">
            <a:off x="4470990" y="2712864"/>
            <a:ext cx="1286540" cy="24791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6FF004-5C0F-4483-88A4-130B695527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235995" y="2712864"/>
            <a:ext cx="1016017" cy="247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DE873-EA0B-49CA-9950-F80E94C5EBC4}"/>
              </a:ext>
            </a:extLst>
          </p:cNvPr>
          <p:cNvCxnSpPr>
            <a:endCxn id="6" idx="1"/>
          </p:cNvCxnSpPr>
          <p:nvPr/>
        </p:nvCxnSpPr>
        <p:spPr>
          <a:xfrm>
            <a:off x="6519375" y="2712864"/>
            <a:ext cx="1502889" cy="1066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C800F7-B41B-41E7-B421-E2C61F635D0E}"/>
                  </a:ext>
                </a:extLst>
              </p:cNvPr>
              <p:cNvSpPr txBox="1"/>
              <p:nvPr/>
            </p:nvSpPr>
            <p:spPr>
              <a:xfrm>
                <a:off x="7586330" y="1767144"/>
                <a:ext cx="4369981" cy="1200329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A lot of success for exact problems (e.g. computing the edit distance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exactly</a:t>
                </a:r>
                <a:r>
                  <a:rPr lang="en-US" sz="2400" dirty="0">
                    <a:solidFill>
                      <a:schemeClr val="tx1"/>
                    </a:solidFill>
                  </a:rPr>
                  <a:t>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C800F7-B41B-41E7-B421-E2C61F63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330" y="1767144"/>
                <a:ext cx="4369981" cy="1200329"/>
              </a:xfrm>
              <a:prstGeom prst="rect">
                <a:avLst/>
              </a:prstGeom>
              <a:blipFill>
                <a:blip r:embed="rId2"/>
                <a:stretch>
                  <a:fillRect l="-1947" t="-3518" r="-278" b="-1005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18708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Dialogue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9D8B9-1B71-462E-AD53-31C7054D6A97}"/>
                  </a:ext>
                </a:extLst>
              </p:cNvPr>
              <p:cNvSpPr txBox="1"/>
              <p:nvPr/>
            </p:nvSpPr>
            <p:spPr>
              <a:xfrm>
                <a:off x="916641" y="1731588"/>
                <a:ext cx="10209862" cy="4524315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/>
                  <a:t>Edit Distance on DNA sequences : Measure how “close” two DNA sequences are</a:t>
                </a:r>
              </a:p>
              <a:p>
                <a:r>
                  <a:rPr lang="en-US" sz="2400" b="1" dirty="0"/>
                  <a:t>Textbook algorithm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given DNA sequences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Classical Complexity Theorists </a:t>
                </a:r>
                <a:r>
                  <a:rPr lang="en-US" dirty="0"/>
                  <a:t>(Not here, trying to prove circuit lower bounds but no progress)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Fine-Grained complexity theorists: </a:t>
                </a:r>
                <a:r>
                  <a:rPr lang="en-US" sz="2400" b="1" dirty="0"/>
                  <a:t>I care! </a:t>
                </a:r>
                <a:r>
                  <a:rPr lang="en-US" sz="2400" dirty="0"/>
                  <a:t>I can show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very likely </a:t>
                </a:r>
                <a:r>
                  <a:rPr lang="en-US" sz="2400" dirty="0"/>
                  <a:t>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is the best we can do for Edit Distance.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Biologists: </a:t>
                </a:r>
                <a:r>
                  <a:rPr lang="en-US" sz="2400" dirty="0">
                    <a:sym typeface="Wingdings" panose="05000000000000000000" pitchFamily="2" charset="2"/>
                  </a:rPr>
                  <a:t>…OK, a (say)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𝟏</m:t>
                    </m:r>
                  </m:oMath>
                </a14:m>
                <a:r>
                  <a:rPr lang="en-US" sz="2400" b="1" dirty="0"/>
                  <a:t>-approximation is also good enough</a:t>
                </a:r>
                <a:r>
                  <a:rPr lang="en-US" sz="2400" dirty="0"/>
                  <a:t>! Any better algorithms for that?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Fine-Grained complexity theorists: Probably not... </a:t>
                </a:r>
                <a:r>
                  <a:rPr lang="en-US" sz="2400" dirty="0" err="1"/>
                  <a:t>Emmm</a:t>
                </a:r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C9D8B9-1B71-462E-AD53-31C7054D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41" y="1731588"/>
                <a:ext cx="10209862" cy="4524315"/>
              </a:xfrm>
              <a:prstGeom prst="rect">
                <a:avLst/>
              </a:prstGeom>
              <a:blipFill>
                <a:blip r:embed="rId2"/>
                <a:stretch>
                  <a:fillRect l="-835" t="-941" b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1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8"/>
            <a:ext cx="9653752" cy="1446029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Frontier: Fine-Grained Complexity for Approximation Hardness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9D8B9-1B71-462E-AD53-31C7054D6A97}"/>
              </a:ext>
            </a:extLst>
          </p:cNvPr>
          <p:cNvSpPr txBox="1"/>
          <p:nvPr/>
        </p:nvSpPr>
        <p:spPr>
          <a:xfrm>
            <a:off x="916641" y="1864495"/>
            <a:ext cx="10209862" cy="40934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For many natural problems, a good enough approximation is </a:t>
            </a:r>
            <a:r>
              <a:rPr lang="en-US" sz="2800" b="1" dirty="0"/>
              <a:t>as good as</a:t>
            </a:r>
            <a:r>
              <a:rPr lang="en-US" sz="2800" dirty="0"/>
              <a:t> an exact solution.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Can we figure out the </a:t>
            </a:r>
            <a:r>
              <a:rPr lang="en-US" sz="2800" b="1" dirty="0"/>
              <a:t>best exact exponent </a:t>
            </a:r>
            <a:r>
              <a:rPr lang="en-US" sz="2800" dirty="0"/>
              <a:t>on those approximation algorithms?</a:t>
            </a:r>
          </a:p>
          <a:p>
            <a:pPr algn="l"/>
            <a:endParaRPr lang="en-US" sz="2800" dirty="0"/>
          </a:p>
          <a:p>
            <a:pPr algn="ctr"/>
            <a:r>
              <a:rPr lang="en-US" sz="3600" b="1" dirty="0"/>
              <a:t>Example</a:t>
            </a:r>
            <a:endParaRPr lang="en-US" sz="2800" b="1" dirty="0"/>
          </a:p>
          <a:p>
            <a:pPr algn="ctr"/>
            <a:endParaRPr lang="en-US" sz="2800" dirty="0"/>
          </a:p>
          <a:p>
            <a:pPr algn="l"/>
            <a:r>
              <a:rPr lang="en-US" sz="2800" dirty="0"/>
              <a:t>What is the best algorithm for 1.1-approximation to Edit Distance?</a:t>
            </a:r>
          </a:p>
        </p:txBody>
      </p:sp>
    </p:spTree>
    <p:extLst>
      <p:ext uri="{BB962C8B-B14F-4D97-AF65-F5344CB8AC3E}">
        <p14:creationId xmlns:p14="http://schemas.microsoft.com/office/powerpoint/2010/main" val="25544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1531088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Challenge: How to Show Approximate Hardness?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16D35-0EBB-432B-825B-4DEF88964D2C}"/>
              </a:ext>
            </a:extLst>
          </p:cNvPr>
          <p:cNvSpPr txBox="1"/>
          <p:nvPr/>
        </p:nvSpPr>
        <p:spPr>
          <a:xfrm>
            <a:off x="1084521" y="1780916"/>
            <a:ext cx="1496756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Exact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068885-C085-4C8D-99D4-98C1872B93DF}"/>
              </a:ext>
            </a:extLst>
          </p:cNvPr>
          <p:cNvSpPr txBox="1"/>
          <p:nvPr/>
        </p:nvSpPr>
        <p:spPr>
          <a:xfrm>
            <a:off x="1892595" y="2536679"/>
            <a:ext cx="81945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SETH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9D7F6-AE61-4BD1-9616-0E6C7D1B958D}"/>
              </a:ext>
            </a:extLst>
          </p:cNvPr>
          <p:cNvSpPr txBox="1"/>
          <p:nvPr/>
        </p:nvSpPr>
        <p:spPr>
          <a:xfrm>
            <a:off x="6553200" y="2536678"/>
            <a:ext cx="1803186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Edit Distance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EBC5C-F3EC-456A-8433-9226EA53C450}"/>
              </a:ext>
            </a:extLst>
          </p:cNvPr>
          <p:cNvSpPr txBox="1"/>
          <p:nvPr/>
        </p:nvSpPr>
        <p:spPr>
          <a:xfrm>
            <a:off x="4244162" y="2536677"/>
            <a:ext cx="55919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OV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F2EA9-43A2-42D0-9B8D-ADE2E43DD692}"/>
              </a:ext>
            </a:extLst>
          </p:cNvPr>
          <p:cNvSpPr txBox="1"/>
          <p:nvPr/>
        </p:nvSpPr>
        <p:spPr>
          <a:xfrm>
            <a:off x="1892595" y="4578169"/>
            <a:ext cx="819455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SETH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1F0F2-8DED-41A7-A04C-1877918801CA}"/>
              </a:ext>
            </a:extLst>
          </p:cNvPr>
          <p:cNvSpPr txBox="1"/>
          <p:nvPr/>
        </p:nvSpPr>
        <p:spPr>
          <a:xfrm>
            <a:off x="6553200" y="4578168"/>
            <a:ext cx="3624647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1.1-approx. to Edit Distance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4F54-743D-4C6A-8AB1-6BB5EA1CD757}"/>
              </a:ext>
            </a:extLst>
          </p:cNvPr>
          <p:cNvSpPr txBox="1"/>
          <p:nvPr/>
        </p:nvSpPr>
        <p:spPr>
          <a:xfrm>
            <a:off x="4244162" y="4578167"/>
            <a:ext cx="55919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OV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0FF78-4580-40CE-8FB6-C51598E3AD1F}"/>
              </a:ext>
            </a:extLst>
          </p:cNvPr>
          <p:cNvSpPr txBox="1"/>
          <p:nvPr/>
        </p:nvSpPr>
        <p:spPr>
          <a:xfrm>
            <a:off x="1084521" y="3885666"/>
            <a:ext cx="2689134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Approximation Case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E2ABCD-7B3A-4D86-9FD2-9CEB50D0A1AA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712050" y="2767510"/>
            <a:ext cx="153211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29557-140C-42FE-8797-332918C2291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03354" y="2767509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BEB9AB-AB7B-4B1E-A2B7-6105B74AC994}"/>
              </a:ext>
            </a:extLst>
          </p:cNvPr>
          <p:cNvCxnSpPr/>
          <p:nvPr/>
        </p:nvCxnSpPr>
        <p:spPr>
          <a:xfrm flipV="1">
            <a:off x="2712050" y="4802762"/>
            <a:ext cx="153211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294AE4-7C78-47A7-86CA-605F4F9C7CEB}"/>
              </a:ext>
            </a:extLst>
          </p:cNvPr>
          <p:cNvCxnSpPr>
            <a:cxnSpLocks/>
          </p:cNvCxnSpPr>
          <p:nvPr/>
        </p:nvCxnSpPr>
        <p:spPr>
          <a:xfrm>
            <a:off x="4803354" y="4802761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1EF787-D970-4742-AB8B-BA52DEB9B0EB}"/>
                  </a:ext>
                </a:extLst>
              </p:cNvPr>
              <p:cNvSpPr txBox="1"/>
              <p:nvPr/>
            </p:nvSpPr>
            <p:spPr>
              <a:xfrm>
                <a:off x="6553200" y="5384471"/>
                <a:ext cx="2617640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𝐸𝐷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≥1.1⋅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1EF787-D970-4742-AB8B-BA52DEB9B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384471"/>
                <a:ext cx="26176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AFF0030B-69DB-45E9-AF1E-7EEC6DEE7326}"/>
              </a:ext>
            </a:extLst>
          </p:cNvPr>
          <p:cNvSpPr txBox="1"/>
          <p:nvPr/>
        </p:nvSpPr>
        <p:spPr>
          <a:xfrm>
            <a:off x="4244162" y="5384470"/>
            <a:ext cx="58734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854F69-3A9E-4135-A9C0-331F0B7173DF}"/>
              </a:ext>
            </a:extLst>
          </p:cNvPr>
          <p:cNvCxnSpPr>
            <a:cxnSpLocks/>
          </p:cNvCxnSpPr>
          <p:nvPr/>
        </p:nvCxnSpPr>
        <p:spPr>
          <a:xfrm>
            <a:off x="4803354" y="5609064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D9BC0-CABA-4131-8A7B-1A8944ECE07E}"/>
                  </a:ext>
                </a:extLst>
              </p:cNvPr>
              <p:cNvSpPr txBox="1"/>
              <p:nvPr/>
            </p:nvSpPr>
            <p:spPr>
              <a:xfrm>
                <a:off x="6553200" y="6102984"/>
                <a:ext cx="2379305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𝐸𝐷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1⋅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AD9BC0-CABA-4131-8A7B-1A8944ECE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6102984"/>
                <a:ext cx="23793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FCEE57D-8E01-45A5-B8C4-235447F7F218}"/>
              </a:ext>
            </a:extLst>
          </p:cNvPr>
          <p:cNvSpPr txBox="1"/>
          <p:nvPr/>
        </p:nvSpPr>
        <p:spPr>
          <a:xfrm>
            <a:off x="4244162" y="6102983"/>
            <a:ext cx="54534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CC81D-783C-4BAB-ADB7-8BC72F56326D}"/>
              </a:ext>
            </a:extLst>
          </p:cNvPr>
          <p:cNvCxnSpPr>
            <a:cxnSpLocks/>
          </p:cNvCxnSpPr>
          <p:nvPr/>
        </p:nvCxnSpPr>
        <p:spPr>
          <a:xfrm>
            <a:off x="4803354" y="6327577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373B66-9F6E-4CC6-90C8-7F1E0046A827}"/>
                  </a:ext>
                </a:extLst>
              </p:cNvPr>
              <p:cNvSpPr txBox="1"/>
              <p:nvPr/>
            </p:nvSpPr>
            <p:spPr>
              <a:xfrm>
                <a:off x="6553200" y="3846222"/>
                <a:ext cx="726417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373B66-9F6E-4CC6-90C8-7F1E0046A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846222"/>
                <a:ext cx="7264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C8825D-E1F7-4AC4-91AE-FE8CDD94A7BC}"/>
                  </a:ext>
                </a:extLst>
              </p:cNvPr>
              <p:cNvSpPr txBox="1"/>
              <p:nvPr/>
            </p:nvSpPr>
            <p:spPr>
              <a:xfrm>
                <a:off x="4333577" y="3839982"/>
                <a:ext cx="380361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C8825D-E1F7-4AC4-91AE-FE8CDD94A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77" y="3839982"/>
                <a:ext cx="3803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E659B4-D98D-4D75-85A5-DEB222FAF09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713938" y="4070815"/>
            <a:ext cx="183926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9FD6F4-FC30-4FBE-AA65-A14A17B8EACD}"/>
              </a:ext>
            </a:extLst>
          </p:cNvPr>
          <p:cNvSpPr txBox="1"/>
          <p:nvPr/>
        </p:nvSpPr>
        <p:spPr>
          <a:xfrm>
            <a:off x="10595542" y="4715540"/>
            <a:ext cx="755335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96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19B94E-A503-4E10-96FD-22F7311F6167}"/>
                  </a:ext>
                </a:extLst>
              </p:cNvPr>
              <p:cNvSpPr txBox="1"/>
              <p:nvPr/>
            </p:nvSpPr>
            <p:spPr>
              <a:xfrm>
                <a:off x="521618" y="5115530"/>
                <a:ext cx="3252037" cy="158607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FF00"/>
                    </a:solidFill>
                  </a:rPr>
                  <a:t>OV</a:t>
                </a:r>
                <a:endParaRPr lang="en-US" sz="2400" dirty="0"/>
              </a:p>
              <a:p>
                <a:pPr algn="ctr"/>
                <a:r>
                  <a:rPr lang="en-US" sz="2400" dirty="0"/>
                  <a:t>Find an orthogonal pair, among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).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19B94E-A503-4E10-96FD-22F7311F6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18" y="5115530"/>
                <a:ext cx="3252037" cy="1586075"/>
              </a:xfrm>
              <a:prstGeom prst="rect">
                <a:avLst/>
              </a:prstGeom>
              <a:blipFill>
                <a:blip r:embed="rId6"/>
                <a:stretch>
                  <a:fillRect l="-938" t="-3077" r="-4128" b="-8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29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4" grpId="0" animBg="1"/>
      <p:bldP spid="29" grpId="0" animBg="1"/>
      <p:bldP spid="30" grpId="0" animBg="1"/>
      <p:bldP spid="32" grpId="0" animBg="1"/>
      <p:bldP spid="33" grpId="0" animBg="1"/>
      <p:bldP spid="37" grpId="0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967563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Classical Solution: The PCP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D94E0-3B6C-4468-B611-211CB6D8F1DA}"/>
                  </a:ext>
                </a:extLst>
              </p:cNvPr>
              <p:cNvSpPr txBox="1"/>
              <p:nvPr/>
            </p:nvSpPr>
            <p:spPr>
              <a:xfrm>
                <a:off x="1269124" y="2606678"/>
                <a:ext cx="1276311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𝑁𝑃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ED94E0-3B6C-4468-B611-211CB6D8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24" y="2606678"/>
                <a:ext cx="127631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4FAB3AE-0CF2-4F57-AD0B-0C5C7A373339}"/>
              </a:ext>
            </a:extLst>
          </p:cNvPr>
          <p:cNvSpPr txBox="1"/>
          <p:nvPr/>
        </p:nvSpPr>
        <p:spPr>
          <a:xfrm>
            <a:off x="6386585" y="2616461"/>
            <a:ext cx="2855077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0.88-approx. to 3-SAT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DB23A-2E43-41BA-94F2-A4969369181E}"/>
              </a:ext>
            </a:extLst>
          </p:cNvPr>
          <p:cNvSpPr txBox="1"/>
          <p:nvPr/>
        </p:nvSpPr>
        <p:spPr>
          <a:xfrm>
            <a:off x="4077547" y="2616460"/>
            <a:ext cx="628057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SAT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07AE0C-C1F7-4698-982B-B20EFB4AC9FA}"/>
              </a:ext>
            </a:extLst>
          </p:cNvPr>
          <p:cNvCxnSpPr/>
          <p:nvPr/>
        </p:nvCxnSpPr>
        <p:spPr>
          <a:xfrm flipV="1">
            <a:off x="2545435" y="2841055"/>
            <a:ext cx="1532112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B23538-1A3C-4A33-88A2-D03C263B28D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05604" y="2841057"/>
            <a:ext cx="1680981" cy="6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0B1FC-C297-4DAD-9AD3-DFF778ECF460}"/>
                  </a:ext>
                </a:extLst>
              </p:cNvPr>
              <p:cNvSpPr txBox="1"/>
              <p:nvPr/>
            </p:nvSpPr>
            <p:spPr>
              <a:xfrm>
                <a:off x="6386585" y="3422764"/>
                <a:ext cx="1984069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satisfiable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20B1FC-C297-4DAD-9AD3-DFF778ECF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85" y="3422764"/>
                <a:ext cx="1984069" cy="461665"/>
              </a:xfrm>
              <a:prstGeom prst="rect">
                <a:avLst/>
              </a:prstGeom>
              <a:blipFill>
                <a:blip r:embed="rId3"/>
                <a:stretch>
                  <a:fillRect l="-2141" t="-8974" r="-336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5EC06E-CBF2-4BE9-B646-189CBA30095D}"/>
              </a:ext>
            </a:extLst>
          </p:cNvPr>
          <p:cNvSpPr txBox="1"/>
          <p:nvPr/>
        </p:nvSpPr>
        <p:spPr>
          <a:xfrm>
            <a:off x="4077547" y="3422763"/>
            <a:ext cx="58734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Yes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394E7C-0910-4289-ACBD-40B9F8666151}"/>
              </a:ext>
            </a:extLst>
          </p:cNvPr>
          <p:cNvCxnSpPr>
            <a:cxnSpLocks/>
          </p:cNvCxnSpPr>
          <p:nvPr/>
        </p:nvCxnSpPr>
        <p:spPr>
          <a:xfrm>
            <a:off x="4636739" y="3647357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BEACDF-D466-4C16-87E4-0C85136694C1}"/>
                  </a:ext>
                </a:extLst>
              </p:cNvPr>
              <p:cNvSpPr txBox="1"/>
              <p:nvPr/>
            </p:nvSpPr>
            <p:spPr>
              <a:xfrm>
                <a:off x="6386585" y="4141277"/>
                <a:ext cx="3339504" cy="830997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&lt;0.88 fractions of clauses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satisfiable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BEACDF-D466-4C16-87E4-0C851366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85" y="4141277"/>
                <a:ext cx="3339504" cy="830997"/>
              </a:xfrm>
              <a:prstGeom prst="rect">
                <a:avLst/>
              </a:prstGeom>
              <a:blipFill>
                <a:blip r:embed="rId4"/>
                <a:stretch>
                  <a:fillRect l="-2732" t="-5036" r="-1821" b="-143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48FD735-A836-4591-9599-4A4271E4E6FC}"/>
              </a:ext>
            </a:extLst>
          </p:cNvPr>
          <p:cNvSpPr txBox="1"/>
          <p:nvPr/>
        </p:nvSpPr>
        <p:spPr>
          <a:xfrm>
            <a:off x="4077547" y="4323493"/>
            <a:ext cx="545342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69EE90-67FA-4697-BD81-66FE9A34DB8C}"/>
              </a:ext>
            </a:extLst>
          </p:cNvPr>
          <p:cNvCxnSpPr>
            <a:cxnSpLocks/>
          </p:cNvCxnSpPr>
          <p:nvPr/>
        </p:nvCxnSpPr>
        <p:spPr>
          <a:xfrm>
            <a:off x="4636739" y="4548087"/>
            <a:ext cx="1749846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EB703-725C-4E45-A2E7-11AAC8973B11}"/>
                  </a:ext>
                </a:extLst>
              </p:cNvPr>
              <p:cNvSpPr txBox="1"/>
              <p:nvPr/>
            </p:nvSpPr>
            <p:spPr>
              <a:xfrm>
                <a:off x="6386585" y="1786810"/>
                <a:ext cx="470192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EB703-725C-4E45-A2E7-11AAC897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585" y="1786810"/>
                <a:ext cx="470192" cy="461665"/>
              </a:xfrm>
              <a:prstGeom prst="rect">
                <a:avLst/>
              </a:prstGeom>
              <a:blipFill>
                <a:blip r:embed="rId5"/>
                <a:stretch>
                  <a:fillRect l="-1266" b="-1538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06CA11-F48C-46EC-A3B1-116493067E0F}"/>
                  </a:ext>
                </a:extLst>
              </p:cNvPr>
              <p:cNvSpPr txBox="1"/>
              <p:nvPr/>
            </p:nvSpPr>
            <p:spPr>
              <a:xfrm>
                <a:off x="4166962" y="1780570"/>
                <a:ext cx="474489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06CA11-F48C-46EC-A3B1-11649306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62" y="1780570"/>
                <a:ext cx="474489" cy="461665"/>
              </a:xfrm>
              <a:prstGeom prst="rect">
                <a:avLst/>
              </a:prstGeom>
              <a:blipFill>
                <a:blip r:embed="rId6"/>
                <a:stretch>
                  <a:fillRect l="-1266" r="-1266" b="-1538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F7BE7F-1FB1-42A6-8E7A-907AE2B825F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641451" y="2011403"/>
            <a:ext cx="174513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B71528-819E-4A39-BD1B-2D3B7C43393A}"/>
              </a:ext>
            </a:extLst>
          </p:cNvPr>
          <p:cNvSpPr txBox="1"/>
          <p:nvPr/>
        </p:nvSpPr>
        <p:spPr>
          <a:xfrm>
            <a:off x="5123526" y="1478664"/>
            <a:ext cx="78098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PCPs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162866-5866-4277-AB25-114D99F0E0BB}"/>
                  </a:ext>
                </a:extLst>
              </p:cNvPr>
              <p:cNvSpPr txBox="1"/>
              <p:nvPr/>
            </p:nvSpPr>
            <p:spPr>
              <a:xfrm>
                <a:off x="2418908" y="5448816"/>
                <a:ext cx="6467426" cy="954107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chemeClr val="tx1"/>
                    </a:solidFill>
                  </a:rPr>
                  <a:t>0.88-approx.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as hard as </a:t>
                </a:r>
                <a:r>
                  <a:rPr lang="en-US" sz="2800" dirty="0">
                    <a:solidFill>
                      <a:schemeClr val="tx1"/>
                    </a:solidFill>
                  </a:rPr>
                  <a:t>determining whether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satisfiable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162866-5866-4277-AB25-114D99F0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908" y="5448816"/>
                <a:ext cx="6467426" cy="954107"/>
              </a:xfrm>
              <a:prstGeom prst="rect">
                <a:avLst/>
              </a:prstGeom>
              <a:blipFill>
                <a:blip r:embed="rId7"/>
                <a:stretch>
                  <a:fillRect l="-1881" t="-5696" r="-2540" b="-1708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26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7" grpId="0" animBg="1"/>
      <p:bldP spid="18" grpId="0" animBg="1"/>
      <p:bldP spid="20" grpId="0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977" y="287079"/>
            <a:ext cx="11605437" cy="1422985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Major Challenge: How to Show Approximation Hardness in Fine-Grained Setting?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FFE2B1-F4DD-46BD-9A64-7F571BD4A2C6}"/>
              </a:ext>
            </a:extLst>
          </p:cNvPr>
          <p:cNvSpPr txBox="1"/>
          <p:nvPr/>
        </p:nvSpPr>
        <p:spPr>
          <a:xfrm>
            <a:off x="991069" y="2031013"/>
            <a:ext cx="1020986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The PCP theorem is too </a:t>
            </a:r>
            <a:r>
              <a:rPr lang="en-US" sz="2400" b="1" dirty="0"/>
              <a:t>“coarse” </a:t>
            </a:r>
            <a:r>
              <a:rPr lang="en-US" sz="2400" dirty="0"/>
              <a:t>to be applied in the fine-grained setting.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CAC43D-CE0F-482B-876D-24E8BAFB8665}"/>
                  </a:ext>
                </a:extLst>
              </p:cNvPr>
              <p:cNvSpPr txBox="1"/>
              <p:nvPr/>
            </p:nvSpPr>
            <p:spPr>
              <a:xfrm>
                <a:off x="892460" y="3372679"/>
                <a:ext cx="3918252" cy="892552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SETH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SAT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vars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CAC43D-CE0F-482B-876D-24E8BAFB8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460" y="3372679"/>
                <a:ext cx="3918252" cy="892552"/>
              </a:xfrm>
              <a:prstGeom prst="rect">
                <a:avLst/>
              </a:prstGeom>
              <a:blipFill>
                <a:blip r:embed="rId3"/>
                <a:stretch>
                  <a:fillRect l="-1705" t="-5369" r="-1860" b="-134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8F0E51-D706-486F-ADFA-12738D2F0276}"/>
                  </a:ext>
                </a:extLst>
              </p:cNvPr>
              <p:cNvSpPr txBox="1"/>
              <p:nvPr/>
            </p:nvSpPr>
            <p:spPr>
              <a:xfrm>
                <a:off x="388088" y="4646428"/>
                <a:ext cx="4794683" cy="1261884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PCP Theorem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SAT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vars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approx. to SAT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vars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8F0E51-D706-486F-ADFA-12738D2F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88" y="4646428"/>
                <a:ext cx="4794683" cy="1261884"/>
              </a:xfrm>
              <a:prstGeom prst="rect">
                <a:avLst/>
              </a:prstGeom>
              <a:blipFill>
                <a:blip r:embed="rId4"/>
                <a:stretch>
                  <a:fillRect l="-1015" t="-3828" r="-888" b="-956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348FE2-8444-4AA6-B9A0-6C3157CE9E3F}"/>
              </a:ext>
            </a:extLst>
          </p:cNvPr>
          <p:cNvCxnSpPr>
            <a:stCxn id="3" idx="3"/>
          </p:cNvCxnSpPr>
          <p:nvPr/>
        </p:nvCxnSpPr>
        <p:spPr>
          <a:xfrm>
            <a:off x="4810712" y="3818955"/>
            <a:ext cx="1419967" cy="333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39A151-E462-4150-9E95-D131845EE5C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182771" y="4694277"/>
            <a:ext cx="1069173" cy="583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106240-55D6-4BEA-B922-66C90AAB33CD}"/>
                  </a:ext>
                </a:extLst>
              </p:cNvPr>
              <p:cNvSpPr txBox="1"/>
              <p:nvPr/>
            </p:nvSpPr>
            <p:spPr>
              <a:xfrm>
                <a:off x="6230679" y="3967917"/>
                <a:ext cx="3609754" cy="862608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Approx. to SAT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vars.</a:t>
                </a:r>
              </a:p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time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106240-55D6-4BEA-B922-66C90AAB3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679" y="3967917"/>
                <a:ext cx="3609754" cy="862608"/>
              </a:xfrm>
              <a:prstGeom prst="rect">
                <a:avLst/>
              </a:prstGeom>
              <a:blipFill>
                <a:blip r:embed="rId5"/>
                <a:stretch>
                  <a:fillRect l="-2357" t="-4895" r="-2189" b="-1328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D1A91-3832-4297-9232-530E886E9A72}"/>
              </a:ext>
            </a:extLst>
          </p:cNvPr>
          <p:cNvCxnSpPr>
            <a:stCxn id="10" idx="2"/>
          </p:cNvCxnSpPr>
          <p:nvPr/>
        </p:nvCxnSpPr>
        <p:spPr>
          <a:xfrm>
            <a:off x="8035556" y="4830525"/>
            <a:ext cx="443909" cy="9642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64FAD-5A81-4926-A048-F6E965B88C83}"/>
              </a:ext>
            </a:extLst>
          </p:cNvPr>
          <p:cNvSpPr txBox="1"/>
          <p:nvPr/>
        </p:nvSpPr>
        <p:spPr>
          <a:xfrm>
            <a:off x="8132577" y="5794744"/>
            <a:ext cx="693775" cy="4616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OV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243412-FEDD-4BAB-816C-9B02BE03341D}"/>
              </a:ext>
            </a:extLst>
          </p:cNvPr>
          <p:cNvCxnSpPr/>
          <p:nvPr/>
        </p:nvCxnSpPr>
        <p:spPr>
          <a:xfrm flipV="1">
            <a:off x="7937205" y="5151474"/>
            <a:ext cx="696432" cy="35619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Oval 16">
                <a:extLst>
                  <a:ext uri="{FF2B5EF4-FFF2-40B4-BE49-F238E27FC236}">
                    <a16:creationId xmlns:a16="http://schemas.microsoft.com/office/drawing/2014/main" id="{6A0D90E2-85E7-4C4A-A8BA-84424B0FDD03}"/>
                  </a:ext>
                </a:extLst>
              </p:cNvPr>
              <p:cNvSpPr/>
              <p:nvPr/>
            </p:nvSpPr>
            <p:spPr>
              <a:xfrm>
                <a:off x="6961920" y="2779757"/>
                <a:ext cx="4659466" cy="1071597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Drops by more than a polynomial comparing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!</a:t>
                </a:r>
              </a:p>
            </p:txBody>
          </p:sp>
        </mc:Choice>
        <mc:Fallback xmlns="">
          <p:sp>
            <p:nvSpPr>
              <p:cNvPr id="17" name="Speech Bubble: Oval 16">
                <a:extLst>
                  <a:ext uri="{FF2B5EF4-FFF2-40B4-BE49-F238E27FC236}">
                    <a16:creationId xmlns:a16="http://schemas.microsoft.com/office/drawing/2014/main" id="{6A0D90E2-85E7-4C4A-A8BA-84424B0FD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920" y="2779757"/>
                <a:ext cx="4659466" cy="1071597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347D7-4C08-4C1F-9BD5-18FC8CAC7524}"/>
                  </a:ext>
                </a:extLst>
              </p:cNvPr>
              <p:cNvSpPr txBox="1"/>
              <p:nvPr/>
            </p:nvSpPr>
            <p:spPr>
              <a:xfrm>
                <a:off x="9383962" y="5269170"/>
                <a:ext cx="2237424" cy="47699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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D347D7-4C08-4C1F-9BD5-18FC8CAC7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962" y="5269170"/>
                <a:ext cx="2237424" cy="476990"/>
              </a:xfrm>
              <a:prstGeom prst="rect">
                <a:avLst/>
              </a:prstGeom>
              <a:blipFill>
                <a:blip r:embed="rId7"/>
                <a:stretch>
                  <a:fillRect l="-271" t="-6173" b="-2469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2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  <p:bldP spid="10" grpId="0" animBg="1"/>
      <p:bldP spid="14" grpId="0" animBg="1"/>
      <p:bldP spid="17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60497"/>
            <a:ext cx="9653752" cy="89845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Some Earlier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FE2B1-F4DD-46BD-9A64-7F571BD4A2C6}"/>
                  </a:ext>
                </a:extLst>
              </p:cNvPr>
              <p:cNvSpPr txBox="1"/>
              <p:nvPr/>
            </p:nvSpPr>
            <p:spPr>
              <a:xfrm>
                <a:off x="916641" y="1513571"/>
                <a:ext cx="10800438" cy="401808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[Roditty-Vassilevska’13]</a:t>
                </a:r>
                <a:endParaRPr lang="en-US" sz="3200" dirty="0"/>
              </a:p>
              <a:p>
                <a:pPr algn="ctr"/>
                <a:r>
                  <a:rPr lang="en-US" sz="2800" dirty="0"/>
                  <a:t>Distinguishing Diameter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2800" dirty="0"/>
                  <a:t>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time.</a:t>
                </a:r>
              </a:p>
              <a:p>
                <a:pPr algn="ctr"/>
                <a:r>
                  <a:rPr lang="en-US" sz="2400" dirty="0"/>
                  <a:t> (Approximation to Graph Diameter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is HARD.)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en-US" sz="3200" b="1" dirty="0"/>
                  <a:t>[Abboud-Backurs’17]</a:t>
                </a:r>
              </a:p>
              <a:p>
                <a:pPr algn="ctr"/>
                <a:r>
                  <a:rPr lang="en-US" sz="2800" dirty="0"/>
                  <a:t>Deterministic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800" dirty="0"/>
                  <a:t> time algorithm for constant factor approximation to Longest Common Subsequence implies circuit lower bound</a:t>
                </a:r>
              </a:p>
              <a:p>
                <a:pPr algn="ctr"/>
                <a:r>
                  <a:rPr lang="en-US" sz="2400" dirty="0"/>
                  <a:t>(Approximate LCS may be hard to get.)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FE2B1-F4DD-46BD-9A64-7F571BD4A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41" y="1513571"/>
                <a:ext cx="10800438" cy="4018088"/>
              </a:xfrm>
              <a:prstGeom prst="rect">
                <a:avLst/>
              </a:prstGeom>
              <a:blipFill>
                <a:blip r:embed="rId2"/>
                <a:stretch>
                  <a:fillRect t="-1815" r="-507" b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92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28" y="287079"/>
            <a:ext cx="9934048" cy="925033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Today’s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4D893-0423-404A-9D99-46E0D15DFDD0}"/>
              </a:ext>
            </a:extLst>
          </p:cNvPr>
          <p:cNvSpPr txBox="1"/>
          <p:nvPr/>
        </p:nvSpPr>
        <p:spPr>
          <a:xfrm>
            <a:off x="1128976" y="1371600"/>
            <a:ext cx="9934048" cy="45243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Background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What is Fine-Grained Complexity?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Methodology of Fine-Grained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Frontier: Fine-Grained Hardness for Approximation Problems</a:t>
            </a:r>
          </a:p>
          <a:p>
            <a:pPr algn="ctr"/>
            <a:r>
              <a:rPr lang="en-US" sz="3200" b="1" dirty="0"/>
              <a:t>The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[ARW’17]: Connection between Fine-Grained Complexity and Communication Protocols. ([Rub’18, CLM’18]: Further developments.)</a:t>
            </a:r>
          </a:p>
          <a:p>
            <a:pPr algn="ctr"/>
            <a:r>
              <a:rPr lang="en-US" sz="3200" b="1" dirty="0"/>
              <a:t>Our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[Chen’18]: Hardness for Furthest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[CW’19]: A New Equivalence Class in Fine-Grained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[CGLRR’19]: Fine-Grained Complexity Meets IP = PSPACE</a:t>
            </a:r>
          </a:p>
        </p:txBody>
      </p:sp>
    </p:spTree>
    <p:extLst>
      <p:ext uri="{BB962C8B-B14F-4D97-AF65-F5344CB8AC3E}">
        <p14:creationId xmlns:p14="http://schemas.microsoft.com/office/powerpoint/2010/main" val="25955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99946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566657-72AB-4E2F-A075-15BC99E3B7B9}"/>
                  </a:ext>
                </a:extLst>
              </p:cNvPr>
              <p:cNvSpPr txBox="1"/>
              <p:nvPr/>
            </p:nvSpPr>
            <p:spPr>
              <a:xfrm>
                <a:off x="1081446" y="1715639"/>
                <a:ext cx="10209862" cy="48936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Classical complexity theory only cares about polynomial or not. This is very </a:t>
                </a:r>
                <a:r>
                  <a:rPr lang="en-US" sz="2400" b="1" dirty="0"/>
                  <a:t>“coarse” </a:t>
                </a:r>
                <a:r>
                  <a:rPr lang="en-US" sz="2400" dirty="0"/>
                  <a:t>for real world applications.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vs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can make a HUGE difference in the practice.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Fine-Grained Complexity theory cares about the </a:t>
                </a:r>
                <a:r>
                  <a:rPr lang="en-US" sz="2400" b="1" dirty="0"/>
                  <a:t>exact exponent</a:t>
                </a:r>
                <a:r>
                  <a:rPr lang="en-US" sz="2400" dirty="0"/>
                  <a:t> on the running 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program is </a:t>
                </a:r>
                <a:r>
                  <a:rPr lang="en-US" sz="2400" b="1" dirty="0"/>
                  <a:t>very successful </a:t>
                </a:r>
                <a:r>
                  <a:rPr lang="en-US" sz="2400" dirty="0"/>
                  <a:t>for </a:t>
                </a:r>
                <a:r>
                  <a:rPr lang="en-US" sz="2400" b="1" dirty="0"/>
                  <a:t>exact problems</a:t>
                </a:r>
                <a:r>
                  <a:rPr lang="en-US" sz="2400" dirty="0"/>
                  <a:t>, the complexity of many fundamental problems are characterized.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was </a:t>
                </a:r>
                <a:r>
                  <a:rPr lang="en-US" sz="2400" b="1" dirty="0"/>
                  <a:t>less successful </a:t>
                </a:r>
                <a:r>
                  <a:rPr lang="en-US" sz="2400" dirty="0"/>
                  <a:t>for </a:t>
                </a:r>
                <a:r>
                  <a:rPr lang="en-US" sz="2400" b="1" dirty="0"/>
                  <a:t>approximation problems</a:t>
                </a:r>
                <a:r>
                  <a:rPr lang="en-US" sz="2400" dirty="0"/>
                  <a:t>, due to the lack of techniques.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PCP Theorem doesn’t work because of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blowup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566657-72AB-4E2F-A075-15BC99E3B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46" y="1715639"/>
                <a:ext cx="10209862" cy="4893647"/>
              </a:xfrm>
              <a:prstGeom prst="rect">
                <a:avLst/>
              </a:prstGeom>
              <a:blipFill>
                <a:blip r:embed="rId2"/>
                <a:stretch>
                  <a:fillRect l="-716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9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28" y="287079"/>
            <a:ext cx="9934048" cy="925033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Today’s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4D893-0423-404A-9D99-46E0D15DFDD0}"/>
              </a:ext>
            </a:extLst>
          </p:cNvPr>
          <p:cNvSpPr txBox="1"/>
          <p:nvPr/>
        </p:nvSpPr>
        <p:spPr>
          <a:xfrm>
            <a:off x="1128976" y="1212112"/>
            <a:ext cx="9934048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Fine-Grained Complexity?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Methodology of Fine-Grained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Frontier: Fine-Grained Hardness for Approximation Problems</a:t>
            </a:r>
          </a:p>
          <a:p>
            <a:pPr algn="ctr"/>
            <a:r>
              <a:rPr lang="en-US" sz="3200" b="1" dirty="0"/>
              <a:t>The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[ARW’17]: Connection between Fine-Grained Complexity and Communication Protocols.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[Rub’18, CLM’18]: Further developments.</a:t>
            </a:r>
          </a:p>
          <a:p>
            <a:pPr algn="ctr"/>
            <a:r>
              <a:rPr lang="en-US" sz="3200" b="1" dirty="0"/>
              <a:t>Our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[Chen’18]: Hardness for Furthest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[CW’19]: A New Equivalence Class in Fine-Grained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[CGLRR’19]: Fine-Grained Complexity Meets IP = PSPACE</a:t>
            </a:r>
          </a:p>
        </p:txBody>
      </p:sp>
    </p:spTree>
    <p:extLst>
      <p:ext uri="{BB962C8B-B14F-4D97-AF65-F5344CB8AC3E}">
        <p14:creationId xmlns:p14="http://schemas.microsoft.com/office/powerpoint/2010/main" val="2492377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1345019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[ARW’17]: Hardness of Approximation in P Via Communication Protocols!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5C01-4A2E-479F-BCDC-3A0554669EFE}"/>
              </a:ext>
            </a:extLst>
          </p:cNvPr>
          <p:cNvSpPr txBox="1"/>
          <p:nvPr/>
        </p:nvSpPr>
        <p:spPr>
          <a:xfrm>
            <a:off x="991069" y="5128727"/>
            <a:ext cx="10209862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Key Contribution of [ARW’17]</a:t>
            </a:r>
          </a:p>
          <a:p>
            <a:pPr algn="ctr"/>
            <a:r>
              <a:rPr lang="en-US" sz="2400" dirty="0"/>
              <a:t>There is a framework to show fine-grained approximation result!</a:t>
            </a:r>
          </a:p>
          <a:p>
            <a:endParaRPr lang="en-US" sz="2400" dirty="0"/>
          </a:p>
          <a:p>
            <a:pPr algn="ctr"/>
            <a:r>
              <a:rPr lang="en-US" sz="2800" b="1" dirty="0"/>
              <a:t>The key: Communication Protocols!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BEB794-4AA4-478C-AD9F-91027425DD96}"/>
                  </a:ext>
                </a:extLst>
              </p:cNvPr>
              <p:cNvSpPr/>
              <p:nvPr/>
            </p:nvSpPr>
            <p:spPr>
              <a:xfrm>
                <a:off x="1348869" y="1840167"/>
                <a:ext cx="3825949" cy="12107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Max-IP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: 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vectors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⟨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BEB794-4AA4-478C-AD9F-91027425DD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869" y="1840167"/>
                <a:ext cx="3825949" cy="1210781"/>
              </a:xfrm>
              <a:prstGeom prst="rect">
                <a:avLst/>
              </a:prstGeom>
              <a:blipFill>
                <a:blip r:embed="rId2"/>
                <a:stretch>
                  <a:fillRect l="-1429" t="-3500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8CC4C-99B2-45E1-A0B6-CE150548197D}"/>
                  </a:ext>
                </a:extLst>
              </p:cNvPr>
              <p:cNvSpPr/>
              <p:nvPr/>
            </p:nvSpPr>
            <p:spPr>
              <a:xfrm>
                <a:off x="5661838" y="1763447"/>
                <a:ext cx="5784110" cy="136422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/>
                  <a:t>[ARW’17]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approximation to Max-IP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B98CC4C-99B2-45E1-A0B6-CE1505481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838" y="1763447"/>
                <a:ext cx="5784110" cy="1364220"/>
              </a:xfrm>
              <a:prstGeom prst="rect">
                <a:avLst/>
              </a:prstGeom>
              <a:blipFill>
                <a:blip r:embed="rId3"/>
                <a:stretch>
                  <a:fillRect t="-354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47592A-DE5D-4840-8509-F522E026F8F6}"/>
              </a:ext>
            </a:extLst>
          </p:cNvPr>
          <p:cNvSpPr txBox="1"/>
          <p:nvPr/>
        </p:nvSpPr>
        <p:spPr>
          <a:xfrm>
            <a:off x="1348869" y="3633158"/>
            <a:ext cx="6065876" cy="129266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Hardness for many other problems [ARW’17]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Bichromatic LCS Closest Pair Over Permutations,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Approximate Regular Expression Matching,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Diameter in Product Metrics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9AF8A5-7D81-40E2-9430-10296985E2E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294781" y="3127667"/>
            <a:ext cx="2259112" cy="50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881" y="291577"/>
            <a:ext cx="9961253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Merlin-Arthur(MA) Protocols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20503-5174-4527-8C55-1BECE5171DFC}"/>
              </a:ext>
            </a:extLst>
          </p:cNvPr>
          <p:cNvSpPr txBox="1"/>
          <p:nvPr/>
        </p:nvSpPr>
        <p:spPr>
          <a:xfrm>
            <a:off x="1106627" y="5238290"/>
            <a:ext cx="4019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 Communication Protocol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314A3-0573-4AAE-8ABB-C17BD6B84FBA}"/>
                  </a:ext>
                </a:extLst>
              </p:cNvPr>
              <p:cNvSpPr txBox="1"/>
              <p:nvPr/>
            </p:nvSpPr>
            <p:spPr>
              <a:xfrm>
                <a:off x="6464236" y="4853570"/>
                <a:ext cx="4766140" cy="1169551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= (Proof Length, Communication)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314A3-0573-4AAE-8ABB-C17BD6B8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36" y="4853570"/>
                <a:ext cx="4766140" cy="1169551"/>
              </a:xfrm>
              <a:prstGeom prst="rect">
                <a:avLst/>
              </a:prstGeom>
              <a:blipFill>
                <a:blip r:embed="rId3"/>
                <a:stretch>
                  <a:fillRect l="-638" b="-670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865B641-B385-4E1E-819A-BD08CDE7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55" y="2176479"/>
            <a:ext cx="4913290" cy="227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64B6E-048F-49B3-BDE6-630C5114E5FB}"/>
                  </a:ext>
                </a:extLst>
              </p:cNvPr>
              <p:cNvSpPr/>
              <p:nvPr/>
            </p:nvSpPr>
            <p:spPr>
              <a:xfrm>
                <a:off x="2236134" y="1453680"/>
                <a:ext cx="7719731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dirty="0"/>
                  <a:t>Alice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Bob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want to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64B6E-048F-49B3-BDE6-630C5114E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4" y="1453680"/>
                <a:ext cx="7719731" cy="523220"/>
              </a:xfrm>
              <a:prstGeom prst="rect">
                <a:avLst/>
              </a:prstGeom>
              <a:blipFill>
                <a:blip r:embed="rId5"/>
                <a:stretch>
                  <a:fillRect l="-1577"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3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881" y="499466"/>
            <a:ext cx="9961253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Set-Disjointness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1770C1-8D8A-463F-9C78-C5850FEE97B2}"/>
                  </a:ext>
                </a:extLst>
              </p:cNvPr>
              <p:cNvSpPr txBox="1"/>
              <p:nvPr/>
            </p:nvSpPr>
            <p:spPr>
              <a:xfrm>
                <a:off x="2131827" y="1749056"/>
                <a:ext cx="7410893" cy="353943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Definition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Alice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Bob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Want to determine whether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⟩=0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l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Name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are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disjoint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1770C1-8D8A-463F-9C78-C5850FEE9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827" y="1749056"/>
                <a:ext cx="7410893" cy="3539430"/>
              </a:xfrm>
              <a:prstGeom prst="rect">
                <a:avLst/>
              </a:prstGeom>
              <a:blipFill>
                <a:blip r:embed="rId2"/>
                <a:stretch>
                  <a:fillRect t="-1544" b="-37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/>
              <p:nvPr/>
            </p:nvSpPr>
            <p:spPr>
              <a:xfrm>
                <a:off x="1269124" y="2443556"/>
                <a:ext cx="3868010" cy="20621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Lemma (Informal)</a:t>
                </a:r>
              </a:p>
              <a:p>
                <a:pPr algn="ctr"/>
                <a:r>
                  <a:rPr lang="en-US" sz="2400" dirty="0"/>
                  <a:t>An efficient MA protocol for Set-Disjointness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A Fine-Grained Reduction from OV to Approx. Max-IP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124" y="2443556"/>
                <a:ext cx="3868010" cy="2062103"/>
              </a:xfrm>
              <a:prstGeom prst="rect">
                <a:avLst/>
              </a:prstGeom>
              <a:blipFill>
                <a:blip r:embed="rId2"/>
                <a:stretch>
                  <a:fillRect t="-2647" r="-1570" b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0EDDD46-C8F5-4271-A90F-8523099B87F8}"/>
              </a:ext>
            </a:extLst>
          </p:cNvPr>
          <p:cNvSpPr txBox="1">
            <a:spLocks/>
          </p:cNvSpPr>
          <p:nvPr/>
        </p:nvSpPr>
        <p:spPr>
          <a:xfrm>
            <a:off x="1269124" y="287079"/>
            <a:ext cx="9653752" cy="1472609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F0000"/>
                </a:solidFill>
              </a:rPr>
              <a:t>Merlin-Arthur Protocols Implies Reduction to Approx. Max-IP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7E1051-F41F-42F5-94BA-799BD1B389C5}"/>
              </a:ext>
            </a:extLst>
          </p:cNvPr>
          <p:cNvSpPr txBox="1"/>
          <p:nvPr/>
        </p:nvSpPr>
        <p:spPr>
          <a:xfrm>
            <a:off x="5530342" y="1965544"/>
            <a:ext cx="3694814" cy="126188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[AW’09]</a:t>
            </a:r>
          </a:p>
          <a:p>
            <a:pPr algn="ctr"/>
            <a:r>
              <a:rPr lang="en-US" sz="2400">
                <a:solidFill>
                  <a:schemeClr val="tx1"/>
                </a:solidFill>
              </a:rPr>
              <a:t>There is a good MA protocol for Set-Disjointness 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141B9D-0695-4A04-9133-AAB0FA11EF0B}"/>
                  </a:ext>
                </a:extLst>
              </p:cNvPr>
              <p:cNvSpPr/>
              <p:nvPr/>
            </p:nvSpPr>
            <p:spPr>
              <a:xfrm>
                <a:off x="3577857" y="5189527"/>
                <a:ext cx="5784110" cy="136422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[ARW’17]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fName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approximation to Max-IP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141B9D-0695-4A04-9133-AAB0FA11E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57" y="5189527"/>
                <a:ext cx="5784110" cy="1364220"/>
              </a:xfrm>
              <a:prstGeom prst="rect">
                <a:avLst/>
              </a:prstGeom>
              <a:blipFill>
                <a:blip r:embed="rId3"/>
                <a:stretch>
                  <a:fillRect t="-3540" b="-8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90AA8-0281-41F7-B6E2-4AAD41393C38}"/>
              </a:ext>
            </a:extLst>
          </p:cNvPr>
          <p:cNvCxnSpPr>
            <a:cxnSpLocks/>
          </p:cNvCxnSpPr>
          <p:nvPr/>
        </p:nvCxnSpPr>
        <p:spPr>
          <a:xfrm flipH="1">
            <a:off x="6367823" y="3227428"/>
            <a:ext cx="527391" cy="1949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A05DED-FAB9-4CED-B5E7-29E8EDB66ADD}"/>
                  </a:ext>
                </a:extLst>
              </p:cNvPr>
              <p:cNvSpPr txBox="1"/>
              <p:nvPr/>
            </p:nvSpPr>
            <p:spPr>
              <a:xfrm>
                <a:off x="8125903" y="3474607"/>
                <a:ext cx="3694814" cy="1261884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OV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OV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 under SETH.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A05DED-FAB9-4CED-B5E7-29E8EDB66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903" y="3474607"/>
                <a:ext cx="3694814" cy="1261884"/>
              </a:xfrm>
              <a:prstGeom prst="rect">
                <a:avLst/>
              </a:prstGeom>
              <a:blipFill>
                <a:blip r:embed="rId4"/>
                <a:stretch>
                  <a:fillRect t="-4306" r="-1316" b="-956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D5C704-81D0-4004-A005-DA30A007EC6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7469000" y="4736491"/>
            <a:ext cx="2504310" cy="440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DA3272-4A2F-451D-8DF6-D5FD9D43C441}"/>
              </a:ext>
            </a:extLst>
          </p:cNvPr>
          <p:cNvCxnSpPr/>
          <p:nvPr/>
        </p:nvCxnSpPr>
        <p:spPr>
          <a:xfrm>
            <a:off x="5131445" y="4505659"/>
            <a:ext cx="579475" cy="707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7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0EDDD46-C8F5-4271-A90F-8523099B87F8}"/>
              </a:ext>
            </a:extLst>
          </p:cNvPr>
          <p:cNvSpPr txBox="1">
            <a:spLocks/>
          </p:cNvSpPr>
          <p:nvPr/>
        </p:nvSpPr>
        <p:spPr>
          <a:xfrm>
            <a:off x="1269124" y="287079"/>
            <a:ext cx="9653752" cy="861237"/>
          </a:xfrm>
          <a:prstGeom prst="rect">
            <a:avLst/>
          </a:prstGeo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FF0000"/>
                </a:solidFill>
              </a:rPr>
              <a:t>The High-Level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B5590C-7E98-4FAC-814D-4DDFE843F6C9}"/>
                  </a:ext>
                </a:extLst>
              </p:cNvPr>
              <p:cNvSpPr txBox="1"/>
              <p:nvPr/>
            </p:nvSpPr>
            <p:spPr>
              <a:xfrm>
                <a:off x="3802023" y="1646846"/>
                <a:ext cx="5768166" cy="461665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 an MA protocol for Set-Disjointness.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B5590C-7E98-4FAC-814D-4DDFE843F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023" y="1646846"/>
                <a:ext cx="5768166" cy="461665"/>
              </a:xfrm>
              <a:prstGeom prst="rect">
                <a:avLst/>
              </a:prstGeom>
              <a:blipFill>
                <a:blip r:embed="rId2"/>
                <a:stretch>
                  <a:fillRect l="-1582" t="-8974" r="-1266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FB097-B423-4EA9-9DA0-BEEA2AB0E9CA}"/>
                  </a:ext>
                </a:extLst>
              </p:cNvPr>
              <p:cNvSpPr txBox="1"/>
              <p:nvPr/>
            </p:nvSpPr>
            <p:spPr>
              <a:xfrm>
                <a:off x="744277" y="2328531"/>
                <a:ext cx="3226981" cy="2068643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</a:rPr>
                  <a:t>OV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vectors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is there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AFB097-B423-4EA9-9DA0-BEEA2AB0E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7" y="2328531"/>
                <a:ext cx="3226981" cy="2068643"/>
              </a:xfrm>
              <a:prstGeom prst="rect">
                <a:avLst/>
              </a:prstGeom>
              <a:blipFill>
                <a:blip r:embed="rId3"/>
                <a:stretch>
                  <a:fillRect t="-3519" r="-1507" b="-557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27B942-0682-46AA-9402-CF357284116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71258" y="3362851"/>
            <a:ext cx="59542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0DAB8-B548-43CD-823D-27C2B6710E50}"/>
                  </a:ext>
                </a:extLst>
              </p:cNvPr>
              <p:cNvSpPr txBox="1"/>
              <p:nvPr/>
            </p:nvSpPr>
            <p:spPr>
              <a:xfrm>
                <a:off x="4566683" y="2513195"/>
                <a:ext cx="3834809" cy="1699311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-Satisfying-Pair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vectors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is there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0DAB8-B548-43CD-823D-27C2B6710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3" y="2513195"/>
                <a:ext cx="3834809" cy="1699311"/>
              </a:xfrm>
              <a:prstGeom prst="rect">
                <a:avLst/>
              </a:prstGeom>
              <a:blipFill>
                <a:blip r:embed="rId4"/>
                <a:stretch>
                  <a:fillRect l="-158" t="-3915" r="-2219" b="-676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E72A9C-A79C-40C8-ABDD-088F7EF6DC7F}"/>
              </a:ext>
            </a:extLst>
          </p:cNvPr>
          <p:cNvCxnSpPr>
            <a:cxnSpLocks/>
          </p:cNvCxnSpPr>
          <p:nvPr/>
        </p:nvCxnSpPr>
        <p:spPr>
          <a:xfrm flipV="1">
            <a:off x="8401492" y="3362848"/>
            <a:ext cx="595425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6F0761-4D4E-435C-90E4-14CA7E5249D9}"/>
              </a:ext>
            </a:extLst>
          </p:cNvPr>
          <p:cNvSpPr txBox="1"/>
          <p:nvPr/>
        </p:nvSpPr>
        <p:spPr>
          <a:xfrm>
            <a:off x="8996917" y="2885794"/>
            <a:ext cx="2397010" cy="95410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Approximate Max-IP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F806CF-86C3-4536-83EF-E2DAC1ADDFDD}"/>
                  </a:ext>
                </a:extLst>
              </p:cNvPr>
              <p:cNvSpPr txBox="1"/>
              <p:nvPr/>
            </p:nvSpPr>
            <p:spPr>
              <a:xfrm>
                <a:off x="1125585" y="4761771"/>
                <a:ext cx="4290237" cy="1631216"/>
              </a:xfrm>
              <a:prstGeom prst="rect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chemeClr val="tx1"/>
                    </a:solidFill>
                  </a:rPr>
                  <a:t>Embedding</a:t>
                </a:r>
                <a:endParaRPr lang="en-US" sz="2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altLang="zh-CN" sz="2400" dirty="0">
                    <a:solidFill>
                      <a:schemeClr val="tx1"/>
                    </a:solidFill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acceptance probability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F806CF-86C3-4536-83EF-E2DAC1ADD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85" y="4761771"/>
                <a:ext cx="4290237" cy="1631216"/>
              </a:xfrm>
              <a:prstGeom prst="rect">
                <a:avLst/>
              </a:prstGeom>
              <a:blipFill>
                <a:blip r:embed="rId5"/>
                <a:stretch>
                  <a:fillRect l="-2128" t="-2963" r="-567" b="-703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52A500-9AF7-41EB-A02C-52D5D60C29EF}"/>
                  </a:ext>
                </a:extLst>
              </p:cNvPr>
              <p:cNvSpPr txBox="1"/>
              <p:nvPr/>
            </p:nvSpPr>
            <p:spPr>
              <a:xfrm>
                <a:off x="6484087" y="4792549"/>
                <a:ext cx="4765158" cy="1569660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Approximation to Max-IP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solves OV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52A500-9AF7-41EB-A02C-52D5D60C2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087" y="4792549"/>
                <a:ext cx="4765158" cy="1569660"/>
              </a:xfrm>
              <a:prstGeom prst="rect">
                <a:avLst/>
              </a:prstGeom>
              <a:blipFill>
                <a:blip r:embed="rId6"/>
                <a:stretch>
                  <a:fillRect l="-1916" b="-730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CD7606-DA56-480F-B6E4-6B45B45EB7D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410201" y="5577379"/>
            <a:ext cx="1073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/>
              <p:nvPr/>
            </p:nvSpPr>
            <p:spPr>
              <a:xfrm>
                <a:off x="627320" y="1429803"/>
                <a:ext cx="11238614" cy="50167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Hardness of Approximation 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the natural next step of the Fine-Grained Complexity program.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[Abboud-Rubinstein-Williams’17]: </a:t>
                </a:r>
                <a:r>
                  <a:rPr lang="en-US" sz="2400" dirty="0"/>
                  <a:t>Established the connection between fine-grained complexity and MA communication protocols. Proved many inapproximability results.</a:t>
                </a:r>
              </a:p>
              <a:p>
                <a:endParaRPr lang="en-US" sz="2400" dirty="0"/>
              </a:p>
              <a:p>
                <a:pPr algn="ctr"/>
                <a:r>
                  <a:rPr lang="en-US" sz="2800" b="1" dirty="0"/>
                  <a:t>Some Further Developments</a:t>
                </a:r>
              </a:p>
              <a:p>
                <a:endParaRPr lang="en-US" sz="2800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[Rubinstein’18]: </a:t>
                </a:r>
                <a:r>
                  <a:rPr lang="en-US" sz="2400" dirty="0"/>
                  <a:t>Improved the MA protocols. Proved hardness of Approximate Nearest Neighbor Search.</a:t>
                </a:r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[C. S.-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Laekhanukit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-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Manurangsi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]: </a:t>
                </a:r>
                <a:r>
                  <a:rPr lang="en-US" sz="2400" dirty="0"/>
                  <a:t>Generalize this to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-player setting. Proved hardness of Approximate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-Dominating Set.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0" y="1429803"/>
                <a:ext cx="11238614" cy="5016758"/>
              </a:xfrm>
              <a:prstGeom prst="rect">
                <a:avLst/>
              </a:prstGeom>
              <a:blipFill>
                <a:blip r:embed="rId2"/>
                <a:stretch>
                  <a:fillRect l="-813" t="-848" r="-596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Motivation of Our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5C01-4A2E-479F-BCDC-3A0554669EFE}"/>
              </a:ext>
            </a:extLst>
          </p:cNvPr>
          <p:cNvSpPr txBox="1"/>
          <p:nvPr/>
        </p:nvSpPr>
        <p:spPr>
          <a:xfrm>
            <a:off x="616688" y="1642454"/>
            <a:ext cx="11238614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Explore More on connection between Fine-Grained Complexity and Communication Protocols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Communication protocols other than Merlin-Arthur protocols?</a:t>
            </a:r>
          </a:p>
        </p:txBody>
      </p:sp>
    </p:spTree>
    <p:extLst>
      <p:ext uri="{BB962C8B-B14F-4D97-AF65-F5344CB8AC3E}">
        <p14:creationId xmlns:p14="http://schemas.microsoft.com/office/powerpoint/2010/main" val="353715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28" y="287079"/>
            <a:ext cx="9934048" cy="925033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Today’s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4D893-0423-404A-9D99-46E0D15DFDD0}"/>
              </a:ext>
            </a:extLst>
          </p:cNvPr>
          <p:cNvSpPr txBox="1"/>
          <p:nvPr/>
        </p:nvSpPr>
        <p:spPr>
          <a:xfrm>
            <a:off x="1128976" y="1212112"/>
            <a:ext cx="9934048" cy="507831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Fine-Grained Complexity?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The Methodology of Fine-Grained Complexity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Frontier: Fine-Grained Hardness for Approximation Problems</a:t>
            </a:r>
          </a:p>
          <a:p>
            <a:pPr algn="ctr"/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The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[ARW’17]: Connection between Fine-Grained Complexity and Communication Protocols.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[Rub’18, CLM’18]: Further developments.</a:t>
            </a:r>
          </a:p>
          <a:p>
            <a:pPr algn="ctr"/>
            <a:r>
              <a:rPr lang="en-US" sz="3200" b="1" dirty="0"/>
              <a:t>Our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[Chen’18]: Hardness for Furthest Pair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[CW’19]: A New Equivalence Class in Fine-Grained 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[CGLRR’19]: Fine-Grained Complexity Meets IP = PSPACE</a:t>
            </a:r>
          </a:p>
        </p:txBody>
      </p:sp>
    </p:spTree>
    <p:extLst>
      <p:ext uri="{BB962C8B-B14F-4D97-AF65-F5344CB8AC3E}">
        <p14:creationId xmlns:p14="http://schemas.microsoft.com/office/powerpoint/2010/main" val="384825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828" y="287079"/>
            <a:ext cx="9934048" cy="925033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What is Fine-Grained Complexity Theory?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CEDF5-C5A2-4E87-9A8F-2364FDFD4098}"/>
              </a:ext>
            </a:extLst>
          </p:cNvPr>
          <p:cNvSpPr txBox="1"/>
          <p:nvPr/>
        </p:nvSpPr>
        <p:spPr>
          <a:xfrm>
            <a:off x="1827027" y="1687070"/>
            <a:ext cx="8537945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 </a:t>
            </a:r>
            <a:r>
              <a:rPr lang="en-US" sz="2800" b="1" dirty="0"/>
              <a:t>goal</a:t>
            </a:r>
            <a:r>
              <a:rPr lang="en-US" sz="2800" dirty="0"/>
              <a:t> of </a:t>
            </a:r>
            <a:r>
              <a:rPr lang="en-US" sz="2800" b="1" i="1" dirty="0"/>
              <a:t>algorithm design </a:t>
            </a:r>
            <a:r>
              <a:rPr lang="en-US" sz="2800" dirty="0"/>
              <a:t>and </a:t>
            </a:r>
            <a:r>
              <a:rPr lang="en-US" sz="2800" b="1" i="1" dirty="0"/>
              <a:t>complexity theory</a:t>
            </a:r>
          </a:p>
          <a:p>
            <a:pPr algn="ctr"/>
            <a:r>
              <a:rPr lang="en-US" sz="1600" dirty="0"/>
              <a:t> </a:t>
            </a:r>
          </a:p>
          <a:p>
            <a:pPr algn="ctr"/>
            <a:r>
              <a:rPr lang="en-US" sz="2800" dirty="0"/>
              <a:t>What problems are efficiently solvable?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3B4A0-515A-4BAC-8230-0107F13D3BCE}"/>
              </a:ext>
            </a:extLst>
          </p:cNvPr>
          <p:cNvSpPr txBox="1"/>
          <p:nvPr/>
        </p:nvSpPr>
        <p:spPr>
          <a:xfrm>
            <a:off x="1064690" y="5297327"/>
            <a:ext cx="10062626" cy="1261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dirty="0"/>
              <a:t>If yes, find a fast algorithm!(</a:t>
            </a:r>
            <a:r>
              <a:rPr lang="en-US" sz="2800" b="1" dirty="0"/>
              <a:t>algorithm designer’s job)</a:t>
            </a:r>
          </a:p>
          <a:p>
            <a:pPr algn="ctr"/>
            <a:r>
              <a:rPr lang="en-US" sz="2000" b="1" dirty="0"/>
              <a:t> </a:t>
            </a:r>
          </a:p>
          <a:p>
            <a:pPr algn="ctr"/>
            <a:r>
              <a:rPr lang="en-US" sz="2800" dirty="0"/>
              <a:t>If no, prove there are no fast algorithms! </a:t>
            </a:r>
            <a:r>
              <a:rPr lang="en-US" sz="2800" b="1" dirty="0"/>
              <a:t>(complexity theorist’s job)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C2A705AC-3BC2-44E5-B50B-5C640DC3B12A}"/>
              </a:ext>
            </a:extLst>
          </p:cNvPr>
          <p:cNvSpPr/>
          <p:nvPr/>
        </p:nvSpPr>
        <p:spPr>
          <a:xfrm>
            <a:off x="3423685" y="3258795"/>
            <a:ext cx="4183912" cy="1072738"/>
          </a:xfrm>
          <a:prstGeom prst="wedgeEllipseCallout">
            <a:avLst>
              <a:gd name="adj1" fmla="val 17251"/>
              <a:gd name="adj2" fmla="val -756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is “efficiently solvable”?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5B4FBA4D-A153-499D-8A1C-2358466D558B}"/>
                  </a:ext>
                </a:extLst>
              </p:cNvPr>
              <p:cNvSpPr/>
              <p:nvPr/>
            </p:nvSpPr>
            <p:spPr>
              <a:xfrm>
                <a:off x="7490639" y="3372853"/>
                <a:ext cx="4584403" cy="1439020"/>
              </a:xfrm>
              <a:prstGeom prst="wedgeEllipseCallout">
                <a:avLst>
                  <a:gd name="adj1" fmla="val -61841"/>
                  <a:gd name="adj2" fmla="val -27844"/>
                </a:avLst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Answer from </a:t>
                </a:r>
                <a:r>
                  <a:rPr lang="en-US" b="1" dirty="0"/>
                  <a:t>Classical Complexity Theory</a:t>
                </a:r>
                <a:r>
                  <a:rPr lang="en-US" dirty="0"/>
                  <a:t>: polynomial time!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5B4FBA4D-A153-499D-8A1C-2358466D5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39" y="3372853"/>
                <a:ext cx="4584403" cy="1439020"/>
              </a:xfrm>
              <a:prstGeom prst="wedgeEllipseCallout">
                <a:avLst>
                  <a:gd name="adj1" fmla="val -61841"/>
                  <a:gd name="adj2" fmla="val -2784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8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69124" y="2429539"/>
                <a:ext cx="9653752" cy="1483242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4800" b="1" dirty="0">
                    <a:solidFill>
                      <a:srgbClr val="FF0000"/>
                    </a:solidFill>
                  </a:rPr>
                  <a:t>[Chen’18]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</a:rPr>
                  <a:t> Protocols and Hardness of Furthest Pair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69124" y="2429539"/>
                <a:ext cx="9653752" cy="1483242"/>
              </a:xfrm>
              <a:blipFill>
                <a:blip r:embed="rId2"/>
                <a:stretch>
                  <a:fillRect t="-9016" r="-694" b="-2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846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303029"/>
            <a:ext cx="9653752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Closest Pair vs. Furthest Pair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037B1-4CB5-44BF-A255-F7656857FE4F}"/>
              </a:ext>
            </a:extLst>
          </p:cNvPr>
          <p:cNvSpPr txBox="1"/>
          <p:nvPr/>
        </p:nvSpPr>
        <p:spPr>
          <a:xfrm>
            <a:off x="1749583" y="1924354"/>
            <a:ext cx="2102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Closest Pair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98867-90AB-4D01-9495-7DD8A372645C}"/>
              </a:ext>
            </a:extLst>
          </p:cNvPr>
          <p:cNvSpPr txBox="1"/>
          <p:nvPr/>
        </p:nvSpPr>
        <p:spPr>
          <a:xfrm>
            <a:off x="7673413" y="1812851"/>
            <a:ext cx="231441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Furthest Pair</a:t>
            </a:r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FE963-D7C9-47DB-AAD4-1F8DDEAA8590}"/>
              </a:ext>
            </a:extLst>
          </p:cNvPr>
          <p:cNvSpPr/>
          <p:nvPr/>
        </p:nvSpPr>
        <p:spPr>
          <a:xfrm>
            <a:off x="2499178" y="2642051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F0E54A-3FE3-4D7C-B74D-911ECCEE8A60}"/>
              </a:ext>
            </a:extLst>
          </p:cNvPr>
          <p:cNvSpPr/>
          <p:nvPr/>
        </p:nvSpPr>
        <p:spPr>
          <a:xfrm>
            <a:off x="1854136" y="3698219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4CFB0-E809-4E6C-B660-6008CEF09042}"/>
              </a:ext>
            </a:extLst>
          </p:cNvPr>
          <p:cNvSpPr/>
          <p:nvPr/>
        </p:nvSpPr>
        <p:spPr>
          <a:xfrm>
            <a:off x="3390541" y="3501516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5DCED-8CB8-4773-BDA9-40BB106B68F2}"/>
              </a:ext>
            </a:extLst>
          </p:cNvPr>
          <p:cNvSpPr/>
          <p:nvPr/>
        </p:nvSpPr>
        <p:spPr>
          <a:xfrm>
            <a:off x="2959921" y="4761474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421741-5E17-48FC-B7D5-ACD8A7FE4BD5}"/>
              </a:ext>
            </a:extLst>
          </p:cNvPr>
          <p:cNvSpPr/>
          <p:nvPr/>
        </p:nvSpPr>
        <p:spPr>
          <a:xfrm>
            <a:off x="2482786" y="3544040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DC5973-75A5-4B8F-BE7D-9160FA48A09B}"/>
              </a:ext>
            </a:extLst>
          </p:cNvPr>
          <p:cNvSpPr/>
          <p:nvPr/>
        </p:nvSpPr>
        <p:spPr>
          <a:xfrm>
            <a:off x="2992205" y="3796570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036D6E-1A73-4D03-B9B4-C00240603968}"/>
              </a:ext>
            </a:extLst>
          </p:cNvPr>
          <p:cNvSpPr/>
          <p:nvPr/>
        </p:nvSpPr>
        <p:spPr>
          <a:xfrm>
            <a:off x="2346778" y="4242251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270116-04B0-485A-A573-84C9B76EDF42}"/>
              </a:ext>
            </a:extLst>
          </p:cNvPr>
          <p:cNvSpPr/>
          <p:nvPr/>
        </p:nvSpPr>
        <p:spPr>
          <a:xfrm>
            <a:off x="3151307" y="3125818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B26FA5-0648-4155-A391-3A5E659EDDA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74172" y="3642392"/>
            <a:ext cx="318033" cy="2525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858A682-0AB7-433B-AF8F-7F35D3D0F8FA}"/>
              </a:ext>
            </a:extLst>
          </p:cNvPr>
          <p:cNvSpPr/>
          <p:nvPr/>
        </p:nvSpPr>
        <p:spPr>
          <a:xfrm>
            <a:off x="8429974" y="2571644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69E4A5-D500-4070-8C94-EE8F619067C6}"/>
              </a:ext>
            </a:extLst>
          </p:cNvPr>
          <p:cNvSpPr/>
          <p:nvPr/>
        </p:nvSpPr>
        <p:spPr>
          <a:xfrm>
            <a:off x="7784932" y="3627812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D714BC-E95A-4054-A8AB-38DF0C01D535}"/>
              </a:ext>
            </a:extLst>
          </p:cNvPr>
          <p:cNvSpPr/>
          <p:nvPr/>
        </p:nvSpPr>
        <p:spPr>
          <a:xfrm>
            <a:off x="9321337" y="3431109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757C60-29CD-46C2-8B11-17D0C4C40A58}"/>
              </a:ext>
            </a:extLst>
          </p:cNvPr>
          <p:cNvSpPr/>
          <p:nvPr/>
        </p:nvSpPr>
        <p:spPr>
          <a:xfrm>
            <a:off x="8890717" y="4691067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6E42BB7-3C51-44A8-B8F5-CFB4EA1C0A53}"/>
              </a:ext>
            </a:extLst>
          </p:cNvPr>
          <p:cNvSpPr/>
          <p:nvPr/>
        </p:nvSpPr>
        <p:spPr>
          <a:xfrm>
            <a:off x="8413582" y="3473633"/>
            <a:ext cx="191386" cy="1967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F647698-F6E0-46DE-8B6F-A2DF67CF9C40}"/>
              </a:ext>
            </a:extLst>
          </p:cNvPr>
          <p:cNvSpPr/>
          <p:nvPr/>
        </p:nvSpPr>
        <p:spPr>
          <a:xfrm>
            <a:off x="8923001" y="3726163"/>
            <a:ext cx="191386" cy="1967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08AD5C-19A5-469E-84DF-F6A10B766C41}"/>
              </a:ext>
            </a:extLst>
          </p:cNvPr>
          <p:cNvSpPr/>
          <p:nvPr/>
        </p:nvSpPr>
        <p:spPr>
          <a:xfrm>
            <a:off x="8277574" y="4171844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1F5551-D036-471B-BF45-E607F75AC59E}"/>
              </a:ext>
            </a:extLst>
          </p:cNvPr>
          <p:cNvSpPr/>
          <p:nvPr/>
        </p:nvSpPr>
        <p:spPr>
          <a:xfrm>
            <a:off x="9082103" y="3055411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A38F74-D5D3-4092-B5C4-C62F521F92E4}"/>
              </a:ext>
            </a:extLst>
          </p:cNvPr>
          <p:cNvCxnSpPr>
            <a:cxnSpLocks/>
            <a:stCxn id="28" idx="5"/>
            <a:endCxn id="31" idx="2"/>
          </p:cNvCxnSpPr>
          <p:nvPr/>
        </p:nvCxnSpPr>
        <p:spPr>
          <a:xfrm>
            <a:off x="8593332" y="2739541"/>
            <a:ext cx="297385" cy="20498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EE76071-E92B-44B3-8B85-0E79DF991FEA}"/>
              </a:ext>
            </a:extLst>
          </p:cNvPr>
          <p:cNvSpPr txBox="1"/>
          <p:nvPr/>
        </p:nvSpPr>
        <p:spPr>
          <a:xfrm>
            <a:off x="1289838" y="5566466"/>
            <a:ext cx="297502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Find the pair with minimum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700EAA-FD39-4D42-8FBB-AEC1A3BC211E}"/>
                  </a:ext>
                </a:extLst>
              </p:cNvPr>
              <p:cNvSpPr/>
              <p:nvPr/>
            </p:nvSpPr>
            <p:spPr>
              <a:xfrm>
                <a:off x="3834196" y="1254304"/>
                <a:ext cx="4046429" cy="656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rgbClr val="0070C0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>
                    <a:solidFill>
                      <a:srgbClr val="0070C0"/>
                    </a:solidFill>
                  </a:rPr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700EAA-FD39-4D42-8FBB-AEC1A3BC2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196" y="1254304"/>
                <a:ext cx="4046429" cy="656270"/>
              </a:xfrm>
              <a:prstGeom prst="rect">
                <a:avLst/>
              </a:prstGeom>
              <a:blipFill>
                <a:blip r:embed="rId2"/>
                <a:stretch>
                  <a:fillRect l="-4669" t="-13084" b="-35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A548639-88A9-457D-83FF-21714D9B2560}"/>
              </a:ext>
            </a:extLst>
          </p:cNvPr>
          <p:cNvSpPr txBox="1"/>
          <p:nvPr/>
        </p:nvSpPr>
        <p:spPr>
          <a:xfrm>
            <a:off x="7403207" y="5566466"/>
            <a:ext cx="2975020" cy="954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Find the pair with maximum distance</a:t>
            </a:r>
          </a:p>
        </p:txBody>
      </p:sp>
    </p:spTree>
    <p:extLst>
      <p:ext uri="{BB962C8B-B14F-4D97-AF65-F5344CB8AC3E}">
        <p14:creationId xmlns:p14="http://schemas.microsoft.com/office/powerpoint/2010/main" val="34958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303029"/>
            <a:ext cx="9653752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Closest Pair vs. Furthest Pair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037B1-4CB5-44BF-A255-F7656857FE4F}"/>
              </a:ext>
            </a:extLst>
          </p:cNvPr>
          <p:cNvSpPr txBox="1"/>
          <p:nvPr/>
        </p:nvSpPr>
        <p:spPr>
          <a:xfrm>
            <a:off x="4655506" y="1281235"/>
            <a:ext cx="234160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Closest Pair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98867-90AB-4D01-9495-7DD8A372645C}"/>
              </a:ext>
            </a:extLst>
          </p:cNvPr>
          <p:cNvSpPr txBox="1"/>
          <p:nvPr/>
        </p:nvSpPr>
        <p:spPr>
          <a:xfrm>
            <a:off x="8066246" y="1281144"/>
            <a:ext cx="257403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Furthest Pair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C16D39-B275-4EE2-BB4B-2D5835733FD8}"/>
                  </a:ext>
                </a:extLst>
              </p:cNvPr>
              <p:cNvSpPr/>
              <p:nvPr/>
            </p:nvSpPr>
            <p:spPr>
              <a:xfrm>
                <a:off x="4708759" y="2374640"/>
                <a:ext cx="2236310" cy="47699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C16D39-B275-4EE2-BB4B-2D5835733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59" y="2374640"/>
                <a:ext cx="2236310" cy="476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F69B4E-F414-4C26-9A4A-FD0E39EBD3B0}"/>
                  </a:ext>
                </a:extLst>
              </p:cNvPr>
              <p:cNvSpPr/>
              <p:nvPr/>
            </p:nvSpPr>
            <p:spPr>
              <a:xfrm>
                <a:off x="8252989" y="2374640"/>
                <a:ext cx="2273638" cy="4754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2−2/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F69B4E-F414-4C26-9A4A-FD0E39EBD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89" y="2374640"/>
                <a:ext cx="2273638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BB527D1-1229-475B-BC44-F2D93D96930E}"/>
              </a:ext>
            </a:extLst>
          </p:cNvPr>
          <p:cNvSpPr/>
          <p:nvPr/>
        </p:nvSpPr>
        <p:spPr>
          <a:xfrm>
            <a:off x="1796406" y="2374640"/>
            <a:ext cx="215398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Best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7543A75-9F86-4391-A3FC-E0183009E13B}"/>
                  </a:ext>
                </a:extLst>
              </p:cNvPr>
              <p:cNvSpPr/>
              <p:nvPr/>
            </p:nvSpPr>
            <p:spPr>
              <a:xfrm>
                <a:off x="1755629" y="3756972"/>
                <a:ext cx="2235547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7543A75-9F86-4391-A3FC-E0183009E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29" y="3756972"/>
                <a:ext cx="2235547" cy="461665"/>
              </a:xfrm>
              <a:prstGeom prst="rect">
                <a:avLst/>
              </a:prstGeom>
              <a:blipFill>
                <a:blip r:embed="rId4"/>
                <a:stretch>
                  <a:fillRect l="-3243" t="-8861" r="-135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AA4738-26B8-458E-8BAA-711BD689C3F7}"/>
                  </a:ext>
                </a:extLst>
              </p:cNvPr>
              <p:cNvSpPr/>
              <p:nvPr/>
            </p:nvSpPr>
            <p:spPr>
              <a:xfrm>
                <a:off x="4708759" y="3744148"/>
                <a:ext cx="223631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Always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AA4738-26B8-458E-8BAA-711BD689C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759" y="3744148"/>
                <a:ext cx="2236310" cy="461665"/>
              </a:xfrm>
              <a:prstGeom prst="rect">
                <a:avLst/>
              </a:prstGeom>
              <a:blipFill>
                <a:blip r:embed="rId5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37016F-B771-412E-9CFC-C0118945A616}"/>
                  </a:ext>
                </a:extLst>
              </p:cNvPr>
              <p:cNvSpPr/>
              <p:nvPr/>
            </p:nvSpPr>
            <p:spPr>
              <a:xfrm>
                <a:off x="8252989" y="3744148"/>
                <a:ext cx="223631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Goes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37016F-B771-412E-9CFC-C0118945A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89" y="3744148"/>
                <a:ext cx="2236310" cy="461665"/>
              </a:xfrm>
              <a:prstGeom prst="rect">
                <a:avLst/>
              </a:prstGeom>
              <a:blipFill>
                <a:blip r:embed="rId6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0C42BD5C-CE59-4F66-820E-3D7EF5AA6041}"/>
              </a:ext>
            </a:extLst>
          </p:cNvPr>
          <p:cNvSpPr txBox="1"/>
          <p:nvPr/>
        </p:nvSpPr>
        <p:spPr>
          <a:xfrm>
            <a:off x="1660257" y="2985582"/>
            <a:ext cx="9166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Is Furthest Pair “Far Harder” Than Closest Pair?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38E58C-E571-413A-A096-C8FD065A25AB}"/>
              </a:ext>
            </a:extLst>
          </p:cNvPr>
          <p:cNvSpPr/>
          <p:nvPr/>
        </p:nvSpPr>
        <p:spPr>
          <a:xfrm>
            <a:off x="5377606" y="4409625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077417-D122-4050-8509-963DA139413D}"/>
              </a:ext>
            </a:extLst>
          </p:cNvPr>
          <p:cNvSpPr/>
          <p:nvPr/>
        </p:nvSpPr>
        <p:spPr>
          <a:xfrm>
            <a:off x="4732564" y="5465793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8CD6355-D5FC-4059-B64E-0D8F419D34F0}"/>
              </a:ext>
            </a:extLst>
          </p:cNvPr>
          <p:cNvSpPr/>
          <p:nvPr/>
        </p:nvSpPr>
        <p:spPr>
          <a:xfrm>
            <a:off x="6268969" y="5269090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40E00A0-477D-41EB-B7FF-82AB31A45D5F}"/>
              </a:ext>
            </a:extLst>
          </p:cNvPr>
          <p:cNvSpPr/>
          <p:nvPr/>
        </p:nvSpPr>
        <p:spPr>
          <a:xfrm>
            <a:off x="5838349" y="6529048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176A9E-B69A-4AFE-824B-0152E01D3C62}"/>
              </a:ext>
            </a:extLst>
          </p:cNvPr>
          <p:cNvSpPr/>
          <p:nvPr/>
        </p:nvSpPr>
        <p:spPr>
          <a:xfrm>
            <a:off x="5361214" y="5311614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C581B1-6610-428C-B8CD-D25182C30261}"/>
              </a:ext>
            </a:extLst>
          </p:cNvPr>
          <p:cNvSpPr/>
          <p:nvPr/>
        </p:nvSpPr>
        <p:spPr>
          <a:xfrm>
            <a:off x="5870633" y="5564144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B8129D9-FC8A-4B64-B7DE-E25140A662C9}"/>
              </a:ext>
            </a:extLst>
          </p:cNvPr>
          <p:cNvSpPr/>
          <p:nvPr/>
        </p:nvSpPr>
        <p:spPr>
          <a:xfrm>
            <a:off x="5225206" y="6009825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999A58-4071-4122-A540-ABAAD1D67BFA}"/>
              </a:ext>
            </a:extLst>
          </p:cNvPr>
          <p:cNvSpPr/>
          <p:nvPr/>
        </p:nvSpPr>
        <p:spPr>
          <a:xfrm>
            <a:off x="6029735" y="4893392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5CEB2B-0D42-48DD-8516-454EA91AE3DB}"/>
              </a:ext>
            </a:extLst>
          </p:cNvPr>
          <p:cNvCxnSpPr>
            <a:cxnSpLocks/>
            <a:stCxn id="57" idx="6"/>
            <a:endCxn id="58" idx="2"/>
          </p:cNvCxnSpPr>
          <p:nvPr/>
        </p:nvCxnSpPr>
        <p:spPr>
          <a:xfrm>
            <a:off x="5552600" y="5409966"/>
            <a:ext cx="318033" cy="2525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EB0682AC-A409-4315-B836-8F4B676EFD7C}"/>
              </a:ext>
            </a:extLst>
          </p:cNvPr>
          <p:cNvSpPr/>
          <p:nvPr/>
        </p:nvSpPr>
        <p:spPr>
          <a:xfrm>
            <a:off x="9100454" y="4439297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83C4533-BB2D-4F8C-9C0E-F207E8E0C58B}"/>
              </a:ext>
            </a:extLst>
          </p:cNvPr>
          <p:cNvSpPr/>
          <p:nvPr/>
        </p:nvSpPr>
        <p:spPr>
          <a:xfrm>
            <a:off x="8455412" y="5495465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53CB980-7946-4D62-A430-40262BFC0644}"/>
              </a:ext>
            </a:extLst>
          </p:cNvPr>
          <p:cNvSpPr/>
          <p:nvPr/>
        </p:nvSpPr>
        <p:spPr>
          <a:xfrm>
            <a:off x="9991817" y="5298762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284F968-C29E-47C2-B265-3E589A899B57}"/>
              </a:ext>
            </a:extLst>
          </p:cNvPr>
          <p:cNvSpPr/>
          <p:nvPr/>
        </p:nvSpPr>
        <p:spPr>
          <a:xfrm>
            <a:off x="9561197" y="6558720"/>
            <a:ext cx="191386" cy="196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C9D86F7-545D-4CF9-B7C7-004D439129FE}"/>
              </a:ext>
            </a:extLst>
          </p:cNvPr>
          <p:cNvSpPr/>
          <p:nvPr/>
        </p:nvSpPr>
        <p:spPr>
          <a:xfrm>
            <a:off x="9084062" y="5341286"/>
            <a:ext cx="191386" cy="1967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0F47863-DD0F-4A1F-B317-897C2F019FD6}"/>
              </a:ext>
            </a:extLst>
          </p:cNvPr>
          <p:cNvSpPr/>
          <p:nvPr/>
        </p:nvSpPr>
        <p:spPr>
          <a:xfrm>
            <a:off x="9593481" y="5593816"/>
            <a:ext cx="191386" cy="19670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4347A9E-B9EE-4C5B-A1D1-ECE03DF6BDAD}"/>
              </a:ext>
            </a:extLst>
          </p:cNvPr>
          <p:cNvSpPr/>
          <p:nvPr/>
        </p:nvSpPr>
        <p:spPr>
          <a:xfrm>
            <a:off x="8948054" y="6039497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B22253-80AB-4670-8B9E-2CAF5932235A}"/>
              </a:ext>
            </a:extLst>
          </p:cNvPr>
          <p:cNvSpPr/>
          <p:nvPr/>
        </p:nvSpPr>
        <p:spPr>
          <a:xfrm>
            <a:off x="9752583" y="4923064"/>
            <a:ext cx="191386" cy="196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4BF31AB-1B48-4368-9FD6-C2175260DF1B}"/>
              </a:ext>
            </a:extLst>
          </p:cNvPr>
          <p:cNvCxnSpPr>
            <a:cxnSpLocks/>
            <a:stCxn id="62" idx="5"/>
            <a:endCxn id="65" idx="2"/>
          </p:cNvCxnSpPr>
          <p:nvPr/>
        </p:nvCxnSpPr>
        <p:spPr>
          <a:xfrm>
            <a:off x="9263812" y="4607194"/>
            <a:ext cx="297385" cy="20498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3A053F8-BA2A-41A1-9372-BC97DEBB5460}"/>
              </a:ext>
            </a:extLst>
          </p:cNvPr>
          <p:cNvSpPr txBox="1"/>
          <p:nvPr/>
        </p:nvSpPr>
        <p:spPr>
          <a:xfrm>
            <a:off x="7454710" y="5377563"/>
            <a:ext cx="91082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HARD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A640BE9-288D-41E0-A790-C28F7A8D485E}"/>
              </a:ext>
            </a:extLst>
          </p:cNvPr>
          <p:cNvSpPr txBox="1"/>
          <p:nvPr/>
        </p:nvSpPr>
        <p:spPr>
          <a:xfrm>
            <a:off x="3829318" y="5172088"/>
            <a:ext cx="79868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EASY</a:t>
            </a:r>
          </a:p>
        </p:txBody>
      </p:sp>
    </p:spTree>
    <p:extLst>
      <p:ext uri="{BB962C8B-B14F-4D97-AF65-F5344CB8AC3E}">
        <p14:creationId xmlns:p14="http://schemas.microsoft.com/office/powerpoint/2010/main" val="7993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6" grpId="0" animBg="1"/>
      <p:bldP spid="48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13" grpId="0"/>
      <p:bldP spid="7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303029"/>
            <a:ext cx="9653752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Closest Pair vs. Furthest Pair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BA1DEA-ECF8-4347-A801-51AF728BAC67}"/>
                  </a:ext>
                </a:extLst>
              </p:cNvPr>
              <p:cNvSpPr txBox="1"/>
              <p:nvPr/>
            </p:nvSpPr>
            <p:spPr>
              <a:xfrm>
                <a:off x="775841" y="1572238"/>
                <a:ext cx="5780690" cy="274870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Theorem</a:t>
                </a:r>
                <a:r>
                  <a:rPr lang="en-US" sz="4000" b="1" dirty="0"/>
                  <a:t> </a:t>
                </a:r>
              </a:p>
              <a:p>
                <a:pPr algn="ctr"/>
                <a:r>
                  <a:rPr lang="en-US" sz="4000" b="1" dirty="0"/>
                  <a:t>Under SETH, Furthest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4000" b="1" dirty="0"/>
                  <a:t> 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000" b="1" dirty="0"/>
                  <a:t> time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BA1DEA-ECF8-4347-A801-51AF728BA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41" y="1572238"/>
                <a:ext cx="5780690" cy="2748701"/>
              </a:xfrm>
              <a:prstGeom prst="rect">
                <a:avLst/>
              </a:prstGeom>
              <a:blipFill>
                <a:blip r:embed="rId2"/>
                <a:stretch>
                  <a:fillRect l="-2101" t="-4626" r="-4097" b="-8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5E5D2FA4-866B-4328-8FC2-7B59EB08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879" y="1496532"/>
            <a:ext cx="4846221" cy="1205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A49FA-C9B0-4B48-B455-89FF7D1B2689}"/>
                  </a:ext>
                </a:extLst>
              </p:cNvPr>
              <p:cNvSpPr txBox="1"/>
              <p:nvPr/>
            </p:nvSpPr>
            <p:spPr>
              <a:xfrm>
                <a:off x="641455" y="4758744"/>
                <a:ext cx="6832243" cy="163871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⋆ 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grows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extremely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slowly</a:t>
                </a:r>
                <a:r>
                  <a:rPr lang="en-US" sz="2800" dirty="0">
                    <a:solidFill>
                      <a:srgbClr val="FF0000"/>
                    </a:solidFill>
                  </a:rPr>
                  <a:t>!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≤8. 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is effectively a constant </a:t>
                </a:r>
                <a:r>
                  <a:rPr lang="en-US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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AA49FA-C9B0-4B48-B455-89FF7D1B2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55" y="4758744"/>
                <a:ext cx="6832243" cy="1638718"/>
              </a:xfrm>
              <a:prstGeom prst="rect">
                <a:avLst/>
              </a:prstGeom>
              <a:blipFill>
                <a:blip r:embed="rId4"/>
                <a:stretch>
                  <a:fillRect t="-3731" b="-100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5ABEE8-94C9-4C76-BC42-97CE0F68C989}"/>
                  </a:ext>
                </a:extLst>
              </p:cNvPr>
              <p:cNvSpPr txBox="1"/>
              <p:nvPr/>
            </p:nvSpPr>
            <p:spPr>
              <a:xfrm>
                <a:off x="6556531" y="3429000"/>
                <a:ext cx="5589431" cy="24392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≈13⋅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10000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13⋅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10000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⋅10000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13⋅10000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17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≈4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5ABEE8-94C9-4C76-BC42-97CE0F68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31" y="3429000"/>
                <a:ext cx="5589431" cy="2439257"/>
              </a:xfrm>
              <a:prstGeom prst="rect">
                <a:avLst/>
              </a:prstGeom>
              <a:blipFill>
                <a:blip r:embed="rId5"/>
                <a:stretch>
                  <a:fillRect b="-1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3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303029"/>
            <a:ext cx="9653752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Comparing to [Wil’18]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BA1DEA-ECF8-4347-A801-51AF728BAC67}"/>
                  </a:ext>
                </a:extLst>
              </p:cNvPr>
              <p:cNvSpPr txBox="1"/>
              <p:nvPr/>
            </p:nvSpPr>
            <p:spPr>
              <a:xfrm>
                <a:off x="556899" y="1462768"/>
                <a:ext cx="5876097" cy="345902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b="1" dirty="0"/>
                  <a:t>[Wil’18]</a:t>
                </a:r>
                <a:r>
                  <a:rPr lang="en-US" sz="4000" b="1" dirty="0"/>
                  <a:t> </a:t>
                </a:r>
              </a:p>
              <a:p>
                <a:pPr algn="ctr"/>
                <a:r>
                  <a:rPr lang="en-US" sz="4000" b="1" dirty="0"/>
                  <a:t>Under SETH, Furthest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000" b="1" dirty="0"/>
                  <a:t> dimensions</a:t>
                </a:r>
              </a:p>
              <a:p>
                <a:r>
                  <a:rPr lang="en-US" sz="4000" b="1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p>
                          <m:sSupPr>
                            <m:ctrlP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4000" b="1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4000" b="1" dirty="0"/>
                  <a:t> (ours)</a:t>
                </a:r>
              </a:p>
              <a:p>
                <a:pPr algn="ctr"/>
                <a:r>
                  <a:rPr lang="en-US" sz="4000" b="1" dirty="0"/>
                  <a:t>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000" b="1" dirty="0"/>
                  <a:t> time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BA1DEA-ECF8-4347-A801-51AF728BA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99" y="1462768"/>
                <a:ext cx="5876097" cy="3459024"/>
              </a:xfrm>
              <a:prstGeom prst="rect">
                <a:avLst/>
              </a:prstGeom>
              <a:blipFill>
                <a:blip r:embed="rId2"/>
                <a:stretch>
                  <a:fillRect l="-2585" t="-3684" r="-3309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0CD9EA-22BA-4D33-B649-06E6B91BD2AB}"/>
                  </a:ext>
                </a:extLst>
              </p:cNvPr>
              <p:cNvSpPr txBox="1"/>
              <p:nvPr/>
            </p:nvSpPr>
            <p:spPr>
              <a:xfrm>
                <a:off x="7115577" y="2157211"/>
                <a:ext cx="4140558" cy="12584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≥…≥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(10000)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≥…≥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br>
                  <a:rPr lang="en-US" sz="2400" b="0" dirty="0">
                    <a:solidFill>
                      <a:schemeClr val="tx1"/>
                    </a:solidFill>
                  </a:rPr>
                </a:br>
                <a:endParaRPr lang="en-US" sz="2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0CD9EA-22BA-4D33-B649-06E6B91BD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577" y="2157211"/>
                <a:ext cx="4140558" cy="12584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5A95A9-1ABF-44EE-9326-53B252B209E3}"/>
              </a:ext>
            </a:extLst>
          </p:cNvPr>
          <p:cNvSpPr txBox="1"/>
          <p:nvPr/>
        </p:nvSpPr>
        <p:spPr>
          <a:xfrm>
            <a:off x="6788864" y="4244690"/>
            <a:ext cx="5041124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</a:rPr>
              <a:t>An “infinite” improvement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8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3" y="303029"/>
            <a:ext cx="9961253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Closest Pair vs. Furthest Pair: Updated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037B1-4CB5-44BF-A255-F7656857FE4F}"/>
              </a:ext>
            </a:extLst>
          </p:cNvPr>
          <p:cNvSpPr txBox="1"/>
          <p:nvPr/>
        </p:nvSpPr>
        <p:spPr>
          <a:xfrm>
            <a:off x="4655506" y="1281235"/>
            <a:ext cx="234160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Closest Pair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98867-90AB-4D01-9495-7DD8A372645C}"/>
              </a:ext>
            </a:extLst>
          </p:cNvPr>
          <p:cNvSpPr txBox="1"/>
          <p:nvPr/>
        </p:nvSpPr>
        <p:spPr>
          <a:xfrm>
            <a:off x="8066246" y="1281144"/>
            <a:ext cx="2574038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</a:rPr>
              <a:t>Furthest Pair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C16D39-B275-4EE2-BB4B-2D5835733FD8}"/>
                  </a:ext>
                </a:extLst>
              </p:cNvPr>
              <p:cNvSpPr/>
              <p:nvPr/>
            </p:nvSpPr>
            <p:spPr>
              <a:xfrm>
                <a:off x="4655506" y="2050308"/>
                <a:ext cx="2236310" cy="47699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0C16D39-B275-4EE2-BB4B-2D5835733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06" y="2050308"/>
                <a:ext cx="2236310" cy="476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F69B4E-F414-4C26-9A4A-FD0E39EBD3B0}"/>
                  </a:ext>
                </a:extLst>
              </p:cNvPr>
              <p:cNvSpPr/>
              <p:nvPr/>
            </p:nvSpPr>
            <p:spPr>
              <a:xfrm>
                <a:off x="8199736" y="2050308"/>
                <a:ext cx="2273638" cy="47545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2−2/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F69B4E-F414-4C26-9A4A-FD0E39EBD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36" y="2050308"/>
                <a:ext cx="2273638" cy="475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BB527D1-1229-475B-BC44-F2D93D96930E}"/>
              </a:ext>
            </a:extLst>
          </p:cNvPr>
          <p:cNvSpPr/>
          <p:nvPr/>
        </p:nvSpPr>
        <p:spPr>
          <a:xfrm>
            <a:off x="1743153" y="2050308"/>
            <a:ext cx="215398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/>
              <a:t>Best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7543A75-9F86-4391-A3FC-E0183009E13B}"/>
                  </a:ext>
                </a:extLst>
              </p:cNvPr>
              <p:cNvSpPr/>
              <p:nvPr/>
            </p:nvSpPr>
            <p:spPr>
              <a:xfrm>
                <a:off x="2078279" y="3432640"/>
                <a:ext cx="148374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7543A75-9F86-4391-A3FC-E0183009E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79" y="3432640"/>
                <a:ext cx="1483740" cy="461665"/>
              </a:xfrm>
              <a:prstGeom prst="rect">
                <a:avLst/>
              </a:prstGeom>
              <a:blipFill>
                <a:blip r:embed="rId4"/>
                <a:stretch>
                  <a:fillRect l="-407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AA4738-26B8-458E-8BAA-711BD689C3F7}"/>
                  </a:ext>
                </a:extLst>
              </p:cNvPr>
              <p:cNvSpPr/>
              <p:nvPr/>
            </p:nvSpPr>
            <p:spPr>
              <a:xfrm>
                <a:off x="4655506" y="3419816"/>
                <a:ext cx="223631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AA4738-26B8-458E-8BAA-711BD689C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06" y="3419816"/>
                <a:ext cx="2236310" cy="461665"/>
              </a:xfrm>
              <a:prstGeom prst="rect">
                <a:avLst/>
              </a:prstGeom>
              <a:blipFill>
                <a:blip r:embed="rId5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37016F-B771-412E-9CFC-C0118945A616}"/>
                  </a:ext>
                </a:extLst>
              </p:cNvPr>
              <p:cNvSpPr/>
              <p:nvPr/>
            </p:nvSpPr>
            <p:spPr>
              <a:xfrm>
                <a:off x="8199736" y="3419816"/>
                <a:ext cx="223631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Goes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37016F-B771-412E-9CFC-C0118945A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36" y="3419816"/>
                <a:ext cx="2236310" cy="461665"/>
              </a:xfrm>
              <a:prstGeom prst="rect">
                <a:avLst/>
              </a:prstGeom>
              <a:blipFill>
                <a:blip r:embed="rId6"/>
                <a:stretch>
                  <a:fillRect t="-8861" b="-25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0C42BD5C-CE59-4F66-820E-3D7EF5AA6041}"/>
              </a:ext>
            </a:extLst>
          </p:cNvPr>
          <p:cNvSpPr txBox="1"/>
          <p:nvPr/>
        </p:nvSpPr>
        <p:spPr>
          <a:xfrm>
            <a:off x="558843" y="5464854"/>
            <a:ext cx="11074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Furthest Pair is “Far Harder” Than Closest Pair!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5C532E-64B2-4129-9500-0E1FB21EC32A}"/>
                  </a:ext>
                </a:extLst>
              </p:cNvPr>
              <p:cNvSpPr/>
              <p:nvPr/>
            </p:nvSpPr>
            <p:spPr>
              <a:xfrm>
                <a:off x="2015379" y="4467243"/>
                <a:ext cx="1609543" cy="49584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95C532E-64B2-4129-9500-0E1FB21EC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379" y="4467243"/>
                <a:ext cx="1609543" cy="4958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AA9C10D-F454-48C7-ABE8-C0F5F5EAFACB}"/>
                  </a:ext>
                </a:extLst>
              </p:cNvPr>
              <p:cNvSpPr/>
              <p:nvPr/>
            </p:nvSpPr>
            <p:spPr>
              <a:xfrm>
                <a:off x="4655505" y="4454419"/>
                <a:ext cx="2511587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AA9C10D-F454-48C7-ABE8-C0F5F5EAF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505" y="4454419"/>
                <a:ext cx="2511587" cy="461665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2031E1-B67E-48A8-AA3F-72B90441886F}"/>
                  </a:ext>
                </a:extLst>
              </p:cNvPr>
              <p:cNvSpPr/>
              <p:nvPr/>
            </p:nvSpPr>
            <p:spPr>
              <a:xfrm>
                <a:off x="8199736" y="4454419"/>
                <a:ext cx="2236310" cy="46166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R</a:t>
                </a:r>
                <a:r>
                  <a:rPr lang="en-US" sz="2400" b="0" dirty="0"/>
                  <a:t>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2031E1-B67E-48A8-AA3F-72B904418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736" y="4454419"/>
                <a:ext cx="2236310" cy="461665"/>
              </a:xfrm>
              <a:prstGeom prst="rect">
                <a:avLst/>
              </a:prstGeom>
              <a:blipFill>
                <a:blip r:embed="rId9"/>
                <a:stretch>
                  <a:fillRect t="-8974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7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6" grpId="0" animBg="1"/>
      <p:bldP spid="48" grpId="0" animBg="1"/>
      <p:bldP spid="50" grpId="0" animBg="1"/>
      <p:bldP spid="51" grpId="0" animBg="1"/>
      <p:bldP spid="52" grpId="0"/>
      <p:bldP spid="32" grpId="0" animBg="1"/>
      <p:bldP spid="33" grpId="0" animBg="1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69123" y="303029"/>
                <a:ext cx="9961253" cy="893134"/>
              </a:xfr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4800" b="1" dirty="0">
                    <a:solidFill>
                      <a:srgbClr val="FF0000"/>
                    </a:solidFill>
                  </a:rPr>
                  <a:t>Technique: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</a:rPr>
                  <a:t> Protocols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69123" y="303029"/>
                <a:ext cx="9961253" cy="893134"/>
              </a:xfrm>
              <a:blipFill>
                <a:blip r:embed="rId2"/>
                <a:stretch>
                  <a:fillRect t="-7534" b="-369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0920503-5174-4527-8C55-1BECE5171DFC}"/>
              </a:ext>
            </a:extLst>
          </p:cNvPr>
          <p:cNvSpPr txBox="1"/>
          <p:nvPr/>
        </p:nvSpPr>
        <p:spPr>
          <a:xfrm>
            <a:off x="1608905" y="4472746"/>
            <a:ext cx="4019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 Communication Protocol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314A3-0573-4AAE-8ABB-C17BD6B84FBA}"/>
                  </a:ext>
                </a:extLst>
              </p:cNvPr>
              <p:cNvSpPr txBox="1"/>
              <p:nvPr/>
            </p:nvSpPr>
            <p:spPr>
              <a:xfrm>
                <a:off x="6966514" y="4088026"/>
                <a:ext cx="4766140" cy="1169551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= (Proof Length, Communication)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314A3-0573-4AAE-8ABB-C17BD6B8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4" y="4088026"/>
                <a:ext cx="4766140" cy="1169551"/>
              </a:xfrm>
              <a:prstGeom prst="rect">
                <a:avLst/>
              </a:prstGeom>
              <a:blipFill>
                <a:blip r:embed="rId3"/>
                <a:stretch>
                  <a:fillRect l="-765" b="-725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865B641-B385-4E1E-819A-BD08CDE7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882" y="1810094"/>
            <a:ext cx="4913290" cy="227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64B6E-048F-49B3-BDE6-630C5114E5FB}"/>
                  </a:ext>
                </a:extLst>
              </p:cNvPr>
              <p:cNvSpPr/>
              <p:nvPr/>
            </p:nvSpPr>
            <p:spPr>
              <a:xfrm>
                <a:off x="2770111" y="1262484"/>
                <a:ext cx="771973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Alice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Bob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want to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64B6E-048F-49B3-BDE6-630C5114E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11" y="1262484"/>
                <a:ext cx="7719731" cy="523220"/>
              </a:xfrm>
              <a:prstGeom prst="rect">
                <a:avLst/>
              </a:prstGeom>
              <a:blipFill>
                <a:blip r:embed="rId5"/>
                <a:stretch>
                  <a:fillRect l="-157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AF3538-D6DF-463C-8DBA-AA867E5E5402}"/>
                  </a:ext>
                </a:extLst>
              </p:cNvPr>
              <p:cNvSpPr txBox="1"/>
              <p:nvPr/>
            </p:nvSpPr>
            <p:spPr>
              <a:xfrm>
                <a:off x="1235388" y="5857133"/>
                <a:ext cx="476613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Communication Protocol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AF3538-D6DF-463C-8DBA-AA867E5E5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388" y="5857133"/>
                <a:ext cx="4766139" cy="461665"/>
              </a:xfrm>
              <a:prstGeom prst="rect">
                <a:avLst/>
              </a:prstGeom>
              <a:blipFill>
                <a:blip r:embed="rId6"/>
                <a:stretch>
                  <a:fillRect t="-10526" r="-1151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275433-5A1A-42F5-9E0C-09E06ABBE60D}"/>
                  </a:ext>
                </a:extLst>
              </p:cNvPr>
              <p:cNvSpPr txBox="1"/>
              <p:nvPr/>
            </p:nvSpPr>
            <p:spPr>
              <a:xfrm>
                <a:off x="6966514" y="5494470"/>
                <a:ext cx="4766140" cy="118699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= (Proof Length, Communication)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275433-5A1A-42F5-9E0C-09E06ABB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14" y="5494470"/>
                <a:ext cx="4766140" cy="1186992"/>
              </a:xfrm>
              <a:prstGeom prst="rect">
                <a:avLst/>
              </a:prstGeom>
              <a:blipFill>
                <a:blip r:embed="rId7"/>
                <a:stretch>
                  <a:fillRect l="-765" b="-5076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3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5" grpId="0"/>
      <p:bldP spid="19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269123" y="303029"/>
                <a:ext cx="9961253" cy="1564408"/>
              </a:xfr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4800" b="1" dirty="0">
                    <a:solidFill>
                      <a:srgbClr val="FF0000"/>
                    </a:solidFill>
                  </a:rPr>
                  <a:t>Technique: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</a:rPr>
                  <a:t> Protocols Implies SETH-Hardness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269123" y="303029"/>
                <a:ext cx="9961253" cy="1564408"/>
              </a:xfrm>
              <a:blipFill>
                <a:blip r:embed="rId2"/>
                <a:stretch>
                  <a:fillRect t="-3516" b="-21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D95E20-07FB-4356-B47B-3CB6DD6CF728}"/>
                  </a:ext>
                </a:extLst>
              </p:cNvPr>
              <p:cNvSpPr txBox="1"/>
              <p:nvPr/>
            </p:nvSpPr>
            <p:spPr>
              <a:xfrm>
                <a:off x="1714720" y="2235498"/>
                <a:ext cx="9237483" cy="37289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/>
                  <a:t>Lemma</a:t>
                </a:r>
                <a:endParaRPr lang="en-US" sz="3600" b="1" dirty="0"/>
              </a:p>
              <a:p>
                <a:pPr algn="ctr"/>
                <a:r>
                  <a:rPr lang="en-US" sz="3600" b="1" dirty="0"/>
                  <a:t>An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3600" b="1" dirty="0"/>
                  <a:t> protocol for Set-Disjointness with proof length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b="1" dirty="0"/>
                  <a:t> communication complexity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1" dirty="0"/>
                  <a:t> under SETH, Furthest Pair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600" b="1" dirty="0"/>
                  <a:t> dimensions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 time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D95E20-07FB-4356-B47B-3CB6DD6C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720" y="2235498"/>
                <a:ext cx="9237483" cy="3728970"/>
              </a:xfrm>
              <a:prstGeom prst="rect">
                <a:avLst/>
              </a:prstGeom>
              <a:blipFill>
                <a:blip r:embed="rId3"/>
                <a:stretch>
                  <a:fillRect l="-1843" t="-4397" r="-2897" b="-5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6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901521" y="303029"/>
                <a:ext cx="10328855" cy="1564408"/>
              </a:xfrm>
              <a:noFill/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4800" b="1" dirty="0">
                    <a:solidFill>
                      <a:srgbClr val="FF0000"/>
                    </a:solidFill>
                  </a:rPr>
                  <a:t>Technique: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4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4800" b="1" dirty="0">
                    <a:solidFill>
                      <a:srgbClr val="FF0000"/>
                    </a:solidFill>
                  </a:rPr>
                  <a:t> Protocols Via Recursive Chinese Remainder Theorem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901521" y="303029"/>
                <a:ext cx="10328855" cy="1564408"/>
              </a:xfrm>
              <a:blipFill>
                <a:blip r:embed="rId2"/>
                <a:stretch>
                  <a:fillRect l="-1358" t="-3516" r="-1240" b="-210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D95E20-07FB-4356-B47B-3CB6DD6CF728}"/>
                  </a:ext>
                </a:extLst>
              </p:cNvPr>
              <p:cNvSpPr txBox="1"/>
              <p:nvPr/>
            </p:nvSpPr>
            <p:spPr>
              <a:xfrm>
                <a:off x="1676083" y="1984360"/>
                <a:ext cx="9237483" cy="263277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b="1" dirty="0"/>
                  <a:t>Theorem</a:t>
                </a:r>
                <a:r>
                  <a:rPr lang="en-US" sz="3600" b="1" dirty="0"/>
                  <a:t> </a:t>
                </a:r>
              </a:p>
              <a:p>
                <a:pPr algn="ctr"/>
                <a:r>
                  <a:rPr lang="en-US" sz="3600" b="1" dirty="0"/>
                  <a:t>There is an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𝑼𝑷𝑷</m:t>
                    </m:r>
                  </m:oMath>
                </a14:m>
                <a:r>
                  <a:rPr lang="en-US" sz="3600" b="1" dirty="0"/>
                  <a:t> protocol for Set-Disjointness with proof length 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 panose="02040503050406030204" pitchFamily="18" charset="0"/>
                      </a:rPr>
                      <m:t>𝒐</m:t>
                    </m:r>
                    <m:d>
                      <m:d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b="1" dirty="0"/>
                  <a:t> communication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600" b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D95E20-07FB-4356-B47B-3CB6DD6CF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83" y="1984360"/>
                <a:ext cx="9237483" cy="2632772"/>
              </a:xfrm>
              <a:prstGeom prst="rect">
                <a:avLst/>
              </a:prstGeom>
              <a:blipFill>
                <a:blip r:embed="rId3"/>
                <a:stretch>
                  <a:fillRect t="-6221" b="-5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CE4F74A-44B8-4A5C-8BB6-08C3E050BFE9}"/>
              </a:ext>
            </a:extLst>
          </p:cNvPr>
          <p:cNvSpPr txBox="1"/>
          <p:nvPr/>
        </p:nvSpPr>
        <p:spPr>
          <a:xfrm>
            <a:off x="2497541" y="4985311"/>
            <a:ext cx="7801104" cy="15696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Proved by an involved </a:t>
            </a:r>
            <a:r>
              <a:rPr lang="en-US" sz="3200" b="1" dirty="0">
                <a:solidFill>
                  <a:schemeClr val="tx1"/>
                </a:solidFill>
              </a:rPr>
              <a:t>recursive</a:t>
            </a:r>
            <a:r>
              <a:rPr lang="en-US" sz="3200" dirty="0">
                <a:solidFill>
                  <a:schemeClr val="tx1"/>
                </a:solidFill>
              </a:rPr>
              <a:t> application of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Chinese Remainder Theorem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(See the paper 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)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5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Open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/>
              <p:nvPr/>
            </p:nvSpPr>
            <p:spPr>
              <a:xfrm>
                <a:off x="1720702" y="1988012"/>
                <a:ext cx="8750596" cy="97199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Can we show that Furthest Pair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dimensions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800" dirty="0"/>
                  <a:t> time?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02" y="1988012"/>
                <a:ext cx="8750596" cy="971997"/>
              </a:xfrm>
              <a:prstGeom prst="rect">
                <a:avLst/>
              </a:prstGeom>
              <a:blipFill>
                <a:blip r:embed="rId2"/>
                <a:stretch>
                  <a:fillRect l="-1321" t="-4938" r="-1252"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88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36" y="202188"/>
            <a:ext cx="10566685" cy="1334217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Classical Complexity Theory</a:t>
            </a:r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4400" b="1" dirty="0">
                <a:solidFill>
                  <a:srgbClr val="FF0000"/>
                </a:solidFill>
              </a:rPr>
              <a:t>Poly-Time vs. Super-Poly-Time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8AA3D-7F24-4C4A-A141-8B232EB5861A}"/>
              </a:ext>
            </a:extLst>
          </p:cNvPr>
          <p:cNvSpPr txBox="1"/>
          <p:nvPr/>
        </p:nvSpPr>
        <p:spPr>
          <a:xfrm>
            <a:off x="1899430" y="1749686"/>
            <a:ext cx="259718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Efficient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BDC7E-64E9-4086-9B51-38ECA5FE92DB}"/>
              </a:ext>
            </a:extLst>
          </p:cNvPr>
          <p:cNvSpPr txBox="1"/>
          <p:nvPr/>
        </p:nvSpPr>
        <p:spPr>
          <a:xfrm>
            <a:off x="2081243" y="2678262"/>
            <a:ext cx="223356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Polynomial-time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CCCC2-8D19-4CC2-90DE-53C9B66DC2B3}"/>
              </a:ext>
            </a:extLst>
          </p:cNvPr>
          <p:cNvSpPr txBox="1"/>
          <p:nvPr/>
        </p:nvSpPr>
        <p:spPr>
          <a:xfrm>
            <a:off x="6995548" y="1749685"/>
            <a:ext cx="283975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Inefficient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AEB4-F0D4-4DB5-AB83-F2C9411DF559}"/>
              </a:ext>
            </a:extLst>
          </p:cNvPr>
          <p:cNvSpPr txBox="1"/>
          <p:nvPr/>
        </p:nvSpPr>
        <p:spPr>
          <a:xfrm>
            <a:off x="6883594" y="2678261"/>
            <a:ext cx="3063659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Super-polynomial-time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6ECA3-33B8-43A0-B696-1D4A95374408}"/>
              </a:ext>
            </a:extLst>
          </p:cNvPr>
          <p:cNvSpPr txBox="1"/>
          <p:nvPr/>
        </p:nvSpPr>
        <p:spPr>
          <a:xfrm>
            <a:off x="753422" y="3670523"/>
            <a:ext cx="185954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Shortest 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52AB82-BF78-4BF5-9FE2-8900E4E0C974}"/>
              </a:ext>
            </a:extLst>
          </p:cNvPr>
          <p:cNvSpPr txBox="1"/>
          <p:nvPr/>
        </p:nvSpPr>
        <p:spPr>
          <a:xfrm>
            <a:off x="753422" y="4751109"/>
            <a:ext cx="180318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Edit 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9DE6D-3F32-4780-83AB-A470D8BE7E03}"/>
              </a:ext>
            </a:extLst>
          </p:cNvPr>
          <p:cNvSpPr txBox="1"/>
          <p:nvPr/>
        </p:nvSpPr>
        <p:spPr>
          <a:xfrm>
            <a:off x="370005" y="5649613"/>
            <a:ext cx="326102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R</a:t>
            </a:r>
            <a:r>
              <a:rPr lang="en-US" sz="2400" dirty="0"/>
              <a:t>ecognizing Map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EF0782-5C95-4416-B266-C65C661C5970}"/>
                  </a:ext>
                </a:extLst>
              </p:cNvPr>
              <p:cNvSpPr txBox="1"/>
              <p:nvPr/>
            </p:nvSpPr>
            <p:spPr>
              <a:xfrm>
                <a:off x="3198023" y="3687854"/>
                <a:ext cx="1726819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EF0782-5C95-4416-B266-C65C661C5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23" y="3687854"/>
                <a:ext cx="1726819" cy="461665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23009C-9CBF-48A7-B960-97759C5E5A30}"/>
                  </a:ext>
                </a:extLst>
              </p:cNvPr>
              <p:cNvSpPr txBox="1"/>
              <p:nvPr/>
            </p:nvSpPr>
            <p:spPr>
              <a:xfrm>
                <a:off x="3505735" y="4751109"/>
                <a:ext cx="1111394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23009C-9CBF-48A7-B960-97759C5E5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735" y="4751109"/>
                <a:ext cx="1111394" cy="461665"/>
              </a:xfrm>
              <a:prstGeom prst="rect">
                <a:avLst/>
              </a:prstGeom>
              <a:blipFill>
                <a:blip r:embed="rId3"/>
                <a:stretch>
                  <a:fillRect r="-108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CC474E-CEC3-4D6A-9296-74B960C8C300}"/>
                  </a:ext>
                </a:extLst>
              </p:cNvPr>
              <p:cNvSpPr txBox="1"/>
              <p:nvPr/>
            </p:nvSpPr>
            <p:spPr>
              <a:xfrm>
                <a:off x="4309417" y="5660193"/>
                <a:ext cx="1364476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9CC474E-CEC3-4D6A-9296-74B960C8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17" y="5660193"/>
                <a:ext cx="1364476" cy="461665"/>
              </a:xfrm>
              <a:prstGeom prst="rect">
                <a:avLst/>
              </a:prstGeom>
              <a:blipFill>
                <a:blip r:embed="rId4"/>
                <a:stretch>
                  <a:fillRect r="-442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99E2B3F-077C-4BF1-BCB9-D68D766BFE17}"/>
              </a:ext>
            </a:extLst>
          </p:cNvPr>
          <p:cNvSpPr txBox="1"/>
          <p:nvPr/>
        </p:nvSpPr>
        <p:spPr>
          <a:xfrm>
            <a:off x="7457050" y="3617285"/>
            <a:ext cx="628057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SAT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25DB7-2152-41AC-BD4C-AB3E7DB2A966}"/>
              </a:ext>
            </a:extLst>
          </p:cNvPr>
          <p:cNvSpPr txBox="1"/>
          <p:nvPr/>
        </p:nvSpPr>
        <p:spPr>
          <a:xfrm>
            <a:off x="6733091" y="4632304"/>
            <a:ext cx="234423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Hamiltonian Path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4E8705-9C98-42ED-8A0D-315C2C59020A}"/>
              </a:ext>
            </a:extLst>
          </p:cNvPr>
          <p:cNvSpPr txBox="1"/>
          <p:nvPr/>
        </p:nvSpPr>
        <p:spPr>
          <a:xfrm>
            <a:off x="6351204" y="5660193"/>
            <a:ext cx="405508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/>
              <a:t>Approximate </a:t>
            </a:r>
            <a:r>
              <a:rPr lang="en-US" altLang="zh-CN" sz="2400" dirty="0"/>
              <a:t>Nash Equilibrium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D829BE-21AD-436A-A258-34DC9C470988}"/>
                  </a:ext>
                </a:extLst>
              </p:cNvPr>
              <p:cNvSpPr txBox="1"/>
              <p:nvPr/>
            </p:nvSpPr>
            <p:spPr>
              <a:xfrm>
                <a:off x="9595305" y="4132187"/>
                <a:ext cx="1083822" cy="461665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D829BE-21AD-436A-A258-34DC9C470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305" y="4132187"/>
                <a:ext cx="1083822" cy="461665"/>
              </a:xfrm>
              <a:prstGeom prst="rect">
                <a:avLst/>
              </a:prstGeom>
              <a:blipFill>
                <a:blip r:embed="rId5"/>
                <a:stretch>
                  <a:fillRect r="-111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E5FD84-C4B2-4BB1-9FC0-EB5CDF831339}"/>
                  </a:ext>
                </a:extLst>
              </p:cNvPr>
              <p:cNvSpPr txBox="1"/>
              <p:nvPr/>
            </p:nvSpPr>
            <p:spPr>
              <a:xfrm>
                <a:off x="10476035" y="5640625"/>
                <a:ext cx="1536639" cy="4780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E5FD84-C4B2-4BB1-9FC0-EB5CDF831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035" y="5640625"/>
                <a:ext cx="1536639" cy="478080"/>
              </a:xfrm>
              <a:prstGeom prst="rect">
                <a:avLst/>
              </a:prstGeom>
              <a:blipFill>
                <a:blip r:embed="rId6"/>
                <a:stretch>
                  <a:fillRect r="-394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4FD8D6-6FBA-4CB3-95BD-9C250E480272}"/>
              </a:ext>
            </a:extLst>
          </p:cNvPr>
          <p:cNvCxnSpPr>
            <a:cxnSpLocks/>
          </p:cNvCxnSpPr>
          <p:nvPr/>
        </p:nvCxnSpPr>
        <p:spPr>
          <a:xfrm>
            <a:off x="5773479" y="1573619"/>
            <a:ext cx="47847" cy="5135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7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/>
              <p:nvPr/>
            </p:nvSpPr>
            <p:spPr>
              <a:xfrm>
                <a:off x="616688" y="1642454"/>
                <a:ext cx="11238614" cy="487191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Furthest Pair/ Closest Pair look similar. But we show that Furthest Pair is </a:t>
                </a:r>
                <a:r>
                  <a:rPr lang="en-US" sz="2800" b="1" dirty="0"/>
                  <a:t>“far harder than” </a:t>
                </a:r>
                <a:r>
                  <a:rPr lang="en-US" sz="2800" dirty="0"/>
                  <a:t>Closest Pair.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dimensions, closest pair is in</a:t>
                </a:r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1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/>
                  <a:t> time</a:t>
                </a:r>
                <a:r>
                  <a:rPr lang="en-US" sz="2800" dirty="0"/>
                  <a:t>, furthest pair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dirty="0"/>
                  <a:t> time </a:t>
                </a:r>
                <a:r>
                  <a:rPr lang="en-US" sz="2800" dirty="0"/>
                  <a:t>under SETH</a:t>
                </a:r>
                <a:br>
                  <a:rPr lang="en-US" sz="2800" dirty="0"/>
                </a:b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𝑈𝑃𝑃</m:t>
                    </m:r>
                  </m:oMath>
                </a14:m>
                <a:r>
                  <a:rPr lang="en-US" sz="2800" dirty="0"/>
                  <a:t> protocols are natural relaxation of MA protocols.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𝑈𝑃𝑃</m:t>
                    </m:r>
                  </m:oMath>
                </a14:m>
                <a:r>
                  <a:rPr lang="en-US" sz="2800" dirty="0"/>
                  <a:t> protocols for Set-Disjointness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Hardness for Furthest Pair.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construct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𝑈𝑃𝑃</m:t>
                    </m:r>
                  </m:oMath>
                </a14:m>
                <a:r>
                  <a:rPr lang="en-US" sz="2800" dirty="0"/>
                  <a:t> protocols with sub-linear proof complexity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communication complexity.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8" y="1642454"/>
                <a:ext cx="11238614" cy="4871911"/>
              </a:xfrm>
              <a:prstGeom prst="rect">
                <a:avLst/>
              </a:prstGeom>
              <a:blipFill>
                <a:blip r:embed="rId2"/>
                <a:stretch>
                  <a:fillRect l="-921" t="-998" r="-1733" b="-2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3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035941" y="2466752"/>
                <a:ext cx="10120118" cy="1557671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4800" b="1" dirty="0">
                    <a:solidFill>
                      <a:srgbClr val="FF0000"/>
                    </a:solidFill>
                  </a:rPr>
                  <a:t>[CW’19]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4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4800" b="1" dirty="0">
                    <a:solidFill>
                      <a:srgbClr val="FF0000"/>
                    </a:solidFill>
                  </a:rPr>
                  <a:t> Communication Protocols and An Equivalence Class for OV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035941" y="2466752"/>
                <a:ext cx="10120118" cy="1557671"/>
              </a:xfrm>
              <a:blipFill>
                <a:blip r:embed="rId2"/>
                <a:stretch>
                  <a:fillRect l="-602" t="-3906" r="-1686" b="-20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786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160808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Fine-Grained Complexity:</a:t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>“Modern” NP-completeness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29E8E-3CD1-4CF7-B9AE-8397DDE6BE69}"/>
              </a:ext>
            </a:extLst>
          </p:cNvPr>
          <p:cNvSpPr txBox="1"/>
          <p:nvPr/>
        </p:nvSpPr>
        <p:spPr>
          <a:xfrm>
            <a:off x="3275961" y="1963965"/>
            <a:ext cx="5151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Many Conceptual Similarities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A02BCB-35F9-4983-ABDC-2AACB3616650}"/>
              </a:ext>
            </a:extLst>
          </p:cNvPr>
          <p:cNvSpPr/>
          <p:nvPr/>
        </p:nvSpPr>
        <p:spPr>
          <a:xfrm>
            <a:off x="4882480" y="2678678"/>
            <a:ext cx="2035237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NP-Completeness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2A1FF-DE11-4C72-B457-4DFE0BD2CBC6}"/>
              </a:ext>
            </a:extLst>
          </p:cNvPr>
          <p:cNvSpPr/>
          <p:nvPr/>
        </p:nvSpPr>
        <p:spPr>
          <a:xfrm>
            <a:off x="4688360" y="3238595"/>
            <a:ext cx="2236310" cy="1015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Which problems require </a:t>
            </a:r>
            <a:r>
              <a:rPr lang="en-US" sz="2000" b="1" dirty="0"/>
              <a:t>super-poly time</a:t>
            </a:r>
            <a:r>
              <a:rPr lang="en-US" sz="20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EC0AC-C007-49AE-B3D9-CE629A5981E6}"/>
              </a:ext>
            </a:extLst>
          </p:cNvPr>
          <p:cNvSpPr/>
          <p:nvPr/>
        </p:nvSpPr>
        <p:spPr>
          <a:xfrm>
            <a:off x="8018884" y="2678678"/>
            <a:ext cx="2754728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Fine-Grained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8D7628-7173-4C63-AE81-3CB1956EB8A4}"/>
                  </a:ext>
                </a:extLst>
              </p:cNvPr>
              <p:cNvSpPr/>
              <p:nvPr/>
            </p:nvSpPr>
            <p:spPr>
              <a:xfrm>
                <a:off x="8259428" y="3228904"/>
                <a:ext cx="2273638" cy="101566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Which problems require (say)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 time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8D7628-7173-4C63-AE81-3CB1956EB8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28" y="3228904"/>
                <a:ext cx="2273638" cy="1015663"/>
              </a:xfrm>
              <a:prstGeom prst="rect">
                <a:avLst/>
              </a:prstGeom>
              <a:blipFill>
                <a:blip r:embed="rId3"/>
                <a:stretch>
                  <a:fillRect t="-2976" b="-10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9C5DB1-D5A4-4929-8776-D95C7D4BC928}"/>
              </a:ext>
            </a:extLst>
          </p:cNvPr>
          <p:cNvSpPr/>
          <p:nvPr/>
        </p:nvSpPr>
        <p:spPr>
          <a:xfrm>
            <a:off x="1967405" y="3321237"/>
            <a:ext cx="1824859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Basic Questions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2B622C-DD46-45C8-AB45-9E2FFF6D63F0}"/>
              </a:ext>
            </a:extLst>
          </p:cNvPr>
          <p:cNvSpPr/>
          <p:nvPr/>
        </p:nvSpPr>
        <p:spPr>
          <a:xfrm>
            <a:off x="1758524" y="4740065"/>
            <a:ext cx="2158541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b="1" dirty="0"/>
              <a:t>Basic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04F0ED-7585-44BC-A91B-5EE21339CD79}"/>
                  </a:ext>
                </a:extLst>
              </p:cNvPr>
              <p:cNvSpPr/>
              <p:nvPr/>
            </p:nvSpPr>
            <p:spPr>
              <a:xfrm>
                <a:off x="4472603" y="4579765"/>
                <a:ext cx="2854990" cy="720710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time.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04F0ED-7585-44BC-A91B-5EE21339C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03" y="4579765"/>
                <a:ext cx="2854990" cy="720710"/>
              </a:xfrm>
              <a:prstGeom prst="rect">
                <a:avLst/>
              </a:prstGeom>
              <a:blipFill>
                <a:blip r:embed="rId4"/>
                <a:stretch>
                  <a:fillRect l="-213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D01F03-7BFC-4D49-8D87-6EAC966BBD23}"/>
                  </a:ext>
                </a:extLst>
              </p:cNvPr>
              <p:cNvSpPr/>
              <p:nvPr/>
            </p:nvSpPr>
            <p:spPr>
              <a:xfrm>
                <a:off x="8166537" y="4585599"/>
                <a:ext cx="2459420" cy="71487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/>
                  <a:t>(for instance)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OV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time.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D01F03-7BFC-4D49-8D87-6EAC966BB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537" y="4585599"/>
                <a:ext cx="2459420" cy="714876"/>
              </a:xfrm>
              <a:prstGeom prst="rect">
                <a:avLst/>
              </a:prstGeom>
              <a:blipFill>
                <a:blip r:embed="rId5"/>
                <a:stretch>
                  <a:fillRect l="-988" t="-3333" r="-74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272821B-3200-4E0C-8FD3-D2A143E5681E}"/>
              </a:ext>
            </a:extLst>
          </p:cNvPr>
          <p:cNvSpPr/>
          <p:nvPr/>
        </p:nvSpPr>
        <p:spPr>
          <a:xfrm>
            <a:off x="1613250" y="5965945"/>
            <a:ext cx="2532040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Weapon</a:t>
            </a:r>
            <a:r>
              <a:rPr lang="en-US" altLang="zh-CN" sz="2000" dirty="0"/>
              <a:t>s</a:t>
            </a:r>
            <a:r>
              <a:rPr lang="en-US" sz="2000" dirty="0"/>
              <a:t> (Reductions)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6078F5-E63E-43EF-A6A3-23817AAF0F34}"/>
              </a:ext>
            </a:extLst>
          </p:cNvPr>
          <p:cNvSpPr/>
          <p:nvPr/>
        </p:nvSpPr>
        <p:spPr>
          <a:xfrm>
            <a:off x="4931963" y="5965945"/>
            <a:ext cx="174797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Karp-reduction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02FF32-CD9C-45DA-9B5D-18E0AE87514E}"/>
              </a:ext>
            </a:extLst>
          </p:cNvPr>
          <p:cNvSpPr/>
          <p:nvPr/>
        </p:nvSpPr>
        <p:spPr>
          <a:xfrm>
            <a:off x="8084667" y="5965945"/>
            <a:ext cx="264514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sz="2000" dirty="0"/>
              <a:t>Fine-Grained Reduction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CDF86-0533-4BEC-8175-0E262A9B079D}"/>
              </a:ext>
            </a:extLst>
          </p:cNvPr>
          <p:cNvSpPr txBox="1"/>
          <p:nvPr/>
        </p:nvSpPr>
        <p:spPr>
          <a:xfrm>
            <a:off x="4585176" y="5440869"/>
            <a:ext cx="262984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Preserve being in 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8F985C-5039-45AE-94FE-02176CD11198}"/>
                  </a:ext>
                </a:extLst>
              </p:cNvPr>
              <p:cNvSpPr txBox="1"/>
              <p:nvPr/>
            </p:nvSpPr>
            <p:spPr>
              <a:xfrm>
                <a:off x="7958091" y="5440869"/>
                <a:ext cx="2898299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chemeClr val="tx1"/>
                    </a:solidFill>
                  </a:rPr>
                  <a:t>Preserve less-than-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8F985C-5039-45AE-94FE-02176CD1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91" y="5440869"/>
                <a:ext cx="2898299" cy="461665"/>
              </a:xfrm>
              <a:prstGeom prst="rect">
                <a:avLst/>
              </a:prstGeom>
              <a:blipFill>
                <a:blip r:embed="rId6"/>
                <a:stretch>
                  <a:fillRect l="-3151" t="-1066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0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95644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The Key Conceptual Difference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2B8FB-0E0F-451E-B5FF-3D400E5E827F}"/>
              </a:ext>
            </a:extLst>
          </p:cNvPr>
          <p:cNvSpPr txBox="1"/>
          <p:nvPr/>
        </p:nvSpPr>
        <p:spPr>
          <a:xfrm>
            <a:off x="995918" y="1198967"/>
            <a:ext cx="3145220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NP-completeness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C62A7-F898-4539-9828-BF4B265372C9}"/>
              </a:ext>
            </a:extLst>
          </p:cNvPr>
          <p:cNvSpPr txBox="1"/>
          <p:nvPr/>
        </p:nvSpPr>
        <p:spPr>
          <a:xfrm>
            <a:off x="6337695" y="1208767"/>
            <a:ext cx="4386714" cy="5847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Fine-Grained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E70C7-A891-47E4-B6D1-F6FE7FDBD7DA}"/>
              </a:ext>
            </a:extLst>
          </p:cNvPr>
          <p:cNvSpPr txBox="1"/>
          <p:nvPr/>
        </p:nvSpPr>
        <p:spPr>
          <a:xfrm>
            <a:off x="1322994" y="2262422"/>
            <a:ext cx="2344231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Hamiltonian Path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F2C27-17C6-4C2B-99BC-6B62E092D3A6}"/>
              </a:ext>
            </a:extLst>
          </p:cNvPr>
          <p:cNvSpPr txBox="1"/>
          <p:nvPr/>
        </p:nvSpPr>
        <p:spPr>
          <a:xfrm>
            <a:off x="291768" y="3664433"/>
            <a:ext cx="177760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Vertex Cover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ECAA3E-8150-478D-815B-2886AB30E32C}"/>
              </a:ext>
            </a:extLst>
          </p:cNvPr>
          <p:cNvSpPr txBox="1"/>
          <p:nvPr/>
        </p:nvSpPr>
        <p:spPr>
          <a:xfrm>
            <a:off x="2958346" y="3664432"/>
            <a:ext cx="16020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Max-Clique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9A6132DB-8DCD-4580-A935-60CFE89D77A6}"/>
              </a:ext>
            </a:extLst>
          </p:cNvPr>
          <p:cNvSpPr/>
          <p:nvPr/>
        </p:nvSpPr>
        <p:spPr>
          <a:xfrm rot="1879620">
            <a:off x="1134368" y="2818067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43685AD-BE3B-4716-AAD2-18BEACF72271}"/>
              </a:ext>
            </a:extLst>
          </p:cNvPr>
          <p:cNvSpPr/>
          <p:nvPr/>
        </p:nvSpPr>
        <p:spPr>
          <a:xfrm rot="19784964">
            <a:off x="3472920" y="2785221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B349812-1294-4BF5-8BC9-01413BDDF7DB}"/>
              </a:ext>
            </a:extLst>
          </p:cNvPr>
          <p:cNvSpPr/>
          <p:nvPr/>
        </p:nvSpPr>
        <p:spPr>
          <a:xfrm rot="5400000">
            <a:off x="2343413" y="3524717"/>
            <a:ext cx="320352" cy="697795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E5389E-17E8-463F-B420-839995C4A296}"/>
              </a:ext>
            </a:extLst>
          </p:cNvPr>
          <p:cNvSpPr txBox="1"/>
          <p:nvPr/>
        </p:nvSpPr>
        <p:spPr>
          <a:xfrm>
            <a:off x="7127226" y="2272222"/>
            <a:ext cx="260193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Orthogonal Vectors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FDD54-99B4-46A9-9B9A-00E1BAAAD9E7}"/>
              </a:ext>
            </a:extLst>
          </p:cNvPr>
          <p:cNvSpPr txBox="1"/>
          <p:nvPr/>
        </p:nvSpPr>
        <p:spPr>
          <a:xfrm>
            <a:off x="6096000" y="3674233"/>
            <a:ext cx="18031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Edit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A4B082-A331-4545-8657-9C87BDFC74B2}"/>
              </a:ext>
            </a:extLst>
          </p:cNvPr>
          <p:cNvSpPr txBox="1"/>
          <p:nvPr/>
        </p:nvSpPr>
        <p:spPr>
          <a:xfrm>
            <a:off x="6775904" y="4562277"/>
            <a:ext cx="313207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Sparse-Graph-Diameter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F27BB-44DA-4569-B380-F34A48DD414C}"/>
              </a:ext>
            </a:extLst>
          </p:cNvPr>
          <p:cNvSpPr txBox="1"/>
          <p:nvPr/>
        </p:nvSpPr>
        <p:spPr>
          <a:xfrm>
            <a:off x="9371788" y="3489566"/>
            <a:ext cx="2339230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Approx. </a:t>
            </a:r>
            <a:r>
              <a:rPr lang="en-US" sz="2400" dirty="0" err="1"/>
              <a:t>Bichrom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Closest Pair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EDD8894C-3B22-40F7-8DA8-FB5F90B2AE97}"/>
              </a:ext>
            </a:extLst>
          </p:cNvPr>
          <p:cNvSpPr/>
          <p:nvPr/>
        </p:nvSpPr>
        <p:spPr>
          <a:xfrm rot="1851559">
            <a:off x="7025995" y="2866639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C3BC779-E910-477B-81A5-4D8F625DF79E}"/>
              </a:ext>
            </a:extLst>
          </p:cNvPr>
          <p:cNvSpPr/>
          <p:nvPr/>
        </p:nvSpPr>
        <p:spPr>
          <a:xfrm rot="18886200">
            <a:off x="9625972" y="2784599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DEBAEB6-205C-48B6-ABD6-A29675CFD5A2}"/>
              </a:ext>
            </a:extLst>
          </p:cNvPr>
          <p:cNvSpPr/>
          <p:nvPr/>
        </p:nvSpPr>
        <p:spPr>
          <a:xfrm>
            <a:off x="8317373" y="2882359"/>
            <a:ext cx="345530" cy="151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49EDA3-6182-4A9A-8155-88C31B5FAA79}"/>
              </a:ext>
            </a:extLst>
          </p:cNvPr>
          <p:cNvSpPr txBox="1"/>
          <p:nvPr/>
        </p:nvSpPr>
        <p:spPr>
          <a:xfrm>
            <a:off x="10043335" y="4427290"/>
            <a:ext cx="138595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Rubinstein 2018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F14448-A454-4224-9262-DDA99C5199EF}"/>
              </a:ext>
            </a:extLst>
          </p:cNvPr>
          <p:cNvSpPr txBox="1"/>
          <p:nvPr/>
        </p:nvSpPr>
        <p:spPr>
          <a:xfrm>
            <a:off x="6047140" y="4178769"/>
            <a:ext cx="194200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Backurs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Indyk</a:t>
            </a:r>
            <a:r>
              <a:rPr lang="en-US" sz="1400" b="1" dirty="0">
                <a:solidFill>
                  <a:srgbClr val="FF0000"/>
                </a:solidFill>
              </a:rPr>
              <a:t> 2015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B6DA49-95D8-44AA-9882-15A9F48CDC3E}"/>
              </a:ext>
            </a:extLst>
          </p:cNvPr>
          <p:cNvSpPr txBox="1"/>
          <p:nvPr/>
        </p:nvSpPr>
        <p:spPr>
          <a:xfrm>
            <a:off x="9798737" y="5474594"/>
            <a:ext cx="2271135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Except for the APSP </a:t>
            </a:r>
          </a:p>
          <a:p>
            <a:pPr algn="ctr"/>
            <a:r>
              <a:rPr lang="en-US" sz="2000" dirty="0"/>
              <a:t>equivalence class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FD7F8-08F3-4FB4-A637-1DDB07D75FB5}"/>
              </a:ext>
            </a:extLst>
          </p:cNvPr>
          <p:cNvSpPr txBox="1"/>
          <p:nvPr/>
        </p:nvSpPr>
        <p:spPr>
          <a:xfrm>
            <a:off x="257087" y="5122985"/>
            <a:ext cx="4891147" cy="8309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Thousands of NP-complete problems</a:t>
            </a:r>
          </a:p>
          <a:p>
            <a:pPr algn="ctr"/>
            <a:r>
              <a:rPr lang="en-US" sz="2400" b="1" dirty="0"/>
              <a:t>form an equivalence 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E678E-EE0F-4A1A-B60D-B7E02C76709A}"/>
              </a:ext>
            </a:extLst>
          </p:cNvPr>
          <p:cNvSpPr txBox="1"/>
          <p:nvPr/>
        </p:nvSpPr>
        <p:spPr>
          <a:xfrm>
            <a:off x="6011677" y="5601088"/>
            <a:ext cx="3399328" cy="8309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Few Problems are known</a:t>
            </a:r>
          </a:p>
          <a:p>
            <a:pPr algn="ctr"/>
            <a:r>
              <a:rPr lang="en-US" sz="2400" b="1" dirty="0"/>
              <a:t>To be Equivalent to OV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B545A3-BB2B-4AD3-B750-C972D39AE221}"/>
              </a:ext>
            </a:extLst>
          </p:cNvPr>
          <p:cNvCxnSpPr>
            <a:cxnSpLocks/>
          </p:cNvCxnSpPr>
          <p:nvPr/>
        </p:nvCxnSpPr>
        <p:spPr>
          <a:xfrm>
            <a:off x="5435374" y="966952"/>
            <a:ext cx="40516" cy="5891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67EAD4-C92D-496C-AD2E-57BD8C7C5633}"/>
              </a:ext>
            </a:extLst>
          </p:cNvPr>
          <p:cNvSpPr txBox="1"/>
          <p:nvPr/>
        </p:nvSpPr>
        <p:spPr>
          <a:xfrm>
            <a:off x="7367741" y="5123065"/>
            <a:ext cx="227145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</a:rPr>
              <a:t>Roditty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V.Williams</a:t>
            </a:r>
            <a:r>
              <a:rPr lang="en-US" sz="1400" b="1" dirty="0">
                <a:solidFill>
                  <a:srgbClr val="FF0000"/>
                </a:solidFill>
              </a:rPr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14720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10089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Why we want an Equivalence Class?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D2D87-4437-40B2-A656-88D6D98C4B92}"/>
              </a:ext>
            </a:extLst>
          </p:cNvPr>
          <p:cNvSpPr txBox="1"/>
          <p:nvPr/>
        </p:nvSpPr>
        <p:spPr>
          <a:xfrm>
            <a:off x="816129" y="1478281"/>
            <a:ext cx="595253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does an equivalence class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A0505-4FF1-4301-8837-2D470E537AC8}"/>
              </a:ext>
            </a:extLst>
          </p:cNvPr>
          <p:cNvSpPr txBox="1"/>
          <p:nvPr/>
        </p:nvSpPr>
        <p:spPr>
          <a:xfrm>
            <a:off x="816129" y="2555591"/>
            <a:ext cx="5952533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All problems are essentially </a:t>
            </a:r>
            <a:r>
              <a:rPr lang="en-US" sz="2800" b="1" i="1" dirty="0">
                <a:solidFill>
                  <a:srgbClr val="FF0000"/>
                </a:solidFill>
              </a:rPr>
              <a:t>the same problem!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FB12A-3A13-4DC7-81A0-88793BB1563B}"/>
              </a:ext>
            </a:extLst>
          </p:cNvPr>
          <p:cNvSpPr txBox="1"/>
          <p:nvPr/>
        </p:nvSpPr>
        <p:spPr>
          <a:xfrm>
            <a:off x="204014" y="4048098"/>
            <a:ext cx="2344231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Hamiltonian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07A8F-88F0-4EF5-A9ED-0C8BCC7EB85E}"/>
              </a:ext>
            </a:extLst>
          </p:cNvPr>
          <p:cNvSpPr txBox="1"/>
          <p:nvPr/>
        </p:nvSpPr>
        <p:spPr>
          <a:xfrm>
            <a:off x="533400" y="5556295"/>
            <a:ext cx="177760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0F745-CA26-46D8-8366-B6C5AA4449F7}"/>
              </a:ext>
            </a:extLst>
          </p:cNvPr>
          <p:cNvSpPr txBox="1"/>
          <p:nvPr/>
        </p:nvSpPr>
        <p:spPr>
          <a:xfrm>
            <a:off x="621180" y="4781717"/>
            <a:ext cx="16020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Max-Clique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8AF16-CA84-46F6-821F-13373DE47D93}"/>
              </a:ext>
            </a:extLst>
          </p:cNvPr>
          <p:cNvSpPr txBox="1"/>
          <p:nvPr/>
        </p:nvSpPr>
        <p:spPr>
          <a:xfrm>
            <a:off x="3090041" y="4687614"/>
            <a:ext cx="3865482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These NP-complete problems</a:t>
            </a:r>
          </a:p>
          <a:p>
            <a:r>
              <a:rPr lang="en-US" sz="2400" dirty="0"/>
              <a:t>are just SAT </a:t>
            </a:r>
            <a:r>
              <a:rPr lang="en-US" sz="2400" b="1" i="1" dirty="0">
                <a:solidFill>
                  <a:srgbClr val="FF0000"/>
                </a:solidFill>
              </a:rPr>
              <a:t>“in disguise”</a:t>
            </a:r>
            <a:r>
              <a:rPr lang="en-US" sz="2400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8DAA6-06A0-4240-A596-079893F97ED2}"/>
              </a:ext>
            </a:extLst>
          </p:cNvPr>
          <p:cNvSpPr txBox="1"/>
          <p:nvPr/>
        </p:nvSpPr>
        <p:spPr>
          <a:xfrm>
            <a:off x="6096000" y="1691948"/>
            <a:ext cx="589198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A super strong understanding </a:t>
            </a:r>
          </a:p>
          <a:p>
            <a:r>
              <a:rPr lang="en-US" sz="3600" dirty="0"/>
              <a:t>of the nature of computation!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0FD54-43B4-4FFA-9FA4-948E03632B31}"/>
              </a:ext>
            </a:extLst>
          </p:cNvPr>
          <p:cNvSpPr txBox="1"/>
          <p:nvPr/>
        </p:nvSpPr>
        <p:spPr>
          <a:xfrm>
            <a:off x="6096000" y="3678765"/>
            <a:ext cx="5891986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We cannot say </a:t>
            </a:r>
            <a:r>
              <a:rPr lang="en-US" sz="3600" b="1" i="1" dirty="0">
                <a:solidFill>
                  <a:srgbClr val="FF0000"/>
                </a:solidFill>
              </a:rPr>
              <a:t>“Edit Distance is just OV in disguise”</a:t>
            </a:r>
          </a:p>
        </p:txBody>
      </p:sp>
      <p:pic>
        <p:nvPicPr>
          <p:cNvPr id="5" name="Graphic 4" descr="Crying Face with No Fill">
            <a:extLst>
              <a:ext uri="{FF2B5EF4-FFF2-40B4-BE49-F238E27FC236}">
                <a16:creationId xmlns:a16="http://schemas.microsoft.com/office/drawing/2014/main" id="{AEDBBA27-7166-4A63-A4F1-3ADDD409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33957" y="4879094"/>
            <a:ext cx="914400" cy="914400"/>
          </a:xfrm>
          <a:prstGeom prst="rect">
            <a:avLst/>
          </a:prstGeom>
        </p:spPr>
      </p:pic>
      <p:pic>
        <p:nvPicPr>
          <p:cNvPr id="18" name="Graphic 17" descr="Winking Face with No Fill">
            <a:extLst>
              <a:ext uri="{FF2B5EF4-FFF2-40B4-BE49-F238E27FC236}">
                <a16:creationId xmlns:a16="http://schemas.microsoft.com/office/drawing/2014/main" id="{3925F606-3056-464C-BA5B-5331312D54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5929" y="56130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78676"/>
            <a:ext cx="10636470" cy="100899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Why we want an Equivalence Class?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D2D87-4437-40B2-A656-88D6D98C4B92}"/>
              </a:ext>
            </a:extLst>
          </p:cNvPr>
          <p:cNvSpPr txBox="1"/>
          <p:nvPr/>
        </p:nvSpPr>
        <p:spPr>
          <a:xfrm>
            <a:off x="533400" y="1353586"/>
            <a:ext cx="5952533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Consequence of an equivalence class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A0505-4FF1-4301-8837-2D470E537AC8}"/>
              </a:ext>
            </a:extLst>
          </p:cNvPr>
          <p:cNvSpPr txBox="1"/>
          <p:nvPr/>
        </p:nvSpPr>
        <p:spPr>
          <a:xfrm>
            <a:off x="698413" y="2128014"/>
            <a:ext cx="564668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If </a:t>
            </a:r>
            <a:r>
              <a:rPr lang="en-US" sz="2400" b="1" dirty="0"/>
              <a:t>“just one” </a:t>
            </a:r>
            <a:r>
              <a:rPr lang="en-US" sz="2400" dirty="0"/>
              <a:t>NP-complete problem requires super-poly time, then all of them do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56D11-533B-47F5-9A23-ADE9E3FB5135}"/>
              </a:ext>
            </a:extLst>
          </p:cNvPr>
          <p:cNvSpPr txBox="1"/>
          <p:nvPr/>
        </p:nvSpPr>
        <p:spPr>
          <a:xfrm>
            <a:off x="1886402" y="4641153"/>
            <a:ext cx="243637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Hamiltonian Cycle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B0BB87-E228-4F68-9116-B25CBD5A17F7}"/>
              </a:ext>
            </a:extLst>
          </p:cNvPr>
          <p:cNvSpPr txBox="1"/>
          <p:nvPr/>
        </p:nvSpPr>
        <p:spPr>
          <a:xfrm>
            <a:off x="855176" y="6043164"/>
            <a:ext cx="1777603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C7E55-818E-4077-876E-526F0B540955}"/>
              </a:ext>
            </a:extLst>
          </p:cNvPr>
          <p:cNvSpPr txBox="1"/>
          <p:nvPr/>
        </p:nvSpPr>
        <p:spPr>
          <a:xfrm>
            <a:off x="3521754" y="6043163"/>
            <a:ext cx="1602042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Max-Clique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7A63C4C5-3EB7-4B21-B18C-2CD077735030}"/>
              </a:ext>
            </a:extLst>
          </p:cNvPr>
          <p:cNvSpPr/>
          <p:nvPr/>
        </p:nvSpPr>
        <p:spPr>
          <a:xfrm rot="1879620">
            <a:off x="1697776" y="5196798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5A61790D-7EE9-446C-B036-CCE128EF463D}"/>
              </a:ext>
            </a:extLst>
          </p:cNvPr>
          <p:cNvSpPr/>
          <p:nvPr/>
        </p:nvSpPr>
        <p:spPr>
          <a:xfrm rot="19784964">
            <a:off x="4036328" y="5163952"/>
            <a:ext cx="320352" cy="858512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1427E48D-E9B2-4956-8117-4945058E4552}"/>
              </a:ext>
            </a:extLst>
          </p:cNvPr>
          <p:cNvSpPr/>
          <p:nvPr/>
        </p:nvSpPr>
        <p:spPr>
          <a:xfrm rot="5400000">
            <a:off x="2906821" y="5903448"/>
            <a:ext cx="320352" cy="697795"/>
          </a:xfrm>
          <a:prstGeom prst="upDownArrow">
            <a:avLst>
              <a:gd name="adj1" fmla="val 4354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647352-9D45-46BB-B24E-C98FD0472A08}"/>
                  </a:ext>
                </a:extLst>
              </p:cNvPr>
              <p:cNvSpPr txBox="1"/>
              <p:nvPr/>
            </p:nvSpPr>
            <p:spPr>
              <a:xfrm>
                <a:off x="698413" y="3349656"/>
                <a:ext cx="5646682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:r>
                  <a:rPr lang="en-US" sz="2400" b="1" dirty="0"/>
                  <a:t>“just one” </a:t>
                </a:r>
                <a:r>
                  <a:rPr lang="en-US" altLang="zh-CN" sz="2400" dirty="0"/>
                  <a:t>NP-complete </a:t>
                </a:r>
                <a:r>
                  <a:rPr lang="en-US" sz="2400" dirty="0"/>
                  <a:t>problem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then all problems are as well.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647352-9D45-46BB-B24E-C98FD0472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13" y="3349656"/>
                <a:ext cx="5646682" cy="830997"/>
              </a:xfrm>
              <a:prstGeom prst="rect">
                <a:avLst/>
              </a:prstGeom>
              <a:blipFill>
                <a:blip r:embed="rId3"/>
                <a:stretch>
                  <a:fillRect l="-1616" t="-5036" b="-1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6F11B3-D578-4D63-94E1-E56A13D3F095}"/>
                  </a:ext>
                </a:extLst>
              </p:cNvPr>
              <p:cNvSpPr txBox="1"/>
              <p:nvPr/>
            </p:nvSpPr>
            <p:spPr>
              <a:xfrm>
                <a:off x="7115845" y="1489517"/>
                <a:ext cx="3098499" cy="1815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OV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1.99</m:t>
                        </m:r>
                      </m:sup>
                    </m:sSup>
                  </m:oMath>
                </a14:m>
                <a:r>
                  <a:rPr lang="en-US" sz="2800" dirty="0"/>
                  <a:t> time doesn’t necessarily imply anything for </a:t>
                </a:r>
              </a:p>
              <a:p>
                <a:r>
                  <a:rPr lang="en-US" sz="2800" dirty="0"/>
                  <a:t>OV-hard problems.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56F11B3-D578-4D63-94E1-E56A13D3F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845" y="1489517"/>
                <a:ext cx="3098499" cy="1815882"/>
              </a:xfrm>
              <a:prstGeom prst="rect">
                <a:avLst/>
              </a:prstGeom>
              <a:blipFill>
                <a:blip r:embed="rId4"/>
                <a:stretch>
                  <a:fillRect l="-3718" t="-2667" r="-117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86DCC43-0526-47DB-BABF-B430182DC591}"/>
              </a:ext>
            </a:extLst>
          </p:cNvPr>
          <p:cNvSpPr txBox="1"/>
          <p:nvPr/>
        </p:nvSpPr>
        <p:spPr>
          <a:xfrm>
            <a:off x="7364130" y="3740423"/>
            <a:ext cx="260193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Orthogonal Vectors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F9FC0C-52D0-4965-AEB9-9CB179745E3C}"/>
              </a:ext>
            </a:extLst>
          </p:cNvPr>
          <p:cNvSpPr txBox="1"/>
          <p:nvPr/>
        </p:nvSpPr>
        <p:spPr>
          <a:xfrm>
            <a:off x="6332904" y="5142434"/>
            <a:ext cx="18031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Edit Distance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A26D62-7C87-4854-B03B-97901EA7AA6C}"/>
              </a:ext>
            </a:extLst>
          </p:cNvPr>
          <p:cNvSpPr txBox="1"/>
          <p:nvPr/>
        </p:nvSpPr>
        <p:spPr>
          <a:xfrm>
            <a:off x="7161004" y="6021512"/>
            <a:ext cx="313207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Sparse-Graph-Diameter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DC19D-A84B-496D-8E10-C435E90F2CCE}"/>
              </a:ext>
            </a:extLst>
          </p:cNvPr>
          <p:cNvSpPr txBox="1"/>
          <p:nvPr/>
        </p:nvSpPr>
        <p:spPr>
          <a:xfrm>
            <a:off x="9608692" y="4957767"/>
            <a:ext cx="2339230" cy="8309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Approx. </a:t>
            </a:r>
            <a:r>
              <a:rPr lang="en-US" sz="2400" dirty="0" err="1"/>
              <a:t>Bichrom</a:t>
            </a:r>
            <a:r>
              <a:rPr lang="en-US" sz="2400" dirty="0"/>
              <a:t>.</a:t>
            </a:r>
          </a:p>
          <a:p>
            <a:pPr algn="ctr"/>
            <a:r>
              <a:rPr lang="en-US" sz="2400" dirty="0"/>
              <a:t>Closest Pair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A0F902A-51A3-482B-8FD0-1D483F44A57E}"/>
              </a:ext>
            </a:extLst>
          </p:cNvPr>
          <p:cNvSpPr/>
          <p:nvPr/>
        </p:nvSpPr>
        <p:spPr>
          <a:xfrm rot="1851559">
            <a:off x="7262899" y="4334840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3D18748-CEEC-4946-8ED7-299EC0E3E9A1}"/>
              </a:ext>
            </a:extLst>
          </p:cNvPr>
          <p:cNvSpPr/>
          <p:nvPr/>
        </p:nvSpPr>
        <p:spPr>
          <a:xfrm rot="18886200">
            <a:off x="9862876" y="4252800"/>
            <a:ext cx="345530" cy="7495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DBA7AE4-EBFA-4CED-B5E2-6BB261467545}"/>
              </a:ext>
            </a:extLst>
          </p:cNvPr>
          <p:cNvSpPr/>
          <p:nvPr/>
        </p:nvSpPr>
        <p:spPr>
          <a:xfrm>
            <a:off x="8554277" y="4350560"/>
            <a:ext cx="345530" cy="15110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Crying Face with No Fill">
            <a:extLst>
              <a:ext uri="{FF2B5EF4-FFF2-40B4-BE49-F238E27FC236}">
                <a16:creationId xmlns:a16="http://schemas.microsoft.com/office/drawing/2014/main" id="{28938E2B-5FDA-4EF3-A1CB-769FD1468F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3373" y="20863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90" y="51643"/>
            <a:ext cx="9653752" cy="1198179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This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4A4E8-727A-4028-BFF3-E6B0A1B477ED}"/>
                  </a:ext>
                </a:extLst>
              </p:cNvPr>
              <p:cNvSpPr txBox="1"/>
              <p:nvPr/>
            </p:nvSpPr>
            <p:spPr>
              <a:xfrm>
                <a:off x="952286" y="1567325"/>
                <a:ext cx="10421123" cy="95410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An Equivalence Class for Orthogonal Vectors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dims.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particular, OV is equivalent to approx. bichromatic closest pair.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F4A4E8-727A-4028-BFF3-E6B0A1B47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86" y="1567325"/>
                <a:ext cx="10421123" cy="954107"/>
              </a:xfrm>
              <a:prstGeom prst="rect">
                <a:avLst/>
              </a:prstGeom>
              <a:blipFill>
                <a:blip r:embed="rId3"/>
                <a:stretch>
                  <a:fillRect l="-993" t="-5031" r="-117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6CCD0E-7CDF-4267-AEA7-4CF6D290BA27}"/>
                  </a:ext>
                </a:extLst>
              </p:cNvPr>
              <p:cNvSpPr txBox="1"/>
              <p:nvPr/>
            </p:nvSpPr>
            <p:spPr>
              <a:xfrm>
                <a:off x="2167606" y="3233288"/>
                <a:ext cx="7856788" cy="18158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Two Frameworks for Reductions to OV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</a:t>
                </a:r>
                <a:r>
                  <a:rPr lang="en-US" sz="2800" b="0" dirty="0"/>
                  <a:t>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 communication protocols (this talk)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</a:t>
                </a:r>
                <a:r>
                  <a:rPr lang="en-US" sz="2800" b="1" dirty="0"/>
                  <a:t>Locality Sensitive Hashing Families</a:t>
                </a:r>
                <a:br>
                  <a:rPr lang="en-US" sz="2800" b="1" dirty="0"/>
                </a:br>
                <a:r>
                  <a:rPr lang="en-US" sz="2800" b="1" dirty="0"/>
                  <a:t>(see the paper)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6CCD0E-7CDF-4267-AEA7-4CF6D290B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606" y="3233288"/>
                <a:ext cx="7856788" cy="1815882"/>
              </a:xfrm>
              <a:prstGeom prst="rect">
                <a:avLst/>
              </a:prstGeom>
              <a:blipFill>
                <a:blip r:embed="rId4"/>
                <a:stretch>
                  <a:fillRect l="-1318" t="-2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74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9B681-0169-4DD9-85EE-8ECE629F1CA2}"/>
                  </a:ext>
                </a:extLst>
              </p:cNvPr>
              <p:cNvSpPr txBox="1"/>
              <p:nvPr/>
            </p:nvSpPr>
            <p:spPr>
              <a:xfrm>
                <a:off x="783019" y="1249822"/>
                <a:ext cx="4340774" cy="183505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OV</a:t>
                </a:r>
                <a:endParaRPr lang="en-US" sz="2800" dirty="0"/>
              </a:p>
              <a:p>
                <a:pPr algn="ctr"/>
                <a:r>
                  <a:rPr lang="en-US" sz="2800" dirty="0"/>
                  <a:t>Find an orthogonal pair,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C9B681-0169-4DD9-85EE-8ECE629F1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9" y="1249822"/>
                <a:ext cx="4340774" cy="1835054"/>
              </a:xfrm>
              <a:prstGeom prst="rect">
                <a:avLst/>
              </a:prstGeom>
              <a:blipFill>
                <a:blip r:embed="rId3"/>
                <a:stretch>
                  <a:fillRect t="-2990" b="-86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290" y="51643"/>
            <a:ext cx="9653752" cy="1198179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New Equivalence Class for 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477FA4-7E1D-4F91-B2A7-66C08AD78D39}"/>
                  </a:ext>
                </a:extLst>
              </p:cNvPr>
              <p:cNvSpPr txBox="1"/>
              <p:nvPr/>
            </p:nvSpPr>
            <p:spPr>
              <a:xfrm>
                <a:off x="783019" y="3701513"/>
                <a:ext cx="4340774" cy="26968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Max-IP/Min-IP</a:t>
                </a:r>
              </a:p>
              <a:p>
                <a:pPr algn="ctr"/>
                <a:r>
                  <a:rPr lang="en-US" sz="2800" dirty="0"/>
                  <a:t>Find a red-blue pair of vectors with minimum (resp. maximum) inner product,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477FA4-7E1D-4F91-B2A7-66C08AD78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19" y="3701513"/>
                <a:ext cx="4340774" cy="2696829"/>
              </a:xfrm>
              <a:prstGeom prst="rect">
                <a:avLst/>
              </a:prstGeom>
              <a:blipFill>
                <a:blip r:embed="rId4"/>
                <a:stretch>
                  <a:fillRect l="-2374" t="-1794" r="-4190" b="-4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BD5A8-5BF7-43DF-9C15-04D1C4045F2A}"/>
                  </a:ext>
                </a:extLst>
              </p:cNvPr>
              <p:cNvSpPr txBox="1"/>
              <p:nvPr/>
            </p:nvSpPr>
            <p:spPr>
              <a:xfrm>
                <a:off x="6180083" y="1268994"/>
                <a:ext cx="5002926" cy="353943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Approx. </a:t>
                </a:r>
                <a:r>
                  <a:rPr lang="en-US" sz="2800" b="1" dirty="0" err="1">
                    <a:solidFill>
                      <a:srgbClr val="FFFF00"/>
                    </a:solidFill>
                  </a:rPr>
                  <a:t>Bichrom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.-Closest-Pair: </a:t>
                </a:r>
                <a:r>
                  <a:rPr lang="en-US" sz="2800" dirty="0"/>
                  <a:t>Compute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-approx. to the distance between the closest red-blue pair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points.</a:t>
                </a:r>
              </a:p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Approx. Furthest-Pair:</a:t>
                </a:r>
              </a:p>
              <a:p>
                <a:pPr algn="ctr"/>
                <a:r>
                  <a:rPr lang="en-US" sz="2800" dirty="0"/>
                  <a:t>Compute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-approx. to the distance between the furthest pair among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points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DBD5A8-5BF7-43DF-9C15-04D1C4045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083" y="1268994"/>
                <a:ext cx="5002926" cy="3539430"/>
              </a:xfrm>
              <a:prstGeom prst="rect">
                <a:avLst/>
              </a:prstGeom>
              <a:blipFill>
                <a:blip r:embed="rId5"/>
                <a:stretch>
                  <a:fillRect l="-1701" t="-1370" r="-3281" b="-3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B155F-F47F-44A4-A881-000E24498C11}"/>
                  </a:ext>
                </a:extLst>
              </p:cNvPr>
              <p:cNvSpPr txBox="1"/>
              <p:nvPr/>
            </p:nvSpPr>
            <p:spPr>
              <a:xfrm>
                <a:off x="6364014" y="5070898"/>
                <a:ext cx="4635063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</a:rPr>
                  <a:t>Apx-Min-IP/-Max-IP  </a:t>
                </a: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Compute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approximation to Max-IP/Min-IP.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1B155F-F47F-44A4-A881-000E2449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14" y="5070898"/>
                <a:ext cx="4635063" cy="1384995"/>
              </a:xfrm>
              <a:prstGeom prst="rect">
                <a:avLst/>
              </a:prstGeom>
              <a:blipFill>
                <a:blip r:embed="rId6"/>
                <a:stretch>
                  <a:fillRect l="-2097" t="-3913" r="-432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253AB-6920-46D9-B445-E164ED64291C}"/>
                  </a:ext>
                </a:extLst>
              </p:cNvPr>
              <p:cNvSpPr txBox="1"/>
              <p:nvPr/>
            </p:nvSpPr>
            <p:spPr>
              <a:xfrm>
                <a:off x="2900855" y="2448001"/>
                <a:ext cx="5780690" cy="2000548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Theorem (Informal)</a:t>
                </a:r>
              </a:p>
              <a:p>
                <a:pPr algn="l"/>
                <a:r>
                  <a:rPr lang="en-US" sz="2800" dirty="0"/>
                  <a:t>Either 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all of these problems </a:t>
                </a:r>
                <a:r>
                  <a:rPr lang="en-US" sz="2800" dirty="0"/>
                  <a:t>are in sub-quadratic time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2800" dirty="0"/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), </a:t>
                </a:r>
              </a:p>
              <a:p>
                <a:pPr algn="l"/>
                <a:r>
                  <a:rPr lang="en-US" sz="2800" dirty="0"/>
                  <a:t>or 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none of them</a:t>
                </a:r>
                <a:r>
                  <a:rPr lang="en-US" sz="2800" dirty="0"/>
                  <a:t> are.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C253AB-6920-46D9-B445-E164ED642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55" y="2448001"/>
                <a:ext cx="5780690" cy="2000548"/>
              </a:xfrm>
              <a:prstGeom prst="rect">
                <a:avLst/>
              </a:prstGeom>
              <a:blipFill>
                <a:blip r:embed="rId7"/>
                <a:stretch>
                  <a:fillRect l="-2105" t="-5152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3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819" y="233069"/>
            <a:ext cx="10778361" cy="92925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Technique: Two Reduction Frameworks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A34843-2797-47C4-AD0F-CFA671E853BA}"/>
                  </a:ext>
                </a:extLst>
              </p:cNvPr>
              <p:cNvSpPr txBox="1"/>
              <p:nvPr/>
            </p:nvSpPr>
            <p:spPr>
              <a:xfrm>
                <a:off x="867367" y="1464907"/>
                <a:ext cx="10780772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/>
                  <a:t>Known Directions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[R. Williams 05, Rubinstein 18]</a:t>
                </a:r>
                <a:r>
                  <a:rPr lang="en-US" sz="2800" dirty="0"/>
                  <a:t>: OV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Other Problems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A34843-2797-47C4-AD0F-CFA671E85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7" y="1464907"/>
                <a:ext cx="10780772" cy="523220"/>
              </a:xfrm>
              <a:prstGeom prst="rect">
                <a:avLst/>
              </a:prstGeom>
              <a:blipFill>
                <a:blip r:embed="rId3"/>
                <a:stretch>
                  <a:fillRect l="-1073" t="-9091" r="-56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F43DA-1C12-47D1-A615-619F2DD39C70}"/>
                  </a:ext>
                </a:extLst>
              </p:cNvPr>
              <p:cNvSpPr txBox="1"/>
              <p:nvPr/>
            </p:nvSpPr>
            <p:spPr>
              <a:xfrm>
                <a:off x="1441178" y="2358131"/>
                <a:ext cx="9519850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800" dirty="0"/>
                  <a:t>This work: Other Problems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OV via </a:t>
                </a:r>
                <a:r>
                  <a:rPr lang="en-US" sz="2800" b="1" i="1" dirty="0"/>
                  <a:t>two reduction frameworks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5F43DA-1C12-47D1-A615-619F2DD39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178" y="2358131"/>
                <a:ext cx="9519850" cy="523220"/>
              </a:xfrm>
              <a:prstGeom prst="rect">
                <a:avLst/>
              </a:prstGeom>
              <a:blipFill>
                <a:blip r:embed="rId4"/>
                <a:stretch>
                  <a:fillRect l="-1215" t="-10227" r="-128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2AC4EE-6736-4930-94B3-3D92E2461DE0}"/>
                  </a:ext>
                </a:extLst>
              </p:cNvPr>
              <p:cNvSpPr txBox="1"/>
              <p:nvPr/>
            </p:nvSpPr>
            <p:spPr>
              <a:xfrm>
                <a:off x="867367" y="3601406"/>
                <a:ext cx="4511566" cy="23698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FF00"/>
                    </a:solidFill>
                  </a:rPr>
                  <a:t>Framework I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(this talk)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Communication Protocols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   A Fast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sub>
                      <m:sup>
                        <m:r>
                          <a:rPr lang="en-US" sz="28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𝐜𝐜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protocols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A reduction to OV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2AC4EE-6736-4930-94B3-3D92E2461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67" y="3601406"/>
                <a:ext cx="4511566" cy="2369880"/>
              </a:xfrm>
              <a:prstGeom prst="rect">
                <a:avLst/>
              </a:prstGeom>
              <a:blipFill>
                <a:blip r:embed="rId5"/>
                <a:stretch>
                  <a:fillRect l="-1211" t="-3827" r="-3499" b="-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290F8-0743-431E-90BD-96A41FDBD890}"/>
                  </a:ext>
                </a:extLst>
              </p:cNvPr>
              <p:cNvSpPr txBox="1"/>
              <p:nvPr/>
            </p:nvSpPr>
            <p:spPr>
              <a:xfrm>
                <a:off x="6201103" y="3601405"/>
                <a:ext cx="5284077" cy="236988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FFFF00"/>
                    </a:solidFill>
                  </a:rPr>
                  <a:t>Framework II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 (see the paper)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Based on Locality-Sensitive Hashing (LSH)</a:t>
                </a:r>
              </a:p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An efficient LSH family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b="1" dirty="0">
                    <a:solidFill>
                      <a:schemeClr val="bg1"/>
                    </a:solidFill>
                  </a:rPr>
                  <a:t> A reduction to OV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F290F8-0743-431E-90BD-96A41FDBD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03" y="3601405"/>
                <a:ext cx="5284077" cy="2369880"/>
              </a:xfrm>
              <a:prstGeom prst="rect">
                <a:avLst/>
              </a:prstGeom>
              <a:blipFill>
                <a:blip r:embed="rId6"/>
                <a:stretch>
                  <a:fillRect l="-690" t="-3827" b="-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</p:spPr>
            <p:txBody>
              <a:bodyPr>
                <a:noAutofit/>
              </a:bodyPr>
              <a:lstStyle/>
              <a:p>
                <a:r>
                  <a:rPr lang="en-US" sz="5400" b="1" dirty="0">
                    <a:solidFill>
                      <a:srgbClr val="FF0000"/>
                    </a:solidFill>
                  </a:rPr>
                  <a:t>Framework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5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communication protocols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  <a:blipFill>
                <a:blip r:embed="rId3"/>
                <a:stretch>
                  <a:fillRect t="-10741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CD790E2E-4AD6-44CB-9C2B-1E2FA5A4D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21" y="3197875"/>
            <a:ext cx="4576796" cy="2728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1125CA-700B-4D39-A1AB-51D8348A9E6D}"/>
                  </a:ext>
                </a:extLst>
              </p:cNvPr>
              <p:cNvSpPr txBox="1"/>
              <p:nvPr/>
            </p:nvSpPr>
            <p:spPr>
              <a:xfrm>
                <a:off x="324632" y="2307071"/>
                <a:ext cx="516115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800" b="1" dirty="0"/>
                  <a:t> Communication Protocol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1125CA-700B-4D39-A1AB-51D8348A9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2" y="2307071"/>
                <a:ext cx="5161156" cy="523220"/>
              </a:xfrm>
              <a:prstGeom prst="rect">
                <a:avLst/>
              </a:prstGeom>
              <a:blipFill>
                <a:blip r:embed="rId5"/>
                <a:stretch>
                  <a:fillRect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A3D200-6D75-4FB3-A741-DB6E0C8941D2}"/>
                  </a:ext>
                </a:extLst>
              </p:cNvPr>
              <p:cNvSpPr txBox="1"/>
              <p:nvPr/>
            </p:nvSpPr>
            <p:spPr>
              <a:xfrm>
                <a:off x="6124902" y="2830291"/>
                <a:ext cx="5360277" cy="255454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from Merlin</a:t>
                </a:r>
              </a:p>
              <a:p>
                <a:pPr algn="l"/>
                <a:r>
                  <a:rPr lang="en-US" sz="3200" dirty="0" err="1"/>
                  <a:t>s.t.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from Megan,</a:t>
                </a:r>
              </a:p>
              <a:p>
                <a:pPr algn="l"/>
                <a:r>
                  <a:rPr lang="en-US" sz="3200" dirty="0"/>
                  <a:t>Alice accepts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  <a:p>
                <a:pPr algn="l"/>
                <a:r>
                  <a:rPr lang="en-US" sz="3200" dirty="0"/>
                  <a:t>after communicating with Bob.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A3D200-6D75-4FB3-A741-DB6E0C89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902" y="2830291"/>
                <a:ext cx="5360277" cy="2554545"/>
              </a:xfrm>
              <a:prstGeom prst="rect">
                <a:avLst/>
              </a:prstGeom>
              <a:blipFill>
                <a:blip r:embed="rId6"/>
                <a:stretch>
                  <a:fillRect l="-2838" r="-1362" b="-6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1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075" y="109217"/>
            <a:ext cx="10444411" cy="1476406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Why Poly-Time is not</a:t>
            </a:r>
            <a:r>
              <a:rPr lang="zh-CN" altLang="en-US" sz="4800" b="1" dirty="0">
                <a:solidFill>
                  <a:srgbClr val="FF0000"/>
                </a:solidFill>
              </a:rPr>
              <a:t> </a:t>
            </a:r>
            <a:r>
              <a:rPr lang="en-US" altLang="zh-CN" sz="4800" b="1" dirty="0">
                <a:solidFill>
                  <a:srgbClr val="FF0000"/>
                </a:solidFill>
              </a:rPr>
              <a:t>Always</a:t>
            </a:r>
            <a:r>
              <a:rPr lang="zh-CN" altLang="en-US" sz="4800" b="1" dirty="0">
                <a:solidFill>
                  <a:srgbClr val="FF0000"/>
                </a:solidFill>
              </a:rPr>
              <a:t> “</a:t>
            </a:r>
            <a:r>
              <a:rPr lang="en-US" altLang="zh-CN" sz="4800" b="1" dirty="0">
                <a:solidFill>
                  <a:srgbClr val="FF0000"/>
                </a:solidFill>
              </a:rPr>
              <a:t>Efficient</a:t>
            </a:r>
            <a:r>
              <a:rPr lang="zh-CN" altLang="en-US" sz="4800" b="1" dirty="0">
                <a:solidFill>
                  <a:srgbClr val="FF0000"/>
                </a:solidFill>
              </a:rPr>
              <a:t>”</a:t>
            </a:r>
            <a:br>
              <a:rPr lang="en-US" sz="4800" b="1" dirty="0">
                <a:solidFill>
                  <a:srgbClr val="FF0000"/>
                </a:solidFill>
              </a:rPr>
            </a:br>
            <a:r>
              <a:rPr lang="en-US" sz="4800" b="1" dirty="0">
                <a:solidFill>
                  <a:srgbClr val="FF0000"/>
                </a:solidFill>
              </a:rPr>
              <a:t>Case Study: 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0EFB7B-4F73-4BBA-AC44-97647E917B0D}"/>
                  </a:ext>
                </a:extLst>
              </p:cNvPr>
              <p:cNvSpPr txBox="1"/>
              <p:nvPr/>
            </p:nvSpPr>
            <p:spPr>
              <a:xfrm>
                <a:off x="991069" y="1529569"/>
                <a:ext cx="10209862" cy="4893647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:r>
                  <a:rPr lang="en-US" sz="2400" dirty="0"/>
                  <a:t>Edit Distance on DNA sequences : Measure how “close” two DNA sequences are</a:t>
                </a:r>
              </a:p>
              <a:p>
                <a:pPr algn="l"/>
                <a:r>
                  <a:rPr lang="en-US" sz="2400" dirty="0"/>
                  <a:t> </a:t>
                </a:r>
              </a:p>
              <a:p>
                <a:r>
                  <a:rPr lang="en-US" sz="2400" b="1" dirty="0"/>
                  <a:t>Textbook algorithm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 given DNA sequences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Classical complexity theorists: This is </a:t>
                </a:r>
                <a:r>
                  <a:rPr lang="en-US" sz="2400" b="1" dirty="0"/>
                  <a:t>efficient</a:t>
                </a:r>
                <a:r>
                  <a:rPr lang="en-US" sz="2400" dirty="0"/>
                  <a:t>! </a:t>
                </a:r>
                <a:r>
                  <a:rPr lang="en-US" sz="2400" b="1" dirty="0"/>
                  <a:t>GOOOOD </a:t>
                </a:r>
                <a:r>
                  <a:rPr lang="en-US" sz="2400" b="1" dirty="0">
                    <a:sym typeface="Wingdings" panose="05000000000000000000" pitchFamily="2" charset="2"/>
                  </a:rPr>
                  <a:t>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/>
                  <a:t>Biologists: But I have data of 100GBs,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too slow…Is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the best we can do?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Classical complexity theorists: </a:t>
                </a:r>
                <a:r>
                  <a:rPr lang="en-US" sz="2400" b="1" dirty="0"/>
                  <a:t>I don’t care, it is already efficient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Biologists: @#$@$%#$^#%$#$%$#$#@!@#$#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Fine-Grained complexity theorists: </a:t>
                </a:r>
                <a:r>
                  <a:rPr lang="en-US" sz="2400" b="1" dirty="0"/>
                  <a:t>I care!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0EFB7B-4F73-4BBA-AC44-97647E91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69" y="1529569"/>
                <a:ext cx="10209862" cy="4893647"/>
              </a:xfrm>
              <a:prstGeom prst="rect">
                <a:avLst/>
              </a:prstGeom>
              <a:blipFill>
                <a:blip r:embed="rId3"/>
                <a:stretch>
                  <a:fillRect l="-895" t="-870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0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</p:spPr>
            <p:txBody>
              <a:bodyPr>
                <a:noAutofit/>
              </a:bodyPr>
              <a:lstStyle/>
              <a:p>
                <a:r>
                  <a:rPr lang="en-US" sz="5400" b="1" dirty="0">
                    <a:solidFill>
                      <a:srgbClr val="FF0000"/>
                    </a:solidFill>
                  </a:rPr>
                  <a:t>Framework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5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5400" b="1" dirty="0">
                    <a:solidFill>
                      <a:srgbClr val="FF0000"/>
                    </a:solidFill>
                  </a:rPr>
                  <a:t> communication protocols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BD7471-D98E-47A1-BC7C-58EC829E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06818" y="462455"/>
                <a:ext cx="10778361" cy="1643721"/>
              </a:xfrm>
              <a:blipFill>
                <a:blip r:embed="rId3"/>
                <a:stretch>
                  <a:fillRect t="-10741" b="-2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6510B9-0362-4152-8A76-A0542969104C}"/>
                  </a:ext>
                </a:extLst>
              </p:cNvPr>
              <p:cNvSpPr txBox="1"/>
              <p:nvPr/>
            </p:nvSpPr>
            <p:spPr>
              <a:xfrm>
                <a:off x="1242847" y="2174920"/>
                <a:ext cx="4474780" cy="126188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</a:rPr>
                  <a:t>-Satisfying Pair Problem</a:t>
                </a:r>
              </a:p>
              <a:p>
                <a:pPr algn="l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∃?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6510B9-0362-4152-8A76-A0542969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47" y="2174920"/>
                <a:ext cx="4474780" cy="1261884"/>
              </a:xfrm>
              <a:prstGeom prst="rect">
                <a:avLst/>
              </a:prstGeom>
              <a:blipFill>
                <a:blip r:embed="rId4"/>
                <a:stretch>
                  <a:fillRect l="-2038" t="-4306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BE621-53E7-486A-8080-61893C672139}"/>
                  </a:ext>
                </a:extLst>
              </p:cNvPr>
              <p:cNvSpPr txBox="1"/>
              <p:nvPr/>
            </p:nvSpPr>
            <p:spPr>
              <a:xfrm>
                <a:off x="337644" y="3742064"/>
                <a:ext cx="6285186" cy="255454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Theorem (Informal)</a:t>
                </a:r>
              </a:p>
              <a:p>
                <a:pPr algn="ctr"/>
                <a:r>
                  <a:rPr lang="en-US" sz="4000" b="1" dirty="0"/>
                  <a:t>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4000" b="1" i="0" smtClean="0">
                            <a:latin typeface="Cambria Math" panose="02040503050406030204" pitchFamily="18" charset="0"/>
                          </a:rPr>
                          <m:t>𝐜𝐜</m:t>
                        </m:r>
                      </m:sup>
                    </m:sSubSup>
                  </m:oMath>
                </a14:m>
                <a:r>
                  <a:rPr lang="en-US" sz="4000" b="1" dirty="0"/>
                  <a:t> protocols for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40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4000" b="1" dirty="0"/>
                  <a:t>-Satisfying Pair can be reduced to </a:t>
                </a:r>
                <a:r>
                  <a:rPr lang="en-US" altLang="zh-CN" sz="4000" b="1" dirty="0"/>
                  <a:t>OV.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BE621-53E7-486A-8080-61893C672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4" y="3742064"/>
                <a:ext cx="6285186" cy="2554545"/>
              </a:xfrm>
              <a:prstGeom prst="rect">
                <a:avLst/>
              </a:prstGeom>
              <a:blipFill>
                <a:blip r:embed="rId5"/>
                <a:stretch>
                  <a:fillRect l="-678" t="-4038" r="-194" b="-9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08FC0-08AC-4D93-85C9-A8FFC59670C2}"/>
                  </a:ext>
                </a:extLst>
              </p:cNvPr>
              <p:cNvSpPr txBox="1"/>
              <p:nvPr/>
            </p:nvSpPr>
            <p:spPr>
              <a:xfrm>
                <a:off x="7171339" y="3119437"/>
                <a:ext cx="4474780" cy="158607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(Decisional) Max-IP</a:t>
                </a:r>
              </a:p>
              <a:p>
                <a:pPr algn="ctr"/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and a target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, is there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508FC0-08AC-4D93-85C9-A8FFC5967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39" y="3119437"/>
                <a:ext cx="4474780" cy="1586075"/>
              </a:xfrm>
              <a:prstGeom prst="rect">
                <a:avLst/>
              </a:prstGeom>
              <a:blipFill>
                <a:blip r:embed="rId6"/>
                <a:stretch>
                  <a:fillRect t="-267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A3A0F4-A071-45EE-8837-5F85B5FA12A8}"/>
                  </a:ext>
                </a:extLst>
              </p:cNvPr>
              <p:cNvSpPr txBox="1"/>
              <p:nvPr/>
            </p:nvSpPr>
            <p:spPr>
              <a:xfrm>
                <a:off x="7010399" y="4945926"/>
                <a:ext cx="4796660" cy="156966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?]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/>
                  <a:t>Max-IP 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</m:sSub>
                  </m:oMath>
                </a14:m>
                <a:r>
                  <a:rPr lang="en-US" sz="2400" dirty="0"/>
                  <a:t>-Satisfying Pair</a:t>
                </a:r>
              </a:p>
              <a:p>
                <a:pPr algn="ctr"/>
                <a:r>
                  <a:rPr lang="en-US" sz="2400" dirty="0"/>
                  <a:t>There is an efficient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sup>
                    </m:sSubSup>
                  </m:oMath>
                </a14:m>
                <a:r>
                  <a:rPr lang="en-US" sz="2400" dirty="0"/>
                  <a:t>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𝐼𝑃</m:t>
                        </m:r>
                      </m:sub>
                    </m:sSub>
                  </m:oMath>
                </a14:m>
                <a:r>
                  <a:rPr lang="en-US" sz="2400" dirty="0"/>
                  <a:t>, so Max-IP can be reduced to OV.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A3A0F4-A071-45EE-8837-5F85B5FA1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4945926"/>
                <a:ext cx="4796660" cy="1569660"/>
              </a:xfrm>
              <a:prstGeom prst="rect">
                <a:avLst/>
              </a:prstGeom>
              <a:blipFill>
                <a:blip r:embed="rId7"/>
                <a:stretch>
                  <a:fillRect t="-2692" r="-1648" b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3A13FC-D3A8-4DA9-B002-F6F74440EE81}"/>
              </a:ext>
            </a:extLst>
          </p:cNvPr>
          <p:cNvSpPr txBox="1"/>
          <p:nvPr/>
        </p:nvSpPr>
        <p:spPr>
          <a:xfrm>
            <a:off x="8466323" y="2346590"/>
            <a:ext cx="1884811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354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5" y="319537"/>
            <a:ext cx="11169870" cy="87864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Open Problems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87BB8D-4AFC-4F6D-9D80-0FA8BB5B6465}"/>
              </a:ext>
            </a:extLst>
          </p:cNvPr>
          <p:cNvSpPr/>
          <p:nvPr/>
        </p:nvSpPr>
        <p:spPr>
          <a:xfrm>
            <a:off x="2091558" y="1540000"/>
            <a:ext cx="800888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/>
              <a:t>Find More Problems Equivalent to OV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A45B5-AF47-4193-8FAF-74ED72A726F8}"/>
              </a:ext>
            </a:extLst>
          </p:cNvPr>
          <p:cNvSpPr/>
          <p:nvPr/>
        </p:nvSpPr>
        <p:spPr>
          <a:xfrm>
            <a:off x="2091557" y="3836510"/>
            <a:ext cx="8008883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Unequivalence</a:t>
            </a:r>
            <a:r>
              <a:rPr lang="en-US" sz="3200" b="1" dirty="0"/>
              <a:t> Results?</a:t>
            </a:r>
          </a:p>
        </p:txBody>
      </p:sp>
    </p:spTree>
    <p:extLst>
      <p:ext uri="{BB962C8B-B14F-4D97-AF65-F5344CB8AC3E}">
        <p14:creationId xmlns:p14="http://schemas.microsoft.com/office/powerpoint/2010/main" val="41303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/>
              <p:nvPr/>
            </p:nvSpPr>
            <p:spPr>
              <a:xfrm>
                <a:off x="476693" y="1307942"/>
                <a:ext cx="11238614" cy="48320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Fine-Grained Complexity Mimics The Theory of NP-completeness and is very successful.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One Important difference is that Fine-Grained Complexity </a:t>
                </a:r>
                <a:r>
                  <a:rPr lang="en-US" sz="2800" b="1" dirty="0"/>
                  <a:t>lacks equivalence class for OV</a:t>
                </a:r>
                <a:r>
                  <a:rPr lang="en-US" sz="2800" dirty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protocols are analogy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in communication complexity.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protocols implies fine-grained reductions to Orthogonal Vectors (OV).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We construct 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protocols and show an equivalence class for OV.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 particular, OV is equivalent to Approximate Bichromatic Closest Pair.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3" y="1307942"/>
                <a:ext cx="11238614" cy="4832092"/>
              </a:xfrm>
              <a:prstGeom prst="rect">
                <a:avLst/>
              </a:prstGeom>
              <a:blipFill>
                <a:blip r:embed="rId2"/>
                <a:stretch>
                  <a:fillRect l="-921" t="-1134" b="-2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8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482702"/>
            <a:ext cx="9653752" cy="150450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[CGLRR’19] Fine-Grained Complexity Meets IP = PSPACE</a:t>
            </a:r>
          </a:p>
        </p:txBody>
      </p:sp>
    </p:spTree>
    <p:extLst>
      <p:ext uri="{BB962C8B-B14F-4D97-AF65-F5344CB8AC3E}">
        <p14:creationId xmlns:p14="http://schemas.microsoft.com/office/powerpoint/2010/main" val="475030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881" y="291577"/>
            <a:ext cx="9961253" cy="893134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IP Protocols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920503-5174-4527-8C55-1BECE5171DFC}"/>
              </a:ext>
            </a:extLst>
          </p:cNvPr>
          <p:cNvSpPr txBox="1"/>
          <p:nvPr/>
        </p:nvSpPr>
        <p:spPr>
          <a:xfrm>
            <a:off x="1111943" y="4557807"/>
            <a:ext cx="4019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 Communication Protocol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314A3-0573-4AAE-8ABB-C17BD6B84FBA}"/>
                  </a:ext>
                </a:extLst>
              </p:cNvPr>
              <p:cNvSpPr txBox="1"/>
              <p:nvPr/>
            </p:nvSpPr>
            <p:spPr>
              <a:xfrm>
                <a:off x="6469552" y="4173087"/>
                <a:ext cx="4766140" cy="1169551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exists a proof,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F(</a:t>
                </a:r>
                <a:r>
                  <a:rPr lang="en-US" dirty="0" err="1"/>
                  <a:t>x,y</a:t>
                </a:r>
                <a:r>
                  <a:rPr lang="en-US" dirty="0"/>
                  <a:t>) = 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for all proofs,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𝒂𝒄𝒄</m:t>
                            </m:r>
                          </m:e>
                        </m:d>
                      </m:e>
                    </m:func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Complexity = (Proof Length, Communication)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E314A3-0573-4AAE-8ABB-C17BD6B8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552" y="4173087"/>
                <a:ext cx="4766140" cy="1169551"/>
              </a:xfrm>
              <a:prstGeom prst="rect">
                <a:avLst/>
              </a:prstGeom>
              <a:blipFill>
                <a:blip r:embed="rId2"/>
                <a:stretch>
                  <a:fillRect l="-638" b="-7254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5865B641-B385-4E1E-819A-BD08CDE74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354" y="1805144"/>
            <a:ext cx="4913290" cy="2277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64B6E-048F-49B3-BDE6-630C5114E5FB}"/>
                  </a:ext>
                </a:extLst>
              </p:cNvPr>
              <p:cNvSpPr/>
              <p:nvPr/>
            </p:nvSpPr>
            <p:spPr>
              <a:xfrm>
                <a:off x="2236134" y="1232373"/>
                <a:ext cx="77197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dirty="0"/>
                  <a:t>Alice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, Bob holds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want to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FE64B6E-048F-49B3-BDE6-630C5114E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134" y="1232373"/>
                <a:ext cx="7719731" cy="523220"/>
              </a:xfrm>
              <a:prstGeom prst="rect">
                <a:avLst/>
              </a:prstGeom>
              <a:blipFill>
                <a:blip r:embed="rId4"/>
                <a:stretch>
                  <a:fillRect l="-1577"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7753FA-6C4D-45E0-A399-7051F68CE660}"/>
              </a:ext>
            </a:extLst>
          </p:cNvPr>
          <p:cNvSpPr txBox="1"/>
          <p:nvPr/>
        </p:nvSpPr>
        <p:spPr>
          <a:xfrm>
            <a:off x="1111943" y="5934722"/>
            <a:ext cx="40191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IP Communication Protocol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4BA018-AB2F-4AB8-8CEA-796B86F818E3}"/>
              </a:ext>
            </a:extLst>
          </p:cNvPr>
          <p:cNvSpPr txBox="1"/>
          <p:nvPr/>
        </p:nvSpPr>
        <p:spPr>
          <a:xfrm>
            <a:off x="6095999" y="5842388"/>
            <a:ext cx="540650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Alice and Merlin now interact in </a:t>
            </a:r>
            <a:r>
              <a:rPr lang="en-US" b="1" dirty="0"/>
              <a:t>several rounds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 = (Total Proof Length, Communication) </a:t>
            </a:r>
          </a:p>
        </p:txBody>
      </p:sp>
    </p:spTree>
    <p:extLst>
      <p:ext uri="{BB962C8B-B14F-4D97-AF65-F5344CB8AC3E}">
        <p14:creationId xmlns:p14="http://schemas.microsoft.com/office/powerpoint/2010/main" val="162464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5" grpId="0" animBg="1"/>
      <p:bldP spid="10" grpId="0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19" y="291576"/>
            <a:ext cx="11876567" cy="89927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IP = PSPACE and Communication Complexity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D78A23-922C-4125-8924-9556EE9230F0}"/>
              </a:ext>
            </a:extLst>
          </p:cNvPr>
          <p:cNvSpPr txBox="1"/>
          <p:nvPr/>
        </p:nvSpPr>
        <p:spPr>
          <a:xfrm>
            <a:off x="2945219" y="1695893"/>
            <a:ext cx="18473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1D420-6873-4EDB-8B6F-6F82B3A91E39}"/>
                  </a:ext>
                </a:extLst>
              </p:cNvPr>
              <p:cNvSpPr txBox="1"/>
              <p:nvPr/>
            </p:nvSpPr>
            <p:spPr>
              <a:xfrm>
                <a:off x="726134" y="3007366"/>
                <a:ext cx="5119578" cy="1261884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[AW’09] (Informal)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space algorithm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efficient IP protocols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11D420-6873-4EDB-8B6F-6F82B3A9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34" y="3007366"/>
                <a:ext cx="5119578" cy="1261884"/>
              </a:xfrm>
              <a:prstGeom prst="rect">
                <a:avLst/>
              </a:prstGeom>
              <a:blipFill>
                <a:blip r:embed="rId2"/>
                <a:stretch>
                  <a:fillRect l="-831" t="-3828" b="-956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3A7E65E-17CC-47FF-AF36-82B42B16F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9193" y="1239750"/>
                <a:ext cx="8257920" cy="147751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CN" sz="2400" b="1" dirty="0">
                    <a:solidFill>
                      <a:schemeClr val="tx2">
                        <a:lumMod val="50000"/>
                      </a:schemeClr>
                    </a:solidFill>
                  </a:rPr>
                  <a:t>Closest-LCS-Pair</a:t>
                </a:r>
              </a:p>
              <a:p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</a:rPr>
                  <a:t>Input: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 Two sets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 of strings with max length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</a:rPr>
                  <a:t>Output: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d>
                          <m:d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LCS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D3A7E65E-17CC-47FF-AF36-82B42B16F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93" y="1239750"/>
                <a:ext cx="8257920" cy="1477516"/>
              </a:xfrm>
              <a:prstGeom prst="rect">
                <a:avLst/>
              </a:prstGeom>
              <a:blipFill>
                <a:blip r:embed="rId3"/>
                <a:stretch>
                  <a:fillRect t="-5306" b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8CD2B-3B6B-4D68-8BDC-C7266CB0970F}"/>
                  </a:ext>
                </a:extLst>
              </p:cNvPr>
              <p:cNvSpPr txBox="1"/>
              <p:nvPr/>
            </p:nvSpPr>
            <p:spPr>
              <a:xfrm>
                <a:off x="6408775" y="2822700"/>
                <a:ext cx="5119578" cy="1631216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Theorem (Informal)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efficient IP protocols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Closest-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-Pair can be reduced to approx. Closest-LCS-Pair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8CD2B-3B6B-4D68-8BDC-C7266CB09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75" y="2822700"/>
                <a:ext cx="5119578" cy="1631216"/>
              </a:xfrm>
              <a:prstGeom prst="rect">
                <a:avLst/>
              </a:prstGeom>
              <a:blipFill>
                <a:blip r:embed="rId4"/>
                <a:stretch>
                  <a:fillRect l="-1663" t="-2963" b="-703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99C3BE-986E-4082-BE3C-6C1B4DF1CB8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285923" y="4269250"/>
            <a:ext cx="1562524" cy="121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A8BB34-C5AF-479A-AF7A-E4CD159BF10E}"/>
              </a:ext>
            </a:extLst>
          </p:cNvPr>
          <p:cNvCxnSpPr>
            <a:cxnSpLocks/>
          </p:cNvCxnSpPr>
          <p:nvPr/>
        </p:nvCxnSpPr>
        <p:spPr>
          <a:xfrm flipH="1">
            <a:off x="5996763" y="4453916"/>
            <a:ext cx="2385700" cy="1031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7D6817-3DDB-4898-AC24-E94822D5CA85}"/>
              </a:ext>
            </a:extLst>
          </p:cNvPr>
          <p:cNvSpPr txBox="1"/>
          <p:nvPr/>
        </p:nvSpPr>
        <p:spPr>
          <a:xfrm>
            <a:off x="2955851" y="5484967"/>
            <a:ext cx="5119578" cy="120032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Closest-LCS-Pair can be reduced to </a:t>
            </a:r>
            <a:r>
              <a:rPr lang="en-US" altLang="zh-CN" sz="2400" dirty="0">
                <a:solidFill>
                  <a:schemeClr val="bg1"/>
                </a:solidFill>
              </a:rPr>
              <a:t>approx. Closest-LCS-Pair. (That is, it is equivalent to its approximation version.)</a:t>
            </a:r>
          </a:p>
        </p:txBody>
      </p:sp>
    </p:spTree>
    <p:extLst>
      <p:ext uri="{BB962C8B-B14F-4D97-AF65-F5344CB8AC3E}">
        <p14:creationId xmlns:p14="http://schemas.microsoft.com/office/powerpoint/2010/main" val="7035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5C01-4A2E-479F-BCDC-3A0554669EFE}"/>
              </a:ext>
            </a:extLst>
          </p:cNvPr>
          <p:cNvSpPr txBox="1"/>
          <p:nvPr/>
        </p:nvSpPr>
        <p:spPr>
          <a:xfrm>
            <a:off x="616688" y="1642454"/>
            <a:ext cx="11238614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IP protocols are generalization of Merlin-Arthur protocols where Merlin and Arthur interact for more than one 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Utilizing IP protocols, we show an equivalence between exact closest-LCS-pair and approximate closest-LCS-pair.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There are many other results in the paper.</a:t>
            </a:r>
          </a:p>
        </p:txBody>
      </p:sp>
    </p:spTree>
    <p:extLst>
      <p:ext uri="{BB962C8B-B14F-4D97-AF65-F5344CB8AC3E}">
        <p14:creationId xmlns:p14="http://schemas.microsoft.com/office/powerpoint/2010/main" val="11742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89845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Conclusion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/>
              <p:nvPr/>
            </p:nvSpPr>
            <p:spPr>
              <a:xfrm>
                <a:off x="476693" y="1307942"/>
                <a:ext cx="11238614" cy="52629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Fine-Grained Complexity want to understand the </a:t>
                </a:r>
                <a:r>
                  <a:rPr lang="en-US" sz="2800" b="1" dirty="0"/>
                  <a:t>exact running time </a:t>
                </a:r>
                <a:r>
                  <a:rPr lang="en-US" sz="2800" dirty="0"/>
                  <a:t>for problems in P.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Still old weapons: </a:t>
                </a:r>
                <a:r>
                  <a:rPr lang="en-US" sz="2800" i="1" dirty="0"/>
                  <a:t>assumptions</a:t>
                </a:r>
                <a:r>
                  <a:rPr lang="en-US" sz="2800" dirty="0"/>
                  <a:t> and </a:t>
                </a:r>
                <a:r>
                  <a:rPr lang="en-US" sz="2800" i="1" dirty="0"/>
                  <a:t>reductions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frontier: </a:t>
                </a:r>
                <a:r>
                  <a:rPr lang="en-US" sz="2800" i="1" dirty="0"/>
                  <a:t>hardness for approximation algorithms</a:t>
                </a:r>
                <a:br>
                  <a:rPr lang="en-US" sz="2800" i="1" dirty="0"/>
                </a:br>
                <a:endParaRPr lang="en-US" sz="28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[ARW’17]: Connect fine-grained complexity to communication complexity to show approximation hardness.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Our work: Further explore this direction.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[Chen’18]: Hardness for Furthest Pair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𝑈𝑃𝑃</m:t>
                    </m:r>
                  </m:oMath>
                </a14:m>
                <a:r>
                  <a:rPr lang="en-US" sz="2800" dirty="0"/>
                  <a:t> protocols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[CW’19]: Equivalence Class for OV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protocols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[CGLRR’19]: Applying IP = PSPACE to Fine-Grained Complexity</a:t>
                </a:r>
                <a:endParaRPr lang="en-US" sz="28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465C01-4A2E-479F-BCDC-3A0554669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93" y="1307942"/>
                <a:ext cx="11238614" cy="5262979"/>
              </a:xfrm>
              <a:prstGeom prst="rect">
                <a:avLst/>
              </a:prstGeom>
              <a:blipFill>
                <a:blip r:embed="rId2"/>
                <a:stretch>
                  <a:fillRect l="-921" t="-1040" r="-813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9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287079"/>
            <a:ext cx="9653752" cy="1132368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Fine-Grained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0EFB7B-4F73-4BBA-AC44-97647E917B0D}"/>
                  </a:ext>
                </a:extLst>
              </p:cNvPr>
              <p:cNvSpPr txBox="1"/>
              <p:nvPr/>
            </p:nvSpPr>
            <p:spPr>
              <a:xfrm>
                <a:off x="991069" y="1371203"/>
                <a:ext cx="10209862" cy="132343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Motivation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The difference between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HUGE </a:t>
                </a:r>
                <a:r>
                  <a:rPr lang="en-US" sz="2400" dirty="0"/>
                  <a:t>in practice.</a:t>
                </a:r>
              </a:p>
              <a:p>
                <a:pPr algn="ctr"/>
                <a:r>
                  <a:rPr lang="en-US" sz="2400" dirty="0"/>
                  <a:t>But classical complexity theory says nothing about it except “I don’t care”.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0EFB7B-4F73-4BBA-AC44-97647E91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69" y="1371203"/>
                <a:ext cx="10209862" cy="1323439"/>
              </a:xfrm>
              <a:prstGeom prst="rect">
                <a:avLst/>
              </a:prstGeom>
              <a:blipFill>
                <a:blip r:embed="rId2"/>
                <a:stretch>
                  <a:fillRect t="-5479" b="-9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1C46A3-C2E8-4EC5-B1D0-F24058D0EA4D}"/>
                  </a:ext>
                </a:extLst>
              </p:cNvPr>
              <p:cNvSpPr/>
              <p:nvPr/>
            </p:nvSpPr>
            <p:spPr>
              <a:xfrm>
                <a:off x="991069" y="3339267"/>
                <a:ext cx="10209862" cy="323165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/>
                  <a:t>Goal of Fine-Grained Complexity Theory</a:t>
                </a:r>
                <a:endParaRPr lang="en-US" sz="2800" b="1" dirty="0"/>
              </a:p>
              <a:p>
                <a:pPr algn="ctr"/>
                <a:r>
                  <a:rPr lang="en-US" sz="2800" dirty="0"/>
                  <a:t>Figure out the “exact exponent” for a problem! </a:t>
                </a:r>
              </a:p>
              <a:p>
                <a:pPr algn="ctr"/>
                <a:r>
                  <a:rPr lang="en-US" sz="2800" dirty="0"/>
                  <a:t>(Is it linear-time or quadratic time?)</a:t>
                </a:r>
              </a:p>
              <a:p>
                <a:pPr algn="ctr"/>
                <a:endParaRPr lang="en-US" sz="2800" dirty="0"/>
              </a:p>
              <a:p>
                <a:pPr algn="ctr"/>
                <a:r>
                  <a:rPr lang="en-US" sz="2800" dirty="0"/>
                  <a:t>For example,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the best we can do </a:t>
                </a:r>
                <a:r>
                  <a:rPr lang="en-US" sz="2800" dirty="0"/>
                  <a:t>for Edit Distance?</a:t>
                </a:r>
              </a:p>
              <a:p>
                <a:pPr algn="ctr"/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the best we can do </a:t>
                </a:r>
                <a:r>
                  <a:rPr lang="en-US" sz="2800" dirty="0"/>
                  <a:t>for All-Pair-Shortest-Path?</a:t>
                </a:r>
              </a:p>
              <a:p>
                <a:pPr algn="ctr"/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the best we can do </a:t>
                </a:r>
                <a:r>
                  <a:rPr lang="en-US" sz="2800" dirty="0"/>
                  <a:t>for Knapsack problem?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21C46A3-C2E8-4EC5-B1D0-F24058D0E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69" y="3339267"/>
                <a:ext cx="10209862" cy="3231654"/>
              </a:xfrm>
              <a:prstGeom prst="rect">
                <a:avLst/>
              </a:prstGeom>
              <a:blipFill>
                <a:blip r:embed="rId3"/>
                <a:stretch>
                  <a:fillRect t="-2820" b="-4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661F589-916A-4F98-B646-275B197839A8}"/>
              </a:ext>
            </a:extLst>
          </p:cNvPr>
          <p:cNvSpPr/>
          <p:nvPr/>
        </p:nvSpPr>
        <p:spPr>
          <a:xfrm>
            <a:off x="6520910" y="2832288"/>
            <a:ext cx="3785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AA"/>
                </a:solidFill>
                <a:latin typeface="verdana" panose="020B0604030504040204" pitchFamily="34" charset="0"/>
              </a:rPr>
              <a:t>Time limit exceeded on test 27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127EA-1A92-4BEE-935D-D8F8E1ECFC4C}"/>
              </a:ext>
            </a:extLst>
          </p:cNvPr>
          <p:cNvSpPr/>
          <p:nvPr/>
        </p:nvSpPr>
        <p:spPr>
          <a:xfrm>
            <a:off x="2788027" y="2832288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A00"/>
                </a:solidFill>
                <a:latin typeface="verdana" panose="020B0604030504040204" pitchFamily="34" charset="0"/>
              </a:rPr>
              <a:t>Accepted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7B15B-B026-428A-9729-963C28B909C9}"/>
              </a:ext>
            </a:extLst>
          </p:cNvPr>
          <p:cNvSpPr txBox="1"/>
          <p:nvPr/>
        </p:nvSpPr>
        <p:spPr>
          <a:xfrm>
            <a:off x="5204637" y="2786122"/>
            <a:ext cx="51995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FF0000"/>
                </a:solidFill>
              </a:rPr>
              <a:t>vs.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2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4" y="1929808"/>
            <a:ext cx="9653752" cy="1770321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Methodology of Fine-Grained Complexity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D777-B519-47DF-B10E-4BAAC218BC5C}"/>
              </a:ext>
            </a:extLst>
          </p:cNvPr>
          <p:cNvSpPr txBox="1"/>
          <p:nvPr/>
        </p:nvSpPr>
        <p:spPr>
          <a:xfrm>
            <a:off x="1378747" y="4263656"/>
            <a:ext cx="9434506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How does Fine-Grained Complexity Theory work?</a:t>
            </a:r>
          </a:p>
        </p:txBody>
      </p:sp>
    </p:spTree>
    <p:extLst>
      <p:ext uri="{BB962C8B-B14F-4D97-AF65-F5344CB8AC3E}">
        <p14:creationId xmlns:p14="http://schemas.microsoft.com/office/powerpoint/2010/main" val="13545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411" y="271130"/>
            <a:ext cx="10205178" cy="1685262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does Classical Complexity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4059B8-AADF-445A-AB9F-CAC52F573DB7}"/>
                  </a:ext>
                </a:extLst>
              </p:cNvPr>
              <p:cNvSpPr txBox="1"/>
              <p:nvPr/>
            </p:nvSpPr>
            <p:spPr>
              <a:xfrm>
                <a:off x="999460" y="2333847"/>
                <a:ext cx="10053084" cy="267765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Ideally</a:t>
                </a:r>
                <a:r>
                  <a:rPr lang="en-US" sz="2800" dirty="0"/>
                  <a:t>, want to </a:t>
                </a:r>
                <a:r>
                  <a:rPr lang="en-US" sz="2800" b="1" dirty="0"/>
                  <a:t>unconditionally</a:t>
                </a:r>
                <a:r>
                  <a:rPr lang="en-US" sz="2800" dirty="0"/>
                  <a:t> </a:t>
                </a:r>
                <a:r>
                  <a:rPr lang="en-US" sz="2800" b="1" dirty="0"/>
                  <a:t>prove</a:t>
                </a:r>
                <a:r>
                  <a:rPr lang="en-US" sz="2800" dirty="0"/>
                  <a:t> there is no polynomial-time algorithm for certain problems (like Hamiltonian Path).</a:t>
                </a:r>
              </a:p>
              <a:p>
                <a:pPr algn="l"/>
                <a:endParaRPr lang="en-US" sz="2800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This appears to be </a:t>
                </a:r>
                <a:r>
                  <a:rPr lang="en-US" sz="2800" b="1" dirty="0"/>
                  <a:t>too hard</a:t>
                </a:r>
                <a:r>
                  <a:rPr lang="en-US" sz="2800" dirty="0"/>
                  <a:t>…(Require to show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800" dirty="0"/>
                  <a:t>).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But still, there are two weapons: “</a:t>
                </a:r>
                <a:r>
                  <a:rPr lang="en-US" sz="2800" b="1" dirty="0"/>
                  <a:t>assumptions</a:t>
                </a:r>
                <a:r>
                  <a:rPr lang="en-US" sz="2800" dirty="0"/>
                  <a:t>” and “</a:t>
                </a:r>
                <a:r>
                  <a:rPr lang="en-US" sz="2800" b="1" dirty="0"/>
                  <a:t>reductions</a:t>
                </a:r>
                <a:r>
                  <a:rPr lang="en-US" sz="2800" dirty="0"/>
                  <a:t>”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4059B8-AADF-445A-AB9F-CAC52F57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460" y="2333847"/>
                <a:ext cx="10053084" cy="2677656"/>
              </a:xfrm>
              <a:prstGeom prst="rect">
                <a:avLst/>
              </a:prstGeom>
              <a:blipFill>
                <a:blip r:embed="rId2"/>
                <a:stretch>
                  <a:fillRect l="-1030" t="-2041" r="-606" b="-5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5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7471-D98E-47A1-BC7C-58EC829E1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9123" y="127590"/>
            <a:ext cx="9653752" cy="1770321"/>
          </a:xfr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Weapons of Complexity Theorist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4059B8-AADF-445A-AB9F-CAC52F573DB7}"/>
                  </a:ext>
                </a:extLst>
              </p:cNvPr>
              <p:cNvSpPr txBox="1"/>
              <p:nvPr/>
            </p:nvSpPr>
            <p:spPr>
              <a:xfrm>
                <a:off x="1081476" y="2061684"/>
                <a:ext cx="10207918" cy="163121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Assumptions</a:t>
                </a:r>
                <a:endParaRPr lang="en-US" sz="2400" b="1" dirty="0"/>
              </a:p>
              <a:p>
                <a:pPr algn="l"/>
                <a:r>
                  <a:rPr lang="en-US" sz="2400" dirty="0"/>
                  <a:t>We assume something without proving it (for example,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𝑩𝑷𝑷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algn="l"/>
                <a:endParaRPr lang="en-US" sz="2400" dirty="0"/>
              </a:p>
              <a:p>
                <a:pPr algn="l"/>
                <a:r>
                  <a:rPr lang="en-US" sz="2400" b="0" dirty="0"/>
                  <a:t>Under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𝑵𝑷</m:t>
                    </m:r>
                  </m:oMath>
                </a14:m>
                <a:r>
                  <a:rPr lang="en-US" sz="2400" dirty="0"/>
                  <a:t>, the NP-complete 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b="1" dirty="0"/>
                  <a:t>no</a:t>
                </a:r>
                <a:r>
                  <a:rPr lang="en-US" sz="2400" dirty="0"/>
                  <a:t> poly-time problem.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4059B8-AADF-445A-AB9F-CAC52F573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76" y="2061684"/>
                <a:ext cx="10207918" cy="1631216"/>
              </a:xfrm>
              <a:prstGeom prst="rect">
                <a:avLst/>
              </a:prstGeom>
              <a:blipFill>
                <a:blip r:embed="rId2"/>
                <a:stretch>
                  <a:fillRect l="-835" t="-2963" r="-119" b="-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617B2AE-7260-4655-A8FF-727857D8149F}"/>
              </a:ext>
            </a:extLst>
          </p:cNvPr>
          <p:cNvSpPr txBox="1"/>
          <p:nvPr/>
        </p:nvSpPr>
        <p:spPr>
          <a:xfrm>
            <a:off x="1358559" y="4264925"/>
            <a:ext cx="9653752" cy="52322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Reductions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A92D38-B82A-4B04-B47D-A6E24C039836}"/>
                  </a:ext>
                </a:extLst>
              </p:cNvPr>
              <p:cNvSpPr/>
              <p:nvPr/>
            </p:nvSpPr>
            <p:spPr>
              <a:xfrm>
                <a:off x="634208" y="6207190"/>
                <a:ext cx="11102454" cy="52322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800" dirty="0"/>
                  <a:t>The </a:t>
                </a:r>
                <a:r>
                  <a:rPr lang="en-US" sz="2800" b="1" dirty="0"/>
                  <a:t>surprising part </a:t>
                </a:r>
                <a:r>
                  <a:rPr lang="en-US" sz="2800" dirty="0"/>
                  <a:t>is how much we get from a </a:t>
                </a:r>
                <a:r>
                  <a:rPr lang="en-US" sz="2800" b="1" dirty="0"/>
                  <a:t>single</a:t>
                </a:r>
                <a:r>
                  <a:rPr lang="en-US" sz="2800" dirty="0"/>
                  <a:t> assumption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A92D38-B82A-4B04-B47D-A6E24C039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08" y="6207190"/>
                <a:ext cx="11102454" cy="523220"/>
              </a:xfrm>
              <a:prstGeom prst="rect">
                <a:avLst/>
              </a:prstGeom>
              <a:blipFill>
                <a:blip r:embed="rId3"/>
                <a:stretch>
                  <a:fillRect l="-1042" t="-9091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36212-159C-422A-8194-37849CA5424F}"/>
                  </a:ext>
                </a:extLst>
              </p:cNvPr>
              <p:cNvSpPr txBox="1"/>
              <p:nvPr/>
            </p:nvSpPr>
            <p:spPr>
              <a:xfrm>
                <a:off x="1555845" y="5343099"/>
                <a:ext cx="150682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536212-159C-422A-8194-37849CA54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845" y="5343099"/>
                <a:ext cx="1506823" cy="461665"/>
              </a:xfrm>
              <a:prstGeom prst="rect">
                <a:avLst/>
              </a:prstGeom>
              <a:blipFill>
                <a:blip r:embed="rId4"/>
                <a:stretch>
                  <a:fillRect l="-5622" t="-89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A21B3B-D88B-4F55-BFB6-DA2B71C7FD37}"/>
                  </a:ext>
                </a:extLst>
              </p:cNvPr>
              <p:cNvSpPr txBox="1"/>
              <p:nvPr/>
            </p:nvSpPr>
            <p:spPr>
              <a:xfrm>
                <a:off x="4778992" y="5343098"/>
                <a:ext cx="1518493" cy="461665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l"/>
                <a:r>
                  <a:rPr lang="en-US" sz="2400" dirty="0">
                    <a:solidFill>
                      <a:srgbClr val="FF0000"/>
                    </a:solidFill>
                  </a:rPr>
                  <a:t>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A21B3B-D88B-4F55-BFB6-DA2B71C7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992" y="5343098"/>
                <a:ext cx="1518493" cy="461665"/>
              </a:xfrm>
              <a:prstGeom prst="rect">
                <a:avLst/>
              </a:prstGeom>
              <a:blipFill>
                <a:blip r:embed="rId5"/>
                <a:stretch>
                  <a:fillRect l="-5976" t="-89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952C1CFC-25D8-4531-AA29-887A884E4736}"/>
              </a:ext>
            </a:extLst>
          </p:cNvPr>
          <p:cNvSpPr/>
          <p:nvPr/>
        </p:nvSpPr>
        <p:spPr>
          <a:xfrm>
            <a:off x="3062668" y="5539811"/>
            <a:ext cx="1716324" cy="6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A3F2D-B1F8-46C4-8AFA-FA38570452E2}"/>
              </a:ext>
            </a:extLst>
          </p:cNvPr>
          <p:cNvSpPr txBox="1"/>
          <p:nvPr/>
        </p:nvSpPr>
        <p:spPr>
          <a:xfrm>
            <a:off x="3173028" y="5078146"/>
            <a:ext cx="147495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4A864-F083-4BFD-BCE0-B3738F8D5A14}"/>
                  </a:ext>
                </a:extLst>
              </p:cNvPr>
              <p:cNvSpPr txBox="1"/>
              <p:nvPr/>
            </p:nvSpPr>
            <p:spPr>
              <a:xfrm>
                <a:off x="6448722" y="4842792"/>
                <a:ext cx="2476069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is harder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A4A864-F083-4BFD-BCE0-B3738F8D5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22" y="4842792"/>
                <a:ext cx="2476069" cy="461665"/>
              </a:xfrm>
              <a:prstGeom prst="rect">
                <a:avLst/>
              </a:prstGeom>
              <a:blipFill>
                <a:blip r:embed="rId6"/>
                <a:stretch>
                  <a:fillRect l="-490" t="-8974" b="-26923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4E29F-BF61-4323-B343-E6EE3E590D31}"/>
                  </a:ext>
                </a:extLst>
              </p:cNvPr>
              <p:cNvSpPr txBox="1"/>
              <p:nvPr/>
            </p:nvSpPr>
            <p:spPr>
              <a:xfrm>
                <a:off x="6448722" y="5577884"/>
                <a:ext cx="2701257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04E29F-BF61-4323-B343-E6EE3E590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722" y="5577884"/>
                <a:ext cx="2701257" cy="461665"/>
              </a:xfrm>
              <a:prstGeom prst="rect">
                <a:avLst/>
              </a:prstGeom>
              <a:blipFill>
                <a:blip r:embed="rId7"/>
                <a:stretch>
                  <a:fillRect b="-128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9F882-6FA3-47A9-B435-6A17341591C7}"/>
                  </a:ext>
                </a:extLst>
              </p:cNvPr>
              <p:cNvSpPr txBox="1"/>
              <p:nvPr/>
            </p:nvSpPr>
            <p:spPr>
              <a:xfrm>
                <a:off x="9935570" y="5229213"/>
                <a:ext cx="1287602" cy="46166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F9F882-6FA3-47A9-B435-6A173415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5570" y="5229213"/>
                <a:ext cx="128760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B14E6CF2-ED63-4FAA-9CFC-B5C04524504F}"/>
              </a:ext>
            </a:extLst>
          </p:cNvPr>
          <p:cNvSpPr/>
          <p:nvPr/>
        </p:nvSpPr>
        <p:spPr>
          <a:xfrm rot="949624">
            <a:off x="8922389" y="5049349"/>
            <a:ext cx="1108716" cy="1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56FB4E9-81EE-4921-9301-1ECB55D11018}"/>
              </a:ext>
            </a:extLst>
          </p:cNvPr>
          <p:cNvSpPr/>
          <p:nvPr/>
        </p:nvSpPr>
        <p:spPr>
          <a:xfrm rot="20256219">
            <a:off x="9141346" y="5626379"/>
            <a:ext cx="890745" cy="1619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6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2400" dirty="0">
            <a:solidFill>
              <a:srgbClr val="FF0000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</TotalTime>
  <Words>3582</Words>
  <Application>Microsoft Office PowerPoint</Application>
  <PresentationFormat>Widescreen</PresentationFormat>
  <Paragraphs>573</Paragraphs>
  <Slides>57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verdana</vt:lpstr>
      <vt:lpstr>Office Theme</vt:lpstr>
      <vt:lpstr>Recent Developments in Fine-Grained Complexity via Communication Complexity</vt:lpstr>
      <vt:lpstr>Today’s Topic</vt:lpstr>
      <vt:lpstr>What is Fine-Grained Complexity Theory? </vt:lpstr>
      <vt:lpstr>Classical Complexity Theory Poly-Time vs. Super-Poly-Time</vt:lpstr>
      <vt:lpstr>Why Poly-Time is not Always “Efficient” Case Study: Edit Distance</vt:lpstr>
      <vt:lpstr>Fine-Grained Complexity</vt:lpstr>
      <vt:lpstr>Methodology of Fine-Grained Complexity Theory</vt:lpstr>
      <vt:lpstr>How does Classical Complexity Work?</vt:lpstr>
      <vt:lpstr>Two Weapons of Complexity Theorist</vt:lpstr>
      <vt:lpstr>Hardness via Reduction</vt:lpstr>
      <vt:lpstr>Two Weapons of Fine-Grained Complexity Theorist</vt:lpstr>
      <vt:lpstr>Summary</vt:lpstr>
      <vt:lpstr>The Success of Fine-Grained Complexity for Exact Problems</vt:lpstr>
      <vt:lpstr>Dialogue Continued</vt:lpstr>
      <vt:lpstr>Frontier: Fine-Grained Complexity for Approximation Hardness</vt:lpstr>
      <vt:lpstr>Challenge: How to Show Approximate Hardness?</vt:lpstr>
      <vt:lpstr>Classical Solution: The PCP Theorem</vt:lpstr>
      <vt:lpstr>Major Challenge: How to Show Approximation Hardness in Fine-Grained Setting?</vt:lpstr>
      <vt:lpstr>Some Earlier Works</vt:lpstr>
      <vt:lpstr>Summary</vt:lpstr>
      <vt:lpstr>Today’s Topic</vt:lpstr>
      <vt:lpstr>[ARW’17]: Hardness of Approximation in P Via Communication Protocols!</vt:lpstr>
      <vt:lpstr>Merlin-Arthur(MA) Protocols</vt:lpstr>
      <vt:lpstr>Set-Disjointness</vt:lpstr>
      <vt:lpstr>PowerPoint Presentation</vt:lpstr>
      <vt:lpstr>PowerPoint Presentation</vt:lpstr>
      <vt:lpstr>Summary</vt:lpstr>
      <vt:lpstr>Motivation of Our Works</vt:lpstr>
      <vt:lpstr>Today’s Topic</vt:lpstr>
      <vt:lpstr>[Chen’18] NP⋅UPP Protocols and Hardness of Furthest Pair</vt:lpstr>
      <vt:lpstr>Closest Pair vs. Furthest Pair</vt:lpstr>
      <vt:lpstr>Closest Pair vs. Furthest Pair</vt:lpstr>
      <vt:lpstr>Closest Pair vs. Furthest Pair</vt:lpstr>
      <vt:lpstr>Comparing to [Wil’18]</vt:lpstr>
      <vt:lpstr>Closest Pair vs. Furthest Pair: Updated</vt:lpstr>
      <vt:lpstr>Technique: NP⋅UPP Protocols</vt:lpstr>
      <vt:lpstr>Technique: NP⋅UPP Protocols Implies SETH-Hardness</vt:lpstr>
      <vt:lpstr>Technique: NP⋅UPP Protocols Via Recursive Chinese Remainder Theorem</vt:lpstr>
      <vt:lpstr>Open Question</vt:lpstr>
      <vt:lpstr>Summary</vt:lpstr>
      <vt:lpstr>[CW’19] Σ_2 Communication Protocols and An Equivalence Class for OV</vt:lpstr>
      <vt:lpstr>Fine-Grained Complexity: “Modern” NP-completeness</vt:lpstr>
      <vt:lpstr>The Key Conceptual Difference</vt:lpstr>
      <vt:lpstr>Why we want an Equivalence Class? I</vt:lpstr>
      <vt:lpstr>Why we want an Equivalence Class? II</vt:lpstr>
      <vt:lpstr>This Work</vt:lpstr>
      <vt:lpstr>A New Equivalence Class for OV</vt:lpstr>
      <vt:lpstr>Technique: Two Reduction Frameworks</vt:lpstr>
      <vt:lpstr>Framework : Σ_2 communication protocols</vt:lpstr>
      <vt:lpstr>Framework : Σ_2 communication protocols</vt:lpstr>
      <vt:lpstr>Open Problems</vt:lpstr>
      <vt:lpstr>Summary</vt:lpstr>
      <vt:lpstr>[CGLRR’19] Fine-Grained Complexity Meets IP = PSPACE</vt:lpstr>
      <vt:lpstr>IP Protocols</vt:lpstr>
      <vt:lpstr>IP = PSPACE and Communication Complexity</vt:lpstr>
      <vt:lpstr>Summary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Structure Lemmas for Depth-two Threshold Circuits</dc:title>
  <dc:creator>陈 立杰</dc:creator>
  <cp:lastModifiedBy>立杰 陈</cp:lastModifiedBy>
  <cp:revision>200</cp:revision>
  <dcterms:created xsi:type="dcterms:W3CDTF">2018-09-10T03:56:27Z</dcterms:created>
  <dcterms:modified xsi:type="dcterms:W3CDTF">2019-07-30T03:25:30Z</dcterms:modified>
</cp:coreProperties>
</file>