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54"/>
  </p:notesMasterIdLst>
  <p:sldIdLst>
    <p:sldId id="256" r:id="rId2"/>
    <p:sldId id="488" r:id="rId3"/>
    <p:sldId id="511" r:id="rId4"/>
    <p:sldId id="513" r:id="rId5"/>
    <p:sldId id="490" r:id="rId6"/>
    <p:sldId id="491" r:id="rId7"/>
    <p:sldId id="516" r:id="rId8"/>
    <p:sldId id="517" r:id="rId9"/>
    <p:sldId id="493" r:id="rId10"/>
    <p:sldId id="518" r:id="rId11"/>
    <p:sldId id="495" r:id="rId12"/>
    <p:sldId id="496" r:id="rId13"/>
    <p:sldId id="553" r:id="rId14"/>
    <p:sldId id="538" r:id="rId15"/>
    <p:sldId id="539" r:id="rId16"/>
    <p:sldId id="540" r:id="rId17"/>
    <p:sldId id="551" r:id="rId18"/>
    <p:sldId id="549" r:id="rId19"/>
    <p:sldId id="555" r:id="rId20"/>
    <p:sldId id="554" r:id="rId21"/>
    <p:sldId id="547" r:id="rId22"/>
    <p:sldId id="564" r:id="rId23"/>
    <p:sldId id="557" r:id="rId24"/>
    <p:sldId id="565" r:id="rId25"/>
    <p:sldId id="574" r:id="rId26"/>
    <p:sldId id="575" r:id="rId27"/>
    <p:sldId id="582" r:id="rId28"/>
    <p:sldId id="542" r:id="rId29"/>
    <p:sldId id="556" r:id="rId30"/>
    <p:sldId id="571" r:id="rId31"/>
    <p:sldId id="570" r:id="rId32"/>
    <p:sldId id="588" r:id="rId33"/>
    <p:sldId id="583" r:id="rId34"/>
    <p:sldId id="572" r:id="rId35"/>
    <p:sldId id="573" r:id="rId36"/>
    <p:sldId id="563" r:id="rId37"/>
    <p:sldId id="576" r:id="rId38"/>
    <p:sldId id="578" r:id="rId39"/>
    <p:sldId id="580" r:id="rId40"/>
    <p:sldId id="587" r:id="rId41"/>
    <p:sldId id="585" r:id="rId42"/>
    <p:sldId id="586" r:id="rId43"/>
    <p:sldId id="590" r:id="rId44"/>
    <p:sldId id="537" r:id="rId45"/>
    <p:sldId id="561" r:id="rId46"/>
    <p:sldId id="591" r:id="rId47"/>
    <p:sldId id="566" r:id="rId48"/>
    <p:sldId id="581" r:id="rId49"/>
    <p:sldId id="558" r:id="rId50"/>
    <p:sldId id="559" r:id="rId51"/>
    <p:sldId id="567" r:id="rId52"/>
    <p:sldId id="584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BFD1F4-48CC-48F0-9C81-15296275C6F4}">
          <p14:sldIdLst>
            <p14:sldId id="256"/>
          </p14:sldIdLst>
        </p14:section>
        <p14:section name="Introduction" id="{91D00167-BDC7-42FC-9D0C-0A9FA345DE3A}">
          <p14:sldIdLst>
            <p14:sldId id="488"/>
            <p14:sldId id="511"/>
            <p14:sldId id="513"/>
            <p14:sldId id="490"/>
            <p14:sldId id="491"/>
            <p14:sldId id="516"/>
            <p14:sldId id="517"/>
            <p14:sldId id="493"/>
            <p14:sldId id="518"/>
            <p14:sldId id="495"/>
            <p14:sldId id="496"/>
          </p14:sldIdLst>
        </p14:section>
        <p14:section name="Our Results" id="{E13D3B70-90B0-4B09-9656-9173B0782994}">
          <p14:sldIdLst>
            <p14:sldId id="553"/>
            <p14:sldId id="538"/>
            <p14:sldId id="539"/>
            <p14:sldId id="540"/>
            <p14:sldId id="551"/>
            <p14:sldId id="549"/>
            <p14:sldId id="555"/>
          </p14:sldIdLst>
        </p14:section>
        <p14:section name="Techniques" id="{08C57AA8-4ACF-49E6-9441-97E0C9EAE5E7}">
          <p14:sldIdLst>
            <p14:sldId id="554"/>
            <p14:sldId id="547"/>
            <p14:sldId id="564"/>
            <p14:sldId id="557"/>
            <p14:sldId id="565"/>
            <p14:sldId id="574"/>
            <p14:sldId id="575"/>
            <p14:sldId id="582"/>
            <p14:sldId id="542"/>
            <p14:sldId id="556"/>
            <p14:sldId id="571"/>
            <p14:sldId id="570"/>
            <p14:sldId id="588"/>
            <p14:sldId id="583"/>
            <p14:sldId id="572"/>
            <p14:sldId id="573"/>
            <p14:sldId id="563"/>
            <p14:sldId id="576"/>
            <p14:sldId id="578"/>
            <p14:sldId id="580"/>
            <p14:sldId id="587"/>
            <p14:sldId id="585"/>
            <p14:sldId id="586"/>
            <p14:sldId id="590"/>
            <p14:sldId id="537"/>
            <p14:sldId id="561"/>
            <p14:sldId id="591"/>
            <p14:sldId id="566"/>
            <p14:sldId id="581"/>
            <p14:sldId id="558"/>
            <p14:sldId id="559"/>
            <p14:sldId id="567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 fa" initials="ff" lastIdx="0" clrIdx="0">
    <p:extLst>
      <p:ext uri="{19B8F6BF-5375-455C-9EA6-DF929625EA0E}">
        <p15:presenceInfo xmlns:p15="http://schemas.microsoft.com/office/powerpoint/2012/main" userId="2838fdebbdad19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FFFF"/>
    <a:srgbClr val="A54C0F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81991" autoAdjust="0"/>
  </p:normalViewPr>
  <p:slideViewPr>
    <p:cSldViewPr>
      <p:cViewPr varScale="1">
        <p:scale>
          <a:sx n="133" d="100"/>
          <a:sy n="133" d="100"/>
        </p:scale>
        <p:origin x="123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0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E8FC-F33E-4FB2-92C1-FE9740A93E67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5EA8-BD9C-44F8-A65A-94E617DA9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26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8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24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2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41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08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25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19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31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7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1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77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3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03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35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2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16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80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15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90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6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8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67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84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49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06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5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30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3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86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288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0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66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811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411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662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8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47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62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85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35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524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1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454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341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179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5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1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7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9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3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3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0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5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3.png"/><Relationship Id="rId4" Type="http://schemas.openxmlformats.org/officeDocument/2006/relationships/image" Target="../media/image61.png"/><Relationship Id="rId9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hyperlink" Target="https://theinformaticists.com/category/blog/online-lecture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8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77.png"/><Relationship Id="rId4" Type="http://schemas.openxmlformats.org/officeDocument/2006/relationships/image" Target="../media/image93.png"/><Relationship Id="rId9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7.png"/><Relationship Id="rId4" Type="http://schemas.openxmlformats.org/officeDocument/2006/relationships/image" Target="../media/image82.png"/><Relationship Id="rId9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08.png"/><Relationship Id="rId7" Type="http://schemas.openxmlformats.org/officeDocument/2006/relationships/image" Target="../media/image115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92.png"/><Relationship Id="rId5" Type="http://schemas.openxmlformats.org/officeDocument/2006/relationships/image" Target="../media/image113.png"/><Relationship Id="rId10" Type="http://schemas.openxmlformats.org/officeDocument/2006/relationships/image" Target="../media/image91.png"/><Relationship Id="rId4" Type="http://schemas.openxmlformats.org/officeDocument/2006/relationships/image" Target="../media/image112.png"/><Relationship Id="rId9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04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svg"/><Relationship Id="rId11" Type="http://schemas.openxmlformats.org/officeDocument/2006/relationships/image" Target="../media/image116.png"/><Relationship Id="rId5" Type="http://schemas.openxmlformats.org/officeDocument/2006/relationships/image" Target="../media/image84.png"/><Relationship Id="rId10" Type="http://schemas.openxmlformats.org/officeDocument/2006/relationships/image" Target="../media/image112.svg"/><Relationship Id="rId4" Type="http://schemas.openxmlformats.org/officeDocument/2006/relationships/image" Target="../media/image122.png"/><Relationship Id="rId9" Type="http://schemas.openxmlformats.org/officeDocument/2006/relationships/image" Target="../media/image1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16.png"/><Relationship Id="rId5" Type="http://schemas.openxmlformats.org/officeDocument/2006/relationships/image" Target="../media/image129.png"/><Relationship Id="rId10" Type="http://schemas.openxmlformats.org/officeDocument/2006/relationships/image" Target="../media/image126.png"/><Relationship Id="rId9" Type="http://schemas.openxmlformats.org/officeDocument/2006/relationships/image" Target="../media/image1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35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90.pn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9" Type="http://schemas.openxmlformats.org/officeDocument/2006/relationships/image" Target="../media/image1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6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0.png"/><Relationship Id="rId4" Type="http://schemas.openxmlformats.org/officeDocument/2006/relationships/image" Target="../media/image147.png"/><Relationship Id="rId9" Type="http://schemas.openxmlformats.org/officeDocument/2006/relationships/image" Target="../media/image1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4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8.png"/><Relationship Id="rId10" Type="http://schemas.openxmlformats.org/officeDocument/2006/relationships/image" Target="../media/image154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9.png"/><Relationship Id="rId7" Type="http://schemas.openxmlformats.org/officeDocument/2006/relationships/image" Target="../media/image1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60.png"/><Relationship Id="rId9" Type="http://schemas.openxmlformats.org/officeDocument/2006/relationships/image" Target="../media/image1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57.png"/><Relationship Id="rId7" Type="http://schemas.openxmlformats.org/officeDocument/2006/relationships/image" Target="../media/image1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9" Type="http://schemas.openxmlformats.org/officeDocument/2006/relationships/image" Target="../media/image16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72.png"/><Relationship Id="rId7" Type="http://schemas.openxmlformats.org/officeDocument/2006/relationships/image" Target="../media/image17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771.png"/><Relationship Id="rId4" Type="http://schemas.openxmlformats.org/officeDocument/2006/relationships/image" Target="../media/image1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5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1.png"/><Relationship Id="rId4" Type="http://schemas.openxmlformats.org/officeDocument/2006/relationships/image" Target="../media/image59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691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5" Type="http://schemas.openxmlformats.org/officeDocument/2006/relationships/image" Target="../media/image711.png"/><Relationship Id="rId4" Type="http://schemas.openxmlformats.org/officeDocument/2006/relationships/image" Target="../media/image70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600.png"/><Relationship Id="rId7" Type="http://schemas.openxmlformats.org/officeDocument/2006/relationships/image" Target="../media/image17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5" Type="http://schemas.openxmlformats.org/officeDocument/2006/relationships/image" Target="../media/image620.png"/><Relationship Id="rId4" Type="http://schemas.openxmlformats.org/officeDocument/2006/relationships/image" Target="../media/image17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0.png"/><Relationship Id="rId7" Type="http://schemas.openxmlformats.org/officeDocument/2006/relationships/image" Target="../media/image670.png"/><Relationship Id="rId12" Type="http://schemas.openxmlformats.org/officeDocument/2006/relationships/image" Target="../media/image179.sv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178.png"/><Relationship Id="rId5" Type="http://schemas.openxmlformats.org/officeDocument/2006/relationships/image" Target="../media/image660.png"/><Relationship Id="rId10" Type="http://schemas.openxmlformats.org/officeDocument/2006/relationships/image" Target="../media/image750.png"/><Relationship Id="rId4" Type="http://schemas.openxmlformats.org/officeDocument/2006/relationships/image" Target="../media/image650.png"/><Relationship Id="rId9" Type="http://schemas.openxmlformats.org/officeDocument/2006/relationships/image" Target="../media/image7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9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svg"/><Relationship Id="rId5" Type="http://schemas.openxmlformats.org/officeDocument/2006/relationships/image" Target="../media/image182.png"/><Relationship Id="rId4" Type="http://schemas.openxmlformats.org/officeDocument/2006/relationships/image" Target="../media/image181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0.png"/><Relationship Id="rId3" Type="http://schemas.openxmlformats.org/officeDocument/2006/relationships/image" Target="../media/image1390.png"/><Relationship Id="rId7" Type="http://schemas.openxmlformats.org/officeDocument/2006/relationships/image" Target="../media/image148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0.png"/><Relationship Id="rId5" Type="http://schemas.openxmlformats.org/officeDocument/2006/relationships/image" Target="../media/image1460.png"/><Relationship Id="rId10" Type="http://schemas.openxmlformats.org/officeDocument/2006/relationships/image" Target="../media/image85.svg"/><Relationship Id="rId4" Type="http://schemas.openxmlformats.org/officeDocument/2006/relationships/image" Target="../media/image1450.png"/><Relationship Id="rId9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19B0-E43B-4D8A-A954-F24313C9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44" y="692696"/>
            <a:ext cx="11593288" cy="1944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B0F0"/>
                </a:solidFill>
                <a:effectLst/>
              </a:rPr>
              <a:t>On Distributed Differential Privacy and Counting Distinct Elements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084E1-89A7-4CAE-90A7-53EA0A336B97}"/>
              </a:ext>
            </a:extLst>
          </p:cNvPr>
          <p:cNvSpPr/>
          <p:nvPr/>
        </p:nvSpPr>
        <p:spPr>
          <a:xfrm>
            <a:off x="767408" y="3933055"/>
            <a:ext cx="2264703" cy="5760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u="sng" dirty="0" err="1"/>
              <a:t>Lijie</a:t>
            </a:r>
            <a:r>
              <a:rPr lang="en-US" altLang="zh-CN" sz="3200" b="1" u="sng" dirty="0"/>
              <a:t> Chen</a:t>
            </a:r>
            <a:endParaRPr lang="zh-CN" altLang="en-US" sz="32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D2907-F83F-4809-9016-B3DCDBAFABA7}"/>
              </a:ext>
            </a:extLst>
          </p:cNvPr>
          <p:cNvSpPr/>
          <p:nvPr/>
        </p:nvSpPr>
        <p:spPr>
          <a:xfrm>
            <a:off x="3374728" y="3933055"/>
            <a:ext cx="2264703" cy="5760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Badih</a:t>
            </a:r>
            <a:r>
              <a:rPr lang="en-US" altLang="zh-CN" sz="3200" b="1" dirty="0"/>
              <a:t> Ghazi</a:t>
            </a:r>
            <a:endParaRPr lang="zh-CN" alt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CA327-5408-44D2-98C2-A81B6F63B24B}"/>
              </a:ext>
            </a:extLst>
          </p:cNvPr>
          <p:cNvSpPr/>
          <p:nvPr/>
        </p:nvSpPr>
        <p:spPr>
          <a:xfrm>
            <a:off x="5974502" y="3933055"/>
            <a:ext cx="2376264" cy="5760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Ravi Kumar</a:t>
            </a:r>
            <a:endParaRPr lang="zh-CN" alt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43F1A-4626-469A-91C0-837323AE543A}"/>
              </a:ext>
            </a:extLst>
          </p:cNvPr>
          <p:cNvSpPr/>
          <p:nvPr/>
        </p:nvSpPr>
        <p:spPr>
          <a:xfrm>
            <a:off x="8184232" y="3933055"/>
            <a:ext cx="4093639" cy="5760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Pasin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Manurangsi</a:t>
            </a:r>
            <a:endParaRPr lang="zh-CN" altLang="en-US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6B3971-39B5-49C9-9928-7BFDBC29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4869160"/>
            <a:ext cx="1152128" cy="59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Research">
            <a:extLst>
              <a:ext uri="{FF2B5EF4-FFF2-40B4-BE49-F238E27FC236}">
                <a16:creationId xmlns:a16="http://schemas.microsoft.com/office/drawing/2014/main" id="{1B822C56-5EB4-4634-B879-B71EB4B1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4509120"/>
            <a:ext cx="6384032" cy="15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8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A80BE-6FC7-43AC-997E-76D94D76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Differential</a:t>
            </a:r>
            <a:r>
              <a:rPr lang="en-US" dirty="0"/>
              <a:t> Privacy: Central vs Local vs Shuffle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C510E-B465-4EC1-91FD-4716714BDFE4}"/>
              </a:ext>
            </a:extLst>
          </p:cNvPr>
          <p:cNvSpPr txBox="1"/>
          <p:nvPr/>
        </p:nvSpPr>
        <p:spPr>
          <a:xfrm>
            <a:off x="3789347" y="288275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524D9-57C0-4402-9778-86413D228D6A}"/>
              </a:ext>
            </a:extLst>
          </p:cNvPr>
          <p:cNvSpPr txBox="1"/>
          <p:nvPr/>
        </p:nvSpPr>
        <p:spPr>
          <a:xfrm>
            <a:off x="7336334" y="2861321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Utility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525D9-BD7A-4A90-AF7A-E75684F55571}"/>
              </a:ext>
            </a:extLst>
          </p:cNvPr>
          <p:cNvSpPr txBox="1"/>
          <p:nvPr/>
        </p:nvSpPr>
        <p:spPr>
          <a:xfrm>
            <a:off x="825652" y="103899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40120-53F0-46EA-BF99-611E847DC8E3}"/>
              </a:ext>
            </a:extLst>
          </p:cNvPr>
          <p:cNvSpPr txBox="1"/>
          <p:nvPr/>
        </p:nvSpPr>
        <p:spPr>
          <a:xfrm>
            <a:off x="4223792" y="3831809"/>
            <a:ext cx="331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Complete Trust in the Curator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6A543-EDB2-4944-AA01-0B457242881C}"/>
              </a:ext>
            </a:extLst>
          </p:cNvPr>
          <p:cNvSpPr txBox="1"/>
          <p:nvPr/>
        </p:nvSpPr>
        <p:spPr>
          <a:xfrm>
            <a:off x="5735960" y="906519"/>
            <a:ext cx="489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</a:t>
            </a:r>
            <a:r>
              <a:rPr lang="en-US" sz="2400" b="1" dirty="0">
                <a:solidFill>
                  <a:srgbClr val="7030A0"/>
                </a:solidFill>
              </a:rPr>
              <a:t>private</a:t>
            </a:r>
            <a:r>
              <a:rPr lang="en-US" sz="2400" dirty="0"/>
              <a:t> is the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F43490-898B-43EE-8CAC-90D84C006559}"/>
                  </a:ext>
                </a:extLst>
              </p:cNvPr>
              <p:cNvSpPr txBox="1"/>
              <p:nvPr/>
            </p:nvSpPr>
            <p:spPr>
              <a:xfrm>
                <a:off x="5265511" y="1412695"/>
                <a:ext cx="583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Fix the requirement to be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,1/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-DP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F43490-898B-43EE-8CAC-90D84C006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511" y="1412695"/>
                <a:ext cx="5832648" cy="461665"/>
              </a:xfrm>
              <a:prstGeom prst="rect">
                <a:avLst/>
              </a:prstGeom>
              <a:blipFill>
                <a:blip r:embed="rId3"/>
                <a:stretch>
                  <a:fillRect l="-522" t="-10667" r="-31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D3772-E593-43CD-B2A7-8B6E01D62BC6}"/>
                  </a:ext>
                </a:extLst>
              </p:cNvPr>
              <p:cNvSpPr txBox="1"/>
              <p:nvPr/>
            </p:nvSpPr>
            <p:spPr>
              <a:xfrm>
                <a:off x="2351584" y="1890937"/>
                <a:ext cx="7628054" cy="1031051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The Aggregation Problem</a:t>
                </a:r>
              </a:p>
              <a:p>
                <a:pPr algn="ctr"/>
                <a:r>
                  <a:rPr lang="en-US" sz="900" dirty="0"/>
                  <a:t> </a:t>
                </a:r>
              </a:p>
              <a:p>
                <a:pPr algn="ctr"/>
                <a:r>
                  <a:rPr lang="en-US" sz="2400" dirty="0"/>
                  <a:t>Each User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400" dirty="0"/>
                  <a:t>, goal is to estimate the sum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D3772-E593-43CD-B2A7-8B6E01D6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1890937"/>
                <a:ext cx="7628054" cy="1031051"/>
              </a:xfrm>
              <a:prstGeom prst="rect">
                <a:avLst/>
              </a:prstGeom>
              <a:blipFill>
                <a:blip r:embed="rId4"/>
                <a:stretch>
                  <a:fillRect t="-3429" b="-1028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4299423-0042-406B-B0C5-44A8C063E582}"/>
              </a:ext>
            </a:extLst>
          </p:cNvPr>
          <p:cNvSpPr txBox="1"/>
          <p:nvPr/>
        </p:nvSpPr>
        <p:spPr>
          <a:xfrm>
            <a:off x="701032" y="3859831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Central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2A86C-B4E8-4128-B94A-A32E6FA9E170}"/>
              </a:ext>
            </a:extLst>
          </p:cNvPr>
          <p:cNvSpPr txBox="1"/>
          <p:nvPr/>
        </p:nvSpPr>
        <p:spPr>
          <a:xfrm>
            <a:off x="701032" y="4977551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Local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D9BDC-764D-4E70-A331-D8D6E507490B}"/>
              </a:ext>
            </a:extLst>
          </p:cNvPr>
          <p:cNvSpPr txBox="1"/>
          <p:nvPr/>
        </p:nvSpPr>
        <p:spPr>
          <a:xfrm>
            <a:off x="4223791" y="5053705"/>
            <a:ext cx="33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</a:rPr>
              <a:t>Only Trust myself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F0B23E-A229-4D57-8DB3-B5374E925753}"/>
                  </a:ext>
                </a:extLst>
              </p:cNvPr>
              <p:cNvSpPr txBox="1"/>
              <p:nvPr/>
            </p:nvSpPr>
            <p:spPr>
              <a:xfrm>
                <a:off x="7876603" y="3893569"/>
                <a:ext cx="331194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F0B23E-A229-4D57-8DB3-B5374E92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603" y="3893569"/>
                <a:ext cx="3311949" cy="470000"/>
              </a:xfrm>
              <a:prstGeom prst="rect">
                <a:avLst/>
              </a:prstGeom>
              <a:blipFill>
                <a:blip r:embed="rId5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994D09-C2D2-4BE7-A728-A9898047A24D}"/>
                  </a:ext>
                </a:extLst>
              </p:cNvPr>
              <p:cNvSpPr txBox="1"/>
              <p:nvPr/>
            </p:nvSpPr>
            <p:spPr>
              <a:xfrm>
                <a:off x="7876603" y="4909807"/>
                <a:ext cx="3311949" cy="83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error [KLNRS’08]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994D09-C2D2-4BE7-A728-A9898047A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603" y="4909807"/>
                <a:ext cx="3311949" cy="839332"/>
              </a:xfrm>
              <a:prstGeom prst="rect">
                <a:avLst/>
              </a:prstGeom>
              <a:blipFill>
                <a:blip r:embed="rId6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5B3C60B-506B-4954-B865-A4D9F81C8B07}"/>
              </a:ext>
            </a:extLst>
          </p:cNvPr>
          <p:cNvSpPr txBox="1"/>
          <p:nvPr/>
        </p:nvSpPr>
        <p:spPr>
          <a:xfrm>
            <a:off x="701032" y="5918474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Shuffle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55006F-D46C-4B87-AAAA-70189C55CFE9}"/>
              </a:ext>
            </a:extLst>
          </p:cNvPr>
          <p:cNvSpPr txBox="1"/>
          <p:nvPr/>
        </p:nvSpPr>
        <p:spPr>
          <a:xfrm>
            <a:off x="4242455" y="5972784"/>
            <a:ext cx="33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Only Trust the Shuffler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2B3746-2973-434A-A9D9-65D4DC00FC87}"/>
                  </a:ext>
                </a:extLst>
              </p:cNvPr>
              <p:cNvSpPr txBox="1"/>
              <p:nvPr/>
            </p:nvSpPr>
            <p:spPr>
              <a:xfrm>
                <a:off x="7876603" y="5918474"/>
                <a:ext cx="3311949" cy="83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  <a:p>
                <a:pPr algn="ctr"/>
                <a:r>
                  <a:rPr lang="en-US" sz="2400" dirty="0"/>
                  <a:t>[GKMP’20] [BBGN’19]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2B3746-2973-434A-A9D9-65D4DC00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603" y="5918474"/>
                <a:ext cx="3311949" cy="839332"/>
              </a:xfrm>
              <a:prstGeom prst="rect">
                <a:avLst/>
              </a:prstGeom>
              <a:blipFill>
                <a:blip r:embed="rId7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hidden="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864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Local Model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18E239-C908-4E00-8A91-2B20C4DCD056}"/>
                  </a:ext>
                </a:extLst>
              </p:cNvPr>
              <p:cNvSpPr txBox="1"/>
              <p:nvPr/>
            </p:nvSpPr>
            <p:spPr>
              <a:xfrm>
                <a:off x="2135560" y="1412776"/>
                <a:ext cx="7544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Imagine each user holds their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8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initially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18E239-C908-4E00-8A91-2B20C4DCD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412776"/>
                <a:ext cx="7544693" cy="523220"/>
              </a:xfrm>
              <a:prstGeom prst="rect">
                <a:avLst/>
              </a:prstGeom>
              <a:blipFill>
                <a:blip r:embed="rId3"/>
                <a:stretch>
                  <a:fillRect l="-1131" t="-11628" r="-121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ED2FDC0D-6A50-4A59-8ECF-D8637F79BEBC}"/>
              </a:ext>
            </a:extLst>
          </p:cNvPr>
          <p:cNvSpPr/>
          <p:nvPr/>
        </p:nvSpPr>
        <p:spPr>
          <a:xfrm>
            <a:off x="5666580" y="2323497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51E228-6217-4206-993D-7B427DF6E9A1}"/>
                  </a:ext>
                </a:extLst>
              </p:cNvPr>
              <p:cNvSpPr txBox="1"/>
              <p:nvPr/>
            </p:nvSpPr>
            <p:spPr>
              <a:xfrm>
                <a:off x="1539156" y="3430553"/>
                <a:ext cx="90256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Each user applies a randomizer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sends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the curator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51E228-6217-4206-993D-7B427DF6E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156" y="3430553"/>
                <a:ext cx="9025612" cy="523220"/>
              </a:xfrm>
              <a:prstGeom prst="rect">
                <a:avLst/>
              </a:prstGeom>
              <a:blipFill>
                <a:blip r:embed="rId4"/>
                <a:stretch>
                  <a:fillRect l="-810" t="-11628" r="-81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3ABA-1A6C-4C68-94D3-7B7C378E6EFB}"/>
                  </a:ext>
                </a:extLst>
              </p:cNvPr>
              <p:cNvSpPr txBox="1"/>
              <p:nvPr/>
            </p:nvSpPr>
            <p:spPr>
              <a:xfrm>
                <a:off x="1950576" y="5557091"/>
                <a:ext cx="7670370" cy="56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Curator runs the algorithm on all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3ABA-1A6C-4C68-94D3-7B7C378E6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76" y="5557091"/>
                <a:ext cx="7670370" cy="565476"/>
              </a:xfrm>
              <a:prstGeom prst="rect">
                <a:avLst/>
              </a:prstGeom>
              <a:blipFill>
                <a:blip r:embed="rId5"/>
                <a:stretch>
                  <a:fillRect l="-1113" t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03C285F-89D3-41C9-A96A-6A2C59966AF8}"/>
              </a:ext>
            </a:extLst>
          </p:cNvPr>
          <p:cNvSpPr/>
          <p:nvPr/>
        </p:nvSpPr>
        <p:spPr>
          <a:xfrm>
            <a:off x="7464152" y="2323497"/>
            <a:ext cx="2664296" cy="91782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It’s probabilistic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9EE341-885C-4154-83FA-748367CB07F2}"/>
              </a:ext>
            </a:extLst>
          </p:cNvPr>
          <p:cNvSpPr txBox="1">
            <a:spLocks/>
          </p:cNvSpPr>
          <p:nvPr/>
        </p:nvSpPr>
        <p:spPr>
          <a:xfrm>
            <a:off x="838200" y="111344"/>
            <a:ext cx="10515600" cy="90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Shuffle Model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FC4CEC-AE9D-4EA1-B1D3-892CD0E55AC2}"/>
                  </a:ext>
                </a:extLst>
              </p:cNvPr>
              <p:cNvSpPr txBox="1"/>
              <p:nvPr/>
            </p:nvSpPr>
            <p:spPr>
              <a:xfrm>
                <a:off x="359110" y="4277933"/>
                <a:ext cx="111910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There exists a shuffler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which applies a random permutation on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FC4CEC-AE9D-4EA1-B1D3-892CD0E5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10" y="4277933"/>
                <a:ext cx="11191013" cy="523220"/>
              </a:xfrm>
              <a:prstGeom prst="rect">
                <a:avLst/>
              </a:prstGeom>
              <a:blipFill>
                <a:blip r:embed="rId6"/>
                <a:stretch>
                  <a:fillRect l="-103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B537ABF1-4FB3-435A-BFA9-BF32337CB1FA}"/>
              </a:ext>
            </a:extLst>
          </p:cNvPr>
          <p:cNvSpPr/>
          <p:nvPr/>
        </p:nvSpPr>
        <p:spPr>
          <a:xfrm>
            <a:off x="5619874" y="4801154"/>
            <a:ext cx="670279" cy="845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9C716B5-1465-4D92-9B37-508EE830A4B2}"/>
              </a:ext>
            </a:extLst>
          </p:cNvPr>
          <p:cNvSpPr/>
          <p:nvPr/>
        </p:nvSpPr>
        <p:spPr>
          <a:xfrm>
            <a:off x="5666580" y="4293096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-0.00222 -0.0877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439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00013 -0.1064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0.00509 L -0.00807 -0.1314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00013 -0.1365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11" grpId="0" animBg="1"/>
      <p:bldP spid="12" grpId="0"/>
      <p:bldP spid="2" grpId="0"/>
      <p:bldP spid="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4401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Shuffle Model</a:t>
            </a:r>
            <a:r>
              <a:rPr lang="en-US" dirty="0"/>
              <a:t>: Formal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A2904-16C5-4A4E-8E34-194075A139A2}"/>
                  </a:ext>
                </a:extLst>
              </p:cNvPr>
              <p:cNvSpPr txBox="1"/>
              <p:nvPr/>
            </p:nvSpPr>
            <p:spPr>
              <a:xfrm>
                <a:off x="4137717" y="1267210"/>
                <a:ext cx="3129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</a:rPr>
                  <a:t>Local Randomizer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A2904-16C5-4A4E-8E34-194075A13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717" y="1267210"/>
                <a:ext cx="3129511" cy="523220"/>
              </a:xfrm>
              <a:prstGeom prst="rect">
                <a:avLst/>
              </a:prstGeom>
              <a:blipFill>
                <a:blip r:embed="rId3"/>
                <a:stretch>
                  <a:fillRect l="-370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11CDC9C-DE61-41C3-A37D-5C65EFFCB092}"/>
              </a:ext>
            </a:extLst>
          </p:cNvPr>
          <p:cNvSpPr txBox="1"/>
          <p:nvPr/>
        </p:nvSpPr>
        <p:spPr>
          <a:xfrm>
            <a:off x="4896802" y="1998422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Shuffler</a:t>
            </a:r>
            <a:r>
              <a:rPr lang="en-US" sz="2800" dirty="0"/>
              <a:t>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D452A1-9062-4D1D-B2C3-9AE39586EFE5}"/>
                  </a:ext>
                </a:extLst>
              </p:cNvPr>
              <p:cNvSpPr txBox="1"/>
              <p:nvPr/>
            </p:nvSpPr>
            <p:spPr>
              <a:xfrm>
                <a:off x="3227094" y="2800092"/>
                <a:ext cx="49507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70C0"/>
                    </a:solidFill>
                  </a:rPr>
                  <a:t>Transcript</a:t>
                </a:r>
                <a:r>
                  <a:rPr lang="en-US" sz="2800" dirty="0"/>
                  <a:t> with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D452A1-9062-4D1D-B2C3-9AE39586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094" y="2800092"/>
                <a:ext cx="4950779" cy="523220"/>
              </a:xfrm>
              <a:prstGeom prst="rect">
                <a:avLst/>
              </a:prstGeom>
              <a:blipFill>
                <a:blip r:embed="rId4"/>
                <a:stretch>
                  <a:fillRect l="-246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740374-AC9D-47BE-8EB2-826EBD726B68}"/>
                  </a:ext>
                </a:extLst>
              </p:cNvPr>
              <p:cNvSpPr txBox="1"/>
              <p:nvPr/>
            </p:nvSpPr>
            <p:spPr>
              <a:xfrm>
                <a:off x="2378357" y="3654606"/>
                <a:ext cx="66482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740374-AC9D-47BE-8EB2-826EBD726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57" y="3654606"/>
                <a:ext cx="664823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AE4E18-BB9A-49AE-9D4D-ACF32D8D9CB0}"/>
                  </a:ext>
                </a:extLst>
              </p:cNvPr>
              <p:cNvSpPr txBox="1"/>
              <p:nvPr/>
            </p:nvSpPr>
            <p:spPr>
              <a:xfrm>
                <a:off x="1960453" y="4403432"/>
                <a:ext cx="748403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protocol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all pairs of neighboring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and all possible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AE4E18-BB9A-49AE-9D4D-ACF32D8D9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53" y="4403432"/>
                <a:ext cx="7484038" cy="2308324"/>
              </a:xfrm>
              <a:prstGeom prst="rect">
                <a:avLst/>
              </a:prstGeom>
              <a:blipFill>
                <a:blip r:embed="rId6"/>
                <a:stretch>
                  <a:fillRect t="-2111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7934A-EAC3-47E3-9AAF-940F185B7B97}"/>
                  </a:ext>
                </a:extLst>
              </p:cNvPr>
              <p:cNvSpPr txBox="1"/>
              <p:nvPr/>
            </p:nvSpPr>
            <p:spPr>
              <a:xfrm>
                <a:off x="1847528" y="4485728"/>
                <a:ext cx="748403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protocol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all pairs of neighboring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 and possible events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12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7934A-EAC3-47E3-9AAF-940F185B7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485728"/>
                <a:ext cx="7484038" cy="2123658"/>
              </a:xfrm>
              <a:prstGeom prst="rect">
                <a:avLst/>
              </a:prstGeom>
              <a:blipFill>
                <a:blip r:embed="rId7"/>
                <a:stretch>
                  <a:fillRect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620ECF8-0AFB-4CA1-835F-C23B5C46272B}"/>
              </a:ext>
            </a:extLst>
          </p:cNvPr>
          <p:cNvSpPr txBox="1"/>
          <p:nvPr/>
        </p:nvSpPr>
        <p:spPr>
          <a:xfrm>
            <a:off x="8999284" y="1430486"/>
            <a:ext cx="3134921" cy="236988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Message Complexity</a:t>
            </a:r>
          </a:p>
          <a:p>
            <a:endParaRPr lang="en-US" sz="2000" dirty="0"/>
          </a:p>
          <a:p>
            <a:pPr algn="ctr"/>
            <a:r>
              <a:rPr lang="en-US" sz="2400" u="sng" dirty="0">
                <a:solidFill>
                  <a:srgbClr val="FF0000"/>
                </a:solidFill>
              </a:rPr>
              <a:t>How many messages </a:t>
            </a:r>
            <a:r>
              <a:rPr lang="en-US" sz="2400" dirty="0"/>
              <a:t>one user sends in the </a:t>
            </a:r>
            <a:r>
              <a:rPr lang="en-US" sz="2400" b="1" dirty="0"/>
              <a:t>worst case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1" grpId="1"/>
      <p:bldP spid="13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(Introduction)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Shuffle Model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Differential Privacy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Count Distinct Problem </a:t>
            </a:r>
            <a:r>
              <a:rPr lang="en-US" dirty="0"/>
              <a:t>and Our Results for it</a:t>
            </a:r>
          </a:p>
          <a:p>
            <a:pPr lvl="1"/>
            <a:r>
              <a:rPr lang="en-US" dirty="0"/>
              <a:t>Lower Bounds for </a:t>
            </a:r>
            <a:r>
              <a:rPr lang="en-US" b="1" dirty="0">
                <a:solidFill>
                  <a:srgbClr val="00B050"/>
                </a:solidFill>
              </a:rPr>
              <a:t>Selection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Learning Parity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Shuffle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(Techniques)</a:t>
            </a: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B050"/>
                </a:solidFill>
              </a:rPr>
              <a:t>Moment-Matching</a:t>
            </a: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70C0"/>
                </a:solidFill>
              </a:rPr>
              <a:t>Dominated Protocols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 and </a:t>
            </a:r>
            <a:r>
              <a:rPr lang="en-US" b="1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Today’s Plan</a:t>
            </a:r>
            <a:endParaRPr lang="zh-CN" altLang="en-US" sz="48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42C591B-13E7-4A8E-A08B-A467BC4EE9B3}"/>
              </a:ext>
            </a:extLst>
          </p:cNvPr>
          <p:cNvSpPr/>
          <p:nvPr/>
        </p:nvSpPr>
        <p:spPr>
          <a:xfrm rot="10800000">
            <a:off x="838200" y="1916832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43" y="203111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C00000"/>
                </a:solidFill>
              </a:rPr>
              <a:t>Count Distinct </a:t>
            </a:r>
            <a:r>
              <a:rPr lang="en-US" sz="4800" dirty="0"/>
              <a:t>Problem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3F5A7-6025-479D-BDC4-5E2ABB81E283}"/>
                  </a:ext>
                </a:extLst>
              </p:cNvPr>
              <p:cNvSpPr txBox="1"/>
              <p:nvPr/>
            </p:nvSpPr>
            <p:spPr>
              <a:xfrm>
                <a:off x="695402" y="1547269"/>
                <a:ext cx="61716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2200" dirty="0"/>
                  <a:t>: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users, each holds their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2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3F5A7-6025-479D-BDC4-5E2ABB81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2" y="1547269"/>
                <a:ext cx="6171601" cy="430887"/>
              </a:xfrm>
              <a:prstGeom prst="rect">
                <a:avLst/>
              </a:prstGeom>
              <a:blipFill>
                <a:blip r:embed="rId3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99942-D8A0-4ACD-8CC9-BD30784A858F}"/>
                  </a:ext>
                </a:extLst>
              </p:cNvPr>
              <p:cNvSpPr txBox="1"/>
              <p:nvPr/>
            </p:nvSpPr>
            <p:spPr>
              <a:xfrm>
                <a:off x="406153" y="2123731"/>
                <a:ext cx="90452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2200" dirty="0"/>
                  <a:t>: Estimate the number of distinct elements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</a:p>
              <a:p>
                <a:pPr algn="ctr"/>
                <a:r>
                  <a:rPr lang="en-US" sz="2200" dirty="0"/>
                  <a:t>under the constraint of being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200" dirty="0"/>
                  <a:t>-DP.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constant,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m:rPr>
                        <m:sty m:val="p"/>
                      </m:rPr>
                      <a:rPr lang="en-US" sz="2200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99942-D8A0-4ACD-8CC9-BD30784A8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53" y="2123731"/>
                <a:ext cx="9045292" cy="769441"/>
              </a:xfrm>
              <a:prstGeom prst="rect">
                <a:avLst/>
              </a:prstGeom>
              <a:blipFill>
                <a:blip r:embed="rId4"/>
                <a:stretch>
                  <a:fillRect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DF46A-ACE5-4509-97B8-F98C38AEA018}"/>
                  </a:ext>
                </a:extLst>
              </p:cNvPr>
              <p:cNvSpPr txBox="1"/>
              <p:nvPr/>
            </p:nvSpPr>
            <p:spPr>
              <a:xfrm>
                <a:off x="1686455" y="3302858"/>
                <a:ext cx="8819089" cy="780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Lower Bound in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200" b="1" dirty="0"/>
                  <a:t>-DP</a:t>
                </a:r>
              </a:p>
              <a:p>
                <a:pPr algn="ctr"/>
                <a:r>
                  <a:rPr lang="en-US" sz="2200" dirty="0"/>
                  <a:t>It is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maximally</a:t>
                </a:r>
                <a:r>
                  <a:rPr lang="en-US" sz="2200" dirty="0"/>
                  <a:t> hard in the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local model </a:t>
                </a:r>
                <a:r>
                  <a:rPr lang="en-US" sz="2200" dirty="0"/>
                  <a:t>(</a:t>
                </a:r>
                <a:r>
                  <a:rPr lang="en-US" sz="2200" i="1" dirty="0"/>
                  <a:t>i.e.</a:t>
                </a:r>
                <a:r>
                  <a:rPr lang="en-US" sz="2200" dirty="0"/>
                  <a:t>, error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DF46A-ACE5-4509-97B8-F98C38AE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455" y="3302858"/>
                <a:ext cx="8819089" cy="780150"/>
              </a:xfrm>
              <a:prstGeom prst="rect">
                <a:avLst/>
              </a:prstGeom>
              <a:blipFill>
                <a:blip r:embed="rId5"/>
                <a:stretch>
                  <a:fillRect t="-5469" b="-1484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1BC38F4-18F3-43C6-A24B-D04E43E7C114}"/>
              </a:ext>
            </a:extLst>
          </p:cNvPr>
          <p:cNvSpPr txBox="1"/>
          <p:nvPr/>
        </p:nvSpPr>
        <p:spPr>
          <a:xfrm>
            <a:off x="1721186" y="4484285"/>
            <a:ext cx="8819089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Lower Bound in </a:t>
            </a:r>
            <a:r>
              <a:rPr lang="en-US" sz="2200" b="1" dirty="0">
                <a:solidFill>
                  <a:srgbClr val="7030A0"/>
                </a:solidFill>
              </a:rPr>
              <a:t>Shuffle</a:t>
            </a:r>
            <a:r>
              <a:rPr lang="en-US" sz="2200" b="1" dirty="0"/>
              <a:t>-DP</a:t>
            </a:r>
          </a:p>
          <a:p>
            <a:pPr algn="ctr"/>
            <a:r>
              <a:rPr lang="en-US" sz="2200" dirty="0"/>
              <a:t>It is still </a:t>
            </a:r>
            <a:r>
              <a:rPr lang="en-US" sz="2200" b="1" dirty="0">
                <a:solidFill>
                  <a:srgbClr val="FF0000"/>
                </a:solidFill>
              </a:rPr>
              <a:t>maximally</a:t>
            </a:r>
            <a:r>
              <a:rPr lang="en-US" sz="2200" dirty="0"/>
              <a:t> hard in the </a:t>
            </a:r>
            <a:r>
              <a:rPr lang="en-US" sz="2200" b="1" dirty="0">
                <a:solidFill>
                  <a:srgbClr val="00B0F0"/>
                </a:solidFill>
              </a:rPr>
              <a:t>single-message</a:t>
            </a:r>
            <a:r>
              <a:rPr lang="en-US" sz="2200" dirty="0"/>
              <a:t> (worst-case) </a:t>
            </a:r>
            <a:r>
              <a:rPr lang="en-US" sz="2200" b="1" dirty="0">
                <a:solidFill>
                  <a:srgbClr val="7030A0"/>
                </a:solidFill>
              </a:rPr>
              <a:t>shuffle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64283-4DE9-49BB-AEA2-7BF2B86B3AC9}"/>
              </a:ext>
            </a:extLst>
          </p:cNvPr>
          <p:cNvSpPr txBox="1"/>
          <p:nvPr/>
        </p:nvSpPr>
        <p:spPr>
          <a:xfrm>
            <a:off x="1721186" y="5655003"/>
            <a:ext cx="8784358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Upper Bound in </a:t>
            </a:r>
            <a:r>
              <a:rPr lang="en-US" sz="2200" b="1" dirty="0">
                <a:solidFill>
                  <a:srgbClr val="7030A0"/>
                </a:solidFill>
              </a:rPr>
              <a:t>Shuffle</a:t>
            </a:r>
            <a:r>
              <a:rPr lang="en-US" sz="2200" b="1" dirty="0"/>
              <a:t>-DP</a:t>
            </a:r>
          </a:p>
          <a:p>
            <a:pPr algn="ctr"/>
            <a:r>
              <a:rPr lang="en-US" sz="2200" dirty="0"/>
              <a:t>It is </a:t>
            </a:r>
            <a:r>
              <a:rPr lang="en-US" sz="2200" b="1" dirty="0">
                <a:solidFill>
                  <a:srgbClr val="FF0000"/>
                </a:solidFill>
              </a:rPr>
              <a:t>much easier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7030A0"/>
                </a:solidFill>
              </a:rPr>
              <a:t>shuffle model </a:t>
            </a:r>
            <a:r>
              <a:rPr lang="en-US" sz="2200" dirty="0"/>
              <a:t>if each user sends at most one message in </a:t>
            </a:r>
            <a:r>
              <a:rPr lang="en-US" sz="2200" b="1" u="sng" dirty="0">
                <a:solidFill>
                  <a:srgbClr val="00B0F0"/>
                </a:solidFill>
              </a:rPr>
              <a:t>expectation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3DF51-0BFF-4711-811B-5E61E570E459}"/>
              </a:ext>
            </a:extLst>
          </p:cNvPr>
          <p:cNvSpPr txBox="1"/>
          <p:nvPr/>
        </p:nvSpPr>
        <p:spPr>
          <a:xfrm>
            <a:off x="9792295" y="1825203"/>
            <a:ext cx="2304256" cy="76944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Central Model</a:t>
            </a:r>
            <a:r>
              <a:rPr lang="en-US" sz="2200" dirty="0"/>
              <a:t>: </a:t>
            </a:r>
          </a:p>
          <a:p>
            <a:pPr algn="ctr"/>
            <a:r>
              <a:rPr lang="en-US" sz="2200" dirty="0"/>
              <a:t>O(1)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14AAF-7F39-45AA-85C2-26D3384869E3}"/>
              </a:ext>
            </a:extLst>
          </p:cNvPr>
          <p:cNvSpPr txBox="1"/>
          <p:nvPr/>
        </p:nvSpPr>
        <p:spPr>
          <a:xfrm>
            <a:off x="-131467" y="30642"/>
            <a:ext cx="2700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Convention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Green </a:t>
            </a:r>
            <a:r>
              <a:rPr lang="en-US" b="1" dirty="0"/>
              <a:t>for</a:t>
            </a:r>
            <a:r>
              <a:rPr lang="en-US" b="1" dirty="0">
                <a:solidFill>
                  <a:srgbClr val="00B050"/>
                </a:solidFill>
              </a:rPr>
              <a:t> Local Model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Purple </a:t>
            </a:r>
            <a:r>
              <a:rPr lang="en-US" b="1" dirty="0"/>
              <a:t>for</a:t>
            </a:r>
            <a:r>
              <a:rPr lang="en-US" b="1" dirty="0">
                <a:solidFill>
                  <a:srgbClr val="7030A0"/>
                </a:solidFill>
              </a:rPr>
              <a:t> Shuffle Model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b="1" dirty="0"/>
              <a:t>for</a:t>
            </a:r>
            <a:r>
              <a:rPr lang="en-US" b="1" dirty="0">
                <a:solidFill>
                  <a:srgbClr val="FF0000"/>
                </a:solidFill>
              </a:rPr>
              <a:t> Central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Count Distinct </a:t>
            </a:r>
            <a:r>
              <a:rPr lang="en-US" sz="4800" dirty="0"/>
              <a:t>in (Non-Interactive) </a:t>
            </a:r>
            <a:r>
              <a:rPr lang="en-US" sz="4800" b="1" dirty="0">
                <a:solidFill>
                  <a:srgbClr val="00B050"/>
                </a:solidFill>
              </a:rPr>
              <a:t>Local Model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A10D8-6905-4925-8121-71FA0DFE634F}"/>
                  </a:ext>
                </a:extLst>
              </p:cNvPr>
              <p:cNvSpPr txBox="1"/>
              <p:nvPr/>
            </p:nvSpPr>
            <p:spPr>
              <a:xfrm>
                <a:off x="856523" y="2924944"/>
                <a:ext cx="10416762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Lower Bound I</a:t>
                </a:r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A10D8-6905-4925-8121-71FA0DFE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23" y="2924944"/>
                <a:ext cx="10416762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20A13-9747-430A-BF98-D290A186AFF6}"/>
                  </a:ext>
                </a:extLst>
              </p:cNvPr>
              <p:cNvSpPr txBox="1"/>
              <p:nvPr/>
            </p:nvSpPr>
            <p:spPr>
              <a:xfrm>
                <a:off x="1024344" y="4190181"/>
                <a:ext cx="10081120" cy="12156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Lower Bound II</a:t>
                </a:r>
              </a:p>
              <a:p>
                <a:pPr algn="ctr"/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,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20A13-9747-430A-BF98-D290A186A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44" y="4190181"/>
                <a:ext cx="10081120" cy="1215654"/>
              </a:xfrm>
              <a:prstGeom prst="rect">
                <a:avLst/>
              </a:prstGeom>
              <a:blipFill>
                <a:blip r:embed="rId4"/>
                <a:stretch>
                  <a:fillRect t="-4000" b="-10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EC0DDA4-8A79-4DB7-B104-20FB60BC5905}"/>
              </a:ext>
            </a:extLst>
          </p:cNvPr>
          <p:cNvSpPr txBox="1"/>
          <p:nvPr/>
        </p:nvSpPr>
        <p:spPr>
          <a:xfrm>
            <a:off x="7843042" y="2985553"/>
            <a:ext cx="2809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Via </a:t>
            </a:r>
            <a:r>
              <a:rPr lang="en-US" sz="2000" b="1" dirty="0">
                <a:solidFill>
                  <a:srgbClr val="00B050"/>
                </a:solidFill>
              </a:rPr>
              <a:t>Dominated 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45393-5DE5-4687-ADD6-1337BA8A68BF}"/>
              </a:ext>
            </a:extLst>
          </p:cNvPr>
          <p:cNvSpPr txBox="1"/>
          <p:nvPr/>
        </p:nvSpPr>
        <p:spPr>
          <a:xfrm>
            <a:off x="7970737" y="4431536"/>
            <a:ext cx="2553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Via </a:t>
            </a:r>
            <a:r>
              <a:rPr lang="en-US" sz="2000" b="1" dirty="0">
                <a:solidFill>
                  <a:srgbClr val="00B0F0"/>
                </a:solidFill>
              </a:rPr>
              <a:t>Moment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034D25-4258-4420-B9A9-FE0AC6C14445}"/>
                  </a:ext>
                </a:extLst>
              </p:cNvPr>
              <p:cNvSpPr txBox="1"/>
              <p:nvPr/>
            </p:nvSpPr>
            <p:spPr>
              <a:xfrm>
                <a:off x="1070128" y="5750023"/>
                <a:ext cx="9989552" cy="8377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Upper Bound</a:t>
                </a:r>
              </a:p>
              <a:p>
                <a:pPr algn="ctr"/>
                <a:r>
                  <a:rPr lang="en-US" sz="2400" dirty="0"/>
                  <a:t>There is 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034D25-4258-4420-B9A9-FE0AC6C1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28" y="5750023"/>
                <a:ext cx="9989552" cy="837793"/>
              </a:xfrm>
              <a:prstGeom prst="rect">
                <a:avLst/>
              </a:prstGeom>
              <a:blipFill>
                <a:blip r:embed="rId5"/>
                <a:stretch>
                  <a:fillRect t="-5797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218096-AB09-4F13-95A3-A7E54D922976}"/>
                  </a:ext>
                </a:extLst>
              </p:cNvPr>
              <p:cNvSpPr txBox="1"/>
              <p:nvPr/>
            </p:nvSpPr>
            <p:spPr>
              <a:xfrm>
                <a:off x="2476051" y="1103058"/>
                <a:ext cx="61716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2200" dirty="0"/>
                  <a:t>: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users, each holds their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2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218096-AB09-4F13-95A3-A7E54D922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51" y="1103058"/>
                <a:ext cx="6171601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AB1D87-271A-4470-B3A5-89B33689647A}"/>
                  </a:ext>
                </a:extLst>
              </p:cNvPr>
              <p:cNvSpPr txBox="1"/>
              <p:nvPr/>
            </p:nvSpPr>
            <p:spPr>
              <a:xfrm>
                <a:off x="2186802" y="1679520"/>
                <a:ext cx="90452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2200" dirty="0"/>
                  <a:t>: Estimate the number of distinct elements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</a:p>
              <a:p>
                <a:pPr algn="ctr"/>
                <a:r>
                  <a:rPr lang="en-US" sz="2200" dirty="0"/>
                  <a:t>under the constraint of being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200" dirty="0"/>
                  <a:t>-DP.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constant,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m:rPr>
                        <m:sty m:val="p"/>
                      </m:rPr>
                      <a:rPr lang="en-US" sz="2200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AB1D87-271A-4470-B3A5-89B336896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802" y="1679520"/>
                <a:ext cx="9045292" cy="769441"/>
              </a:xfrm>
              <a:prstGeom prst="rect">
                <a:avLst/>
              </a:prstGeom>
              <a:blipFill>
                <a:blip r:embed="rId7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9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Count Distinct </a:t>
            </a:r>
            <a:r>
              <a:rPr lang="en-US" sz="4800" dirty="0"/>
              <a:t>in the </a:t>
            </a:r>
            <a:r>
              <a:rPr lang="en-US" sz="4800" b="1" dirty="0">
                <a:solidFill>
                  <a:srgbClr val="7030A0"/>
                </a:solidFill>
              </a:rPr>
              <a:t>Shuffle Model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30720-9715-43C5-9636-99F96A5E8BFA}"/>
                  </a:ext>
                </a:extLst>
              </p:cNvPr>
              <p:cNvSpPr txBox="1"/>
              <p:nvPr/>
            </p:nvSpPr>
            <p:spPr>
              <a:xfrm>
                <a:off x="3010199" y="1124744"/>
                <a:ext cx="61716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2200" dirty="0"/>
                  <a:t>: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users, each holds their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2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30720-9715-43C5-9636-99F96A5E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99" y="1124744"/>
                <a:ext cx="6171601" cy="430887"/>
              </a:xfrm>
              <a:prstGeom prst="rect">
                <a:avLst/>
              </a:prstGeom>
              <a:blipFill>
                <a:blip r:embed="rId3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F581F-C827-44BE-A86E-4FB547249D84}"/>
                  </a:ext>
                </a:extLst>
              </p:cNvPr>
              <p:cNvSpPr txBox="1"/>
              <p:nvPr/>
            </p:nvSpPr>
            <p:spPr>
              <a:xfrm>
                <a:off x="1847528" y="1757989"/>
                <a:ext cx="90452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2200" dirty="0"/>
                  <a:t>: Estimate the number of distinct elements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</a:p>
              <a:p>
                <a:pPr algn="ctr"/>
                <a:r>
                  <a:rPr lang="en-US" sz="2200" dirty="0"/>
                  <a:t>under the constraint of being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200" dirty="0"/>
                  <a:t>-DP.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F581F-C827-44BE-A86E-4FB547249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757989"/>
                <a:ext cx="9045292" cy="769441"/>
              </a:xfrm>
              <a:prstGeom prst="rect">
                <a:avLst/>
              </a:prstGeom>
              <a:blipFill>
                <a:blip r:embed="rId4"/>
                <a:stretch>
                  <a:fillRect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855F9D-20D2-4F2C-AF9E-18B0DCAE591B}"/>
                  </a:ext>
                </a:extLst>
              </p:cNvPr>
              <p:cNvSpPr txBox="1"/>
              <p:nvPr/>
            </p:nvSpPr>
            <p:spPr>
              <a:xfrm>
                <a:off x="875419" y="2731392"/>
                <a:ext cx="10441160" cy="14404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Lower Bound</a:t>
                </a:r>
              </a:p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𝐥𝐨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-DP protocol in the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single-message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shuffle model </a:t>
                </a:r>
                <a:r>
                  <a:rPr lang="en-US" sz="2800" dirty="0"/>
                  <a:t>can solve </a:t>
                </a:r>
                <a:r>
                  <a:rPr lang="en-US" sz="2800" b="1" dirty="0"/>
                  <a:t>Count Distinct </a:t>
                </a:r>
                <a:r>
                  <a:rPr lang="en-US" sz="2800" dirty="0"/>
                  <a:t>with error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855F9D-20D2-4F2C-AF9E-18B0DCAE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19" y="2731392"/>
                <a:ext cx="10441160" cy="1440459"/>
              </a:xfrm>
              <a:prstGeom prst="rect">
                <a:avLst/>
              </a:prstGeom>
              <a:blipFill>
                <a:blip r:embed="rId5"/>
                <a:stretch>
                  <a:fillRect t="-3814" b="-805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B1ECB-0B28-4CB7-A630-A455562D7E4A}"/>
                  </a:ext>
                </a:extLst>
              </p:cNvPr>
              <p:cNvSpPr txBox="1"/>
              <p:nvPr/>
            </p:nvSpPr>
            <p:spPr>
              <a:xfrm>
                <a:off x="912640" y="4509120"/>
                <a:ext cx="10441160" cy="20131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Upper Bound</a:t>
                </a:r>
              </a:p>
              <a:p>
                <a:pPr algn="ctr"/>
                <a:r>
                  <a:rPr lang="en-US" sz="2800" dirty="0"/>
                  <a:t>There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𝐩𝐨𝐥𝐲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800" dirty="0"/>
                  <a:t>DP protocol in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shuffle model</a:t>
                </a:r>
                <a:r>
                  <a:rPr lang="en-US" sz="2800" dirty="0"/>
                  <a:t> solving </a:t>
                </a:r>
                <a:r>
                  <a:rPr lang="en-US" sz="2800" b="1" dirty="0"/>
                  <a:t>Count Distinct </a:t>
                </a:r>
                <a:r>
                  <a:rPr lang="en-US" sz="2800" dirty="0"/>
                  <a:t>with error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such that </a:t>
                </a:r>
              </a:p>
              <a:p>
                <a:pPr algn="ctr"/>
                <a:r>
                  <a:rPr lang="en-US" sz="2800" dirty="0"/>
                  <a:t>each user sends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messages in </a:t>
                </a:r>
                <a:r>
                  <a:rPr lang="en-US" sz="2800" b="1" u="sng" dirty="0"/>
                  <a:t>expectation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B1ECB-0B28-4CB7-A630-A455562D7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40" y="4509120"/>
                <a:ext cx="10441160" cy="2013115"/>
              </a:xfrm>
              <a:prstGeom prst="rect">
                <a:avLst/>
              </a:prstGeom>
              <a:blipFill>
                <a:blip r:embed="rId6"/>
                <a:stretch>
                  <a:fillRect t="-3030" b="-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C8EE6BC-3FAA-A04E-AAE7-D9AFD824AEA3}"/>
                  </a:ext>
                </a:extLst>
              </p:cNvPr>
              <p:cNvSpPr/>
              <p:nvPr/>
            </p:nvSpPr>
            <p:spPr>
              <a:xfrm>
                <a:off x="2567608" y="1172954"/>
                <a:ext cx="6776150" cy="1389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b="1" dirty="0"/>
                  <a:t>Balcer-Cheu-Joseph-Mao-20</a:t>
                </a:r>
              </a:p>
              <a:p>
                <a:pPr algn="ctr"/>
                <a:r>
                  <a:rPr lang="en-US" altLang="zh-CN" sz="2800" dirty="0"/>
                  <a:t>Shuffle Protocol for </a:t>
                </a:r>
                <a:r>
                  <a:rPr lang="en-US" altLang="zh-CN" sz="2800" b="1" dirty="0"/>
                  <a:t>Count Distinct </a:t>
                </a:r>
                <a:r>
                  <a:rPr lang="en-US" altLang="zh-CN" sz="2800" dirty="0"/>
                  <a:t>with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error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messages each player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C8EE6BC-3FAA-A04E-AAE7-D9AFD824A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172954"/>
                <a:ext cx="6776150" cy="1389804"/>
              </a:xfrm>
              <a:prstGeom prst="rect">
                <a:avLst/>
              </a:prstGeom>
              <a:blipFill>
                <a:blip r:embed="rId7"/>
                <a:stretch>
                  <a:fillRect t="-4545" r="-1498" b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Count Distinct </a:t>
            </a:r>
            <a:r>
              <a:rPr lang="en-US" sz="4800" dirty="0"/>
              <a:t>in the </a:t>
            </a:r>
            <a:r>
              <a:rPr lang="en-US" sz="4800" b="1" dirty="0">
                <a:solidFill>
                  <a:srgbClr val="7030A0"/>
                </a:solidFill>
              </a:rPr>
              <a:t>Shuffle Model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2907B06-C5F3-4214-BF6E-46D57EF495AF}"/>
              </a:ext>
            </a:extLst>
          </p:cNvPr>
          <p:cNvSpPr/>
          <p:nvPr/>
        </p:nvSpPr>
        <p:spPr>
          <a:xfrm>
            <a:off x="2972632" y="3167310"/>
            <a:ext cx="504056" cy="93610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1D1ED-8B41-4EBD-8579-E86B84FBBF14}"/>
              </a:ext>
            </a:extLst>
          </p:cNvPr>
          <p:cNvSpPr txBox="1"/>
          <p:nvPr/>
        </p:nvSpPr>
        <p:spPr>
          <a:xfrm>
            <a:off x="6305464" y="1340768"/>
            <a:ext cx="567477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Lemma (Informal)</a:t>
            </a:r>
          </a:p>
          <a:p>
            <a:pPr algn="ctr"/>
            <a:r>
              <a:rPr lang="en-US" sz="2400" u="sng" dirty="0"/>
              <a:t>New connection</a:t>
            </a:r>
            <a:r>
              <a:rPr lang="en-US" sz="2400" dirty="0"/>
              <a:t> between </a:t>
            </a:r>
            <a:r>
              <a:rPr lang="en-US" sz="2400" b="1" dirty="0">
                <a:solidFill>
                  <a:srgbClr val="00B050"/>
                </a:solidFill>
              </a:rPr>
              <a:t>Local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Single-Message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Shuffle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280944-B20C-4808-93B0-CD5D3EFFF09F}"/>
                  </a:ext>
                </a:extLst>
              </p:cNvPr>
              <p:cNvSpPr txBox="1"/>
              <p:nvPr/>
            </p:nvSpPr>
            <p:spPr>
              <a:xfrm>
                <a:off x="472448" y="1364202"/>
                <a:ext cx="5342450" cy="149143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Lower Bound in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Model</a:t>
                </a:r>
              </a:p>
              <a:p>
                <a:pPr algn="ctr"/>
                <a:r>
                  <a:rPr lang="en-US" sz="2200" dirty="0"/>
                  <a:t>For some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</a:rPr>
                  <a:t>,</a:t>
                </a:r>
                <a:endParaRPr lang="en-US" sz="2200" b="1" dirty="0"/>
              </a:p>
              <a:p>
                <a:pPr algn="ctr"/>
                <a:r>
                  <a:rPr lang="en-US" sz="2200" b="1" dirty="0"/>
                  <a:t>no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200" dirty="0"/>
                  <a:t> DP protocol can solve </a:t>
                </a:r>
                <a:r>
                  <a:rPr lang="en-US" sz="2200" b="1" dirty="0"/>
                  <a:t>Count Distinct </a:t>
                </a:r>
                <a:r>
                  <a:rPr lang="en-US" sz="2200" dirty="0"/>
                  <a:t>with error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280944-B20C-4808-93B0-CD5D3EFF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8" y="1364202"/>
                <a:ext cx="5342450" cy="1491434"/>
              </a:xfrm>
              <a:prstGeom prst="rect">
                <a:avLst/>
              </a:prstGeom>
              <a:blipFill>
                <a:blip r:embed="rId3"/>
                <a:stretch>
                  <a:fillRect t="-2846" b="-731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BAE2AE-ED11-4BC0-98C5-B195A1741F1C}"/>
                  </a:ext>
                </a:extLst>
              </p:cNvPr>
              <p:cNvSpPr txBox="1"/>
              <p:nvPr/>
            </p:nvSpPr>
            <p:spPr>
              <a:xfrm>
                <a:off x="506357" y="4509120"/>
                <a:ext cx="5436605" cy="148502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Lower Bound 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Model</a:t>
                </a:r>
              </a:p>
              <a:p>
                <a:pPr algn="ctr"/>
                <a:r>
                  <a:rPr lang="en-US" sz="2200" b="1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𝐥𝐨</m:t>
                    </m:r>
                    <m:sSup>
                      <m:sSupPr>
                        <m:ctrlPr>
                          <a:rPr 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b="1" dirty="0"/>
                  <a:t>no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(1),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-DP protocol in the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single-message</a:t>
                </a:r>
                <a:r>
                  <a:rPr lang="en-US" sz="2200" dirty="0"/>
                  <a:t>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shuffle model </a:t>
                </a:r>
                <a:r>
                  <a:rPr lang="en-US" sz="2200" dirty="0"/>
                  <a:t>can solve </a:t>
                </a:r>
                <a:r>
                  <a:rPr lang="en-US" sz="2200" b="1" dirty="0"/>
                  <a:t>Count Distinct </a:t>
                </a:r>
                <a:r>
                  <a:rPr lang="en-US" sz="2200" dirty="0"/>
                  <a:t>with error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BAE2AE-ED11-4BC0-98C5-B195A174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7" y="4509120"/>
                <a:ext cx="5436605" cy="1485022"/>
              </a:xfrm>
              <a:prstGeom prst="rect">
                <a:avLst/>
              </a:prstGeom>
              <a:blipFill>
                <a:blip r:embed="rId4"/>
                <a:stretch>
                  <a:fillRect l="-1230" t="-2857" r="-2237" b="-693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4B315C-9A09-4C86-B60A-1E1E547D2405}"/>
                  </a:ext>
                </a:extLst>
              </p:cNvPr>
              <p:cNvSpPr txBox="1"/>
              <p:nvPr/>
            </p:nvSpPr>
            <p:spPr>
              <a:xfrm>
                <a:off x="6674134" y="3023593"/>
                <a:ext cx="5108428" cy="7768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/>
                  <a:t>If a randomizer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-</a:t>
                </a:r>
                <a:r>
                  <a:rPr lang="en-US" sz="2000" dirty="0"/>
                  <a:t>DP </a:t>
                </a:r>
              </a:p>
              <a:p>
                <a:r>
                  <a:rPr lang="en-US" sz="2000" dirty="0"/>
                  <a:t>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single-message shuffle model </a:t>
                </a:r>
                <a:r>
                  <a:rPr lang="en-US" sz="2000" dirty="0"/>
                  <a:t>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users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4B315C-9A09-4C86-B60A-1E1E547D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34" y="3023593"/>
                <a:ext cx="5108428" cy="776879"/>
              </a:xfrm>
              <a:prstGeom prst="rect">
                <a:avLst/>
              </a:prstGeom>
              <a:blipFill>
                <a:blip r:embed="rId5"/>
                <a:stretch>
                  <a:fillRect l="-1190" b="-930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1B4053-8B94-4E4D-B1F5-951A2A653CEE}"/>
                  </a:ext>
                </a:extLst>
              </p:cNvPr>
              <p:cNvSpPr txBox="1"/>
              <p:nvPr/>
            </p:nvSpPr>
            <p:spPr>
              <a:xfrm>
                <a:off x="6946885" y="4816913"/>
                <a:ext cx="4562926" cy="7207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-</a:t>
                </a:r>
                <a:r>
                  <a:rPr lang="en-US" sz="2000" dirty="0"/>
                  <a:t>DP </a:t>
                </a:r>
              </a:p>
              <a:p>
                <a:pPr algn="ctr"/>
                <a:r>
                  <a:rPr lang="en-US" sz="2000" dirty="0"/>
                  <a:t>in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local model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1B4053-8B94-4E4D-B1F5-951A2A65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85" y="4816913"/>
                <a:ext cx="4562926" cy="720710"/>
              </a:xfrm>
              <a:prstGeom prst="rect">
                <a:avLst/>
              </a:prstGeom>
              <a:blipFill>
                <a:blip r:embed="rId6"/>
                <a:stretch>
                  <a:fillRect t="-1667" r="-1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A87B8A7E-DE39-470E-B2C4-F139FF4FB679}"/>
              </a:ext>
            </a:extLst>
          </p:cNvPr>
          <p:cNvSpPr/>
          <p:nvPr/>
        </p:nvSpPr>
        <p:spPr>
          <a:xfrm>
            <a:off x="9048328" y="3890959"/>
            <a:ext cx="360040" cy="77611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8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Other Lower Bounds in the </a:t>
            </a:r>
            <a:r>
              <a:rPr lang="en-US" sz="4800" b="1" dirty="0">
                <a:solidFill>
                  <a:srgbClr val="7030A0"/>
                </a:solidFill>
              </a:rPr>
              <a:t>Shuffle Model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2024" y="1020267"/>
                <a:ext cx="5696644" cy="3416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Learning Parity</a:t>
                </a:r>
              </a:p>
              <a:p>
                <a:pPr marL="0" indent="0">
                  <a:buNone/>
                </a:pPr>
                <a:r>
                  <a:rPr lang="en-US" sz="25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2500" dirty="0"/>
                  <a:t>: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00" dirty="0"/>
                  <a:t> users,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/>
                  <a:t>-</a:t>
                </a:r>
                <a:r>
                  <a:rPr lang="en-US" sz="2500" dirty="0" err="1"/>
                  <a:t>th</a:t>
                </a:r>
                <a:r>
                  <a:rPr lang="en-US" sz="2500" dirty="0"/>
                  <a:t> user gets</a:t>
                </a:r>
              </a:p>
              <a:p>
                <a:pPr marL="0" indent="0">
                  <a:buNone/>
                </a:pPr>
                <a:r>
                  <a:rPr lang="en-US" altLang="zh-CN" sz="2500" dirty="0"/>
                  <a:t>a </a:t>
                </a:r>
                <a:r>
                  <a:rPr lang="en-US" altLang="zh-CN" sz="2500" u="sng" dirty="0"/>
                  <a:t>random</a:t>
                </a:r>
                <a:r>
                  <a:rPr lang="en-US" sz="2500" dirty="0"/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500" dirty="0"/>
                  <a:t> and a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sz="2500" dirty="0"/>
                </a:b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500" b="1" dirty="0">
                    <a:solidFill>
                      <a:srgbClr val="00B0F0"/>
                    </a:solidFill>
                  </a:rPr>
                  <a:t>Promise</a:t>
                </a:r>
                <a:r>
                  <a:rPr lang="en-US" sz="2500" dirty="0"/>
                  <a:t>: There exists a hidden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5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2)</m:t>
                    </m:r>
                  </m:oMath>
                </a14:m>
                <a:r>
                  <a:rPr lang="en-US" sz="2500" dirty="0"/>
                  <a:t> for all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5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5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2500" dirty="0"/>
                  <a:t>: Find the hidden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1020267"/>
                <a:ext cx="5696644" cy="3416845"/>
              </a:xfrm>
              <a:prstGeom prst="rect">
                <a:avLst/>
              </a:prstGeom>
              <a:blipFill>
                <a:blip r:embed="rId3"/>
                <a:stretch>
                  <a:fillRect l="-1711" t="-4813" r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87185D-9BF0-42A9-A7C1-7C69AEB29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408" y="1022991"/>
                <a:ext cx="5760640" cy="34141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Selection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5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2500" b="0" dirty="0"/>
                  <a:t>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00" dirty="0"/>
                  <a:t> users,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/>
                  <a:t>-</a:t>
                </a:r>
                <a:r>
                  <a:rPr lang="en-US" sz="2500" dirty="0" err="1"/>
                  <a:t>th</a:t>
                </a:r>
                <a:r>
                  <a:rPr lang="en-US" sz="2500" dirty="0"/>
                  <a:t> user gets a preference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500" dirty="0"/>
                  <a:t>.</a:t>
                </a:r>
                <a:br>
                  <a:rPr lang="en-US" sz="2500" dirty="0"/>
                </a:br>
                <a:r>
                  <a:rPr lang="en-US" sz="20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500" b="1" dirty="0">
                    <a:solidFill>
                      <a:srgbClr val="00B0F0"/>
                    </a:solidFill>
                  </a:rPr>
                  <a:t>Score</a:t>
                </a:r>
                <a:r>
                  <a:rPr lang="en-US" sz="2500" dirty="0"/>
                  <a:t>: For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sSub>
                      <m:sSubPr>
                        <m:ctrlPr>
                          <a:rPr lang="en-US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5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2500" dirty="0"/>
                  <a:t>: Find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500" dirty="0">
                    <a:solidFill>
                      <a:srgbClr val="FF0000"/>
                    </a:solidFill>
                  </a:rPr>
                  <a:t> </a:t>
                </a:r>
                <a:r>
                  <a:rPr lang="en-US" sz="2500" dirty="0"/>
                  <a:t>such that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2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−1/10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87185D-9BF0-42A9-A7C1-7C69AEB29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8" y="1022991"/>
                <a:ext cx="5760640" cy="3414121"/>
              </a:xfrm>
              <a:prstGeom prst="rect">
                <a:avLst/>
              </a:prstGeom>
              <a:blipFill>
                <a:blip r:embed="rId4"/>
                <a:stretch>
                  <a:fillRect l="-1693" t="-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D8A46-0DBF-4C22-925C-8B8750BA2283}"/>
                  </a:ext>
                </a:extLst>
              </p:cNvPr>
              <p:cNvSpPr txBox="1"/>
              <p:nvPr/>
            </p:nvSpPr>
            <p:spPr>
              <a:xfrm>
                <a:off x="183332" y="4644182"/>
                <a:ext cx="576064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</a:rPr>
                  <a:t>Lower Bound for Selection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200" b="1" dirty="0">
                    <a:solidFill>
                      <a:schemeClr val="tx1"/>
                    </a:solidFill>
                  </a:rPr>
                  <a:t>No</a:t>
                </a:r>
                <a:r>
                  <a:rPr lang="en-US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-DP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sz="2200" dirty="0">
                    <a:solidFill>
                      <a:schemeClr val="tx1"/>
                    </a:solidFill>
                  </a:rPr>
                  <a:t> protocol with at most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messages from each user can solve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2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D8A46-0DBF-4C22-925C-8B8750BA2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32" y="4644182"/>
                <a:ext cx="5760640" cy="1477328"/>
              </a:xfrm>
              <a:prstGeom prst="rect">
                <a:avLst/>
              </a:prstGeom>
              <a:blipFill>
                <a:blip r:embed="rId5"/>
                <a:stretch>
                  <a:fillRect t="-3306" b="-74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361A73-4356-471C-8F7E-173E378D5AFC}"/>
                  </a:ext>
                </a:extLst>
              </p:cNvPr>
              <p:cNvSpPr txBox="1"/>
              <p:nvPr/>
            </p:nvSpPr>
            <p:spPr>
              <a:xfrm>
                <a:off x="6248028" y="4644182"/>
                <a:ext cx="5760640" cy="14914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</a:rPr>
                  <a:t>Lower Bound for Learning Parity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200" b="1" dirty="0">
                    <a:solidFill>
                      <a:schemeClr val="tx1"/>
                    </a:solidFill>
                  </a:rPr>
                  <a:t>No</a:t>
                </a:r>
                <a:r>
                  <a:rPr lang="en-US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-DP 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sz="2200" dirty="0">
                    <a:solidFill>
                      <a:schemeClr val="tx1"/>
                    </a:solidFill>
                  </a:rPr>
                  <a:t> protocol with at most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messages from each user can solve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Learning Parity </a:t>
                </a:r>
                <a:r>
                  <a:rPr lang="en-US" sz="2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361A73-4356-471C-8F7E-173E378D5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028" y="4644182"/>
                <a:ext cx="5760640" cy="1491434"/>
              </a:xfrm>
              <a:prstGeom prst="rect">
                <a:avLst/>
              </a:prstGeom>
              <a:blipFill>
                <a:blip r:embed="rId6"/>
                <a:stretch>
                  <a:fillRect t="-3279" b="-778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37540E7-3378-4CF3-8132-1ACB88788551}"/>
              </a:ext>
            </a:extLst>
          </p:cNvPr>
          <p:cNvSpPr txBox="1"/>
          <p:nvPr/>
        </p:nvSpPr>
        <p:spPr>
          <a:xfrm>
            <a:off x="4277746" y="6260231"/>
            <a:ext cx="33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Via </a:t>
            </a:r>
            <a:r>
              <a:rPr lang="en-US" sz="2400" b="1" dirty="0">
                <a:solidFill>
                  <a:srgbClr val="00B050"/>
                </a:solidFill>
              </a:rPr>
              <a:t>Dominated Protocols</a:t>
            </a:r>
          </a:p>
        </p:txBody>
      </p:sp>
    </p:spTree>
    <p:extLst>
      <p:ext uri="{BB962C8B-B14F-4D97-AF65-F5344CB8AC3E}">
        <p14:creationId xmlns:p14="http://schemas.microsoft.com/office/powerpoint/2010/main" val="3204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rgbClr val="7030A0"/>
                </a:solidFill>
              </a:rPr>
              <a:t>Comparison with [Cheu-Ullman’2020]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F49C-2375-489D-A706-CDE865E033AD}"/>
              </a:ext>
            </a:extLst>
          </p:cNvPr>
          <p:cNvSpPr txBox="1"/>
          <p:nvPr/>
        </p:nvSpPr>
        <p:spPr>
          <a:xfrm>
            <a:off x="983432" y="1268760"/>
            <a:ext cx="10582140" cy="1508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Robust Shuffle Model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(Robustness condition.) </a:t>
            </a:r>
            <a:r>
              <a:rPr lang="en-US" sz="2400" dirty="0">
                <a:solidFill>
                  <a:schemeClr val="tx1"/>
                </a:solidFill>
              </a:rPr>
              <a:t>The protocol should still be private, even if a small constant fraction of users dropped out. A </a:t>
            </a:r>
            <a:r>
              <a:rPr lang="en-US" sz="2400" b="1" dirty="0">
                <a:solidFill>
                  <a:schemeClr val="tx1"/>
                </a:solidFill>
              </a:rPr>
              <a:t>very desirable </a:t>
            </a:r>
            <a:r>
              <a:rPr lang="en-US" sz="2400" dirty="0">
                <a:solidFill>
                  <a:schemeClr val="tx1"/>
                </a:solidFill>
              </a:rPr>
              <a:t>property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E4468-C14E-48F0-A90E-87B6A2A56E35}"/>
                  </a:ext>
                </a:extLst>
              </p:cNvPr>
              <p:cNvSpPr txBox="1"/>
              <p:nvPr/>
            </p:nvSpPr>
            <p:spPr>
              <a:xfrm>
                <a:off x="783892" y="3394697"/>
                <a:ext cx="10981220" cy="12966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A recent independent work by [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Cheu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-Ullman, STOC 2021]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-DP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robust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protocol with </a:t>
                </a:r>
                <a:r>
                  <a:rPr lang="en-US" sz="2400" b="1" u="sng" dirty="0">
                    <a:solidFill>
                      <a:schemeClr val="tx1"/>
                    </a:solidFill>
                  </a:rPr>
                  <a:t>unbounded messages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from each user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cannot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cannot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Learning Parity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E4468-C14E-48F0-A90E-87B6A2A5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92" y="3394697"/>
                <a:ext cx="10981220" cy="1296637"/>
              </a:xfrm>
              <a:prstGeom prst="rect">
                <a:avLst/>
              </a:prstGeom>
              <a:blipFill>
                <a:blip r:embed="rId3"/>
                <a:stretch>
                  <a:fillRect t="-4695" r="-777" b="-98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BADFF12-0A78-4E7F-8023-86A8AB657B16}"/>
              </a:ext>
            </a:extLst>
          </p:cNvPr>
          <p:cNvSpPr txBox="1"/>
          <p:nvPr/>
        </p:nvSpPr>
        <p:spPr>
          <a:xfrm>
            <a:off x="119336" y="5597246"/>
            <a:ext cx="4536504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Our result </a:t>
            </a:r>
            <a:r>
              <a:rPr lang="en-US" sz="2400" b="1" dirty="0">
                <a:solidFill>
                  <a:schemeClr val="tx1"/>
                </a:solidFill>
              </a:rPr>
              <a:t>does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work for the </a:t>
            </a:r>
            <a:r>
              <a:rPr lang="en-US" sz="2400" b="1" u="sng" dirty="0">
                <a:solidFill>
                  <a:schemeClr val="tx1"/>
                </a:solidFill>
              </a:rPr>
              <a:t>unbounded message </a:t>
            </a:r>
            <a:r>
              <a:rPr lang="en-US" sz="2400" dirty="0">
                <a:solidFill>
                  <a:schemeClr val="tx1"/>
                </a:solidFill>
              </a:rPr>
              <a:t>case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50C0D1-8749-4374-94F3-188A4EA8CA07}"/>
                  </a:ext>
                </a:extLst>
              </p:cNvPr>
              <p:cNvSpPr txBox="1"/>
              <p:nvPr/>
            </p:nvSpPr>
            <p:spPr>
              <a:xfrm>
                <a:off x="4473866" y="5562493"/>
                <a:ext cx="7632848" cy="865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but applies to </a:t>
                </a:r>
                <a:r>
                  <a:rPr lang="en-US" sz="2400" b="1" u="sng" dirty="0">
                    <a:solidFill>
                      <a:schemeClr val="tx1"/>
                    </a:solidFill>
                  </a:rPr>
                  <a:t>non-robust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 protocols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and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also gives better lower bounds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Selection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50C0D1-8749-4374-94F3-188A4EA8C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866" y="5562493"/>
                <a:ext cx="7632848" cy="865750"/>
              </a:xfrm>
              <a:prstGeom prst="rect">
                <a:avLst/>
              </a:prstGeom>
              <a:blipFill>
                <a:blip r:embed="rId4"/>
                <a:stretch>
                  <a:fillRect t="-5594" b="-14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3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(Introduction)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Shuffle Model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Differential Privacy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Count Distinct Problem </a:t>
            </a:r>
            <a:r>
              <a:rPr lang="en-US" dirty="0"/>
              <a:t>and Our Results for it</a:t>
            </a:r>
          </a:p>
          <a:p>
            <a:pPr lvl="1"/>
            <a:r>
              <a:rPr lang="en-US" dirty="0"/>
              <a:t>Lower Bounds for </a:t>
            </a:r>
            <a:r>
              <a:rPr lang="en-US" b="1" dirty="0">
                <a:solidFill>
                  <a:srgbClr val="00B050"/>
                </a:solidFill>
              </a:rPr>
              <a:t>Selection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Learning Parity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Shuffle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(Techniques)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70C0"/>
                </a:solidFill>
              </a:rPr>
              <a:t>Dominated Protocols</a:t>
            </a:r>
            <a:endParaRPr lang="en-US" dirty="0"/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B050"/>
                </a:solidFill>
              </a:rPr>
              <a:t>Moment-Matching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 and </a:t>
            </a:r>
            <a:r>
              <a:rPr lang="en-US" b="1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Today’s Plan</a:t>
            </a:r>
            <a:endParaRPr lang="zh-CN" altLang="en-US" sz="4800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56B8E9ED-449E-47D1-92CD-ED1FBC6475AF}"/>
              </a:ext>
            </a:extLst>
          </p:cNvPr>
          <p:cNvSpPr/>
          <p:nvPr/>
        </p:nvSpPr>
        <p:spPr>
          <a:xfrm rot="10800000">
            <a:off x="838200" y="1513384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(Introduction)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Shuffle Model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Differential Privacy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Count Distinct Problem </a:t>
            </a:r>
            <a:r>
              <a:rPr lang="en-US" dirty="0"/>
              <a:t>and Our Results for it</a:t>
            </a:r>
          </a:p>
          <a:p>
            <a:pPr lvl="1"/>
            <a:r>
              <a:rPr lang="en-US" dirty="0"/>
              <a:t>Lower Bounds for </a:t>
            </a:r>
            <a:r>
              <a:rPr lang="en-US" b="1" dirty="0">
                <a:solidFill>
                  <a:srgbClr val="00B050"/>
                </a:solidFill>
              </a:rPr>
              <a:t>Selection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Learning Parity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Shuffle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(Techniques)</a:t>
            </a: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70C0"/>
                </a:solidFill>
              </a:rPr>
              <a:t>Dominated Protocols</a:t>
            </a:r>
            <a:endParaRPr lang="en-US" dirty="0"/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B050"/>
                </a:solidFill>
              </a:rPr>
              <a:t>Moment-Matching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 and </a:t>
            </a:r>
            <a:r>
              <a:rPr lang="en-US" b="1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Today’s Plan</a:t>
            </a:r>
            <a:endParaRPr lang="zh-CN" altLang="en-US" sz="48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0B9EFD5-00AA-4690-A535-8A8DB9C12F97}"/>
              </a:ext>
            </a:extLst>
          </p:cNvPr>
          <p:cNvSpPr/>
          <p:nvPr/>
        </p:nvSpPr>
        <p:spPr>
          <a:xfrm rot="10800000">
            <a:off x="838200" y="3496518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80025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Lower Bounds in </a:t>
            </a:r>
            <a:r>
              <a:rPr lang="en-US" altLang="zh-CN" sz="4800" b="1" dirty="0">
                <a:solidFill>
                  <a:srgbClr val="7030A0"/>
                </a:solidFill>
              </a:rPr>
              <a:t>Shuffle Model </a:t>
            </a:r>
            <a:r>
              <a:rPr lang="en-US" altLang="zh-CN" sz="4800" dirty="0"/>
              <a:t>via</a:t>
            </a:r>
            <a:br>
              <a:rPr lang="en-US" altLang="zh-CN" sz="4800" dirty="0"/>
            </a:br>
            <a:r>
              <a:rPr lang="en-US" altLang="zh-CN" sz="4800" b="1" dirty="0">
                <a:solidFill>
                  <a:srgbClr val="00B0F0"/>
                </a:solidFill>
              </a:rPr>
              <a:t>Dominated Protocols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388D-26F4-4C3C-A528-D3D288CEECF9}"/>
                  </a:ext>
                </a:extLst>
              </p:cNvPr>
              <p:cNvSpPr txBox="1"/>
              <p:nvPr/>
            </p:nvSpPr>
            <p:spPr>
              <a:xfrm>
                <a:off x="814670" y="3734868"/>
                <a:ext cx="10592814" cy="17878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00B0F0"/>
                    </a:solidFill>
                  </a:rPr>
                  <a:t>Dominated Protocols</a:t>
                </a:r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en-US" sz="2400" dirty="0"/>
                  <a:t>We say a 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sz="24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dominated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if there is a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and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388D-26F4-4C3C-A528-D3D288CEE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0" y="3734868"/>
                <a:ext cx="10592814" cy="1787862"/>
              </a:xfrm>
              <a:prstGeom prst="rect">
                <a:avLst/>
              </a:prstGeom>
              <a:blipFill>
                <a:blip r:embed="rId3"/>
                <a:stretch>
                  <a:fillRect l="-921" t="-3413" r="-14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766ED8-3106-4938-95AC-D56A038D2294}"/>
                  </a:ext>
                </a:extLst>
              </p:cNvPr>
              <p:cNvSpPr txBox="1"/>
              <p:nvPr/>
            </p:nvSpPr>
            <p:spPr>
              <a:xfrm>
                <a:off x="178737" y="1755807"/>
                <a:ext cx="11834525" cy="1615827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</a:rPr>
                  <a:t>Local Protocols</a:t>
                </a:r>
              </a:p>
              <a:p>
                <a:pPr algn="ctr"/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000" dirty="0"/>
                  <a:t> randomizer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-differentially private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for all pairs of inputs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,  and possible events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11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766ED8-3106-4938-95AC-D56A038D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7" y="1755807"/>
                <a:ext cx="11834525" cy="1615827"/>
              </a:xfrm>
              <a:prstGeom prst="rect">
                <a:avLst/>
              </a:prstGeom>
              <a:blipFill>
                <a:blip r:embed="rId4"/>
                <a:stretch>
                  <a:fillRect t="-339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38E58C-D3C0-4688-AAA9-ED079754DA4C}"/>
                  </a:ext>
                </a:extLst>
              </p:cNvPr>
              <p:cNvSpPr txBox="1"/>
              <p:nvPr/>
            </p:nvSpPr>
            <p:spPr>
              <a:xfrm>
                <a:off x="596162" y="6021288"/>
                <a:ext cx="11029830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-Local</a:t>
                </a:r>
                <a:r>
                  <a:rPr lang="en-US" sz="2400" dirty="0"/>
                  <a:t> Protocols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-Dominated</a:t>
                </a:r>
                <a:r>
                  <a:rPr lang="en-US" sz="2400" dirty="0"/>
                  <a:t>! (Set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400" dirty="0"/>
                  <a:t>.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38E58C-D3C0-4688-AAA9-ED079754D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62" y="6021288"/>
                <a:ext cx="11029830" cy="461665"/>
              </a:xfrm>
              <a:prstGeom prst="rect">
                <a:avLst/>
              </a:prstGeom>
              <a:blipFill>
                <a:blip r:embed="rId5"/>
                <a:stretch>
                  <a:fillRect t="-8974" b="-2692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 hidden="1">
            <a:extLst>
              <a:ext uri="{FF2B5EF4-FFF2-40B4-BE49-F238E27FC236}">
                <a16:creationId xmlns:a16="http://schemas.microsoft.com/office/drawing/2014/main" id="{4B43EA4B-EB91-4762-8D6B-DE4775A8A8F9}"/>
              </a:ext>
            </a:extLst>
          </p:cNvPr>
          <p:cNvSpPr/>
          <p:nvPr/>
        </p:nvSpPr>
        <p:spPr>
          <a:xfrm>
            <a:off x="6456040" y="3059374"/>
            <a:ext cx="4464496" cy="21698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proved that some Multi-Message Shuffle Protocols are </a:t>
            </a:r>
            <a:r>
              <a:rPr lang="en-US" u="sng" dirty="0"/>
              <a:t>not Local DP for any non-trivial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54443-66B6-4B50-9FFB-2463EA4F60F1}"/>
              </a:ext>
            </a:extLst>
          </p:cNvPr>
          <p:cNvSpPr txBox="1"/>
          <p:nvPr/>
        </p:nvSpPr>
        <p:spPr>
          <a:xfrm>
            <a:off x="0" y="222682"/>
            <a:ext cx="309634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Convention</a:t>
            </a:r>
            <a:endParaRPr lang="en-US" b="1" dirty="0"/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Green </a:t>
            </a:r>
            <a:r>
              <a:rPr lang="en-US" b="1" dirty="0"/>
              <a:t>for</a:t>
            </a:r>
            <a:r>
              <a:rPr lang="en-US" b="1" dirty="0">
                <a:solidFill>
                  <a:srgbClr val="00B050"/>
                </a:solidFill>
              </a:rPr>
              <a:t> Local Model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Purple </a:t>
            </a:r>
            <a:r>
              <a:rPr lang="en-US" b="1" dirty="0"/>
              <a:t>for</a:t>
            </a:r>
            <a:r>
              <a:rPr lang="en-US" b="1" dirty="0">
                <a:solidFill>
                  <a:srgbClr val="7030A0"/>
                </a:solidFill>
              </a:rPr>
              <a:t> Shuffle Model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Blue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for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Dominated Protocols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Lower Bounds in </a:t>
            </a:r>
            <a:r>
              <a:rPr lang="en-US" altLang="zh-CN" sz="4800" b="1" dirty="0">
                <a:solidFill>
                  <a:srgbClr val="7030A0"/>
                </a:solidFill>
              </a:rPr>
              <a:t>Shuffle Model </a:t>
            </a:r>
            <a:r>
              <a:rPr lang="en-US" altLang="zh-CN" sz="4800" dirty="0"/>
              <a:t>via</a:t>
            </a:r>
            <a:br>
              <a:rPr lang="en-US" altLang="zh-CN" sz="4800" dirty="0"/>
            </a:br>
            <a:r>
              <a:rPr lang="en-US" altLang="zh-CN" sz="4800" b="1" dirty="0">
                <a:solidFill>
                  <a:srgbClr val="00B0F0"/>
                </a:solidFill>
              </a:rPr>
              <a:t>Dominated Protocols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4520C-4183-413E-9DBC-F43AB1FD0297}"/>
                  </a:ext>
                </a:extLst>
              </p:cNvPr>
              <p:cNvSpPr txBox="1"/>
              <p:nvPr/>
            </p:nvSpPr>
            <p:spPr>
              <a:xfrm>
                <a:off x="989246" y="4758413"/>
                <a:ext cx="10441768" cy="1446550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Multi-Message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Protocols are </a:t>
                </a:r>
                <a:r>
                  <a:rPr lang="en-US" sz="3200" b="1" dirty="0">
                    <a:solidFill>
                      <a:srgbClr val="00B0F0"/>
                    </a:solidFill>
                  </a:rPr>
                  <a:t>Dominated</a:t>
                </a:r>
              </a:p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-DP in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-message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shuffle model </a:t>
                </a:r>
                <a:r>
                  <a:rPr lang="en-US" sz="280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users,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dominated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4520C-4183-413E-9DBC-F43AB1FD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6" y="4758413"/>
                <a:ext cx="10441768" cy="1446550"/>
              </a:xfrm>
              <a:prstGeom prst="rect">
                <a:avLst/>
              </a:prstGeom>
              <a:blipFill>
                <a:blip r:embed="rId3"/>
                <a:stretch>
                  <a:fillRect t="-5485" r="-467" b="-113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 hidden="1">
            <a:extLst>
              <a:ext uri="{FF2B5EF4-FFF2-40B4-BE49-F238E27FC236}">
                <a16:creationId xmlns:a16="http://schemas.microsoft.com/office/drawing/2014/main" id="{4B43EA4B-EB91-4762-8D6B-DE4775A8A8F9}"/>
              </a:ext>
            </a:extLst>
          </p:cNvPr>
          <p:cNvSpPr/>
          <p:nvPr/>
        </p:nvSpPr>
        <p:spPr>
          <a:xfrm>
            <a:off x="6456040" y="3059374"/>
            <a:ext cx="4464496" cy="21698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proved that some Multi-Message Shuffle Protocols are </a:t>
            </a:r>
            <a:r>
              <a:rPr lang="en-US" u="sng" dirty="0"/>
              <a:t>not Local DP for any non-trivial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54443-66B6-4B50-9FFB-2463EA4F60F1}"/>
              </a:ext>
            </a:extLst>
          </p:cNvPr>
          <p:cNvSpPr txBox="1"/>
          <p:nvPr/>
        </p:nvSpPr>
        <p:spPr>
          <a:xfrm>
            <a:off x="191344" y="792720"/>
            <a:ext cx="309634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Convention</a:t>
            </a:r>
            <a:endParaRPr lang="en-US" b="1" dirty="0"/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Green </a:t>
            </a:r>
            <a:r>
              <a:rPr lang="en-US" b="1" dirty="0"/>
              <a:t>for</a:t>
            </a:r>
            <a:r>
              <a:rPr lang="en-US" b="1" dirty="0">
                <a:solidFill>
                  <a:srgbClr val="00B050"/>
                </a:solidFill>
              </a:rPr>
              <a:t> Local Model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Purple </a:t>
            </a:r>
            <a:r>
              <a:rPr lang="en-US" b="1" dirty="0"/>
              <a:t>for</a:t>
            </a:r>
            <a:r>
              <a:rPr lang="en-US" b="1" dirty="0">
                <a:solidFill>
                  <a:srgbClr val="7030A0"/>
                </a:solidFill>
              </a:rPr>
              <a:t> Shuffle Model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Blue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for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Dominated Protocols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1E524F-ED94-405C-BE35-87EFA54D47B4}"/>
                  </a:ext>
                </a:extLst>
              </p:cNvPr>
              <p:cNvSpPr txBox="1"/>
              <p:nvPr/>
            </p:nvSpPr>
            <p:spPr>
              <a:xfrm>
                <a:off x="838200" y="2204864"/>
                <a:ext cx="10592814" cy="17878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00B0F0"/>
                    </a:solidFill>
                  </a:rPr>
                  <a:t>Dominated Protocols</a:t>
                </a:r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en-US" sz="2400" dirty="0"/>
                  <a:t>We say a 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sz="24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dominated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if there is a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and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1E524F-ED94-405C-BE35-87EFA54D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4864"/>
                <a:ext cx="10592814" cy="1787862"/>
              </a:xfrm>
              <a:prstGeom prst="rect">
                <a:avLst/>
              </a:prstGeom>
              <a:blipFill>
                <a:blip r:embed="rId4"/>
                <a:stretch>
                  <a:fillRect l="-921" t="-3413" r="-14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8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Lower Bounds for </a:t>
            </a:r>
            <a:r>
              <a:rPr lang="en-US" altLang="zh-CN" sz="4800" b="1" dirty="0">
                <a:solidFill>
                  <a:srgbClr val="C00000"/>
                </a:solidFill>
              </a:rPr>
              <a:t>Count Distinct </a:t>
            </a:r>
            <a:r>
              <a:rPr lang="en-US" altLang="zh-CN" sz="4800" dirty="0"/>
              <a:t>via</a:t>
            </a:r>
            <a:br>
              <a:rPr lang="en-US" altLang="zh-CN" sz="4800" dirty="0"/>
            </a:br>
            <a:r>
              <a:rPr lang="en-US" altLang="zh-CN" sz="4800" b="1" dirty="0">
                <a:solidFill>
                  <a:srgbClr val="00B0F0"/>
                </a:solidFill>
              </a:rPr>
              <a:t>Dominated Protocols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10802247-F9D1-4072-B32D-AB37C62A11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2276872"/>
                <a:ext cx="3888432" cy="3264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Selection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user gets a preference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br>
                  <a:rPr lang="en-US" sz="2400" dirty="0"/>
                </a:br>
                <a:r>
                  <a:rPr lang="en-US" sz="12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Score</a:t>
                </a:r>
                <a:r>
                  <a:rPr lang="en-US" sz="2400" dirty="0"/>
                  <a:t>: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2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2400" dirty="0"/>
                  <a:t>: Find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such that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10802247-F9D1-4072-B32D-AB37C62A1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276872"/>
                <a:ext cx="3888432" cy="3264603"/>
              </a:xfrm>
              <a:prstGeom prst="rect">
                <a:avLst/>
              </a:prstGeom>
              <a:blipFill>
                <a:blip r:embed="rId3"/>
                <a:stretch>
                  <a:fillRect l="-1872" t="-2788" b="-111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2BB8D-8C4E-4BE1-A018-1888489767A4}"/>
                  </a:ext>
                </a:extLst>
              </p:cNvPr>
              <p:cNvSpPr txBox="1"/>
              <p:nvPr/>
            </p:nvSpPr>
            <p:spPr>
              <a:xfrm>
                <a:off x="4511824" y="1830308"/>
                <a:ext cx="734481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Multi-Message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 Protocols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are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Dominated</a:t>
                </a:r>
              </a:p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-DP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-message shuffle model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users,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-dominated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2BB8D-8C4E-4BE1-A018-1888489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1830308"/>
                <a:ext cx="7344816" cy="1200329"/>
              </a:xfrm>
              <a:prstGeom prst="rect">
                <a:avLst/>
              </a:prstGeom>
              <a:blipFill>
                <a:blip r:embed="rId4"/>
                <a:stretch>
                  <a:fillRect t="-3518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FE535D-72C4-4208-A386-80EFF80AEF40}"/>
                  </a:ext>
                </a:extLst>
              </p:cNvPr>
              <p:cNvSpPr txBox="1"/>
              <p:nvPr/>
            </p:nvSpPr>
            <p:spPr>
              <a:xfrm>
                <a:off x="4511824" y="3529754"/>
                <a:ext cx="7344816" cy="1200329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Selection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 Hard for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Dominated Protocols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No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)-dominated protocol can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FE535D-72C4-4208-A386-80EFF80AE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3529754"/>
                <a:ext cx="7344816" cy="1200329"/>
              </a:xfrm>
              <a:prstGeom prst="rect">
                <a:avLst/>
              </a:prstGeom>
              <a:blipFill>
                <a:blip r:embed="rId5"/>
                <a:stretch>
                  <a:fillRect l="-249" t="-4061" r="-1245" b="-6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63861A-0005-4BEE-BB6D-D270F3FB6AE4}"/>
                  </a:ext>
                </a:extLst>
              </p:cNvPr>
              <p:cNvSpPr txBox="1"/>
              <p:nvPr/>
            </p:nvSpPr>
            <p:spPr>
              <a:xfrm>
                <a:off x="4511824" y="5229200"/>
                <a:ext cx="734481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Lower Bound for Selection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No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-DP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 protocol </a:t>
                </a:r>
                <a:r>
                  <a:rPr lang="en-US" sz="2400" dirty="0">
                    <a:solidFill>
                      <a:schemeClr val="tx1"/>
                    </a:solidFill>
                  </a:rPr>
                  <a:t>with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messages from each user can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63861A-0005-4BEE-BB6D-D270F3FB6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5229200"/>
                <a:ext cx="7344816" cy="1200329"/>
              </a:xfrm>
              <a:prstGeom prst="rect">
                <a:avLst/>
              </a:prstGeom>
              <a:blipFill>
                <a:blip r:embed="rId6"/>
                <a:stretch>
                  <a:fillRect l="-166" t="-3518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lus Sign 1">
            <a:extLst>
              <a:ext uri="{FF2B5EF4-FFF2-40B4-BE49-F238E27FC236}">
                <a16:creationId xmlns:a16="http://schemas.microsoft.com/office/drawing/2014/main" id="{108628D7-210C-4CAE-9186-C25C8C325ED1}"/>
              </a:ext>
            </a:extLst>
          </p:cNvPr>
          <p:cNvSpPr/>
          <p:nvPr/>
        </p:nvSpPr>
        <p:spPr>
          <a:xfrm>
            <a:off x="7722350" y="3043213"/>
            <a:ext cx="563724" cy="44539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9B3A98FC-65A2-484B-96E2-22C9C7BE83A0}"/>
              </a:ext>
            </a:extLst>
          </p:cNvPr>
          <p:cNvSpPr/>
          <p:nvPr/>
        </p:nvSpPr>
        <p:spPr>
          <a:xfrm>
            <a:off x="7764524" y="4792363"/>
            <a:ext cx="576064" cy="374556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(Introduction)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Shuffle Model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Differential Privacy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Count Distinct Problem </a:t>
            </a:r>
            <a:r>
              <a:rPr lang="en-US" dirty="0"/>
              <a:t>and Our Results for it</a:t>
            </a:r>
          </a:p>
          <a:p>
            <a:pPr lvl="1"/>
            <a:r>
              <a:rPr lang="en-US" dirty="0"/>
              <a:t>Lower Bounds for </a:t>
            </a:r>
            <a:r>
              <a:rPr lang="en-US" b="1" dirty="0">
                <a:solidFill>
                  <a:srgbClr val="00B050"/>
                </a:solidFill>
              </a:rPr>
              <a:t>Selection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Learning Parity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Shuffle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(Techniques)</a:t>
            </a: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70C0"/>
                </a:solidFill>
              </a:rPr>
              <a:t>Dominated Protocols</a:t>
            </a:r>
            <a:endParaRPr lang="en-US" dirty="0"/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B050"/>
                </a:solidFill>
              </a:rPr>
              <a:t>Moment-Matching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 and </a:t>
            </a:r>
            <a:r>
              <a:rPr lang="en-US" b="1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Today’s Plan</a:t>
            </a:r>
            <a:endParaRPr lang="zh-CN" altLang="en-US" sz="48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0B9EFD5-00AA-4690-A535-8A8DB9C12F97}"/>
              </a:ext>
            </a:extLst>
          </p:cNvPr>
          <p:cNvSpPr/>
          <p:nvPr/>
        </p:nvSpPr>
        <p:spPr>
          <a:xfrm rot="10800000">
            <a:off x="838200" y="3933056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6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019A9A-92D1-4A6F-A2A2-4908C6C6C8FE}"/>
                  </a:ext>
                </a:extLst>
              </p:cNvPr>
              <p:cNvSpPr txBox="1"/>
              <p:nvPr/>
            </p:nvSpPr>
            <p:spPr>
              <a:xfrm>
                <a:off x="911424" y="1340768"/>
                <a:ext cx="10081120" cy="1215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Lower Bound in Low-Privacy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/>
                  <a:t>Model</a:t>
                </a:r>
              </a:p>
              <a:p>
                <a:pPr algn="ctr"/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,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019A9A-92D1-4A6F-A2A2-4908C6C6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340768"/>
                <a:ext cx="10081120" cy="1215654"/>
              </a:xfrm>
              <a:prstGeom prst="rect">
                <a:avLst/>
              </a:prstGeom>
              <a:blipFill>
                <a:blip r:embed="rId3"/>
                <a:stretch>
                  <a:fillRect t="-4020" b="-1105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Constructing the Hard Distribution</a:t>
            </a:r>
            <a:endParaRPr lang="zh-CN" altLang="en-US" sz="6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5E2EA1-C0E0-462A-A37A-99440706075E}"/>
                  </a:ext>
                </a:extLst>
              </p:cNvPr>
              <p:cNvSpPr txBox="1"/>
              <p:nvPr/>
            </p:nvSpPr>
            <p:spPr>
              <a:xfrm>
                <a:off x="785714" y="2716888"/>
                <a:ext cx="10620572" cy="8925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Goal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Construct two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-input datasets, such that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5E2EA1-C0E0-462A-A37A-99440706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14" y="2716888"/>
                <a:ext cx="10620572" cy="892552"/>
              </a:xfrm>
              <a:prstGeom prst="rect">
                <a:avLst/>
              </a:prstGeom>
              <a:blipFill>
                <a:blip r:embed="rId4"/>
                <a:stretch>
                  <a:fillRect t="-6849" b="-150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40124-9B85-47B9-8FAD-C415D8408A57}"/>
                  </a:ext>
                </a:extLst>
              </p:cNvPr>
              <p:cNvSpPr txBox="1"/>
              <p:nvPr/>
            </p:nvSpPr>
            <p:spPr>
              <a:xfrm>
                <a:off x="704576" y="3667299"/>
                <a:ext cx="60948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Indistinguishability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NO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)-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>
                    <a:solidFill>
                      <a:schemeClr val="tx1"/>
                    </a:solidFill>
                  </a:rPr>
                  <a:t> DP protocol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can distinguish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40124-9B85-47B9-8FAD-C415D840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6" y="3667299"/>
                <a:ext cx="6094800" cy="1200329"/>
              </a:xfrm>
              <a:prstGeom prst="rect">
                <a:avLst/>
              </a:prstGeom>
              <a:blipFill>
                <a:blip r:embed="rId5"/>
                <a:stretch>
                  <a:fillRect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966AAA-C371-43CC-949B-88C9D855CCE0}"/>
                  </a:ext>
                </a:extLst>
              </p:cNvPr>
              <p:cNvSpPr txBox="1"/>
              <p:nvPr/>
            </p:nvSpPr>
            <p:spPr>
              <a:xfrm>
                <a:off x="6096000" y="3678623"/>
                <a:ext cx="60948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Gap in Distinct Elements</a:t>
                </a:r>
              </a:p>
              <a:p>
                <a:pPr algn="ctr"/>
                <a:r>
                  <a:rPr lang="en-US" sz="2400" dirty="0"/>
                  <a:t>Number of </a:t>
                </a:r>
                <a:r>
                  <a:rPr lang="en-US" sz="2400" dirty="0">
                    <a:solidFill>
                      <a:schemeClr val="tx1"/>
                    </a:solidFill>
                  </a:rPr>
                  <a:t>distinct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differ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whp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966AAA-C371-43CC-949B-88C9D855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78623"/>
                <a:ext cx="6094800" cy="1200329"/>
              </a:xfrm>
              <a:prstGeom prst="rect">
                <a:avLst/>
              </a:prstGeom>
              <a:blipFill>
                <a:blip r:embed="rId6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2EC35E-1430-45EE-87A8-5630502C366B}"/>
                  </a:ext>
                </a:extLst>
              </p:cNvPr>
              <p:cNvSpPr txBox="1"/>
              <p:nvPr/>
            </p:nvSpPr>
            <p:spPr>
              <a:xfrm>
                <a:off x="1055440" y="1340071"/>
                <a:ext cx="10081120" cy="1215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Lower Bound in Low-Privacy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/>
                  <a:t>Model</a:t>
                </a:r>
              </a:p>
              <a:p>
                <a:pPr algn="ctr"/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,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2EC35E-1430-45EE-87A8-5630502C3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340071"/>
                <a:ext cx="10081120" cy="1215654"/>
              </a:xfrm>
              <a:prstGeom prst="rect">
                <a:avLst/>
              </a:prstGeom>
              <a:blipFill>
                <a:blip r:embed="rId7"/>
                <a:stretch>
                  <a:fillRect t="-4020" b="-95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F6F94-E16C-40C4-9AC6-9E620E958900}"/>
                  </a:ext>
                </a:extLst>
              </p:cNvPr>
              <p:cNvSpPr txBox="1"/>
              <p:nvPr/>
            </p:nvSpPr>
            <p:spPr>
              <a:xfrm>
                <a:off x="352876" y="5655010"/>
                <a:ext cx="67982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For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are close in statistical distance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F6F94-E16C-40C4-9AC6-9E620E958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6" y="5655010"/>
                <a:ext cx="6798200" cy="830997"/>
              </a:xfrm>
              <a:prstGeom prst="rect">
                <a:avLst/>
              </a:prstGeom>
              <a:blipFill>
                <a:blip r:embed="rId8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Up-Down 1">
            <a:extLst>
              <a:ext uri="{FF2B5EF4-FFF2-40B4-BE49-F238E27FC236}">
                <a16:creationId xmlns:a16="http://schemas.microsoft.com/office/drawing/2014/main" id="{79660C90-D4D7-4AE0-86C8-860293C53198}"/>
              </a:ext>
            </a:extLst>
          </p:cNvPr>
          <p:cNvSpPr/>
          <p:nvPr/>
        </p:nvSpPr>
        <p:spPr>
          <a:xfrm>
            <a:off x="3624080" y="4992108"/>
            <a:ext cx="255792" cy="5245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llout: Bent Line with Border and Accent Bar 4">
                <a:extLst>
                  <a:ext uri="{FF2B5EF4-FFF2-40B4-BE49-F238E27FC236}">
                    <a16:creationId xmlns:a16="http://schemas.microsoft.com/office/drawing/2014/main" id="{B6B683AC-BD5A-4E15-B9A8-2D3B97BFDD9B}"/>
                  </a:ext>
                </a:extLst>
              </p:cNvPr>
              <p:cNvSpPr/>
              <p:nvPr/>
            </p:nvSpPr>
            <p:spPr>
              <a:xfrm>
                <a:off x="7266434" y="4992109"/>
                <a:ext cx="4662214" cy="1493898"/>
              </a:xfrm>
              <a:prstGeom prst="accentBorderCallout2">
                <a:avLst>
                  <a:gd name="adj1" fmla="val 18750"/>
                  <a:gd name="adj2" fmla="val -8333"/>
                  <a:gd name="adj3" fmla="val 39998"/>
                  <a:gd name="adj4" fmla="val -70920"/>
                  <a:gd name="adj5" fmla="val 78225"/>
                  <a:gd name="adj6" fmla="val -10333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distribution of the transcript, when running randomizer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a dataset.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/>
                  <a:t>Draw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Output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Callout: Bent Line with Border and Accent Bar 4">
                <a:extLst>
                  <a:ext uri="{FF2B5EF4-FFF2-40B4-BE49-F238E27FC236}">
                    <a16:creationId xmlns:a16="http://schemas.microsoft.com/office/drawing/2014/main" id="{B6B683AC-BD5A-4E15-B9A8-2D3B97BFD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434" y="4992109"/>
                <a:ext cx="4662214" cy="1493898"/>
              </a:xfrm>
              <a:prstGeom prst="accentBorderCallout2">
                <a:avLst>
                  <a:gd name="adj1" fmla="val 18750"/>
                  <a:gd name="adj2" fmla="val -8333"/>
                  <a:gd name="adj3" fmla="val 39998"/>
                  <a:gd name="adj4" fmla="val -70920"/>
                  <a:gd name="adj5" fmla="val 78225"/>
                  <a:gd name="adj6" fmla="val -103332"/>
                </a:avLst>
              </a:prstGeom>
              <a:blipFill>
                <a:blip r:embed="rId9"/>
                <a:stretch>
                  <a:fillRect r="-963"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9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3" grpId="0" animBg="1"/>
      <p:bldP spid="14" grpId="0"/>
      <p:bldP spid="2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3"/>
            <a:ext cx="10874424" cy="1051946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Histogram</a:t>
            </a:r>
            <a:r>
              <a:rPr lang="en-US" altLang="zh-CN" sz="6000" b="1" dirty="0"/>
              <a:t> Suffices</a:t>
            </a:r>
            <a:endParaRPr lang="zh-CN" altLang="en-US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5E2EA1-C0E0-462A-A37A-99440706075E}"/>
                  </a:ext>
                </a:extLst>
              </p:cNvPr>
              <p:cNvSpPr txBox="1"/>
              <p:nvPr/>
            </p:nvSpPr>
            <p:spPr>
              <a:xfrm>
                <a:off x="838200" y="1105754"/>
                <a:ext cx="10620572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Due to </a:t>
                </a:r>
                <a:r>
                  <a:rPr lang="en-US" sz="2400" b="1" u="sng" dirty="0">
                    <a:solidFill>
                      <a:schemeClr val="tx1"/>
                    </a:solidFill>
                  </a:rPr>
                  <a:t>symmetry</a:t>
                </a:r>
                <a:r>
                  <a:rPr lang="en-US" sz="2400" dirty="0">
                    <a:solidFill>
                      <a:schemeClr val="tx1"/>
                    </a:solidFill>
                  </a:rPr>
                  <a:t>, only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histogram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matters!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5E2EA1-C0E0-462A-A37A-99440706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05754"/>
                <a:ext cx="10620572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8E183A-824B-47FF-AB49-049E4811035E}"/>
                  </a:ext>
                </a:extLst>
              </p:cNvPr>
              <p:cNvSpPr txBox="1"/>
              <p:nvPr/>
            </p:nvSpPr>
            <p:spPr>
              <a:xfrm>
                <a:off x="-96688" y="5924200"/>
                <a:ext cx="76789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For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-randomizer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𝐻𝑖𝑠𝑡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𝐻𝑖𝑠𝑡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are close in statistical distance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8E183A-824B-47FF-AB49-049E4811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688" y="5924200"/>
                <a:ext cx="7678976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CA657-E078-4E17-8338-80A97D56B136}"/>
                  </a:ext>
                </a:extLst>
              </p:cNvPr>
              <p:cNvSpPr txBox="1"/>
              <p:nvPr/>
            </p:nvSpPr>
            <p:spPr>
              <a:xfrm>
                <a:off x="417146" y="2624688"/>
                <a:ext cx="60948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Indistinguishability 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NO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)-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>
                    <a:solidFill>
                      <a:schemeClr val="tx1"/>
                    </a:solidFill>
                  </a:rPr>
                  <a:t> DP protocol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can distinguish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CA657-E078-4E17-8338-80A97D56B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6" y="2624688"/>
                <a:ext cx="6094800" cy="1200329"/>
              </a:xfrm>
              <a:prstGeom prst="rect">
                <a:avLst/>
              </a:prstGeom>
              <a:blipFill>
                <a:blip r:embed="rId6"/>
                <a:stretch>
                  <a:fillRect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4F59A-B734-4B5B-8906-1D037C63C7A6}"/>
                  </a:ext>
                </a:extLst>
              </p:cNvPr>
              <p:cNvSpPr txBox="1"/>
              <p:nvPr/>
            </p:nvSpPr>
            <p:spPr>
              <a:xfrm>
                <a:off x="271692" y="4406655"/>
                <a:ext cx="67982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For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are close in statistical distance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4F59A-B734-4B5B-8906-1D037C63C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92" y="4406655"/>
                <a:ext cx="6798200" cy="830997"/>
              </a:xfrm>
              <a:prstGeom prst="rect">
                <a:avLst/>
              </a:prstGeom>
              <a:blipFill>
                <a:blip r:embed="rId7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449987D1-F32E-4017-A75B-7D1E4EEA72A8}"/>
              </a:ext>
            </a:extLst>
          </p:cNvPr>
          <p:cNvSpPr/>
          <p:nvPr/>
        </p:nvSpPr>
        <p:spPr>
          <a:xfrm>
            <a:off x="3238050" y="3887429"/>
            <a:ext cx="255792" cy="5245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AB06B0A0-5F45-49EA-8220-4E09862B6649}"/>
              </a:ext>
            </a:extLst>
          </p:cNvPr>
          <p:cNvSpPr/>
          <p:nvPr/>
        </p:nvSpPr>
        <p:spPr>
          <a:xfrm>
            <a:off x="3238050" y="5344702"/>
            <a:ext cx="255792" cy="5245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llout: Bent Line with Border and Accent Bar 18">
                <a:extLst>
                  <a:ext uri="{FF2B5EF4-FFF2-40B4-BE49-F238E27FC236}">
                    <a16:creationId xmlns:a16="http://schemas.microsoft.com/office/drawing/2014/main" id="{3B69241F-18A3-41F0-B194-558D4513FBB7}"/>
                  </a:ext>
                </a:extLst>
              </p:cNvPr>
              <p:cNvSpPr/>
              <p:nvPr/>
            </p:nvSpPr>
            <p:spPr>
              <a:xfrm>
                <a:off x="7262518" y="3267762"/>
                <a:ext cx="4738138" cy="2087601"/>
              </a:xfrm>
              <a:prstGeom prst="accentBorderCallout2">
                <a:avLst>
                  <a:gd name="adj1" fmla="val 18750"/>
                  <a:gd name="adj2" fmla="val -8333"/>
                  <a:gd name="adj3" fmla="val 39998"/>
                  <a:gd name="adj4" fmla="val -70920"/>
                  <a:gd name="adj5" fmla="val 152102"/>
                  <a:gd name="adj6" fmla="val -99523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𝐻𝑖𝑠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distribution of histogram of the transcript, when running randomizer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a dataset.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𝐻𝑖𝑠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Draw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Output the </a:t>
                </a:r>
                <a:r>
                  <a:rPr lang="en-US" b="1" dirty="0">
                    <a:solidFill>
                      <a:srgbClr val="FF0000"/>
                    </a:solidFill>
                  </a:rPr>
                  <a:t>histogram</a:t>
                </a:r>
                <a:r>
                  <a:rPr lang="en-US" dirty="0"/>
                  <a:t> of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9" name="Callout: Bent Line with Border and Accent Bar 18">
                <a:extLst>
                  <a:ext uri="{FF2B5EF4-FFF2-40B4-BE49-F238E27FC236}">
                    <a16:creationId xmlns:a16="http://schemas.microsoft.com/office/drawing/2014/main" id="{3B69241F-18A3-41F0-B194-558D4513F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18" y="3267762"/>
                <a:ext cx="4738138" cy="2087601"/>
              </a:xfrm>
              <a:prstGeom prst="accentBorderCallout2">
                <a:avLst>
                  <a:gd name="adj1" fmla="val 18750"/>
                  <a:gd name="adj2" fmla="val -8333"/>
                  <a:gd name="adj3" fmla="val 39998"/>
                  <a:gd name="adj4" fmla="val -70920"/>
                  <a:gd name="adj5" fmla="val 152102"/>
                  <a:gd name="adj6" fmla="val -99523"/>
                </a:avLst>
              </a:prstGeom>
              <a:blipFill>
                <a:blip r:embed="rId8"/>
                <a:stretch>
                  <a:fillRect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0FED3D-7136-48BE-A45B-BC2C6C9454C8}"/>
                  </a:ext>
                </a:extLst>
              </p:cNvPr>
              <p:cNvSpPr txBox="1"/>
              <p:nvPr/>
            </p:nvSpPr>
            <p:spPr>
              <a:xfrm>
                <a:off x="838200" y="1687805"/>
                <a:ext cx="10620572" cy="8925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Goal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Construct two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-input datasets, such that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0FED3D-7136-48BE-A45B-BC2C6C945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7805"/>
                <a:ext cx="10620572" cy="892552"/>
              </a:xfrm>
              <a:prstGeom prst="rect">
                <a:avLst/>
              </a:prstGeom>
              <a:blipFill>
                <a:blip r:embed="rId9"/>
                <a:stretch>
                  <a:fillRect t="-6849" b="-150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8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Overview of Proof</a:t>
            </a:r>
            <a:endParaRPr lang="zh-CN" altLang="en-US" sz="6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034D235-F88F-489C-9D15-B96895EFC7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780" y="1700808"/>
                <a:ext cx="10765804" cy="446449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Ideas Behind The </a:t>
                </a:r>
                <a:r>
                  <a:rPr lang="en-US" sz="2000" b="1" dirty="0"/>
                  <a:t>Estimate the Unseen </a:t>
                </a:r>
                <a:r>
                  <a:rPr lang="en-US" sz="2000" dirty="0"/>
                  <a:t>Problem:</a:t>
                </a:r>
              </a:p>
              <a:p>
                <a:pPr lvl="1"/>
                <a:r>
                  <a:rPr lang="en-US" sz="2000" b="1" dirty="0" err="1">
                    <a:solidFill>
                      <a:srgbClr val="7030A0"/>
                    </a:solidFill>
                  </a:rPr>
                  <a:t>Poissonization</a:t>
                </a:r>
                <a:r>
                  <a:rPr lang="en-US" sz="2000" b="1" dirty="0"/>
                  <a:t> and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Moment-Matching</a:t>
                </a:r>
              </a:p>
              <a:p>
                <a:r>
                  <a:rPr lang="en-US" sz="2000" dirty="0"/>
                  <a:t>Construction of Hard Distributions:</a:t>
                </a:r>
              </a:p>
              <a:p>
                <a:pPr lvl="1"/>
                <a:r>
                  <a:rPr lang="en-US" sz="2000" dirty="0"/>
                  <a:t>We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from two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Moment-Matching</a:t>
                </a:r>
                <a:r>
                  <a:rPr lang="en-US" sz="20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Analyzing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𝐻𝑖𝑠𝑡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are the histogram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obtained by applying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Express them elegantly with sums of </a:t>
                </a:r>
                <a:r>
                  <a:rPr lang="en-US" sz="2000" b="1" dirty="0"/>
                  <a:t>Mixtures of</a:t>
                </a:r>
                <a:r>
                  <a:rPr lang="en-US" sz="2000" dirty="0"/>
                  <a:t> </a:t>
                </a:r>
                <a:r>
                  <a:rPr lang="en-US" sz="2000" b="1" dirty="0"/>
                  <a:t>Multi-Dimensional Poisson distributions </a:t>
                </a:r>
                <a:r>
                  <a:rPr lang="en-US" sz="2000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Poissonization</a:t>
                </a:r>
                <a:r>
                  <a:rPr lang="en-US" sz="2000" dirty="0"/>
                  <a:t>)</a:t>
                </a:r>
                <a:endParaRPr lang="en-US" sz="2000" b="1" dirty="0"/>
              </a:p>
              <a:p>
                <a:pPr lvl="1"/>
                <a:r>
                  <a:rPr lang="en-US" sz="2000" dirty="0"/>
                  <a:t>Need to bound statistical distance between two </a:t>
                </a:r>
                <a:r>
                  <a:rPr lang="en-US" sz="2000" b="1" dirty="0"/>
                  <a:t>Mixtures of</a:t>
                </a:r>
                <a:r>
                  <a:rPr lang="en-US" sz="2000" dirty="0"/>
                  <a:t> </a:t>
                </a:r>
                <a:r>
                  <a:rPr lang="en-US" sz="2000" b="1" dirty="0"/>
                  <a:t>Multi-Dimensional Poisson distributions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</a:rPr>
                  <a:t>Moment-Matching</a:t>
                </a:r>
                <a:r>
                  <a:rPr lang="en-US" sz="2000" dirty="0"/>
                  <a:t> Techniques:</a:t>
                </a:r>
              </a:p>
              <a:p>
                <a:pPr lvl="1"/>
                <a:r>
                  <a:rPr lang="en-US" sz="2000" dirty="0"/>
                  <a:t>Bounding the statistical distance with (a multi-dimensional generalization of) Moment-Matching Lemma for Poisson distributions and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Charlier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Polynomials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034D235-F88F-489C-9D15-B96895EFC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80" y="1700808"/>
                <a:ext cx="10765804" cy="4464496"/>
              </a:xfrm>
              <a:blipFill>
                <a:blip r:embed="rId3"/>
                <a:stretch>
                  <a:fillRect l="-510" t="-1366" b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Left 10">
            <a:extLst>
              <a:ext uri="{FF2B5EF4-FFF2-40B4-BE49-F238E27FC236}">
                <a16:creationId xmlns:a16="http://schemas.microsoft.com/office/drawing/2014/main" id="{4CE205F0-7D6C-43C0-BCE1-D4BB8F1CE971}"/>
              </a:ext>
            </a:extLst>
          </p:cNvPr>
          <p:cNvSpPr/>
          <p:nvPr/>
        </p:nvSpPr>
        <p:spPr>
          <a:xfrm rot="10800000">
            <a:off x="263352" y="1988840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59F3C7B2-705F-4ABC-86B0-F80B85140632}"/>
              </a:ext>
            </a:extLst>
          </p:cNvPr>
          <p:cNvSpPr/>
          <p:nvPr/>
        </p:nvSpPr>
        <p:spPr>
          <a:xfrm>
            <a:off x="3431704" y="3212976"/>
            <a:ext cx="3600400" cy="72008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Very general, potentially applicable to many other problems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02395917-44CB-41A6-A3ED-01DCD2CFD7B2}"/>
              </a:ext>
            </a:extLst>
          </p:cNvPr>
          <p:cNvSpPr/>
          <p:nvPr/>
        </p:nvSpPr>
        <p:spPr>
          <a:xfrm>
            <a:off x="8146136" y="5085184"/>
            <a:ext cx="3600400" cy="648072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application of such techniques in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33D38F-A4DB-4C70-BC51-91C067ACE502}"/>
                  </a:ext>
                </a:extLst>
              </p:cNvPr>
              <p:cNvSpPr txBox="1"/>
              <p:nvPr/>
            </p:nvSpPr>
            <p:spPr>
              <a:xfrm>
                <a:off x="7248128" y="2295635"/>
                <a:ext cx="609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-randomizer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33D38F-A4DB-4C70-BC51-91C067ACE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2295635"/>
                <a:ext cx="6094800" cy="369332"/>
              </a:xfrm>
              <a:prstGeom prst="rect">
                <a:avLst/>
              </a:prstGeom>
              <a:blipFill>
                <a:blip r:embed="rId4"/>
                <a:stretch>
                  <a:fillRect l="-3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50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2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16633"/>
            <a:ext cx="11881320" cy="79208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Lower Bounds for </a:t>
            </a:r>
            <a:r>
              <a:rPr lang="en-US" altLang="zh-CN" sz="4000" b="1" dirty="0"/>
              <a:t>Count Distinct </a:t>
            </a:r>
            <a:r>
              <a:rPr lang="en-US" altLang="zh-CN" sz="4000" dirty="0"/>
              <a:t>via </a:t>
            </a:r>
            <a:r>
              <a:rPr lang="en-US" altLang="zh-CN" sz="4000" b="1" dirty="0">
                <a:solidFill>
                  <a:srgbClr val="00B0F0"/>
                </a:solidFill>
              </a:rPr>
              <a:t>Moment-Matching</a:t>
            </a:r>
            <a:endParaRPr lang="zh-CN" altLang="en-US" sz="4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8" y="3140968"/>
                <a:ext cx="11377263" cy="345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500" b="1" dirty="0">
                    <a:solidFill>
                      <a:srgbClr val="0070C0"/>
                    </a:solidFill>
                  </a:rPr>
                  <a:t>Estimate the Unseen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05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dirty="0"/>
                  <a:t>: Given access to a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9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dirty="0"/>
                  <a:t>: Estimate the number of </a:t>
                </a:r>
                <a:r>
                  <a:rPr lang="en-US" b="1" dirty="0">
                    <a:solidFill>
                      <a:srgbClr val="C00000"/>
                    </a:solidFill>
                  </a:rPr>
                  <a:t>Distinct Elements </a:t>
                </a:r>
                <a:r>
                  <a:rPr lang="en-US" dirty="0"/>
                  <a:t>in the list within an additive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dirty="0"/>
                  <a:t> and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Model</a:t>
                </a:r>
                <a:r>
                  <a:rPr lang="en-US" b="1" dirty="0"/>
                  <a:t>: </a:t>
                </a:r>
                <a:r>
                  <a:rPr lang="en-US" dirty="0"/>
                  <a:t>Can pick some </a:t>
                </a:r>
                <a:r>
                  <a:rPr lang="en-US" b="1" dirty="0"/>
                  <a:t>uniformly random locations </a:t>
                </a:r>
                <a:r>
                  <a:rPr lang="en-US" dirty="0"/>
                  <a:t>to query</a:t>
                </a:r>
                <a:r>
                  <a:rPr lang="en-US" dirty="0">
                    <a:solidFill>
                      <a:schemeClr val="tx1"/>
                    </a:solidFill>
                  </a:rPr>
                  <a:t>; wish to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minimize</a:t>
                </a:r>
                <a:r>
                  <a:rPr lang="en-US" dirty="0">
                    <a:solidFill>
                      <a:schemeClr val="tx1"/>
                    </a:solidFill>
                  </a:rPr>
                  <a:t> the number of locations picked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140968"/>
                <a:ext cx="11377263" cy="3456384"/>
              </a:xfrm>
              <a:prstGeom prst="rect">
                <a:avLst/>
              </a:prstGeom>
              <a:blipFill>
                <a:blip r:embed="rId3"/>
                <a:stretch>
                  <a:fillRect l="-1125" t="-5291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B6B275-73DA-4FBB-BCFE-A968F3083A9F}"/>
                  </a:ext>
                </a:extLst>
              </p:cNvPr>
              <p:cNvSpPr txBox="1"/>
              <p:nvPr/>
            </p:nvSpPr>
            <p:spPr>
              <a:xfrm>
                <a:off x="7664030" y="3573016"/>
                <a:ext cx="4104137" cy="8922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i="0" dirty="0"/>
                  <a:t>[</a:t>
                </a:r>
                <a:r>
                  <a:rPr lang="en-US" sz="2000" dirty="0"/>
                  <a:t>Valiant-Valiant’13</a:t>
                </a:r>
                <a:r>
                  <a:rPr lang="en-US" sz="2000" b="0" i="0" dirty="0"/>
                  <a:t>] and [</a:t>
                </a:r>
                <a:r>
                  <a:rPr lang="en-US" sz="2000" dirty="0"/>
                  <a:t>Wu-Yang’16</a:t>
                </a:r>
                <a:r>
                  <a:rPr lang="en-US" sz="2000" b="0" i="0" dirty="0"/>
                  <a:t>]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-queries are required!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B6B275-73DA-4FBB-BCFE-A968F3083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030" y="3573016"/>
                <a:ext cx="4104137" cy="892296"/>
              </a:xfrm>
              <a:prstGeom prst="rect">
                <a:avLst/>
              </a:prstGeom>
              <a:blipFill>
                <a:blip r:embed="rId4"/>
                <a:stretch>
                  <a:fillRect l="-889" t="-270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44E512-3EC3-40FE-A812-36695961BCA7}"/>
                  </a:ext>
                </a:extLst>
              </p:cNvPr>
              <p:cNvSpPr txBox="1"/>
              <p:nvPr/>
            </p:nvSpPr>
            <p:spPr>
              <a:xfrm>
                <a:off x="911424" y="1307488"/>
                <a:ext cx="10081120" cy="1215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Lower Bound in Low-Privacy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/>
                  <a:t>Model</a:t>
                </a:r>
              </a:p>
              <a:p>
                <a:pPr algn="ctr"/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,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44E512-3EC3-40FE-A812-36695961B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307488"/>
                <a:ext cx="10081120" cy="1215654"/>
              </a:xfrm>
              <a:prstGeom prst="rect">
                <a:avLst/>
              </a:prstGeom>
              <a:blipFill>
                <a:blip r:embed="rId5"/>
                <a:stretch>
                  <a:fillRect t="-4000" b="-9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9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Key Ideas Behind the </a:t>
            </a:r>
            <a:r>
              <a:rPr lang="en-US" altLang="zh-CN" sz="4800" b="1" dirty="0"/>
              <a:t>Lower Bounds </a:t>
            </a:r>
            <a:r>
              <a:rPr lang="en-US" altLang="zh-CN" sz="4800" dirty="0"/>
              <a:t>for </a:t>
            </a:r>
            <a:r>
              <a:rPr lang="en-US" altLang="zh-CN" sz="4800" b="1" dirty="0">
                <a:solidFill>
                  <a:srgbClr val="00B0F0"/>
                </a:solidFill>
              </a:rPr>
              <a:t>Estimate the Unseen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D5B3CFC-2BAB-4175-8FDF-C17B5826356F}"/>
              </a:ext>
            </a:extLst>
          </p:cNvPr>
          <p:cNvSpPr txBox="1">
            <a:spLocks/>
          </p:cNvSpPr>
          <p:nvPr/>
        </p:nvSpPr>
        <p:spPr>
          <a:xfrm>
            <a:off x="0" y="1633053"/>
            <a:ext cx="11928648" cy="208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B3FBF-0D72-4043-8190-A42AAF3D36E9}"/>
              </a:ext>
            </a:extLst>
          </p:cNvPr>
          <p:cNvSpPr txBox="1"/>
          <p:nvPr/>
        </p:nvSpPr>
        <p:spPr>
          <a:xfrm>
            <a:off x="5807968" y="1725837"/>
            <a:ext cx="6480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B0F0"/>
                </a:solidFill>
              </a:rPr>
              <a:t>Moment-Matching</a:t>
            </a:r>
            <a:r>
              <a:rPr lang="en-US" sz="2400" dirty="0"/>
              <a:t> Random Variables </a:t>
            </a:r>
          </a:p>
          <a:p>
            <a:pPr marL="0" indent="0" algn="ctr">
              <a:buNone/>
            </a:pPr>
            <a:r>
              <a:rPr lang="en-US" sz="2400" dirty="0"/>
              <a:t>A very </a:t>
            </a:r>
            <a:r>
              <a:rPr lang="en-US" sz="2400" b="1" dirty="0"/>
              <a:t>elegant</a:t>
            </a:r>
            <a:r>
              <a:rPr lang="en-US" sz="2400" dirty="0"/>
              <a:t> way to bound statistical distance!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BD69C-DDF0-4988-8AEF-4D7AE57A9177}"/>
              </a:ext>
            </a:extLst>
          </p:cNvPr>
          <p:cNvSpPr txBox="1"/>
          <p:nvPr/>
        </p:nvSpPr>
        <p:spPr>
          <a:xfrm>
            <a:off x="-88508" y="1480164"/>
            <a:ext cx="60948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Poissonization</a:t>
            </a: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A standard tool in property testing literature</a:t>
            </a:r>
          </a:p>
          <a:p>
            <a:pPr marL="0" indent="0" algn="ctr">
              <a:buNone/>
            </a:pPr>
            <a:r>
              <a:rPr lang="en-US" sz="2400" dirty="0"/>
              <a:t>for </a:t>
            </a:r>
            <a:r>
              <a:rPr lang="en-US" sz="2400" b="1" dirty="0">
                <a:solidFill>
                  <a:srgbClr val="FF0000"/>
                </a:solidFill>
              </a:rPr>
              <a:t>breaking the correlation in histogram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B9CAC2-1BD8-447B-B120-5AC02A72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5" y="2899546"/>
            <a:ext cx="6735862" cy="33577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3AA13-AE13-4DC6-BC62-E887795342C7}"/>
              </a:ext>
            </a:extLst>
          </p:cNvPr>
          <p:cNvSpPr txBox="1"/>
          <p:nvPr/>
        </p:nvSpPr>
        <p:spPr>
          <a:xfrm>
            <a:off x="451696" y="6301644"/>
            <a:ext cx="61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https://theinformaticists.com/category/blog/online-lectures/</a:t>
            </a:r>
            <a:endParaRPr lang="en-US" dirty="0"/>
          </a:p>
        </p:txBody>
      </p:sp>
      <p:pic>
        <p:nvPicPr>
          <p:cNvPr id="18" name="Picture 17" descr="A picture containing elephant, person, outdoor, trunk&#10;&#10;Description automatically generated">
            <a:extLst>
              <a:ext uri="{FF2B5EF4-FFF2-40B4-BE49-F238E27FC236}">
                <a16:creationId xmlns:a16="http://schemas.microsoft.com/office/drawing/2014/main" id="{EA2E23C0-23E7-4A5B-A1FF-93E8DCABB6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596627"/>
            <a:ext cx="1851670" cy="24688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4E93F7-222B-47A0-96B2-A3D87470A2D4}"/>
              </a:ext>
            </a:extLst>
          </p:cNvPr>
          <p:cNvSpPr txBox="1"/>
          <p:nvPr/>
        </p:nvSpPr>
        <p:spPr>
          <a:xfrm>
            <a:off x="8522452" y="6165304"/>
            <a:ext cx="18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527BBD"/>
                </a:solidFill>
                <a:effectLst/>
                <a:latin typeface="Georgia" panose="02040502050405020303" pitchFamily="18" charset="0"/>
              </a:rPr>
              <a:t>Yanjun</a:t>
            </a:r>
            <a:r>
              <a:rPr lang="en-US" b="1" i="0" dirty="0">
                <a:solidFill>
                  <a:srgbClr val="527BBD"/>
                </a:solidFill>
                <a:effectLst/>
                <a:latin typeface="Georgia" panose="02040502050405020303" pitchFamily="18" charset="0"/>
              </a:rPr>
              <a:t> Han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6DEEAF-C530-45EC-A80B-62F1EF855331}"/>
              </a:ext>
            </a:extLst>
          </p:cNvPr>
          <p:cNvSpPr/>
          <p:nvPr/>
        </p:nvSpPr>
        <p:spPr>
          <a:xfrm>
            <a:off x="310720" y="4944468"/>
            <a:ext cx="144016" cy="8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3965E7-61C6-41BD-82DF-18136F54F982}"/>
              </a:ext>
            </a:extLst>
          </p:cNvPr>
          <p:cNvSpPr/>
          <p:nvPr/>
        </p:nvSpPr>
        <p:spPr>
          <a:xfrm>
            <a:off x="307680" y="5136414"/>
            <a:ext cx="144016" cy="7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247690C-36EA-4EDA-BC0D-2B5E82DA32C6}"/>
              </a:ext>
            </a:extLst>
          </p:cNvPr>
          <p:cNvSpPr/>
          <p:nvPr/>
        </p:nvSpPr>
        <p:spPr>
          <a:xfrm>
            <a:off x="307680" y="5313765"/>
            <a:ext cx="144016" cy="762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20" grpId="0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 Privacy: Definition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0703B-A39A-4389-9137-B850B87FD1AA}"/>
                  </a:ext>
                </a:extLst>
              </p:cNvPr>
              <p:cNvSpPr txBox="1"/>
              <p:nvPr/>
            </p:nvSpPr>
            <p:spPr>
              <a:xfrm>
                <a:off x="623392" y="1020267"/>
                <a:ext cx="11233248" cy="49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 algorithm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runs on a data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400" dirty="0"/>
                  <a:t>,  produces a </a:t>
                </a:r>
                <a:r>
                  <a:rPr lang="en-US" sz="2400" b="1" dirty="0"/>
                  <a:t>probabilistic</a:t>
                </a:r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𝓓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0703B-A39A-4389-9137-B850B87F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020267"/>
                <a:ext cx="11233248" cy="497893"/>
              </a:xfrm>
              <a:prstGeom prst="rect">
                <a:avLst/>
              </a:prstGeom>
              <a:blipFill>
                <a:blip r:embed="rId3"/>
                <a:stretch>
                  <a:fillRect l="-163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86A9E8-C208-4815-9C35-9E6D20FF3589}"/>
              </a:ext>
            </a:extLst>
          </p:cNvPr>
          <p:cNvSpPr txBox="1"/>
          <p:nvPr/>
        </p:nvSpPr>
        <p:spPr>
          <a:xfrm>
            <a:off x="479376" y="2704602"/>
            <a:ext cx="1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say two datasets are </a:t>
            </a:r>
            <a:r>
              <a:rPr lang="en-US" sz="2400" b="1" dirty="0">
                <a:solidFill>
                  <a:srgbClr val="FF0000"/>
                </a:solidFill>
              </a:rPr>
              <a:t>neighboring</a:t>
            </a:r>
            <a:r>
              <a:rPr lang="en-US" sz="2400" dirty="0"/>
              <a:t>, if they differ by at </a:t>
            </a:r>
            <a:r>
              <a:rPr lang="en-US" sz="2400" b="1" dirty="0">
                <a:solidFill>
                  <a:srgbClr val="00B050"/>
                </a:solidFill>
              </a:rPr>
              <a:t>most one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B1CB6-310B-4752-A671-D9C0B94B1432}"/>
              </a:ext>
            </a:extLst>
          </p:cNvPr>
          <p:cNvSpPr txBox="1"/>
          <p:nvPr/>
        </p:nvSpPr>
        <p:spPr>
          <a:xfrm>
            <a:off x="2849903" y="1995965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{3,5,7,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,11}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56F71-44F5-45A0-A256-D39E7C69C5EA}"/>
              </a:ext>
            </a:extLst>
          </p:cNvPr>
          <p:cNvSpPr txBox="1"/>
          <p:nvPr/>
        </p:nvSpPr>
        <p:spPr>
          <a:xfrm>
            <a:off x="7104112" y="1995965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{3,5,7,</a:t>
            </a:r>
            <a:r>
              <a:rPr lang="en-US" sz="2400" b="1" dirty="0">
                <a:solidFill>
                  <a:srgbClr val="0070C0"/>
                </a:solidFill>
              </a:rPr>
              <a:t>13</a:t>
            </a:r>
            <a:r>
              <a:rPr lang="en-US" sz="2400" dirty="0"/>
              <a:t>,11}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8F1B8-F1C1-4271-82B9-D326F0383221}"/>
                  </a:ext>
                </a:extLst>
              </p:cNvPr>
              <p:cNvSpPr txBox="1"/>
              <p:nvPr/>
            </p:nvSpPr>
            <p:spPr>
              <a:xfrm>
                <a:off x="2279576" y="3635605"/>
                <a:ext cx="748403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all pairs of neighboring dataset</a:t>
                </a:r>
                <a:r>
                  <a:rPr lang="en-US" altLang="zh-CN" sz="2400" dirty="0"/>
                  <a:t>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 and all possible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8F1B8-F1C1-4271-82B9-D326F0383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635605"/>
                <a:ext cx="7484038" cy="2308324"/>
              </a:xfrm>
              <a:prstGeom prst="rect">
                <a:avLst/>
              </a:prstGeom>
              <a:blipFill>
                <a:blip r:embed="rId4"/>
                <a:stretch>
                  <a:fillRect t="-2111" r="-163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hought Bubble: Cloud 12">
                <a:extLst>
                  <a:ext uri="{FF2B5EF4-FFF2-40B4-BE49-F238E27FC236}">
                    <a16:creationId xmlns:a16="http://schemas.microsoft.com/office/drawing/2014/main" id="{4025577F-3729-4E25-B996-FF37E8678FF8}"/>
                  </a:ext>
                </a:extLst>
              </p:cNvPr>
              <p:cNvSpPr/>
              <p:nvPr/>
            </p:nvSpPr>
            <p:spPr>
              <a:xfrm>
                <a:off x="9696400" y="4221088"/>
                <a:ext cx="1944216" cy="1440160"/>
              </a:xfrm>
              <a:prstGeom prst="cloudCallout">
                <a:avLst>
                  <a:gd name="adj1" fmla="val -231265"/>
                  <a:gd name="adj2" fmla="val 2017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hought Bubble: Cloud 12">
                <a:extLst>
                  <a:ext uri="{FF2B5EF4-FFF2-40B4-BE49-F238E27FC236}">
                    <a16:creationId xmlns:a16="http://schemas.microsoft.com/office/drawing/2014/main" id="{4025577F-3729-4E25-B996-FF37E8678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400" y="4221088"/>
                <a:ext cx="1944216" cy="1440160"/>
              </a:xfrm>
              <a:prstGeom prst="cloudCallout">
                <a:avLst>
                  <a:gd name="adj1" fmla="val -231265"/>
                  <a:gd name="adj2" fmla="val 20171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67F6B9-49EA-41FF-8CB6-237B1E41EAD8}"/>
                  </a:ext>
                </a:extLst>
              </p:cNvPr>
              <p:cNvSpPr txBox="1"/>
              <p:nvPr/>
            </p:nvSpPr>
            <p:spPr>
              <a:xfrm>
                <a:off x="1847528" y="4899752"/>
                <a:ext cx="8712968" cy="608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Attacker knows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an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67F6B9-49EA-41FF-8CB6-237B1E41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899752"/>
                <a:ext cx="8712968" cy="608821"/>
              </a:xfrm>
              <a:prstGeom prst="rect">
                <a:avLst/>
              </a:prstGeom>
              <a:blipFill>
                <a:blip r:embed="rId6"/>
                <a:stretch>
                  <a:fillRect t="-3000"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FBA062-4F6A-4E3B-A814-5BBC9A2CDB76}"/>
                  </a:ext>
                </a:extLst>
              </p:cNvPr>
              <p:cNvSpPr txBox="1"/>
              <p:nvPr/>
            </p:nvSpPr>
            <p:spPr>
              <a:xfrm>
                <a:off x="1847528" y="5522279"/>
                <a:ext cx="41044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being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FBA062-4F6A-4E3B-A814-5BBC9A2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5522279"/>
                <a:ext cx="4104456" cy="830997"/>
              </a:xfrm>
              <a:prstGeom prst="rect">
                <a:avLst/>
              </a:prstGeom>
              <a:blipFill>
                <a:blip r:embed="rId7"/>
                <a:stretch>
                  <a:fillRect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C606C6-E4EA-495E-923D-CACFD823CD98}"/>
                  </a:ext>
                </a:extLst>
              </p:cNvPr>
              <p:cNvSpPr txBox="1"/>
              <p:nvPr/>
            </p:nvSpPr>
            <p:spPr>
              <a:xfrm>
                <a:off x="5942773" y="5508573"/>
                <a:ext cx="41044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being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C606C6-E4EA-495E-923D-CACFD823C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773" y="5508573"/>
                <a:ext cx="4104456" cy="830997"/>
              </a:xfrm>
              <a:prstGeom prst="rect">
                <a:avLst/>
              </a:prstGeom>
              <a:blipFill>
                <a:blip r:embed="rId8"/>
                <a:stretch>
                  <a:fillRect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13C90FCB-38DA-4EB8-A222-02A75B377111}"/>
              </a:ext>
            </a:extLst>
          </p:cNvPr>
          <p:cNvSpPr/>
          <p:nvPr/>
        </p:nvSpPr>
        <p:spPr>
          <a:xfrm>
            <a:off x="3791744" y="6353276"/>
            <a:ext cx="4392488" cy="4601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99B0F-9A3B-44E0-8079-52B776B8E769}"/>
              </a:ext>
            </a:extLst>
          </p:cNvPr>
          <p:cNvSpPr txBox="1"/>
          <p:nvPr/>
        </p:nvSpPr>
        <p:spPr>
          <a:xfrm>
            <a:off x="5159896" y="633878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Neighboring!</a:t>
            </a:r>
          </a:p>
        </p:txBody>
      </p:sp>
    </p:spTree>
    <p:extLst>
      <p:ext uri="{BB962C8B-B14F-4D97-AF65-F5344CB8AC3E}">
        <p14:creationId xmlns:p14="http://schemas.microsoft.com/office/powerpoint/2010/main" val="25973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L -0.00078 -0.1289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4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0182 -0.1398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99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1474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8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00026 -0.168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42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5" grpId="0"/>
      <p:bldP spid="5" grpId="1"/>
      <p:bldP spid="12" grpId="0"/>
      <p:bldP spid="12" grpId="1"/>
      <p:bldP spid="6" grpId="0"/>
      <p:bldP spid="6" grpId="1"/>
      <p:bldP spid="13" grpId="0" animBg="1"/>
      <p:bldP spid="13" grpId="1" animBg="1"/>
      <p:bldP spid="15" grpId="0"/>
      <p:bldP spid="16" grpId="0"/>
      <p:bldP spid="17" grpId="0"/>
      <p:bldP spid="19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3"/>
            <a:ext cx="10874424" cy="1149126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Constructing the Hard Distribution</a:t>
            </a:r>
            <a:endParaRPr lang="zh-CN" altLang="en-US" sz="6000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55627-8576-42D7-B357-2A1F1D734C04}"/>
              </a:ext>
            </a:extLst>
          </p:cNvPr>
          <p:cNvSpPr txBox="1"/>
          <p:nvPr/>
        </p:nvSpPr>
        <p:spPr>
          <a:xfrm>
            <a:off x="4615503" y="1107569"/>
            <a:ext cx="3240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In </a:t>
            </a:r>
            <a:r>
              <a:rPr lang="en-US" altLang="zh-CN" sz="2400" b="1" dirty="0">
                <a:solidFill>
                  <a:srgbClr val="00B0F0"/>
                </a:solidFill>
              </a:rPr>
              <a:t>Estimate the Unseen</a:t>
            </a:r>
            <a:r>
              <a:rPr lang="en-US" altLang="zh-CN" sz="2400" b="1" dirty="0"/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F570-5620-4F8B-9EAF-2E9DC905C0D3}"/>
                  </a:ext>
                </a:extLst>
              </p:cNvPr>
              <p:cNvSpPr txBox="1"/>
              <p:nvPr/>
            </p:nvSpPr>
            <p:spPr>
              <a:xfrm>
                <a:off x="263352" y="1751958"/>
                <a:ext cx="612068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Given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population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on non-negative integers with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unit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mean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F570-5620-4F8B-9EAF-2E9DC905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751958"/>
                <a:ext cx="6120680" cy="707886"/>
              </a:xfrm>
              <a:prstGeom prst="rect">
                <a:avLst/>
              </a:prstGeom>
              <a:blipFill>
                <a:blip r:embed="rId3"/>
                <a:stretch>
                  <a:fillRect l="-996" t="-4274" r="-398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254EC8D3-60DA-4F6B-9C70-6565CA4CE2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0431" y="2852936"/>
                <a:ext cx="4714790" cy="16832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254EC8D3-60DA-4F6B-9C70-6565CA4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1" y="2852936"/>
                <a:ext cx="4714790" cy="1683247"/>
              </a:xfrm>
              <a:prstGeom prst="rect">
                <a:avLst/>
              </a:prstGeom>
              <a:blipFill>
                <a:blip r:embed="rId4"/>
                <a:stretch>
                  <a:fillRect t="-4348" b="-39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E0C31-AE11-4184-8EDA-F17079A07555}"/>
                  </a:ext>
                </a:extLst>
              </p:cNvPr>
              <p:cNvSpPr txBox="1"/>
              <p:nvPr/>
            </p:nvSpPr>
            <p:spPr>
              <a:xfrm>
                <a:off x="6341719" y="2101824"/>
                <a:ext cx="5395886" cy="6842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Analysis</a:t>
                </a:r>
                <a:r>
                  <a:rPr lang="en-US" sz="2000" dirty="0"/>
                  <a:t>: # of </a:t>
                </a:r>
                <a:r>
                  <a:rPr lang="en-US" sz="2000" b="1" dirty="0">
                    <a:solidFill>
                      <a:srgbClr val="3366FF"/>
                    </a:solidFill>
                  </a:rPr>
                  <a:t>users</a:t>
                </a:r>
              </a:p>
              <a:p>
                <a:pPr algn="ctr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𝐸𝑈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 roughly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/>
                  <a:t>users </a:t>
                </a:r>
                <a:r>
                  <a:rPr lang="en-US" b="1" dirty="0" err="1"/>
                  <a:t>whp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E0C31-AE11-4184-8EDA-F17079A07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719" y="2101824"/>
                <a:ext cx="5395886" cy="684226"/>
              </a:xfrm>
              <a:prstGeom prst="rect">
                <a:avLst/>
              </a:prstGeom>
              <a:blipFill>
                <a:blip r:embed="rId5"/>
                <a:stretch>
                  <a:fillRect t="-5357" b="-1339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4413204-C691-402A-A811-A77A7DA7E8CF}"/>
              </a:ext>
            </a:extLst>
          </p:cNvPr>
          <p:cNvSpPr txBox="1"/>
          <p:nvPr/>
        </p:nvSpPr>
        <p:spPr>
          <a:xfrm>
            <a:off x="3352975" y="4507799"/>
            <a:ext cx="5157816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The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2E9097-21B9-4642-8B2C-EA954197D080}"/>
                  </a:ext>
                </a:extLst>
              </p:cNvPr>
              <p:cNvSpPr txBox="1"/>
              <p:nvPr/>
            </p:nvSpPr>
            <p:spPr>
              <a:xfrm>
                <a:off x="1631504" y="5111004"/>
                <a:ext cx="8784976" cy="52322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Construct two unit mean population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such that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2E9097-21B9-4642-8B2C-EA954197D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111004"/>
                <a:ext cx="8784976" cy="523220"/>
              </a:xfrm>
              <a:prstGeom prst="rect">
                <a:avLst/>
              </a:prstGeom>
              <a:blipFill>
                <a:blip r:embed="rId6"/>
                <a:stretch>
                  <a:fillRect l="-278" t="-10465" r="-139" b="-3255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36B59-048D-48C9-97C0-FE9AA7A0F84E}"/>
                  </a:ext>
                </a:extLst>
              </p:cNvPr>
              <p:cNvSpPr txBox="1"/>
              <p:nvPr/>
            </p:nvSpPr>
            <p:spPr>
              <a:xfrm>
                <a:off x="6888088" y="5922412"/>
                <a:ext cx="460851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(2)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“looks” very similar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36B59-048D-48C9-97C0-FE9AA7A0F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5922412"/>
                <a:ext cx="4608512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0E9D853-7A62-4201-B7F9-3421F1FF049D}"/>
              </a:ext>
            </a:extLst>
          </p:cNvPr>
          <p:cNvSpPr txBox="1"/>
          <p:nvPr/>
        </p:nvSpPr>
        <p:spPr>
          <a:xfrm>
            <a:off x="8921655" y="5516708"/>
            <a:ext cx="3023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Moment Matching!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0ECD91-AA13-46E8-8ACA-908C1D0FC0AE}"/>
                  </a:ext>
                </a:extLst>
              </p:cNvPr>
              <p:cNvSpPr txBox="1"/>
              <p:nvPr/>
            </p:nvSpPr>
            <p:spPr>
              <a:xfrm>
                <a:off x="5591944" y="3412062"/>
                <a:ext cx="6465364" cy="684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Analysis</a:t>
                </a:r>
                <a:r>
                  <a:rPr lang="en-US" sz="2000" dirty="0"/>
                  <a:t>: # of </a:t>
                </a:r>
                <a:r>
                  <a:rPr lang="en-US" sz="2000" b="1" dirty="0">
                    <a:solidFill>
                      <a:srgbClr val="3366FF"/>
                    </a:solidFill>
                  </a:rPr>
                  <a:t>distinct elements</a:t>
                </a:r>
              </a:p>
              <a:p>
                <a:pPr algn="ctr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𝐸𝑈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 roughly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&gt;0]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distinct elements </a:t>
                </a:r>
                <a:r>
                  <a:rPr lang="en-US" b="1" dirty="0" err="1"/>
                  <a:t>whp</a:t>
                </a:r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0ECD91-AA13-46E8-8ACA-908C1D0FC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3412062"/>
                <a:ext cx="6465364" cy="684226"/>
              </a:xfrm>
              <a:prstGeom prst="rect">
                <a:avLst/>
              </a:prstGeom>
              <a:blipFill>
                <a:blip r:embed="rId8"/>
                <a:stretch>
                  <a:fillRect t="-5357" b="-1339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676205-CEEE-400D-AD35-7FF142A1B089}"/>
                  </a:ext>
                </a:extLst>
              </p:cNvPr>
              <p:cNvSpPr txBox="1"/>
              <p:nvPr/>
            </p:nvSpPr>
            <p:spPr>
              <a:xfrm>
                <a:off x="385720" y="5922411"/>
                <a:ext cx="64853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&gt;0]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&gt;0]</m:t>
                    </m:r>
                  </m:oMath>
                </a14:m>
                <a:r>
                  <a:rPr lang="en-US" sz="2400" dirty="0"/>
                  <a:t> differ by a constant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676205-CEEE-400D-AD35-7FF142A1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0" y="5922411"/>
                <a:ext cx="6485304" cy="461665"/>
              </a:xfrm>
              <a:prstGeom prst="rect">
                <a:avLst/>
              </a:prstGeom>
              <a:blipFill>
                <a:blip r:embed="rId9"/>
                <a:stretch>
                  <a:fillRect l="-141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601EE6-398E-486E-9B00-74801A897DB6}"/>
                  </a:ext>
                </a:extLst>
              </p:cNvPr>
              <p:cNvSpPr txBox="1"/>
              <p:nvPr/>
            </p:nvSpPr>
            <p:spPr>
              <a:xfrm>
                <a:off x="708780" y="6397491"/>
                <a:ext cx="5675252" cy="4149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#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distinct elements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000" dirty="0"/>
                  <a:t> differ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601EE6-398E-486E-9B00-74801A897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80" y="6397491"/>
                <a:ext cx="5675252" cy="414985"/>
              </a:xfrm>
              <a:prstGeom prst="rect">
                <a:avLst/>
              </a:prstGeom>
              <a:blipFill>
                <a:blip r:embed="rId10"/>
                <a:stretch>
                  <a:fillRect t="-2899" b="-246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8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9" grpId="0"/>
      <p:bldP spid="20" grpId="0"/>
      <p:bldP spid="21" grpId="0"/>
      <p:bldP spid="3" grpId="0"/>
      <p:bldP spid="22" grpId="0" animBg="1"/>
      <p:bldP spid="23" grpId="0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3"/>
            <a:ext cx="10874424" cy="792088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Lower Bounds for </a:t>
            </a:r>
            <a:r>
              <a:rPr lang="en-US" altLang="zh-CN" sz="3600" b="1" dirty="0"/>
              <a:t>Count Distinct </a:t>
            </a:r>
            <a:r>
              <a:rPr lang="en-US" altLang="zh-CN" sz="3600" dirty="0"/>
              <a:t>via </a:t>
            </a:r>
            <a:r>
              <a:rPr lang="en-US" altLang="zh-CN" sz="3600" b="1" dirty="0">
                <a:solidFill>
                  <a:srgbClr val="00B0F0"/>
                </a:solidFill>
              </a:rPr>
              <a:t>Moment-Matching</a:t>
            </a:r>
            <a:endParaRPr lang="zh-CN" altLang="en-US" sz="36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28" y="1015381"/>
                <a:ext cx="11928648" cy="23203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Key idea in [Wu-Yang’16]: 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Moment-Matching</a:t>
                </a:r>
                <a:r>
                  <a:rPr lang="en-US" sz="2400" dirty="0"/>
                  <a:t> Random Variables</a:t>
                </a:r>
                <a:endParaRPr lang="en-US" sz="700" dirty="0"/>
              </a:p>
              <a:p>
                <a:pPr marL="0" indent="0" algn="ctr">
                  <a:buNone/>
                </a:pPr>
                <a:r>
                  <a:rPr lang="en-US" sz="1400" i="1" dirty="0"/>
                  <a:t>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There are two random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such that:</a:t>
                </a:r>
              </a:p>
              <a:p>
                <a:pPr marL="971550" lvl="1" indent="-514350">
                  <a:buAutoNum type="arabicPeriod"/>
                </a:pP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Unit Mean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971550" lvl="1" indent="-514350">
                  <a:buAutoNum type="arabicPeriod"/>
                </a:pP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Matching Moments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  <a:p>
                <a:pPr marL="971550" lvl="1" indent="-514350">
                  <a:buAutoNum type="arabicPeriod"/>
                </a:pP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Bounded Domain</a:t>
                </a:r>
                <a:r>
                  <a:rPr lang="en-US" sz="2000" dirty="0"/>
                  <a:t>)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are supported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∪[1,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971550" lvl="1" indent="-514350">
                  <a:buAutoNum type="arabicPeriod"/>
                </a:pP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Mostly zero vs. Mostly non-zero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1015381"/>
                <a:ext cx="11928648" cy="2320361"/>
              </a:xfrm>
              <a:prstGeom prst="rect">
                <a:avLst/>
              </a:prstGeom>
              <a:blipFill>
                <a:blip r:embed="rId3"/>
                <a:stretch>
                  <a:fillRect t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DCDB3-5289-417D-A1B5-E6B544EFB8AA}"/>
                  </a:ext>
                </a:extLst>
              </p:cNvPr>
              <p:cNvSpPr txBox="1"/>
              <p:nvPr/>
            </p:nvSpPr>
            <p:spPr>
              <a:xfrm>
                <a:off x="5790093" y="3560594"/>
                <a:ext cx="5956387" cy="13531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[Wu-Yang’16] </a:t>
                </a:r>
                <a:r>
                  <a:rPr lang="en-US" sz="2000" b="0" dirty="0"/>
                  <a:t>(informal) </a:t>
                </a:r>
              </a:p>
              <a:p>
                <a:pPr algn="ctr"/>
                <a:r>
                  <a:rPr lang="en-US" sz="2000" dirty="0"/>
                  <a:t>(1)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indistinguishable</a:t>
                </a:r>
                <a:r>
                  <a:rPr lang="en-US" sz="2000" dirty="0"/>
                  <a:t> if one only looks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random positions;</a:t>
                </a:r>
              </a:p>
              <a:p>
                <a:pPr algn="ctr"/>
                <a:r>
                  <a:rPr lang="en-US" sz="2000" dirty="0"/>
                  <a:t>(2) #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distinct elements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000" dirty="0"/>
                  <a:t> differ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DCDB3-5289-417D-A1B5-E6B544EFB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093" y="3560594"/>
                <a:ext cx="5956387" cy="1353191"/>
              </a:xfrm>
              <a:prstGeom prst="rect">
                <a:avLst/>
              </a:prstGeom>
              <a:blipFill>
                <a:blip r:embed="rId4"/>
                <a:stretch>
                  <a:fillRect l="-614" t="-2252" r="-1433" b="-720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89332-7D67-4C53-ABFA-32790C0364B2}"/>
                  </a:ext>
                </a:extLst>
              </p:cNvPr>
              <p:cNvSpPr txBox="1"/>
              <p:nvPr/>
            </p:nvSpPr>
            <p:spPr>
              <a:xfrm>
                <a:off x="5103262" y="4869944"/>
                <a:ext cx="7200800" cy="109209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Hope</a:t>
                </a:r>
                <a:endParaRPr lang="en-US" sz="2000" dirty="0"/>
              </a:p>
              <a:p>
                <a:pPr algn="ctr"/>
                <a:r>
                  <a:rPr lang="en-US" sz="2000" dirty="0"/>
                  <a:t>Can we use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prove lower bounds in the local model?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89332-7D67-4C53-ABFA-32790C036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62" y="4869944"/>
                <a:ext cx="7200800" cy="1092094"/>
              </a:xfrm>
              <a:prstGeom prst="rect">
                <a:avLst/>
              </a:prstGeom>
              <a:blipFill>
                <a:blip r:embed="rId5"/>
                <a:stretch>
                  <a:fillRect t="-4469" b="-893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ECB37-8C29-4465-A2F7-AFD22839943B}"/>
                  </a:ext>
                </a:extLst>
              </p:cNvPr>
              <p:cNvSpPr txBox="1"/>
              <p:nvPr/>
            </p:nvSpPr>
            <p:spPr>
              <a:xfrm>
                <a:off x="2027244" y="6996720"/>
                <a:ext cx="8281528" cy="789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Calibri "/>
                  </a:rPr>
                  <a:t>Key Problem</a:t>
                </a:r>
                <a:endParaRPr lang="en-US" sz="2000" b="1" dirty="0">
                  <a:solidFill>
                    <a:srgbClr val="FF0000"/>
                  </a:solidFill>
                  <a:latin typeface="Calibri 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Calibri "/>
                  </a:rPr>
                  <a:t>How do we analyze the histogram distributions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𝐻𝑖𝑠𝑡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𝐸𝑈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libri 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libri 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𝐻𝑖𝑠𝑡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𝐸𝑈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 "/>
                  </a:rPr>
                  <a:t>?</a:t>
                </a:r>
                <a:r>
                  <a:rPr lang="en-US" sz="2000" i="1" dirty="0">
                    <a:solidFill>
                      <a:schemeClr val="tx1"/>
                    </a:solidFill>
                    <a:latin typeface="Calibri "/>
                  </a:rPr>
                  <a:t> </a:t>
                </a:r>
                <a:endParaRPr lang="en-US" sz="2000" i="1" dirty="0">
                  <a:latin typeface="Calibri 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ECB37-8C29-4465-A2F7-AFD228399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44" y="6996720"/>
                <a:ext cx="8281528" cy="789447"/>
              </a:xfrm>
              <a:prstGeom prst="rect">
                <a:avLst/>
              </a:prstGeom>
              <a:blipFill>
                <a:blip r:embed="rId6"/>
                <a:stretch>
                  <a:fillRect l="-810" t="-6202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Crying face outline with solid fill">
            <a:extLst>
              <a:ext uri="{FF2B5EF4-FFF2-40B4-BE49-F238E27FC236}">
                <a16:creationId xmlns:a16="http://schemas.microsoft.com/office/drawing/2014/main" id="{1A7B0CF5-9641-4D81-ACA9-1D7822B6EC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1744" y="5898314"/>
            <a:ext cx="646168" cy="6461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E57284-7BD9-4BF2-8B0B-864083287F27}"/>
              </a:ext>
            </a:extLst>
          </p:cNvPr>
          <p:cNvSpPr txBox="1"/>
          <p:nvPr/>
        </p:nvSpPr>
        <p:spPr>
          <a:xfrm>
            <a:off x="4223792" y="594846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clear how to do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C49D9676-87F9-4D78-88D0-3E89A277F1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577" y="3762829"/>
                <a:ext cx="4714790" cy="16832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C49D9676-87F9-4D78-88D0-3E89A277F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7" y="3762829"/>
                <a:ext cx="4714790" cy="1683247"/>
              </a:xfrm>
              <a:prstGeom prst="rect">
                <a:avLst/>
              </a:prstGeom>
              <a:blipFill>
                <a:blip r:embed="rId9"/>
                <a:stretch>
                  <a:fillRect t="-4348" b="-39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5C350B-7D56-4645-9D2D-AF353243085B}"/>
                  </a:ext>
                </a:extLst>
              </p:cNvPr>
              <p:cNvSpPr txBox="1"/>
              <p:nvPr/>
            </p:nvSpPr>
            <p:spPr>
              <a:xfrm>
                <a:off x="6615412" y="1781812"/>
                <a:ext cx="5529260" cy="6534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𝐸𝑈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 roughly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&gt;0]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distinct elements </a:t>
                </a:r>
                <a:r>
                  <a:rPr lang="en-US" dirty="0" err="1"/>
                  <a:t>whp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5C350B-7D56-4645-9D2D-AF3532430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12" y="1781812"/>
                <a:ext cx="5529260" cy="653449"/>
              </a:xfrm>
              <a:prstGeom prst="rect">
                <a:avLst/>
              </a:prstGeom>
              <a:blipFill>
                <a:blip r:embed="rId10"/>
                <a:stretch>
                  <a:fillRect t="-3738" b="-1401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96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4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35"/>
            <a:ext cx="11665296" cy="77061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Hard Distribution: </a:t>
            </a:r>
            <a:r>
              <a:rPr lang="en-US" altLang="zh-CN" sz="4000" b="1" dirty="0">
                <a:solidFill>
                  <a:srgbClr val="7030A0"/>
                </a:solidFill>
              </a:rPr>
              <a:t>Signal</a:t>
            </a:r>
            <a:r>
              <a:rPr lang="en-US" altLang="zh-CN" sz="4000" dirty="0"/>
              <a:t>/</a:t>
            </a:r>
            <a:r>
              <a:rPr lang="en-US" altLang="zh-CN" sz="4000" b="1" dirty="0">
                <a:solidFill>
                  <a:srgbClr val="C00000"/>
                </a:solidFill>
              </a:rPr>
              <a:t>Noise</a:t>
            </a:r>
            <a:r>
              <a:rPr lang="en-US" altLang="zh-CN" sz="4000" dirty="0"/>
              <a:t> Decomposition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4808" y="1094852"/>
                <a:ext cx="12269925" cy="912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Setting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users. Each user gets an input from [D],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a random variable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: a random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808" y="1094852"/>
                <a:ext cx="12269925" cy="912646"/>
              </a:xfrm>
              <a:prstGeom prst="rect">
                <a:avLst/>
              </a:prstGeom>
              <a:blipFill>
                <a:blip r:embed="rId3"/>
                <a:stretch>
                  <a:fillRect t="-8054"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775" y="2350507"/>
                <a:ext cx="2940496" cy="225321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Signal Part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users with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5" y="2350507"/>
                <a:ext cx="2940496" cy="2253212"/>
              </a:xfrm>
              <a:prstGeom prst="rect">
                <a:avLst/>
              </a:prstGeom>
              <a:blipFill>
                <a:blip r:embed="rId4"/>
                <a:stretch>
                  <a:fillRect t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1919" y="2293597"/>
                <a:ext cx="3744415" cy="171146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Noise Part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457200" indent="-457200" algn="ctr">
                  <a:buAutoNum type="arabicParenBoth"/>
                </a:pP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)/|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919" y="2293597"/>
                <a:ext cx="3744415" cy="1711467"/>
              </a:xfrm>
              <a:prstGeom prst="rect">
                <a:avLst/>
              </a:prstGeom>
              <a:blipFill>
                <a:blip r:embed="rId5"/>
                <a:stretch>
                  <a:fillRect t="-3915" b="-2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8032" y="2350507"/>
                <a:ext cx="4181777" cy="1711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Hard Distribution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Draw two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Output their union (as a multi-set).</a:t>
                </a: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032" y="2350507"/>
                <a:ext cx="4181777" cy="1711467"/>
              </a:xfrm>
              <a:prstGeom prst="rect">
                <a:avLst/>
              </a:prstGeom>
              <a:blipFill>
                <a:blip r:embed="rId6"/>
                <a:stretch>
                  <a:fillRect t="-5000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us Sign 2">
            <a:extLst>
              <a:ext uri="{FF2B5EF4-FFF2-40B4-BE49-F238E27FC236}">
                <a16:creationId xmlns:a16="http://schemas.microsoft.com/office/drawing/2014/main" id="{AF330194-DC4C-434D-B1E3-F2AB886D6C7E}"/>
              </a:ext>
            </a:extLst>
          </p:cNvPr>
          <p:cNvSpPr/>
          <p:nvPr/>
        </p:nvSpPr>
        <p:spPr>
          <a:xfrm>
            <a:off x="3220096" y="2933306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EA49C35B-0A66-47DA-8FF8-49201D6111F2}"/>
              </a:ext>
            </a:extLst>
          </p:cNvPr>
          <p:cNvSpPr/>
          <p:nvPr/>
        </p:nvSpPr>
        <p:spPr>
          <a:xfrm>
            <a:off x="7413077" y="2933306"/>
            <a:ext cx="448722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098915-81BA-422B-9D4B-82CD0AAD9C80}"/>
                  </a:ext>
                </a:extLst>
              </p:cNvPr>
              <p:cNvSpPr txBox="1"/>
              <p:nvPr/>
            </p:nvSpPr>
            <p:spPr>
              <a:xfrm>
                <a:off x="286206" y="4444534"/>
                <a:ext cx="5480042" cy="7078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(</a:t>
                </a:r>
                <a:r>
                  <a:rPr lang="en-US" sz="2000" b="1" dirty="0"/>
                  <a:t>Mostly zero vs. Mostly non-zero</a:t>
                </a:r>
                <a:r>
                  <a:rPr lang="en-US" sz="2000" dirty="0"/>
                  <a:t>)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098915-81BA-422B-9D4B-82CD0AAD9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" y="4444534"/>
                <a:ext cx="5480042" cy="707886"/>
              </a:xfrm>
              <a:prstGeom prst="rect">
                <a:avLst/>
              </a:prstGeom>
              <a:blipFill>
                <a:blip r:embed="rId7"/>
                <a:stretch>
                  <a:fillRect t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61DB47-E7F4-4FD7-BC54-8C75701107B0}"/>
                  </a:ext>
                </a:extLst>
              </p:cNvPr>
              <p:cNvSpPr txBox="1"/>
              <p:nvPr/>
            </p:nvSpPr>
            <p:spPr>
              <a:xfrm>
                <a:off x="5992418" y="4988171"/>
                <a:ext cx="5913376" cy="4248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#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distinct elements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dirty="0"/>
                  <a:t> differ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whp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61DB47-E7F4-4FD7-BC54-8C7570110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18" y="4988171"/>
                <a:ext cx="5913376" cy="424860"/>
              </a:xfrm>
              <a:prstGeom prst="rect">
                <a:avLst/>
              </a:prstGeom>
              <a:blipFill>
                <a:blip r:embed="rId8"/>
                <a:stretch>
                  <a:fillRect t="-2857" b="-1285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1B44DE-2676-4496-908B-D7A4DE15CD54}"/>
                  </a:ext>
                </a:extLst>
              </p:cNvPr>
              <p:cNvSpPr txBox="1"/>
              <p:nvPr/>
            </p:nvSpPr>
            <p:spPr>
              <a:xfrm>
                <a:off x="1199456" y="5799222"/>
                <a:ext cx="97930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Gap in Distinct Elements</a:t>
                </a:r>
              </a:p>
              <a:p>
                <a:pPr algn="ctr"/>
                <a:r>
                  <a:rPr lang="en-US" sz="2400" dirty="0"/>
                  <a:t>Number of </a:t>
                </a:r>
                <a:r>
                  <a:rPr lang="en-US" sz="2400" dirty="0">
                    <a:solidFill>
                      <a:schemeClr val="tx1"/>
                    </a:solidFill>
                  </a:rPr>
                  <a:t>distinct elements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differ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whp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1B44DE-2676-4496-908B-D7A4DE15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799222"/>
                <a:ext cx="9793088" cy="830997"/>
              </a:xfrm>
              <a:prstGeom prst="rect">
                <a:avLst/>
              </a:prstGeom>
              <a:blipFill>
                <a:blip r:embed="rId9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hought Bubble: Cloud 17">
                <a:extLst>
                  <a:ext uri="{FF2B5EF4-FFF2-40B4-BE49-F238E27FC236}">
                    <a16:creationId xmlns:a16="http://schemas.microsoft.com/office/drawing/2014/main" id="{7B573ED5-0B5A-492A-AD40-355E677A2776}"/>
                  </a:ext>
                </a:extLst>
              </p:cNvPr>
              <p:cNvSpPr/>
              <p:nvPr/>
            </p:nvSpPr>
            <p:spPr>
              <a:xfrm>
                <a:off x="2157576" y="1854126"/>
                <a:ext cx="3816424" cy="559340"/>
              </a:xfrm>
              <a:prstGeom prst="cloudCallout">
                <a:avLst>
                  <a:gd name="adj1" fmla="val -40042"/>
                  <a:gd name="adj2" fmla="val 57859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Same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𝐸𝑈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400" dirty="0"/>
                  <a:t>, but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instead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hought Bubble: Cloud 17">
                <a:extLst>
                  <a:ext uri="{FF2B5EF4-FFF2-40B4-BE49-F238E27FC236}">
                    <a16:creationId xmlns:a16="http://schemas.microsoft.com/office/drawing/2014/main" id="{7B573ED5-0B5A-492A-AD40-355E677A2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76" y="1854126"/>
                <a:ext cx="3816424" cy="559340"/>
              </a:xfrm>
              <a:prstGeom prst="cloudCallout">
                <a:avLst>
                  <a:gd name="adj1" fmla="val -40042"/>
                  <a:gd name="adj2" fmla="val 57859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F5FA83-4E1A-4B24-AD22-E532ABCDE34B}"/>
                  </a:ext>
                </a:extLst>
              </p:cNvPr>
              <p:cNvSpPr txBox="1"/>
              <p:nvPr/>
            </p:nvSpPr>
            <p:spPr>
              <a:xfrm>
                <a:off x="6088090" y="4153844"/>
                <a:ext cx="5529260" cy="6980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 roughly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&gt;0]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distinct elements </a:t>
                </a:r>
                <a:r>
                  <a:rPr lang="en-US" b="1" dirty="0" err="1"/>
                  <a:t>whp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F5FA83-4E1A-4B24-AD22-E532ABCD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90" y="4153844"/>
                <a:ext cx="5529260" cy="698012"/>
              </a:xfrm>
              <a:prstGeom prst="rect">
                <a:avLst/>
              </a:prstGeom>
              <a:blipFill>
                <a:blip r:embed="rId11"/>
                <a:stretch>
                  <a:fillRect t="-1739" b="-130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092D60-78AB-4D79-8BBD-910F1D989583}"/>
                  </a:ext>
                </a:extLst>
              </p:cNvPr>
              <p:cNvSpPr txBox="1"/>
              <p:nvPr/>
            </p:nvSpPr>
            <p:spPr>
              <a:xfrm>
                <a:off x="5659794" y="5498658"/>
                <a:ext cx="6246000" cy="384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Datasets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dirty="0"/>
                  <a:t> has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/>
                  <a:t>distinct elements</a:t>
                </a:r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092D60-78AB-4D79-8BBD-910F1D98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94" y="5498658"/>
                <a:ext cx="6246000" cy="384401"/>
              </a:xfrm>
              <a:prstGeom prst="rect">
                <a:avLst/>
              </a:prstGeom>
              <a:blipFill>
                <a:blip r:embed="rId12"/>
                <a:stretch>
                  <a:fillRect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1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3" grpId="0" animBg="1"/>
      <p:bldP spid="5" grpId="0" animBg="1"/>
      <p:bldP spid="11" grpId="0" animBg="1"/>
      <p:bldP spid="15" grpId="0" animBg="1"/>
      <p:bldP spid="17" grpId="0"/>
      <p:bldP spid="18" grpId="0" animBg="1"/>
      <p:bldP spid="13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Overview of Proof</a:t>
            </a:r>
            <a:endParaRPr lang="zh-CN" altLang="en-US" sz="6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034D235-F88F-489C-9D15-B96895EFC7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780" y="1700808"/>
                <a:ext cx="11018440" cy="40324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Two Ideas Behind The </a:t>
                </a:r>
                <a:r>
                  <a:rPr lang="en-US" sz="2000" b="1" dirty="0"/>
                  <a:t>Estimate the Unseen </a:t>
                </a:r>
                <a:r>
                  <a:rPr lang="en-US" sz="2000" dirty="0"/>
                  <a:t>Problem:</a:t>
                </a:r>
              </a:p>
              <a:p>
                <a:pPr lvl="1"/>
                <a:r>
                  <a:rPr lang="en-US" sz="2000" b="1" dirty="0" err="1">
                    <a:solidFill>
                      <a:srgbClr val="7030A0"/>
                    </a:solidFill>
                  </a:rPr>
                  <a:t>Poissonization</a:t>
                </a:r>
                <a:r>
                  <a:rPr lang="en-US" sz="2000" b="1" dirty="0"/>
                  <a:t> and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Moment-Matching</a:t>
                </a:r>
              </a:p>
              <a:p>
                <a:r>
                  <a:rPr lang="en-US" sz="2000" dirty="0"/>
                  <a:t>Construction of Hard Distribution:</a:t>
                </a:r>
              </a:p>
              <a:p>
                <a:pPr lvl="1"/>
                <a:r>
                  <a:rPr lang="en-US" sz="2000" dirty="0"/>
                  <a:t>We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from two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Moment-Matching</a:t>
                </a:r>
                <a:r>
                  <a:rPr lang="en-US" sz="20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Analyzing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𝐻𝑖𝑠𝑡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are the histogram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obtained by applying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on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/>
                  <a:t>and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Express them elegantly with sums of </a:t>
                </a:r>
                <a:r>
                  <a:rPr lang="en-US" sz="2000" b="1" dirty="0"/>
                  <a:t>Mixtures of Multi-Dimensional Poisson distributions </a:t>
                </a:r>
                <a:r>
                  <a:rPr lang="en-US" sz="2000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Poissonization</a:t>
                </a:r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Now need to bound statistical distance between two </a:t>
                </a:r>
                <a:r>
                  <a:rPr lang="en-US" sz="2000" b="1" dirty="0"/>
                  <a:t>Mixtures of Multi-Dimensional Poisson distributions</a:t>
                </a:r>
              </a:p>
              <a:p>
                <a:r>
                  <a:rPr lang="en-US" sz="2000" b="1" dirty="0"/>
                  <a:t>Moment-Matching</a:t>
                </a:r>
                <a:r>
                  <a:rPr lang="en-US" sz="2000" dirty="0"/>
                  <a:t> Techniques:</a:t>
                </a:r>
              </a:p>
              <a:p>
                <a:pPr lvl="1"/>
                <a:r>
                  <a:rPr lang="en-US" sz="2000" dirty="0"/>
                  <a:t>Bounding the statistical distance with (a multi-dimensional generalization of)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Moment-Matching</a:t>
                </a:r>
                <a:r>
                  <a:rPr lang="en-US" sz="2000" dirty="0"/>
                  <a:t> Lemma for Poisson distributions and the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Charlier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Polynomials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034D235-F88F-489C-9D15-B96895EFC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80" y="1700808"/>
                <a:ext cx="11018440" cy="4032448"/>
              </a:xfrm>
              <a:blipFill>
                <a:blip r:embed="rId3"/>
                <a:stretch>
                  <a:fillRect l="-498" t="-2118" b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Left 10">
            <a:extLst>
              <a:ext uri="{FF2B5EF4-FFF2-40B4-BE49-F238E27FC236}">
                <a16:creationId xmlns:a16="http://schemas.microsoft.com/office/drawing/2014/main" id="{4CE205F0-7D6C-43C0-BCE1-D4BB8F1CE971}"/>
              </a:ext>
            </a:extLst>
          </p:cNvPr>
          <p:cNvSpPr/>
          <p:nvPr/>
        </p:nvSpPr>
        <p:spPr>
          <a:xfrm rot="10800000">
            <a:off x="154732" y="3212976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607F1-7B3B-4413-80D4-6E8F68C786FB}"/>
                  </a:ext>
                </a:extLst>
              </p:cNvPr>
              <p:cNvSpPr txBox="1"/>
              <p:nvPr/>
            </p:nvSpPr>
            <p:spPr>
              <a:xfrm>
                <a:off x="7536160" y="2204864"/>
                <a:ext cx="609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-randomizer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607F1-7B3B-4413-80D4-6E8F68C78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2204864"/>
                <a:ext cx="6094800" cy="369332"/>
              </a:xfrm>
              <a:prstGeom prst="rect">
                <a:avLst/>
              </a:prstGeom>
              <a:blipFill>
                <a:blip r:embed="rId4"/>
                <a:stretch>
                  <a:fillRect l="-3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2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3"/>
            <a:ext cx="10874424" cy="9144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The Magic of </a:t>
            </a:r>
            <a:r>
              <a:rPr lang="en-US" altLang="zh-CN" sz="6000" b="1" dirty="0" err="1">
                <a:solidFill>
                  <a:srgbClr val="7030A0"/>
                </a:solidFill>
              </a:rPr>
              <a:t>Poissonization</a:t>
            </a:r>
            <a:endParaRPr lang="zh-CN" altLang="en-US" sz="6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5189C-98E8-4CA0-AB4E-34C93428AB34}"/>
                  </a:ext>
                </a:extLst>
              </p:cNvPr>
              <p:cNvSpPr txBox="1"/>
              <p:nvPr/>
            </p:nvSpPr>
            <p:spPr>
              <a:xfrm>
                <a:off x="983432" y="1063357"/>
                <a:ext cx="4320480" cy="20489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Poisson Distribution</a:t>
                </a:r>
              </a:p>
              <a:p>
                <a:pPr algn="ctr"/>
                <a:r>
                  <a:rPr lang="en-US" sz="800" dirty="0"/>
                  <a:t>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Parameter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Support</a:t>
                </a:r>
                <a:r>
                  <a:rPr lang="en-US" dirty="0"/>
                  <a:t>: non-negative integers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Specification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Poi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B0F0"/>
                    </a:solidFill>
                  </a:rPr>
                  <a:t>Mean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Poi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3366FF"/>
                    </a:solidFill>
                  </a:rPr>
                  <a:t>Key fact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5189C-98E8-4CA0-AB4E-34C93428A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063357"/>
                <a:ext cx="4320480" cy="2048959"/>
              </a:xfrm>
              <a:prstGeom prst="rect">
                <a:avLst/>
              </a:prstGeom>
              <a:blipFill>
                <a:blip r:embed="rId3"/>
                <a:stretch>
                  <a:fillRect l="-1128" t="-1484" b="-356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8486C4-7056-4687-B92F-1722303DD151}"/>
                  </a:ext>
                </a:extLst>
              </p:cNvPr>
              <p:cNvSpPr txBox="1"/>
              <p:nvPr/>
            </p:nvSpPr>
            <p:spPr>
              <a:xfrm>
                <a:off x="263352" y="3645024"/>
                <a:ext cx="5328592" cy="267765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F0"/>
                    </a:solidFill>
                  </a:rPr>
                  <a:t>Usual Sampling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consider the histogram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indicates how many times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occurs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Clearly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correlated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8486C4-7056-4687-B92F-1722303DD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645024"/>
                <a:ext cx="5328592" cy="2677656"/>
              </a:xfrm>
              <a:prstGeom prst="rect">
                <a:avLst/>
              </a:prstGeom>
              <a:blipFill>
                <a:blip r:embed="rId4"/>
                <a:stretch>
                  <a:fillRect l="-686" t="-18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Crying face outline with solid fill">
            <a:extLst>
              <a:ext uri="{FF2B5EF4-FFF2-40B4-BE49-F238E27FC236}">
                <a16:creationId xmlns:a16="http://schemas.microsoft.com/office/drawing/2014/main" id="{7D67B0E1-4AA3-44B7-AC49-CCEBB35F6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1737" y="539446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C5E0C0-D361-4117-98CE-8F68B2C3DEB9}"/>
                  </a:ext>
                </a:extLst>
              </p:cNvPr>
              <p:cNvSpPr txBox="1"/>
              <p:nvPr/>
            </p:nvSpPr>
            <p:spPr>
              <a:xfrm>
                <a:off x="5303912" y="1189168"/>
                <a:ext cx="60948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/>
                  <a:t>Take (roughly)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samples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/>
                  <a:t>Analyze the histogram of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samples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C5E0C0-D361-4117-98CE-8F68B2C3D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1189168"/>
                <a:ext cx="6094800" cy="1631216"/>
              </a:xfrm>
              <a:prstGeom prst="rect">
                <a:avLst/>
              </a:prstGeom>
              <a:blipFill>
                <a:blip r:embed="rId7"/>
                <a:stretch>
                  <a:fillRect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23F5D5-1988-4985-B36D-3D8FCB23F56C}"/>
                  </a:ext>
                </a:extLst>
              </p:cNvPr>
              <p:cNvSpPr txBox="1"/>
              <p:nvPr/>
            </p:nvSpPr>
            <p:spPr>
              <a:xfrm>
                <a:off x="6353176" y="3077215"/>
                <a:ext cx="5328592" cy="32316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F0"/>
                    </a:solidFill>
                  </a:rPr>
                  <a:t>Poisson Sampling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first.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, and consider the histogram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indicates how many times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occurs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samples.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Now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dirty="0"/>
                  <a:t>!</a:t>
                </a:r>
              </a:p>
              <a:p>
                <a:pPr algn="ctr"/>
                <a:r>
                  <a:rPr lang="en-US" i="1" u="sng" dirty="0"/>
                  <a:t>Moreover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distributes as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23F5D5-1988-4985-B36D-3D8FCB23F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76" y="3077215"/>
                <a:ext cx="5328592" cy="3231654"/>
              </a:xfrm>
              <a:prstGeom prst="rect">
                <a:avLst/>
              </a:prstGeom>
              <a:blipFill>
                <a:blip r:embed="rId8"/>
                <a:stretch>
                  <a:fillRect l="-686" t="-1509" r="-1602" b="-207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Smiling face outline with solid fill">
            <a:extLst>
              <a:ext uri="{FF2B5EF4-FFF2-40B4-BE49-F238E27FC236}">
                <a16:creationId xmlns:a16="http://schemas.microsoft.com/office/drawing/2014/main" id="{9E52F220-4043-46C7-8AA5-D3377B736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6560" y="551723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C73061-AC47-46A1-B48B-5D2778F4434C}"/>
                  </a:ext>
                </a:extLst>
              </p:cNvPr>
              <p:cNvSpPr txBox="1"/>
              <p:nvPr/>
            </p:nvSpPr>
            <p:spPr>
              <a:xfrm>
                <a:off x="263352" y="3212976"/>
                <a:ext cx="559880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Poi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Poi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Poi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C73061-AC47-46A1-B48B-5D2778F4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212976"/>
                <a:ext cx="5598809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22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3"/>
            <a:ext cx="10874424" cy="936104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err="1">
                <a:solidFill>
                  <a:srgbClr val="7030A0"/>
                </a:solidFill>
              </a:rPr>
              <a:t>Poissonization</a:t>
            </a:r>
            <a:r>
              <a:rPr lang="en-US" altLang="zh-CN" sz="6000" dirty="0">
                <a:solidFill>
                  <a:srgbClr val="00B0F0"/>
                </a:solidFill>
              </a:rPr>
              <a:t> </a:t>
            </a:r>
            <a:r>
              <a:rPr lang="en-US" altLang="zh-CN" sz="6000" dirty="0"/>
              <a:t>in</a:t>
            </a:r>
            <a:r>
              <a:rPr lang="en-US" altLang="zh-CN" sz="6000" dirty="0">
                <a:solidFill>
                  <a:srgbClr val="00B0F0"/>
                </a:solidFill>
              </a:rPr>
              <a:t> </a:t>
            </a:r>
            <a:r>
              <a:rPr lang="en-US" altLang="zh-CN" sz="6000" b="1" dirty="0">
                <a:solidFill>
                  <a:srgbClr val="00B050"/>
                </a:solidFill>
              </a:rPr>
              <a:t>Local</a:t>
            </a:r>
            <a:r>
              <a:rPr lang="en-US" altLang="zh-CN" sz="6000" dirty="0">
                <a:solidFill>
                  <a:srgbClr val="00B0F0"/>
                </a:solidFill>
              </a:rPr>
              <a:t> </a:t>
            </a:r>
            <a:r>
              <a:rPr lang="en-US" altLang="zh-CN" sz="6000" dirty="0"/>
              <a:t>Model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C5E0C0-D361-4117-98CE-8F68B2C3DEB9}"/>
                  </a:ext>
                </a:extLst>
              </p:cNvPr>
              <p:cNvSpPr txBox="1"/>
              <p:nvPr/>
            </p:nvSpPr>
            <p:spPr>
              <a:xfrm>
                <a:off x="4871864" y="1052737"/>
                <a:ext cx="713240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A randomizer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600" dirty="0"/>
                  <a:t> </a:t>
                </a:r>
              </a:p>
              <a:p>
                <a:pPr algn="ctr"/>
                <a:r>
                  <a:rPr lang="en-US" sz="2000" dirty="0"/>
                  <a:t>G</a:t>
                </a:r>
                <a:r>
                  <a:rPr lang="en-US" sz="2000" b="0" dirty="0"/>
                  <a:t>enerate (roughly)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users with the same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000" b="0" dirty="0"/>
                  <a:t> and</a:t>
                </a:r>
              </a:p>
              <a:p>
                <a:pPr algn="ctr"/>
                <a:r>
                  <a:rPr lang="en-US" sz="600" dirty="0"/>
                  <a:t> </a:t>
                </a:r>
              </a:p>
              <a:p>
                <a:pPr algn="ctr"/>
                <a:r>
                  <a:rPr lang="en-US" sz="2000" dirty="0"/>
                  <a:t>Analyze the output </a:t>
                </a:r>
                <a:r>
                  <a:rPr lang="en-US" sz="2000" b="1" dirty="0"/>
                  <a:t>histogram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on all these users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C5E0C0-D361-4117-98CE-8F68B2C3D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052737"/>
                <a:ext cx="7132408" cy="1200329"/>
              </a:xfrm>
              <a:prstGeom prst="rect">
                <a:avLst/>
              </a:prstGeom>
              <a:blipFill>
                <a:blip r:embed="rId3"/>
                <a:stretch>
                  <a:fillRect t="-3046" b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i-old">
                <a:extLst>
                  <a:ext uri="{FF2B5EF4-FFF2-40B4-BE49-F238E27FC236}">
                    <a16:creationId xmlns:a16="http://schemas.microsoft.com/office/drawing/2014/main" id="{2EC3FA27-6CA9-4880-AE53-B293B97558A8}"/>
                  </a:ext>
                </a:extLst>
              </p:cNvPr>
              <p:cNvSpPr txBox="1"/>
              <p:nvPr/>
            </p:nvSpPr>
            <p:spPr>
              <a:xfrm>
                <a:off x="6382056" y="3545362"/>
                <a:ext cx="5328592" cy="32316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F0"/>
                    </a:solidFill>
                  </a:rPr>
                  <a:t>Poisson Sampling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first.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consider the histogram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indicates how many times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occurs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samples.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Now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</a:t>
                </a:r>
                <a:r>
                  <a:rPr lang="en-US" b="1" dirty="0"/>
                  <a:t>independent</a:t>
                </a:r>
                <a:r>
                  <a:rPr lang="en-US" dirty="0"/>
                  <a:t>!</a:t>
                </a:r>
              </a:p>
              <a:p>
                <a:pPr algn="ctr"/>
                <a:r>
                  <a:rPr lang="en-US" dirty="0"/>
                  <a:t>Moreover,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distributes as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Poi-old">
                <a:extLst>
                  <a:ext uri="{FF2B5EF4-FFF2-40B4-BE49-F238E27FC236}">
                    <a16:creationId xmlns:a16="http://schemas.microsoft.com/office/drawing/2014/main" id="{2EC3FA27-6CA9-4880-AE53-B293B975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56" y="3545362"/>
                <a:ext cx="5328592" cy="3231654"/>
              </a:xfrm>
              <a:prstGeom prst="rect">
                <a:avLst/>
              </a:prstGeom>
              <a:blipFill>
                <a:blip r:embed="rId5"/>
                <a:stretch>
                  <a:fillRect l="-801" t="-1509" r="-1487" b="-207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ulti-poi">
                <a:extLst>
                  <a:ext uri="{FF2B5EF4-FFF2-40B4-BE49-F238E27FC236}">
                    <a16:creationId xmlns:a16="http://schemas.microsoft.com/office/drawing/2014/main" id="{ECFEFE67-C60A-45F8-865A-9447316825D2}"/>
                  </a:ext>
                </a:extLst>
              </p:cNvPr>
              <p:cNvSpPr txBox="1"/>
              <p:nvPr/>
            </p:nvSpPr>
            <p:spPr>
              <a:xfrm>
                <a:off x="335360" y="3847012"/>
                <a:ext cx="5328592" cy="28567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Multi-dimensional Poisson distribution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Parameter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acc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Support</a:t>
                </a:r>
                <a:r>
                  <a:rPr lang="en-US" dirty="0"/>
                  <a:t>: non-negative integers vectors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Specification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Poi</m:t>
                        </m:r>
                      </m:e>
                    </m:acc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acc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independent Poisson distribution, such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distributes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B0F0"/>
                    </a:solidFill>
                  </a:rPr>
                  <a:t>Mean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Poi</m:t>
                            </m:r>
                          </m:e>
                        </m:acc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3366FF"/>
                    </a:solidFill>
                  </a:rPr>
                  <a:t>Key fact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Po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multi-poi">
                <a:extLst>
                  <a:ext uri="{FF2B5EF4-FFF2-40B4-BE49-F238E27FC236}">
                    <a16:creationId xmlns:a16="http://schemas.microsoft.com/office/drawing/2014/main" id="{ECFEFE67-C60A-45F8-865A-944731682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847012"/>
                <a:ext cx="5328592" cy="2856744"/>
              </a:xfrm>
              <a:prstGeom prst="rect">
                <a:avLst/>
              </a:prstGeom>
              <a:blipFill>
                <a:blip r:embed="rId6"/>
                <a:stretch>
                  <a:fillRect l="-915" t="-1706" b="-191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i-new">
                <a:extLst>
                  <a:ext uri="{FF2B5EF4-FFF2-40B4-BE49-F238E27FC236}">
                    <a16:creationId xmlns:a16="http://schemas.microsoft.com/office/drawing/2014/main" id="{7233F6B1-4C4F-49D6-BCDA-C1AD6B3C0B80}"/>
                  </a:ext>
                </a:extLst>
              </p:cNvPr>
              <p:cNvSpPr txBox="1"/>
              <p:nvPr/>
            </p:nvSpPr>
            <p:spPr>
              <a:xfrm>
                <a:off x="6384032" y="3545362"/>
                <a:ext cx="5328592" cy="29518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F0"/>
                    </a:solidFill>
                  </a:rPr>
                  <a:t>Poisson Sampling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first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consider the histogram random variables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indicates how many times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occurs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samples.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distributes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Poi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Poi-new">
                <a:extLst>
                  <a:ext uri="{FF2B5EF4-FFF2-40B4-BE49-F238E27FC236}">
                    <a16:creationId xmlns:a16="http://schemas.microsoft.com/office/drawing/2014/main" id="{7233F6B1-4C4F-49D6-BCDA-C1AD6B3C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3545362"/>
                <a:ext cx="5328592" cy="2951834"/>
              </a:xfrm>
              <a:prstGeom prst="rect">
                <a:avLst/>
              </a:prstGeom>
              <a:blipFill>
                <a:blip r:embed="rId7"/>
                <a:stretch>
                  <a:fillRect l="-686" t="-1653" r="-1602" b="-186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usual-samp">
                <a:extLst>
                  <a:ext uri="{FF2B5EF4-FFF2-40B4-BE49-F238E27FC236}">
                    <a16:creationId xmlns:a16="http://schemas.microsoft.com/office/drawing/2014/main" id="{721E6945-9DA8-46BD-9F9E-962E35995CF8}"/>
                  </a:ext>
                </a:extLst>
              </p:cNvPr>
              <p:cNvSpPr txBox="1"/>
              <p:nvPr/>
            </p:nvSpPr>
            <p:spPr>
              <a:xfrm>
                <a:off x="263352" y="3645024"/>
                <a:ext cx="5328592" cy="2400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F0"/>
                    </a:solidFill>
                  </a:rPr>
                  <a:t>Usual Sampling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consider the histogram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indicates how many times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occurs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Clearly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correlated </a:t>
                </a:r>
              </a:p>
            </p:txBody>
          </p:sp>
        </mc:Choice>
        <mc:Fallback xmlns="">
          <p:sp>
            <p:nvSpPr>
              <p:cNvPr id="18" name="usual-samp">
                <a:extLst>
                  <a:ext uri="{FF2B5EF4-FFF2-40B4-BE49-F238E27FC236}">
                    <a16:creationId xmlns:a16="http://schemas.microsoft.com/office/drawing/2014/main" id="{721E6945-9DA8-46BD-9F9E-962E35995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645024"/>
                <a:ext cx="5328592" cy="2400657"/>
              </a:xfrm>
              <a:prstGeom prst="rect">
                <a:avLst/>
              </a:prstGeom>
              <a:blipFill>
                <a:blip r:embed="rId8"/>
                <a:stretch>
                  <a:fillRect l="-686" t="-2030" r="-572" b="-304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351136-ED86-4CD5-84B2-B9297DA8322D}"/>
                  </a:ext>
                </a:extLst>
              </p:cNvPr>
              <p:cNvSpPr txBox="1"/>
              <p:nvPr/>
            </p:nvSpPr>
            <p:spPr>
              <a:xfrm>
                <a:off x="695400" y="1170560"/>
                <a:ext cx="4320480" cy="20489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Poisson Distribution</a:t>
                </a:r>
              </a:p>
              <a:p>
                <a:pPr algn="ctr"/>
                <a:r>
                  <a:rPr lang="en-US" sz="800" dirty="0"/>
                  <a:t>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Parameter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Support</a:t>
                </a:r>
                <a:r>
                  <a:rPr lang="en-US" dirty="0"/>
                  <a:t>: non-negative integers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Specification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Poi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B0F0"/>
                    </a:solidFill>
                  </a:rPr>
                  <a:t>Mean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Poi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3366FF"/>
                    </a:solidFill>
                  </a:rPr>
                  <a:t>Key fact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351136-ED86-4CD5-84B2-B9297DA8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170560"/>
                <a:ext cx="4320480" cy="2048959"/>
              </a:xfrm>
              <a:prstGeom prst="rect">
                <a:avLst/>
              </a:prstGeom>
              <a:blipFill>
                <a:blip r:embed="rId9"/>
                <a:stretch>
                  <a:fillRect l="-1128" t="-1488" b="-386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B11EE6-0F18-467C-8712-E073A64063B6}"/>
                  </a:ext>
                </a:extLst>
              </p:cNvPr>
              <p:cNvSpPr txBox="1"/>
              <p:nvPr/>
            </p:nvSpPr>
            <p:spPr>
              <a:xfrm>
                <a:off x="2495600" y="2562721"/>
                <a:ext cx="8136904" cy="7107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Lemma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The </a:t>
                </a:r>
                <a:r>
                  <a:rPr lang="en-US" b="1" dirty="0"/>
                  <a:t>histogram</a:t>
                </a:r>
                <a:r>
                  <a:rPr lang="en-US" dirty="0"/>
                  <a:t> of </a:t>
                </a:r>
                <a:r>
                  <a:rPr lang="en-US" b="1" dirty="0"/>
                  <a:t>randomizer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users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Poi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B11EE6-0F18-467C-8712-E073A6406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2562721"/>
                <a:ext cx="8136904" cy="710707"/>
              </a:xfrm>
              <a:prstGeom prst="rect">
                <a:avLst/>
              </a:prstGeom>
              <a:blipFill>
                <a:blip r:embed="rId10"/>
                <a:stretch>
                  <a:fillRect t="-4274" b="-1282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72EAAC-DC04-4933-8F8B-42E0E02B50B5}"/>
                  </a:ext>
                </a:extLst>
              </p:cNvPr>
              <p:cNvSpPr txBox="1"/>
              <p:nvPr/>
            </p:nvSpPr>
            <p:spPr>
              <a:xfrm>
                <a:off x="263352" y="3212976"/>
                <a:ext cx="559880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Poi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Poi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Poi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72EAAC-DC04-4933-8F8B-42E0E02B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212976"/>
                <a:ext cx="5598809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4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0" grpId="1"/>
      <p:bldP spid="11" grpId="0"/>
      <p:bldP spid="12" grpId="0"/>
      <p:bldP spid="18" grpId="0"/>
      <p:bldP spid="18" grpId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8963" y="1253382"/>
                <a:ext cx="12269925" cy="1009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Setting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users. Each user gets an input from [D],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a distribution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: a random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|/100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963" y="1253382"/>
                <a:ext cx="12269925" cy="1009712"/>
              </a:xfrm>
              <a:prstGeom prst="rect">
                <a:avLst/>
              </a:prstGeom>
              <a:blipFill>
                <a:blip r:embed="rId3"/>
                <a:stretch>
                  <a:fillRect t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ig-old">
                <a:extLst>
                  <a:ext uri="{FF2B5EF4-FFF2-40B4-BE49-F238E27FC236}">
                    <a16:creationId xmlns:a16="http://schemas.microsoft.com/office/drawing/2014/main" id="{48ED20C5-80C4-431B-BE72-BB63144290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585" y="3114034"/>
                <a:ext cx="2940496" cy="225321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Signal Part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users with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2" name="sig-old">
                <a:extLst>
                  <a:ext uri="{FF2B5EF4-FFF2-40B4-BE49-F238E27FC236}">
                    <a16:creationId xmlns:a16="http://schemas.microsoft.com/office/drawing/2014/main" id="{48ED20C5-80C4-431B-BE72-BB6314429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5" y="3114034"/>
                <a:ext cx="2940496" cy="2253212"/>
              </a:xfrm>
              <a:prstGeom prst="rect">
                <a:avLst/>
              </a:prstGeom>
              <a:blipFill>
                <a:blip r:embed="rId4"/>
                <a:stretch>
                  <a:fillRect l="-207" t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noise-old">
                <a:extLst>
                  <a:ext uri="{FF2B5EF4-FFF2-40B4-BE49-F238E27FC236}">
                    <a16:creationId xmlns:a16="http://schemas.microsoft.com/office/drawing/2014/main" id="{02706643-8081-40DD-92DB-551C5E18BC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7729" y="3057124"/>
                <a:ext cx="3744415" cy="171146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Noise Part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457200" indent="-457200" algn="ctr">
                  <a:buAutoNum type="arabicParenBoth"/>
                </a:pP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)/|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noise-old">
                <a:extLst>
                  <a:ext uri="{FF2B5EF4-FFF2-40B4-BE49-F238E27FC236}">
                    <a16:creationId xmlns:a16="http://schemas.microsoft.com/office/drawing/2014/main" id="{02706643-8081-40DD-92DB-551C5E18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9" y="3057124"/>
                <a:ext cx="3744415" cy="1711467"/>
              </a:xfrm>
              <a:prstGeom prst="rect">
                <a:avLst/>
              </a:prstGeom>
              <a:blipFill>
                <a:blip r:embed="rId5"/>
                <a:stretch>
                  <a:fillRect t="-3915" b="-2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D080BBB3-5742-4355-8C69-18F22DFF3A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3842" y="3114034"/>
                <a:ext cx="4181777" cy="1711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Hard Distribution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Draw two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Output their union (as a multi-set).</a:t>
                </a:r>
              </a:p>
            </p:txBody>
          </p:sp>
        </mc:Choice>
        <mc:Fallback xmlns="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D080BBB3-5742-4355-8C69-18F22DFF3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42" y="3114034"/>
                <a:ext cx="4181777" cy="1711467"/>
              </a:xfrm>
              <a:prstGeom prst="rect">
                <a:avLst/>
              </a:prstGeom>
              <a:blipFill>
                <a:blip r:embed="rId6"/>
                <a:stretch>
                  <a:fillRect t="-4982" b="-5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lus Sign 14">
            <a:extLst>
              <a:ext uri="{FF2B5EF4-FFF2-40B4-BE49-F238E27FC236}">
                <a16:creationId xmlns:a16="http://schemas.microsoft.com/office/drawing/2014/main" id="{087B5692-8403-48E1-8094-47A2B98F9E7B}"/>
              </a:ext>
            </a:extLst>
          </p:cNvPr>
          <p:cNvSpPr/>
          <p:nvPr/>
        </p:nvSpPr>
        <p:spPr>
          <a:xfrm>
            <a:off x="3155906" y="3696833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ADC23126-0930-4E74-A1D9-1C56B876004B}"/>
              </a:ext>
            </a:extLst>
          </p:cNvPr>
          <p:cNvSpPr/>
          <p:nvPr/>
        </p:nvSpPr>
        <p:spPr>
          <a:xfrm>
            <a:off x="7348887" y="3696833"/>
            <a:ext cx="448722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8C41557-4FB6-496B-8683-CCC651BE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6728" y="20750"/>
            <a:ext cx="11665296" cy="77061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err="1">
                <a:solidFill>
                  <a:srgbClr val="7030A0"/>
                </a:solidFill>
              </a:rPr>
              <a:t>Poissonization</a:t>
            </a:r>
            <a:r>
              <a:rPr lang="en-US" altLang="zh-CN" sz="4400" b="1" dirty="0">
                <a:solidFill>
                  <a:srgbClr val="7030A0"/>
                </a:solidFill>
              </a:rPr>
              <a:t> </a:t>
            </a:r>
            <a:r>
              <a:rPr lang="en-US" altLang="zh-CN" sz="4400" b="1" dirty="0"/>
              <a:t>in our Hard Distributions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ig-new">
                <a:extLst>
                  <a:ext uri="{FF2B5EF4-FFF2-40B4-BE49-F238E27FC236}">
                    <a16:creationId xmlns:a16="http://schemas.microsoft.com/office/drawing/2014/main" id="{D215069F-7164-46E8-B056-AAAB9A8622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318" y="3114034"/>
                <a:ext cx="2940496" cy="2253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Signal Part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, we </a:t>
                </a:r>
              </a:p>
              <a:p>
                <a:pPr marL="342900" indent="-342900" algn="ctr">
                  <a:buAutoNum type="arabicParenBoth"/>
                </a:pPr>
                <a:r>
                  <a:rPr lang="en-US" sz="1800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342900" indent="-342900" algn="ctr">
                  <a:buAutoNum type="arabicParenBoth"/>
                </a:pPr>
                <a:r>
                  <a:rPr lang="en-US" sz="1800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(3)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users with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20" name="sig-new">
                <a:extLst>
                  <a:ext uri="{FF2B5EF4-FFF2-40B4-BE49-F238E27FC236}">
                    <a16:creationId xmlns:a16="http://schemas.microsoft.com/office/drawing/2014/main" id="{D215069F-7164-46E8-B056-AAAB9A862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8" y="3114034"/>
                <a:ext cx="2940496" cy="2253212"/>
              </a:xfrm>
              <a:prstGeom prst="rect">
                <a:avLst/>
              </a:prstGeom>
              <a:blipFill>
                <a:blip r:embed="rId7"/>
                <a:stretch>
                  <a:fillRect t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noise-new">
                <a:extLst>
                  <a:ext uri="{FF2B5EF4-FFF2-40B4-BE49-F238E27FC236}">
                    <a16:creationId xmlns:a16="http://schemas.microsoft.com/office/drawing/2014/main" id="{C43E58E8-FBDA-4026-A682-8A4BE43CAB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7728" y="3068960"/>
                <a:ext cx="3744415" cy="1711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Noise Part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1" name="noise-new">
                <a:extLst>
                  <a:ext uri="{FF2B5EF4-FFF2-40B4-BE49-F238E27FC236}">
                    <a16:creationId xmlns:a16="http://schemas.microsoft.com/office/drawing/2014/main" id="{C43E58E8-FBDA-4026-A682-8A4BE43C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3068960"/>
                <a:ext cx="3744415" cy="1711467"/>
              </a:xfrm>
              <a:prstGeom prst="rect">
                <a:avLst/>
              </a:prstGeom>
              <a:blipFill>
                <a:blip r:embed="rId8"/>
                <a:stretch>
                  <a:fillRect t="-3915" b="-106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3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3"/>
            <a:ext cx="10874424" cy="1152128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>
                <a:solidFill>
                  <a:srgbClr val="00B0F0"/>
                </a:solidFill>
              </a:rPr>
              <a:t>Expressing the Histogram</a:t>
            </a:r>
            <a:endParaRPr lang="zh-CN" altLang="en-US" sz="6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ld-construction" hidden="1">
                <a:extLst>
                  <a:ext uri="{FF2B5EF4-FFF2-40B4-BE49-F238E27FC236}">
                    <a16:creationId xmlns:a16="http://schemas.microsoft.com/office/drawing/2014/main" id="{E67E888B-5920-4B69-91EC-BB286251C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2824" y="1573224"/>
                <a:ext cx="4033664" cy="210015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Data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old-construction" hidden="1">
                <a:extLst>
                  <a:ext uri="{FF2B5EF4-FFF2-40B4-BE49-F238E27FC236}">
                    <a16:creationId xmlns:a16="http://schemas.microsoft.com/office/drawing/2014/main" id="{E67E888B-5920-4B69-91EC-BB286251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24" y="1573224"/>
                <a:ext cx="4033664" cy="2100150"/>
              </a:xfrm>
              <a:prstGeom prst="rect">
                <a:avLst/>
              </a:prstGeom>
              <a:blipFill>
                <a:blip r:embed="rId3"/>
                <a:stretch>
                  <a:fillRect t="-374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FE5F4A-7138-4AAC-9B54-E4BFC06D5979}"/>
                  </a:ext>
                </a:extLst>
              </p:cNvPr>
              <p:cNvSpPr txBox="1"/>
              <p:nvPr/>
            </p:nvSpPr>
            <p:spPr>
              <a:xfrm>
                <a:off x="5735960" y="2780928"/>
                <a:ext cx="5328592" cy="9826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Corollary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The </a:t>
                </a:r>
                <a:r>
                  <a:rPr lang="en-US" b="1" dirty="0"/>
                  <a:t>histogram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users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exactly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Poi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FE5F4A-7138-4AAC-9B54-E4BFC06D5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2780928"/>
                <a:ext cx="5328592" cy="982641"/>
              </a:xfrm>
              <a:prstGeom prst="rect">
                <a:avLst/>
              </a:prstGeom>
              <a:blipFill>
                <a:blip r:embed="rId4"/>
                <a:stretch>
                  <a:fillRect l="-343" t="-3106" r="-1030" b="-68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C7D8D2-5C76-4869-9917-C389A6FDB748}"/>
                  </a:ext>
                </a:extLst>
              </p:cNvPr>
              <p:cNvSpPr txBox="1"/>
              <p:nvPr/>
            </p:nvSpPr>
            <p:spPr>
              <a:xfrm>
                <a:off x="5132048" y="1340768"/>
                <a:ext cx="6480720" cy="9826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Lemma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altLang="zh-CN" dirty="0"/>
                  <a:t>The </a:t>
                </a:r>
                <a:r>
                  <a:rPr lang="en-US" altLang="zh-CN" b="1" dirty="0"/>
                  <a:t>h</a:t>
                </a:r>
                <a:r>
                  <a:rPr lang="en-US" b="1" dirty="0"/>
                  <a:t>istogram</a:t>
                </a:r>
                <a:r>
                  <a:rPr lang="en-US" dirty="0"/>
                  <a:t> of randomizer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users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Poi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C7D8D2-5C76-4869-9917-C389A6FDB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048" y="1340768"/>
                <a:ext cx="6480720" cy="982641"/>
              </a:xfrm>
              <a:prstGeom prst="rect">
                <a:avLst/>
              </a:prstGeom>
              <a:blipFill>
                <a:blip r:embed="rId5"/>
                <a:stretch>
                  <a:fillRect t="-3727" b="-18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7B99BE-8975-41EB-835D-41041C73117E}"/>
                  </a:ext>
                </a:extLst>
              </p:cNvPr>
              <p:cNvSpPr txBox="1"/>
              <p:nvPr/>
            </p:nvSpPr>
            <p:spPr>
              <a:xfrm>
                <a:off x="5276332" y="4662552"/>
                <a:ext cx="6840760" cy="17879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The histogram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distributes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Poi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7B99BE-8975-41EB-835D-41041C73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32" y="4662552"/>
                <a:ext cx="6840760" cy="1787990"/>
              </a:xfrm>
              <a:prstGeom prst="rect">
                <a:avLst/>
              </a:prstGeom>
              <a:blipFill>
                <a:blip r:embed="rId6"/>
                <a:stretch>
                  <a:fillRect t="-2048" b="-477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ulti-poi">
                <a:extLst>
                  <a:ext uri="{FF2B5EF4-FFF2-40B4-BE49-F238E27FC236}">
                    <a16:creationId xmlns:a16="http://schemas.microsoft.com/office/drawing/2014/main" id="{5C654ACB-EFA7-4643-99B5-51A5E2B2A703}"/>
                  </a:ext>
                </a:extLst>
              </p:cNvPr>
              <p:cNvSpPr txBox="1"/>
              <p:nvPr/>
            </p:nvSpPr>
            <p:spPr>
              <a:xfrm>
                <a:off x="191344" y="4368619"/>
                <a:ext cx="4849216" cy="19287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Mixture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</a:t>
                </a:r>
                <a:r>
                  <a:rPr lang="en-US" sz="2000" dirty="0"/>
                  <a:t> </a:t>
                </a:r>
                <a:r>
                  <a:rPr lang="en-US" sz="2000" b="1" dirty="0"/>
                  <a:t>Multi-dimensional Poisson Distributions</a:t>
                </a:r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dirty="0"/>
                  <a:t>For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Poi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draw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output a sample 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Poi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multi-poi">
                <a:extLst>
                  <a:ext uri="{FF2B5EF4-FFF2-40B4-BE49-F238E27FC236}">
                    <a16:creationId xmlns:a16="http://schemas.microsoft.com/office/drawing/2014/main" id="{5C654ACB-EFA7-4643-99B5-51A5E2B2A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4368619"/>
                <a:ext cx="4849216" cy="1928733"/>
              </a:xfrm>
              <a:prstGeom prst="rect">
                <a:avLst/>
              </a:prstGeom>
              <a:blipFill>
                <a:blip r:embed="rId7"/>
                <a:stretch>
                  <a:fillRect t="-1899" b="-189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1CF2C27B-73BC-4D20-9304-561A2F44C6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432" y="1124744"/>
                <a:ext cx="2940496" cy="201622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Signal Part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, we </a:t>
                </a:r>
              </a:p>
              <a:p>
                <a:pPr marL="342900" indent="-342900" algn="ctr">
                  <a:buAutoNum type="arabicParenBoth"/>
                </a:pPr>
                <a:r>
                  <a:rPr lang="en-US" sz="1800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342900" indent="-342900" algn="ctr">
                  <a:buAutoNum type="arabicParenBoth"/>
                </a:pPr>
                <a:r>
                  <a:rPr lang="en-US" sz="1800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(3)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users with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1CF2C27B-73BC-4D20-9304-561A2F44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124744"/>
                <a:ext cx="2940496" cy="2016224"/>
              </a:xfrm>
              <a:prstGeom prst="rect">
                <a:avLst/>
              </a:prstGeom>
              <a:blipFill>
                <a:blip r:embed="rId8"/>
                <a:stretch>
                  <a:fillRect t="-272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ECAF71-6403-4F65-8BAC-18D4D7915F2E}"/>
                  </a:ext>
                </a:extLst>
              </p:cNvPr>
              <p:cNvSpPr txBox="1"/>
              <p:nvPr/>
            </p:nvSpPr>
            <p:spPr>
              <a:xfrm>
                <a:off x="167008" y="3272248"/>
                <a:ext cx="468052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In short</a:t>
                </a:r>
              </a:p>
              <a:p>
                <a:pPr algn="ctr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users with 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ECAF71-6403-4F65-8BAC-18D4D7915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8" y="3272248"/>
                <a:ext cx="4680520" cy="738664"/>
              </a:xfrm>
              <a:prstGeom prst="rect">
                <a:avLst/>
              </a:prstGeom>
              <a:blipFill>
                <a:blip r:embed="rId9"/>
                <a:stretch>
                  <a:fillRect l="-521" t="-6612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  <p:bldP spid="19" grpId="0" animBg="1"/>
      <p:bldP spid="20" grpId="0"/>
      <p:bldP spid="9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068679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>
                <a:solidFill>
                  <a:srgbClr val="00B0F0"/>
                </a:solidFill>
              </a:rPr>
              <a:t>Expressing the Histogram II</a:t>
            </a:r>
            <a:endParaRPr lang="zh-CN" altLang="en-US" sz="6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531F3-AE54-47E8-9285-040D14F9420C}"/>
                  </a:ext>
                </a:extLst>
              </p:cNvPr>
              <p:cNvSpPr txBox="1"/>
              <p:nvPr/>
            </p:nvSpPr>
            <p:spPr>
              <a:xfrm>
                <a:off x="5280400" y="3198231"/>
                <a:ext cx="6432224" cy="15110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histogram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dirty="0"/>
                  <a:t> distributes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Poi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)/|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|)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the above is simply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Poi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531F3-AE54-47E8-9285-040D14F9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00" y="3198231"/>
                <a:ext cx="6432224" cy="1511055"/>
              </a:xfrm>
              <a:prstGeom prst="rect">
                <a:avLst/>
              </a:prstGeom>
              <a:blipFill>
                <a:blip r:embed="rId3"/>
                <a:stretch>
                  <a:fillRect t="-1210" b="-3830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8EDCC4-319D-45DE-9E39-30673D53ECD6}"/>
                  </a:ext>
                </a:extLst>
              </p:cNvPr>
              <p:cNvSpPr txBox="1"/>
              <p:nvPr/>
            </p:nvSpPr>
            <p:spPr>
              <a:xfrm>
                <a:off x="2351584" y="4949744"/>
                <a:ext cx="7632847" cy="156966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The histogram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distributes as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8EDCC4-319D-45DE-9E39-30673D53E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949744"/>
                <a:ext cx="7632847" cy="1569660"/>
              </a:xfrm>
              <a:prstGeom prst="rect">
                <a:avLst/>
              </a:prstGeom>
              <a:blipFill>
                <a:blip r:embed="rId4"/>
                <a:stretch>
                  <a:fillRect t="-3113" b="-54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DC72939-FD44-46AD-A7B9-EEF1B11CD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161" y="5669546"/>
            <a:ext cx="3611678" cy="547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7E62FFB9-24F4-49E6-80C8-C78EC9303E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9456" y="1047121"/>
                <a:ext cx="2940496" cy="225321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Signal Part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, we </a:t>
                </a:r>
              </a:p>
              <a:p>
                <a:pPr marL="342900" indent="-342900" algn="ctr">
                  <a:buAutoNum type="arabicParenBoth"/>
                </a:pPr>
                <a:r>
                  <a:rPr lang="en-US" sz="1800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342900" indent="-342900" algn="ctr">
                  <a:buAutoNum type="arabicParenBoth"/>
                </a:pPr>
                <a:r>
                  <a:rPr lang="en-US" sz="1800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(3)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users with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7E62FFB9-24F4-49E6-80C8-C78EC930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047121"/>
                <a:ext cx="2940496" cy="2253212"/>
              </a:xfrm>
              <a:prstGeom prst="rect">
                <a:avLst/>
              </a:prstGeom>
              <a:blipFill>
                <a:blip r:embed="rId6"/>
                <a:stretch>
                  <a:fillRect l="-207" t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10EE2-39DB-42D1-949C-3BFC45BB8B24}"/>
                  </a:ext>
                </a:extLst>
              </p:cNvPr>
              <p:cNvSpPr txBox="1"/>
              <p:nvPr/>
            </p:nvSpPr>
            <p:spPr>
              <a:xfrm>
                <a:off x="4871864" y="1136350"/>
                <a:ext cx="6840760" cy="14802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histogram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distributes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Poi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10EE2-39DB-42D1-949C-3BFC45BB8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136350"/>
                <a:ext cx="6840760" cy="1480213"/>
              </a:xfrm>
              <a:prstGeom prst="rect">
                <a:avLst/>
              </a:prstGeom>
              <a:blipFill>
                <a:blip r:embed="rId7"/>
                <a:stretch>
                  <a:fillRect t="-823" b="-576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5AC3E53C-CF32-4CD9-AF74-A47C456659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400" y="3300333"/>
                <a:ext cx="3744415" cy="171146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/>
                  <a:t>Noise Part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5AC3E53C-CF32-4CD9-AF74-A47C4566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3300333"/>
                <a:ext cx="3744415" cy="1711467"/>
              </a:xfrm>
              <a:prstGeom prst="rect">
                <a:avLst/>
              </a:prstGeom>
              <a:blipFill>
                <a:blip r:embed="rId8"/>
                <a:stretch>
                  <a:fillRect t="-3915" b="-106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0E39E0-5D20-48ED-93FE-9E676AE11715}"/>
                  </a:ext>
                </a:extLst>
              </p:cNvPr>
              <p:cNvSpPr txBox="1"/>
              <p:nvPr/>
            </p:nvSpPr>
            <p:spPr>
              <a:xfrm>
                <a:off x="5244844" y="2702212"/>
                <a:ext cx="6094800" cy="410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</a:rPr>
                  <a:t>Key fact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 +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0E39E0-5D20-48ED-93FE-9E676AE11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844" y="2702212"/>
                <a:ext cx="6094800" cy="410369"/>
              </a:xfrm>
              <a:prstGeom prst="rect">
                <a:avLst/>
              </a:prstGeom>
              <a:blipFill>
                <a:blip r:embed="rId9"/>
                <a:stretch>
                  <a:fillRect t="-22059"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44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91334"/>
            <a:ext cx="10874424" cy="1130087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>
                <a:solidFill>
                  <a:srgbClr val="00B0F0"/>
                </a:solidFill>
              </a:rPr>
              <a:t>Key Insight: Decomposition</a:t>
            </a:r>
            <a:endParaRPr lang="zh-CN" altLang="en-US" sz="6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2A2436-E70E-4F48-B7FA-5BCF52E3F2B0}"/>
                  </a:ext>
                </a:extLst>
              </p:cNvPr>
              <p:cNvSpPr txBox="1"/>
              <p:nvPr/>
            </p:nvSpPr>
            <p:spPr>
              <a:xfrm>
                <a:off x="2315580" y="1204602"/>
                <a:ext cx="7560840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Show that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histogram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400" dirty="0"/>
                  <a:t> are close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2A2436-E70E-4F48-B7FA-5BCF52E3F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80" y="1204602"/>
                <a:ext cx="7560840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ld-cons-U">
                <a:extLst>
                  <a:ext uri="{FF2B5EF4-FFF2-40B4-BE49-F238E27FC236}">
                    <a16:creationId xmlns:a16="http://schemas.microsoft.com/office/drawing/2014/main" id="{C1AE32A8-B54A-41A2-8787-0358F54C8C80}"/>
                  </a:ext>
                </a:extLst>
              </p:cNvPr>
              <p:cNvSpPr txBox="1"/>
              <p:nvPr/>
            </p:nvSpPr>
            <p:spPr>
              <a:xfrm>
                <a:off x="935690" y="1769273"/>
                <a:ext cx="4105672" cy="150188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Poi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Poi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ld-cons-U">
                <a:extLst>
                  <a:ext uri="{FF2B5EF4-FFF2-40B4-BE49-F238E27FC236}">
                    <a16:creationId xmlns:a16="http://schemas.microsoft.com/office/drawing/2014/main" id="{C1AE32A8-B54A-41A2-8787-0358F54C8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90" y="1769273"/>
                <a:ext cx="4105672" cy="1501886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ld-cons-V">
                <a:extLst>
                  <a:ext uri="{FF2B5EF4-FFF2-40B4-BE49-F238E27FC236}">
                    <a16:creationId xmlns:a16="http://schemas.microsoft.com/office/drawing/2014/main" id="{1D78EFFF-ACB9-4899-8F83-E0767A718582}"/>
                  </a:ext>
                </a:extLst>
              </p:cNvPr>
              <p:cNvSpPr txBox="1"/>
              <p:nvPr/>
            </p:nvSpPr>
            <p:spPr>
              <a:xfrm>
                <a:off x="6700122" y="1716443"/>
                <a:ext cx="4105672" cy="150188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Poi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Poi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old-cons-V">
                <a:extLst>
                  <a:ext uri="{FF2B5EF4-FFF2-40B4-BE49-F238E27FC236}">
                    <a16:creationId xmlns:a16="http://schemas.microsoft.com/office/drawing/2014/main" id="{1D78EFFF-ACB9-4899-8F83-E0767A718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122" y="1716443"/>
                <a:ext cx="4105672" cy="1501886"/>
              </a:xfrm>
              <a:prstGeom prst="rect">
                <a:avLst/>
              </a:prstGeom>
              <a:blipFill>
                <a:blip r:embed="rId5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BDEC5F-F8E6-4E39-80F7-EB4DC4C5E26F}"/>
                  </a:ext>
                </a:extLst>
              </p:cNvPr>
              <p:cNvSpPr txBox="1"/>
              <p:nvPr/>
            </p:nvSpPr>
            <p:spPr>
              <a:xfrm>
                <a:off x="1487488" y="3241577"/>
                <a:ext cx="8928992" cy="1088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Key Insight</a:t>
                </a:r>
              </a:p>
              <a:p>
                <a:pPr algn="ctr"/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non-negative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BDEC5F-F8E6-4E39-80F7-EB4DC4C5E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3241577"/>
                <a:ext cx="8928992" cy="1088696"/>
              </a:xfrm>
              <a:prstGeom prst="rect">
                <a:avLst/>
              </a:prstGeom>
              <a:blipFill>
                <a:blip r:embed="rId6"/>
                <a:stretch>
                  <a:fillRect t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new-cons-U">
                <a:extLst>
                  <a:ext uri="{FF2B5EF4-FFF2-40B4-BE49-F238E27FC236}">
                    <a16:creationId xmlns:a16="http://schemas.microsoft.com/office/drawing/2014/main" id="{715419F0-BBDA-4A77-9510-EF5300289272}"/>
                  </a:ext>
                </a:extLst>
              </p:cNvPr>
              <p:cNvSpPr txBox="1"/>
              <p:nvPr/>
            </p:nvSpPr>
            <p:spPr>
              <a:xfrm>
                <a:off x="935690" y="1746987"/>
                <a:ext cx="4105672" cy="147732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new-cons-U">
                <a:extLst>
                  <a:ext uri="{FF2B5EF4-FFF2-40B4-BE49-F238E27FC236}">
                    <a16:creationId xmlns:a16="http://schemas.microsoft.com/office/drawing/2014/main" id="{715419F0-BBDA-4A77-9510-EF530028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90" y="1746987"/>
                <a:ext cx="4105672" cy="1477328"/>
              </a:xfrm>
              <a:prstGeom prst="rect">
                <a:avLst/>
              </a:prstGeom>
              <a:blipFill>
                <a:blip r:embed="rId7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new-cons-V">
                <a:extLst>
                  <a:ext uri="{FF2B5EF4-FFF2-40B4-BE49-F238E27FC236}">
                    <a16:creationId xmlns:a16="http://schemas.microsoft.com/office/drawing/2014/main" id="{D1190280-0483-46FB-B335-7D421AA323F6}"/>
                  </a:ext>
                </a:extLst>
              </p:cNvPr>
              <p:cNvSpPr txBox="1"/>
              <p:nvPr/>
            </p:nvSpPr>
            <p:spPr>
              <a:xfrm>
                <a:off x="6700122" y="1716443"/>
                <a:ext cx="4105672" cy="147732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new-cons-V">
                <a:extLst>
                  <a:ext uri="{FF2B5EF4-FFF2-40B4-BE49-F238E27FC236}">
                    <a16:creationId xmlns:a16="http://schemas.microsoft.com/office/drawing/2014/main" id="{D1190280-0483-46FB-B335-7D421AA3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122" y="1716443"/>
                <a:ext cx="4105672" cy="1477328"/>
              </a:xfrm>
              <a:prstGeom prst="rect">
                <a:avLst/>
              </a:prstGeom>
              <a:blipFill>
                <a:blip r:embed="rId8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9597C8-3459-41E1-8367-02D96F3655BE}"/>
                  </a:ext>
                </a:extLst>
              </p:cNvPr>
              <p:cNvSpPr txBox="1"/>
              <p:nvPr/>
            </p:nvSpPr>
            <p:spPr>
              <a:xfrm>
                <a:off x="6456040" y="4060961"/>
                <a:ext cx="2952328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Poi</m:t>
                          </m:r>
                        </m:e>
                      </m:acc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Poi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9597C8-3459-41E1-8367-02D96F36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4060961"/>
                <a:ext cx="2952328" cy="871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43A5C3-A27A-4793-BB71-849BD6E00559}"/>
                  </a:ext>
                </a:extLst>
              </p:cNvPr>
              <p:cNvSpPr txBox="1"/>
              <p:nvPr/>
            </p:nvSpPr>
            <p:spPr>
              <a:xfrm>
                <a:off x="3287688" y="4109422"/>
                <a:ext cx="1702710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43A5C3-A27A-4793-BB71-849BD6E00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4109422"/>
                <a:ext cx="1702710" cy="871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354A31B-77CD-4D1E-998E-92731552A7BE}"/>
              </a:ext>
            </a:extLst>
          </p:cNvPr>
          <p:cNvSpPr txBox="1"/>
          <p:nvPr/>
        </p:nvSpPr>
        <p:spPr>
          <a:xfrm>
            <a:off x="4897346" y="423508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and hence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B630E3-05B8-4CEE-B56D-7E9968DCFC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330" y="1908646"/>
            <a:ext cx="5118220" cy="688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8024C6-A622-45B4-BC43-8CFC8CEAB8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7507" y="1743079"/>
            <a:ext cx="5210902" cy="771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B3C159-4202-4F5E-949B-6F028DC875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0013" y="5269434"/>
            <a:ext cx="8545118" cy="704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llout: Bent Line with Accent Bar 1">
                <a:extLst>
                  <a:ext uri="{FF2B5EF4-FFF2-40B4-BE49-F238E27FC236}">
                    <a16:creationId xmlns:a16="http://schemas.microsoft.com/office/drawing/2014/main" id="{CCCF7E23-E677-4C72-BDB1-E0AD1C52D194}"/>
                  </a:ext>
                </a:extLst>
              </p:cNvPr>
              <p:cNvSpPr/>
              <p:nvPr/>
            </p:nvSpPr>
            <p:spPr>
              <a:xfrm>
                <a:off x="6889303" y="6061717"/>
                <a:ext cx="4469105" cy="704948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27217"/>
                  <a:gd name="adj6" fmla="val -2958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carefully so that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terms can be bounded!</a:t>
                </a:r>
              </a:p>
            </p:txBody>
          </p:sp>
        </mc:Choice>
        <mc:Fallback xmlns="">
          <p:sp>
            <p:nvSpPr>
              <p:cNvPr id="2" name="Callout: Bent Line with Accent Bar 1">
                <a:extLst>
                  <a:ext uri="{FF2B5EF4-FFF2-40B4-BE49-F238E27FC236}">
                    <a16:creationId xmlns:a16="http://schemas.microsoft.com/office/drawing/2014/main" id="{CCCF7E23-E677-4C72-BDB1-E0AD1C52D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03" y="6061717"/>
                <a:ext cx="4469105" cy="704948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27217"/>
                  <a:gd name="adj6" fmla="val -29580"/>
                </a:avLst>
              </a:prstGeom>
              <a:blipFill>
                <a:blip r:embed="rId14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2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4" grpId="0"/>
      <p:bldP spid="15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 Privacy: Definition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0703B-A39A-4389-9137-B850B87FD1AA}"/>
                  </a:ext>
                </a:extLst>
              </p:cNvPr>
              <p:cNvSpPr txBox="1"/>
              <p:nvPr/>
            </p:nvSpPr>
            <p:spPr>
              <a:xfrm>
                <a:off x="623392" y="1020267"/>
                <a:ext cx="11233248" cy="49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 algorithm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runs on a data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400" dirty="0"/>
                  <a:t>,  produces a </a:t>
                </a:r>
                <a:r>
                  <a:rPr lang="en-US" sz="2400" b="1" dirty="0"/>
                  <a:t>probabilistic</a:t>
                </a:r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𝓓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0703B-A39A-4389-9137-B850B87F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020267"/>
                <a:ext cx="11233248" cy="497893"/>
              </a:xfrm>
              <a:prstGeom prst="rect">
                <a:avLst/>
              </a:prstGeom>
              <a:blipFill>
                <a:blip r:embed="rId3"/>
                <a:stretch>
                  <a:fillRect l="-163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86A9E8-C208-4815-9C35-9E6D20FF3589}"/>
              </a:ext>
            </a:extLst>
          </p:cNvPr>
          <p:cNvSpPr txBox="1"/>
          <p:nvPr/>
        </p:nvSpPr>
        <p:spPr>
          <a:xfrm>
            <a:off x="479376" y="2704602"/>
            <a:ext cx="1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say two datasets are </a:t>
            </a:r>
            <a:r>
              <a:rPr lang="en-US" sz="2400" b="1" dirty="0">
                <a:solidFill>
                  <a:srgbClr val="FF0000"/>
                </a:solidFill>
              </a:rPr>
              <a:t>neighboring</a:t>
            </a:r>
            <a:r>
              <a:rPr lang="en-US" sz="2400" dirty="0"/>
              <a:t>, if they differ by at </a:t>
            </a:r>
            <a:r>
              <a:rPr lang="en-US" sz="2400" b="1" dirty="0">
                <a:solidFill>
                  <a:srgbClr val="00B050"/>
                </a:solidFill>
              </a:rPr>
              <a:t>most one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B1CB6-310B-4752-A671-D9C0B94B1432}"/>
              </a:ext>
            </a:extLst>
          </p:cNvPr>
          <p:cNvSpPr txBox="1"/>
          <p:nvPr/>
        </p:nvSpPr>
        <p:spPr>
          <a:xfrm>
            <a:off x="2849903" y="1995965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{3,5,7,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,11}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56F71-44F5-45A0-A256-D39E7C69C5EA}"/>
              </a:ext>
            </a:extLst>
          </p:cNvPr>
          <p:cNvSpPr txBox="1"/>
          <p:nvPr/>
        </p:nvSpPr>
        <p:spPr>
          <a:xfrm>
            <a:off x="7104112" y="1995965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{3,5,7,</a:t>
            </a:r>
            <a:r>
              <a:rPr lang="en-US" sz="2400" b="1" dirty="0">
                <a:solidFill>
                  <a:srgbClr val="0070C0"/>
                </a:solidFill>
              </a:rPr>
              <a:t>13</a:t>
            </a:r>
            <a:r>
              <a:rPr lang="en-US" sz="2400" dirty="0"/>
              <a:t>,11}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8F1B8-F1C1-4271-82B9-D326F0383221}"/>
                  </a:ext>
                </a:extLst>
              </p:cNvPr>
              <p:cNvSpPr txBox="1"/>
              <p:nvPr/>
            </p:nvSpPr>
            <p:spPr>
              <a:xfrm>
                <a:off x="2279576" y="3392874"/>
                <a:ext cx="748403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all pairs of neighboring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 and possible events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12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8F1B8-F1C1-4271-82B9-D326F0383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392874"/>
                <a:ext cx="7484038" cy="2123658"/>
              </a:xfrm>
              <a:prstGeom prst="rect">
                <a:avLst/>
              </a:prstGeom>
              <a:blipFill>
                <a:blip r:embed="rId4"/>
                <a:stretch>
                  <a:fillRect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9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Overview of Proof</a:t>
            </a:r>
            <a:endParaRPr lang="zh-CN" altLang="en-US" sz="6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034D235-F88F-489C-9D15-B96895EFC7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780" y="1700808"/>
                <a:ext cx="11018440" cy="40324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Two Ideas Behind The </a:t>
                </a:r>
                <a:r>
                  <a:rPr lang="en-US" sz="2000" b="1" dirty="0"/>
                  <a:t>Estimate the Unseen </a:t>
                </a:r>
                <a:r>
                  <a:rPr lang="en-US" sz="2000" dirty="0"/>
                  <a:t>Problem:</a:t>
                </a:r>
              </a:p>
              <a:p>
                <a:pPr lvl="1"/>
                <a:r>
                  <a:rPr lang="en-US" sz="2000" b="1" dirty="0" err="1">
                    <a:solidFill>
                      <a:srgbClr val="7030A0"/>
                    </a:solidFill>
                  </a:rPr>
                  <a:t>Poissonization</a:t>
                </a:r>
                <a:r>
                  <a:rPr lang="en-US" sz="2000" b="1" dirty="0"/>
                  <a:t> and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Moment-Matching</a:t>
                </a:r>
              </a:p>
              <a:p>
                <a:r>
                  <a:rPr lang="en-US" sz="2000" dirty="0"/>
                  <a:t>Construction of Hard Distribution:</a:t>
                </a:r>
              </a:p>
              <a:p>
                <a:pPr lvl="1"/>
                <a:r>
                  <a:rPr lang="en-US" sz="2000" dirty="0"/>
                  <a:t>We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000" dirty="0"/>
                  <a:t> from two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Moment-Matching</a:t>
                </a:r>
                <a:r>
                  <a:rPr lang="en-US" sz="20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Analyzing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𝐻𝑖𝑠𝑡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are the histogram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obtained by applying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Express them elegantly with sums of </a:t>
                </a:r>
                <a:r>
                  <a:rPr lang="en-US" sz="2000" b="1" dirty="0"/>
                  <a:t>Mixtures of Multi-Dimensional Poisson distributions </a:t>
                </a:r>
                <a:r>
                  <a:rPr lang="en-US" sz="2000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Poissonization</a:t>
                </a:r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Now need to bound statistical distance between two </a:t>
                </a:r>
                <a:r>
                  <a:rPr lang="en-US" sz="2000" b="1" dirty="0"/>
                  <a:t>Mixtures of Multi-Dimensional Poisson distributions</a:t>
                </a:r>
              </a:p>
              <a:p>
                <a:r>
                  <a:rPr lang="en-US" sz="2000" b="1" dirty="0"/>
                  <a:t>Moment-Matching</a:t>
                </a:r>
                <a:r>
                  <a:rPr lang="en-US" sz="2000" dirty="0"/>
                  <a:t> Techniques:</a:t>
                </a:r>
              </a:p>
              <a:p>
                <a:pPr lvl="1"/>
                <a:r>
                  <a:rPr lang="en-US" sz="2000" dirty="0"/>
                  <a:t>Bounding the statistical distance with (a multi-dimensional generalization of)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Moment-Matching</a:t>
                </a:r>
                <a:r>
                  <a:rPr lang="en-US" sz="2000" dirty="0"/>
                  <a:t> Lemma for Poisson distributions and the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Charlier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Polynomials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034D235-F88F-489C-9D15-B96895EFC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80" y="1700808"/>
                <a:ext cx="11018440" cy="4032448"/>
              </a:xfrm>
              <a:blipFill>
                <a:blip r:embed="rId3"/>
                <a:stretch>
                  <a:fillRect l="-498" t="-2118" b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Left 10">
            <a:extLst>
              <a:ext uri="{FF2B5EF4-FFF2-40B4-BE49-F238E27FC236}">
                <a16:creationId xmlns:a16="http://schemas.microsoft.com/office/drawing/2014/main" id="{4CE205F0-7D6C-43C0-BCE1-D4BB8F1CE971}"/>
              </a:ext>
            </a:extLst>
          </p:cNvPr>
          <p:cNvSpPr/>
          <p:nvPr/>
        </p:nvSpPr>
        <p:spPr>
          <a:xfrm rot="10800000">
            <a:off x="154732" y="4797152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BC3E90-6BB7-474D-8A42-A0600C791B8B}"/>
                  </a:ext>
                </a:extLst>
              </p:cNvPr>
              <p:cNvSpPr txBox="1"/>
              <p:nvPr/>
            </p:nvSpPr>
            <p:spPr>
              <a:xfrm>
                <a:off x="7536160" y="2204864"/>
                <a:ext cx="609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-randomizer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BC3E90-6BB7-474D-8A42-A0600C791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2204864"/>
                <a:ext cx="6094800" cy="369332"/>
              </a:xfrm>
              <a:prstGeom prst="rect">
                <a:avLst/>
              </a:prstGeom>
              <a:blipFill>
                <a:blip r:embed="rId4"/>
                <a:stretch>
                  <a:fillRect l="-3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29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91335"/>
            <a:ext cx="10874424" cy="1177426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/>
              <a:t>Bounding Statistical Distance Between</a:t>
            </a:r>
            <a:br>
              <a:rPr lang="en-US" altLang="zh-CN" sz="4000" dirty="0"/>
            </a:br>
            <a:r>
              <a:rPr lang="en-US" altLang="zh-CN" sz="4000" b="1" dirty="0"/>
              <a:t>Mixtures</a:t>
            </a:r>
            <a:r>
              <a:rPr lang="en-US" altLang="zh-CN" sz="4000" dirty="0"/>
              <a:t> of </a:t>
            </a:r>
            <a:r>
              <a:rPr lang="en-US" altLang="zh-CN" sz="4000" b="1" dirty="0"/>
              <a:t>Multi-Dimensional Poisson Distributions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new-cons-U">
                <a:extLst>
                  <a:ext uri="{FF2B5EF4-FFF2-40B4-BE49-F238E27FC236}">
                    <a16:creationId xmlns:a16="http://schemas.microsoft.com/office/drawing/2014/main" id="{715419F0-BBDA-4A77-9510-EF5300289272}"/>
                  </a:ext>
                </a:extLst>
              </p:cNvPr>
              <p:cNvSpPr txBox="1"/>
              <p:nvPr/>
            </p:nvSpPr>
            <p:spPr>
              <a:xfrm>
                <a:off x="1241112" y="1939419"/>
                <a:ext cx="41056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new-cons-U">
                <a:extLst>
                  <a:ext uri="{FF2B5EF4-FFF2-40B4-BE49-F238E27FC236}">
                    <a16:creationId xmlns:a16="http://schemas.microsoft.com/office/drawing/2014/main" id="{715419F0-BBDA-4A77-9510-EF530028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12" y="1939419"/>
                <a:ext cx="4105672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new-cons-V">
                <a:extLst>
                  <a:ext uri="{FF2B5EF4-FFF2-40B4-BE49-F238E27FC236}">
                    <a16:creationId xmlns:a16="http://schemas.microsoft.com/office/drawing/2014/main" id="{D1190280-0483-46FB-B335-7D421AA323F6}"/>
                  </a:ext>
                </a:extLst>
              </p:cNvPr>
              <p:cNvSpPr txBox="1"/>
              <p:nvPr/>
            </p:nvSpPr>
            <p:spPr>
              <a:xfrm>
                <a:off x="6713720" y="2017672"/>
                <a:ext cx="41056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new-cons-V">
                <a:extLst>
                  <a:ext uri="{FF2B5EF4-FFF2-40B4-BE49-F238E27FC236}">
                    <a16:creationId xmlns:a16="http://schemas.microsoft.com/office/drawing/2014/main" id="{D1190280-0483-46FB-B335-7D421AA3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720" y="2017672"/>
                <a:ext cx="4105672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A0934A1-8CF1-4843-AEF0-4E4C2D444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1268761"/>
            <a:ext cx="5118220" cy="688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FFC9EE-0FC3-48E2-8E02-FD9CE5B5D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105" y="1212910"/>
            <a:ext cx="5210902" cy="771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53607F-A558-4F76-B0B6-D2B2CCEC6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504" y="2853695"/>
            <a:ext cx="8545118" cy="704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2B03D3-80B1-4068-AFE5-E2996DCAAB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651" y="5589239"/>
            <a:ext cx="9840698" cy="1238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E8BB1F88-B2A9-4C3C-B0F8-8A8D033763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28" y="3706943"/>
                <a:ext cx="11928648" cy="17339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rgbClr val="00B0F0"/>
                    </a:solidFill>
                  </a:rPr>
                  <a:t>Moment-Matching</a:t>
                </a:r>
                <a:r>
                  <a:rPr lang="en-US" sz="1600" dirty="0"/>
                  <a:t> Random Variables</a:t>
                </a:r>
                <a:endParaRPr lang="en-US" sz="400" dirty="0"/>
              </a:p>
              <a:p>
                <a:pPr marL="0" indent="0" algn="ctr">
                  <a:buNone/>
                </a:pPr>
                <a:r>
                  <a:rPr lang="en-US" sz="1050" i="1" dirty="0"/>
                  <a:t>  </a:t>
                </a:r>
                <a:r>
                  <a:rPr lang="en-US" sz="1400" dirty="0"/>
                  <a:t>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.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/>
                  <a:t>There are two random variables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such that:</a:t>
                </a:r>
              </a:p>
              <a:p>
                <a:pPr marL="971550" lvl="1" indent="-514350">
                  <a:buAutoNum type="arabicPeriod"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Unit Mean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971550" lvl="1" indent="-514350">
                  <a:buAutoNum type="arabicPeriod"/>
                </a:pPr>
                <a:r>
                  <a:rPr lang="en-US" sz="1400" dirty="0"/>
                  <a:t>(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Matching Moments</a:t>
                </a:r>
                <a:r>
                  <a:rPr lang="en-US" sz="1400" dirty="0"/>
                  <a:t>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For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1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400" dirty="0"/>
              </a:p>
              <a:p>
                <a:pPr marL="971550" lvl="1" indent="-514350">
                  <a:buAutoNum type="arabicPeriod"/>
                </a:pPr>
                <a:r>
                  <a:rPr lang="en-US" sz="1400" dirty="0"/>
                  <a:t>(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Bounded Domain</a:t>
                </a:r>
                <a:r>
                  <a:rPr lang="en-US" sz="1400" dirty="0"/>
                  <a:t>) Both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are supported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∪[1,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pPr marL="971550" lvl="1" indent="-514350">
                  <a:buAutoNum type="arabicPeriod"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Mostly zero vs. Mostly non-zero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≤0.1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r>
                  <a:rPr lang="en-US" sz="5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E8BB1F88-B2A9-4C3C-B0F8-8A8D0337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3706943"/>
                <a:ext cx="11928648" cy="1733995"/>
              </a:xfrm>
              <a:prstGeom prst="rect">
                <a:avLst/>
              </a:prstGeom>
              <a:blipFill>
                <a:blip r:embed="rId9"/>
                <a:stretch>
                  <a:fillRect t="-2456" b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3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F53607F-A558-4F76-B0B6-D2B2CCEC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052" y="1977665"/>
            <a:ext cx="8545118" cy="704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2B03D3-80B1-4068-AFE5-E2996DCAA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1" y="3475044"/>
            <a:ext cx="9840698" cy="1238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1D441-D1F9-4FC1-BEF4-B087D9E9AF0C}"/>
                  </a:ext>
                </a:extLst>
              </p:cNvPr>
              <p:cNvSpPr txBox="1"/>
              <p:nvPr/>
            </p:nvSpPr>
            <p:spPr>
              <a:xfrm>
                <a:off x="-1956979" y="1337671"/>
                <a:ext cx="7560840" cy="1159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dirty="0"/>
                  <a:t>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such that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1D441-D1F9-4FC1-BEF4-B087D9E9A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6979" y="1337671"/>
                <a:ext cx="7560840" cy="1159933"/>
              </a:xfrm>
              <a:prstGeom prst="rect">
                <a:avLst/>
              </a:prstGeom>
              <a:blipFill>
                <a:blip r:embed="rId5"/>
                <a:stretch>
                  <a:fillRect t="-6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11639D-8A61-404B-BDB8-15C3600B61D1}"/>
                  </a:ext>
                </a:extLst>
              </p:cNvPr>
              <p:cNvSpPr txBox="1"/>
              <p:nvPr/>
            </p:nvSpPr>
            <p:spPr>
              <a:xfrm>
                <a:off x="551384" y="4789685"/>
                <a:ext cx="4360874" cy="963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Such a decomposition exists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11639D-8A61-404B-BDB8-15C3600B6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4789685"/>
                <a:ext cx="4360874" cy="963084"/>
              </a:xfrm>
              <a:prstGeom prst="rect">
                <a:avLst/>
              </a:prstGeom>
              <a:blipFill>
                <a:blip r:embed="rId6"/>
                <a:stretch>
                  <a:fillRect l="-2374" t="-6329" r="-2235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FD13E3-4ED0-4C90-A207-3912607D1366}"/>
                  </a:ext>
                </a:extLst>
              </p:cNvPr>
              <p:cNvSpPr txBox="1"/>
              <p:nvPr/>
            </p:nvSpPr>
            <p:spPr>
              <a:xfrm>
                <a:off x="5519936" y="4861155"/>
                <a:ext cx="6528675" cy="10836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Calibri "/>
                  </a:rPr>
                  <a:t>Key Lemma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libri "/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 "/>
                  </a:rPr>
                  <a:t>-randomizer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 "/>
                  </a:rPr>
                  <a:t>, a random subset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 "/>
                  </a:rPr>
                  <a:t> satisfies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/>
                  <a:t>whp</a:t>
                </a:r>
                <a:r>
                  <a:rPr lang="en-US" sz="2000" dirty="0"/>
                  <a:t>!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FD13E3-4ED0-4C90-A207-3912607D1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4861155"/>
                <a:ext cx="6528675" cy="1083630"/>
              </a:xfrm>
              <a:prstGeom prst="rect">
                <a:avLst/>
              </a:prstGeom>
              <a:blipFill>
                <a:blip r:embed="rId7"/>
                <a:stretch>
                  <a:fillRect t="-4494" b="-66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CFCFC6-D89B-468A-9130-B06BC8D2259F}"/>
                  </a:ext>
                </a:extLst>
              </p:cNvPr>
              <p:cNvSpPr txBox="1"/>
              <p:nvPr/>
            </p:nvSpPr>
            <p:spPr>
              <a:xfrm>
                <a:off x="5807968" y="2622800"/>
                <a:ext cx="7560840" cy="759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Setting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requires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for all possible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CFCFC6-D89B-468A-9130-B06BC8D22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2622800"/>
                <a:ext cx="7560840" cy="759119"/>
              </a:xfrm>
              <a:prstGeom prst="rect">
                <a:avLst/>
              </a:prstGeom>
              <a:blipFill>
                <a:blip r:embed="rId8"/>
                <a:stretch>
                  <a:fillRect t="-12000" b="-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5C4AB39-3C3D-4134-9F8E-AF95ADD52C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608" y="6078721"/>
            <a:ext cx="6653023" cy="7164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DE3DB17-4192-417F-98F8-ADB1B34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91335"/>
            <a:ext cx="10874424" cy="1177426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/>
              <a:t>Bounding Statistical Distance Between</a:t>
            </a:r>
            <a:br>
              <a:rPr lang="en-US" altLang="zh-CN" sz="4000" dirty="0"/>
            </a:br>
            <a:r>
              <a:rPr lang="en-US" altLang="zh-CN" sz="4000" b="1" dirty="0"/>
              <a:t>Mixtures</a:t>
            </a:r>
            <a:r>
              <a:rPr lang="en-US" altLang="zh-CN" sz="4000" dirty="0"/>
              <a:t> of </a:t>
            </a:r>
            <a:r>
              <a:rPr lang="en-US" altLang="zh-CN" sz="4000" b="1" dirty="0"/>
              <a:t>Multi-Dimensional Poisson Distributions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530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15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3"/>
            <a:ext cx="1087442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dirty="0"/>
              <a:t>Wrapping up</a:t>
            </a:r>
            <a:endParaRPr lang="zh-CN" altLang="en-US" sz="6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5E2EA1-C0E0-462A-A37A-99440706075E}"/>
                  </a:ext>
                </a:extLst>
              </p:cNvPr>
              <p:cNvSpPr txBox="1"/>
              <p:nvPr/>
            </p:nvSpPr>
            <p:spPr>
              <a:xfrm>
                <a:off x="785714" y="2457185"/>
                <a:ext cx="10620572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tx1"/>
                    </a:solidFill>
                  </a:rPr>
                  <a:t>We have two distributions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(roughly)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-input datasets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5E2EA1-C0E0-462A-A37A-99440706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14" y="2457185"/>
                <a:ext cx="10620572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40124-9B85-47B9-8FAD-C415D8408A57}"/>
                  </a:ext>
                </a:extLst>
              </p:cNvPr>
              <p:cNvSpPr txBox="1"/>
              <p:nvPr/>
            </p:nvSpPr>
            <p:spPr>
              <a:xfrm>
                <a:off x="704576" y="3107378"/>
                <a:ext cx="60948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Indistinguishability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NO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)-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>
                    <a:solidFill>
                      <a:schemeClr val="tx1"/>
                    </a:solidFill>
                  </a:rPr>
                  <a:t> DP protocol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can distinguish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40124-9B85-47B9-8FAD-C415D840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6" y="3107378"/>
                <a:ext cx="6094800" cy="1200329"/>
              </a:xfrm>
              <a:prstGeom prst="rect">
                <a:avLst/>
              </a:prstGeom>
              <a:blipFill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966AAA-C371-43CC-949B-88C9D855CCE0}"/>
                  </a:ext>
                </a:extLst>
              </p:cNvPr>
              <p:cNvSpPr txBox="1"/>
              <p:nvPr/>
            </p:nvSpPr>
            <p:spPr>
              <a:xfrm>
                <a:off x="6096000" y="3678623"/>
                <a:ext cx="60948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Gap in Distinct Elements</a:t>
                </a:r>
              </a:p>
              <a:p>
                <a:pPr algn="ctr"/>
                <a:r>
                  <a:rPr lang="en-US" sz="2400" dirty="0"/>
                  <a:t>Number of </a:t>
                </a:r>
                <a:r>
                  <a:rPr lang="en-US" sz="2400" dirty="0">
                    <a:solidFill>
                      <a:schemeClr val="tx1"/>
                    </a:solidFill>
                  </a:rPr>
                  <a:t>distinct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differ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whp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966AAA-C371-43CC-949B-88C9D855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78623"/>
                <a:ext cx="6094800" cy="1200329"/>
              </a:xfrm>
              <a:prstGeom prst="rect">
                <a:avLst/>
              </a:prstGeom>
              <a:blipFill>
                <a:blip r:embed="rId5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2EC35E-1430-45EE-87A8-5630502C366B}"/>
                  </a:ext>
                </a:extLst>
              </p:cNvPr>
              <p:cNvSpPr txBox="1"/>
              <p:nvPr/>
            </p:nvSpPr>
            <p:spPr>
              <a:xfrm>
                <a:off x="1127448" y="943425"/>
                <a:ext cx="10081120" cy="121565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Lower Bound in Low-Privacy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/>
                  <a:t>Model</a:t>
                </a:r>
              </a:p>
              <a:p>
                <a:pPr algn="ctr"/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,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2EC35E-1430-45EE-87A8-5630502C3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943425"/>
                <a:ext cx="10081120" cy="1215654"/>
              </a:xfrm>
              <a:prstGeom prst="rect">
                <a:avLst/>
              </a:prstGeom>
              <a:blipFill>
                <a:blip r:embed="rId6"/>
                <a:stretch>
                  <a:fillRect t="-3465" b="-841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F6F94-E16C-40C4-9AC6-9E620E958900}"/>
                  </a:ext>
                </a:extLst>
              </p:cNvPr>
              <p:cNvSpPr txBox="1"/>
              <p:nvPr/>
            </p:nvSpPr>
            <p:spPr>
              <a:xfrm>
                <a:off x="352876" y="5273253"/>
                <a:ext cx="6798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For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F6F94-E16C-40C4-9AC6-9E620E958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6" y="5273253"/>
                <a:ext cx="6798200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Up-Down 1">
            <a:extLst>
              <a:ext uri="{FF2B5EF4-FFF2-40B4-BE49-F238E27FC236}">
                <a16:creationId xmlns:a16="http://schemas.microsoft.com/office/drawing/2014/main" id="{79660C90-D4D7-4AE0-86C8-860293C53198}"/>
              </a:ext>
            </a:extLst>
          </p:cNvPr>
          <p:cNvSpPr/>
          <p:nvPr/>
        </p:nvSpPr>
        <p:spPr>
          <a:xfrm>
            <a:off x="3624080" y="4507325"/>
            <a:ext cx="255792" cy="5245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B1C9B-4A22-4625-8179-A0776571B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64" y="5734918"/>
            <a:ext cx="6653023" cy="7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3" grpId="0" animBg="1"/>
      <p:bldP spid="14" grpId="0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44016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</a:rPr>
              <a:t>Conclusion</a:t>
            </a:r>
            <a:r>
              <a:rPr lang="en-US" altLang="zh-CN" sz="4800" dirty="0"/>
              <a:t> and </a:t>
            </a:r>
            <a:r>
              <a:rPr lang="en-US" altLang="zh-CN" sz="4800" b="1" dirty="0">
                <a:solidFill>
                  <a:srgbClr val="FF0000"/>
                </a:solidFill>
              </a:rPr>
              <a:t>Open Problems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5911F-B136-48A3-8799-4D65647879BE}"/>
                  </a:ext>
                </a:extLst>
              </p:cNvPr>
              <p:cNvSpPr txBox="1"/>
              <p:nvPr/>
            </p:nvSpPr>
            <p:spPr>
              <a:xfrm>
                <a:off x="983432" y="1844824"/>
                <a:ext cx="10441160" cy="269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Bounds for </a:t>
                </a:r>
                <a:r>
                  <a:rPr lang="en-US" sz="2800" b="1" dirty="0"/>
                  <a:t>unbounded</a:t>
                </a:r>
                <a:r>
                  <a:rPr lang="en-US" sz="2800" dirty="0"/>
                  <a:t> </a:t>
                </a:r>
                <a:r>
                  <a:rPr lang="en-US" sz="2800" b="1" dirty="0"/>
                  <a:t>messages </a:t>
                </a:r>
                <a:r>
                  <a:rPr lang="en-US" sz="2800" dirty="0"/>
                  <a:t>in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Shuffle Model </a:t>
                </a:r>
                <a:r>
                  <a:rPr lang="en-US" sz="2800" dirty="0"/>
                  <a:t>without </a:t>
                </a:r>
                <a:r>
                  <a:rPr lang="en-US" sz="2800" u="sng" dirty="0"/>
                  <a:t>robustness constraints</a:t>
                </a:r>
                <a:r>
                  <a:rPr lang="en-US" sz="2800" dirty="0"/>
                  <a:t>?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Extend the </a:t>
                </a:r>
                <a:r>
                  <a:rPr lang="en-US" altLang="zh-CN" sz="2800" b="1" dirty="0"/>
                  <a:t>Single-Message</a:t>
                </a:r>
                <a:r>
                  <a:rPr lang="en-US" altLang="zh-CN" sz="2800" dirty="0"/>
                  <a:t> </a:t>
                </a:r>
                <a:r>
                  <a:rPr lang="en-US" altLang="zh-CN" sz="2800" b="1" dirty="0">
                    <a:solidFill>
                      <a:srgbClr val="7030A0"/>
                    </a:solidFill>
                  </a:rPr>
                  <a:t>Shuffle Model</a:t>
                </a:r>
                <a:r>
                  <a:rPr lang="en-US" altLang="zh-CN" sz="2800" dirty="0"/>
                  <a:t> Lower Bound for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Count Distinct</a:t>
                </a:r>
                <a:r>
                  <a:rPr lang="en-US" altLang="zh-CN" sz="2800" dirty="0"/>
                  <a:t> to the regime that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?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(Currently it requires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5911F-B136-48A3-8799-4D6564787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844824"/>
                <a:ext cx="10441160" cy="2696829"/>
              </a:xfrm>
              <a:prstGeom prst="rect">
                <a:avLst/>
              </a:prstGeom>
              <a:blipFill>
                <a:blip r:embed="rId3"/>
                <a:stretch>
                  <a:fillRect l="-1051" t="-2262" b="-5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97DC93D-615C-406E-80BD-9450F834B48E}"/>
              </a:ext>
            </a:extLst>
          </p:cNvPr>
          <p:cNvSpPr/>
          <p:nvPr/>
        </p:nvSpPr>
        <p:spPr>
          <a:xfrm>
            <a:off x="4014054" y="5229200"/>
            <a:ext cx="37494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/>
              <a:t>Thank you!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559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16632"/>
            <a:ext cx="10943580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Maximal Separation Between Global Sensitivity and </a:t>
            </a:r>
            <a:r>
              <a:rPr lang="en-US" sz="4800" b="1" dirty="0">
                <a:solidFill>
                  <a:schemeClr val="accent2"/>
                </a:solidFill>
              </a:rPr>
              <a:t>Two-Party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ADFF12-0A78-4E7F-8023-86A8AB657B16}"/>
                  </a:ext>
                </a:extLst>
              </p:cNvPr>
              <p:cNvSpPr txBox="1"/>
              <p:nvPr/>
            </p:nvSpPr>
            <p:spPr>
              <a:xfrm>
                <a:off x="1487488" y="4797152"/>
                <a:ext cx="9433048" cy="1252266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Improved the previous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vs.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separation,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and answered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Open Question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by 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[</a:t>
                </a:r>
                <a:r>
                  <a:rPr lang="en-US" sz="2400" dirty="0">
                    <a:solidFill>
                      <a:schemeClr val="tx1"/>
                    </a:solidFill>
                  </a:rPr>
                  <a:t>McGregor-Mironov-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Pitassi</a:t>
                </a:r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Reingold</a:t>
                </a:r>
                <a:r>
                  <a:rPr lang="en-US" sz="2400" dirty="0">
                    <a:solidFill>
                      <a:schemeClr val="tx1"/>
                    </a:solidFill>
                  </a:rPr>
                  <a:t>-Talwar-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Vadhan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FOCS 2010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ADFF12-0A78-4E7F-8023-86A8AB65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4797152"/>
                <a:ext cx="9433048" cy="1252266"/>
              </a:xfrm>
              <a:prstGeom prst="rect">
                <a:avLst/>
              </a:prstGeom>
              <a:blipFill>
                <a:blip r:embed="rId3"/>
                <a:stretch>
                  <a:fillRect t="-2899" b="-579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B443F-770C-4743-9513-07686DD1B3D7}"/>
                  </a:ext>
                </a:extLst>
              </p:cNvPr>
              <p:cNvSpPr txBox="1"/>
              <p:nvPr/>
            </p:nvSpPr>
            <p:spPr>
              <a:xfrm>
                <a:off x="1487488" y="2420888"/>
                <a:ext cx="9433048" cy="1200329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There is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whose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global sensitivity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one, yet no (O(1),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)-DP protocol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the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two-party model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achieve error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B443F-770C-4743-9513-07686DD1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420888"/>
                <a:ext cx="9433048" cy="1200329"/>
              </a:xfrm>
              <a:prstGeom prst="rect">
                <a:avLst/>
              </a:prstGeom>
              <a:blipFill>
                <a:blip r:embed="rId4"/>
                <a:stretch>
                  <a:fillRect t="-3518" b="-1005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6F956708-B980-42B0-8DB4-A4F0705F73D6}"/>
              </a:ext>
            </a:extLst>
          </p:cNvPr>
          <p:cNvSpPr/>
          <p:nvPr/>
        </p:nvSpPr>
        <p:spPr>
          <a:xfrm>
            <a:off x="8472264" y="3472879"/>
            <a:ext cx="3240360" cy="1252265"/>
          </a:xfrm>
          <a:prstGeom prst="wedgeEllipseCallout">
            <a:avLst>
              <a:gd name="adj1" fmla="val -33548"/>
              <a:gd name="adj2" fmla="val -7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our paper for more details!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CED73AF7-2208-484D-B8EA-44F873F17648}"/>
                  </a:ext>
                </a:extLst>
              </p:cNvPr>
              <p:cNvSpPr/>
              <p:nvPr/>
            </p:nvSpPr>
            <p:spPr>
              <a:xfrm>
                <a:off x="7642536" y="1232756"/>
                <a:ext cx="4536504" cy="1200329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That is, changing one input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can make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changes by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CED73AF7-2208-484D-B8EA-44F873F17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536" y="1232756"/>
                <a:ext cx="4536504" cy="1200329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12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74660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Lower Bounds in </a:t>
            </a:r>
            <a:r>
              <a:rPr lang="en-US" altLang="zh-CN" sz="4800" b="1" dirty="0">
                <a:solidFill>
                  <a:srgbClr val="7030A0"/>
                </a:solidFill>
              </a:rPr>
              <a:t>Shuffle Model </a:t>
            </a:r>
            <a:r>
              <a:rPr lang="en-US" altLang="zh-CN" sz="4800" dirty="0"/>
              <a:t>via</a:t>
            </a:r>
            <a:br>
              <a:rPr lang="en-US" altLang="zh-CN" sz="4800" dirty="0"/>
            </a:br>
            <a:r>
              <a:rPr lang="en-US" altLang="zh-CN" sz="4800" b="1" dirty="0">
                <a:solidFill>
                  <a:srgbClr val="00B0F0"/>
                </a:solidFill>
              </a:rPr>
              <a:t>Dominated Protocols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388D-26F4-4C3C-A528-D3D288CEECF9}"/>
                  </a:ext>
                </a:extLst>
              </p:cNvPr>
              <p:cNvSpPr txBox="1"/>
              <p:nvPr/>
            </p:nvSpPr>
            <p:spPr>
              <a:xfrm>
                <a:off x="335360" y="2792764"/>
                <a:ext cx="4380149" cy="2093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00B0F0"/>
                    </a:solidFill>
                  </a:rPr>
                  <a:t>Dominated Protocols</a:t>
                </a:r>
                <a:endParaRPr lang="en-US" sz="2000" b="1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en-US" sz="2000" dirty="0"/>
                  <a:t>We say a randomizer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sz="20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dominated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if there is a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and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𝓓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388D-26F4-4C3C-A528-D3D288CEE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792764"/>
                <a:ext cx="4380149" cy="2093202"/>
              </a:xfrm>
              <a:prstGeom prst="rect">
                <a:avLst/>
              </a:prstGeom>
              <a:blipFill>
                <a:blip r:embed="rId3"/>
                <a:stretch>
                  <a:fillRect t="-2326" r="-4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 hidden="1">
            <a:extLst>
              <a:ext uri="{FF2B5EF4-FFF2-40B4-BE49-F238E27FC236}">
                <a16:creationId xmlns:a16="http://schemas.microsoft.com/office/drawing/2014/main" id="{4B43EA4B-EB91-4762-8D6B-DE4775A8A8F9}"/>
              </a:ext>
            </a:extLst>
          </p:cNvPr>
          <p:cNvSpPr/>
          <p:nvPr/>
        </p:nvSpPr>
        <p:spPr>
          <a:xfrm>
            <a:off x="6456040" y="3059374"/>
            <a:ext cx="4464496" cy="21698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proved that some Multi-Message Shuffle Protocols are </a:t>
            </a:r>
            <a:r>
              <a:rPr lang="en-US" u="sng" dirty="0"/>
              <a:t>not Local DP for any non-trivial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751C6-BBD0-4D07-9146-397FDC23498E}"/>
                  </a:ext>
                </a:extLst>
              </p:cNvPr>
              <p:cNvSpPr txBox="1"/>
              <p:nvPr/>
            </p:nvSpPr>
            <p:spPr>
              <a:xfrm>
                <a:off x="5735960" y="1830308"/>
                <a:ext cx="6336704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Multi-Message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Shuffle Protocols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are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Dominated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-DP in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-message shuffle model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users,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-dominated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751C6-BBD0-4D07-9146-397FDC234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1830308"/>
                <a:ext cx="6336704" cy="1015663"/>
              </a:xfrm>
              <a:prstGeom prst="rect">
                <a:avLst/>
              </a:prstGeom>
              <a:blipFill>
                <a:blip r:embed="rId4"/>
                <a:stretch>
                  <a:fillRect l="-577" t="-2994" r="-1347" b="-9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C97B1-55A0-4D36-901C-7482497CABE0}"/>
                  </a:ext>
                </a:extLst>
              </p:cNvPr>
              <p:cNvSpPr txBox="1"/>
              <p:nvPr/>
            </p:nvSpPr>
            <p:spPr>
              <a:xfrm>
                <a:off x="5735960" y="3529754"/>
                <a:ext cx="6120680" cy="1015663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Selection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is Hard for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Dominated Protocols</a:t>
                </a:r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No</a:t>
                </a:r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)-dominated protocol can solve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C97B1-55A0-4D36-901C-7482497C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3529754"/>
                <a:ext cx="6120680" cy="1015663"/>
              </a:xfrm>
              <a:prstGeom prst="rect">
                <a:avLst/>
              </a:prstGeom>
              <a:blipFill>
                <a:blip r:embed="rId5"/>
                <a:stretch>
                  <a:fillRect l="-398" t="-2994" r="-1195" b="-47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BAA6D7-D2EE-4960-AA36-4CCCB520A984}"/>
                  </a:ext>
                </a:extLst>
              </p:cNvPr>
              <p:cNvSpPr txBox="1"/>
              <p:nvPr/>
            </p:nvSpPr>
            <p:spPr>
              <a:xfrm>
                <a:off x="5735960" y="5229200"/>
                <a:ext cx="6120680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Lower Bound for Selection</a:t>
                </a:r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No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-DP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shuffle protocol </a:t>
                </a:r>
                <a:r>
                  <a:rPr lang="en-US" sz="2000" dirty="0">
                    <a:solidFill>
                      <a:schemeClr val="tx1"/>
                    </a:solidFill>
                  </a:rPr>
                  <a:t>with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messages from each user can solve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BAA6D7-D2EE-4960-AA36-4CCCB520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229200"/>
                <a:ext cx="6120680" cy="1015663"/>
              </a:xfrm>
              <a:prstGeom prst="rect">
                <a:avLst/>
              </a:prstGeom>
              <a:blipFill>
                <a:blip r:embed="rId6"/>
                <a:stretch>
                  <a:fillRect l="-498" t="-3614" b="-10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lus Sign 12">
            <a:extLst>
              <a:ext uri="{FF2B5EF4-FFF2-40B4-BE49-F238E27FC236}">
                <a16:creationId xmlns:a16="http://schemas.microsoft.com/office/drawing/2014/main" id="{84361DAE-5145-4A67-BF32-B99AFEEC472B}"/>
              </a:ext>
            </a:extLst>
          </p:cNvPr>
          <p:cNvSpPr/>
          <p:nvPr/>
        </p:nvSpPr>
        <p:spPr>
          <a:xfrm>
            <a:off x="8622450" y="2961976"/>
            <a:ext cx="563724" cy="44539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FA123ADF-E27A-457B-9119-6F19537BE7F2}"/>
              </a:ext>
            </a:extLst>
          </p:cNvPr>
          <p:cNvSpPr/>
          <p:nvPr/>
        </p:nvSpPr>
        <p:spPr>
          <a:xfrm>
            <a:off x="8688288" y="4715598"/>
            <a:ext cx="576064" cy="374556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3"/>
            <a:ext cx="10874424" cy="108012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rgbClr val="00B0F0"/>
                </a:solidFill>
              </a:rPr>
              <a:t>A few Words About Proof Techniques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D8AC4-A8F6-4793-B134-EB0A7E5C472A}"/>
                  </a:ext>
                </a:extLst>
              </p:cNvPr>
              <p:cNvSpPr txBox="1"/>
              <p:nvPr/>
            </p:nvSpPr>
            <p:spPr>
              <a:xfrm>
                <a:off x="838200" y="1178272"/>
                <a:ext cx="10441768" cy="1200329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Multi-Message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Protocols are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Dominated</a:t>
                </a:r>
              </a:p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-DP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-message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 model </a:t>
                </a:r>
                <a:r>
                  <a:rPr lang="en-US" sz="240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users,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dominated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D8AC4-A8F6-4793-B134-EB0A7E5C4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272"/>
                <a:ext cx="10441768" cy="1200329"/>
              </a:xfrm>
              <a:prstGeom prst="rect">
                <a:avLst/>
              </a:prstGeom>
              <a:blipFill>
                <a:blip r:embed="rId3"/>
                <a:stretch>
                  <a:fillRect t="-4061" b="-10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7893F1-C7A3-4B27-99B7-868621275607}"/>
                  </a:ext>
                </a:extLst>
              </p:cNvPr>
              <p:cNvSpPr txBox="1"/>
              <p:nvPr/>
            </p:nvSpPr>
            <p:spPr>
              <a:xfrm>
                <a:off x="695400" y="3212976"/>
                <a:ext cx="432048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[Cheu</a:t>
                </a:r>
                <a:r>
                  <a:rPr lang="en-US" altLang="zh-CN" sz="2000" dirty="0"/>
                  <a:t>-</a:t>
                </a:r>
                <a:r>
                  <a:rPr lang="en-US" sz="2000" dirty="0"/>
                  <a:t>Smith</a:t>
                </a:r>
                <a:r>
                  <a:rPr lang="en-US" altLang="zh-CN" sz="2000" dirty="0"/>
                  <a:t>-</a:t>
                </a:r>
                <a:r>
                  <a:rPr lang="en-US" sz="2000" dirty="0"/>
                  <a:t>Ullman</a:t>
                </a:r>
                <a:r>
                  <a:rPr lang="en-US" altLang="zh-CN" sz="2000" dirty="0"/>
                  <a:t>-</a:t>
                </a:r>
                <a:r>
                  <a:rPr lang="en-US" sz="2000" dirty="0"/>
                  <a:t>Zeber</a:t>
                </a:r>
                <a:r>
                  <a:rPr lang="en-US" altLang="zh-CN" sz="2000" dirty="0"/>
                  <a:t>-</a:t>
                </a:r>
                <a:r>
                  <a:rPr lang="en-US" sz="2000" dirty="0"/>
                  <a:t>Zhilyaev’18]</a:t>
                </a:r>
              </a:p>
              <a:p>
                <a:pPr algn="ctr"/>
                <a:r>
                  <a:rPr lang="en-US" dirty="0"/>
                  <a:t>If 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-DP in single-message </a:t>
                </a:r>
                <a:r>
                  <a:rPr lang="en-US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dirty="0"/>
                  <a:t>,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)-</a:t>
                </a:r>
                <a:r>
                  <a:rPr lang="en-US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dirty="0"/>
                  <a:t> DP.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7893F1-C7A3-4B27-99B7-86862127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3212976"/>
                <a:ext cx="4320480" cy="954107"/>
              </a:xfrm>
              <a:prstGeom prst="rect">
                <a:avLst/>
              </a:prstGeom>
              <a:blipFill>
                <a:blip r:embed="rId4"/>
                <a:stretch>
                  <a:fillRect l="-1128" t="-3185" r="-1269" b="-8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5052EE8-D188-43B4-9893-B9EE9AE27275}"/>
              </a:ext>
            </a:extLst>
          </p:cNvPr>
          <p:cNvSpPr txBox="1"/>
          <p:nvPr/>
        </p:nvSpPr>
        <p:spPr>
          <a:xfrm>
            <a:off x="334296" y="5199583"/>
            <a:ext cx="115234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Our Key Observation</a:t>
            </a:r>
          </a:p>
          <a:p>
            <a:pPr algn="ctr"/>
            <a:r>
              <a:rPr lang="en-US" sz="2000" dirty="0"/>
              <a:t>One can still establish connection between </a:t>
            </a:r>
            <a:r>
              <a:rPr lang="en-US" sz="2000" b="1" dirty="0"/>
              <a:t>multi-message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 DP and </a:t>
            </a:r>
            <a:r>
              <a:rPr lang="en-US" sz="2000" b="1" dirty="0">
                <a:solidFill>
                  <a:srgbClr val="00B0F0"/>
                </a:solidFill>
              </a:rPr>
              <a:t>dominated</a:t>
            </a:r>
            <a:r>
              <a:rPr lang="en-US" sz="2000" dirty="0"/>
              <a:t> DP!</a:t>
            </a:r>
          </a:p>
        </p:txBody>
      </p:sp>
      <p:sp>
        <p:nvSpPr>
          <p:cNvPr id="18" name="Callout: Bent Line with Accent Bar 17">
            <a:extLst>
              <a:ext uri="{FF2B5EF4-FFF2-40B4-BE49-F238E27FC236}">
                <a16:creationId xmlns:a16="http://schemas.microsoft.com/office/drawing/2014/main" id="{9F948BEE-0B6A-4E84-9797-5092F526EFB1}"/>
              </a:ext>
            </a:extLst>
          </p:cNvPr>
          <p:cNvSpPr/>
          <p:nvPr/>
        </p:nvSpPr>
        <p:spPr>
          <a:xfrm>
            <a:off x="6115288" y="2776723"/>
            <a:ext cx="5184576" cy="663517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argument fails to connect two-message shuffle DP and local DP.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458F28-2E27-4DC5-94A8-EFDC39037013}"/>
                  </a:ext>
                </a:extLst>
              </p:cNvPr>
              <p:cNvSpPr txBox="1"/>
              <p:nvPr/>
            </p:nvSpPr>
            <p:spPr>
              <a:xfrm>
                <a:off x="5341126" y="4017735"/>
                <a:ext cx="67329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[Balcer-Cheu’20]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-DP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-message protocol in </a:t>
                </a:r>
                <a:r>
                  <a:rPr lang="en-US" b="1" dirty="0">
                    <a:solidFill>
                      <a:srgbClr val="7030A0"/>
                    </a:solidFill>
                  </a:rPr>
                  <a:t>shuffle model </a:t>
                </a:r>
                <a:r>
                  <a:rPr lang="en-US" dirty="0"/>
                  <a:t>which is not </a:t>
                </a:r>
                <a:r>
                  <a:rPr lang="en-US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dirty="0">
                    <a:solidFill>
                      <a:srgbClr val="00B050"/>
                    </a:solidFill>
                  </a:rPr>
                  <a:t>-</a:t>
                </a:r>
                <a:r>
                  <a:rPr lang="en-US" dirty="0"/>
                  <a:t>DP for meaningful parameters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458F28-2E27-4DC5-94A8-EFDC39037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26" y="4017735"/>
                <a:ext cx="6732900" cy="923330"/>
              </a:xfrm>
              <a:prstGeom prst="rect">
                <a:avLst/>
              </a:prstGeom>
              <a:blipFill>
                <a:blip r:embed="rId5"/>
                <a:stretch>
                  <a:fillRect l="-72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8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7" grpId="0"/>
      <p:bldP spid="18" grpId="0" animBg="1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DE38D7-D8B1-40CC-A38F-262163F006E3}"/>
                  </a:ext>
                </a:extLst>
              </p:cNvPr>
              <p:cNvSpPr txBox="1"/>
              <p:nvPr/>
            </p:nvSpPr>
            <p:spPr>
              <a:xfrm>
                <a:off x="2783632" y="1318979"/>
                <a:ext cx="7344816" cy="1200329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Selection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 Hard for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Dominated Protocols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No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  <a:r>
                  <a:rPr lang="en-US" sz="2400" dirty="0">
                    <a:solidFill>
                      <a:schemeClr val="tx1"/>
                    </a:solidFill>
                  </a:rPr>
                  <a:t>-dominated protocol can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DE38D7-D8B1-40CC-A38F-262163F00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1318979"/>
                <a:ext cx="7344816" cy="1200329"/>
              </a:xfrm>
              <a:prstGeom prst="rect">
                <a:avLst/>
              </a:prstGeom>
              <a:blipFill>
                <a:blip r:embed="rId3"/>
                <a:stretch>
                  <a:fillRect l="-332" t="-4061" r="-1246" b="-6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C63EB8-5CDC-46C6-A60D-D4CCA4257E6C}"/>
              </a:ext>
            </a:extLst>
          </p:cNvPr>
          <p:cNvSpPr txBox="1"/>
          <p:nvPr/>
        </p:nvSpPr>
        <p:spPr>
          <a:xfrm>
            <a:off x="390387" y="5813432"/>
            <a:ext cx="11521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Our Lower Bound</a:t>
            </a:r>
          </a:p>
          <a:p>
            <a:pPr algn="ctr"/>
            <a:r>
              <a:rPr lang="en-US" sz="2000" dirty="0"/>
              <a:t>We (very non-trivially) generalize their proof techniques to show </a:t>
            </a:r>
            <a:r>
              <a:rPr lang="en-US" sz="2000" b="1" dirty="0">
                <a:solidFill>
                  <a:srgbClr val="FF0000"/>
                </a:solidFill>
              </a:rPr>
              <a:t>Selection</a:t>
            </a:r>
            <a:r>
              <a:rPr lang="en-US" sz="2000" dirty="0"/>
              <a:t> is indeed hard for </a:t>
            </a:r>
            <a:r>
              <a:rPr lang="en-US" sz="2000" b="1" dirty="0">
                <a:solidFill>
                  <a:srgbClr val="00B0F0"/>
                </a:solidFill>
              </a:rPr>
              <a:t>Dominated</a:t>
            </a:r>
            <a:r>
              <a:rPr lang="en-US" sz="2000" dirty="0"/>
              <a:t> DP.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E6E16-234B-4BDC-B708-0F0CA18660CA}"/>
                  </a:ext>
                </a:extLst>
              </p:cNvPr>
              <p:cNvSpPr txBox="1"/>
              <p:nvPr/>
            </p:nvSpPr>
            <p:spPr>
              <a:xfrm>
                <a:off x="404647" y="2750876"/>
                <a:ext cx="4757969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[Ullman’18] 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000" dirty="0"/>
                  <a:t> is hard for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,1/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)</a:t>
                </a:r>
                <a:r>
                  <a:rPr lang="en-US" sz="2000" dirty="0"/>
                  <a:t>-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000" dirty="0"/>
                  <a:t> DP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E6E16-234B-4BDC-B708-0F0CA1866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47" y="2750876"/>
                <a:ext cx="4757969" cy="769441"/>
              </a:xfrm>
              <a:prstGeom prst="rect">
                <a:avLst/>
              </a:prstGeom>
              <a:blipFill>
                <a:blip r:embed="rId4"/>
                <a:stretch>
                  <a:fillRect l="-1152" t="-6349" r="-1152" b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72D26C-DCBD-4776-8140-1CE2ADF6C7FF}"/>
                  </a:ext>
                </a:extLst>
              </p:cNvPr>
              <p:cNvSpPr txBox="1"/>
              <p:nvPr/>
            </p:nvSpPr>
            <p:spPr>
              <a:xfrm>
                <a:off x="5956611" y="2693851"/>
                <a:ext cx="598592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[Ghazi-Golowich-Kumar-Pagh-Velingker’19] 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000" dirty="0"/>
                  <a:t> is hard for </a:t>
                </a:r>
                <a:r>
                  <a:rPr lang="en-US" sz="2000" b="1" dirty="0"/>
                  <a:t>single-message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sz="2000" dirty="0"/>
                  <a:t> DP</a:t>
                </a:r>
              </a:p>
              <a:p>
                <a:pPr algn="ctr"/>
                <a:r>
                  <a:rPr lang="en-US" sz="2000" dirty="0"/>
                  <a:t>(indeed, Selection is hard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000" dirty="0"/>
                  <a:t> DP)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72D26C-DCBD-4776-8140-1CE2ADF6C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611" y="2693851"/>
                <a:ext cx="5985920" cy="1015663"/>
              </a:xfrm>
              <a:prstGeom prst="rect">
                <a:avLst/>
              </a:prstGeom>
              <a:blipFill>
                <a:blip r:embed="rId5"/>
                <a:stretch>
                  <a:fillRect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F3E1F574-919B-4F19-B685-E92066A8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44" y="215627"/>
            <a:ext cx="10874424" cy="108012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rgbClr val="00B0F0"/>
                </a:solidFill>
              </a:rPr>
              <a:t>A few Words About Proof Techniques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D5722F-670D-497A-872C-FDDC861232BD}"/>
                  </a:ext>
                </a:extLst>
              </p:cNvPr>
              <p:cNvSpPr txBox="1"/>
              <p:nvPr/>
            </p:nvSpPr>
            <p:spPr>
              <a:xfrm>
                <a:off x="962171" y="3758874"/>
                <a:ext cx="32521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Boolean Fourier Analysis</a:t>
                </a:r>
              </a:p>
              <a:p>
                <a:pPr algn="ctr"/>
                <a:r>
                  <a:rPr lang="en-US" sz="2400" dirty="0"/>
                  <a:t>and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-Divergence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D5722F-670D-497A-872C-FDDC86123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71" y="3758874"/>
                <a:ext cx="3252108" cy="830997"/>
              </a:xfrm>
              <a:prstGeom prst="rect">
                <a:avLst/>
              </a:prstGeom>
              <a:blipFill>
                <a:blip r:embed="rId6"/>
                <a:stretch>
                  <a:fillRect l="-2627" t="-5882" r="-243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9D89B4-7C06-468E-9D89-9845590ADD06}"/>
              </a:ext>
            </a:extLst>
          </p:cNvPr>
          <p:cNvSpPr txBox="1"/>
          <p:nvPr/>
        </p:nvSpPr>
        <p:spPr>
          <a:xfrm>
            <a:off x="7752609" y="3841246"/>
            <a:ext cx="239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Level-1 Inequality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8DF973-A74B-4D50-8967-AADAF3DBA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17" y="4677593"/>
            <a:ext cx="4239217" cy="981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0E66C7-73E7-48C5-B0D0-31CAFFD981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912" y="4532326"/>
            <a:ext cx="6831504" cy="6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35"/>
            <a:ext cx="11665296" cy="77061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Hard Distribution: Signal/Noise Decomposition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9020" y="1096014"/>
                <a:ext cx="12269925" cy="912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Setting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users. Each user gets an input from [D],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a distribution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: a random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|/100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020" y="1096014"/>
                <a:ext cx="12269925" cy="912646"/>
              </a:xfrm>
              <a:prstGeom prst="rect">
                <a:avLst/>
              </a:prstGeom>
              <a:blipFill>
                <a:blip r:embed="rId3"/>
                <a:stretch>
                  <a:fillRect t="-8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775" y="2350507"/>
                <a:ext cx="2940496" cy="225321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Construction of the </a:t>
                </a:r>
                <a:r>
                  <a:rPr lang="en-US" sz="2000" b="1" u="sng" dirty="0"/>
                  <a:t>Signal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(2)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(3)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5" y="2350507"/>
                <a:ext cx="2940496" cy="2253212"/>
              </a:xfrm>
              <a:prstGeom prst="rect">
                <a:avLst/>
              </a:prstGeom>
              <a:blipFill>
                <a:blip r:embed="rId4"/>
                <a:stretch>
                  <a:fillRect l="-825" t="-2695" r="-2268" b="-16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5564" y="2506927"/>
                <a:ext cx="3744415" cy="201858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  <a:r>
                  <a:rPr lang="en-US" sz="2400" b="1" u="sng" dirty="0"/>
                  <a:t>Noise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457200" indent="-457200" algn="ctr">
                  <a:buAutoNum type="arabicParenBoth"/>
                </a:pP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)/|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564" y="2506927"/>
                <a:ext cx="3744415" cy="2018588"/>
              </a:xfrm>
              <a:prstGeom prst="rect">
                <a:avLst/>
              </a:prstGeom>
              <a:blipFill>
                <a:blip r:embed="rId5"/>
                <a:stretch>
                  <a:fillRect t="-3904" b="-300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8032" y="2350507"/>
                <a:ext cx="4181777" cy="225321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</a:p>
              <a:p>
                <a:pPr marL="0" indent="0" algn="ctr">
                  <a:buNone/>
                </a:pPr>
                <a:r>
                  <a:rPr lang="en-US" sz="2400" u="sng" dirty="0"/>
                  <a:t>Hard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Draw two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Output their union (as a multi-set).</a:t>
                </a: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032" y="2350507"/>
                <a:ext cx="4181777" cy="2253212"/>
              </a:xfrm>
              <a:prstGeom prst="rect">
                <a:avLst/>
              </a:prstGeom>
              <a:blipFill>
                <a:blip r:embed="rId6"/>
                <a:stretch>
                  <a:fillRect t="-3504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us Sign 2">
            <a:extLst>
              <a:ext uri="{FF2B5EF4-FFF2-40B4-BE49-F238E27FC236}">
                <a16:creationId xmlns:a16="http://schemas.microsoft.com/office/drawing/2014/main" id="{AF330194-DC4C-434D-B1E3-F2AB886D6C7E}"/>
              </a:ext>
            </a:extLst>
          </p:cNvPr>
          <p:cNvSpPr/>
          <p:nvPr/>
        </p:nvSpPr>
        <p:spPr>
          <a:xfrm>
            <a:off x="3260540" y="3261089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EA49C35B-0A66-47DA-8FF8-49201D6111F2}"/>
              </a:ext>
            </a:extLst>
          </p:cNvPr>
          <p:cNvSpPr/>
          <p:nvPr/>
        </p:nvSpPr>
        <p:spPr>
          <a:xfrm>
            <a:off x="7439979" y="3261089"/>
            <a:ext cx="448722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60FD3-81DF-490E-9FC2-58C12D30069F}"/>
                  </a:ext>
                </a:extLst>
              </p:cNvPr>
              <p:cNvSpPr txBox="1"/>
              <p:nvPr/>
            </p:nvSpPr>
            <p:spPr>
              <a:xfrm>
                <a:off x="191344" y="5153476"/>
                <a:ext cx="7829540" cy="1277209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Goal</a:t>
                </a:r>
                <a:r>
                  <a:rPr lang="en-US" sz="2400" dirty="0"/>
                  <a:t>: </a:t>
                </a:r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 DP </a:t>
                </a:r>
                <a:r>
                  <a:rPr lang="en-US" sz="2400" dirty="0"/>
                  <a:t>protocol can distinguish between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60FD3-81DF-490E-9FC2-58C12D300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153476"/>
                <a:ext cx="7829540" cy="1277209"/>
              </a:xfrm>
              <a:prstGeom prst="rect">
                <a:avLst/>
              </a:prstGeom>
              <a:blipFill>
                <a:blip r:embed="rId7"/>
                <a:stretch>
                  <a:fillRect t="-3756" b="-7512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09B517-0A30-4F28-BE22-D39FC83DC4EE}"/>
                  </a:ext>
                </a:extLst>
              </p:cNvPr>
              <p:cNvSpPr txBox="1"/>
              <p:nvPr/>
            </p:nvSpPr>
            <p:spPr>
              <a:xfrm>
                <a:off x="8256240" y="4945566"/>
                <a:ext cx="3833569" cy="16930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inputs in expectation.</a:t>
                </a:r>
              </a:p>
              <a:p>
                <a:pPr algn="ctr"/>
                <a:r>
                  <a:rPr lang="en-US" sz="2000" b="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/>
                  <a:t> (and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000" dirty="0"/>
                  <a:t>) has roughly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inputs.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09B517-0A30-4F28-BE22-D39FC83D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4945566"/>
                <a:ext cx="3833569" cy="1693028"/>
              </a:xfrm>
              <a:prstGeom prst="rect">
                <a:avLst/>
              </a:prstGeom>
              <a:blipFill>
                <a:blip r:embed="rId8"/>
                <a:stretch>
                  <a:fillRect t="-1423" r="-1424" b="-462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3" grpId="0" animBg="1"/>
      <p:bldP spid="5" grpId="0" animBg="1"/>
      <p:bldP spid="15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</a:t>
            </a:r>
            <a:r>
              <a:rPr lang="en-US" dirty="0"/>
              <a:t> Privacy in the Distributed Setting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605DF-0BDC-457A-8359-9706C32106B8}"/>
              </a:ext>
            </a:extLst>
          </p:cNvPr>
          <p:cNvSpPr txBox="1"/>
          <p:nvPr/>
        </p:nvSpPr>
        <p:spPr>
          <a:xfrm>
            <a:off x="2718848" y="3995151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8744-5A72-47E4-91A8-41F2B194FDD3}"/>
              </a:ext>
            </a:extLst>
          </p:cNvPr>
          <p:cNvSpPr txBox="1"/>
          <p:nvPr/>
        </p:nvSpPr>
        <p:spPr>
          <a:xfrm>
            <a:off x="2718848" y="494432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</a:rPr>
              <a:t>Utility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69470-6F76-4DF1-A235-D572FD1521FD}"/>
              </a:ext>
            </a:extLst>
          </p:cNvPr>
          <p:cNvSpPr txBox="1"/>
          <p:nvPr/>
        </p:nvSpPr>
        <p:spPr>
          <a:xfrm>
            <a:off x="2718848" y="5814499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5E27B-7E0C-4D9C-A161-D2524B111C42}"/>
              </a:ext>
            </a:extLst>
          </p:cNvPr>
          <p:cNvSpPr txBox="1"/>
          <p:nvPr/>
        </p:nvSpPr>
        <p:spPr>
          <a:xfrm>
            <a:off x="6973789" y="4072676"/>
            <a:ext cx="489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much should the user </a:t>
            </a:r>
            <a:r>
              <a:rPr lang="en-US" sz="2400" b="1" dirty="0">
                <a:solidFill>
                  <a:srgbClr val="FF0000"/>
                </a:solidFill>
              </a:rPr>
              <a:t>trust</a:t>
            </a:r>
            <a:r>
              <a:rPr lang="en-US" sz="2400" dirty="0"/>
              <a:t> the curator?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24CBD-75BB-45FB-AC05-BB3B100F791D}"/>
              </a:ext>
            </a:extLst>
          </p:cNvPr>
          <p:cNvSpPr txBox="1"/>
          <p:nvPr/>
        </p:nvSpPr>
        <p:spPr>
          <a:xfrm>
            <a:off x="6830787" y="5128988"/>
            <a:ext cx="489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</a:t>
            </a:r>
            <a:r>
              <a:rPr lang="en-US" sz="2400" b="1" dirty="0">
                <a:solidFill>
                  <a:schemeClr val="accent5"/>
                </a:solidFill>
              </a:rPr>
              <a:t>useful</a:t>
            </a:r>
            <a:r>
              <a:rPr lang="en-US" sz="2400" dirty="0"/>
              <a:t> is the algorithm?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D3628-887A-4CEB-BCCC-2261038F3630}"/>
              </a:ext>
            </a:extLst>
          </p:cNvPr>
          <p:cNvSpPr txBox="1"/>
          <p:nvPr/>
        </p:nvSpPr>
        <p:spPr>
          <a:xfrm>
            <a:off x="6882057" y="6020071"/>
            <a:ext cx="489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</a:t>
            </a:r>
            <a:r>
              <a:rPr lang="en-US" sz="2400" b="1" dirty="0">
                <a:solidFill>
                  <a:srgbClr val="7030A0"/>
                </a:solidFill>
              </a:rPr>
              <a:t>private</a:t>
            </a:r>
            <a:r>
              <a:rPr lang="en-US" sz="2400" dirty="0"/>
              <a:t> is the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2F25A-D763-4FB2-AF78-59741566D1C6}"/>
                  </a:ext>
                </a:extLst>
              </p:cNvPr>
              <p:cNvSpPr txBox="1"/>
              <p:nvPr/>
            </p:nvSpPr>
            <p:spPr>
              <a:xfrm>
                <a:off x="2175867" y="1050993"/>
                <a:ext cx="7544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Imagine each user holds their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8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initially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2F25A-D763-4FB2-AF78-59741566D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867" y="1050993"/>
                <a:ext cx="7544693" cy="523220"/>
              </a:xfrm>
              <a:prstGeom prst="rect">
                <a:avLst/>
              </a:prstGeom>
              <a:blipFill>
                <a:blip r:embed="rId3"/>
                <a:stretch>
                  <a:fillRect l="-1212" t="-10465" r="-113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E8F4DEF-D2B8-4703-9845-48E19A53D716}"/>
              </a:ext>
            </a:extLst>
          </p:cNvPr>
          <p:cNvSpPr txBox="1"/>
          <p:nvPr/>
        </p:nvSpPr>
        <p:spPr>
          <a:xfrm>
            <a:off x="2606656" y="3206301"/>
            <a:ext cx="6683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How do we ensure the </a:t>
            </a:r>
            <a:r>
              <a:rPr lang="en-US" sz="2800" b="1" dirty="0">
                <a:solidFill>
                  <a:srgbClr val="0070C0"/>
                </a:solidFill>
              </a:rPr>
              <a:t>privacy</a:t>
            </a:r>
            <a:r>
              <a:rPr lang="en-US" sz="2800" dirty="0"/>
              <a:t> of </a:t>
            </a:r>
            <a:r>
              <a:rPr lang="en-US" sz="2800" b="1" dirty="0">
                <a:solidFill>
                  <a:srgbClr val="FF0000"/>
                </a:solidFill>
              </a:rPr>
              <a:t>each user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7C57B-4E85-47CA-B53D-CDD072D2A0C0}"/>
                  </a:ext>
                </a:extLst>
              </p:cNvPr>
              <p:cNvSpPr txBox="1"/>
              <p:nvPr/>
            </p:nvSpPr>
            <p:spPr>
              <a:xfrm>
                <a:off x="200243" y="1961009"/>
                <a:ext cx="11665296" cy="99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 algorithm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800" dirty="0"/>
                  <a:t> runs on a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800" dirty="0"/>
                  <a:t>,  produces a </a:t>
                </a:r>
                <a:r>
                  <a:rPr lang="en-US" sz="2800" b="1" dirty="0"/>
                  <a:t>probabilistic</a:t>
                </a:r>
                <a:r>
                  <a:rPr lang="en-US" sz="2800" dirty="0"/>
                  <a:t> output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𝓓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7C57B-4E85-47CA-B53D-CDD072D2A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3" y="1961009"/>
                <a:ext cx="11665296" cy="996363"/>
              </a:xfrm>
              <a:prstGeom prst="rect">
                <a:avLst/>
              </a:prstGeom>
              <a:blipFill>
                <a:blip r:embed="rId4"/>
                <a:stretch>
                  <a:fillRect t="-6135" b="-17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BF792DD-DEB2-4DE4-8B32-9BC1C0668071}"/>
              </a:ext>
            </a:extLst>
          </p:cNvPr>
          <p:cNvSpPr txBox="1"/>
          <p:nvPr/>
        </p:nvSpPr>
        <p:spPr>
          <a:xfrm>
            <a:off x="119336" y="4390324"/>
            <a:ext cx="2887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A54C0F"/>
                </a:solidFill>
              </a:rPr>
              <a:t>Three</a:t>
            </a:r>
          </a:p>
          <a:p>
            <a:pPr algn="ctr"/>
            <a:r>
              <a:rPr lang="en-US" sz="4000" dirty="0">
                <a:solidFill>
                  <a:srgbClr val="A54C0F"/>
                </a:solidFill>
              </a:rPr>
              <a:t>Important</a:t>
            </a:r>
          </a:p>
          <a:p>
            <a:pPr algn="ctr"/>
            <a:r>
              <a:rPr lang="en-US" sz="4000" dirty="0">
                <a:solidFill>
                  <a:srgbClr val="A54C0F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0243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35"/>
            <a:ext cx="11665296" cy="77061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Hard Distribution: Signal/Noise Decomposition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9020" y="1096014"/>
                <a:ext cx="12269925" cy="1009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Setting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users. Each user gets an input from [D],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a distribution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: a random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|/100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020" y="1096014"/>
                <a:ext cx="12269925" cy="1009712"/>
              </a:xfrm>
              <a:prstGeom prst="rect">
                <a:avLst/>
              </a:prstGeom>
              <a:blipFill>
                <a:blip r:embed="rId3"/>
                <a:stretch>
                  <a:fillRect t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92" y="2170507"/>
                <a:ext cx="4480662" cy="251698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  <a:r>
                  <a:rPr lang="en-US" sz="2400" b="1" u="sng" dirty="0"/>
                  <a:t>Signal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(2)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(3)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2170507"/>
                <a:ext cx="4480662" cy="2516985"/>
              </a:xfrm>
              <a:prstGeom prst="rect">
                <a:avLst/>
              </a:prstGeom>
              <a:blipFill>
                <a:blip r:embed="rId4"/>
                <a:stretch>
                  <a:fillRect t="-3133" b="-24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2648" y="2387353"/>
                <a:ext cx="2760476" cy="16005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Construction of the </a:t>
                </a:r>
                <a:r>
                  <a:rPr lang="en-US" sz="1600" b="1" u="sng" dirty="0"/>
                  <a:t>Noise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1400" dirty="0"/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)/|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14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8" y="2387353"/>
                <a:ext cx="2760476" cy="1600571"/>
              </a:xfrm>
              <a:prstGeom prst="rect">
                <a:avLst/>
              </a:prstGeom>
              <a:blipFill>
                <a:blip r:embed="rId5"/>
                <a:stretch>
                  <a:fillRect t="-2273" r="-153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1604" y="2309148"/>
                <a:ext cx="3012504" cy="167877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Construction of the </a:t>
                </a:r>
              </a:p>
              <a:p>
                <a:pPr marL="0" indent="0" algn="ctr">
                  <a:buNone/>
                </a:pPr>
                <a:r>
                  <a:rPr lang="en-US" sz="1600" u="sng" dirty="0"/>
                  <a:t>Hard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1400" dirty="0"/>
                  <a:t> Draw two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4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</m:t>
                        </m:r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Output their union (as a multi-set).</a:t>
                </a: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04" y="2309148"/>
                <a:ext cx="3012504" cy="1678776"/>
              </a:xfrm>
              <a:prstGeom prst="rect">
                <a:avLst/>
              </a:prstGeom>
              <a:blipFill>
                <a:blip r:embed="rId6"/>
                <a:stretch>
                  <a:fillRect t="-2166" b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us Sign 2">
            <a:extLst>
              <a:ext uri="{FF2B5EF4-FFF2-40B4-BE49-F238E27FC236}">
                <a16:creationId xmlns:a16="http://schemas.microsoft.com/office/drawing/2014/main" id="{AF330194-DC4C-434D-B1E3-F2AB886D6C7E}"/>
              </a:ext>
            </a:extLst>
          </p:cNvPr>
          <p:cNvSpPr/>
          <p:nvPr/>
        </p:nvSpPr>
        <p:spPr>
          <a:xfrm>
            <a:off x="5252327" y="3011896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EA49C35B-0A66-47DA-8FF8-49201D6111F2}"/>
              </a:ext>
            </a:extLst>
          </p:cNvPr>
          <p:cNvSpPr/>
          <p:nvPr/>
        </p:nvSpPr>
        <p:spPr>
          <a:xfrm>
            <a:off x="8643003" y="2996951"/>
            <a:ext cx="448722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A02EC1-56F0-4D13-9268-0F3E475B4EA3}"/>
                  </a:ext>
                </a:extLst>
              </p:cNvPr>
              <p:cNvSpPr txBox="1"/>
              <p:nvPr/>
            </p:nvSpPr>
            <p:spPr>
              <a:xfrm>
                <a:off x="189894" y="4885776"/>
                <a:ext cx="5480042" cy="7078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(</a:t>
                </a:r>
                <a:r>
                  <a:rPr lang="en-US" sz="2000" b="1" dirty="0"/>
                  <a:t>Mostly zero vs. Mostly non-zero</a:t>
                </a:r>
                <a:r>
                  <a:rPr lang="en-US" sz="2000" dirty="0"/>
                  <a:t>)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≤0.1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A02EC1-56F0-4D13-9268-0F3E475B4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94" y="4885776"/>
                <a:ext cx="5480042" cy="707886"/>
              </a:xfrm>
              <a:prstGeom prst="rect">
                <a:avLst/>
              </a:prstGeom>
              <a:blipFill>
                <a:blip r:embed="rId7"/>
                <a:stretch>
                  <a:fillRect t="-3361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3FD2B-C7F5-4A3F-BC8C-BF80EDFD1069}"/>
                  </a:ext>
                </a:extLst>
              </p:cNvPr>
              <p:cNvSpPr txBox="1"/>
              <p:nvPr/>
            </p:nvSpPr>
            <p:spPr>
              <a:xfrm>
                <a:off x="6857777" y="4090401"/>
                <a:ext cx="4996689" cy="14214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400" dirty="0"/>
                  <a:t> provides </a:t>
                </a:r>
                <a:r>
                  <a:rPr lang="en-US" sz="2400" u="sng" dirty="0"/>
                  <a:t>signal</a:t>
                </a:r>
              </a:p>
              <a:p>
                <a:pPr algn="ctr"/>
                <a:r>
                  <a:rPr lang="en-US" sz="2400" dirty="0" err="1"/>
                  <a:t>W.h.p</a:t>
                </a:r>
                <a:r>
                  <a:rPr lang="en-US" sz="2400" dirty="0"/>
                  <a:t>.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sz="2400" dirty="0"/>
                  <a:t>, #DE(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≤0.1|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 err="1"/>
                  <a:t>W.h.p</a:t>
                </a:r>
                <a:r>
                  <a:rPr lang="en-US" sz="2400" dirty="0"/>
                  <a:t>.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400" dirty="0"/>
                  <a:t>, #DE(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0.5|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3FD2B-C7F5-4A3F-BC8C-BF80EDFD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77" y="4090401"/>
                <a:ext cx="4996689" cy="1421415"/>
              </a:xfrm>
              <a:prstGeom prst="rect">
                <a:avLst/>
              </a:prstGeom>
              <a:blipFill>
                <a:blip r:embed="rId8"/>
                <a:stretch>
                  <a:fillRect l="-1217" t="-1277" b="-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211035-BDE4-474C-82F6-4E893FD4F65B}"/>
              </a:ext>
            </a:extLst>
          </p:cNvPr>
          <p:cNvSpPr/>
          <p:nvPr/>
        </p:nvSpPr>
        <p:spPr>
          <a:xfrm>
            <a:off x="5951524" y="5023695"/>
            <a:ext cx="5109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A86167-0507-4BF8-8D1F-6115C80D0B66}"/>
                  </a:ext>
                </a:extLst>
              </p:cNvPr>
              <p:cNvSpPr txBox="1"/>
              <p:nvPr/>
            </p:nvSpPr>
            <p:spPr>
              <a:xfrm>
                <a:off x="6744072" y="5886885"/>
                <a:ext cx="5244705" cy="87472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noise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does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make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difference</m:t>
                      </m:r>
                    </m:oMath>
                  </m:oMathPara>
                </a14:m>
                <a:endParaRPr lang="en-US" sz="2400" u="sng" dirty="0"/>
              </a:p>
              <a:p>
                <a:pPr algn="ctr"/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)≤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≤0.01|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A86167-0507-4BF8-8D1F-6115C80D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5886885"/>
                <a:ext cx="5244705" cy="874727"/>
              </a:xfrm>
              <a:prstGeom prst="rect">
                <a:avLst/>
              </a:prstGeom>
              <a:blipFill>
                <a:blip r:embed="rId9"/>
                <a:stretch>
                  <a:fillRect l="-1159" b="-1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771569-718A-42DB-8F52-3DE85ED7A5D7}"/>
              </a:ext>
            </a:extLst>
          </p:cNvPr>
          <p:cNvSpPr/>
          <p:nvPr/>
        </p:nvSpPr>
        <p:spPr>
          <a:xfrm rot="10800000">
            <a:off x="5951524" y="6108224"/>
            <a:ext cx="5109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B7B7E5-1525-4E22-AA8A-A0659B743347}"/>
                  </a:ext>
                </a:extLst>
              </p:cNvPr>
              <p:cNvSpPr txBox="1"/>
              <p:nvPr/>
            </p:nvSpPr>
            <p:spPr>
              <a:xfrm>
                <a:off x="0" y="5995345"/>
                <a:ext cx="5838658" cy="6578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(1) no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)-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1800" dirty="0">
                    <a:solidFill>
                      <a:schemeClr val="tx1"/>
                    </a:solidFill>
                  </a:rPr>
                  <a:t> DP protocol can distinguish them </a:t>
                </a:r>
              </a:p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(2) #distinct elements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differ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B7B7E5-1525-4E22-AA8A-A0659B74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95345"/>
                <a:ext cx="5838658" cy="657809"/>
              </a:xfrm>
              <a:prstGeom prst="rect">
                <a:avLst/>
              </a:prstGeom>
              <a:blipFill>
                <a:blip r:embed="rId10"/>
                <a:stretch>
                  <a:fillRect l="-208" t="-1818" r="-1042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AE7A2C8-2421-46E8-AB60-823F3C43C8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60128" y="6339312"/>
            <a:ext cx="338642" cy="338642"/>
          </a:xfrm>
          <a:prstGeom prst="rect">
            <a:avLst/>
          </a:prstGeom>
        </p:spPr>
      </p:pic>
      <p:sp>
        <p:nvSpPr>
          <p:cNvPr id="22" name="Plus Sign 21">
            <a:extLst>
              <a:ext uri="{FF2B5EF4-FFF2-40B4-BE49-F238E27FC236}">
                <a16:creationId xmlns:a16="http://schemas.microsoft.com/office/drawing/2014/main" id="{DDA24465-3BA0-4574-9AE5-124FD22AB8EB}"/>
              </a:ext>
            </a:extLst>
          </p:cNvPr>
          <p:cNvSpPr/>
          <p:nvPr/>
        </p:nvSpPr>
        <p:spPr>
          <a:xfrm>
            <a:off x="9140097" y="5483327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3" grpId="0" animBg="1"/>
      <p:bldP spid="5" grpId="0" animBg="1"/>
      <p:bldP spid="11" grpId="0" animBg="1"/>
      <p:bldP spid="6" grpId="0" animBg="1"/>
      <p:bldP spid="12" grpId="0" animBg="1"/>
      <p:bldP spid="14" grpId="0" animBg="1"/>
      <p:bldP spid="16" grpId="0" animBg="1"/>
      <p:bldP spid="19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16633"/>
            <a:ext cx="11881320" cy="792088"/>
          </a:xfrm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Why revisit </a:t>
            </a:r>
            <a:r>
              <a:rPr lang="en-US" sz="4000" b="1" dirty="0">
                <a:solidFill>
                  <a:srgbClr val="0070C0"/>
                </a:solidFill>
              </a:rPr>
              <a:t>Estimate the Unseen?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485D6-E0D2-4660-A542-BB89F0665E62}"/>
              </a:ext>
            </a:extLst>
          </p:cNvPr>
          <p:cNvSpPr txBox="1"/>
          <p:nvPr/>
        </p:nvSpPr>
        <p:spPr>
          <a:xfrm>
            <a:off x="911424" y="3013501"/>
            <a:ext cx="609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(1) </a:t>
            </a:r>
            <a:r>
              <a:rPr lang="en-US" sz="2400" b="1" dirty="0">
                <a:solidFill>
                  <a:srgbClr val="00B0F0"/>
                </a:solidFill>
              </a:rPr>
              <a:t>Estimate the Unseen </a:t>
            </a:r>
            <a:r>
              <a:rPr lang="en-US" sz="2400" dirty="0"/>
              <a:t>is the </a:t>
            </a:r>
            <a:r>
              <a:rPr lang="en-US" sz="2400" b="1" dirty="0"/>
              <a:t>same</a:t>
            </a:r>
            <a:r>
              <a:rPr lang="en-US" sz="2400" dirty="0"/>
              <a:t> problem as </a:t>
            </a:r>
            <a:r>
              <a:rPr lang="en-US" sz="2400" b="1" dirty="0"/>
              <a:t>Count Distinct</a:t>
            </a:r>
            <a:r>
              <a:rPr lang="en-US" sz="2400" dirty="0"/>
              <a:t>, just in a different model!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2CBBE-925B-41B0-AD56-D03D2F1DB326}"/>
              </a:ext>
            </a:extLst>
          </p:cNvPr>
          <p:cNvSpPr txBox="1"/>
          <p:nvPr/>
        </p:nvSpPr>
        <p:spPr>
          <a:xfrm>
            <a:off x="839416" y="4783407"/>
            <a:ext cx="6094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(2) </a:t>
            </a:r>
            <a:r>
              <a:rPr lang="en-US" sz="2400" b="1" dirty="0">
                <a:solidFill>
                  <a:srgbClr val="00B0F0"/>
                </a:solidFill>
              </a:rPr>
              <a:t>Estimate the Unseen </a:t>
            </a:r>
            <a:r>
              <a:rPr lang="en-US" sz="2400" dirty="0"/>
              <a:t>is very well-studied, and tight lower bounds are known.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Rich ideas behind the proofs too!</a:t>
            </a:r>
          </a:p>
        </p:txBody>
      </p:sp>
      <p:pic>
        <p:nvPicPr>
          <p:cNvPr id="11" name="Graphic 10" descr="Lightbulb with solid fill">
            <a:extLst>
              <a:ext uri="{FF2B5EF4-FFF2-40B4-BE49-F238E27FC236}">
                <a16:creationId xmlns:a16="http://schemas.microsoft.com/office/drawing/2014/main" id="{7C4B8A24-DC28-45B5-B12E-6F5752108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2362" y="2904371"/>
            <a:ext cx="914400" cy="914400"/>
          </a:xfrm>
          <a:prstGeom prst="rect">
            <a:avLst/>
          </a:prstGeom>
        </p:spPr>
      </p:pic>
      <p:pic>
        <p:nvPicPr>
          <p:cNvPr id="13" name="Graphic 12" descr="Lightbulb and gear with solid fill">
            <a:extLst>
              <a:ext uri="{FF2B5EF4-FFF2-40B4-BE49-F238E27FC236}">
                <a16:creationId xmlns:a16="http://schemas.microsoft.com/office/drawing/2014/main" id="{380292B1-7378-4AD9-BA8A-71B5E1236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24192" y="49263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65553B-4725-4B70-B3AA-465F95111A9A}"/>
              </a:ext>
            </a:extLst>
          </p:cNvPr>
          <p:cNvSpPr txBox="1"/>
          <p:nvPr/>
        </p:nvSpPr>
        <p:spPr>
          <a:xfrm>
            <a:off x="8787924" y="3044975"/>
            <a:ext cx="248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Could be relevant!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477ED-8041-4042-8354-F4ECFC224180}"/>
              </a:ext>
            </a:extLst>
          </p:cNvPr>
          <p:cNvSpPr txBox="1"/>
          <p:nvPr/>
        </p:nvSpPr>
        <p:spPr>
          <a:xfrm>
            <a:off x="8717974" y="5042656"/>
            <a:ext cx="282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Can we use ideas</a:t>
            </a:r>
          </a:p>
          <a:p>
            <a:pPr algn="ctr"/>
            <a:r>
              <a:rPr lang="en-US" sz="2400" dirty="0"/>
              <a:t>behind these proofs?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6705A3-95AD-4A2E-AEEF-95B6EDD5A77A}"/>
                  </a:ext>
                </a:extLst>
              </p:cNvPr>
              <p:cNvSpPr txBox="1"/>
              <p:nvPr/>
            </p:nvSpPr>
            <p:spPr>
              <a:xfrm>
                <a:off x="1002528" y="1084382"/>
                <a:ext cx="10081120" cy="1215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Lower Bound in Low-Privacy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/>
                  <a:t>Model</a:t>
                </a:r>
              </a:p>
              <a:p>
                <a:pPr algn="ctr"/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𝐩𝐨𝐥𝐲𝐥𝐨𝐠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,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6705A3-95AD-4A2E-AEEF-95B6EDD5A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28" y="1084382"/>
                <a:ext cx="10081120" cy="1215654"/>
              </a:xfrm>
              <a:prstGeom prst="rect">
                <a:avLst/>
              </a:prstGeom>
              <a:blipFill>
                <a:blip r:embed="rId7"/>
                <a:stretch>
                  <a:fillRect t="-4020" b="-95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50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3"/>
            <a:ext cx="10874424" cy="10935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>
                <a:solidFill>
                  <a:srgbClr val="00B0F0"/>
                </a:solidFill>
              </a:rPr>
              <a:t>Recap</a:t>
            </a:r>
            <a:endParaRPr lang="zh-CN" altLang="en-US" sz="6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ld-construction" hidden="1">
                <a:extLst>
                  <a:ext uri="{FF2B5EF4-FFF2-40B4-BE49-F238E27FC236}">
                    <a16:creationId xmlns:a16="http://schemas.microsoft.com/office/drawing/2014/main" id="{E67E888B-5920-4B69-91EC-BB286251C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2824" y="1573224"/>
                <a:ext cx="4033664" cy="210015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Data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old-construction" hidden="1">
                <a:extLst>
                  <a:ext uri="{FF2B5EF4-FFF2-40B4-BE49-F238E27FC236}">
                    <a16:creationId xmlns:a16="http://schemas.microsoft.com/office/drawing/2014/main" id="{E67E888B-5920-4B69-91EC-BB286251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24" y="1573224"/>
                <a:ext cx="4033664" cy="2100150"/>
              </a:xfrm>
              <a:prstGeom prst="rect">
                <a:avLst/>
              </a:prstGeom>
              <a:blipFill>
                <a:blip r:embed="rId3"/>
                <a:stretch>
                  <a:fillRect t="-374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7B99BE-8975-41EB-835D-41041C73117E}"/>
                  </a:ext>
                </a:extLst>
              </p:cNvPr>
              <p:cNvSpPr txBox="1"/>
              <p:nvPr/>
            </p:nvSpPr>
            <p:spPr>
              <a:xfrm>
                <a:off x="7680176" y="1390792"/>
                <a:ext cx="4248472" cy="20000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The histogram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EU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dirty="0"/>
                  <a:t> distributes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Poi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7B99BE-8975-41EB-835D-41041C73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1390792"/>
                <a:ext cx="4248472" cy="2000099"/>
              </a:xfrm>
              <a:prstGeom prst="rect">
                <a:avLst/>
              </a:prstGeom>
              <a:blipFill>
                <a:blip r:embed="rId4"/>
                <a:stretch>
                  <a:fillRect t="-1524" b="-39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4F5A9CB1-051F-4DA9-84DE-A1AC18E9A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9088" y="1173397"/>
                <a:ext cx="6840760" cy="24348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B0F0"/>
                    </a:solidFill>
                  </a:rPr>
                  <a:t>Moment-Matching</a:t>
                </a:r>
                <a:r>
                  <a:rPr lang="en-US" sz="1800" dirty="0"/>
                  <a:t> Random Variables</a:t>
                </a:r>
              </a:p>
              <a:p>
                <a:pPr marL="0" indent="0" algn="ctr">
                  <a:buNone/>
                </a:pPr>
                <a:r>
                  <a:rPr lang="en-US" sz="5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1100" i="1" dirty="0"/>
                  <a:t>  </a:t>
                </a: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 There are two random variables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s.t.</a:t>
                </a:r>
                <a:r>
                  <a:rPr lang="en-US" sz="1600" dirty="0"/>
                  <a:t>:</a:t>
                </a:r>
              </a:p>
              <a:p>
                <a:pPr marL="971550" lvl="1" indent="-514350">
                  <a:buAutoNum type="arabicPeriod"/>
                </a:pPr>
                <a:r>
                  <a:rPr lang="en-US" sz="1600" dirty="0"/>
                  <a:t>(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Unit Mean</a:t>
                </a:r>
                <a:r>
                  <a:rPr lang="en-US" sz="1600" dirty="0"/>
                  <a:t>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  <a:p>
                <a:pPr marL="971550" lvl="1" indent="-514350">
                  <a:buAutoNum type="arabicPeriod"/>
                </a:pPr>
                <a:r>
                  <a:rPr lang="en-US" sz="1600" dirty="0"/>
                  <a:t>(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Matching Moments</a:t>
                </a:r>
                <a:r>
                  <a:rPr lang="en-US" sz="1600" dirty="0"/>
                  <a:t>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600" dirty="0"/>
              </a:p>
              <a:p>
                <a:pPr marL="971550" lvl="1" indent="-514350">
                  <a:buAutoNum type="arabicPeriod"/>
                </a:pPr>
                <a:r>
                  <a:rPr lang="en-US" sz="1600" dirty="0"/>
                  <a:t>(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Bounded Domain</a:t>
                </a:r>
                <a:r>
                  <a:rPr lang="en-US" sz="1600" dirty="0"/>
                  <a:t>) Both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/>
                  <a:t> are supported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∪[1,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 marL="971550" lvl="1" indent="-514350">
                  <a:buAutoNum type="arabicPeriod"/>
                </a:pPr>
                <a:r>
                  <a:rPr lang="en-US" sz="1600" dirty="0"/>
                  <a:t>(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Mostly zero vs. Mostly non-zero</a:t>
                </a:r>
                <a:r>
                  <a:rPr lang="en-US" sz="1600" dirty="0"/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≤0.1</m:t>
                    </m:r>
                  </m:oMath>
                </a14:m>
                <a:r>
                  <a:rPr lang="en-US" sz="1600" dirty="0"/>
                  <a:t>.</a:t>
                </a:r>
                <a:r>
                  <a:rPr lang="en-US" sz="6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4F5A9CB1-051F-4DA9-84DE-A1AC18E9A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88" y="1173397"/>
                <a:ext cx="6840760" cy="2434891"/>
              </a:xfrm>
              <a:prstGeom prst="rect">
                <a:avLst/>
              </a:prstGeom>
              <a:blipFill>
                <a:blip r:embed="rId5"/>
                <a:stretch>
                  <a:fillRect t="-2250" b="-1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F92C8A-3F43-4BB4-87DF-9968033413F0}"/>
                  </a:ext>
                </a:extLst>
              </p:cNvPr>
              <p:cNvSpPr txBox="1"/>
              <p:nvPr/>
            </p:nvSpPr>
            <p:spPr>
              <a:xfrm>
                <a:off x="2675620" y="3788947"/>
                <a:ext cx="6840760" cy="37702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Can we show that the histogram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𝐸𝑈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𝐸𝑈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dirty="0"/>
                  <a:t> are close?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F92C8A-3F43-4BB4-87DF-996803341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20" y="3788947"/>
                <a:ext cx="6840760" cy="377026"/>
              </a:xfrm>
              <a:prstGeom prst="rect">
                <a:avLst/>
              </a:prstGeom>
              <a:blipFill>
                <a:blip r:embed="rId6"/>
                <a:stretch>
                  <a:fillRect t="-4688" b="-2343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7D13F-DE1E-44CB-9BAF-6ACD1D7C30FE}"/>
                  </a:ext>
                </a:extLst>
              </p:cNvPr>
              <p:cNvSpPr txBox="1"/>
              <p:nvPr/>
            </p:nvSpPr>
            <p:spPr>
              <a:xfrm>
                <a:off x="982217" y="4346632"/>
                <a:ext cx="4105672" cy="14791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𝐸𝑈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Poi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7D13F-DE1E-44CB-9BAF-6ACD1D7C3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17" y="4346632"/>
                <a:ext cx="4105672" cy="1479187"/>
              </a:xfrm>
              <a:prstGeom prst="rect">
                <a:avLst/>
              </a:prstGeom>
              <a:blipFill>
                <a:blip r:embed="rId7"/>
                <a:stretch>
                  <a:fillRect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422E20-319D-4677-BF09-58122C0CB836}"/>
                  </a:ext>
                </a:extLst>
              </p:cNvPr>
              <p:cNvSpPr txBox="1"/>
              <p:nvPr/>
            </p:nvSpPr>
            <p:spPr>
              <a:xfrm>
                <a:off x="7104111" y="4321614"/>
                <a:ext cx="4105672" cy="14791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𝐸𝑈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Poi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random variables identical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422E20-319D-4677-BF09-58122C0CB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1" y="4321614"/>
                <a:ext cx="4105672" cy="1479187"/>
              </a:xfrm>
              <a:prstGeom prst="rect">
                <a:avLst/>
              </a:prstGeom>
              <a:blipFill>
                <a:blip r:embed="rId8"/>
                <a:stretch>
                  <a:fillRect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 descr="Crying face outline with solid fill">
            <a:extLst>
              <a:ext uri="{FF2B5EF4-FFF2-40B4-BE49-F238E27FC236}">
                <a16:creationId xmlns:a16="http://schemas.microsoft.com/office/drawing/2014/main" id="{32BA5546-246F-4A52-AA43-FB9104F589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0876" y="6106781"/>
            <a:ext cx="646168" cy="646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CC4600-2F32-4CA1-A476-3948C44BC629}"/>
              </a:ext>
            </a:extLst>
          </p:cNvPr>
          <p:cNvSpPr txBox="1"/>
          <p:nvPr/>
        </p:nvSpPr>
        <p:spPr>
          <a:xfrm>
            <a:off x="4007768" y="619878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clear how to bound the distance</a:t>
            </a:r>
          </a:p>
        </p:txBody>
      </p:sp>
    </p:spTree>
    <p:extLst>
      <p:ext uri="{BB962C8B-B14F-4D97-AF65-F5344CB8AC3E}">
        <p14:creationId xmlns:p14="http://schemas.microsoft.com/office/powerpoint/2010/main" val="3897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22" y="77781"/>
            <a:ext cx="10771858" cy="14401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Central Model </a:t>
            </a:r>
            <a:r>
              <a:rPr lang="en-US" dirty="0"/>
              <a:t>vs (Non-interactive) </a:t>
            </a:r>
            <a:r>
              <a:rPr lang="en-US" b="1" dirty="0">
                <a:solidFill>
                  <a:srgbClr val="00B050"/>
                </a:solidFill>
              </a:rPr>
              <a:t>Local Model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056941-335E-440C-9704-44FEB488191D}"/>
                  </a:ext>
                </a:extLst>
              </p:cNvPr>
              <p:cNvSpPr txBox="1"/>
              <p:nvPr/>
            </p:nvSpPr>
            <p:spPr>
              <a:xfrm>
                <a:off x="626020" y="1441705"/>
                <a:ext cx="53259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Each user holds their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4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initially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056941-335E-440C-9704-44FEB488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0" y="1441705"/>
                <a:ext cx="5325965" cy="461665"/>
              </a:xfrm>
              <a:prstGeom prst="rect">
                <a:avLst/>
              </a:prstGeom>
              <a:blipFill>
                <a:blip r:embed="rId3"/>
                <a:stretch>
                  <a:fillRect l="-1489" t="-10667" r="-2749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81B8E816-2786-4998-ACE9-942A0A57C653}"/>
              </a:ext>
            </a:extLst>
          </p:cNvPr>
          <p:cNvSpPr/>
          <p:nvPr/>
        </p:nvSpPr>
        <p:spPr>
          <a:xfrm>
            <a:off x="3000970" y="2175361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9AB1A-1C38-45B3-AE4A-0F371137482F}"/>
                  </a:ext>
                </a:extLst>
              </p:cNvPr>
              <p:cNvSpPr txBox="1"/>
              <p:nvPr/>
            </p:nvSpPr>
            <p:spPr>
              <a:xfrm>
                <a:off x="605575" y="3410318"/>
                <a:ext cx="536685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Each user just sends their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raw data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 a single curator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9AB1A-1C38-45B3-AE4A-0F371137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5" y="3410318"/>
                <a:ext cx="5366854" cy="954107"/>
              </a:xfrm>
              <a:prstGeom prst="rect">
                <a:avLst/>
              </a:prstGeom>
              <a:blipFill>
                <a:blip r:embed="rId4"/>
                <a:stretch>
                  <a:fillRect l="-1816" t="-5732" r="-1816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B90357B3-64B8-4A76-A8F5-3A742395BAB1}"/>
              </a:ext>
            </a:extLst>
          </p:cNvPr>
          <p:cNvSpPr/>
          <p:nvPr/>
        </p:nvSpPr>
        <p:spPr>
          <a:xfrm>
            <a:off x="3000970" y="4484383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F1CE7F-1DA1-431A-8140-218A416AC439}"/>
                  </a:ext>
                </a:extLst>
              </p:cNvPr>
              <p:cNvSpPr txBox="1"/>
              <p:nvPr/>
            </p:nvSpPr>
            <p:spPr>
              <a:xfrm>
                <a:off x="121964" y="5733256"/>
                <a:ext cx="5974036" cy="86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Algorithm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runs on a data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</a:p>
              <a:p>
                <a:pPr algn="ctr"/>
                <a:r>
                  <a:rPr lang="en-US" sz="2400" dirty="0"/>
                  <a:t>produces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private</a:t>
                </a:r>
                <a:r>
                  <a:rPr lang="en-US" sz="2400" dirty="0"/>
                  <a:t> </a:t>
                </a:r>
                <a:r>
                  <a:rPr lang="en-US" sz="2400" b="1" dirty="0"/>
                  <a:t>probabilistic</a:t>
                </a:r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𝓓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F1CE7F-1DA1-431A-8140-218A416A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4" y="5733256"/>
                <a:ext cx="5974036" cy="867225"/>
              </a:xfrm>
              <a:prstGeom prst="rect">
                <a:avLst/>
              </a:prstGeom>
              <a:blipFill>
                <a:blip r:embed="rId5"/>
                <a:stretch>
                  <a:fillRect l="-816" t="-4895" r="-1531" b="-14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99B0BAB7-727A-45FA-9ACC-67AEA6D0795E}"/>
              </a:ext>
            </a:extLst>
          </p:cNvPr>
          <p:cNvSpPr/>
          <p:nvPr/>
        </p:nvSpPr>
        <p:spPr>
          <a:xfrm>
            <a:off x="736161" y="1807826"/>
            <a:ext cx="5325965" cy="1602492"/>
          </a:xfrm>
          <a:prstGeom prst="cloudCallout">
            <a:avLst>
              <a:gd name="adj1" fmla="val 33807"/>
              <a:gd name="adj2" fmla="val 683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After sending </a:t>
            </a:r>
            <a:r>
              <a:rPr lang="en-US" sz="1800" dirty="0">
                <a:solidFill>
                  <a:schemeClr val="bg1"/>
                </a:solidFill>
              </a:rPr>
              <a:t>you </a:t>
            </a:r>
            <a:r>
              <a:rPr lang="en-US" sz="1800" b="1" dirty="0">
                <a:solidFill>
                  <a:schemeClr val="bg1"/>
                </a:solidFill>
              </a:rPr>
              <a:t>raw data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to the curator, you must trust their integrity for the </a:t>
            </a:r>
            <a:r>
              <a:rPr lang="en-US" sz="1800" b="1" dirty="0">
                <a:solidFill>
                  <a:srgbClr val="FF0000"/>
                </a:solidFill>
              </a:rPr>
              <a:t>rest of your life</a:t>
            </a:r>
          </a:p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316AE2-5AA6-4E71-AAC7-D4EA10CFAC0B}"/>
              </a:ext>
            </a:extLst>
          </p:cNvPr>
          <p:cNvSpPr txBox="1">
            <a:spLocks/>
          </p:cNvSpPr>
          <p:nvPr/>
        </p:nvSpPr>
        <p:spPr>
          <a:xfrm>
            <a:off x="2243572" y="2535317"/>
            <a:ext cx="770485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5D5FDD-2BCE-4CC1-89EA-A6B662F11748}"/>
                  </a:ext>
                </a:extLst>
              </p:cNvPr>
              <p:cNvSpPr txBox="1"/>
              <p:nvPr/>
            </p:nvSpPr>
            <p:spPr>
              <a:xfrm>
                <a:off x="6753054" y="1445125"/>
                <a:ext cx="5420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Each user holds their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4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initially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5D5FDD-2BCE-4CC1-89EA-A6B662F11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054" y="1445125"/>
                <a:ext cx="5420651" cy="461665"/>
              </a:xfrm>
              <a:prstGeom prst="rect">
                <a:avLst/>
              </a:prstGeom>
              <a:blipFill>
                <a:blip r:embed="rId6"/>
                <a:stretch>
                  <a:fillRect l="-1237" t="-10526" r="-112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0ACB9675-828E-428D-A408-784E406D45B8}"/>
              </a:ext>
            </a:extLst>
          </p:cNvPr>
          <p:cNvSpPr/>
          <p:nvPr/>
        </p:nvSpPr>
        <p:spPr>
          <a:xfrm>
            <a:off x="8861943" y="2245432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D9D567-6B91-4DF1-B4F5-26CF0844E07F}"/>
                  </a:ext>
                </a:extLst>
              </p:cNvPr>
              <p:cNvSpPr txBox="1"/>
              <p:nvPr/>
            </p:nvSpPr>
            <p:spPr>
              <a:xfrm>
                <a:off x="7062110" y="3471872"/>
                <a:ext cx="44537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Each user applies a 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to the curator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D9D567-6B91-4DF1-B4F5-26CF0844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110" y="3471872"/>
                <a:ext cx="4453783" cy="830997"/>
              </a:xfrm>
              <a:prstGeom prst="rect">
                <a:avLst/>
              </a:prstGeom>
              <a:blipFill>
                <a:blip r:embed="rId7"/>
                <a:stretch>
                  <a:fillRect l="-15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395B5EAF-BF9A-4810-B389-97295EA42AAF}"/>
              </a:ext>
            </a:extLst>
          </p:cNvPr>
          <p:cNvSpPr/>
          <p:nvPr/>
        </p:nvSpPr>
        <p:spPr>
          <a:xfrm>
            <a:off x="8861943" y="4552685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734E2-F4B2-47D4-B19B-20264878A499}"/>
                  </a:ext>
                </a:extLst>
              </p:cNvPr>
              <p:cNvSpPr txBox="1"/>
              <p:nvPr/>
            </p:nvSpPr>
            <p:spPr>
              <a:xfrm>
                <a:off x="7359998" y="5733256"/>
                <a:ext cx="3579954" cy="867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Curator runs the algorithm </a:t>
                </a:r>
              </a:p>
              <a:p>
                <a:pPr algn="ctr"/>
                <a:r>
                  <a:rPr lang="en-US" sz="2400" dirty="0"/>
                  <a:t>on all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734E2-F4B2-47D4-B19B-20264878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98" y="5733256"/>
                <a:ext cx="3579954" cy="867225"/>
              </a:xfrm>
              <a:prstGeom prst="rect">
                <a:avLst/>
              </a:prstGeom>
              <a:blipFill>
                <a:blip r:embed="rId8"/>
                <a:stretch>
                  <a:fillRect l="-2211" t="-5594" r="-2041"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26A11CA6-A6BC-4548-9EAA-89E5CA000F96}"/>
              </a:ext>
            </a:extLst>
          </p:cNvPr>
          <p:cNvSpPr/>
          <p:nvPr/>
        </p:nvSpPr>
        <p:spPr>
          <a:xfrm>
            <a:off x="9527704" y="2659139"/>
            <a:ext cx="2664296" cy="91782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It’s probabilistic</a:t>
            </a:r>
          </a:p>
        </p:txBody>
      </p:sp>
    </p:spTree>
    <p:extLst>
      <p:ext uri="{BB962C8B-B14F-4D97-AF65-F5344CB8AC3E}">
        <p14:creationId xmlns:p14="http://schemas.microsoft.com/office/powerpoint/2010/main" val="29740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2" grpId="0" animBg="1"/>
      <p:bldP spid="13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4401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</a:t>
            </a:r>
            <a:r>
              <a:rPr lang="en-US" dirty="0"/>
              <a:t> Privacy: </a:t>
            </a:r>
            <a:r>
              <a:rPr lang="en-US" b="1" dirty="0">
                <a:solidFill>
                  <a:srgbClr val="00B050"/>
                </a:solidFill>
              </a:rPr>
              <a:t>Local Model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8C722-E690-4BB1-B70E-550CF177CD12}"/>
                  </a:ext>
                </a:extLst>
              </p:cNvPr>
              <p:cNvSpPr txBox="1"/>
              <p:nvPr/>
            </p:nvSpPr>
            <p:spPr>
              <a:xfrm>
                <a:off x="2135560" y="1412776"/>
                <a:ext cx="7544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Imagine each user holds their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8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initially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8C722-E690-4BB1-B70E-550CF177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412776"/>
                <a:ext cx="7544693" cy="523220"/>
              </a:xfrm>
              <a:prstGeom prst="rect">
                <a:avLst/>
              </a:prstGeom>
              <a:blipFill>
                <a:blip r:embed="rId3"/>
                <a:stretch>
                  <a:fillRect l="-1131" t="-11628" r="-121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81280BAB-9AA5-430A-82F6-DE0E2D4E517C}"/>
              </a:ext>
            </a:extLst>
          </p:cNvPr>
          <p:cNvSpPr/>
          <p:nvPr/>
        </p:nvSpPr>
        <p:spPr>
          <a:xfrm>
            <a:off x="5666580" y="2323497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FBEDAC-C80E-4C51-AD16-82E4E9A4F43F}"/>
                  </a:ext>
                </a:extLst>
              </p:cNvPr>
              <p:cNvSpPr txBox="1"/>
              <p:nvPr/>
            </p:nvSpPr>
            <p:spPr>
              <a:xfrm>
                <a:off x="1539156" y="3430553"/>
                <a:ext cx="90256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Each user applies a randomizer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sends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the curator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FBEDAC-C80E-4C51-AD16-82E4E9A4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156" y="3430553"/>
                <a:ext cx="9025612" cy="523220"/>
              </a:xfrm>
              <a:prstGeom prst="rect">
                <a:avLst/>
              </a:prstGeom>
              <a:blipFill>
                <a:blip r:embed="rId4"/>
                <a:stretch>
                  <a:fillRect l="-810" t="-11628" r="-81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4BCC570B-4318-40BA-B1B4-ADA5D782CC4F}"/>
              </a:ext>
            </a:extLst>
          </p:cNvPr>
          <p:cNvSpPr/>
          <p:nvPr/>
        </p:nvSpPr>
        <p:spPr>
          <a:xfrm>
            <a:off x="5666580" y="4293096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D989E4-ED5A-4991-BEB3-4CBD303E1A63}"/>
                  </a:ext>
                </a:extLst>
              </p:cNvPr>
              <p:cNvSpPr txBox="1"/>
              <p:nvPr/>
            </p:nvSpPr>
            <p:spPr>
              <a:xfrm>
                <a:off x="1950576" y="5557091"/>
                <a:ext cx="7670370" cy="56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Curator runs the algorithm on all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D989E4-ED5A-4991-BEB3-4CBD303E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76" y="5557091"/>
                <a:ext cx="7670370" cy="565476"/>
              </a:xfrm>
              <a:prstGeom prst="rect">
                <a:avLst/>
              </a:prstGeom>
              <a:blipFill>
                <a:blip r:embed="rId5"/>
                <a:stretch>
                  <a:fillRect l="-1113" t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6865C467-5C2F-4D25-9A93-03349057CEC6}"/>
              </a:ext>
            </a:extLst>
          </p:cNvPr>
          <p:cNvSpPr/>
          <p:nvPr/>
        </p:nvSpPr>
        <p:spPr>
          <a:xfrm>
            <a:off x="7464152" y="2323497"/>
            <a:ext cx="2664296" cy="91782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It’s probabilistic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C8D88-8CD7-4708-98EA-7100347B6B3E}"/>
                  </a:ext>
                </a:extLst>
              </p:cNvPr>
              <p:cNvSpPr txBox="1"/>
              <p:nvPr/>
            </p:nvSpPr>
            <p:spPr>
              <a:xfrm>
                <a:off x="1515418" y="3502102"/>
                <a:ext cx="87849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Privacy assumption for user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</a:p>
              <a:p>
                <a:pPr algn="ctr"/>
                <a:r>
                  <a:rPr lang="en-US" sz="2400" dirty="0"/>
                  <a:t>even the curator cannot figure out much about my input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C8D88-8CD7-4708-98EA-7100347B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18" y="3502102"/>
                <a:ext cx="8784976" cy="830997"/>
              </a:xfrm>
              <a:prstGeom prst="rect">
                <a:avLst/>
              </a:prstGeom>
              <a:blipFill>
                <a:blip r:embed="rId6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F21AAD-61C6-4CA8-9ADC-D551BD04505B}"/>
                  </a:ext>
                </a:extLst>
              </p:cNvPr>
              <p:cNvSpPr txBox="1"/>
              <p:nvPr/>
            </p:nvSpPr>
            <p:spPr>
              <a:xfrm>
                <a:off x="2212593" y="4506449"/>
                <a:ext cx="748403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-Locally 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all pairs of possible inputs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 and all possible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F21AAD-61C6-4CA8-9ADC-D551BD045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593" y="4506449"/>
                <a:ext cx="7484038" cy="2308324"/>
              </a:xfrm>
              <a:prstGeom prst="rect">
                <a:avLst/>
              </a:prstGeom>
              <a:blipFill>
                <a:blip r:embed="rId7"/>
                <a:stretch>
                  <a:fillRect t="-2111" r="-570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3F1AC1-8939-4E3D-89CB-880ED7FBCA35}"/>
                  </a:ext>
                </a:extLst>
              </p:cNvPr>
              <p:cNvSpPr txBox="1"/>
              <p:nvPr/>
            </p:nvSpPr>
            <p:spPr>
              <a:xfrm>
                <a:off x="2279576" y="4725144"/>
                <a:ext cx="748403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local 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all pairs of inputs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 and possible events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12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3F1AC1-8939-4E3D-89CB-880ED7FBC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4725144"/>
                <a:ext cx="7484038" cy="1754326"/>
              </a:xfrm>
              <a:prstGeom prst="rect">
                <a:avLst/>
              </a:prstGeom>
              <a:blipFill>
                <a:blip r:embed="rId8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8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052 -0.6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0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0221 -0.136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2" grpId="0"/>
      <p:bldP spid="17" grpId="0"/>
      <p:bldP spid="17" grpId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3610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</a:t>
            </a:r>
            <a:r>
              <a:rPr lang="en-US" dirty="0"/>
              <a:t> Privacy: </a:t>
            </a:r>
            <a:r>
              <a:rPr lang="en-US" b="1" dirty="0">
                <a:solidFill>
                  <a:srgbClr val="FF0000"/>
                </a:solidFill>
              </a:rPr>
              <a:t>Central</a:t>
            </a:r>
            <a:r>
              <a:rPr lang="en-US" dirty="0"/>
              <a:t> vs </a:t>
            </a:r>
            <a:r>
              <a:rPr lang="en-US" b="1" dirty="0">
                <a:solidFill>
                  <a:srgbClr val="00B050"/>
                </a:solidFill>
              </a:rPr>
              <a:t>Local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F3400-BC9C-4713-854F-3A825F5EF2CB}"/>
              </a:ext>
            </a:extLst>
          </p:cNvPr>
          <p:cNvSpPr txBox="1"/>
          <p:nvPr/>
        </p:nvSpPr>
        <p:spPr>
          <a:xfrm>
            <a:off x="3647728" y="372409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Trust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3B9160-2F55-402C-BD2C-747762CA8917}"/>
              </a:ext>
            </a:extLst>
          </p:cNvPr>
          <p:cNvSpPr txBox="1"/>
          <p:nvPr/>
        </p:nvSpPr>
        <p:spPr>
          <a:xfrm>
            <a:off x="7194715" y="370266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Utility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2AB89-3AB6-4212-A733-26136E392586}"/>
              </a:ext>
            </a:extLst>
          </p:cNvPr>
          <p:cNvSpPr txBox="1"/>
          <p:nvPr/>
        </p:nvSpPr>
        <p:spPr>
          <a:xfrm>
            <a:off x="825652" y="103899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Privacy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8B541-4344-447A-A3A7-D72BD2A0117A}"/>
              </a:ext>
            </a:extLst>
          </p:cNvPr>
          <p:cNvSpPr txBox="1"/>
          <p:nvPr/>
        </p:nvSpPr>
        <p:spPr>
          <a:xfrm>
            <a:off x="4082173" y="4673150"/>
            <a:ext cx="331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Complete Trust in the Curator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FB4BE-FCB0-4E24-869E-A1A5F9D03121}"/>
              </a:ext>
            </a:extLst>
          </p:cNvPr>
          <p:cNvSpPr txBox="1"/>
          <p:nvPr/>
        </p:nvSpPr>
        <p:spPr>
          <a:xfrm>
            <a:off x="5735960" y="906519"/>
            <a:ext cx="489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</a:t>
            </a:r>
            <a:r>
              <a:rPr lang="en-US" sz="2400" b="1" dirty="0">
                <a:solidFill>
                  <a:srgbClr val="7030A0"/>
                </a:solidFill>
              </a:rPr>
              <a:t>private</a:t>
            </a:r>
            <a:r>
              <a:rPr lang="en-US" sz="2400" dirty="0"/>
              <a:t> is the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0A2289-C277-48C5-9BE3-3E23E19D75D7}"/>
                  </a:ext>
                </a:extLst>
              </p:cNvPr>
              <p:cNvSpPr txBox="1"/>
              <p:nvPr/>
            </p:nvSpPr>
            <p:spPr>
              <a:xfrm>
                <a:off x="5265511" y="1412695"/>
                <a:ext cx="583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Fix the requirement to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,1/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b="1" dirty="0"/>
                  <a:t>DP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0A2289-C277-48C5-9BE3-3E23E19D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511" y="1412695"/>
                <a:ext cx="5832648" cy="461665"/>
              </a:xfrm>
              <a:prstGeom prst="rect">
                <a:avLst/>
              </a:prstGeom>
              <a:blipFill>
                <a:blip r:embed="rId3"/>
                <a:stretch>
                  <a:fillRect l="-522" t="-10667" r="-31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877F-981A-404D-B4C5-6E210D814577}"/>
                  </a:ext>
                </a:extLst>
              </p:cNvPr>
              <p:cNvSpPr txBox="1"/>
              <p:nvPr/>
            </p:nvSpPr>
            <p:spPr>
              <a:xfrm>
                <a:off x="2351584" y="2065501"/>
                <a:ext cx="7628054" cy="132343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The Aggregation Problem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Each user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400" dirty="0"/>
                  <a:t>, goal is to estimate the sum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877F-981A-404D-B4C5-6E210D81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2065501"/>
                <a:ext cx="7628054" cy="1323439"/>
              </a:xfrm>
              <a:prstGeom prst="rect">
                <a:avLst/>
              </a:prstGeom>
              <a:blipFill>
                <a:blip r:embed="rId4"/>
                <a:stretch>
                  <a:fillRect t="-4955" b="-8108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EE274C7-715E-49E8-9752-0456F505434A}"/>
              </a:ext>
            </a:extLst>
          </p:cNvPr>
          <p:cNvSpPr txBox="1"/>
          <p:nvPr/>
        </p:nvSpPr>
        <p:spPr>
          <a:xfrm>
            <a:off x="559413" y="4701172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Central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80A5EF-BCE1-44B0-B44C-6BB95E7A6F5D}"/>
              </a:ext>
            </a:extLst>
          </p:cNvPr>
          <p:cNvSpPr txBox="1"/>
          <p:nvPr/>
        </p:nvSpPr>
        <p:spPr>
          <a:xfrm>
            <a:off x="559413" y="5818892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Local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B67A9-22B2-4570-AE41-3EB872728A7B}"/>
              </a:ext>
            </a:extLst>
          </p:cNvPr>
          <p:cNvSpPr txBox="1"/>
          <p:nvPr/>
        </p:nvSpPr>
        <p:spPr>
          <a:xfrm>
            <a:off x="4082172" y="5895046"/>
            <a:ext cx="33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Only Trust myself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B19415-CC75-4ECA-8112-65FDBD25DBAA}"/>
                  </a:ext>
                </a:extLst>
              </p:cNvPr>
              <p:cNvSpPr txBox="1"/>
              <p:nvPr/>
            </p:nvSpPr>
            <p:spPr>
              <a:xfrm>
                <a:off x="7734984" y="4734910"/>
                <a:ext cx="331194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B19415-CC75-4ECA-8112-65FDBD25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984" y="4734910"/>
                <a:ext cx="3311949" cy="470000"/>
              </a:xfrm>
              <a:prstGeom prst="rect">
                <a:avLst/>
              </a:prstGeom>
              <a:blipFill>
                <a:blip r:embed="rId5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CE38BF-64EF-42D2-AD99-95B626DB880B}"/>
                  </a:ext>
                </a:extLst>
              </p:cNvPr>
              <p:cNvSpPr txBox="1"/>
              <p:nvPr/>
            </p:nvSpPr>
            <p:spPr>
              <a:xfrm>
                <a:off x="7734984" y="5751148"/>
                <a:ext cx="3311949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CE38BF-64EF-42D2-AD99-95B626DB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984" y="5751148"/>
                <a:ext cx="3311949" cy="465769"/>
              </a:xfrm>
              <a:prstGeom prst="rect">
                <a:avLst/>
              </a:prstGeom>
              <a:blipFill>
                <a:blip r:embed="rId6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1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5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4401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</a:t>
            </a:r>
            <a:r>
              <a:rPr lang="en-US" dirty="0"/>
              <a:t> Privacy: </a:t>
            </a:r>
            <a:r>
              <a:rPr lang="en-US" b="1" dirty="0">
                <a:solidFill>
                  <a:srgbClr val="7030A0"/>
                </a:solidFill>
              </a:rPr>
              <a:t>Shuffle Model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25C44-FEBB-48DE-8749-30BE1236253C}"/>
              </a:ext>
            </a:extLst>
          </p:cNvPr>
          <p:cNvSpPr/>
          <p:nvPr/>
        </p:nvSpPr>
        <p:spPr>
          <a:xfrm>
            <a:off x="1127448" y="1556792"/>
            <a:ext cx="9577064" cy="5760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Spectrum of Trust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09256-87B7-4557-90EF-D7D07435AAC9}"/>
              </a:ext>
            </a:extLst>
          </p:cNvPr>
          <p:cNvSpPr txBox="1"/>
          <p:nvPr/>
        </p:nvSpPr>
        <p:spPr>
          <a:xfrm>
            <a:off x="9228592" y="2289066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Central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C43B3-4405-4F69-9F1F-9433AD5FCEC7}"/>
              </a:ext>
            </a:extLst>
          </p:cNvPr>
          <p:cNvSpPr txBox="1"/>
          <p:nvPr/>
        </p:nvSpPr>
        <p:spPr>
          <a:xfrm>
            <a:off x="-345900" y="2286746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Local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9FC79F-7745-4609-84DC-B70B4F24F297}"/>
              </a:ext>
            </a:extLst>
          </p:cNvPr>
          <p:cNvSpPr/>
          <p:nvPr/>
        </p:nvSpPr>
        <p:spPr>
          <a:xfrm>
            <a:off x="1127448" y="5373216"/>
            <a:ext cx="9577064" cy="5760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Spectrum of Utility</a:t>
            </a:r>
          </a:p>
        </p:txBody>
      </p:sp>
      <p:pic>
        <p:nvPicPr>
          <p:cNvPr id="12" name="Graphic 11" descr="Funny face outline">
            <a:extLst>
              <a:ext uri="{FF2B5EF4-FFF2-40B4-BE49-F238E27FC236}">
                <a16:creationId xmlns:a16="http://schemas.microsoft.com/office/drawing/2014/main" id="{38A3888F-004E-44E2-9300-74EA564C4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4740" y="4419929"/>
            <a:ext cx="914400" cy="914400"/>
          </a:xfrm>
          <a:prstGeom prst="rect">
            <a:avLst/>
          </a:prstGeom>
        </p:spPr>
      </p:pic>
      <p:pic>
        <p:nvPicPr>
          <p:cNvPr id="13" name="Graphic 12" descr="Funny face outline">
            <a:extLst>
              <a:ext uri="{FF2B5EF4-FFF2-40B4-BE49-F238E27FC236}">
                <a16:creationId xmlns:a16="http://schemas.microsoft.com/office/drawing/2014/main" id="{F54ED0AE-A8EA-4C32-8937-8A893FDDD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248" y="60466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80F9EA-8422-4BEA-9DEA-51F3D0763FC5}"/>
              </a:ext>
            </a:extLst>
          </p:cNvPr>
          <p:cNvSpPr txBox="1"/>
          <p:nvPr/>
        </p:nvSpPr>
        <p:spPr>
          <a:xfrm>
            <a:off x="9228592" y="5983015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Central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5BB00-7288-4B7E-9A55-39E4316A50F9}"/>
              </a:ext>
            </a:extLst>
          </p:cNvPr>
          <p:cNvSpPr txBox="1"/>
          <p:nvPr/>
        </p:nvSpPr>
        <p:spPr>
          <a:xfrm>
            <a:off x="-345900" y="5988167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Local</a:t>
            </a:r>
          </a:p>
        </p:txBody>
      </p:sp>
      <p:pic>
        <p:nvPicPr>
          <p:cNvPr id="17" name="Graphic 16" descr="Tired face outline">
            <a:extLst>
              <a:ext uri="{FF2B5EF4-FFF2-40B4-BE49-F238E27FC236}">
                <a16:creationId xmlns:a16="http://schemas.microsoft.com/office/drawing/2014/main" id="{06298576-A976-420D-A530-780FD7C75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248" y="4418784"/>
            <a:ext cx="914400" cy="914400"/>
          </a:xfrm>
          <a:prstGeom prst="rect">
            <a:avLst/>
          </a:prstGeom>
        </p:spPr>
      </p:pic>
      <p:pic>
        <p:nvPicPr>
          <p:cNvPr id="18" name="Graphic 17" descr="Tired face outline">
            <a:extLst>
              <a:ext uri="{FF2B5EF4-FFF2-40B4-BE49-F238E27FC236}">
                <a16:creationId xmlns:a16="http://schemas.microsoft.com/office/drawing/2014/main" id="{8AC67124-20FE-497D-9458-FDAE6F92A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4740" y="60466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20D71F-BC1C-465F-9322-B7DCE91F6755}"/>
              </a:ext>
            </a:extLst>
          </p:cNvPr>
          <p:cNvSpPr txBox="1"/>
          <p:nvPr/>
        </p:nvSpPr>
        <p:spPr>
          <a:xfrm>
            <a:off x="1032860" y="3245204"/>
            <a:ext cx="9311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</a:rPr>
              <a:t>Shuffle Model</a:t>
            </a:r>
          </a:p>
          <a:p>
            <a:pPr algn="ctr"/>
            <a:r>
              <a:rPr lang="en-US" sz="4400" b="1" dirty="0">
                <a:solidFill>
                  <a:srgbClr val="7030A0"/>
                </a:solidFill>
              </a:rPr>
              <a:t>[</a:t>
            </a:r>
            <a:r>
              <a:rPr lang="en-US" sz="4400" dirty="0"/>
              <a:t>IKOS06, BEM+17,CSU+18,EFM+19</a:t>
            </a:r>
            <a:r>
              <a:rPr lang="en-US" sz="4400" b="1" dirty="0">
                <a:solidFill>
                  <a:srgbClr val="7030A0"/>
                </a:solidFill>
              </a:rPr>
              <a:t>]</a:t>
            </a:r>
            <a:endParaRPr lang="en-US" sz="4400" dirty="0"/>
          </a:p>
        </p:txBody>
      </p:sp>
      <p:pic>
        <p:nvPicPr>
          <p:cNvPr id="20" name="Graphic 19" descr="Funny face outline">
            <a:extLst>
              <a:ext uri="{FF2B5EF4-FFF2-40B4-BE49-F238E27FC236}">
                <a16:creationId xmlns:a16="http://schemas.microsoft.com/office/drawing/2014/main" id="{D5093826-30A2-4A2F-9F5B-DF0D6E968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0294" y="2514600"/>
            <a:ext cx="914400" cy="914400"/>
          </a:xfrm>
          <a:prstGeom prst="rect">
            <a:avLst/>
          </a:prstGeom>
        </p:spPr>
      </p:pic>
      <p:pic>
        <p:nvPicPr>
          <p:cNvPr id="21" name="Graphic 20" descr="Funny face outline">
            <a:extLst>
              <a:ext uri="{FF2B5EF4-FFF2-40B4-BE49-F238E27FC236}">
                <a16:creationId xmlns:a16="http://schemas.microsoft.com/office/drawing/2014/main" id="{BD176679-E993-427D-864B-D1E000751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2894" y="251460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708272-70D7-494A-A595-A03730D9EBD0}"/>
              </a:ext>
            </a:extLst>
          </p:cNvPr>
          <p:cNvSpPr txBox="1"/>
          <p:nvPr/>
        </p:nvSpPr>
        <p:spPr>
          <a:xfrm>
            <a:off x="9045965" y="1440612"/>
            <a:ext cx="331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Complete Trust in the Curator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D17634-7AD2-4622-BD11-6DAF588D6E1B}"/>
              </a:ext>
            </a:extLst>
          </p:cNvPr>
          <p:cNvSpPr txBox="1"/>
          <p:nvPr/>
        </p:nvSpPr>
        <p:spPr>
          <a:xfrm>
            <a:off x="-529268" y="1613572"/>
            <a:ext cx="33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Only Trust myself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383A2D-5881-44E5-B70D-4D83A78EAA27}"/>
                  </a:ext>
                </a:extLst>
              </p:cNvPr>
              <p:cNvSpPr txBox="1"/>
              <p:nvPr/>
            </p:nvSpPr>
            <p:spPr>
              <a:xfrm>
                <a:off x="9120336" y="5397082"/>
                <a:ext cx="331194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383A2D-5881-44E5-B70D-4D83A78E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36" y="5397082"/>
                <a:ext cx="3311949" cy="470000"/>
              </a:xfrm>
              <a:prstGeom prst="rect">
                <a:avLst/>
              </a:prstGeom>
              <a:blipFill>
                <a:blip r:embed="rId7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D957B5-7D9A-4EDD-B514-651943893394}"/>
                  </a:ext>
                </a:extLst>
              </p:cNvPr>
              <p:cNvSpPr txBox="1"/>
              <p:nvPr/>
            </p:nvSpPr>
            <p:spPr>
              <a:xfrm>
                <a:off x="-506076" y="5433710"/>
                <a:ext cx="3311949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D957B5-7D9A-4EDD-B514-651943893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6076" y="5433710"/>
                <a:ext cx="3311949" cy="465769"/>
              </a:xfrm>
              <a:prstGeom prst="rect">
                <a:avLst/>
              </a:prstGeom>
              <a:blipFill>
                <a:blip r:embed="rId8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81 L -0.00443 -0.0081 C -0.00378 -0.01227 -0.00287 -0.0162 -0.00222 -0.02014 C 0.00052 -0.03773 -0.00222 -0.02685 0.00078 -0.0375 C 0.0013 -0.04143 0.00156 -0.0456 0.00234 -0.04953 C 0.0026 -0.05139 0.00325 -0.05301 0.00377 -0.05486 C 0.00481 -0.05879 0.00573 -0.06273 0.00677 -0.06689 C 0.00703 -0.07176 0.00703 -0.07662 0.00755 -0.08148 C 0.00781 -0.08333 0.00872 -0.08495 0.00898 -0.0868 C 0.0125 -0.10879 0.00794 -0.09213 0.01354 -0.10949 C 0.01783 -0.14352 0.01237 -0.10092 0.01653 -0.13217 C 0.01705 -0.13611 0.01757 -0.14004 0.0181 -0.14398 C 0.01783 -0.15509 0.01797 -0.16643 0.01731 -0.17731 C 0.01692 -0.18264 0.01054 -0.18611 0.00976 -0.1868 C 0.00872 -0.1875 0.00768 -0.18819 0.00677 -0.18935 C 0.00599 -0.19027 0.00547 -0.19166 0.00455 -0.19213 C 0.00156 -0.19352 -0.00144 -0.19398 -0.00443 -0.19467 C -0.00821 -0.1956 -0.01198 -0.19629 -0.01576 -0.19745 C -0.01797 -0.19814 -0.02019 -0.19953 -0.0224 -0.2 C -0.02565 -0.20092 -0.02904 -0.20069 -0.03217 -0.20139 C -0.03868 -0.20277 -0.0517 -0.20671 -0.0517 -0.20671 C -0.05469 -0.20856 -0.05769 -0.21088 -0.06068 -0.21203 C -0.06589 -0.21412 -0.07032 -0.21597 -0.07565 -0.21736 C -0.07995 -0.21852 -0.08425 -0.21921 -0.08842 -0.2199 L -0.18516 -0.21875 C -0.18776 -0.21852 -0.19024 -0.21736 -0.19271 -0.21597 C -0.19375 -0.21551 -0.19467 -0.21412 -0.19571 -0.21342 C -0.1974 -0.21227 -0.19922 -0.2118 -0.20092 -0.21064 C -0.20938 -0.20463 -0.20443 -0.20764 -0.20925 -0.20277 C -0.21016 -0.20162 -0.2112 -0.20092 -0.21224 -0.2 C -0.21602 -0.18981 -0.21081 -0.20231 -0.21667 -0.19328 C -0.22344 -0.1831 -0.21433 -0.19213 -0.22188 -0.18541 C -0.2224 -0.18356 -0.22292 -0.18171 -0.22344 -0.18009 C -0.22383 -0.1787 -0.22448 -0.17754 -0.22487 -0.17615 C -0.22605 -0.17268 -0.22787 -0.16551 -0.22787 -0.16551 " pathEditMode="relative" ptsTypes="AAAAAAAAAAAAAAAAAAAAAAAAAAAAAAAAA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648 L 0.00026 0.00648 C 0.00247 0.0051 0.00469 0.00371 0.0069 0.00255 C 0.00924 0.00139 0.01614 -0.00115 0.01901 -0.00139 C 0.03372 -0.00277 0.04844 -0.00324 0.06315 -0.00416 C 0.06875 -0.00602 0.07409 -0.00833 0.07969 -0.00949 L 0.09245 -0.01203 C 0.09791 -0.01319 0.10351 -0.01365 0.10898 -0.01481 C 0.1125 -0.01551 0.11601 -0.01666 0.1194 -0.01736 L 0.20195 -0.0162 C 0.20534 -0.01597 0.20859 -0.01273 0.21172 -0.01088 C 0.21315 -0.00995 0.21471 -0.00926 0.21627 -0.0081 C 0.22096 -0.00463 0.21745 -0.00578 0.22291 -0.00277 C 0.225 -0.00162 0.22695 -0.00092 0.22903 -0.00023 C 0.23281 0.00139 0.2345 0.00139 0.23867 0.00394 C 0.25599 0.01412 0.225 -0.00208 0.24544 0.00926 C 0.24739 0.01019 0.24948 0.01065 0.25143 0.01181 C 0.25416 0.01343 0.25443 0.01482 0.25677 0.01713 C 0.25768 0.01806 0.25872 0.01898 0.25976 0.01991 C 0.26497 0.0338 0.25664 0.01297 0.26419 0.02662 C 0.26614 0.02986 0.26549 0.03334 0.26653 0.03727 C 0.2694 0.04931 0.26706 0.02778 0.27096 0.05186 C 0.27148 0.05486 0.272 0.05811 0.27252 0.06111 C 0.27304 0.06482 0.27344 0.06829 0.27396 0.07176 C 0.27448 0.07454 0.27513 0.07709 0.27552 0.07986 C 0.27734 0.09375 0.27682 0.09514 0.27773 0.10926 C 0.27812 0.11667 0.27877 0.12431 0.27929 0.13195 C 0.27903 0.1426 0.27903 0.15324 0.27851 0.16389 C 0.27838 0.16667 0.27734 0.16898 0.27695 0.17176 C 0.27435 0.19491 0.27838 0.17246 0.27474 0.19723 C 0.27435 0.19954 0.2737 0.20162 0.27318 0.20371 C 0.27213 0.20903 0.27135 0.21459 0.27018 0.21991 C 0.26979 0.22199 0.26914 0.22431 0.26875 0.22639 C 0.2651 0.24769 0.26914 0.22848 0.26575 0.24375 C 0.26549 0.24815 0.26536 0.25278 0.26497 0.25718 C 0.26458 0.26204 0.26393 0.2669 0.26354 0.27176 C 0.26289 0.27755 0.2625 0.28334 0.26198 0.28912 C 0.25807 0.33843 0.26263 0.28727 0.25898 0.32107 C 0.25846 0.32639 0.25807 0.33195 0.25742 0.33704 C 0.25716 0.34028 0.25651 0.34329 0.25599 0.34653 C 0.25547 0.35 0.25495 0.35348 0.25443 0.35718 C 0.25338 0.36528 0.2526 0.37662 0.25221 0.3838 C 0.25208 0.38635 0.25221 0.38912 0.25221 0.3919 " pathEditMode="relative" ptsTypes="AAAAAAAAAAAAAAAAAAAAAAAAAAAAAAAAAAAAAAAAA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9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25371</TotalTime>
  <Words>6748</Words>
  <Application>Microsoft Office PowerPoint</Application>
  <PresentationFormat>Widescreen</PresentationFormat>
  <Paragraphs>827</Paragraphs>
  <Slides>52</Slides>
  <Notes>52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 </vt:lpstr>
      <vt:lpstr>等线</vt:lpstr>
      <vt:lpstr>Arial</vt:lpstr>
      <vt:lpstr>Calibri</vt:lpstr>
      <vt:lpstr>Calibri Light</vt:lpstr>
      <vt:lpstr>Cambria Math</vt:lpstr>
      <vt:lpstr>Georgia</vt:lpstr>
      <vt:lpstr>Office Theme</vt:lpstr>
      <vt:lpstr>On Distributed Differential Privacy and Counting Distinct Elements</vt:lpstr>
      <vt:lpstr>Today’s Plan</vt:lpstr>
      <vt:lpstr>Differential Privacy: Definition</vt:lpstr>
      <vt:lpstr>Differential Privacy: Definition</vt:lpstr>
      <vt:lpstr>Differential Privacy in the Distributed Setting</vt:lpstr>
      <vt:lpstr>Central Model vs (Non-interactive) Local Model</vt:lpstr>
      <vt:lpstr>Differential Privacy: Local Model</vt:lpstr>
      <vt:lpstr>Differential Privacy: Central vs Local</vt:lpstr>
      <vt:lpstr>Differential Privacy: Shuffle Model</vt:lpstr>
      <vt:lpstr>Differential Privacy: Central vs Local vs Shuffle</vt:lpstr>
      <vt:lpstr>Local Model</vt:lpstr>
      <vt:lpstr>Shuffle Model: Formal Definition</vt:lpstr>
      <vt:lpstr>Today’s Plan</vt:lpstr>
      <vt:lpstr>The Count Distinct Problem</vt:lpstr>
      <vt:lpstr>Count Distinct in (Non-Interactive) Local Model</vt:lpstr>
      <vt:lpstr>Count Distinct in the Shuffle Model</vt:lpstr>
      <vt:lpstr>Count Distinct in the Shuffle Model</vt:lpstr>
      <vt:lpstr>Other Lower Bounds in the Shuffle Model</vt:lpstr>
      <vt:lpstr>Comparison with [Cheu-Ullman’2020]</vt:lpstr>
      <vt:lpstr>Today’s Plan</vt:lpstr>
      <vt:lpstr>Lower Bounds in Shuffle Model via Dominated Protocols</vt:lpstr>
      <vt:lpstr>Lower Bounds in Shuffle Model via Dominated Protocols</vt:lpstr>
      <vt:lpstr>Lower Bounds for Count Distinct via Dominated Protocols</vt:lpstr>
      <vt:lpstr>Today’s Plan</vt:lpstr>
      <vt:lpstr>Constructing the Hard Distribution</vt:lpstr>
      <vt:lpstr>Histogram Suffices</vt:lpstr>
      <vt:lpstr>Overview of Proof</vt:lpstr>
      <vt:lpstr>Lower Bounds for Count Distinct via Moment-Matching</vt:lpstr>
      <vt:lpstr>Key Ideas Behind the Lower Bounds for Estimate the Unseen</vt:lpstr>
      <vt:lpstr>Constructing the Hard Distribution</vt:lpstr>
      <vt:lpstr>Lower Bounds for Count Distinct via Moment-Matching</vt:lpstr>
      <vt:lpstr>Hard Distribution: Signal/Noise Decomposition</vt:lpstr>
      <vt:lpstr>Overview of Proof</vt:lpstr>
      <vt:lpstr>The Magic of Poissonization</vt:lpstr>
      <vt:lpstr>Poissonization in Local Model</vt:lpstr>
      <vt:lpstr>Poissonization in our Hard Distributions</vt:lpstr>
      <vt:lpstr>Expressing the Histogram</vt:lpstr>
      <vt:lpstr>Expressing the Histogram II</vt:lpstr>
      <vt:lpstr>Key Insight: Decomposition</vt:lpstr>
      <vt:lpstr>Overview of Proof</vt:lpstr>
      <vt:lpstr>Bounding Statistical Distance Between Mixtures of Multi-Dimensional Poisson Distributions</vt:lpstr>
      <vt:lpstr>Bounding Statistical Distance Between Mixtures of Multi-Dimensional Poisson Distributions</vt:lpstr>
      <vt:lpstr>Wrapping up</vt:lpstr>
      <vt:lpstr>Conclusion and Open Problems</vt:lpstr>
      <vt:lpstr>Maximal Separation Between Global Sensitivity and Two-Party DP</vt:lpstr>
      <vt:lpstr>Lower Bounds in Shuffle Model via Dominated Protocols</vt:lpstr>
      <vt:lpstr>A few Words About Proof Techniques</vt:lpstr>
      <vt:lpstr>A few Words About Proof Techniques</vt:lpstr>
      <vt:lpstr>Hard Distribution: Signal/Noise Decomposition</vt:lpstr>
      <vt:lpstr>Hard Distribution: Signal/Noise Decomposition</vt:lpstr>
      <vt:lpstr>Why revisit Estimate the Unseen?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</dc:title>
  <dc:creator>Jin Ce</dc:creator>
  <cp:lastModifiedBy>陈 立杰</cp:lastModifiedBy>
  <cp:revision>1359</cp:revision>
  <dcterms:created xsi:type="dcterms:W3CDTF">2019-06-24T15:03:08Z</dcterms:created>
  <dcterms:modified xsi:type="dcterms:W3CDTF">2021-03-19T16:57:56Z</dcterms:modified>
</cp:coreProperties>
</file>