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56" r:id="rId1"/>
  </p:sldMasterIdLst>
  <p:notesMasterIdLst>
    <p:notesMasterId r:id="rId32"/>
  </p:notesMasterIdLst>
  <p:sldIdLst>
    <p:sldId id="256" r:id="rId2"/>
    <p:sldId id="488" r:id="rId3"/>
    <p:sldId id="511" r:id="rId4"/>
    <p:sldId id="513" r:id="rId5"/>
    <p:sldId id="490" r:id="rId6"/>
    <p:sldId id="491" r:id="rId7"/>
    <p:sldId id="516" r:id="rId8"/>
    <p:sldId id="517" r:id="rId9"/>
    <p:sldId id="493" r:id="rId10"/>
    <p:sldId id="518" r:id="rId11"/>
    <p:sldId id="495" r:id="rId12"/>
    <p:sldId id="496" r:id="rId13"/>
    <p:sldId id="553" r:id="rId14"/>
    <p:sldId id="538" r:id="rId15"/>
    <p:sldId id="539" r:id="rId16"/>
    <p:sldId id="540" r:id="rId17"/>
    <p:sldId id="551" r:id="rId18"/>
    <p:sldId id="549" r:id="rId19"/>
    <p:sldId id="555" r:id="rId20"/>
    <p:sldId id="561" r:id="rId21"/>
    <p:sldId id="554" r:id="rId22"/>
    <p:sldId id="542" r:id="rId23"/>
    <p:sldId id="556" r:id="rId24"/>
    <p:sldId id="558" r:id="rId25"/>
    <p:sldId id="559" r:id="rId26"/>
    <p:sldId id="563" r:id="rId27"/>
    <p:sldId id="560" r:id="rId28"/>
    <p:sldId id="547" r:id="rId29"/>
    <p:sldId id="557" r:id="rId30"/>
    <p:sldId id="53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6BFD1F4-48CC-48F0-9C81-15296275C6F4}">
          <p14:sldIdLst>
            <p14:sldId id="256"/>
          </p14:sldIdLst>
        </p14:section>
        <p14:section name="Introduction" id="{91D00167-BDC7-42FC-9D0C-0A9FA345DE3A}">
          <p14:sldIdLst>
            <p14:sldId id="488"/>
            <p14:sldId id="511"/>
            <p14:sldId id="513"/>
            <p14:sldId id="490"/>
            <p14:sldId id="491"/>
            <p14:sldId id="516"/>
            <p14:sldId id="517"/>
            <p14:sldId id="493"/>
            <p14:sldId id="518"/>
            <p14:sldId id="495"/>
            <p14:sldId id="496"/>
          </p14:sldIdLst>
        </p14:section>
        <p14:section name="Our Results" id="{E13D3B70-90B0-4B09-9656-9173B0782994}">
          <p14:sldIdLst>
            <p14:sldId id="553"/>
            <p14:sldId id="538"/>
            <p14:sldId id="539"/>
            <p14:sldId id="540"/>
            <p14:sldId id="551"/>
            <p14:sldId id="549"/>
            <p14:sldId id="555"/>
            <p14:sldId id="561"/>
          </p14:sldIdLst>
        </p14:section>
        <p14:section name="Techniques" id="{08C57AA8-4ACF-49E6-9441-97E0C9EAE5E7}">
          <p14:sldIdLst>
            <p14:sldId id="554"/>
            <p14:sldId id="542"/>
            <p14:sldId id="556"/>
            <p14:sldId id="558"/>
            <p14:sldId id="559"/>
            <p14:sldId id="563"/>
            <p14:sldId id="560"/>
            <p14:sldId id="547"/>
            <p14:sldId id="557"/>
            <p14:sldId id="5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54C0F"/>
    <a:srgbClr val="9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5" autoAdjust="0"/>
    <p:restoredTop sz="77682" autoAdjust="0"/>
  </p:normalViewPr>
  <p:slideViewPr>
    <p:cSldViewPr>
      <p:cViewPr varScale="1">
        <p:scale>
          <a:sx n="88" d="100"/>
          <a:sy n="88" d="100"/>
        </p:scale>
        <p:origin x="136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20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EE8FC-F33E-4FB2-92C1-FE9740A93E67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5EA8-BD9C-44F8-A65A-94E617DA91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62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326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287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824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325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41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08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625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194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831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27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01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77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462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34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490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66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710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341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83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80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7631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480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8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34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836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45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13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72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697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A5EA8-BD9C-44F8-A65A-94E617DA91B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9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7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64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78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53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15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62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38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3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33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66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204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  <p:sldLayoutId id="2147483963" r:id="rId7"/>
    <p:sldLayoutId id="2147483964" r:id="rId8"/>
    <p:sldLayoutId id="2147483965" r:id="rId9"/>
    <p:sldLayoutId id="2147483966" r:id="rId10"/>
    <p:sldLayoutId id="21474839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6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12" Type="http://schemas.openxmlformats.org/officeDocument/2006/relationships/image" Target="../media/image73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64.png"/><Relationship Id="rId7" Type="http://schemas.openxmlformats.org/officeDocument/2006/relationships/image" Target="../media/image6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5" Type="http://schemas.openxmlformats.org/officeDocument/2006/relationships/image" Target="../media/image75.png"/><Relationship Id="rId10" Type="http://schemas.openxmlformats.org/officeDocument/2006/relationships/image" Target="../media/image78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64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image" Target="../media/image73.svg"/><Relationship Id="rId5" Type="http://schemas.openxmlformats.org/officeDocument/2006/relationships/image" Target="../media/image80.png"/><Relationship Id="rId10" Type="http://schemas.openxmlformats.org/officeDocument/2006/relationships/image" Target="../media/image72.png"/><Relationship Id="rId4" Type="http://schemas.openxmlformats.org/officeDocument/2006/relationships/image" Target="../media/image79.png"/><Relationship Id="rId9" Type="http://schemas.openxmlformats.org/officeDocument/2006/relationships/image" Target="../media/image8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10.png"/><Relationship Id="rId7" Type="http://schemas.openxmlformats.org/officeDocument/2006/relationships/image" Target="../media/image7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9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419B0-E43B-4D8A-A954-F24313C98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9476" y="692696"/>
            <a:ext cx="9433048" cy="3024336"/>
          </a:xfrm>
        </p:spPr>
        <p:txBody>
          <a:bodyPr>
            <a:normAutofit/>
          </a:bodyPr>
          <a:lstStyle/>
          <a:p>
            <a:r>
              <a:rPr lang="en-US" sz="6600" b="1" i="0" dirty="0">
                <a:solidFill>
                  <a:srgbClr val="FF0000"/>
                </a:solidFill>
                <a:effectLst/>
              </a:rPr>
              <a:t>On Distributed Differential Privacy and Counting Distinct Elements</a:t>
            </a:r>
            <a:endParaRPr lang="zh-CN" altLang="en-US" sz="66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C084E1-89A7-4CAE-90A7-53EA0A336B97}"/>
              </a:ext>
            </a:extLst>
          </p:cNvPr>
          <p:cNvSpPr/>
          <p:nvPr/>
        </p:nvSpPr>
        <p:spPr>
          <a:xfrm>
            <a:off x="1807976" y="4509118"/>
            <a:ext cx="1800199" cy="5760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u="sng" dirty="0" err="1"/>
              <a:t>Lijie</a:t>
            </a:r>
            <a:r>
              <a:rPr lang="en-US" altLang="zh-CN" sz="3200" b="1" u="sng" dirty="0"/>
              <a:t> Chen</a:t>
            </a:r>
            <a:endParaRPr lang="zh-CN" altLang="en-US" sz="3200" b="1" u="sn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3D2907-F83F-4809-9016-B3DCDBAFABA7}"/>
              </a:ext>
            </a:extLst>
          </p:cNvPr>
          <p:cNvSpPr/>
          <p:nvPr/>
        </p:nvSpPr>
        <p:spPr>
          <a:xfrm>
            <a:off x="3889444" y="4509119"/>
            <a:ext cx="2088232" cy="5760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Badih</a:t>
            </a:r>
            <a:r>
              <a:rPr lang="en-US" altLang="zh-CN" sz="3200" b="1" dirty="0"/>
              <a:t> Ghazi</a:t>
            </a:r>
            <a:endParaRPr lang="zh-CN" altLang="en-US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7CA327-5408-44D2-98C2-A81B6F63B24B}"/>
              </a:ext>
            </a:extLst>
          </p:cNvPr>
          <p:cNvSpPr/>
          <p:nvPr/>
        </p:nvSpPr>
        <p:spPr>
          <a:xfrm>
            <a:off x="6096000" y="4509119"/>
            <a:ext cx="2055776" cy="5760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Ravi Kumar</a:t>
            </a:r>
            <a:endParaRPr lang="zh-CN" altLang="en-US" sz="32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243F1A-4626-469A-91C0-837323AE543A}"/>
              </a:ext>
            </a:extLst>
          </p:cNvPr>
          <p:cNvSpPr/>
          <p:nvPr/>
        </p:nvSpPr>
        <p:spPr>
          <a:xfrm>
            <a:off x="8123041" y="4509119"/>
            <a:ext cx="2912775" cy="5760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b="1" dirty="0" err="1"/>
              <a:t>Pasin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Manurangsi</a:t>
            </a:r>
            <a:endParaRPr lang="zh-CN" altLang="en-US" sz="3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A007F-0331-4FD5-8C64-0ADF3339073E}"/>
              </a:ext>
            </a:extLst>
          </p:cNvPr>
          <p:cNvSpPr/>
          <p:nvPr/>
        </p:nvSpPr>
        <p:spPr>
          <a:xfrm>
            <a:off x="1807976" y="5877271"/>
            <a:ext cx="1800199" cy="57606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</a:rPr>
              <a:t>MIT</a:t>
            </a:r>
            <a:endParaRPr lang="zh-CN" altLang="en-US" sz="3600" b="1" dirty="0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543E82-2B22-4EEE-BAD5-083278927E20}"/>
              </a:ext>
            </a:extLst>
          </p:cNvPr>
          <p:cNvSpPr/>
          <p:nvPr/>
        </p:nvSpPr>
        <p:spPr>
          <a:xfrm>
            <a:off x="6456040" y="5589239"/>
            <a:ext cx="2479241" cy="864097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rgbClr val="7030A0"/>
                </a:solidFill>
              </a:rPr>
              <a:t>Google Research</a:t>
            </a:r>
            <a:endParaRPr lang="zh-CN" alt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17AE6-2D7A-4F02-9253-4E981F6B1C01}"/>
              </a:ext>
            </a:extLst>
          </p:cNvPr>
          <p:cNvSpPr txBox="1"/>
          <p:nvPr/>
        </p:nvSpPr>
        <p:spPr>
          <a:xfrm>
            <a:off x="414609" y="3573016"/>
            <a:ext cx="133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/>
              <a:t>Edit 1/1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4284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F0A80BE-6FC7-43AC-997E-76D94D76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Differential</a:t>
            </a:r>
            <a:r>
              <a:rPr lang="en-US" dirty="0"/>
              <a:t> Privacy: Central vs Local vs Shuffle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9C510E-B465-4EC1-91FD-4716714BDFE4}"/>
              </a:ext>
            </a:extLst>
          </p:cNvPr>
          <p:cNvSpPr txBox="1"/>
          <p:nvPr/>
        </p:nvSpPr>
        <p:spPr>
          <a:xfrm>
            <a:off x="3789347" y="288275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524D9-57C0-4402-9778-86413D228D6A}"/>
              </a:ext>
            </a:extLst>
          </p:cNvPr>
          <p:cNvSpPr txBox="1"/>
          <p:nvPr/>
        </p:nvSpPr>
        <p:spPr>
          <a:xfrm>
            <a:off x="7336334" y="2861321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Utility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525D9-BD7A-4A90-AF7A-E75684F55571}"/>
              </a:ext>
            </a:extLst>
          </p:cNvPr>
          <p:cNvSpPr txBox="1"/>
          <p:nvPr/>
        </p:nvSpPr>
        <p:spPr>
          <a:xfrm>
            <a:off x="825652" y="103899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Privacy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40120-53F0-46EA-BF99-611E847DC8E3}"/>
              </a:ext>
            </a:extLst>
          </p:cNvPr>
          <p:cNvSpPr txBox="1"/>
          <p:nvPr/>
        </p:nvSpPr>
        <p:spPr>
          <a:xfrm>
            <a:off x="4223792" y="3831809"/>
            <a:ext cx="3311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Complete Trust in the Curator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6A543-EDB2-4944-AA01-0B457242881C}"/>
              </a:ext>
            </a:extLst>
          </p:cNvPr>
          <p:cNvSpPr txBox="1"/>
          <p:nvPr/>
        </p:nvSpPr>
        <p:spPr>
          <a:xfrm>
            <a:off x="5735960" y="906519"/>
            <a:ext cx="489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</a:t>
            </a:r>
            <a:r>
              <a:rPr lang="en-US" sz="2400" b="1" dirty="0">
                <a:solidFill>
                  <a:srgbClr val="7030A0"/>
                </a:solidFill>
              </a:rPr>
              <a:t>private</a:t>
            </a:r>
            <a:r>
              <a:rPr lang="en-US" sz="2400" dirty="0"/>
              <a:t> is the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F43490-898B-43EE-8CAC-90D84C006559}"/>
                  </a:ext>
                </a:extLst>
              </p:cNvPr>
              <p:cNvSpPr txBox="1"/>
              <p:nvPr/>
            </p:nvSpPr>
            <p:spPr>
              <a:xfrm>
                <a:off x="5265511" y="1412695"/>
                <a:ext cx="583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Fix the requirement to be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𝒑𝒐𝒍𝒚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b="1" dirty="0"/>
                  <a:t>-DP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3F43490-898B-43EE-8CAC-90D84C006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511" y="1412695"/>
                <a:ext cx="5832648" cy="461665"/>
              </a:xfrm>
              <a:prstGeom prst="rect">
                <a:avLst/>
              </a:prstGeom>
              <a:blipFill>
                <a:blip r:embed="rId3"/>
                <a:stretch>
                  <a:fillRect l="-1567" t="-10667" r="-146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3D3772-E593-43CD-B2A7-8B6E01D62BC6}"/>
                  </a:ext>
                </a:extLst>
              </p:cNvPr>
              <p:cNvSpPr txBox="1"/>
              <p:nvPr/>
            </p:nvSpPr>
            <p:spPr>
              <a:xfrm>
                <a:off x="2351584" y="1890937"/>
                <a:ext cx="7628054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The Aggregation Problem</a:t>
                </a:r>
              </a:p>
              <a:p>
                <a:pPr algn="ctr"/>
                <a:r>
                  <a:rPr lang="en-US" sz="900" dirty="0"/>
                  <a:t> </a:t>
                </a:r>
              </a:p>
              <a:p>
                <a:pPr algn="ctr"/>
                <a:r>
                  <a:rPr lang="en-US" sz="2400" dirty="0"/>
                  <a:t>Each User 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400" dirty="0"/>
                  <a:t>, goal is to estimate the sum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3D3772-E593-43CD-B2A7-8B6E01D6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1890937"/>
                <a:ext cx="7628054" cy="1031051"/>
              </a:xfrm>
              <a:prstGeom prst="rect">
                <a:avLst/>
              </a:prstGeom>
              <a:blipFill>
                <a:blip r:embed="rId4"/>
                <a:stretch>
                  <a:fillRect t="-5325" b="-1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4299423-0042-406B-B0C5-44A8C063E582}"/>
              </a:ext>
            </a:extLst>
          </p:cNvPr>
          <p:cNvSpPr txBox="1"/>
          <p:nvPr/>
        </p:nvSpPr>
        <p:spPr>
          <a:xfrm>
            <a:off x="701032" y="3859831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Central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72A86C-B4E8-4128-B94A-A32E6FA9E170}"/>
              </a:ext>
            </a:extLst>
          </p:cNvPr>
          <p:cNvSpPr txBox="1"/>
          <p:nvPr/>
        </p:nvSpPr>
        <p:spPr>
          <a:xfrm>
            <a:off x="701032" y="4977551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Local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D9BDC-764D-4E70-A331-D8D6E507490B}"/>
              </a:ext>
            </a:extLst>
          </p:cNvPr>
          <p:cNvSpPr txBox="1"/>
          <p:nvPr/>
        </p:nvSpPr>
        <p:spPr>
          <a:xfrm>
            <a:off x="4223791" y="5053705"/>
            <a:ext cx="331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00B050"/>
                </a:solidFill>
              </a:rPr>
              <a:t>Only Trust myself</a:t>
            </a:r>
            <a:endParaRPr lang="en-US" sz="24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F0B23E-A229-4D57-8DB3-B5374E925753}"/>
                  </a:ext>
                </a:extLst>
              </p:cNvPr>
              <p:cNvSpPr txBox="1"/>
              <p:nvPr/>
            </p:nvSpPr>
            <p:spPr>
              <a:xfrm>
                <a:off x="7876603" y="3893569"/>
                <a:ext cx="331194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error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F0B23E-A229-4D57-8DB3-B5374E925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603" y="3893569"/>
                <a:ext cx="3311949" cy="470000"/>
              </a:xfrm>
              <a:prstGeom prst="rect">
                <a:avLst/>
              </a:prstGeom>
              <a:blipFill>
                <a:blip r:embed="rId5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994D09-C2D2-4BE7-A728-A9898047A24D}"/>
                  </a:ext>
                </a:extLst>
              </p:cNvPr>
              <p:cNvSpPr txBox="1"/>
              <p:nvPr/>
            </p:nvSpPr>
            <p:spPr>
              <a:xfrm>
                <a:off x="7876603" y="4909807"/>
                <a:ext cx="3311949" cy="83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error [KLNRS’08]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994D09-C2D2-4BE7-A728-A9898047A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603" y="4909807"/>
                <a:ext cx="3311949" cy="839332"/>
              </a:xfrm>
              <a:prstGeom prst="rect">
                <a:avLst/>
              </a:prstGeom>
              <a:blipFill>
                <a:blip r:embed="rId6"/>
                <a:stretch>
                  <a:fillRect t="-434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5B3C60B-506B-4954-B865-A4D9F81C8B07}"/>
              </a:ext>
            </a:extLst>
          </p:cNvPr>
          <p:cNvSpPr txBox="1"/>
          <p:nvPr/>
        </p:nvSpPr>
        <p:spPr>
          <a:xfrm>
            <a:off x="701032" y="5918474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Shuffle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55006F-D46C-4B87-AAAA-70189C55CFE9}"/>
              </a:ext>
            </a:extLst>
          </p:cNvPr>
          <p:cNvSpPr txBox="1"/>
          <p:nvPr/>
        </p:nvSpPr>
        <p:spPr>
          <a:xfrm>
            <a:off x="4242455" y="5972784"/>
            <a:ext cx="331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Only Trust the Shuffler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2B3746-2973-434A-A9D9-65D4DC00FC87}"/>
                  </a:ext>
                </a:extLst>
              </p:cNvPr>
              <p:cNvSpPr txBox="1"/>
              <p:nvPr/>
            </p:nvSpPr>
            <p:spPr>
              <a:xfrm>
                <a:off x="7876603" y="5918474"/>
                <a:ext cx="3311949" cy="83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error</a:t>
                </a:r>
              </a:p>
              <a:p>
                <a:pPr algn="ctr"/>
                <a:r>
                  <a:rPr lang="en-US" sz="2400" dirty="0"/>
                  <a:t>[GKMP’20] [BBGN’19]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2B3746-2973-434A-A9D9-65D4DC00F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603" y="5918474"/>
                <a:ext cx="3311949" cy="839332"/>
              </a:xfrm>
              <a:prstGeom prst="rect">
                <a:avLst/>
              </a:prstGeom>
              <a:blipFill>
                <a:blip r:embed="rId7"/>
                <a:stretch>
                  <a:fillRect t="-434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18E239-C908-4E00-8A91-2B20C4DCD056}"/>
                  </a:ext>
                </a:extLst>
              </p:cNvPr>
              <p:cNvSpPr txBox="1"/>
              <p:nvPr/>
            </p:nvSpPr>
            <p:spPr>
              <a:xfrm>
                <a:off x="2135560" y="1412776"/>
                <a:ext cx="7544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Imagine each user holds their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own</a:t>
                </a:r>
                <a:r>
                  <a:rPr lang="en-US" sz="28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initially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18E239-C908-4E00-8A91-2B20C4DCD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412776"/>
                <a:ext cx="7544693" cy="523220"/>
              </a:xfrm>
              <a:prstGeom prst="rect">
                <a:avLst/>
              </a:prstGeom>
              <a:blipFill>
                <a:blip r:embed="rId3"/>
                <a:stretch>
                  <a:fillRect l="-1131" t="-11628" r="-121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ED2FDC0D-6A50-4A59-8ECF-D8637F79BEBC}"/>
              </a:ext>
            </a:extLst>
          </p:cNvPr>
          <p:cNvSpPr/>
          <p:nvPr/>
        </p:nvSpPr>
        <p:spPr>
          <a:xfrm>
            <a:off x="5666580" y="2323497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51E228-6217-4206-993D-7B427DF6E9A1}"/>
                  </a:ext>
                </a:extLst>
              </p:cNvPr>
              <p:cNvSpPr txBox="1"/>
              <p:nvPr/>
            </p:nvSpPr>
            <p:spPr>
              <a:xfrm>
                <a:off x="1539156" y="3430553"/>
                <a:ext cx="90256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Each user applies a randomizer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sends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the curator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51E228-6217-4206-993D-7B427DF6E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156" y="3430553"/>
                <a:ext cx="9025612" cy="523220"/>
              </a:xfrm>
              <a:prstGeom prst="rect">
                <a:avLst/>
              </a:prstGeom>
              <a:blipFill>
                <a:blip r:embed="rId4"/>
                <a:stretch>
                  <a:fillRect l="-810" t="-11628" r="-81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3ABA-1A6C-4C68-94D3-7B7C378E6EFB}"/>
                  </a:ext>
                </a:extLst>
              </p:cNvPr>
              <p:cNvSpPr txBox="1"/>
              <p:nvPr/>
            </p:nvSpPr>
            <p:spPr>
              <a:xfrm>
                <a:off x="1950576" y="5557091"/>
                <a:ext cx="7670370" cy="565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Curator runs the algorithm on all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593ABA-1A6C-4C68-94D3-7B7C378E6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76" y="5557091"/>
                <a:ext cx="7670370" cy="565476"/>
              </a:xfrm>
              <a:prstGeom prst="rect">
                <a:avLst/>
              </a:prstGeom>
              <a:blipFill>
                <a:blip r:embed="rId5"/>
                <a:stretch>
                  <a:fillRect l="-1113" t="-108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903C285F-89D3-41C9-A96A-6A2C59966AF8}"/>
              </a:ext>
            </a:extLst>
          </p:cNvPr>
          <p:cNvSpPr/>
          <p:nvPr/>
        </p:nvSpPr>
        <p:spPr>
          <a:xfrm>
            <a:off x="7464152" y="2323497"/>
            <a:ext cx="2664296" cy="917824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It’s probabilistic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99EE341-885C-4154-83FA-748367CB07F2}"/>
              </a:ext>
            </a:extLst>
          </p:cNvPr>
          <p:cNvSpPr txBox="1">
            <a:spLocks/>
          </p:cNvSpPr>
          <p:nvPr/>
        </p:nvSpPr>
        <p:spPr>
          <a:xfrm>
            <a:off x="838200" y="111344"/>
            <a:ext cx="10515600" cy="908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>
                <a:solidFill>
                  <a:srgbClr val="7030A0"/>
                </a:solidFill>
              </a:rPr>
              <a:t>Shuffle Model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FC4CEC-AE9D-4EA1-B1D3-892CD0E55AC2}"/>
                  </a:ext>
                </a:extLst>
              </p:cNvPr>
              <p:cNvSpPr txBox="1"/>
              <p:nvPr/>
            </p:nvSpPr>
            <p:spPr>
              <a:xfrm>
                <a:off x="359110" y="4277933"/>
                <a:ext cx="1119101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There exists a shuffler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, which applies a random permutation on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2FC4CEC-AE9D-4EA1-B1D3-892CD0E55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10" y="4277933"/>
                <a:ext cx="11191013" cy="523220"/>
              </a:xfrm>
              <a:prstGeom prst="rect">
                <a:avLst/>
              </a:prstGeom>
              <a:blipFill>
                <a:blip r:embed="rId6"/>
                <a:stretch>
                  <a:fillRect l="-103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B537ABF1-4FB3-435A-BFA9-BF32337CB1FA}"/>
              </a:ext>
            </a:extLst>
          </p:cNvPr>
          <p:cNvSpPr/>
          <p:nvPr/>
        </p:nvSpPr>
        <p:spPr>
          <a:xfrm>
            <a:off x="5619874" y="4801154"/>
            <a:ext cx="670279" cy="8458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29C716B5-1465-4D92-9B37-508EE830A4B2}"/>
              </a:ext>
            </a:extLst>
          </p:cNvPr>
          <p:cNvSpPr/>
          <p:nvPr/>
        </p:nvSpPr>
        <p:spPr>
          <a:xfrm>
            <a:off x="5666580" y="4293096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8895C0F-5D81-4AD2-83E3-CE9F21D8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96296E-6 L -0.00222 -0.0877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4398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00013 -0.1064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32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2 0.00509 L -0.00807 -0.1314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82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2.96296E-6 L -0.00013 -0.1365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11" grpId="0" animBg="1"/>
      <p:bldP spid="12" grpId="0"/>
      <p:bldP spid="2" grpId="0"/>
      <p:bldP spid="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14401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Shuffle Model</a:t>
            </a:r>
            <a:r>
              <a:rPr lang="en-US" dirty="0"/>
              <a:t>: Definition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A2904-16C5-4A4E-8E34-194075A139A2}"/>
                  </a:ext>
                </a:extLst>
              </p:cNvPr>
              <p:cNvSpPr txBox="1"/>
              <p:nvPr/>
            </p:nvSpPr>
            <p:spPr>
              <a:xfrm>
                <a:off x="4137717" y="1267210"/>
                <a:ext cx="3129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00B050"/>
                    </a:solidFill>
                  </a:rPr>
                  <a:t>Local Randomizer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AA2904-16C5-4A4E-8E34-194075A13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717" y="1267210"/>
                <a:ext cx="3129511" cy="523220"/>
              </a:xfrm>
              <a:prstGeom prst="rect">
                <a:avLst/>
              </a:prstGeom>
              <a:blipFill>
                <a:blip r:embed="rId3"/>
                <a:stretch>
                  <a:fillRect l="-370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11CDC9C-DE61-41C3-A37D-5C65EFFCB092}"/>
              </a:ext>
            </a:extLst>
          </p:cNvPr>
          <p:cNvSpPr txBox="1"/>
          <p:nvPr/>
        </p:nvSpPr>
        <p:spPr>
          <a:xfrm>
            <a:off x="4896802" y="1998422"/>
            <a:ext cx="1611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Shuffler</a:t>
            </a:r>
            <a:r>
              <a:rPr lang="en-US" sz="2800" dirty="0"/>
              <a:t>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D452A1-9062-4D1D-B2C3-9AE39586EFE5}"/>
                  </a:ext>
                </a:extLst>
              </p:cNvPr>
              <p:cNvSpPr txBox="1"/>
              <p:nvPr/>
            </p:nvSpPr>
            <p:spPr>
              <a:xfrm>
                <a:off x="3227094" y="2800092"/>
                <a:ext cx="49507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0070C0"/>
                    </a:solidFill>
                  </a:rPr>
                  <a:t>Transcript</a:t>
                </a:r>
                <a:r>
                  <a:rPr lang="en-US" sz="2800" dirty="0"/>
                  <a:t> with Dataset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8D452A1-9062-4D1D-B2C3-9AE39586E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094" y="2800092"/>
                <a:ext cx="4950779" cy="523220"/>
              </a:xfrm>
              <a:prstGeom prst="rect">
                <a:avLst/>
              </a:prstGeom>
              <a:blipFill>
                <a:blip r:embed="rId4"/>
                <a:stretch>
                  <a:fillRect l="-246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740374-AC9D-47BE-8EB2-826EBD726B68}"/>
                  </a:ext>
                </a:extLst>
              </p:cNvPr>
              <p:cNvSpPr txBox="1"/>
              <p:nvPr/>
            </p:nvSpPr>
            <p:spPr>
              <a:xfrm>
                <a:off x="2378357" y="3654606"/>
                <a:ext cx="66482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740374-AC9D-47BE-8EB2-826EBD726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357" y="3654606"/>
                <a:ext cx="664823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AE4E18-BB9A-49AE-9D4D-ACF32D8D9CB0}"/>
                  </a:ext>
                </a:extLst>
              </p:cNvPr>
              <p:cNvSpPr txBox="1"/>
              <p:nvPr/>
            </p:nvSpPr>
            <p:spPr>
              <a:xfrm>
                <a:off x="1960453" y="4403432"/>
                <a:ext cx="748403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protocol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-differentially private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if for all pairs of neighboring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and all possible outputs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AE4E18-BB9A-49AE-9D4D-ACF32D8D9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453" y="4403432"/>
                <a:ext cx="7484038" cy="2308324"/>
              </a:xfrm>
              <a:prstGeom prst="rect">
                <a:avLst/>
              </a:prstGeom>
              <a:blipFill>
                <a:blip r:embed="rId6"/>
                <a:stretch>
                  <a:fillRect t="-2111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B7934A-EAC3-47E3-9AAF-940F185B7B97}"/>
                  </a:ext>
                </a:extLst>
              </p:cNvPr>
              <p:cNvSpPr txBox="1"/>
              <p:nvPr/>
            </p:nvSpPr>
            <p:spPr>
              <a:xfrm>
                <a:off x="1847528" y="4485728"/>
                <a:ext cx="7484038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protocol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-differentially private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if for all pairs of neighboring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 and possible events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12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B7934A-EAC3-47E3-9AAF-940F185B7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4485728"/>
                <a:ext cx="7484038" cy="2123658"/>
              </a:xfrm>
              <a:prstGeom prst="rect">
                <a:avLst/>
              </a:prstGeom>
              <a:blipFill>
                <a:blip r:embed="rId7"/>
                <a:stretch>
                  <a:fillRect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620ECF8-0AFB-4CA1-835F-C23B5C46272B}"/>
              </a:ext>
            </a:extLst>
          </p:cNvPr>
          <p:cNvSpPr txBox="1"/>
          <p:nvPr/>
        </p:nvSpPr>
        <p:spPr>
          <a:xfrm>
            <a:off x="8999284" y="1430486"/>
            <a:ext cx="3134921" cy="2369880"/>
          </a:xfrm>
          <a:prstGeom prst="rect">
            <a:avLst/>
          </a:prstGeom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Message Complexity</a:t>
            </a:r>
          </a:p>
          <a:p>
            <a:endParaRPr lang="en-US" sz="2000" dirty="0"/>
          </a:p>
          <a:p>
            <a:pPr algn="ctr"/>
            <a:r>
              <a:rPr lang="en-US" sz="2400" u="sng" dirty="0">
                <a:solidFill>
                  <a:srgbClr val="FF0000"/>
                </a:solidFill>
              </a:rPr>
              <a:t>How many messages </a:t>
            </a:r>
            <a:r>
              <a:rPr lang="en-US" sz="2400" dirty="0"/>
              <a:t>one user sends in the </a:t>
            </a:r>
            <a:r>
              <a:rPr lang="en-US" sz="2400" b="1" dirty="0"/>
              <a:t>worst case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54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1" grpId="1"/>
      <p:bldP spid="13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68"/>
            <a:ext cx="10515600" cy="5472608"/>
          </a:xfrm>
        </p:spPr>
        <p:txBody>
          <a:bodyPr>
            <a:normAutofit/>
          </a:bodyPr>
          <a:lstStyle/>
          <a:p>
            <a:r>
              <a:rPr lang="en-US" dirty="0"/>
              <a:t>Part I (Introduction)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Shuffle Model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Differential Privacy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Count Distinct Problem </a:t>
            </a:r>
            <a:r>
              <a:rPr lang="en-US" dirty="0"/>
              <a:t>and Our Results for it</a:t>
            </a:r>
          </a:p>
          <a:p>
            <a:pPr lvl="1"/>
            <a:r>
              <a:rPr lang="en-US" dirty="0"/>
              <a:t>Lower Bounds for </a:t>
            </a:r>
            <a:r>
              <a:rPr lang="en-US" b="1" dirty="0">
                <a:solidFill>
                  <a:srgbClr val="00B050"/>
                </a:solidFill>
              </a:rPr>
              <a:t>Selection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Learning Parity </a:t>
            </a:r>
            <a:r>
              <a:rPr lang="en-US" dirty="0"/>
              <a:t>in the </a:t>
            </a:r>
            <a:r>
              <a:rPr lang="en-US" b="1" dirty="0">
                <a:solidFill>
                  <a:srgbClr val="7030A0"/>
                </a:solidFill>
              </a:rPr>
              <a:t>Shuffle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 (Techniques)</a:t>
            </a:r>
          </a:p>
          <a:p>
            <a:pPr lvl="1"/>
            <a:r>
              <a:rPr lang="en-US" dirty="0"/>
              <a:t>Lower Bounds via </a:t>
            </a:r>
            <a:r>
              <a:rPr lang="en-US" b="1" dirty="0">
                <a:solidFill>
                  <a:srgbClr val="00B050"/>
                </a:solidFill>
              </a:rPr>
              <a:t>Moment-Matching</a:t>
            </a:r>
          </a:p>
          <a:p>
            <a:pPr lvl="1"/>
            <a:r>
              <a:rPr lang="en-US" dirty="0"/>
              <a:t>Lower Bounds via </a:t>
            </a:r>
            <a:r>
              <a:rPr lang="en-US" b="1" dirty="0">
                <a:solidFill>
                  <a:srgbClr val="0070C0"/>
                </a:solidFill>
              </a:rPr>
              <a:t>Dominated Protocols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Conclusion</a:t>
            </a:r>
            <a:r>
              <a:rPr lang="en-US" dirty="0"/>
              <a:t> and </a:t>
            </a:r>
            <a:r>
              <a:rPr lang="en-US" b="1" dirty="0"/>
              <a:t>Open Problems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Today’s Plan</a:t>
            </a:r>
            <a:endParaRPr lang="zh-CN" altLang="en-US" sz="48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D42C591B-13E7-4A8E-A08B-A467BC4EE9B3}"/>
              </a:ext>
            </a:extLst>
          </p:cNvPr>
          <p:cNvSpPr/>
          <p:nvPr/>
        </p:nvSpPr>
        <p:spPr>
          <a:xfrm rot="10800000">
            <a:off x="839417" y="2132856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9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The</a:t>
            </a:r>
            <a:r>
              <a:rPr lang="en-US" sz="4800" b="1" dirty="0"/>
              <a:t> </a:t>
            </a:r>
            <a:r>
              <a:rPr lang="en-US" sz="4800" b="1" dirty="0">
                <a:solidFill>
                  <a:srgbClr val="C00000"/>
                </a:solidFill>
              </a:rPr>
              <a:t>Count Distinct </a:t>
            </a:r>
            <a:r>
              <a:rPr lang="en-US" sz="4800" dirty="0"/>
              <a:t>Problem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D3F5A7-6025-479D-BDC4-5E2ABB81E283}"/>
                  </a:ext>
                </a:extLst>
              </p:cNvPr>
              <p:cNvSpPr txBox="1"/>
              <p:nvPr/>
            </p:nvSpPr>
            <p:spPr>
              <a:xfrm>
                <a:off x="3055087" y="1275808"/>
                <a:ext cx="6171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Input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users, each holds their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own</a:t>
                </a:r>
                <a:r>
                  <a:rPr lang="en-US" sz="24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D3F5A7-6025-479D-BDC4-5E2ABB81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087" y="1275808"/>
                <a:ext cx="6171601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99942-D8A0-4ACD-8CC9-BD30784A858F}"/>
                  </a:ext>
                </a:extLst>
              </p:cNvPr>
              <p:cNvSpPr txBox="1"/>
              <p:nvPr/>
            </p:nvSpPr>
            <p:spPr>
              <a:xfrm>
                <a:off x="1847528" y="1929802"/>
                <a:ext cx="90452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7030A0"/>
                    </a:solidFill>
                  </a:rPr>
                  <a:t>Goal</a:t>
                </a:r>
                <a:r>
                  <a:rPr lang="en-US" sz="2400" dirty="0"/>
                  <a:t>: Estimate the number of distinct elements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</a:p>
              <a:p>
                <a:pPr algn="ctr"/>
                <a:r>
                  <a:rPr lang="en-US" sz="2400" dirty="0"/>
                  <a:t>under the constraint of being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400" dirty="0"/>
                  <a:t>-DP.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constant,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299942-D8A0-4ACD-8CC9-BD30784A8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929802"/>
                <a:ext cx="9045292" cy="830997"/>
              </a:xfrm>
              <a:prstGeom prst="rect">
                <a:avLst/>
              </a:prstGeom>
              <a:blipFill>
                <a:blip r:embed="rId4"/>
                <a:stretch>
                  <a:fillRect l="-202" t="-5882" r="-27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EDF46A-ACE5-4509-97B8-F98C38AEA018}"/>
                  </a:ext>
                </a:extLst>
              </p:cNvPr>
              <p:cNvSpPr txBox="1"/>
              <p:nvPr/>
            </p:nvSpPr>
            <p:spPr>
              <a:xfrm>
                <a:off x="269567" y="4509119"/>
                <a:ext cx="3601615" cy="1581267"/>
              </a:xfrm>
              <a:prstGeom prst="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Main Result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I</a:t>
                </a:r>
                <a:r>
                  <a:rPr lang="en-US" sz="2400" b="1" dirty="0"/>
                  <a:t> in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b="1" dirty="0"/>
                  <a:t>-DP</a:t>
                </a:r>
              </a:p>
              <a:p>
                <a:pPr algn="ctr"/>
                <a:r>
                  <a:rPr lang="en-US" sz="2400" dirty="0"/>
                  <a:t>The problem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maximally</a:t>
                </a:r>
                <a:r>
                  <a:rPr lang="en-US" sz="2400" dirty="0"/>
                  <a:t> hard in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 model </a:t>
                </a:r>
                <a:r>
                  <a:rPr lang="en-US" sz="2400" dirty="0"/>
                  <a:t>(</a:t>
                </a:r>
                <a:r>
                  <a:rPr lang="en-US" sz="2400" i="1" dirty="0"/>
                  <a:t>i.e.</a:t>
                </a:r>
                <a:r>
                  <a:rPr lang="en-US" sz="2400" dirty="0"/>
                  <a:t>, error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EDF46A-ACE5-4509-97B8-F98C38AEA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67" y="4509119"/>
                <a:ext cx="3601615" cy="1581267"/>
              </a:xfrm>
              <a:prstGeom prst="rect">
                <a:avLst/>
              </a:prstGeom>
              <a:blipFill>
                <a:blip r:embed="rId5"/>
                <a:stretch>
                  <a:fillRect t="-2672" b="-7252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1BC38F4-18F3-43C6-A24B-D04E43E7C114}"/>
              </a:ext>
            </a:extLst>
          </p:cNvPr>
          <p:cNvSpPr txBox="1"/>
          <p:nvPr/>
        </p:nvSpPr>
        <p:spPr>
          <a:xfrm>
            <a:off x="4154580" y="4346992"/>
            <a:ext cx="3790054" cy="193899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Main Result </a:t>
            </a:r>
            <a:r>
              <a:rPr lang="en-US" sz="2400" b="1" dirty="0">
                <a:solidFill>
                  <a:srgbClr val="7030A0"/>
                </a:solidFill>
              </a:rPr>
              <a:t>II</a:t>
            </a:r>
            <a:r>
              <a:rPr lang="en-US" sz="2400" b="1" dirty="0"/>
              <a:t> in </a:t>
            </a:r>
            <a:r>
              <a:rPr lang="en-US" sz="2400" b="1" dirty="0">
                <a:solidFill>
                  <a:srgbClr val="7030A0"/>
                </a:solidFill>
              </a:rPr>
              <a:t>Shuffle</a:t>
            </a:r>
            <a:r>
              <a:rPr lang="en-US" sz="2400" b="1" dirty="0"/>
              <a:t>-DP</a:t>
            </a:r>
          </a:p>
          <a:p>
            <a:pPr algn="ctr"/>
            <a:r>
              <a:rPr lang="en-US" sz="2400" dirty="0"/>
              <a:t>The problem is still </a:t>
            </a:r>
            <a:r>
              <a:rPr lang="en-US" sz="2400" b="1" dirty="0">
                <a:solidFill>
                  <a:srgbClr val="FF0000"/>
                </a:solidFill>
              </a:rPr>
              <a:t>maximally</a:t>
            </a:r>
            <a:r>
              <a:rPr lang="en-US" sz="2400" dirty="0"/>
              <a:t> hard in the</a:t>
            </a:r>
          </a:p>
          <a:p>
            <a:pPr algn="ctr"/>
            <a:r>
              <a:rPr lang="en-US" sz="2400" b="1" dirty="0">
                <a:solidFill>
                  <a:srgbClr val="00B0F0"/>
                </a:solidFill>
              </a:rPr>
              <a:t>single-message</a:t>
            </a:r>
            <a:r>
              <a:rPr lang="en-US" sz="2400" dirty="0"/>
              <a:t> (worst-case) </a:t>
            </a:r>
            <a:r>
              <a:rPr lang="en-US" sz="2400" b="1" dirty="0">
                <a:solidFill>
                  <a:srgbClr val="7030A0"/>
                </a:solidFill>
              </a:rPr>
              <a:t>shuffle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B64283-4DE9-49BB-AEA2-7BF2B86B3AC9}"/>
              </a:ext>
            </a:extLst>
          </p:cNvPr>
          <p:cNvSpPr txBox="1"/>
          <p:nvPr/>
        </p:nvSpPr>
        <p:spPr>
          <a:xfrm>
            <a:off x="8256240" y="4346992"/>
            <a:ext cx="3790053" cy="193899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Main Result </a:t>
            </a:r>
            <a:r>
              <a:rPr lang="en-US" sz="2400" b="1" dirty="0">
                <a:solidFill>
                  <a:srgbClr val="7030A0"/>
                </a:solidFill>
              </a:rPr>
              <a:t>III</a:t>
            </a:r>
            <a:r>
              <a:rPr lang="en-US" sz="2400" b="1" dirty="0"/>
              <a:t> in </a:t>
            </a:r>
            <a:r>
              <a:rPr lang="en-US" sz="2400" b="1" dirty="0">
                <a:solidFill>
                  <a:srgbClr val="7030A0"/>
                </a:solidFill>
              </a:rPr>
              <a:t>Shuffle</a:t>
            </a:r>
            <a:r>
              <a:rPr lang="en-US" sz="2400" b="1" dirty="0"/>
              <a:t>-DP</a:t>
            </a:r>
          </a:p>
          <a:p>
            <a:pPr algn="ctr"/>
            <a:r>
              <a:rPr lang="en-US" sz="2400" dirty="0"/>
              <a:t>The problem is </a:t>
            </a:r>
            <a:r>
              <a:rPr lang="en-US" sz="2400" b="1" dirty="0">
                <a:solidFill>
                  <a:srgbClr val="FF0000"/>
                </a:solidFill>
              </a:rPr>
              <a:t>much easier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rgbClr val="7030A0"/>
                </a:solidFill>
              </a:rPr>
              <a:t>shuffle model </a:t>
            </a:r>
            <a:r>
              <a:rPr lang="en-US" sz="2400" dirty="0"/>
              <a:t>if each user sends at most one message in </a:t>
            </a:r>
            <a:r>
              <a:rPr lang="en-US" sz="2400" b="1" dirty="0">
                <a:solidFill>
                  <a:srgbClr val="00B0F0"/>
                </a:solidFill>
              </a:rPr>
              <a:t>expectation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3DF51-0BFF-4711-811B-5E61E570E459}"/>
              </a:ext>
            </a:extLst>
          </p:cNvPr>
          <p:cNvSpPr txBox="1"/>
          <p:nvPr/>
        </p:nvSpPr>
        <p:spPr>
          <a:xfrm>
            <a:off x="3791744" y="3080930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Central Model</a:t>
            </a:r>
            <a:r>
              <a:rPr lang="en-US" sz="2400" dirty="0"/>
              <a:t>: </a:t>
            </a:r>
          </a:p>
          <a:p>
            <a:pPr algn="ctr"/>
            <a:r>
              <a:rPr lang="en-US" sz="2400" dirty="0"/>
              <a:t>Constant-error is possible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14AAF-7F39-45AA-85C2-26D3384869E3}"/>
              </a:ext>
            </a:extLst>
          </p:cNvPr>
          <p:cNvSpPr txBox="1"/>
          <p:nvPr/>
        </p:nvSpPr>
        <p:spPr>
          <a:xfrm>
            <a:off x="334143" y="2953128"/>
            <a:ext cx="35370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Convention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</a:rPr>
              <a:t>Green </a:t>
            </a:r>
            <a:r>
              <a:rPr lang="en-US" sz="2000" b="1" dirty="0"/>
              <a:t>for</a:t>
            </a:r>
            <a:r>
              <a:rPr lang="en-US" sz="2000" b="1" dirty="0">
                <a:solidFill>
                  <a:srgbClr val="00B050"/>
                </a:solidFill>
              </a:rPr>
              <a:t> Local Model</a:t>
            </a:r>
          </a:p>
          <a:p>
            <a:pPr algn="ctr"/>
            <a:r>
              <a:rPr lang="en-US" sz="2000" b="1" dirty="0">
                <a:solidFill>
                  <a:srgbClr val="7030A0"/>
                </a:solidFill>
              </a:rPr>
              <a:t>Purple </a:t>
            </a:r>
            <a:r>
              <a:rPr lang="en-US" sz="2000" b="1" dirty="0"/>
              <a:t>for</a:t>
            </a:r>
            <a:r>
              <a:rPr lang="en-US" sz="2000" b="1" dirty="0">
                <a:solidFill>
                  <a:srgbClr val="7030A0"/>
                </a:solidFill>
              </a:rPr>
              <a:t> Shuffle Model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Red </a:t>
            </a:r>
            <a:r>
              <a:rPr lang="en-US" sz="2000" b="1" dirty="0"/>
              <a:t>for</a:t>
            </a:r>
            <a:r>
              <a:rPr lang="en-US" sz="2000" b="1" dirty="0">
                <a:solidFill>
                  <a:srgbClr val="FF0000"/>
                </a:solidFill>
              </a:rPr>
              <a:t> Central Model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3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Count Distinct </a:t>
            </a:r>
            <a:r>
              <a:rPr lang="en-US" sz="4800" dirty="0"/>
              <a:t>in (Non-Interactive) </a:t>
            </a:r>
            <a:r>
              <a:rPr lang="en-US" sz="4800" b="1" dirty="0">
                <a:solidFill>
                  <a:srgbClr val="00B050"/>
                </a:solidFill>
              </a:rPr>
              <a:t>Local Model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3B59D2-09FC-4511-AA49-781E7442FE86}"/>
                  </a:ext>
                </a:extLst>
              </p:cNvPr>
              <p:cNvSpPr txBox="1"/>
              <p:nvPr/>
            </p:nvSpPr>
            <p:spPr>
              <a:xfrm>
                <a:off x="3010199" y="1124744"/>
                <a:ext cx="6171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Input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users, each holds their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own</a:t>
                </a:r>
                <a:r>
                  <a:rPr lang="en-US" sz="24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3B59D2-09FC-4511-AA49-781E7442F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199" y="1124744"/>
                <a:ext cx="6171601" cy="461665"/>
              </a:xfrm>
              <a:prstGeom prst="rect">
                <a:avLst/>
              </a:prstGeom>
              <a:blipFill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80DB0B-E421-4722-9A6B-89B1DA6590D9}"/>
                  </a:ext>
                </a:extLst>
              </p:cNvPr>
              <p:cNvSpPr txBox="1"/>
              <p:nvPr/>
            </p:nvSpPr>
            <p:spPr>
              <a:xfrm>
                <a:off x="1847528" y="1757989"/>
                <a:ext cx="90452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7030A0"/>
                    </a:solidFill>
                  </a:rPr>
                  <a:t>Goal</a:t>
                </a:r>
                <a:r>
                  <a:rPr lang="en-US" sz="2400" dirty="0"/>
                  <a:t>: Estimate the number of distinct elements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</a:p>
              <a:p>
                <a:pPr algn="ctr"/>
                <a:r>
                  <a:rPr lang="en-US" sz="2400" dirty="0"/>
                  <a:t>under the constraint of being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400" dirty="0"/>
                  <a:t>-DP.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80DB0B-E421-4722-9A6B-89B1DA659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757989"/>
                <a:ext cx="9045292" cy="830997"/>
              </a:xfrm>
              <a:prstGeom prst="rect">
                <a:avLst/>
              </a:prstGeom>
              <a:blipFill>
                <a:blip r:embed="rId4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3A10D8-6905-4925-8121-71FA0DFE634F}"/>
                  </a:ext>
                </a:extLst>
              </p:cNvPr>
              <p:cNvSpPr txBox="1"/>
              <p:nvPr/>
            </p:nvSpPr>
            <p:spPr>
              <a:xfrm>
                <a:off x="838200" y="4287511"/>
                <a:ext cx="4465711" cy="1569660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Main Result I.1</a:t>
                </a:r>
              </a:p>
              <a:p>
                <a:pPr algn="ctr"/>
                <a:r>
                  <a:rPr lang="en-US" sz="2400" dirty="0"/>
                  <a:t>No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/>
                  <a:t> DP protocol can solve </a:t>
                </a:r>
                <a:r>
                  <a:rPr lang="en-US" sz="2400" b="1" dirty="0"/>
                  <a:t>Count Distinct </a:t>
                </a:r>
                <a:r>
                  <a:rPr lang="en-US" sz="2400" dirty="0"/>
                  <a:t>with error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3A10D8-6905-4925-8121-71FA0DFE6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87511"/>
                <a:ext cx="4465711" cy="1569660"/>
              </a:xfrm>
              <a:prstGeom prst="rect">
                <a:avLst/>
              </a:prstGeom>
              <a:blipFill>
                <a:blip r:embed="rId5"/>
                <a:stretch>
                  <a:fillRect t="-2682" r="-1361" b="-6897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B20A13-9747-430A-BF98-D290A186AFF6}"/>
                  </a:ext>
                </a:extLst>
              </p:cNvPr>
              <p:cNvSpPr txBox="1"/>
              <p:nvPr/>
            </p:nvSpPr>
            <p:spPr>
              <a:xfrm>
                <a:off x="6456045" y="4269015"/>
                <a:ext cx="5342450" cy="1584986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Main Result I.2</a:t>
                </a:r>
              </a:p>
              <a:p>
                <a:pPr algn="ctr"/>
                <a:r>
                  <a:rPr lang="en-US" sz="2400" dirty="0"/>
                  <a:t>For some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𝒑𝒐𝒍𝒚𝒍𝒐𝒈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,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No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/>
                  <a:t> DP protocol can solve </a:t>
                </a:r>
                <a:r>
                  <a:rPr lang="en-US" sz="2400" b="1" dirty="0"/>
                  <a:t>Count Distinct </a:t>
                </a:r>
                <a:r>
                  <a:rPr lang="en-US" sz="2400" dirty="0"/>
                  <a:t>with error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CB20A13-9747-430A-BF98-D290A186A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5" y="4269015"/>
                <a:ext cx="5342450" cy="1584986"/>
              </a:xfrm>
              <a:prstGeom prst="rect">
                <a:avLst/>
              </a:prstGeom>
              <a:blipFill>
                <a:blip r:embed="rId6"/>
                <a:stretch>
                  <a:fillRect l="-341" t="-2662" r="-1593" b="-7224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EC0DDA4-8A79-4DB7-B104-20FB60BC5905}"/>
              </a:ext>
            </a:extLst>
          </p:cNvPr>
          <p:cNvSpPr txBox="1"/>
          <p:nvPr/>
        </p:nvSpPr>
        <p:spPr>
          <a:xfrm>
            <a:off x="936234" y="5949280"/>
            <a:ext cx="3857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Via </a:t>
            </a:r>
            <a:r>
              <a:rPr lang="en-US" sz="2800" b="1" dirty="0">
                <a:solidFill>
                  <a:srgbClr val="00B050"/>
                </a:solidFill>
              </a:rPr>
              <a:t>Dominated Protocols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45393-5DE5-4687-ADD6-1337BA8A68BF}"/>
              </a:ext>
            </a:extLst>
          </p:cNvPr>
          <p:cNvSpPr txBox="1"/>
          <p:nvPr/>
        </p:nvSpPr>
        <p:spPr>
          <a:xfrm>
            <a:off x="7376726" y="5947752"/>
            <a:ext cx="3501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Via </a:t>
            </a:r>
            <a:r>
              <a:rPr lang="en-US" sz="2800" b="1" dirty="0">
                <a:solidFill>
                  <a:srgbClr val="00B0F0"/>
                </a:solidFill>
              </a:rPr>
              <a:t>Moment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034D25-4258-4420-B9A9-FE0AC6C14445}"/>
                  </a:ext>
                </a:extLst>
              </p:cNvPr>
              <p:cNvSpPr txBox="1"/>
              <p:nvPr/>
            </p:nvSpPr>
            <p:spPr>
              <a:xfrm>
                <a:off x="3424774" y="2812115"/>
                <a:ext cx="5342450" cy="1252266"/>
              </a:xfrm>
              <a:prstGeom prst="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Main Result I.3</a:t>
                </a:r>
              </a:p>
              <a:p>
                <a:pPr algn="ctr"/>
                <a:r>
                  <a:rPr lang="en-US" sz="2400" dirty="0"/>
                  <a:t>There is a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/>
                  <a:t> DP protocol can solve </a:t>
                </a:r>
                <a:r>
                  <a:rPr lang="en-US" sz="2400" b="1" dirty="0"/>
                  <a:t>Count Distinct </a:t>
                </a:r>
                <a:r>
                  <a:rPr lang="en-US" sz="2400" dirty="0"/>
                  <a:t>with error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5034D25-4258-4420-B9A9-FE0AC6C14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774" y="2812115"/>
                <a:ext cx="5342450" cy="1252266"/>
              </a:xfrm>
              <a:prstGeom prst="rect">
                <a:avLst/>
              </a:prstGeom>
              <a:blipFill>
                <a:blip r:embed="rId7"/>
                <a:stretch>
                  <a:fillRect t="-3349" r="-341" b="-5263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99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2" grpId="0"/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Count Distinct </a:t>
            </a:r>
            <a:r>
              <a:rPr lang="en-US" sz="4800" dirty="0"/>
              <a:t>in the </a:t>
            </a:r>
            <a:r>
              <a:rPr lang="en-US" sz="4800" b="1" dirty="0">
                <a:solidFill>
                  <a:srgbClr val="7030A0"/>
                </a:solidFill>
              </a:rPr>
              <a:t>Shuffle Model</a:t>
            </a:r>
            <a:endParaRPr lang="zh-CN" altLang="en-US" sz="4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C30720-9715-43C5-9636-99F96A5E8BFA}"/>
                  </a:ext>
                </a:extLst>
              </p:cNvPr>
              <p:cNvSpPr txBox="1"/>
              <p:nvPr/>
            </p:nvSpPr>
            <p:spPr>
              <a:xfrm>
                <a:off x="3010199" y="1124744"/>
                <a:ext cx="6171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Input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users, each holds their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own</a:t>
                </a:r>
                <a:r>
                  <a:rPr lang="en-US" sz="24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C30720-9715-43C5-9636-99F96A5E8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199" y="1124744"/>
                <a:ext cx="6171601" cy="461665"/>
              </a:xfrm>
              <a:prstGeom prst="rect">
                <a:avLst/>
              </a:prstGeom>
              <a:blipFill>
                <a:blip r:embed="rId3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F581F-C827-44BE-A86E-4FB547249D84}"/>
                  </a:ext>
                </a:extLst>
              </p:cNvPr>
              <p:cNvSpPr txBox="1"/>
              <p:nvPr/>
            </p:nvSpPr>
            <p:spPr>
              <a:xfrm>
                <a:off x="1847528" y="1757989"/>
                <a:ext cx="904529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7030A0"/>
                    </a:solidFill>
                  </a:rPr>
                  <a:t>Goal</a:t>
                </a:r>
                <a:r>
                  <a:rPr lang="en-US" sz="2400" dirty="0"/>
                  <a:t>: Estimate the number of distinct elements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</a:p>
              <a:p>
                <a:pPr algn="ctr"/>
                <a:r>
                  <a:rPr lang="en-US" sz="2400" dirty="0"/>
                  <a:t>under the constraint of being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400" dirty="0"/>
                  <a:t>-DP.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F581F-C827-44BE-A86E-4FB547249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757989"/>
                <a:ext cx="9045292" cy="830997"/>
              </a:xfrm>
              <a:prstGeom prst="rect">
                <a:avLst/>
              </a:prstGeom>
              <a:blipFill>
                <a:blip r:embed="rId4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855F9D-20D2-4F2C-AF9E-18B0DCAE591B}"/>
                  </a:ext>
                </a:extLst>
              </p:cNvPr>
              <p:cNvSpPr txBox="1"/>
              <p:nvPr/>
            </p:nvSpPr>
            <p:spPr>
              <a:xfrm>
                <a:off x="875419" y="2760566"/>
                <a:ext cx="10441160" cy="1833772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Main Result II</a:t>
                </a:r>
              </a:p>
              <a:p>
                <a:pPr algn="ctr"/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800" dirty="0"/>
                  <a:t>, there are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𝒑𝒐𝒍𝒚𝒍𝒐𝒈</m:t>
                        </m:r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𝒑𝒐𝒍𝒚𝒍𝒐𝒈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such that no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800" dirty="0"/>
                  <a:t>-DP protocol in the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single-message</a:t>
                </a:r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shuffle model </a:t>
                </a:r>
                <a:r>
                  <a:rPr lang="en-US" sz="2800" dirty="0"/>
                  <a:t>can solve </a:t>
                </a:r>
                <a:r>
                  <a:rPr lang="en-US" sz="2800" b="1" dirty="0"/>
                  <a:t>Count Distinct </a:t>
                </a:r>
                <a:r>
                  <a:rPr lang="en-US" sz="2800" dirty="0"/>
                  <a:t>with error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855F9D-20D2-4F2C-AF9E-18B0DCAE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19" y="2760566"/>
                <a:ext cx="10441160" cy="1833772"/>
              </a:xfrm>
              <a:prstGeom prst="rect">
                <a:avLst/>
              </a:prstGeom>
              <a:blipFill>
                <a:blip r:embed="rId5"/>
                <a:stretch>
                  <a:fillRect l="-525" t="-2961" b="-789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EB1ECB-0B28-4CB7-A630-A455562D7E4A}"/>
                  </a:ext>
                </a:extLst>
              </p:cNvPr>
              <p:cNvSpPr txBox="1"/>
              <p:nvPr/>
            </p:nvSpPr>
            <p:spPr>
              <a:xfrm>
                <a:off x="921024" y="4758713"/>
                <a:ext cx="10441160" cy="2013115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Main Result III</a:t>
                </a:r>
              </a:p>
              <a:p>
                <a:pPr algn="ctr"/>
                <a:r>
                  <a:rPr lang="en-US" sz="2800" dirty="0"/>
                  <a:t>There is an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𝒑𝒐𝒍𝒚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800" dirty="0"/>
                  <a:t>DP protocol in the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shuffle model</a:t>
                </a:r>
                <a:r>
                  <a:rPr lang="en-US" sz="2800" dirty="0"/>
                  <a:t> solving </a:t>
                </a:r>
                <a:r>
                  <a:rPr lang="en-US" sz="2800" b="1" dirty="0"/>
                  <a:t>Count Distinct </a:t>
                </a:r>
                <a:r>
                  <a:rPr lang="en-US" sz="2800" dirty="0"/>
                  <a:t>with error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such that </a:t>
                </a:r>
              </a:p>
              <a:p>
                <a:pPr algn="ctr"/>
                <a:r>
                  <a:rPr lang="en-US" sz="2800" dirty="0"/>
                  <a:t>each user sends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messages in </a:t>
                </a:r>
                <a:r>
                  <a:rPr lang="en-US" sz="2800" b="1" u="sng" dirty="0"/>
                  <a:t>expectation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EB1ECB-0B28-4CB7-A630-A455562D7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24" y="4758713"/>
                <a:ext cx="10441160" cy="2013115"/>
              </a:xfrm>
              <a:prstGeom prst="rect">
                <a:avLst/>
              </a:prstGeom>
              <a:blipFill>
                <a:blip r:embed="rId6"/>
                <a:stretch>
                  <a:fillRect t="-2703" b="-2703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6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Count Distinct </a:t>
            </a:r>
            <a:r>
              <a:rPr lang="en-US" sz="4800" dirty="0"/>
              <a:t>in the </a:t>
            </a:r>
            <a:r>
              <a:rPr lang="en-US" sz="4800" b="1" dirty="0">
                <a:solidFill>
                  <a:srgbClr val="7030A0"/>
                </a:solidFill>
              </a:rPr>
              <a:t>Shuffle Model</a:t>
            </a:r>
            <a:endParaRPr lang="zh-CN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2907B06-C5F3-4214-BF6E-46D57EF495AF}"/>
              </a:ext>
            </a:extLst>
          </p:cNvPr>
          <p:cNvSpPr/>
          <p:nvPr/>
        </p:nvSpPr>
        <p:spPr>
          <a:xfrm>
            <a:off x="3431797" y="3023593"/>
            <a:ext cx="504056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51D1ED-8B41-4EBD-8579-E86B84FBBF14}"/>
                  </a:ext>
                </a:extLst>
              </p:cNvPr>
              <p:cNvSpPr txBox="1"/>
              <p:nvPr/>
            </p:nvSpPr>
            <p:spPr>
              <a:xfrm>
                <a:off x="6517226" y="2564904"/>
                <a:ext cx="5674774" cy="3078728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Lemma (Informal)</a:t>
                </a:r>
              </a:p>
              <a:p>
                <a:pPr algn="ctr"/>
                <a:r>
                  <a:rPr lang="en-US" sz="2400" u="sng" dirty="0"/>
                  <a:t>New connection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Single-Message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Shuffle Model</a:t>
                </a:r>
              </a:p>
              <a:p>
                <a:pPr algn="ctr"/>
                <a:endParaRPr lang="en-US" sz="2400" b="1" dirty="0"/>
              </a:p>
              <a:p>
                <a:pPr algn="ctr"/>
                <a:r>
                  <a:rPr lang="en-US" sz="2400" dirty="0"/>
                  <a:t>If a randomizer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(1),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polylog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-</a:t>
                </a:r>
                <a:r>
                  <a:rPr lang="en-US" sz="2400" dirty="0"/>
                  <a:t>DP in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single-message shuffle model </a:t>
                </a:r>
                <a:r>
                  <a:rPr lang="en-US" sz="2400" dirty="0"/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users.</a:t>
                </a:r>
              </a:p>
              <a:p>
                <a:pPr algn="ctr"/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-</a:t>
                </a:r>
                <a:r>
                  <a:rPr lang="en-US" sz="2400" dirty="0"/>
                  <a:t>DP in 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 model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51D1ED-8B41-4EBD-8579-E86B84FBB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226" y="2564904"/>
                <a:ext cx="5674774" cy="3078728"/>
              </a:xfrm>
              <a:prstGeom prst="rect">
                <a:avLst/>
              </a:prstGeom>
              <a:blipFill>
                <a:blip r:embed="rId3"/>
                <a:stretch>
                  <a:fillRect l="-1285" t="-1378" r="-1606" b="-3150"/>
                </a:stretch>
              </a:blipFill>
              <a:ln w="1905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280944-B20C-4808-93B0-CD5D3EFFF09F}"/>
                  </a:ext>
                </a:extLst>
              </p:cNvPr>
              <p:cNvSpPr txBox="1"/>
              <p:nvPr/>
            </p:nvSpPr>
            <p:spPr>
              <a:xfrm>
                <a:off x="1041768" y="1220485"/>
                <a:ext cx="5342450" cy="1584986"/>
              </a:xfrm>
              <a:prstGeom prst="rect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Main Result I.2</a:t>
                </a:r>
              </a:p>
              <a:p>
                <a:pPr algn="ctr"/>
                <a:r>
                  <a:rPr lang="en-US" sz="2400" dirty="0"/>
                  <a:t>For some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𝒑𝒐𝒍𝒚𝒍𝒐𝒈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,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No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 DP </a:t>
                </a:r>
                <a:r>
                  <a:rPr lang="en-US" sz="2400" dirty="0"/>
                  <a:t>protocol can solve </a:t>
                </a:r>
                <a:r>
                  <a:rPr lang="en-US" sz="2400" b="1" dirty="0"/>
                  <a:t>Count Distinct </a:t>
                </a:r>
                <a:r>
                  <a:rPr lang="en-US" sz="2400" dirty="0"/>
                  <a:t>with error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280944-B20C-4808-93B0-CD5D3EFFF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68" y="1220485"/>
                <a:ext cx="5342450" cy="1584986"/>
              </a:xfrm>
              <a:prstGeom prst="rect">
                <a:avLst/>
              </a:prstGeom>
              <a:blipFill>
                <a:blip r:embed="rId4"/>
                <a:stretch>
                  <a:fillRect l="-114" t="-2662" r="-1024" b="-7224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BAE2AE-ED11-4BC0-98C5-B195A1741F1C}"/>
                  </a:ext>
                </a:extLst>
              </p:cNvPr>
              <p:cNvSpPr txBox="1"/>
              <p:nvPr/>
            </p:nvSpPr>
            <p:spPr>
              <a:xfrm>
                <a:off x="1156709" y="4177819"/>
                <a:ext cx="5112568" cy="2323649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Main Result II</a:t>
                </a:r>
              </a:p>
              <a:p>
                <a:pPr algn="ctr"/>
                <a:r>
                  <a:rPr lang="en-US" sz="2400" dirty="0"/>
                  <a:t>For all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400" dirty="0"/>
                  <a:t>, there are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𝒑𝒐𝒍𝒚𝒍𝒐𝒈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𝒑𝒐𝒍𝒚𝒍𝒐𝒈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such that no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400" dirty="0"/>
                  <a:t>-DP protocol in the </a:t>
                </a:r>
                <a:r>
                  <a:rPr lang="en-US" sz="2400" b="1" dirty="0"/>
                  <a:t>single-message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shuffle model </a:t>
                </a:r>
                <a:r>
                  <a:rPr lang="en-US" sz="2400" dirty="0"/>
                  <a:t>can solve </a:t>
                </a:r>
                <a:r>
                  <a:rPr lang="en-US" sz="2400" b="1" dirty="0"/>
                  <a:t>Count Distinct </a:t>
                </a:r>
                <a:r>
                  <a:rPr lang="en-US" sz="2400" dirty="0"/>
                  <a:t>with error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BAE2AE-ED11-4BC0-98C5-B195A1741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709" y="4177819"/>
                <a:ext cx="5112568" cy="2323649"/>
              </a:xfrm>
              <a:prstGeom prst="rect">
                <a:avLst/>
              </a:prstGeom>
              <a:blipFill>
                <a:blip r:embed="rId5"/>
                <a:stretch>
                  <a:fillRect t="-1818" b="-4156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39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Other Lower Bounds in the </a:t>
            </a:r>
            <a:r>
              <a:rPr lang="en-US" sz="4800" b="1" dirty="0">
                <a:solidFill>
                  <a:srgbClr val="7030A0"/>
                </a:solidFill>
              </a:rPr>
              <a:t>Shuffle Model</a:t>
            </a:r>
            <a:endParaRPr lang="zh-CN" altLang="en-US" sz="4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D5B3CFC-2BAB-4175-8FDF-C17B582635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55764" y="1020267"/>
                <a:ext cx="5400600" cy="39604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3500" b="1" dirty="0">
                    <a:solidFill>
                      <a:srgbClr val="FF0000"/>
                    </a:solidFill>
                  </a:rPr>
                  <a:t>Learning Parity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FF0000"/>
                    </a:solidFill>
                  </a:rPr>
                  <a:t>Input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users,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user gets</a:t>
                </a:r>
              </a:p>
              <a:p>
                <a:pPr marL="0" indent="0">
                  <a:buNone/>
                </a:pPr>
                <a:r>
                  <a:rPr lang="en-US" sz="3200" dirty="0"/>
                  <a:t>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3200" dirty="0"/>
                  <a:t> and a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br>
                  <a:rPr lang="en-US" sz="3200" dirty="0"/>
                </a:b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00B0F0"/>
                    </a:solidFill>
                  </a:rPr>
                  <a:t>Promise</a:t>
                </a:r>
                <a:r>
                  <a:rPr lang="en-US" sz="3200" dirty="0"/>
                  <a:t>: There exists a hidden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3200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2)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3200" dirty="0"/>
              </a:p>
              <a:p>
                <a:pPr marL="0" indent="0" algn="ctr">
                  <a:buNone/>
                </a:pP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:r>
                  <a:rPr lang="en-US" sz="3200" b="1" dirty="0">
                    <a:solidFill>
                      <a:srgbClr val="7030A0"/>
                    </a:solidFill>
                  </a:rPr>
                  <a:t>Goal</a:t>
                </a:r>
                <a:r>
                  <a:rPr lang="en-US" sz="3200" dirty="0"/>
                  <a:t>: Find the hidden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D5B3CFC-2BAB-4175-8FDF-C17B58263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64" y="1020267"/>
                <a:ext cx="5400600" cy="3960441"/>
              </a:xfrm>
              <a:prstGeom prst="rect">
                <a:avLst/>
              </a:prstGeom>
              <a:blipFill>
                <a:blip r:embed="rId3"/>
                <a:stretch>
                  <a:fillRect l="-2709" t="-5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87185D-9BF0-42A9-A7C1-7C69AEB29B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408" y="1022991"/>
                <a:ext cx="5760640" cy="38164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3600" b="1" dirty="0">
                    <a:solidFill>
                      <a:srgbClr val="FF0000"/>
                    </a:solidFill>
                  </a:rPr>
                  <a:t>Selection</a:t>
                </a:r>
                <a:endParaRPr lang="en-US" sz="3200" b="1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b="1" dirty="0">
                    <a:solidFill>
                      <a:srgbClr val="FF0000"/>
                    </a:solidFill>
                  </a:rPr>
                  <a:t>Input</a:t>
                </a:r>
                <a:r>
                  <a:rPr lang="en-US" sz="3200" b="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users,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user gets a preference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  <a:br>
                  <a:rPr lang="en-US" sz="3200" dirty="0"/>
                </a:br>
                <a:r>
                  <a:rPr lang="en-US" sz="160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b="1" dirty="0">
                    <a:solidFill>
                      <a:srgbClr val="00B0F0"/>
                    </a:solidFill>
                  </a:rPr>
                  <a:t>Score</a:t>
                </a:r>
                <a:r>
                  <a:rPr lang="en-US" sz="3200" dirty="0"/>
                  <a:t>: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b="1" dirty="0">
                    <a:solidFill>
                      <a:srgbClr val="7030A0"/>
                    </a:solidFill>
                  </a:rPr>
                  <a:t>Goal</a:t>
                </a:r>
                <a:r>
                  <a:rPr lang="en-US" sz="3200" dirty="0"/>
                  <a:t>: Find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such that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limLow>
                        <m:limLow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−1/10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D87185D-9BF0-42A9-A7C1-7C69AEB29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08" y="1022991"/>
                <a:ext cx="5760640" cy="3816425"/>
              </a:xfrm>
              <a:prstGeom prst="rect">
                <a:avLst/>
              </a:prstGeom>
              <a:blipFill>
                <a:blip r:embed="rId4"/>
                <a:stretch>
                  <a:fillRect l="-2434" t="-3514" b="-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7D8A46-0DBF-4C22-925C-8B8750BA2283}"/>
                  </a:ext>
                </a:extLst>
              </p:cNvPr>
              <p:cNvSpPr txBox="1"/>
              <p:nvPr/>
            </p:nvSpPr>
            <p:spPr>
              <a:xfrm>
                <a:off x="447408" y="5050179"/>
                <a:ext cx="5496564" cy="1569660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Main Result IV.1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-DP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shuffle</a:t>
                </a:r>
                <a:r>
                  <a:rPr lang="en-US" sz="2400" dirty="0">
                    <a:solidFill>
                      <a:schemeClr val="tx1"/>
                    </a:solidFill>
                  </a:rPr>
                  <a:t> protocol with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messages from each user cannot solve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Selection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𝐃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7D8A46-0DBF-4C22-925C-8B8750BA2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08" y="5050179"/>
                <a:ext cx="5496564" cy="1569660"/>
              </a:xfrm>
              <a:prstGeom prst="rect">
                <a:avLst/>
              </a:prstGeom>
              <a:blipFill>
                <a:blip r:embed="rId5"/>
                <a:stretch>
                  <a:fillRect l="-1326" t="-2682" r="-2541" b="-6897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361A73-4356-471C-8F7E-173E378D5AFC}"/>
                  </a:ext>
                </a:extLst>
              </p:cNvPr>
              <p:cNvSpPr txBox="1"/>
              <p:nvPr/>
            </p:nvSpPr>
            <p:spPr>
              <a:xfrm>
                <a:off x="6307782" y="5067299"/>
                <a:ext cx="5496564" cy="1601272"/>
              </a:xfrm>
              <a:prstGeom prst="rect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Main Result IV.2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-DP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shuffle</a:t>
                </a:r>
                <a:r>
                  <a:rPr lang="en-US" sz="2400" dirty="0">
                    <a:solidFill>
                      <a:schemeClr val="tx1"/>
                    </a:solidFill>
                  </a:rPr>
                  <a:t> protocol with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messages from each user cannot solve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Learning Parity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361A73-4356-471C-8F7E-173E378D5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782" y="5067299"/>
                <a:ext cx="5496564" cy="1601272"/>
              </a:xfrm>
              <a:prstGeom prst="rect">
                <a:avLst/>
              </a:prstGeom>
              <a:blipFill>
                <a:blip r:embed="rId6"/>
                <a:stretch>
                  <a:fillRect l="-1438" t="-2632" r="-2544" b="-6015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5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rgbClr val="7030A0"/>
                </a:solidFill>
              </a:rPr>
              <a:t>Comparison with [Cheu-Ullman’2020]</a:t>
            </a:r>
            <a:endParaRPr lang="zh-CN" altLang="en-US" sz="4800" b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0DF49C-2375-489D-A706-CDE865E033AD}"/>
              </a:ext>
            </a:extLst>
          </p:cNvPr>
          <p:cNvSpPr txBox="1"/>
          <p:nvPr/>
        </p:nvSpPr>
        <p:spPr>
          <a:xfrm>
            <a:off x="983432" y="1268760"/>
            <a:ext cx="10582140" cy="15081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Robust Shuffle Model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(Robustness condition.) </a:t>
            </a:r>
            <a:r>
              <a:rPr lang="en-US" sz="2400" dirty="0">
                <a:solidFill>
                  <a:schemeClr val="tx1"/>
                </a:solidFill>
              </a:rPr>
              <a:t>The protocol should still be private, even if a small constant fraction of users dropped out. A very desirable property in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E4468-C14E-48F0-A90E-87B6A2A56E35}"/>
                  </a:ext>
                </a:extLst>
              </p:cNvPr>
              <p:cNvSpPr txBox="1"/>
              <p:nvPr/>
            </p:nvSpPr>
            <p:spPr>
              <a:xfrm>
                <a:off x="783892" y="3284984"/>
                <a:ext cx="10981220" cy="129663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A recent independent work by [</a:t>
                </a:r>
                <a:r>
                  <a:rPr lang="en-US" sz="2800" b="1" dirty="0" err="1">
                    <a:solidFill>
                      <a:srgbClr val="FF0000"/>
                    </a:solidFill>
                  </a:rPr>
                  <a:t>Cheu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-Ullman]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-DP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robust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shuffle</a:t>
                </a:r>
                <a:r>
                  <a:rPr lang="en-US" sz="2400" dirty="0">
                    <a:solidFill>
                      <a:schemeClr val="tx1"/>
                    </a:solidFill>
                  </a:rPr>
                  <a:t> protocol with </a:t>
                </a:r>
                <a:r>
                  <a:rPr lang="en-US" sz="2400" b="1" u="sng" dirty="0">
                    <a:solidFill>
                      <a:schemeClr val="tx1"/>
                    </a:solidFill>
                  </a:rPr>
                  <a:t>unbounded messages </a:t>
                </a:r>
                <a:r>
                  <a:rPr lang="en-US" sz="2400" dirty="0">
                    <a:solidFill>
                      <a:schemeClr val="tx1"/>
                    </a:solidFill>
                  </a:rPr>
                  <a:t>from each user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cannot solve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Selection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and cannot solve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Learning Parity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7E4468-C14E-48F0-A90E-87B6A2A56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92" y="3284984"/>
                <a:ext cx="10981220" cy="1296637"/>
              </a:xfrm>
              <a:prstGeom prst="rect">
                <a:avLst/>
              </a:prstGeom>
              <a:blipFill>
                <a:blip r:embed="rId3"/>
                <a:stretch>
                  <a:fillRect t="-4186" r="-721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ADFF12-0A78-4E7F-8023-86A8AB657B16}"/>
                  </a:ext>
                </a:extLst>
              </p:cNvPr>
              <p:cNvSpPr txBox="1"/>
              <p:nvPr/>
            </p:nvSpPr>
            <p:spPr>
              <a:xfrm>
                <a:off x="1487488" y="5151295"/>
                <a:ext cx="9433048" cy="12350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Our result does not work for the </a:t>
                </a:r>
                <a:r>
                  <a:rPr lang="en-US" sz="2400" b="1" u="sng" dirty="0">
                    <a:solidFill>
                      <a:schemeClr val="tx1"/>
                    </a:solidFill>
                  </a:rPr>
                  <a:t>unbounded message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case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but applies to even </a:t>
                </a:r>
                <a:r>
                  <a:rPr lang="en-US" sz="2400" b="1" u="sng" dirty="0">
                    <a:solidFill>
                      <a:schemeClr val="tx1"/>
                    </a:solidFill>
                  </a:rPr>
                  <a:t>non-robust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shuffle protocols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and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also gives better lower bounds when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for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Selection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ADFF12-0A78-4E7F-8023-86A8AB65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5151295"/>
                <a:ext cx="9433048" cy="1235082"/>
              </a:xfrm>
              <a:prstGeom prst="rect">
                <a:avLst/>
              </a:prstGeom>
              <a:blipFill>
                <a:blip r:embed="rId4"/>
                <a:stretch>
                  <a:fillRect t="-3415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31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68"/>
            <a:ext cx="10515600" cy="5472608"/>
          </a:xfrm>
        </p:spPr>
        <p:txBody>
          <a:bodyPr>
            <a:normAutofit/>
          </a:bodyPr>
          <a:lstStyle/>
          <a:p>
            <a:r>
              <a:rPr lang="en-US" dirty="0"/>
              <a:t>Part I (Introduction)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Shuffle Model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Differential Privacy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Count Distinct Problem </a:t>
            </a:r>
            <a:r>
              <a:rPr lang="en-US" dirty="0"/>
              <a:t>and Our Results for it</a:t>
            </a:r>
          </a:p>
          <a:p>
            <a:pPr lvl="1"/>
            <a:r>
              <a:rPr lang="en-US" dirty="0"/>
              <a:t>Lower Bounds for </a:t>
            </a:r>
            <a:r>
              <a:rPr lang="en-US" b="1" dirty="0">
                <a:solidFill>
                  <a:srgbClr val="00B050"/>
                </a:solidFill>
              </a:rPr>
              <a:t>Selection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Learning Parity </a:t>
            </a:r>
            <a:r>
              <a:rPr lang="en-US" dirty="0"/>
              <a:t>in the </a:t>
            </a:r>
            <a:r>
              <a:rPr lang="en-US" b="1" dirty="0">
                <a:solidFill>
                  <a:srgbClr val="7030A0"/>
                </a:solidFill>
              </a:rPr>
              <a:t>Shuffle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 (Techniques)</a:t>
            </a:r>
          </a:p>
          <a:p>
            <a:pPr lvl="1"/>
            <a:r>
              <a:rPr lang="en-US" dirty="0"/>
              <a:t>Lower Bounds via </a:t>
            </a:r>
            <a:r>
              <a:rPr lang="en-US" b="1" dirty="0">
                <a:solidFill>
                  <a:srgbClr val="00B050"/>
                </a:solidFill>
              </a:rPr>
              <a:t>Moment-Matching</a:t>
            </a:r>
          </a:p>
          <a:p>
            <a:pPr lvl="1"/>
            <a:r>
              <a:rPr lang="en-US" dirty="0"/>
              <a:t>Lower Bounds via </a:t>
            </a:r>
            <a:r>
              <a:rPr lang="en-US" b="1" dirty="0">
                <a:solidFill>
                  <a:srgbClr val="0070C0"/>
                </a:solidFill>
              </a:rPr>
              <a:t>Dominated Protocols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Conclusion</a:t>
            </a:r>
            <a:r>
              <a:rPr lang="en-US" dirty="0"/>
              <a:t> and </a:t>
            </a:r>
            <a:r>
              <a:rPr lang="en-US" b="1" dirty="0"/>
              <a:t>Open Problems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Today’s Plan</a:t>
            </a:r>
            <a:endParaRPr lang="zh-CN" altLang="en-US" sz="4800" dirty="0"/>
          </a:p>
        </p:txBody>
      </p:sp>
      <p:sp>
        <p:nvSpPr>
          <p:cNvPr id="2" name="Arrow: Left 1">
            <a:extLst>
              <a:ext uri="{FF2B5EF4-FFF2-40B4-BE49-F238E27FC236}">
                <a16:creationId xmlns:a16="http://schemas.microsoft.com/office/drawing/2014/main" id="{56B8E9ED-449E-47D1-92CD-ED1FBC6475AF}"/>
              </a:ext>
            </a:extLst>
          </p:cNvPr>
          <p:cNvSpPr/>
          <p:nvPr/>
        </p:nvSpPr>
        <p:spPr>
          <a:xfrm rot="10800000">
            <a:off x="838200" y="1513384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3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16632"/>
            <a:ext cx="10943580" cy="136815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Maximal Separation Between Global Sensitivity and </a:t>
            </a:r>
            <a:r>
              <a:rPr lang="en-US" sz="4800" b="1" dirty="0">
                <a:solidFill>
                  <a:schemeClr val="accent2"/>
                </a:solidFill>
              </a:rPr>
              <a:t>Two-Party 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ADFF12-0A78-4E7F-8023-86A8AB657B16}"/>
                  </a:ext>
                </a:extLst>
              </p:cNvPr>
              <p:cNvSpPr txBox="1"/>
              <p:nvPr/>
            </p:nvSpPr>
            <p:spPr>
              <a:xfrm>
                <a:off x="1487488" y="4797152"/>
                <a:ext cx="9433048" cy="12522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Improved the previous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vs.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separation, 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and answered an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Open Question </a:t>
                </a:r>
                <a:r>
                  <a:rPr lang="en-US" sz="2400" dirty="0">
                    <a:solidFill>
                      <a:schemeClr val="tx1"/>
                    </a:solidFill>
                  </a:rPr>
                  <a:t>by </a:t>
                </a:r>
              </a:p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[</a:t>
                </a:r>
                <a:r>
                  <a:rPr lang="en-US" sz="2400" dirty="0">
                    <a:solidFill>
                      <a:schemeClr val="tx1"/>
                    </a:solidFill>
                  </a:rPr>
                  <a:t>McGregor-Mironov-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Pitassi</a:t>
                </a:r>
                <a:r>
                  <a:rPr lang="en-US" sz="2400" dirty="0">
                    <a:solidFill>
                      <a:schemeClr val="tx1"/>
                    </a:solidFill>
                  </a:rPr>
                  <a:t>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Reingold</a:t>
                </a:r>
                <a:r>
                  <a:rPr lang="en-US" sz="2400" dirty="0">
                    <a:solidFill>
                      <a:schemeClr val="tx1"/>
                    </a:solidFill>
                  </a:rPr>
                  <a:t>-Talwar-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Vadhan</a:t>
                </a:r>
                <a:r>
                  <a:rPr lang="en-US" sz="2400" dirty="0">
                    <a:solidFill>
                      <a:schemeClr val="tx1"/>
                    </a:solidFill>
                  </a:rPr>
                  <a:t> FOCS 2010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ADFF12-0A78-4E7F-8023-86A8AB65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4797152"/>
                <a:ext cx="9433048" cy="1252266"/>
              </a:xfrm>
              <a:prstGeom prst="rect">
                <a:avLst/>
              </a:prstGeom>
              <a:blipFill>
                <a:blip r:embed="rId3"/>
                <a:stretch>
                  <a:fillRect t="-289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1B443F-770C-4743-9513-07686DD1B3D7}"/>
                  </a:ext>
                </a:extLst>
              </p:cNvPr>
              <p:cNvSpPr txBox="1"/>
              <p:nvPr/>
            </p:nvSpPr>
            <p:spPr>
              <a:xfrm>
                <a:off x="1487488" y="2420888"/>
                <a:ext cx="9433048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There is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whose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global sensitivity </a:t>
                </a:r>
                <a:r>
                  <a:rPr lang="en-US" sz="2400" dirty="0">
                    <a:solidFill>
                      <a:schemeClr val="tx1"/>
                    </a:solidFill>
                  </a:rPr>
                  <a:t>is one, yet no (O(1),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)-DP protocol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 the </a:t>
                </a:r>
                <a:r>
                  <a:rPr lang="en-US" sz="2400" b="1" dirty="0">
                    <a:solidFill>
                      <a:schemeClr val="accent2"/>
                    </a:solidFill>
                  </a:rPr>
                  <a:t>two-party model </a:t>
                </a:r>
                <a:r>
                  <a:rPr lang="en-US" sz="2400" dirty="0">
                    <a:solidFill>
                      <a:schemeClr val="tx1"/>
                    </a:solidFill>
                  </a:rPr>
                  <a:t>can achieve error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1B443F-770C-4743-9513-07686DD1B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2420888"/>
                <a:ext cx="9433048" cy="1200329"/>
              </a:xfrm>
              <a:prstGeom prst="rect">
                <a:avLst/>
              </a:prstGeom>
              <a:blipFill>
                <a:blip r:embed="rId4"/>
                <a:stretch>
                  <a:fillRect t="-3518" b="-10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6F956708-B980-42B0-8DB4-A4F0705F73D6}"/>
              </a:ext>
            </a:extLst>
          </p:cNvPr>
          <p:cNvSpPr/>
          <p:nvPr/>
        </p:nvSpPr>
        <p:spPr>
          <a:xfrm>
            <a:off x="8472264" y="3472879"/>
            <a:ext cx="3240360" cy="1252265"/>
          </a:xfrm>
          <a:prstGeom prst="wedgeEllipseCallout">
            <a:avLst>
              <a:gd name="adj1" fmla="val -33548"/>
              <a:gd name="adj2" fmla="val -73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 our paper for more details!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CED73AF7-2208-484D-B8EA-44F873F17648}"/>
                  </a:ext>
                </a:extLst>
              </p:cNvPr>
              <p:cNvSpPr/>
              <p:nvPr/>
            </p:nvSpPr>
            <p:spPr>
              <a:xfrm>
                <a:off x="7642536" y="1232756"/>
                <a:ext cx="4536504" cy="1200329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That is, changing one input bit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can make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changes by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peech Bubble: Oval 2">
                <a:extLst>
                  <a:ext uri="{FF2B5EF4-FFF2-40B4-BE49-F238E27FC236}">
                    <a16:creationId xmlns:a16="http://schemas.microsoft.com/office/drawing/2014/main" id="{CED73AF7-2208-484D-B8EA-44F873F176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536" y="1232756"/>
                <a:ext cx="4536504" cy="1200329"/>
              </a:xfrm>
              <a:prstGeom prst="wedgeEllipse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12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9F54-1FFA-4E1D-8D07-AD6F0CE3A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0268"/>
            <a:ext cx="10515600" cy="5472608"/>
          </a:xfrm>
        </p:spPr>
        <p:txBody>
          <a:bodyPr>
            <a:normAutofit/>
          </a:bodyPr>
          <a:lstStyle/>
          <a:p>
            <a:r>
              <a:rPr lang="en-US" dirty="0"/>
              <a:t>Part I (Introduction)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Shuffle Model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Differential Privacy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Count Distinct Problem </a:t>
            </a:r>
            <a:r>
              <a:rPr lang="en-US" dirty="0"/>
              <a:t>and Our Results for it</a:t>
            </a:r>
          </a:p>
          <a:p>
            <a:pPr lvl="1"/>
            <a:r>
              <a:rPr lang="en-US" dirty="0"/>
              <a:t>Lower Bounds for </a:t>
            </a:r>
            <a:r>
              <a:rPr lang="en-US" b="1" dirty="0">
                <a:solidFill>
                  <a:srgbClr val="00B050"/>
                </a:solidFill>
              </a:rPr>
              <a:t>Selection</a:t>
            </a:r>
            <a:r>
              <a:rPr lang="en-US" dirty="0"/>
              <a:t> and </a:t>
            </a:r>
            <a:r>
              <a:rPr lang="en-US" b="1" dirty="0">
                <a:solidFill>
                  <a:srgbClr val="00B0F0"/>
                </a:solidFill>
              </a:rPr>
              <a:t>Learning Parity </a:t>
            </a:r>
            <a:r>
              <a:rPr lang="en-US" dirty="0"/>
              <a:t>in the </a:t>
            </a:r>
            <a:r>
              <a:rPr lang="en-US" b="1" dirty="0">
                <a:solidFill>
                  <a:srgbClr val="7030A0"/>
                </a:solidFill>
              </a:rPr>
              <a:t>Shuffle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Part II (Techniques)</a:t>
            </a:r>
          </a:p>
          <a:p>
            <a:pPr lvl="1"/>
            <a:r>
              <a:rPr lang="en-US" dirty="0"/>
              <a:t>Lower Bounds via </a:t>
            </a:r>
            <a:r>
              <a:rPr lang="en-US" b="1" dirty="0">
                <a:solidFill>
                  <a:srgbClr val="00B050"/>
                </a:solidFill>
              </a:rPr>
              <a:t>Moment-Matching</a:t>
            </a:r>
          </a:p>
          <a:p>
            <a:pPr lvl="1"/>
            <a:r>
              <a:rPr lang="en-US" dirty="0"/>
              <a:t>Lower Bounds via </a:t>
            </a:r>
            <a:r>
              <a:rPr lang="en-US" b="1" dirty="0">
                <a:solidFill>
                  <a:srgbClr val="0070C0"/>
                </a:solidFill>
              </a:rPr>
              <a:t>Dominated Protocols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Conclusion</a:t>
            </a:r>
            <a:r>
              <a:rPr lang="en-US" dirty="0"/>
              <a:t> and </a:t>
            </a:r>
            <a:r>
              <a:rPr lang="en-US" b="1" dirty="0"/>
              <a:t>Open Problems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Today’s Plan</a:t>
            </a:r>
            <a:endParaRPr lang="zh-CN" altLang="en-US" sz="48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0B9EFD5-00AA-4690-A535-8A8DB9C12F97}"/>
              </a:ext>
            </a:extLst>
          </p:cNvPr>
          <p:cNvSpPr/>
          <p:nvPr/>
        </p:nvSpPr>
        <p:spPr>
          <a:xfrm rot="10800000">
            <a:off x="406152" y="3140968"/>
            <a:ext cx="432048" cy="2880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DB9E3-5697-4C47-AF31-79B4C0F4E629}"/>
              </a:ext>
            </a:extLst>
          </p:cNvPr>
          <p:cNvSpPr txBox="1"/>
          <p:nvPr/>
        </p:nvSpPr>
        <p:spPr>
          <a:xfrm>
            <a:off x="6600056" y="3356992"/>
            <a:ext cx="5472204" cy="101566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The proof is very technical, </a:t>
            </a:r>
          </a:p>
          <a:p>
            <a:pPr algn="ctr"/>
            <a:r>
              <a:rPr lang="en-US" sz="2000" dirty="0"/>
              <a:t>I will only give the </a:t>
            </a:r>
            <a:r>
              <a:rPr lang="en-US" sz="2000" u="sng" dirty="0"/>
              <a:t>construction of hard instances</a:t>
            </a:r>
            <a:r>
              <a:rPr lang="en-US" sz="2000" dirty="0"/>
              <a:t>, </a:t>
            </a:r>
          </a:p>
          <a:p>
            <a:pPr algn="ctr"/>
            <a:r>
              <a:rPr lang="en-US" sz="2000" dirty="0"/>
              <a:t>and some </a:t>
            </a:r>
            <a:r>
              <a:rPr lang="en-US" sz="2000" u="sng" dirty="0"/>
              <a:t>intuitions</a:t>
            </a:r>
            <a:r>
              <a:rPr lang="en-US" sz="2000" dirty="0"/>
              <a:t> on why the lower bounds hold</a:t>
            </a:r>
          </a:p>
        </p:txBody>
      </p:sp>
    </p:spTree>
    <p:extLst>
      <p:ext uri="{BB962C8B-B14F-4D97-AF65-F5344CB8AC3E}">
        <p14:creationId xmlns:p14="http://schemas.microsoft.com/office/powerpoint/2010/main" val="77552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874424" cy="1516421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Lower Bounds for </a:t>
            </a:r>
            <a:r>
              <a:rPr lang="en-US" altLang="zh-CN" sz="4800" b="1" dirty="0"/>
              <a:t>Count Distinct </a:t>
            </a:r>
            <a:r>
              <a:rPr lang="en-US" altLang="zh-CN" sz="4800" dirty="0"/>
              <a:t>via </a:t>
            </a:r>
            <a:r>
              <a:rPr lang="en-US" altLang="zh-CN" sz="4800" b="1" dirty="0">
                <a:solidFill>
                  <a:srgbClr val="00B0F0"/>
                </a:solidFill>
              </a:rPr>
              <a:t>Moment-Matching</a:t>
            </a:r>
            <a:endParaRPr lang="zh-CN" altLang="en-US" sz="48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D5B3CFC-2BAB-4175-8FDF-C17B582635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369" y="1556792"/>
                <a:ext cx="11377264" cy="3456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3500" b="1" dirty="0">
                    <a:solidFill>
                      <a:srgbClr val="0070C0"/>
                    </a:solidFill>
                  </a:rPr>
                  <a:t>Estimate the Unseen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050" dirty="0"/>
                  <a:t> 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Input</a:t>
                </a:r>
                <a:r>
                  <a:rPr lang="en-US" dirty="0"/>
                  <a:t>: Given access to a list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900" dirty="0"/>
                  <a:t> 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Problem</a:t>
                </a:r>
                <a:r>
                  <a:rPr lang="en-US" dirty="0"/>
                  <a:t>: Estimate the number of </a:t>
                </a:r>
                <a:r>
                  <a:rPr lang="en-US" b="1" dirty="0">
                    <a:solidFill>
                      <a:srgbClr val="C00000"/>
                    </a:solidFill>
                  </a:rPr>
                  <a:t>Distinct Elements </a:t>
                </a:r>
                <a:r>
                  <a:rPr lang="en-US" dirty="0"/>
                  <a:t>in the list within an additive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000" dirty="0"/>
                  <a:t> 0</a:t>
                </a:r>
              </a:p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00B050"/>
                    </a:solidFill>
                  </a:rPr>
                  <a:t>Query Complexity Model: </a:t>
                </a:r>
                <a:r>
                  <a:rPr lang="en-US" dirty="0">
                    <a:solidFill>
                      <a:schemeClr val="tx1"/>
                    </a:solidFill>
                  </a:rPr>
                  <a:t>Each time one can adaptively pick one element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from the list to query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D5B3CFC-2BAB-4175-8FDF-C17B58263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9" y="1556792"/>
                <a:ext cx="11377264" cy="3456384"/>
              </a:xfrm>
              <a:prstGeom prst="rect">
                <a:avLst/>
              </a:prstGeom>
              <a:blipFill>
                <a:blip r:embed="rId3"/>
                <a:stretch>
                  <a:fillRect t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E1A8DA-6C71-49C4-981D-800DE3138B50}"/>
                  </a:ext>
                </a:extLst>
              </p:cNvPr>
              <p:cNvSpPr txBox="1"/>
              <p:nvPr/>
            </p:nvSpPr>
            <p:spPr>
              <a:xfrm>
                <a:off x="3254081" y="5373216"/>
                <a:ext cx="5683838" cy="95410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[Valiant-Valiant’13] [W</a:t>
                </a:r>
                <a:r>
                  <a:rPr lang="en-US" altLang="zh-CN" sz="2800" dirty="0"/>
                  <a:t>u-</a:t>
                </a:r>
                <a:r>
                  <a:rPr lang="en-US" sz="2800" dirty="0"/>
                  <a:t>Yang’19]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queries are required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5E1A8DA-6C71-49C4-981D-800DE3138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081" y="5373216"/>
                <a:ext cx="5683838" cy="954107"/>
              </a:xfrm>
              <a:prstGeom prst="rect">
                <a:avLst/>
              </a:prstGeom>
              <a:blipFill>
                <a:blip r:embed="rId4"/>
                <a:stretch>
                  <a:fillRect t="-5031" b="-16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9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874424" cy="1516421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Lower Bounds for </a:t>
            </a:r>
            <a:r>
              <a:rPr lang="en-US" altLang="zh-CN" sz="4800" b="1" dirty="0"/>
              <a:t>Count Distinct </a:t>
            </a:r>
            <a:r>
              <a:rPr lang="en-US" altLang="zh-CN" sz="4800" dirty="0"/>
              <a:t>via </a:t>
            </a:r>
            <a:r>
              <a:rPr lang="en-US" altLang="zh-CN" sz="4800" b="1" dirty="0">
                <a:solidFill>
                  <a:srgbClr val="00B0F0"/>
                </a:solidFill>
              </a:rPr>
              <a:t>Moment-Matching</a:t>
            </a:r>
            <a:endParaRPr lang="zh-CN" altLang="en-US" sz="48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D5B3CFC-2BAB-4175-8FDF-C17B582635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633053"/>
                <a:ext cx="11928648" cy="3020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Key idea in [WY’19]:  </a:t>
                </a:r>
                <a:r>
                  <a:rPr lang="en-US" b="1" dirty="0">
                    <a:solidFill>
                      <a:srgbClr val="00B0F0"/>
                    </a:solidFill>
                  </a:rPr>
                  <a:t>Moment-Matching</a:t>
                </a:r>
                <a:r>
                  <a:rPr lang="en-US" dirty="0"/>
                  <a:t> Random Variables</a:t>
                </a:r>
              </a:p>
              <a:p>
                <a:pPr marL="0" indent="0" algn="ctr">
                  <a:buNone/>
                </a:pPr>
                <a:r>
                  <a:rPr lang="en-US" sz="8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1600" i="1" dirty="0"/>
                  <a:t>  </a:t>
                </a: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There are two random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:</a:t>
                </a:r>
              </a:p>
              <a:p>
                <a:pPr marL="971550" lvl="1" indent="-514350">
                  <a:buAutoNum type="arabicPeriod"/>
                </a:pPr>
                <a:r>
                  <a:rPr lang="en-US" dirty="0"/>
                  <a:t>(</a:t>
                </a:r>
                <a:r>
                  <a:rPr lang="en-US" b="1" dirty="0">
                    <a:solidFill>
                      <a:srgbClr val="C00000"/>
                    </a:solidFill>
                  </a:rPr>
                  <a:t>Unit Expectation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971550" lvl="1" indent="-514350">
                  <a:buAutoNum type="arabicPeriod"/>
                </a:pPr>
                <a:r>
                  <a:rPr lang="en-US" dirty="0"/>
                  <a:t>(</a:t>
                </a:r>
                <a:r>
                  <a:rPr lang="en-US" b="1" dirty="0">
                    <a:solidFill>
                      <a:srgbClr val="C00000"/>
                    </a:solidFill>
                  </a:rPr>
                  <a:t>Matching Moments</a:t>
                </a:r>
                <a:r>
                  <a:rPr lang="en-US" dirty="0"/>
                  <a:t>) For all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971550" lvl="1" indent="-514350">
                  <a:buAutoNum type="arabicPeriod"/>
                </a:pPr>
                <a:r>
                  <a:rPr lang="en-US" dirty="0"/>
                  <a:t>(</a:t>
                </a:r>
                <a:r>
                  <a:rPr lang="en-US" b="1" dirty="0">
                    <a:solidFill>
                      <a:srgbClr val="C00000"/>
                    </a:solidFill>
                  </a:rPr>
                  <a:t>Bounded Domain</a:t>
                </a:r>
                <a:r>
                  <a:rPr lang="en-US" dirty="0"/>
                  <a:t>)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are supported 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∪[1,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971550" lvl="1" indent="-514350">
                  <a:buAutoNum type="arabicPeriod"/>
                </a:pPr>
                <a:r>
                  <a:rPr lang="en-US" dirty="0"/>
                  <a:t>(</a:t>
                </a:r>
                <a:r>
                  <a:rPr lang="en-US" b="1" dirty="0">
                    <a:solidFill>
                      <a:srgbClr val="C00000"/>
                    </a:solidFill>
                  </a:rPr>
                  <a:t>Mostly zero vs. Mostly non-zero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≥0.9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≤0.1</m:t>
                    </m:r>
                  </m:oMath>
                </a14:m>
                <a:r>
                  <a:rPr lang="en-US" dirty="0"/>
                  <a:t>.</a:t>
                </a:r>
                <a:r>
                  <a:rPr lang="en-US" sz="90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D5B3CFC-2BAB-4175-8FDF-C17B58263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3053"/>
                <a:ext cx="11928648" cy="3020083"/>
              </a:xfrm>
              <a:prstGeom prst="rect">
                <a:avLst/>
              </a:prstGeom>
              <a:blipFill>
                <a:blip r:embed="rId3"/>
                <a:stretch>
                  <a:fillRect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31067C-AA05-4585-B262-6ED26CBE8264}"/>
                  </a:ext>
                </a:extLst>
              </p:cNvPr>
              <p:cNvSpPr txBox="1"/>
              <p:nvPr/>
            </p:nvSpPr>
            <p:spPr>
              <a:xfrm>
                <a:off x="130796" y="4797152"/>
                <a:ext cx="5342450" cy="158498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Main Result I.2</a:t>
                </a:r>
              </a:p>
              <a:p>
                <a:pPr algn="ctr"/>
                <a:r>
                  <a:rPr lang="en-US" sz="2400" dirty="0"/>
                  <a:t>For some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𝒑𝒐𝒍𝒚𝒍𝒐𝒈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,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No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dirty="0"/>
                  <a:t>Local DP protocol can solve </a:t>
                </a:r>
                <a:r>
                  <a:rPr lang="en-US" sz="2400" b="1" dirty="0"/>
                  <a:t>Count Distinct </a:t>
                </a:r>
                <a:r>
                  <a:rPr lang="en-US" sz="2400" dirty="0"/>
                  <a:t>with error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31067C-AA05-4585-B262-6ED26CBE8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96" y="4797152"/>
                <a:ext cx="5342450" cy="1584986"/>
              </a:xfrm>
              <a:prstGeom prst="rect">
                <a:avLst/>
              </a:prstGeom>
              <a:blipFill>
                <a:blip r:embed="rId4"/>
                <a:stretch>
                  <a:fillRect l="-228" t="-2672" r="-1479" b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5E2EA1-C0E0-462A-A37A-99440706075E}"/>
                  </a:ext>
                </a:extLst>
              </p:cNvPr>
              <p:cNvSpPr txBox="1"/>
              <p:nvPr/>
            </p:nvSpPr>
            <p:spPr>
              <a:xfrm>
                <a:off x="5591944" y="4736847"/>
                <a:ext cx="6552728" cy="170559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Goal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construct two distributions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-input datasets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such that 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(1) no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)-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000" dirty="0">
                    <a:solidFill>
                      <a:schemeClr val="tx1"/>
                    </a:solidFill>
                  </a:rPr>
                  <a:t> DP protocol can distinguish them </a:t>
                </a:r>
              </a:p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(2) #distinct elements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differ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5E2EA1-C0E0-462A-A37A-994407060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4736847"/>
                <a:ext cx="6552728" cy="1705595"/>
              </a:xfrm>
              <a:prstGeom prst="rect">
                <a:avLst/>
              </a:prstGeom>
              <a:blipFill>
                <a:blip r:embed="rId5"/>
                <a:stretch>
                  <a:fillRect t="-2482" r="-557" b="-4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48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35"/>
            <a:ext cx="11665296" cy="77061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Hard Distribution: Signal/Noise Decomposition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C6D23E28-CAC7-45E1-82A2-7130E6181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9020" y="1096014"/>
                <a:ext cx="12269925" cy="912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Setting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users. Each user gets an input from [D],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Parameters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a distribution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: a random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|/100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C6D23E28-CAC7-45E1-82A2-7130E618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020" y="1096014"/>
                <a:ext cx="12269925" cy="912646"/>
              </a:xfrm>
              <a:prstGeom prst="rect">
                <a:avLst/>
              </a:prstGeom>
              <a:blipFill>
                <a:blip r:embed="rId3"/>
                <a:stretch>
                  <a:fillRect t="-8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DD8BB19B-40B9-4065-A03A-1CF78B9AD3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60" y="2280167"/>
                <a:ext cx="3168352" cy="247210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Construction of the </a:t>
                </a:r>
                <a:r>
                  <a:rPr lang="en-US" sz="2400" b="1" u="sng" dirty="0"/>
                  <a:t>Signal 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(2)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(3)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DD8BB19B-40B9-4065-A03A-1CF78B9A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0" y="2280167"/>
                <a:ext cx="3168352" cy="2472108"/>
              </a:xfrm>
              <a:prstGeom prst="rect">
                <a:avLst/>
              </a:prstGeom>
              <a:blipFill>
                <a:blip r:embed="rId4"/>
                <a:stretch>
                  <a:fillRect l="-1344" t="-3186" r="-1344" b="-196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CA3C7394-1DFF-4126-9D62-9645F96B92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95564" y="2506927"/>
                <a:ext cx="3744415" cy="201858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Construction of the </a:t>
                </a:r>
                <a:r>
                  <a:rPr lang="en-US" sz="2400" b="1" u="sng" dirty="0"/>
                  <a:t>Noise 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457200" indent="-457200" algn="ctr">
                  <a:buAutoNum type="arabicParenBoth"/>
                </a:pP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)/|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CA3C7394-1DFF-4126-9D62-9645F96B9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564" y="2506927"/>
                <a:ext cx="3744415" cy="2018588"/>
              </a:xfrm>
              <a:prstGeom prst="rect">
                <a:avLst/>
              </a:prstGeom>
              <a:blipFill>
                <a:blip r:embed="rId5"/>
                <a:stretch>
                  <a:fillRect t="-3904" b="-300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3666D71C-B141-4165-9B38-36B529EA0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8032" y="2350507"/>
                <a:ext cx="4181777" cy="225321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Construction of the </a:t>
                </a:r>
              </a:p>
              <a:p>
                <a:pPr marL="0" indent="0" algn="ctr">
                  <a:buNone/>
                </a:pPr>
                <a:r>
                  <a:rPr lang="en-US" sz="2400" u="sng" dirty="0"/>
                  <a:t>Hard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Draw two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Output their union (as a multi-set).</a:t>
                </a:r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3666D71C-B141-4165-9B38-36B529EA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032" y="2350507"/>
                <a:ext cx="4181777" cy="2253212"/>
              </a:xfrm>
              <a:prstGeom prst="rect">
                <a:avLst/>
              </a:prstGeom>
              <a:blipFill>
                <a:blip r:embed="rId6"/>
                <a:stretch>
                  <a:fillRect t="-3504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us Sign 2">
            <a:extLst>
              <a:ext uri="{FF2B5EF4-FFF2-40B4-BE49-F238E27FC236}">
                <a16:creationId xmlns:a16="http://schemas.microsoft.com/office/drawing/2014/main" id="{AF330194-DC4C-434D-B1E3-F2AB886D6C7E}"/>
              </a:ext>
            </a:extLst>
          </p:cNvPr>
          <p:cNvSpPr/>
          <p:nvPr/>
        </p:nvSpPr>
        <p:spPr>
          <a:xfrm>
            <a:off x="3260540" y="3261089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EA49C35B-0A66-47DA-8FF8-49201D6111F2}"/>
              </a:ext>
            </a:extLst>
          </p:cNvPr>
          <p:cNvSpPr/>
          <p:nvPr/>
        </p:nvSpPr>
        <p:spPr>
          <a:xfrm>
            <a:off x="7439979" y="3261089"/>
            <a:ext cx="448722" cy="4320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60FD3-81DF-490E-9FC2-58C12D30069F}"/>
                  </a:ext>
                </a:extLst>
              </p:cNvPr>
              <p:cNvSpPr txBox="1"/>
              <p:nvPr/>
            </p:nvSpPr>
            <p:spPr>
              <a:xfrm>
                <a:off x="191344" y="5153476"/>
                <a:ext cx="7829540" cy="1277209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Goal</a:t>
                </a:r>
                <a:r>
                  <a:rPr lang="en-US" sz="2400" dirty="0"/>
                  <a:t>: </a:t>
                </a:r>
              </a:p>
              <a:p>
                <a:pPr algn="ctr"/>
                <a:r>
                  <a:rPr lang="en-US" sz="2400" dirty="0"/>
                  <a:t>No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 DP </a:t>
                </a:r>
                <a:r>
                  <a:rPr lang="en-US" sz="2400" dirty="0"/>
                  <a:t>protocol can distinguish between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60FD3-81DF-490E-9FC2-58C12D300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153476"/>
                <a:ext cx="7829540" cy="1277209"/>
              </a:xfrm>
              <a:prstGeom prst="rect">
                <a:avLst/>
              </a:prstGeom>
              <a:blipFill>
                <a:blip r:embed="rId7"/>
                <a:stretch>
                  <a:fillRect l="-776" t="-3756" r="-699" b="-8920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09B517-0A30-4F28-BE22-D39FC83DC4EE}"/>
                  </a:ext>
                </a:extLst>
              </p:cNvPr>
              <p:cNvSpPr txBox="1"/>
              <p:nvPr/>
            </p:nvSpPr>
            <p:spPr>
              <a:xfrm>
                <a:off x="8256240" y="4945566"/>
                <a:ext cx="3833569" cy="169302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sz="2000" dirty="0"/>
                  <a:t>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inputs in expectation.</a:t>
                </a:r>
              </a:p>
              <a:p>
                <a:pPr algn="ctr"/>
                <a:r>
                  <a:rPr lang="en-US" sz="2000" b="0" dirty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000" dirty="0"/>
                  <a:t> (and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2000" dirty="0"/>
                  <a:t>) has roughly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 inputs.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09B517-0A30-4F28-BE22-D39FC83DC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6240" y="4945566"/>
                <a:ext cx="3833569" cy="1693028"/>
              </a:xfrm>
              <a:prstGeom prst="rect">
                <a:avLst/>
              </a:prstGeom>
              <a:blipFill>
                <a:blip r:embed="rId8"/>
                <a:stretch>
                  <a:fillRect t="-1423" r="-1424" b="-462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112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3" grpId="0" animBg="1"/>
      <p:bldP spid="5" grpId="0" animBg="1"/>
      <p:bldP spid="15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35"/>
            <a:ext cx="11665296" cy="77061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Hard Distribution: Signal/Noise Decomposition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C6D23E28-CAC7-45E1-82A2-7130E6181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9020" y="1096014"/>
                <a:ext cx="12269925" cy="1009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Setting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users. Each user gets an input from [D],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Parameters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a distribution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: a random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|/100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C6D23E28-CAC7-45E1-82A2-7130E618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020" y="1096014"/>
                <a:ext cx="12269925" cy="1009712"/>
              </a:xfrm>
              <a:prstGeom prst="rect">
                <a:avLst/>
              </a:prstGeom>
              <a:blipFill>
                <a:blip r:embed="rId3"/>
                <a:stretch>
                  <a:fillRect t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DD8BB19B-40B9-4065-A03A-1CF78B9AD3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392" y="2170507"/>
                <a:ext cx="4480662" cy="2516985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Construction of the </a:t>
                </a:r>
                <a:r>
                  <a:rPr lang="en-US" sz="2400" b="1" u="sng" dirty="0"/>
                  <a:t>Signal 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(2)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(3)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DD8BB19B-40B9-4065-A03A-1CF78B9A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2170507"/>
                <a:ext cx="4480662" cy="2516985"/>
              </a:xfrm>
              <a:prstGeom prst="rect">
                <a:avLst/>
              </a:prstGeom>
              <a:blipFill>
                <a:blip r:embed="rId4"/>
                <a:stretch>
                  <a:fillRect t="-3133" b="-24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CA3C7394-1DFF-4126-9D62-9645F96B92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32648" y="2387353"/>
                <a:ext cx="2760476" cy="160057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Construction of the </a:t>
                </a:r>
                <a:r>
                  <a:rPr lang="en-US" sz="1600" b="1" u="sng" dirty="0"/>
                  <a:t>Noise 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marL="0" indent="0" algn="ctr">
                  <a:buNone/>
                </a:pPr>
                <a:r>
                  <a:rPr lang="en-US" sz="1400" dirty="0"/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14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14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)/|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400" dirty="0"/>
              </a:p>
              <a:p>
                <a:pPr marL="0" indent="0" algn="ctr">
                  <a:buNone/>
                </a:pPr>
                <a:r>
                  <a:rPr lang="en-US" sz="14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users with input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CA3C7394-1DFF-4126-9D62-9645F96B9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648" y="2387353"/>
                <a:ext cx="2760476" cy="1600571"/>
              </a:xfrm>
              <a:prstGeom prst="rect">
                <a:avLst/>
              </a:prstGeom>
              <a:blipFill>
                <a:blip r:embed="rId5"/>
                <a:stretch>
                  <a:fillRect t="-2273" r="-153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3666D71C-B141-4165-9B38-36B529EA0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41604" y="2309148"/>
                <a:ext cx="3012504" cy="167877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Construction of the </a:t>
                </a:r>
              </a:p>
              <a:p>
                <a:pPr marL="0" indent="0" algn="ctr">
                  <a:buNone/>
                </a:pPr>
                <a:r>
                  <a:rPr lang="en-US" sz="1600" u="sng" dirty="0"/>
                  <a:t>Hard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0" indent="0" algn="ctr">
                  <a:buNone/>
                </a:pPr>
                <a:r>
                  <a:rPr lang="en-US" sz="1400" dirty="0"/>
                  <a:t> Draw two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14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</m:t>
                        </m:r>
                        <m:r>
                          <m:rPr>
                            <m:sty m:val="p"/>
                          </m:rP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14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1400" dirty="0"/>
                  <a:t>Output their union (as a multi-set).</a:t>
                </a:r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3666D71C-B141-4165-9B38-36B529EA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604" y="2309148"/>
                <a:ext cx="3012504" cy="1678776"/>
              </a:xfrm>
              <a:prstGeom prst="rect">
                <a:avLst/>
              </a:prstGeom>
              <a:blipFill>
                <a:blip r:embed="rId6"/>
                <a:stretch>
                  <a:fillRect t="-2166" b="-2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us Sign 2">
            <a:extLst>
              <a:ext uri="{FF2B5EF4-FFF2-40B4-BE49-F238E27FC236}">
                <a16:creationId xmlns:a16="http://schemas.microsoft.com/office/drawing/2014/main" id="{AF330194-DC4C-434D-B1E3-F2AB886D6C7E}"/>
              </a:ext>
            </a:extLst>
          </p:cNvPr>
          <p:cNvSpPr/>
          <p:nvPr/>
        </p:nvSpPr>
        <p:spPr>
          <a:xfrm>
            <a:off x="5252327" y="3011896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EA49C35B-0A66-47DA-8FF8-49201D6111F2}"/>
              </a:ext>
            </a:extLst>
          </p:cNvPr>
          <p:cNvSpPr/>
          <p:nvPr/>
        </p:nvSpPr>
        <p:spPr>
          <a:xfrm>
            <a:off x="8643003" y="2996951"/>
            <a:ext cx="448722" cy="4320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A02EC1-56F0-4D13-9268-0F3E475B4EA3}"/>
                  </a:ext>
                </a:extLst>
              </p:cNvPr>
              <p:cNvSpPr txBox="1"/>
              <p:nvPr/>
            </p:nvSpPr>
            <p:spPr>
              <a:xfrm>
                <a:off x="189894" y="4885776"/>
                <a:ext cx="5480042" cy="70788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(</a:t>
                </a:r>
                <a:r>
                  <a:rPr lang="en-US" sz="2000" b="1" dirty="0"/>
                  <a:t>Mostly zero vs. Mostly non-zero</a:t>
                </a:r>
                <a:r>
                  <a:rPr lang="en-US" sz="2000" dirty="0"/>
                  <a:t>) 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≥0.9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≤0.1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A02EC1-56F0-4D13-9268-0F3E475B4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94" y="4885776"/>
                <a:ext cx="5480042" cy="707886"/>
              </a:xfrm>
              <a:prstGeom prst="rect">
                <a:avLst/>
              </a:prstGeom>
              <a:blipFill>
                <a:blip r:embed="rId7"/>
                <a:stretch>
                  <a:fillRect t="-3361" b="-1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B3FD2B-C7F5-4A3F-BC8C-BF80EDFD1069}"/>
                  </a:ext>
                </a:extLst>
              </p:cNvPr>
              <p:cNvSpPr txBox="1"/>
              <p:nvPr/>
            </p:nvSpPr>
            <p:spPr>
              <a:xfrm>
                <a:off x="6857777" y="4090401"/>
                <a:ext cx="4996689" cy="14214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2400" dirty="0"/>
                  <a:t> provides </a:t>
                </a:r>
                <a:r>
                  <a:rPr lang="en-US" sz="2400" u="sng" dirty="0"/>
                  <a:t>signal</a:t>
                </a:r>
              </a:p>
              <a:p>
                <a:pPr algn="ctr"/>
                <a:r>
                  <a:rPr lang="en-US" sz="2400" dirty="0" err="1"/>
                  <a:t>W.h.p</a:t>
                </a:r>
                <a:r>
                  <a:rPr lang="en-US" sz="2400" dirty="0"/>
                  <a:t>.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sz="2400" dirty="0"/>
                  <a:t>, #DE(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≤0.1|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2400" dirty="0" err="1"/>
                  <a:t>W.h.p</a:t>
                </a:r>
                <a:r>
                  <a:rPr lang="en-US" sz="2400" dirty="0"/>
                  <a:t>.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bSup>
                  </m:oMath>
                </a14:m>
                <a:r>
                  <a:rPr lang="en-US" sz="2400" dirty="0"/>
                  <a:t>, #DE(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400" dirty="0"/>
                  <a:t>)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0.5|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B3FD2B-C7F5-4A3F-BC8C-BF80EDFD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777" y="4090401"/>
                <a:ext cx="4996689" cy="1421415"/>
              </a:xfrm>
              <a:prstGeom prst="rect">
                <a:avLst/>
              </a:prstGeom>
              <a:blipFill>
                <a:blip r:embed="rId8"/>
                <a:stretch>
                  <a:fillRect l="-1217" t="-1277" b="-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E211035-BDE4-474C-82F6-4E893FD4F65B}"/>
              </a:ext>
            </a:extLst>
          </p:cNvPr>
          <p:cNvSpPr/>
          <p:nvPr/>
        </p:nvSpPr>
        <p:spPr>
          <a:xfrm>
            <a:off x="5951524" y="5023695"/>
            <a:ext cx="5109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A86167-0507-4BF8-8D1F-6115C80D0B66}"/>
                  </a:ext>
                </a:extLst>
              </p:cNvPr>
              <p:cNvSpPr txBox="1"/>
              <p:nvPr/>
            </p:nvSpPr>
            <p:spPr>
              <a:xfrm>
                <a:off x="6744072" y="5886885"/>
                <a:ext cx="5244705" cy="87472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noise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does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not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make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difference</m:t>
                      </m:r>
                    </m:oMath>
                  </m:oMathPara>
                </a14:m>
                <a:endParaRPr lang="en-US" sz="2400" u="sng" dirty="0"/>
              </a:p>
              <a:p>
                <a:pPr algn="ctr"/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)≤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≤0.01|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A86167-0507-4BF8-8D1F-6115C80D0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5886885"/>
                <a:ext cx="5244705" cy="874727"/>
              </a:xfrm>
              <a:prstGeom prst="rect">
                <a:avLst/>
              </a:prstGeom>
              <a:blipFill>
                <a:blip r:embed="rId9"/>
                <a:stretch>
                  <a:fillRect l="-1159" b="-1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52771569-718A-42DB-8F52-3DE85ED7A5D7}"/>
              </a:ext>
            </a:extLst>
          </p:cNvPr>
          <p:cNvSpPr/>
          <p:nvPr/>
        </p:nvSpPr>
        <p:spPr>
          <a:xfrm rot="10800000">
            <a:off x="5951524" y="6108224"/>
            <a:ext cx="5109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B7B7E5-1525-4E22-AA8A-A0659B743347}"/>
                  </a:ext>
                </a:extLst>
              </p:cNvPr>
              <p:cNvSpPr txBox="1"/>
              <p:nvPr/>
            </p:nvSpPr>
            <p:spPr>
              <a:xfrm>
                <a:off x="0" y="5995345"/>
                <a:ext cx="5838658" cy="65780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(1) no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)-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1800" dirty="0">
                    <a:solidFill>
                      <a:schemeClr val="tx1"/>
                    </a:solidFill>
                  </a:rPr>
                  <a:t> DP protocol can distinguish them </a:t>
                </a:r>
              </a:p>
              <a:p>
                <a:pPr algn="ctr"/>
                <a:r>
                  <a:rPr lang="en-US" sz="1800" dirty="0">
                    <a:solidFill>
                      <a:schemeClr val="tx1"/>
                    </a:solidFill>
                  </a:rPr>
                  <a:t>(2) #distinct elements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differ by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B7B7E5-1525-4E22-AA8A-A0659B743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95345"/>
                <a:ext cx="5838658" cy="657809"/>
              </a:xfrm>
              <a:prstGeom prst="rect">
                <a:avLst/>
              </a:prstGeom>
              <a:blipFill>
                <a:blip r:embed="rId10"/>
                <a:stretch>
                  <a:fillRect l="-313" t="-1818" r="-1250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AE7A2C8-2421-46E8-AB60-823F3C43C84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60128" y="6339312"/>
            <a:ext cx="338642" cy="338642"/>
          </a:xfrm>
          <a:prstGeom prst="rect">
            <a:avLst/>
          </a:prstGeom>
        </p:spPr>
      </p:pic>
      <p:sp>
        <p:nvSpPr>
          <p:cNvPr id="22" name="Plus Sign 21">
            <a:extLst>
              <a:ext uri="{FF2B5EF4-FFF2-40B4-BE49-F238E27FC236}">
                <a16:creationId xmlns:a16="http://schemas.microsoft.com/office/drawing/2014/main" id="{DDA24465-3BA0-4574-9AE5-124FD22AB8EB}"/>
              </a:ext>
            </a:extLst>
          </p:cNvPr>
          <p:cNvSpPr/>
          <p:nvPr/>
        </p:nvSpPr>
        <p:spPr>
          <a:xfrm>
            <a:off x="9140097" y="5483327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3" grpId="0" animBg="1"/>
      <p:bldP spid="5" grpId="0" animBg="1"/>
      <p:bldP spid="11" grpId="0" animBg="1"/>
      <p:bldP spid="6" grpId="0" animBg="1"/>
      <p:bldP spid="12" grpId="0" animBg="1"/>
      <p:bldP spid="14" grpId="0" animBg="1"/>
      <p:bldP spid="16" grpId="0" animBg="1"/>
      <p:bldP spid="19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35"/>
            <a:ext cx="11665296" cy="77061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Hard Distribution:</a:t>
            </a: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sz="4000" b="1" dirty="0" err="1">
                <a:solidFill>
                  <a:srgbClr val="C00000"/>
                </a:solidFill>
              </a:rPr>
              <a:t>Poissonization</a:t>
            </a:r>
            <a:r>
              <a:rPr lang="en-US" sz="4000" dirty="0">
                <a:solidFill>
                  <a:srgbClr val="C00000"/>
                </a:solidFill>
              </a:rPr>
              <a:t> </a:t>
            </a:r>
            <a:r>
              <a:rPr lang="en-US" sz="4000" b="1" dirty="0">
                <a:solidFill>
                  <a:srgbClr val="C00000"/>
                </a:solidFill>
              </a:rPr>
              <a:t>Trick</a:t>
            </a:r>
            <a:r>
              <a:rPr lang="en-US" sz="4000" dirty="0">
                <a:solidFill>
                  <a:srgbClr val="C00000"/>
                </a:solidFill>
              </a:rPr>
              <a:t> 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C6D23E28-CAC7-45E1-82A2-7130E6181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9020" y="1096014"/>
                <a:ext cx="12269925" cy="1009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Setting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users. Each user gets an input from [D],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Parameters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a distribution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: a random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|/100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C6D23E28-CAC7-45E1-82A2-7130E618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020" y="1096014"/>
                <a:ext cx="12269925" cy="1009712"/>
              </a:xfrm>
              <a:prstGeom prst="rect">
                <a:avLst/>
              </a:prstGeom>
              <a:blipFill>
                <a:blip r:embed="rId3"/>
                <a:stretch>
                  <a:fillRect t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DD8BB19B-40B9-4065-A03A-1CF78B9AD3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160" y="2280167"/>
                <a:ext cx="3168352" cy="2472108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Construction of the </a:t>
                </a:r>
                <a:r>
                  <a:rPr lang="en-US" sz="2400" b="1" u="sng" dirty="0"/>
                  <a:t>Signal 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(2)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Poi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;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(3)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DD8BB19B-40B9-4065-A03A-1CF78B9A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0" y="2280167"/>
                <a:ext cx="3168352" cy="2472108"/>
              </a:xfrm>
              <a:prstGeom prst="rect">
                <a:avLst/>
              </a:prstGeom>
              <a:blipFill>
                <a:blip r:embed="rId4"/>
                <a:stretch>
                  <a:fillRect l="-1344" t="-3186" r="-1344" b="-196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CA3C7394-1DFF-4126-9D62-9645F96B92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95564" y="2506927"/>
                <a:ext cx="3744415" cy="201858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Construction of the </a:t>
                </a:r>
                <a:r>
                  <a:rPr lang="en-US" sz="2400" b="1" u="sng" dirty="0"/>
                  <a:t>Noise 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457200" indent="-457200" algn="ctr">
                  <a:buAutoNum type="arabicParenBoth"/>
                </a:pPr>
                <a:r>
                  <a:rPr lang="en-US" sz="2000" dirty="0">
                    <a:solidFill>
                      <a:srgbClr val="FF0000"/>
                    </a:solidFill>
                  </a:rPr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)/|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CA3C7394-1DFF-4126-9D62-9645F96B9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564" y="2506927"/>
                <a:ext cx="3744415" cy="2018588"/>
              </a:xfrm>
              <a:prstGeom prst="rect">
                <a:avLst/>
              </a:prstGeom>
              <a:blipFill>
                <a:blip r:embed="rId5"/>
                <a:stretch>
                  <a:fillRect l="-487" t="-3904" b="-300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3666D71C-B141-4165-9B38-36B529EA0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8032" y="2350507"/>
                <a:ext cx="4181777" cy="225321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Construction of the </a:t>
                </a:r>
              </a:p>
              <a:p>
                <a:pPr marL="0" indent="0" algn="ctr">
                  <a:buNone/>
                </a:pPr>
                <a:r>
                  <a:rPr lang="en-US" sz="2400" u="sng" dirty="0"/>
                  <a:t>Hard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Draw two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Output their union (as a multi-set).</a:t>
                </a:r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3666D71C-B141-4165-9B38-36B529EA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032" y="2350507"/>
                <a:ext cx="4181777" cy="2253212"/>
              </a:xfrm>
              <a:prstGeom prst="rect">
                <a:avLst/>
              </a:prstGeom>
              <a:blipFill>
                <a:blip r:embed="rId6"/>
                <a:stretch>
                  <a:fillRect t="-3504" b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us Sign 2">
            <a:extLst>
              <a:ext uri="{FF2B5EF4-FFF2-40B4-BE49-F238E27FC236}">
                <a16:creationId xmlns:a16="http://schemas.microsoft.com/office/drawing/2014/main" id="{AF330194-DC4C-434D-B1E3-F2AB886D6C7E}"/>
              </a:ext>
            </a:extLst>
          </p:cNvPr>
          <p:cNvSpPr/>
          <p:nvPr/>
        </p:nvSpPr>
        <p:spPr>
          <a:xfrm>
            <a:off x="3260540" y="3261089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EA49C35B-0A66-47DA-8FF8-49201D6111F2}"/>
              </a:ext>
            </a:extLst>
          </p:cNvPr>
          <p:cNvSpPr/>
          <p:nvPr/>
        </p:nvSpPr>
        <p:spPr>
          <a:xfrm>
            <a:off x="7439979" y="3261089"/>
            <a:ext cx="448722" cy="4320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60FD3-81DF-490E-9FC2-58C12D30069F}"/>
                  </a:ext>
                </a:extLst>
              </p:cNvPr>
              <p:cNvSpPr txBox="1"/>
              <p:nvPr/>
            </p:nvSpPr>
            <p:spPr>
              <a:xfrm>
                <a:off x="191344" y="5153476"/>
                <a:ext cx="7829540" cy="1277209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Goal</a:t>
                </a:r>
                <a:r>
                  <a:rPr lang="en-US" sz="2400" dirty="0"/>
                  <a:t>: </a:t>
                </a:r>
              </a:p>
              <a:p>
                <a:pPr algn="ctr"/>
                <a:r>
                  <a:rPr lang="en-US" sz="2400" dirty="0"/>
                  <a:t>No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 DP </a:t>
                </a:r>
                <a:r>
                  <a:rPr lang="en-US" sz="2400" dirty="0"/>
                  <a:t>protocol can distinguish between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A60FD3-81DF-490E-9FC2-58C12D300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4" y="5153476"/>
                <a:ext cx="7829540" cy="1277209"/>
              </a:xfrm>
              <a:prstGeom prst="rect">
                <a:avLst/>
              </a:prstGeom>
              <a:blipFill>
                <a:blip r:embed="rId7"/>
                <a:stretch>
                  <a:fillRect l="-776" t="-3756" r="-699" b="-8920"/>
                </a:stretch>
              </a:blipFill>
              <a:ln w="190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09B517-0A30-4F28-BE22-D39FC83DC4EE}"/>
                  </a:ext>
                </a:extLst>
              </p:cNvPr>
              <p:cNvSpPr txBox="1"/>
              <p:nvPr/>
            </p:nvSpPr>
            <p:spPr>
              <a:xfrm>
                <a:off x="8266092" y="4752275"/>
                <a:ext cx="3833569" cy="177196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Poisson Distribution</a:t>
                </a:r>
              </a:p>
              <a:p>
                <a:pPr algn="ctr"/>
                <a:r>
                  <a:rPr lang="en-US" sz="800" dirty="0"/>
                  <a:t> 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Parameter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Support</a:t>
                </a:r>
                <a:r>
                  <a:rPr lang="en-US" dirty="0"/>
                  <a:t>: non-negative integers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Specification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Poi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rgbClr val="00B0F0"/>
                    </a:solidFill>
                  </a:rPr>
                  <a:t>Mean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Poi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09B517-0A30-4F28-BE22-D39FC83DC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092" y="4752275"/>
                <a:ext cx="3833569" cy="1771960"/>
              </a:xfrm>
              <a:prstGeom prst="rect">
                <a:avLst/>
              </a:prstGeom>
              <a:blipFill>
                <a:blip r:embed="rId8"/>
                <a:stretch>
                  <a:fillRect l="-1266" t="-1706" b="-409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263956BF-E2E1-40E4-9A58-0EFB9E9102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184" y="2280167"/>
                <a:ext cx="3168352" cy="247210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7030A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Construction of the </a:t>
                </a:r>
                <a:r>
                  <a:rPr lang="en-US" sz="2400" b="1" u="sng" dirty="0"/>
                  <a:t>Signal 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rgbClr val="FF0000"/>
                    </a:solidFill>
                  </a:rPr>
                  <a:t>(2)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(3)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1" name="Content Placeholder 4">
                <a:extLst>
                  <a:ext uri="{FF2B5EF4-FFF2-40B4-BE49-F238E27FC236}">
                    <a16:creationId xmlns:a16="http://schemas.microsoft.com/office/drawing/2014/main" id="{263956BF-E2E1-40E4-9A58-0EFB9E910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4" y="2280167"/>
                <a:ext cx="3168352" cy="2472108"/>
              </a:xfrm>
              <a:prstGeom prst="rect">
                <a:avLst/>
              </a:prstGeom>
              <a:blipFill>
                <a:blip r:embed="rId9"/>
                <a:stretch>
                  <a:fillRect l="-1149" t="-3186" r="-1341" b="-1961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2E587308-8DA4-4227-AE90-EFA2D8848D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88999" y="2506927"/>
                <a:ext cx="3744415" cy="2018588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dirty="0"/>
                  <a:t>Construction of the </a:t>
                </a:r>
                <a:r>
                  <a:rPr lang="en-US" sz="2400" b="1" u="sng" dirty="0"/>
                  <a:t>Noise 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dirty="0"/>
                  <a:t>, we </a:t>
                </a:r>
              </a:p>
              <a:p>
                <a:pPr marL="457200" indent="-457200" algn="ctr">
                  <a:buAutoNum type="arabicParenBoth"/>
                </a:pPr>
                <a:r>
                  <a:rPr lang="en-US" sz="2000" dirty="0">
                    <a:solidFill>
                      <a:srgbClr val="FF0000"/>
                    </a:solidFill>
                  </a:rPr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)/|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users with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2" name="Content Placeholder 4">
                <a:extLst>
                  <a:ext uri="{FF2B5EF4-FFF2-40B4-BE49-F238E27FC236}">
                    <a16:creationId xmlns:a16="http://schemas.microsoft.com/office/drawing/2014/main" id="{2E587308-8DA4-4227-AE90-EFA2D8848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99" y="2506927"/>
                <a:ext cx="3744415" cy="2018588"/>
              </a:xfrm>
              <a:prstGeom prst="rect">
                <a:avLst/>
              </a:prstGeom>
              <a:blipFill>
                <a:blip r:embed="rId10"/>
                <a:stretch>
                  <a:fillRect t="-3904" b="-300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37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35"/>
            <a:ext cx="11665296" cy="77061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/>
              <a:t>Hard Distribution: Signal/Noise Decomposition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C6D23E28-CAC7-45E1-82A2-7130E6181E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79020" y="1096014"/>
                <a:ext cx="12269925" cy="1009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Setting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users. Each user gets an input from [D],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Parameters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a distribution over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: a random subset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|/100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7" name="Content Placeholder 4">
                <a:extLst>
                  <a:ext uri="{FF2B5EF4-FFF2-40B4-BE49-F238E27FC236}">
                    <a16:creationId xmlns:a16="http://schemas.microsoft.com/office/drawing/2014/main" id="{C6D23E28-CAC7-45E1-82A2-7130E6181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9020" y="1096014"/>
                <a:ext cx="12269925" cy="1009712"/>
              </a:xfrm>
              <a:prstGeom prst="rect">
                <a:avLst/>
              </a:prstGeom>
              <a:blipFill>
                <a:blip r:embed="rId3"/>
                <a:stretch>
                  <a:fillRect t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DD8BB19B-40B9-4065-A03A-1CF78B9AD3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772" y="2273654"/>
                <a:ext cx="3012504" cy="1901904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Construction of the </a:t>
                </a:r>
                <a:r>
                  <a:rPr lang="en-US" sz="1600" b="1" u="sng" dirty="0"/>
                  <a:t>Signal 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marL="0" indent="0" algn="ctr">
                  <a:buNone/>
                </a:pPr>
                <a:r>
                  <a:rPr lang="en-US" sz="1400" dirty="0"/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/>
                  <a:t>, we </a:t>
                </a:r>
              </a:p>
              <a:p>
                <a:pPr marL="0" indent="0" algn="ctr">
                  <a:buNone/>
                </a:pPr>
                <a:r>
                  <a:rPr lang="en-US" sz="1400" dirty="0"/>
                  <a:t>(1)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1400" dirty="0"/>
                  <a:t>;</a:t>
                </a:r>
              </a:p>
              <a:p>
                <a:pPr marL="0" indent="0" algn="ctr">
                  <a:buNone/>
                </a:pPr>
                <a:r>
                  <a:rPr lang="en-US" sz="1400" dirty="0">
                    <a:solidFill>
                      <a:srgbClr val="FF0000"/>
                    </a:solidFill>
                  </a:rPr>
                  <a:t>(2) 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Poi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; </a:t>
                </a:r>
                <a:endParaRPr lang="en-US" sz="1400" dirty="0"/>
              </a:p>
              <a:p>
                <a:pPr marL="0" indent="0" algn="ctr">
                  <a:buNone/>
                </a:pPr>
                <a:r>
                  <a:rPr lang="en-US" sz="1400" dirty="0"/>
                  <a:t>(3)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users with input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DD8BB19B-40B9-4065-A03A-1CF78B9AD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72" y="2273654"/>
                <a:ext cx="3012504" cy="1901904"/>
              </a:xfrm>
              <a:prstGeom prst="rect">
                <a:avLst/>
              </a:prstGeom>
              <a:blipFill>
                <a:blip r:embed="rId4"/>
                <a:stretch>
                  <a:fillRect t="-1911" b="-318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CA3C7394-1DFF-4126-9D62-9645F96B92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0537" y="2002579"/>
                <a:ext cx="4630926" cy="2379572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Construction of the </a:t>
                </a:r>
                <a:r>
                  <a:rPr lang="en-US" b="1" u="sng" dirty="0"/>
                  <a:t>Noise Part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sz="2400" dirty="0"/>
                  <a:t>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400" dirty="0"/>
                  <a:t>, we </a:t>
                </a:r>
              </a:p>
              <a:p>
                <a:pPr marL="457200" indent="-457200" algn="ctr">
                  <a:buAutoNum type="arabicParenBoth"/>
                </a:pPr>
                <a:r>
                  <a:rPr lang="en-US" sz="2400" dirty="0">
                    <a:solidFill>
                      <a:srgbClr val="FF0000"/>
                    </a:solidFill>
                  </a:rPr>
                  <a:t>draw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Poi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)/|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400" dirty="0"/>
                  <a:t>(2)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users with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.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CA3C7394-1DFF-4126-9D62-9645F96B9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537" y="2002579"/>
                <a:ext cx="4630926" cy="2379572"/>
              </a:xfrm>
              <a:prstGeom prst="rect">
                <a:avLst/>
              </a:prstGeom>
              <a:blipFill>
                <a:blip r:embed="rId5"/>
                <a:stretch>
                  <a:fillRect l="-2100" t="-4082" r="-3675" b="-25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3666D71C-B141-4165-9B38-36B529EA07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87751" y="2352977"/>
                <a:ext cx="3012504" cy="167877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600" dirty="0"/>
                  <a:t>Construction of the </a:t>
                </a:r>
              </a:p>
              <a:p>
                <a:pPr marL="0" indent="0" algn="ctr">
                  <a:buNone/>
                </a:pPr>
                <a:r>
                  <a:rPr lang="en-US" sz="1600" u="sng" dirty="0"/>
                  <a:t>Hard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</m:oMath>
                </a14:m>
                <a:endParaRPr lang="en-US" sz="1400" dirty="0"/>
              </a:p>
              <a:p>
                <a:pPr marL="0" indent="0" algn="ctr">
                  <a:buNone/>
                </a:pPr>
                <a:r>
                  <a:rPr lang="en-US" sz="1400" dirty="0"/>
                  <a:t> Draw two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signal</m:t>
                        </m:r>
                      </m:sub>
                      <m:sup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1400" dirty="0"/>
                  <a:t> </a:t>
                </a:r>
              </a:p>
              <a:p>
                <a:pPr marL="0" indent="0" algn="ctr">
                  <a:buNone/>
                </a:pPr>
                <a:r>
                  <a:rPr lang="en-US" sz="1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</m:t>
                        </m:r>
                        <m:r>
                          <m:rPr>
                            <m:sty m:val="p"/>
                          </m:rP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>
                        <m:r>
                          <a:rPr lang="en-US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14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sz="1400" dirty="0"/>
                  <a:t>Output their union (as a multi-set).</a:t>
                </a:r>
              </a:p>
            </p:txBody>
          </p:sp>
        </mc:Choice>
        <mc:Fallback xmlns="">
          <p:sp>
            <p:nvSpPr>
              <p:cNvPr id="10" name="Content Placeholder 4">
                <a:extLst>
                  <a:ext uri="{FF2B5EF4-FFF2-40B4-BE49-F238E27FC236}">
                    <a16:creationId xmlns:a16="http://schemas.microsoft.com/office/drawing/2014/main" id="{3666D71C-B141-4165-9B38-36B529EA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751" y="2352977"/>
                <a:ext cx="3012504" cy="1678776"/>
              </a:xfrm>
              <a:prstGeom prst="rect">
                <a:avLst/>
              </a:prstGeom>
              <a:blipFill>
                <a:blip r:embed="rId6"/>
                <a:stretch>
                  <a:fillRect t="-2166" b="-2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lus Sign 2">
            <a:extLst>
              <a:ext uri="{FF2B5EF4-FFF2-40B4-BE49-F238E27FC236}">
                <a16:creationId xmlns:a16="http://schemas.microsoft.com/office/drawing/2014/main" id="{AF330194-DC4C-434D-B1E3-F2AB886D6C7E}"/>
              </a:ext>
            </a:extLst>
          </p:cNvPr>
          <p:cNvSpPr/>
          <p:nvPr/>
        </p:nvSpPr>
        <p:spPr>
          <a:xfrm>
            <a:off x="3294472" y="3008582"/>
            <a:ext cx="432048" cy="43204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EA49C35B-0A66-47DA-8FF8-49201D6111F2}"/>
              </a:ext>
            </a:extLst>
          </p:cNvPr>
          <p:cNvSpPr/>
          <p:nvPr/>
        </p:nvSpPr>
        <p:spPr>
          <a:xfrm>
            <a:off x="8541848" y="2976341"/>
            <a:ext cx="448722" cy="432048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A02EC1-56F0-4D13-9268-0F3E475B4EA3}"/>
                  </a:ext>
                </a:extLst>
              </p:cNvPr>
              <p:cNvSpPr txBox="1"/>
              <p:nvPr/>
            </p:nvSpPr>
            <p:spPr>
              <a:xfrm>
                <a:off x="407368" y="4550079"/>
                <a:ext cx="5480042" cy="87851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(</a:t>
                </a:r>
                <a:r>
                  <a:rPr lang="en-US" sz="2400" b="1" dirty="0"/>
                  <a:t>Matching Moments</a:t>
                </a:r>
                <a:r>
                  <a:rPr lang="en-US" sz="2400" dirty="0"/>
                  <a:t>) </a:t>
                </a:r>
              </a:p>
              <a:p>
                <a:pPr algn="ctr"/>
                <a:r>
                  <a:rPr lang="en-US" sz="2400" dirty="0"/>
                  <a:t>For all integers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A02EC1-56F0-4D13-9268-0F3E475B4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68" y="4550079"/>
                <a:ext cx="5480042" cy="878510"/>
              </a:xfrm>
              <a:prstGeom prst="rect">
                <a:avLst/>
              </a:prstGeom>
              <a:blipFill>
                <a:blip r:embed="rId7"/>
                <a:stretch>
                  <a:fillRect l="-444" t="-4762" b="-1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B3FD2B-C7F5-4A3F-BC8C-BF80EDFD1069}"/>
                  </a:ext>
                </a:extLst>
              </p:cNvPr>
              <p:cNvSpPr txBox="1"/>
              <p:nvPr/>
            </p:nvSpPr>
            <p:spPr>
              <a:xfrm>
                <a:off x="7104112" y="4902368"/>
                <a:ext cx="4804199" cy="160685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noise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bSup>
                  </m:oMath>
                </a14:m>
                <a:r>
                  <a:rPr lang="en-US" sz="2400" dirty="0"/>
                  <a:t> provides </a:t>
                </a:r>
                <a:r>
                  <a:rPr lang="en-US" sz="2400" u="sng" dirty="0"/>
                  <a:t>noise</a:t>
                </a:r>
              </a:p>
              <a:p>
                <a:pPr algn="ctr"/>
                <a:r>
                  <a:rPr lang="en-US" sz="2400" dirty="0"/>
                  <a:t>No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-</a:t>
                </a:r>
                <a:r>
                  <a:rPr lang="en-US" sz="2400" dirty="0"/>
                  <a:t>Local DP protocol </a:t>
                </a:r>
              </a:p>
              <a:p>
                <a:pPr algn="ctr"/>
                <a:r>
                  <a:rPr lang="en-US" sz="2400" dirty="0"/>
                  <a:t>can distinguish between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B3FD2B-C7F5-4A3F-BC8C-BF80EDFD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112" y="4902368"/>
                <a:ext cx="4804199" cy="1606850"/>
              </a:xfrm>
              <a:prstGeom prst="rect">
                <a:avLst/>
              </a:prstGeom>
              <a:blipFill>
                <a:blip r:embed="rId8"/>
                <a:stretch>
                  <a:fillRect l="-1392" t="-1504" r="-139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E211035-BDE4-474C-82F6-4E893FD4F65B}"/>
              </a:ext>
            </a:extLst>
          </p:cNvPr>
          <p:cNvSpPr/>
          <p:nvPr/>
        </p:nvSpPr>
        <p:spPr>
          <a:xfrm>
            <a:off x="6368806" y="4862060"/>
            <a:ext cx="5109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C5F1033-DA26-46AD-B6BE-3D960C543400}"/>
              </a:ext>
            </a:extLst>
          </p:cNvPr>
          <p:cNvSpPr/>
          <p:nvPr/>
        </p:nvSpPr>
        <p:spPr>
          <a:xfrm rot="10800000">
            <a:off x="6368806" y="5875552"/>
            <a:ext cx="51096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685174-4865-4FB2-AC6D-661F5F847E07}"/>
                  </a:ext>
                </a:extLst>
              </p:cNvPr>
              <p:cNvSpPr txBox="1"/>
              <p:nvPr/>
            </p:nvSpPr>
            <p:spPr>
              <a:xfrm>
                <a:off x="48752" y="5884983"/>
                <a:ext cx="6145636" cy="65780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(1) no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𝒍𝒏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𝝎</m:t>
                        </m:r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)-</a:t>
                </a:r>
                <a:r>
                  <a:rPr lang="en-US" sz="18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1800" dirty="0">
                    <a:solidFill>
                      <a:schemeClr val="tx1"/>
                    </a:solidFill>
                  </a:rPr>
                  <a:t> DP protocol can distinguish them </a:t>
                </a: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(2) #distinct elements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differ by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/10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8685174-4865-4FB2-AC6D-661F5F847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2" y="5884983"/>
                <a:ext cx="6145636" cy="657809"/>
              </a:xfrm>
              <a:prstGeom prst="rect">
                <a:avLst/>
              </a:prstGeom>
              <a:blipFill>
                <a:blip r:embed="rId9"/>
                <a:stretch>
                  <a:fillRect l="-792" t="-1818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E396793C-F9E0-494E-8A95-B3D00DF3B68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75920" y="6181368"/>
            <a:ext cx="338642" cy="338642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CA0ED8D3-7013-4B35-8B9C-7FBB080A709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86621" y="5922255"/>
            <a:ext cx="338642" cy="33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9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" grpId="0" animBg="1"/>
      <p:bldP spid="5" grpId="0" animBg="1"/>
      <p:bldP spid="11" grpId="0" animBg="1"/>
      <p:bldP spid="6" grpId="0" animBg="1"/>
      <p:bldP spid="12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874424" cy="1516421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Lower Bounds in </a:t>
            </a:r>
            <a:r>
              <a:rPr lang="en-US" altLang="zh-CN" sz="4800" b="1" dirty="0">
                <a:solidFill>
                  <a:srgbClr val="7030A0"/>
                </a:solidFill>
              </a:rPr>
              <a:t>Shuffle Model </a:t>
            </a:r>
            <a:r>
              <a:rPr lang="en-US" altLang="zh-CN" sz="4800" dirty="0"/>
              <a:t>via</a:t>
            </a:r>
            <a:br>
              <a:rPr lang="en-US" altLang="zh-CN" sz="4800" dirty="0"/>
            </a:br>
            <a:r>
              <a:rPr lang="en-US" altLang="zh-CN" sz="4800" b="1" dirty="0">
                <a:solidFill>
                  <a:srgbClr val="00B0F0"/>
                </a:solidFill>
              </a:rPr>
              <a:t>Dominated Protocols</a:t>
            </a:r>
            <a:endParaRPr lang="zh-CN" altLang="en-US" sz="48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9D388D-26F4-4C3C-A528-D3D288CEECF9}"/>
                  </a:ext>
                </a:extLst>
              </p:cNvPr>
              <p:cNvSpPr txBox="1"/>
              <p:nvPr/>
            </p:nvSpPr>
            <p:spPr>
              <a:xfrm>
                <a:off x="5591944" y="2165440"/>
                <a:ext cx="6480720" cy="2111732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00B0F0"/>
                    </a:solidFill>
                  </a:rPr>
                  <a:t>Dominated Protocols</a:t>
                </a:r>
                <a:endParaRPr lang="en-US" sz="2400" b="1" dirty="0">
                  <a:solidFill>
                    <a:srgbClr val="00B0F0"/>
                  </a:solidFill>
                </a:endParaRPr>
              </a:p>
              <a:p>
                <a:pPr algn="ctr"/>
                <a:r>
                  <a:rPr lang="en-US" sz="2400" dirty="0"/>
                  <a:t>We say a randomizer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sz="2400" b="1" dirty="0">
                    <a:solidFill>
                      <a:srgbClr val="00B0F0"/>
                    </a:solidFill>
                    <a:latin typeface="Cambria Math" panose="02040503050406030204" pitchFamily="18" charset="0"/>
                  </a:rPr>
                  <a:t>dominated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if there exists a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such that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and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d>
                                <m:dPr>
                                  <m:ctrlP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func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2400" b="1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e>
                            <m:lim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𝓓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func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𝜹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9D388D-26F4-4C3C-A528-D3D288CEE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944" y="2165440"/>
                <a:ext cx="6480720" cy="2111732"/>
              </a:xfrm>
              <a:prstGeom prst="rect">
                <a:avLst/>
              </a:prstGeom>
              <a:blipFill>
                <a:blip r:embed="rId3"/>
                <a:stretch>
                  <a:fillRect l="-1033" t="-2292" r="-2160" b="-28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4520C-4183-413E-9DBC-F43AB1FD0297}"/>
                  </a:ext>
                </a:extLst>
              </p:cNvPr>
              <p:cNvSpPr txBox="1"/>
              <p:nvPr/>
            </p:nvSpPr>
            <p:spPr>
              <a:xfrm>
                <a:off x="2062944" y="5410636"/>
                <a:ext cx="8424936" cy="126188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0000"/>
                    </a:solidFill>
                  </a:rPr>
                  <a:t>Multi-Message Shuffle Protocols are Dominated</a:t>
                </a:r>
              </a:p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-DP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-message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shuffle model </a:t>
                </a:r>
                <a:r>
                  <a:rPr lang="en-US" sz="2400" dirty="0">
                    <a:solidFill>
                      <a:schemeClr val="tx1"/>
                    </a:solidFill>
                  </a:rPr>
                  <a:t>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users,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dominated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4520C-4183-413E-9DBC-F43AB1FD0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44" y="5410636"/>
                <a:ext cx="8424936" cy="1261884"/>
              </a:xfrm>
              <a:prstGeom prst="rect">
                <a:avLst/>
              </a:prstGeom>
              <a:blipFill>
                <a:blip r:embed="rId4"/>
                <a:stretch>
                  <a:fillRect t="-4306" r="-289" b="-9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766ED8-3106-4938-95AC-D56A038D2294}"/>
                  </a:ext>
                </a:extLst>
              </p:cNvPr>
              <p:cNvSpPr txBox="1"/>
              <p:nvPr/>
            </p:nvSpPr>
            <p:spPr>
              <a:xfrm>
                <a:off x="22116" y="2132856"/>
                <a:ext cx="5469612" cy="2169825"/>
              </a:xfrm>
              <a:prstGeom prst="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</a:rPr>
                  <a:t>Local Protocols</a:t>
                </a:r>
              </a:p>
              <a:p>
                <a:pPr algn="ctr"/>
                <a:r>
                  <a:rPr lang="en-US" sz="2000" dirty="0"/>
                  <a:t>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000" dirty="0"/>
                  <a:t> randomizer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-differentially private</a:t>
                </a:r>
                <a:endParaRPr lang="en-US" sz="2000" b="1" dirty="0"/>
              </a:p>
              <a:p>
                <a:pPr algn="ctr"/>
                <a:r>
                  <a:rPr lang="en-US" sz="2000" dirty="0"/>
                  <a:t>if for all pairs of inputs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,  and possible events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endParaRPr lang="en-US" sz="2000" dirty="0"/>
              </a:p>
              <a:p>
                <a:pPr algn="ctr"/>
                <a:r>
                  <a:rPr lang="en-US" sz="11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766ED8-3106-4938-95AC-D56A038D2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6" y="2132856"/>
                <a:ext cx="5469612" cy="2169825"/>
              </a:xfrm>
              <a:prstGeom prst="rect">
                <a:avLst/>
              </a:prstGeom>
              <a:blipFill>
                <a:blip r:embed="rId5"/>
                <a:stretch>
                  <a:fillRect l="-1111" t="-1950" r="-889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38E58C-D3C0-4688-AAA9-ED079754DA4C}"/>
                  </a:ext>
                </a:extLst>
              </p:cNvPr>
              <p:cNvSpPr txBox="1"/>
              <p:nvPr/>
            </p:nvSpPr>
            <p:spPr>
              <a:xfrm>
                <a:off x="767408" y="4582294"/>
                <a:ext cx="10622969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for a fixed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sz="2800" dirty="0"/>
                  <a:t>. Then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800" dirty="0"/>
                  <a:t> Protocols are </a:t>
                </a:r>
                <a:r>
                  <a:rPr lang="en-US" sz="2800" b="1" dirty="0">
                    <a:solidFill>
                      <a:srgbClr val="00B0F0"/>
                    </a:solidFill>
                  </a:rPr>
                  <a:t>Dominated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38E58C-D3C0-4688-AAA9-ED079754D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4582294"/>
                <a:ext cx="10622969" cy="523220"/>
              </a:xfrm>
              <a:prstGeom prst="rect">
                <a:avLst/>
              </a:prstGeom>
              <a:blipFill>
                <a:blip r:embed="rId6"/>
                <a:stretch>
                  <a:fillRect l="-687" t="-10112" r="-515" b="-2921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CB54443-66B6-4B50-9FFB-2463EA4F60F1}"/>
              </a:ext>
            </a:extLst>
          </p:cNvPr>
          <p:cNvSpPr txBox="1"/>
          <p:nvPr/>
        </p:nvSpPr>
        <p:spPr>
          <a:xfrm>
            <a:off x="191344" y="792720"/>
            <a:ext cx="309634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Convention</a:t>
            </a:r>
            <a:endParaRPr lang="en-US" b="1" dirty="0"/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Green </a:t>
            </a:r>
            <a:r>
              <a:rPr lang="en-US" b="1" dirty="0"/>
              <a:t>for</a:t>
            </a:r>
            <a:r>
              <a:rPr lang="en-US" b="1" dirty="0">
                <a:solidFill>
                  <a:srgbClr val="00B050"/>
                </a:solidFill>
              </a:rPr>
              <a:t> Local Model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Purple </a:t>
            </a:r>
            <a:r>
              <a:rPr lang="en-US" b="1" dirty="0"/>
              <a:t>for</a:t>
            </a:r>
            <a:r>
              <a:rPr lang="en-US" b="1" dirty="0">
                <a:solidFill>
                  <a:srgbClr val="7030A0"/>
                </a:solidFill>
              </a:rPr>
              <a:t> Shuffle Model</a:t>
            </a:r>
          </a:p>
          <a:p>
            <a:pPr algn="ctr"/>
            <a:r>
              <a:rPr lang="en-US" b="1" dirty="0">
                <a:solidFill>
                  <a:srgbClr val="00B0F0"/>
                </a:solidFill>
              </a:rPr>
              <a:t>Blue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for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Dominated Protocols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77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874424" cy="1516421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Lower Bounds for </a:t>
            </a:r>
            <a:r>
              <a:rPr lang="en-US" altLang="zh-CN" sz="4800" b="1" dirty="0">
                <a:solidFill>
                  <a:srgbClr val="C00000"/>
                </a:solidFill>
              </a:rPr>
              <a:t>Count Distinct </a:t>
            </a:r>
            <a:r>
              <a:rPr lang="en-US" altLang="zh-CN" sz="4800" dirty="0"/>
              <a:t>via</a:t>
            </a:r>
            <a:br>
              <a:rPr lang="en-US" altLang="zh-CN" sz="4800" dirty="0"/>
            </a:br>
            <a:r>
              <a:rPr lang="en-US" altLang="zh-CN" sz="4800" b="1" dirty="0">
                <a:solidFill>
                  <a:srgbClr val="00B0F0"/>
                </a:solidFill>
              </a:rPr>
              <a:t>Dominated Protocols</a:t>
            </a:r>
            <a:endParaRPr lang="zh-CN" altLang="en-US" sz="4800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10802247-F9D1-4072-B32D-AB37C62A11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360" y="2276872"/>
                <a:ext cx="4511824" cy="3264603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Selection</a:t>
                </a:r>
                <a:endParaRPr lang="en-US" sz="2400" b="1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Input</a:t>
                </a:r>
                <a:r>
                  <a:rPr lang="en-US" sz="2400" b="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users,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user gets a preference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br>
                  <a:rPr lang="en-US" sz="2400" dirty="0"/>
                </a:br>
                <a:r>
                  <a:rPr lang="en-US" sz="120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dirty="0">
                    <a:solidFill>
                      <a:srgbClr val="00B0F0"/>
                    </a:solidFill>
                  </a:rPr>
                  <a:t>Score</a:t>
                </a:r>
                <a:r>
                  <a:rPr lang="en-US" sz="2400" dirty="0"/>
                  <a:t>: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200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Goal</a:t>
                </a:r>
                <a:r>
                  <a:rPr lang="en-US" sz="2400" dirty="0"/>
                  <a:t>: Find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such that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limLow>
                        <m:limLow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lim>
                      </m:limLow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−1/10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10802247-F9D1-4072-B32D-AB37C62A1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2276872"/>
                <a:ext cx="4511824" cy="3264603"/>
              </a:xfrm>
              <a:prstGeom prst="rect">
                <a:avLst/>
              </a:prstGeom>
              <a:blipFill>
                <a:blip r:embed="rId3"/>
                <a:stretch>
                  <a:fillRect l="-1884" t="-297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E2BB8D-8C4E-4BE1-A018-1888489767A4}"/>
                  </a:ext>
                </a:extLst>
              </p:cNvPr>
              <p:cNvSpPr txBox="1"/>
              <p:nvPr/>
            </p:nvSpPr>
            <p:spPr>
              <a:xfrm>
                <a:off x="5087888" y="1772816"/>
                <a:ext cx="6984776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Multi-Message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Shuffle Protocols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are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Dominated</a:t>
                </a:r>
              </a:p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-DP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-message shuffle model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users,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-dominated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E2BB8D-8C4E-4BE1-A018-1888489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1772816"/>
                <a:ext cx="6984776" cy="1200329"/>
              </a:xfrm>
              <a:prstGeom prst="rect">
                <a:avLst/>
              </a:prstGeom>
              <a:blipFill>
                <a:blip r:embed="rId4"/>
                <a:stretch>
                  <a:fillRect t="-3518" b="-10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FE535D-72C4-4208-A386-80EFF80AEF40}"/>
                  </a:ext>
                </a:extLst>
              </p:cNvPr>
              <p:cNvSpPr txBox="1"/>
              <p:nvPr/>
            </p:nvSpPr>
            <p:spPr>
              <a:xfrm>
                <a:off x="5087888" y="3472262"/>
                <a:ext cx="6984776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Selection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is Hard for </a:t>
                </a:r>
                <a:r>
                  <a:rPr lang="en-US" sz="2400" b="1" dirty="0">
                    <a:solidFill>
                      <a:srgbClr val="00B0F0"/>
                    </a:solidFill>
                  </a:rPr>
                  <a:t>Dominated Protocols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)-dominated protocol cannot solve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Selection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FE535D-72C4-4208-A386-80EFF80AE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3472262"/>
                <a:ext cx="6984776" cy="1200329"/>
              </a:xfrm>
              <a:prstGeom prst="rect">
                <a:avLst/>
              </a:prstGeom>
              <a:blipFill>
                <a:blip r:embed="rId5"/>
                <a:stretch>
                  <a:fillRect l="-1046" t="-3518" r="-1046" b="-10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63861A-0005-4BEE-BB6D-D270F3FB6AE4}"/>
                  </a:ext>
                </a:extLst>
              </p:cNvPr>
              <p:cNvSpPr txBox="1"/>
              <p:nvPr/>
            </p:nvSpPr>
            <p:spPr>
              <a:xfrm>
                <a:off x="5849094" y="5171708"/>
                <a:ext cx="5496564" cy="15696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Main Result IV.1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-DP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shuffle protocol </a:t>
                </a:r>
                <a:r>
                  <a:rPr lang="en-US" sz="2400" dirty="0">
                    <a:solidFill>
                      <a:schemeClr val="tx1"/>
                    </a:solidFill>
                  </a:rPr>
                  <a:t>with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messages from each user cannot solve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Selection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𝐤</m:t>
                    </m:r>
                  </m:oMath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63861A-0005-4BEE-BB6D-D270F3FB6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094" y="5171708"/>
                <a:ext cx="5496564" cy="1569660"/>
              </a:xfrm>
              <a:prstGeom prst="rect">
                <a:avLst/>
              </a:prstGeom>
              <a:blipFill>
                <a:blip r:embed="rId6"/>
                <a:stretch>
                  <a:fillRect l="-1327" t="-2692" r="-2655" b="-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Plus Sign 1">
            <a:extLst>
              <a:ext uri="{FF2B5EF4-FFF2-40B4-BE49-F238E27FC236}">
                <a16:creationId xmlns:a16="http://schemas.microsoft.com/office/drawing/2014/main" id="{108628D7-210C-4CAE-9186-C25C8C325ED1}"/>
              </a:ext>
            </a:extLst>
          </p:cNvPr>
          <p:cNvSpPr/>
          <p:nvPr/>
        </p:nvSpPr>
        <p:spPr>
          <a:xfrm>
            <a:off x="8298414" y="2985721"/>
            <a:ext cx="563724" cy="44539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quals 2">
            <a:extLst>
              <a:ext uri="{FF2B5EF4-FFF2-40B4-BE49-F238E27FC236}">
                <a16:creationId xmlns:a16="http://schemas.microsoft.com/office/drawing/2014/main" id="{9B3A98FC-65A2-484B-96E2-22C9C7BE83A0}"/>
              </a:ext>
            </a:extLst>
          </p:cNvPr>
          <p:cNvSpPr/>
          <p:nvPr/>
        </p:nvSpPr>
        <p:spPr>
          <a:xfrm>
            <a:off x="8340588" y="4734871"/>
            <a:ext cx="576064" cy="37455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97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Differential Privacy: Definition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D0703B-A39A-4389-9137-B850B87FD1AA}"/>
                  </a:ext>
                </a:extLst>
              </p:cNvPr>
              <p:cNvSpPr txBox="1"/>
              <p:nvPr/>
            </p:nvSpPr>
            <p:spPr>
              <a:xfrm>
                <a:off x="623392" y="1020267"/>
                <a:ext cx="11233248" cy="49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 algorithm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dirty="0"/>
                  <a:t> runs on a data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400" dirty="0"/>
                  <a:t>,  produces a </a:t>
                </a:r>
                <a:r>
                  <a:rPr lang="en-US" sz="2400" b="1" dirty="0"/>
                  <a:t>probabilistic</a:t>
                </a:r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𝓓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D0703B-A39A-4389-9137-B850B87FD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020267"/>
                <a:ext cx="11233248" cy="497893"/>
              </a:xfrm>
              <a:prstGeom prst="rect">
                <a:avLst/>
              </a:prstGeom>
              <a:blipFill>
                <a:blip r:embed="rId3"/>
                <a:stretch>
                  <a:fillRect l="-163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386A9E8-C208-4815-9C35-9E6D20FF3589}"/>
              </a:ext>
            </a:extLst>
          </p:cNvPr>
          <p:cNvSpPr txBox="1"/>
          <p:nvPr/>
        </p:nvSpPr>
        <p:spPr>
          <a:xfrm>
            <a:off x="479376" y="2704602"/>
            <a:ext cx="1123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say two datasets are </a:t>
            </a:r>
            <a:r>
              <a:rPr lang="en-US" sz="2400" b="1" dirty="0">
                <a:solidFill>
                  <a:srgbClr val="FF0000"/>
                </a:solidFill>
              </a:rPr>
              <a:t>neighboring</a:t>
            </a:r>
            <a:r>
              <a:rPr lang="en-US" sz="2400" dirty="0"/>
              <a:t>, if they differ by at </a:t>
            </a:r>
            <a:r>
              <a:rPr lang="en-US" sz="2400" b="1" dirty="0">
                <a:solidFill>
                  <a:srgbClr val="00B050"/>
                </a:solidFill>
              </a:rPr>
              <a:t>most one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B1CB6-310B-4752-A671-D9C0B94B1432}"/>
              </a:ext>
            </a:extLst>
          </p:cNvPr>
          <p:cNvSpPr txBox="1"/>
          <p:nvPr/>
        </p:nvSpPr>
        <p:spPr>
          <a:xfrm>
            <a:off x="2849903" y="1995965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{3,5,7,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,11}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56F71-44F5-45A0-A256-D39E7C69C5EA}"/>
              </a:ext>
            </a:extLst>
          </p:cNvPr>
          <p:cNvSpPr txBox="1"/>
          <p:nvPr/>
        </p:nvSpPr>
        <p:spPr>
          <a:xfrm>
            <a:off x="7104112" y="1995965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{3,5,7,</a:t>
            </a:r>
            <a:r>
              <a:rPr lang="en-US" sz="2400" b="1" dirty="0">
                <a:solidFill>
                  <a:srgbClr val="0070C0"/>
                </a:solidFill>
              </a:rPr>
              <a:t>13</a:t>
            </a:r>
            <a:r>
              <a:rPr lang="en-US" sz="2400" dirty="0"/>
              <a:t>,11}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8F1B8-F1C1-4271-82B9-D326F0383221}"/>
                  </a:ext>
                </a:extLst>
              </p:cNvPr>
              <p:cNvSpPr txBox="1"/>
              <p:nvPr/>
            </p:nvSpPr>
            <p:spPr>
              <a:xfrm>
                <a:off x="2279576" y="3635605"/>
                <a:ext cx="748403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 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-differentially private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if for all pairs of neighboring dataset</a:t>
                </a:r>
                <a:r>
                  <a:rPr lang="en-US" altLang="zh-CN" sz="2400" dirty="0"/>
                  <a:t>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 and all possible outputs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𝒟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8F1B8-F1C1-4271-82B9-D326F0383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3635605"/>
                <a:ext cx="7484038" cy="2308324"/>
              </a:xfrm>
              <a:prstGeom prst="rect">
                <a:avLst/>
              </a:prstGeom>
              <a:blipFill>
                <a:blip r:embed="rId4"/>
                <a:stretch>
                  <a:fillRect t="-2111" r="-163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hought Bubble: Cloud 12">
                <a:extLst>
                  <a:ext uri="{FF2B5EF4-FFF2-40B4-BE49-F238E27FC236}">
                    <a16:creationId xmlns:a16="http://schemas.microsoft.com/office/drawing/2014/main" id="{4025577F-3729-4E25-B996-FF37E8678FF8}"/>
                  </a:ext>
                </a:extLst>
              </p:cNvPr>
              <p:cNvSpPr/>
              <p:nvPr/>
            </p:nvSpPr>
            <p:spPr>
              <a:xfrm>
                <a:off x="9696400" y="4221088"/>
                <a:ext cx="1944216" cy="1440160"/>
              </a:xfrm>
              <a:prstGeom prst="cloudCallout">
                <a:avLst>
                  <a:gd name="adj1" fmla="val -231265"/>
                  <a:gd name="adj2" fmla="val 20171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hought Bubble: Cloud 12">
                <a:extLst>
                  <a:ext uri="{FF2B5EF4-FFF2-40B4-BE49-F238E27FC236}">
                    <a16:creationId xmlns:a16="http://schemas.microsoft.com/office/drawing/2014/main" id="{4025577F-3729-4E25-B996-FF37E8678F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400" y="4221088"/>
                <a:ext cx="1944216" cy="1440160"/>
              </a:xfrm>
              <a:prstGeom prst="cloudCallout">
                <a:avLst>
                  <a:gd name="adj1" fmla="val -231265"/>
                  <a:gd name="adj2" fmla="val 20171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67F6B9-49EA-41FF-8CB6-237B1E41EAD8}"/>
                  </a:ext>
                </a:extLst>
              </p:cNvPr>
              <p:cNvSpPr txBox="1"/>
              <p:nvPr/>
            </p:nvSpPr>
            <p:spPr>
              <a:xfrm>
                <a:off x="1847528" y="4899752"/>
                <a:ext cx="8712968" cy="608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Attacker knows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an output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67F6B9-49EA-41FF-8CB6-237B1E41E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4899752"/>
                <a:ext cx="8712968" cy="608821"/>
              </a:xfrm>
              <a:prstGeom prst="rect">
                <a:avLst/>
              </a:prstGeom>
              <a:blipFill>
                <a:blip r:embed="rId6"/>
                <a:stretch>
                  <a:fillRect t="-3000" b="-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FBA062-4F6A-4E3B-A814-5BBC9A2CDB76}"/>
                  </a:ext>
                </a:extLst>
              </p:cNvPr>
              <p:cNvSpPr txBox="1"/>
              <p:nvPr/>
            </p:nvSpPr>
            <p:spPr>
              <a:xfrm>
                <a:off x="1847528" y="5522279"/>
                <a:ext cx="41044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being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2FBA062-4F6A-4E3B-A814-5BBC9A2CD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5522279"/>
                <a:ext cx="4104456" cy="830997"/>
              </a:xfrm>
              <a:prstGeom prst="rect">
                <a:avLst/>
              </a:prstGeom>
              <a:blipFill>
                <a:blip r:embed="rId7"/>
                <a:stretch>
                  <a:fillRect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C606C6-E4EA-495E-923D-CACFD823CD98}"/>
                  </a:ext>
                </a:extLst>
              </p:cNvPr>
              <p:cNvSpPr txBox="1"/>
              <p:nvPr/>
            </p:nvSpPr>
            <p:spPr>
              <a:xfrm>
                <a:off x="5942773" y="5508573"/>
                <a:ext cx="41044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Likelihood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being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C606C6-E4EA-495E-923D-CACFD823C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773" y="5508573"/>
                <a:ext cx="4104456" cy="830997"/>
              </a:xfrm>
              <a:prstGeom prst="rect">
                <a:avLst/>
              </a:prstGeom>
              <a:blipFill>
                <a:blip r:embed="rId8"/>
                <a:stretch>
                  <a:fillRect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13C90FCB-38DA-4EB8-A222-02A75B377111}"/>
              </a:ext>
            </a:extLst>
          </p:cNvPr>
          <p:cNvSpPr/>
          <p:nvPr/>
        </p:nvSpPr>
        <p:spPr>
          <a:xfrm>
            <a:off x="3791744" y="6353276"/>
            <a:ext cx="4392488" cy="4601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699B0F-9A3B-44E0-8079-52B776B8E769}"/>
              </a:ext>
            </a:extLst>
          </p:cNvPr>
          <p:cNvSpPr txBox="1"/>
          <p:nvPr/>
        </p:nvSpPr>
        <p:spPr>
          <a:xfrm>
            <a:off x="5159896" y="633878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Neighboring!</a:t>
            </a:r>
          </a:p>
        </p:txBody>
      </p:sp>
    </p:spTree>
    <p:extLst>
      <p:ext uri="{BB962C8B-B14F-4D97-AF65-F5344CB8AC3E}">
        <p14:creationId xmlns:p14="http://schemas.microsoft.com/office/powerpoint/2010/main" val="25973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2.96296E-6 L -0.00078 -0.1289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6458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96296E-6 L -0.00182 -0.1398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699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 -0.14745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38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0.00026 -0.1682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842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1" grpId="0"/>
      <p:bldP spid="11" grpId="1"/>
      <p:bldP spid="5" grpId="0"/>
      <p:bldP spid="5" grpId="1"/>
      <p:bldP spid="12" grpId="0"/>
      <p:bldP spid="12" grpId="1"/>
      <p:bldP spid="6" grpId="0"/>
      <p:bldP spid="6" grpId="1"/>
      <p:bldP spid="13" grpId="0" animBg="1"/>
      <p:bldP spid="13" grpId="1" animBg="1"/>
      <p:bldP spid="15" grpId="0"/>
      <p:bldP spid="16" grpId="0"/>
      <p:bldP spid="17" grpId="0"/>
      <p:bldP spid="19" grpId="0" animBg="1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1440160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</a:rPr>
              <a:t>Conclusion</a:t>
            </a:r>
            <a:r>
              <a:rPr lang="en-US" altLang="zh-CN" sz="4800" dirty="0"/>
              <a:t> and </a:t>
            </a:r>
            <a:r>
              <a:rPr lang="en-US" altLang="zh-CN" sz="4800" b="1" dirty="0">
                <a:solidFill>
                  <a:srgbClr val="FF0000"/>
                </a:solidFill>
              </a:rPr>
              <a:t>Open Problems</a:t>
            </a:r>
            <a:endParaRPr lang="zh-CN" altLang="en-US" sz="48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15911F-B136-48A3-8799-4D65647879BE}"/>
                  </a:ext>
                </a:extLst>
              </p:cNvPr>
              <p:cNvSpPr txBox="1"/>
              <p:nvPr/>
            </p:nvSpPr>
            <p:spPr>
              <a:xfrm>
                <a:off x="983432" y="1844824"/>
                <a:ext cx="10441160" cy="2696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Bounds for </a:t>
                </a:r>
                <a:r>
                  <a:rPr lang="en-US" sz="2800" b="1" dirty="0"/>
                  <a:t>unbounded</a:t>
                </a:r>
                <a:r>
                  <a:rPr lang="en-US" sz="2800" dirty="0"/>
                  <a:t> </a:t>
                </a:r>
                <a:r>
                  <a:rPr lang="en-US" sz="2800" b="1" dirty="0"/>
                  <a:t>messages </a:t>
                </a:r>
                <a:r>
                  <a:rPr lang="en-US" sz="2800" dirty="0"/>
                  <a:t>in the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Shuffle Model </a:t>
                </a:r>
                <a:r>
                  <a:rPr lang="en-US" sz="2800" dirty="0"/>
                  <a:t>without </a:t>
                </a:r>
                <a:r>
                  <a:rPr lang="en-US" sz="2800" u="sng" dirty="0"/>
                  <a:t>robustness constraints</a:t>
                </a:r>
                <a:r>
                  <a:rPr lang="en-US" sz="2800" dirty="0"/>
                  <a:t>?</a:t>
                </a:r>
              </a:p>
              <a:p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Extend the </a:t>
                </a:r>
                <a:r>
                  <a:rPr lang="en-US" altLang="zh-CN" sz="2800" b="1" dirty="0"/>
                  <a:t>Single-Message</a:t>
                </a:r>
                <a:r>
                  <a:rPr lang="en-US" altLang="zh-CN" sz="2800" dirty="0"/>
                  <a:t> </a:t>
                </a:r>
                <a:r>
                  <a:rPr lang="en-US" altLang="zh-CN" sz="2800" b="1" dirty="0">
                    <a:solidFill>
                      <a:srgbClr val="7030A0"/>
                    </a:solidFill>
                  </a:rPr>
                  <a:t>Shuffle Model</a:t>
                </a:r>
                <a:r>
                  <a:rPr lang="en-US" altLang="zh-CN" sz="2800" dirty="0"/>
                  <a:t> Lower Bound for </a:t>
                </a:r>
                <a:r>
                  <a:rPr lang="en-US" altLang="zh-CN" sz="2800" b="1" dirty="0">
                    <a:solidFill>
                      <a:srgbClr val="C00000"/>
                    </a:solidFill>
                  </a:rPr>
                  <a:t>Count Distinct</a:t>
                </a:r>
                <a:r>
                  <a:rPr lang="en-US" altLang="zh-CN" sz="2800" dirty="0"/>
                  <a:t> to the regime that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m:rPr>
                        <m:sty m:val="p"/>
                      </m:rP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?</a:t>
                </a:r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/>
                  <a:t>(Currently it requires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polylog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/>
                  <a:t>).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15911F-B136-48A3-8799-4D6564787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1844824"/>
                <a:ext cx="10441160" cy="2696829"/>
              </a:xfrm>
              <a:prstGeom prst="rect">
                <a:avLst/>
              </a:prstGeom>
              <a:blipFill>
                <a:blip r:embed="rId3"/>
                <a:stretch>
                  <a:fillRect l="-1051" t="-2262" b="-5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97DC93D-615C-406E-80BD-9450F834B48E}"/>
              </a:ext>
            </a:extLst>
          </p:cNvPr>
          <p:cNvSpPr/>
          <p:nvPr/>
        </p:nvSpPr>
        <p:spPr>
          <a:xfrm>
            <a:off x="4014054" y="5229200"/>
            <a:ext cx="37494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6000" b="1" dirty="0"/>
              <a:t>Thank you!</a:t>
            </a:r>
            <a:endParaRPr lang="zh-CN" alt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6559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0363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Differential Privacy: Definition</a:t>
            </a:r>
            <a:endParaRPr lang="zh-CN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D0703B-A39A-4389-9137-B850B87FD1AA}"/>
                  </a:ext>
                </a:extLst>
              </p:cNvPr>
              <p:cNvSpPr txBox="1"/>
              <p:nvPr/>
            </p:nvSpPr>
            <p:spPr>
              <a:xfrm>
                <a:off x="623392" y="1020267"/>
                <a:ext cx="11233248" cy="49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 algorithm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dirty="0"/>
                  <a:t> runs on a data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400" dirty="0"/>
                  <a:t>,  produces a </a:t>
                </a:r>
                <a:r>
                  <a:rPr lang="en-US" sz="2400" b="1" dirty="0"/>
                  <a:t>probabilistic</a:t>
                </a:r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𝓓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D0703B-A39A-4389-9137-B850B87FD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1020267"/>
                <a:ext cx="11233248" cy="497893"/>
              </a:xfrm>
              <a:prstGeom prst="rect">
                <a:avLst/>
              </a:prstGeom>
              <a:blipFill>
                <a:blip r:embed="rId3"/>
                <a:stretch>
                  <a:fillRect l="-163" t="-8537" b="-20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386A9E8-C208-4815-9C35-9E6D20FF3589}"/>
              </a:ext>
            </a:extLst>
          </p:cNvPr>
          <p:cNvSpPr txBox="1"/>
          <p:nvPr/>
        </p:nvSpPr>
        <p:spPr>
          <a:xfrm>
            <a:off x="479376" y="2704602"/>
            <a:ext cx="11233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say two datasets are </a:t>
            </a:r>
            <a:r>
              <a:rPr lang="en-US" sz="2400" b="1" dirty="0">
                <a:solidFill>
                  <a:srgbClr val="FF0000"/>
                </a:solidFill>
              </a:rPr>
              <a:t>neighboring</a:t>
            </a:r>
            <a:r>
              <a:rPr lang="en-US" sz="2400" dirty="0"/>
              <a:t>, if they differ by at </a:t>
            </a:r>
            <a:r>
              <a:rPr lang="en-US" sz="2400" b="1" dirty="0">
                <a:solidFill>
                  <a:srgbClr val="00B050"/>
                </a:solidFill>
              </a:rPr>
              <a:t>most one element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2B1CB6-310B-4752-A671-D9C0B94B1432}"/>
              </a:ext>
            </a:extLst>
          </p:cNvPr>
          <p:cNvSpPr txBox="1"/>
          <p:nvPr/>
        </p:nvSpPr>
        <p:spPr>
          <a:xfrm>
            <a:off x="2849903" y="1995965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{3,5,7,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  <a:r>
              <a:rPr lang="en-US" sz="2400" dirty="0"/>
              <a:t>,11}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56F71-44F5-45A0-A256-D39E7C69C5EA}"/>
              </a:ext>
            </a:extLst>
          </p:cNvPr>
          <p:cNvSpPr txBox="1"/>
          <p:nvPr/>
        </p:nvSpPr>
        <p:spPr>
          <a:xfrm>
            <a:off x="7104112" y="1995965"/>
            <a:ext cx="1773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{3,5,7,</a:t>
            </a:r>
            <a:r>
              <a:rPr lang="en-US" sz="2400" b="1" dirty="0">
                <a:solidFill>
                  <a:srgbClr val="0070C0"/>
                </a:solidFill>
              </a:rPr>
              <a:t>13</a:t>
            </a:r>
            <a:r>
              <a:rPr lang="en-US" sz="2400" dirty="0"/>
              <a:t>,11}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8F1B8-F1C1-4271-82B9-D326F0383221}"/>
                  </a:ext>
                </a:extLst>
              </p:cNvPr>
              <p:cNvSpPr txBox="1"/>
              <p:nvPr/>
            </p:nvSpPr>
            <p:spPr>
              <a:xfrm>
                <a:off x="2279576" y="3392874"/>
                <a:ext cx="7484038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 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-differentially private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if for all pairs of neighboring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,  and possible events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12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𝒟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68F1B8-F1C1-4271-82B9-D326F0383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3392874"/>
                <a:ext cx="7484038" cy="2123658"/>
              </a:xfrm>
              <a:prstGeom prst="rect">
                <a:avLst/>
              </a:prstGeom>
              <a:blipFill>
                <a:blip r:embed="rId4"/>
                <a:stretch>
                  <a:fillRect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98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864096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Differential</a:t>
            </a:r>
            <a:r>
              <a:rPr lang="en-US" dirty="0"/>
              <a:t> Privacy in the Distributed Setting</a:t>
            </a:r>
            <a:endParaRPr lang="zh-CN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605DF-0BDC-457A-8359-9706C32106B8}"/>
              </a:ext>
            </a:extLst>
          </p:cNvPr>
          <p:cNvSpPr txBox="1"/>
          <p:nvPr/>
        </p:nvSpPr>
        <p:spPr>
          <a:xfrm>
            <a:off x="2718848" y="3995151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Trust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C8744-5A72-47E4-91A8-41F2B194FDD3}"/>
              </a:ext>
            </a:extLst>
          </p:cNvPr>
          <p:cNvSpPr txBox="1"/>
          <p:nvPr/>
        </p:nvSpPr>
        <p:spPr>
          <a:xfrm>
            <a:off x="2718848" y="494432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5"/>
                </a:solidFill>
              </a:rPr>
              <a:t>Utility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69470-6F76-4DF1-A235-D572FD1521FD}"/>
              </a:ext>
            </a:extLst>
          </p:cNvPr>
          <p:cNvSpPr txBox="1"/>
          <p:nvPr/>
        </p:nvSpPr>
        <p:spPr>
          <a:xfrm>
            <a:off x="2718848" y="5814499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7030A0"/>
                </a:solidFill>
              </a:rPr>
              <a:t>Privacy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25E27B-7E0C-4D9C-A161-D2524B111C42}"/>
              </a:ext>
            </a:extLst>
          </p:cNvPr>
          <p:cNvSpPr txBox="1"/>
          <p:nvPr/>
        </p:nvSpPr>
        <p:spPr>
          <a:xfrm>
            <a:off x="6973789" y="4072676"/>
            <a:ext cx="4891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much should the user </a:t>
            </a:r>
            <a:r>
              <a:rPr lang="en-US" sz="2400" b="1" dirty="0">
                <a:solidFill>
                  <a:srgbClr val="FF0000"/>
                </a:solidFill>
              </a:rPr>
              <a:t>trust</a:t>
            </a:r>
            <a:r>
              <a:rPr lang="en-US" sz="2400" dirty="0"/>
              <a:t> the curator?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24CBD-75BB-45FB-AC05-BB3B100F791D}"/>
              </a:ext>
            </a:extLst>
          </p:cNvPr>
          <p:cNvSpPr txBox="1"/>
          <p:nvPr/>
        </p:nvSpPr>
        <p:spPr>
          <a:xfrm>
            <a:off x="6830787" y="5128988"/>
            <a:ext cx="489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</a:t>
            </a:r>
            <a:r>
              <a:rPr lang="en-US" sz="2400" b="1" dirty="0">
                <a:solidFill>
                  <a:schemeClr val="accent5"/>
                </a:solidFill>
              </a:rPr>
              <a:t>useful</a:t>
            </a:r>
            <a:r>
              <a:rPr lang="en-US" sz="2400" dirty="0"/>
              <a:t> is the algorithm?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D3628-887A-4CEB-BCCC-2261038F3630}"/>
              </a:ext>
            </a:extLst>
          </p:cNvPr>
          <p:cNvSpPr txBox="1"/>
          <p:nvPr/>
        </p:nvSpPr>
        <p:spPr>
          <a:xfrm>
            <a:off x="6882057" y="6020071"/>
            <a:ext cx="489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</a:t>
            </a:r>
            <a:r>
              <a:rPr lang="en-US" sz="2400" b="1" dirty="0">
                <a:solidFill>
                  <a:srgbClr val="7030A0"/>
                </a:solidFill>
              </a:rPr>
              <a:t>private</a:t>
            </a:r>
            <a:r>
              <a:rPr lang="en-US" sz="2400" dirty="0"/>
              <a:t> is the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62F25A-D763-4FB2-AF78-59741566D1C6}"/>
                  </a:ext>
                </a:extLst>
              </p:cNvPr>
              <p:cNvSpPr txBox="1"/>
              <p:nvPr/>
            </p:nvSpPr>
            <p:spPr>
              <a:xfrm>
                <a:off x="2175867" y="1050993"/>
                <a:ext cx="7544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Imagine each user holds their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own</a:t>
                </a:r>
                <a:r>
                  <a:rPr lang="en-US" sz="28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initially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62F25A-D763-4FB2-AF78-59741566D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867" y="1050993"/>
                <a:ext cx="7544693" cy="523220"/>
              </a:xfrm>
              <a:prstGeom prst="rect">
                <a:avLst/>
              </a:prstGeom>
              <a:blipFill>
                <a:blip r:embed="rId3"/>
                <a:stretch>
                  <a:fillRect l="-1212" t="-10465" r="-113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E8F4DEF-D2B8-4703-9845-48E19A53D716}"/>
              </a:ext>
            </a:extLst>
          </p:cNvPr>
          <p:cNvSpPr txBox="1"/>
          <p:nvPr/>
        </p:nvSpPr>
        <p:spPr>
          <a:xfrm>
            <a:off x="2606656" y="3206301"/>
            <a:ext cx="6683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How do we ensure the </a:t>
            </a:r>
            <a:r>
              <a:rPr lang="en-US" sz="2800" b="1" dirty="0">
                <a:solidFill>
                  <a:srgbClr val="0070C0"/>
                </a:solidFill>
              </a:rPr>
              <a:t>privacy</a:t>
            </a:r>
            <a:r>
              <a:rPr lang="en-US" sz="2800" dirty="0"/>
              <a:t> of </a:t>
            </a:r>
            <a:r>
              <a:rPr lang="en-US" sz="2800" b="1" dirty="0">
                <a:solidFill>
                  <a:srgbClr val="FF0000"/>
                </a:solidFill>
              </a:rPr>
              <a:t>each user</a:t>
            </a:r>
            <a:r>
              <a:rPr lang="en-US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97C57B-4E85-47CA-B53D-CDD072D2A0C0}"/>
                  </a:ext>
                </a:extLst>
              </p:cNvPr>
              <p:cNvSpPr txBox="1"/>
              <p:nvPr/>
            </p:nvSpPr>
            <p:spPr>
              <a:xfrm>
                <a:off x="200243" y="1961009"/>
                <a:ext cx="11665296" cy="996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An algorithm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800" dirty="0"/>
                  <a:t> runs on a data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800" dirty="0"/>
                  <a:t>,  produces a </a:t>
                </a:r>
                <a:r>
                  <a:rPr lang="en-US" sz="2800" b="1" dirty="0"/>
                  <a:t>probabilistic</a:t>
                </a:r>
                <a:r>
                  <a:rPr lang="en-US" sz="2800" dirty="0"/>
                  <a:t> output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𝓓</m:t>
                    </m:r>
                    <m:r>
                      <a:rPr lang="en-US" sz="2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97C57B-4E85-47CA-B53D-CDD072D2A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43" y="1961009"/>
                <a:ext cx="11665296" cy="996363"/>
              </a:xfrm>
              <a:prstGeom prst="rect">
                <a:avLst/>
              </a:prstGeom>
              <a:blipFill>
                <a:blip r:embed="rId4"/>
                <a:stretch>
                  <a:fillRect t="-6135" b="-17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BF792DD-DEB2-4DE4-8B32-9BC1C0668071}"/>
              </a:ext>
            </a:extLst>
          </p:cNvPr>
          <p:cNvSpPr txBox="1"/>
          <p:nvPr/>
        </p:nvSpPr>
        <p:spPr>
          <a:xfrm>
            <a:off x="119336" y="4390324"/>
            <a:ext cx="28872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A54C0F"/>
                </a:solidFill>
              </a:rPr>
              <a:t>Three</a:t>
            </a:r>
          </a:p>
          <a:p>
            <a:pPr algn="ctr"/>
            <a:r>
              <a:rPr lang="en-US" sz="4000" dirty="0">
                <a:solidFill>
                  <a:srgbClr val="A54C0F"/>
                </a:solidFill>
              </a:rPr>
              <a:t>Important</a:t>
            </a:r>
          </a:p>
          <a:p>
            <a:pPr algn="ctr"/>
            <a:r>
              <a:rPr lang="en-US" sz="4000" dirty="0">
                <a:solidFill>
                  <a:srgbClr val="A54C0F"/>
                </a:solidFill>
              </a:rPr>
              <a:t>Dimensions</a:t>
            </a:r>
          </a:p>
        </p:txBody>
      </p:sp>
    </p:spTree>
    <p:extLst>
      <p:ext uri="{BB962C8B-B14F-4D97-AF65-F5344CB8AC3E}">
        <p14:creationId xmlns:p14="http://schemas.microsoft.com/office/powerpoint/2010/main" val="102435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  <p:bldP spid="13" grpId="0"/>
      <p:bldP spid="14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122" y="77781"/>
            <a:ext cx="10771858" cy="144016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Central Model </a:t>
            </a:r>
            <a:r>
              <a:rPr lang="en-US" dirty="0"/>
              <a:t>vs (Non-interactive) </a:t>
            </a:r>
            <a:r>
              <a:rPr lang="en-US" b="1" dirty="0">
                <a:solidFill>
                  <a:srgbClr val="00B050"/>
                </a:solidFill>
              </a:rPr>
              <a:t>Local Model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056941-335E-440C-9704-44FEB488191D}"/>
                  </a:ext>
                </a:extLst>
              </p:cNvPr>
              <p:cNvSpPr txBox="1"/>
              <p:nvPr/>
            </p:nvSpPr>
            <p:spPr>
              <a:xfrm>
                <a:off x="626020" y="1441705"/>
                <a:ext cx="53259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Each user holds their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own</a:t>
                </a:r>
                <a:r>
                  <a:rPr lang="en-US" sz="24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initially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056941-335E-440C-9704-44FEB4881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20" y="1441705"/>
                <a:ext cx="5325965" cy="461665"/>
              </a:xfrm>
              <a:prstGeom prst="rect">
                <a:avLst/>
              </a:prstGeom>
              <a:blipFill>
                <a:blip r:embed="rId3"/>
                <a:stretch>
                  <a:fillRect l="-1604" t="-10667" r="-2864" b="-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Down 7">
            <a:extLst>
              <a:ext uri="{FF2B5EF4-FFF2-40B4-BE49-F238E27FC236}">
                <a16:creationId xmlns:a16="http://schemas.microsoft.com/office/drawing/2014/main" id="{81B8E816-2786-4998-ACE9-942A0A57C653}"/>
              </a:ext>
            </a:extLst>
          </p:cNvPr>
          <p:cNvSpPr/>
          <p:nvPr/>
        </p:nvSpPr>
        <p:spPr>
          <a:xfrm>
            <a:off x="3000970" y="2175361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9AB1A-1C38-45B3-AE4A-0F371137482F}"/>
                  </a:ext>
                </a:extLst>
              </p:cNvPr>
              <p:cNvSpPr txBox="1"/>
              <p:nvPr/>
            </p:nvSpPr>
            <p:spPr>
              <a:xfrm>
                <a:off x="605575" y="3410318"/>
                <a:ext cx="536685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Each user just sends their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raw data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to a single curator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9AB1A-1C38-45B3-AE4A-0F3711374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75" y="3410318"/>
                <a:ext cx="5366854" cy="954107"/>
              </a:xfrm>
              <a:prstGeom prst="rect">
                <a:avLst/>
              </a:prstGeom>
              <a:blipFill>
                <a:blip r:embed="rId4"/>
                <a:stretch>
                  <a:fillRect l="-1816" t="-5732" r="-1816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B90357B3-64B8-4A76-A8F5-3A742395BAB1}"/>
              </a:ext>
            </a:extLst>
          </p:cNvPr>
          <p:cNvSpPr/>
          <p:nvPr/>
        </p:nvSpPr>
        <p:spPr>
          <a:xfrm>
            <a:off x="3000970" y="4484383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F1CE7F-1DA1-431A-8140-218A416AC439}"/>
                  </a:ext>
                </a:extLst>
              </p:cNvPr>
              <p:cNvSpPr txBox="1"/>
              <p:nvPr/>
            </p:nvSpPr>
            <p:spPr>
              <a:xfrm>
                <a:off x="121964" y="5733256"/>
                <a:ext cx="5974036" cy="867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Algorithm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400" dirty="0"/>
                  <a:t> runs on a data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</a:p>
              <a:p>
                <a:pPr algn="ctr"/>
                <a:r>
                  <a:rPr lang="en-US" sz="2400" dirty="0"/>
                  <a:t>produces a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private</a:t>
                </a:r>
                <a:r>
                  <a:rPr lang="en-US" sz="2400" dirty="0"/>
                  <a:t> </a:t>
                </a:r>
                <a:r>
                  <a:rPr lang="en-US" sz="2400" b="1" dirty="0"/>
                  <a:t>probabilistic</a:t>
                </a:r>
                <a:r>
                  <a:rPr lang="en-US" sz="2400" dirty="0"/>
                  <a:t> output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𝓓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F1CE7F-1DA1-431A-8140-218A416A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64" y="5733256"/>
                <a:ext cx="5974036" cy="867225"/>
              </a:xfrm>
              <a:prstGeom prst="rect">
                <a:avLst/>
              </a:prstGeom>
              <a:blipFill>
                <a:blip r:embed="rId5"/>
                <a:stretch>
                  <a:fillRect l="-816" t="-4895" r="-1531" b="-14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hought Bubble: Cloud 1">
            <a:extLst>
              <a:ext uri="{FF2B5EF4-FFF2-40B4-BE49-F238E27FC236}">
                <a16:creationId xmlns:a16="http://schemas.microsoft.com/office/drawing/2014/main" id="{99B0BAB7-727A-45FA-9ACC-67AEA6D0795E}"/>
              </a:ext>
            </a:extLst>
          </p:cNvPr>
          <p:cNvSpPr/>
          <p:nvPr/>
        </p:nvSpPr>
        <p:spPr>
          <a:xfrm>
            <a:off x="736161" y="1807826"/>
            <a:ext cx="5325965" cy="1602492"/>
          </a:xfrm>
          <a:prstGeom prst="cloudCallout">
            <a:avLst>
              <a:gd name="adj1" fmla="val 33807"/>
              <a:gd name="adj2" fmla="val 683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After sending </a:t>
            </a:r>
            <a:r>
              <a:rPr lang="en-US" sz="1800" dirty="0">
                <a:solidFill>
                  <a:schemeClr val="bg1"/>
                </a:solidFill>
              </a:rPr>
              <a:t>you </a:t>
            </a:r>
            <a:r>
              <a:rPr lang="en-US" sz="1800" b="1" dirty="0">
                <a:solidFill>
                  <a:schemeClr val="bg1"/>
                </a:solidFill>
              </a:rPr>
              <a:t>raw data</a:t>
            </a:r>
            <a:r>
              <a:rPr lang="en-US" sz="1800" b="1" dirty="0">
                <a:solidFill>
                  <a:schemeClr val="accent1"/>
                </a:solidFill>
              </a:rPr>
              <a:t> </a:t>
            </a:r>
            <a:r>
              <a:rPr lang="en-US" sz="1800" dirty="0"/>
              <a:t>to the curator, you must trust their integrity for the </a:t>
            </a:r>
            <a:r>
              <a:rPr lang="en-US" sz="1800" b="1" dirty="0">
                <a:solidFill>
                  <a:srgbClr val="FF0000"/>
                </a:solidFill>
              </a:rPr>
              <a:t>rest of your life</a:t>
            </a:r>
          </a:p>
          <a:p>
            <a:pPr algn="ctr"/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316AE2-5AA6-4E71-AAC7-D4EA10CFAC0B}"/>
              </a:ext>
            </a:extLst>
          </p:cNvPr>
          <p:cNvSpPr txBox="1">
            <a:spLocks/>
          </p:cNvSpPr>
          <p:nvPr/>
        </p:nvSpPr>
        <p:spPr>
          <a:xfrm>
            <a:off x="2243572" y="2535317"/>
            <a:ext cx="7704856" cy="1080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5D5FDD-2BCE-4CC1-89EA-A6B662F11748}"/>
                  </a:ext>
                </a:extLst>
              </p:cNvPr>
              <p:cNvSpPr txBox="1"/>
              <p:nvPr/>
            </p:nvSpPr>
            <p:spPr>
              <a:xfrm>
                <a:off x="6753054" y="1445125"/>
                <a:ext cx="54206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Each user holds their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own</a:t>
                </a:r>
                <a:r>
                  <a:rPr lang="en-US" sz="24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initially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5D5FDD-2BCE-4CC1-89EA-A6B662F11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3054" y="1445125"/>
                <a:ext cx="5420651" cy="461665"/>
              </a:xfrm>
              <a:prstGeom prst="rect">
                <a:avLst/>
              </a:prstGeom>
              <a:blipFill>
                <a:blip r:embed="rId6"/>
                <a:stretch>
                  <a:fillRect l="-1237" t="-10526" r="-112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Down 14">
            <a:extLst>
              <a:ext uri="{FF2B5EF4-FFF2-40B4-BE49-F238E27FC236}">
                <a16:creationId xmlns:a16="http://schemas.microsoft.com/office/drawing/2014/main" id="{0ACB9675-828E-428D-A408-784E406D45B8}"/>
              </a:ext>
            </a:extLst>
          </p:cNvPr>
          <p:cNvSpPr/>
          <p:nvPr/>
        </p:nvSpPr>
        <p:spPr>
          <a:xfrm>
            <a:off x="8861943" y="2245432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D9D567-6B91-4DF1-B4F5-26CF0844E07F}"/>
                  </a:ext>
                </a:extLst>
              </p:cNvPr>
              <p:cNvSpPr txBox="1"/>
              <p:nvPr/>
            </p:nvSpPr>
            <p:spPr>
              <a:xfrm>
                <a:off x="7062110" y="3471872"/>
                <a:ext cx="445378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Each user applies a randomizer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r>
                  <a:rPr lang="en-US" sz="2400" dirty="0"/>
                  <a:t>send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to the curator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D9D567-6B91-4DF1-B4F5-26CF0844E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110" y="3471872"/>
                <a:ext cx="4453783" cy="830997"/>
              </a:xfrm>
              <a:prstGeom prst="rect">
                <a:avLst/>
              </a:prstGeom>
              <a:blipFill>
                <a:blip r:embed="rId7"/>
                <a:stretch>
                  <a:fillRect l="-15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Down 16">
            <a:extLst>
              <a:ext uri="{FF2B5EF4-FFF2-40B4-BE49-F238E27FC236}">
                <a16:creationId xmlns:a16="http://schemas.microsoft.com/office/drawing/2014/main" id="{395B5EAF-BF9A-4810-B389-97295EA42AAF}"/>
              </a:ext>
            </a:extLst>
          </p:cNvPr>
          <p:cNvSpPr/>
          <p:nvPr/>
        </p:nvSpPr>
        <p:spPr>
          <a:xfrm>
            <a:off x="8861943" y="4552685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0734E2-F4B2-47D4-B19B-20264878A499}"/>
                  </a:ext>
                </a:extLst>
              </p:cNvPr>
              <p:cNvSpPr txBox="1"/>
              <p:nvPr/>
            </p:nvSpPr>
            <p:spPr>
              <a:xfrm>
                <a:off x="7359998" y="5733256"/>
                <a:ext cx="3579954" cy="867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Curator runs the algorithm </a:t>
                </a:r>
              </a:p>
              <a:p>
                <a:pPr algn="ctr"/>
                <a:r>
                  <a:rPr lang="en-US" sz="2400" dirty="0"/>
                  <a:t>on all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0734E2-F4B2-47D4-B19B-20264878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998" y="5733256"/>
                <a:ext cx="3579954" cy="867225"/>
              </a:xfrm>
              <a:prstGeom prst="rect">
                <a:avLst/>
              </a:prstGeom>
              <a:blipFill>
                <a:blip r:embed="rId8"/>
                <a:stretch>
                  <a:fillRect l="-2211" t="-5594" r="-2041" b="-1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hought Bubble: Cloud 18">
            <a:extLst>
              <a:ext uri="{FF2B5EF4-FFF2-40B4-BE49-F238E27FC236}">
                <a16:creationId xmlns:a16="http://schemas.microsoft.com/office/drawing/2014/main" id="{26A11CA6-A6BC-4548-9EAA-89E5CA000F96}"/>
              </a:ext>
            </a:extLst>
          </p:cNvPr>
          <p:cNvSpPr/>
          <p:nvPr/>
        </p:nvSpPr>
        <p:spPr>
          <a:xfrm>
            <a:off x="9527704" y="2659139"/>
            <a:ext cx="2664296" cy="917824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It’s probabilistic</a:t>
            </a:r>
          </a:p>
        </p:txBody>
      </p:sp>
    </p:spTree>
    <p:extLst>
      <p:ext uri="{BB962C8B-B14F-4D97-AF65-F5344CB8AC3E}">
        <p14:creationId xmlns:p14="http://schemas.microsoft.com/office/powerpoint/2010/main" val="29740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12" grpId="0"/>
      <p:bldP spid="2" grpId="0" animBg="1"/>
      <p:bldP spid="13" grpId="0"/>
      <p:bldP spid="15" grpId="0" animBg="1"/>
      <p:bldP spid="16" grpId="0"/>
      <p:bldP spid="17" grpId="0" animBg="1"/>
      <p:bldP spid="18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144016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Differential</a:t>
            </a:r>
            <a:r>
              <a:rPr lang="en-US" dirty="0"/>
              <a:t> Privacy: </a:t>
            </a:r>
            <a:r>
              <a:rPr lang="en-US" b="1" dirty="0">
                <a:solidFill>
                  <a:srgbClr val="00B050"/>
                </a:solidFill>
              </a:rPr>
              <a:t>Local Model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08C722-E690-4BB1-B70E-550CF177CD12}"/>
                  </a:ext>
                </a:extLst>
              </p:cNvPr>
              <p:cNvSpPr txBox="1"/>
              <p:nvPr/>
            </p:nvSpPr>
            <p:spPr>
              <a:xfrm>
                <a:off x="2135560" y="1412776"/>
                <a:ext cx="7544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Imagine each user holds their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own</a:t>
                </a:r>
                <a:r>
                  <a:rPr lang="en-US" sz="2800" dirty="0"/>
                  <a:t>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initially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08C722-E690-4BB1-B70E-550CF177C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412776"/>
                <a:ext cx="7544693" cy="523220"/>
              </a:xfrm>
              <a:prstGeom prst="rect">
                <a:avLst/>
              </a:prstGeom>
              <a:blipFill>
                <a:blip r:embed="rId3"/>
                <a:stretch>
                  <a:fillRect l="-1131" t="-11628" r="-121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81280BAB-9AA5-430A-82F6-DE0E2D4E517C}"/>
              </a:ext>
            </a:extLst>
          </p:cNvPr>
          <p:cNvSpPr/>
          <p:nvPr/>
        </p:nvSpPr>
        <p:spPr>
          <a:xfrm>
            <a:off x="5666580" y="2323497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FBEDAC-C80E-4C51-AD16-82E4E9A4F43F}"/>
                  </a:ext>
                </a:extLst>
              </p:cNvPr>
              <p:cNvSpPr txBox="1"/>
              <p:nvPr/>
            </p:nvSpPr>
            <p:spPr>
              <a:xfrm>
                <a:off x="1539156" y="3430553"/>
                <a:ext cx="90256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Each user applies a randomizer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sends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the curator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FBEDAC-C80E-4C51-AD16-82E4E9A4F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156" y="3430553"/>
                <a:ext cx="9025612" cy="523220"/>
              </a:xfrm>
              <a:prstGeom prst="rect">
                <a:avLst/>
              </a:prstGeom>
              <a:blipFill>
                <a:blip r:embed="rId4"/>
                <a:stretch>
                  <a:fillRect l="-810" t="-11628" r="-81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Down 12">
            <a:extLst>
              <a:ext uri="{FF2B5EF4-FFF2-40B4-BE49-F238E27FC236}">
                <a16:creationId xmlns:a16="http://schemas.microsoft.com/office/drawing/2014/main" id="{4BCC570B-4318-40BA-B1B4-ADA5D782CC4F}"/>
              </a:ext>
            </a:extLst>
          </p:cNvPr>
          <p:cNvSpPr/>
          <p:nvPr/>
        </p:nvSpPr>
        <p:spPr>
          <a:xfrm>
            <a:off x="5666580" y="4293096"/>
            <a:ext cx="576064" cy="9361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D989E4-ED5A-4991-BEB3-4CBD303E1A63}"/>
                  </a:ext>
                </a:extLst>
              </p:cNvPr>
              <p:cNvSpPr txBox="1"/>
              <p:nvPr/>
            </p:nvSpPr>
            <p:spPr>
              <a:xfrm>
                <a:off x="1950576" y="5557091"/>
                <a:ext cx="7670370" cy="565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Curator runs the algorithm on all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D989E4-ED5A-4991-BEB3-4CBD303E1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76" y="5557091"/>
                <a:ext cx="7670370" cy="565476"/>
              </a:xfrm>
              <a:prstGeom prst="rect">
                <a:avLst/>
              </a:prstGeom>
              <a:blipFill>
                <a:blip r:embed="rId5"/>
                <a:stretch>
                  <a:fillRect l="-1113" t="-108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6865C467-5C2F-4D25-9A93-03349057CEC6}"/>
              </a:ext>
            </a:extLst>
          </p:cNvPr>
          <p:cNvSpPr/>
          <p:nvPr/>
        </p:nvSpPr>
        <p:spPr>
          <a:xfrm>
            <a:off x="7464152" y="2323497"/>
            <a:ext cx="2664296" cy="917824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It’s probabilistic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5C8D88-8CD7-4708-98EA-7100347B6B3E}"/>
                  </a:ext>
                </a:extLst>
              </p:cNvPr>
              <p:cNvSpPr txBox="1"/>
              <p:nvPr/>
            </p:nvSpPr>
            <p:spPr>
              <a:xfrm>
                <a:off x="1515418" y="3502102"/>
                <a:ext cx="87849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Privacy Assumption for user with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 </a:t>
                </a:r>
              </a:p>
              <a:p>
                <a:pPr algn="ctr"/>
                <a:r>
                  <a:rPr lang="en-US" sz="2400" dirty="0"/>
                  <a:t>even the curator cannot figure out much about my input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5C8D88-8CD7-4708-98EA-7100347B6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418" y="3502102"/>
                <a:ext cx="8784976" cy="830997"/>
              </a:xfrm>
              <a:prstGeom prst="rect">
                <a:avLst/>
              </a:prstGeom>
              <a:blipFill>
                <a:blip r:embed="rId6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F21AAD-61C6-4CA8-9ADC-D551BD04505B}"/>
                  </a:ext>
                </a:extLst>
              </p:cNvPr>
              <p:cNvSpPr txBox="1"/>
              <p:nvPr/>
            </p:nvSpPr>
            <p:spPr>
              <a:xfrm>
                <a:off x="2212593" y="4506449"/>
                <a:ext cx="748403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Local</a:t>
                </a:r>
                <a:r>
                  <a:rPr lang="en-US" sz="2400" dirty="0"/>
                  <a:t> randomizer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-Locally differentially private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if for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all pairs of possible inputs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 and all possible outputs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F21AAD-61C6-4CA8-9ADC-D551BD045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593" y="4506449"/>
                <a:ext cx="7484038" cy="2308324"/>
              </a:xfrm>
              <a:prstGeom prst="rect">
                <a:avLst/>
              </a:prstGeom>
              <a:blipFill>
                <a:blip r:embed="rId7"/>
                <a:stretch>
                  <a:fillRect t="-2111" r="-570" b="-2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3F1AC1-8939-4E3D-89CB-880ED7FBCA35}"/>
                  </a:ext>
                </a:extLst>
              </p:cNvPr>
              <p:cNvSpPr txBox="1"/>
              <p:nvPr/>
            </p:nvSpPr>
            <p:spPr>
              <a:xfrm>
                <a:off x="2279576" y="4725144"/>
                <a:ext cx="748403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 local randomizer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𝜹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-differentially private</a:t>
                </a:r>
                <a:endParaRPr lang="en-US" sz="2400" b="1" dirty="0"/>
              </a:p>
              <a:p>
                <a:pPr algn="ctr"/>
                <a:r>
                  <a:rPr lang="en-US" sz="2400" dirty="0"/>
                  <a:t>if for all pairs of inputs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,  and possible events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endParaRPr lang="en-US" sz="2400" dirty="0"/>
              </a:p>
              <a:p>
                <a:pPr algn="ctr"/>
                <a:r>
                  <a:rPr lang="en-US" sz="12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43F1AC1-8939-4E3D-89CB-880ED7FBC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4725144"/>
                <a:ext cx="7484038" cy="1754326"/>
              </a:xfrm>
              <a:prstGeom prst="rect">
                <a:avLst/>
              </a:prstGeom>
              <a:blipFill>
                <a:blip r:embed="rId8"/>
                <a:stretch>
                  <a:fillRect t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82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0052 -0.603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3018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07407E-6 L -0.00221 -0.136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/>
      <p:bldP spid="13" grpId="0" animBg="1"/>
      <p:bldP spid="14" grpId="0"/>
      <p:bldP spid="15" grpId="0" animBg="1"/>
      <p:bldP spid="2" grpId="0"/>
      <p:bldP spid="17" grpId="0"/>
      <p:bldP spid="17" grpId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936104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Differential</a:t>
            </a:r>
            <a:r>
              <a:rPr lang="en-US" dirty="0"/>
              <a:t> Privacy: </a:t>
            </a:r>
            <a:r>
              <a:rPr lang="en-US" b="1" dirty="0">
                <a:solidFill>
                  <a:srgbClr val="FF0000"/>
                </a:solidFill>
              </a:rPr>
              <a:t>Central</a:t>
            </a:r>
            <a:r>
              <a:rPr lang="en-US" dirty="0"/>
              <a:t> vs </a:t>
            </a:r>
            <a:r>
              <a:rPr lang="en-US" b="1" dirty="0">
                <a:solidFill>
                  <a:srgbClr val="00B050"/>
                </a:solidFill>
              </a:rPr>
              <a:t>Local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F3400-BC9C-4713-854F-3A825F5EF2CB}"/>
              </a:ext>
            </a:extLst>
          </p:cNvPr>
          <p:cNvSpPr txBox="1"/>
          <p:nvPr/>
        </p:nvSpPr>
        <p:spPr>
          <a:xfrm>
            <a:off x="3647728" y="3724093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Trust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3B9160-2F55-402C-BD2C-747762CA8917}"/>
              </a:ext>
            </a:extLst>
          </p:cNvPr>
          <p:cNvSpPr txBox="1"/>
          <p:nvPr/>
        </p:nvSpPr>
        <p:spPr>
          <a:xfrm>
            <a:off x="7194715" y="370266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Utility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62AB89-3AB6-4212-A733-26136E392586}"/>
              </a:ext>
            </a:extLst>
          </p:cNvPr>
          <p:cNvSpPr txBox="1"/>
          <p:nvPr/>
        </p:nvSpPr>
        <p:spPr>
          <a:xfrm>
            <a:off x="825652" y="1038992"/>
            <a:ext cx="4392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Privacy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8B541-4344-447A-A3A7-D72BD2A0117A}"/>
              </a:ext>
            </a:extLst>
          </p:cNvPr>
          <p:cNvSpPr txBox="1"/>
          <p:nvPr/>
        </p:nvSpPr>
        <p:spPr>
          <a:xfrm>
            <a:off x="4082173" y="4673150"/>
            <a:ext cx="3311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Complete Trust in the Curator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FB4BE-FCB0-4E24-869E-A1A5F9D03121}"/>
              </a:ext>
            </a:extLst>
          </p:cNvPr>
          <p:cNvSpPr txBox="1"/>
          <p:nvPr/>
        </p:nvSpPr>
        <p:spPr>
          <a:xfrm>
            <a:off x="5735960" y="906519"/>
            <a:ext cx="4891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</a:t>
            </a:r>
            <a:r>
              <a:rPr lang="en-US" sz="2400" b="1" dirty="0">
                <a:solidFill>
                  <a:srgbClr val="7030A0"/>
                </a:solidFill>
              </a:rPr>
              <a:t>private</a:t>
            </a:r>
            <a:r>
              <a:rPr lang="en-US" sz="2400" dirty="0"/>
              <a:t> is the algorithm?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0A2289-C277-48C5-9BE3-3E23E19D75D7}"/>
                  </a:ext>
                </a:extLst>
              </p:cNvPr>
              <p:cNvSpPr txBox="1"/>
              <p:nvPr/>
            </p:nvSpPr>
            <p:spPr>
              <a:xfrm>
                <a:off x="5265511" y="1412695"/>
                <a:ext cx="58326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Fix the requirement to be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𝒑𝒐𝒍𝒚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400" b="1" dirty="0"/>
                  <a:t>-DP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0A2289-C277-48C5-9BE3-3E23E19D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511" y="1412695"/>
                <a:ext cx="5832648" cy="461665"/>
              </a:xfrm>
              <a:prstGeom prst="rect">
                <a:avLst/>
              </a:prstGeom>
              <a:blipFill>
                <a:blip r:embed="rId3"/>
                <a:stretch>
                  <a:fillRect l="-1567" t="-10667" r="-1463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877F-981A-404D-B4C5-6E210D814577}"/>
                  </a:ext>
                </a:extLst>
              </p:cNvPr>
              <p:cNvSpPr txBox="1"/>
              <p:nvPr/>
            </p:nvSpPr>
            <p:spPr>
              <a:xfrm>
                <a:off x="2351584" y="2065501"/>
                <a:ext cx="762805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/>
                  <a:t>The Aggregation Problem</a:t>
                </a:r>
              </a:p>
              <a:p>
                <a:pPr algn="ctr"/>
                <a:endParaRPr lang="en-US" sz="2400" dirty="0"/>
              </a:p>
              <a:p>
                <a:pPr algn="ctr"/>
                <a:r>
                  <a:rPr lang="en-US" sz="2400" dirty="0"/>
                  <a:t>Each user 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2400" dirty="0"/>
                  <a:t>, goal is to estimate the sum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8877F-981A-404D-B4C5-6E210D814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2065501"/>
                <a:ext cx="7628054" cy="1323439"/>
              </a:xfrm>
              <a:prstGeom prst="rect">
                <a:avLst/>
              </a:prstGeom>
              <a:blipFill>
                <a:blip r:embed="rId4"/>
                <a:stretch>
                  <a:fillRect t="-599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EE274C7-715E-49E8-9752-0456F505434A}"/>
              </a:ext>
            </a:extLst>
          </p:cNvPr>
          <p:cNvSpPr txBox="1"/>
          <p:nvPr/>
        </p:nvSpPr>
        <p:spPr>
          <a:xfrm>
            <a:off x="559413" y="4701172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Central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80A5EF-BCE1-44B0-B44C-6BB95E7A6F5D}"/>
              </a:ext>
            </a:extLst>
          </p:cNvPr>
          <p:cNvSpPr txBox="1"/>
          <p:nvPr/>
        </p:nvSpPr>
        <p:spPr>
          <a:xfrm>
            <a:off x="559413" y="5818892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50"/>
                </a:solidFill>
              </a:rPr>
              <a:t>Local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B67A9-22B2-4570-AE41-3EB872728A7B}"/>
              </a:ext>
            </a:extLst>
          </p:cNvPr>
          <p:cNvSpPr txBox="1"/>
          <p:nvPr/>
        </p:nvSpPr>
        <p:spPr>
          <a:xfrm>
            <a:off x="4082172" y="5895046"/>
            <a:ext cx="331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Only Trust myself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B19415-CC75-4ECA-8112-65FDBD25DBAA}"/>
                  </a:ext>
                </a:extLst>
              </p:cNvPr>
              <p:cNvSpPr txBox="1"/>
              <p:nvPr/>
            </p:nvSpPr>
            <p:spPr>
              <a:xfrm>
                <a:off x="7734984" y="4734910"/>
                <a:ext cx="331194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error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B19415-CC75-4ECA-8112-65FDBD25D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984" y="4734910"/>
                <a:ext cx="3311949" cy="470000"/>
              </a:xfrm>
              <a:prstGeom prst="rect">
                <a:avLst/>
              </a:prstGeom>
              <a:blipFill>
                <a:blip r:embed="rId5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CE38BF-64EF-42D2-AD99-95B626DB880B}"/>
                  </a:ext>
                </a:extLst>
              </p:cNvPr>
              <p:cNvSpPr txBox="1"/>
              <p:nvPr/>
            </p:nvSpPr>
            <p:spPr>
              <a:xfrm>
                <a:off x="7734984" y="5751148"/>
                <a:ext cx="3311949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error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CE38BF-64EF-42D2-AD99-95B626DB8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984" y="5751148"/>
                <a:ext cx="3311949" cy="465769"/>
              </a:xfrm>
              <a:prstGeom prst="rect">
                <a:avLst/>
              </a:prstGeom>
              <a:blipFill>
                <a:blip r:embed="rId6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16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7" grpId="0"/>
      <p:bldP spid="18" grpId="0"/>
      <p:bldP spid="19" grpId="0"/>
      <p:bldP spid="5" grpId="0"/>
      <p:bldP spid="20" grpId="0"/>
      <p:bldP spid="21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511729-7470-4C3E-98D5-6156858BD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32"/>
            <a:ext cx="10515600" cy="144016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Differential</a:t>
            </a:r>
            <a:r>
              <a:rPr lang="en-US" dirty="0"/>
              <a:t> Privacy: </a:t>
            </a:r>
            <a:r>
              <a:rPr lang="en-US" b="1" dirty="0">
                <a:solidFill>
                  <a:srgbClr val="7030A0"/>
                </a:solidFill>
              </a:rPr>
              <a:t>Shuffle Model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25C44-FEBB-48DE-8749-30BE1236253C}"/>
              </a:ext>
            </a:extLst>
          </p:cNvPr>
          <p:cNvSpPr/>
          <p:nvPr/>
        </p:nvSpPr>
        <p:spPr>
          <a:xfrm>
            <a:off x="1127448" y="1556792"/>
            <a:ext cx="9577064" cy="57606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Spectrum of Trust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09256-87B7-4557-90EF-D7D07435AAC9}"/>
              </a:ext>
            </a:extLst>
          </p:cNvPr>
          <p:cNvSpPr txBox="1"/>
          <p:nvPr/>
        </p:nvSpPr>
        <p:spPr>
          <a:xfrm>
            <a:off x="9228592" y="2289066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Central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C43B3-4405-4F69-9F1F-9433AD5FCEC7}"/>
              </a:ext>
            </a:extLst>
          </p:cNvPr>
          <p:cNvSpPr txBox="1"/>
          <p:nvPr/>
        </p:nvSpPr>
        <p:spPr>
          <a:xfrm>
            <a:off x="-345900" y="2286746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Local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9FC79F-7745-4609-84DC-B70B4F24F297}"/>
              </a:ext>
            </a:extLst>
          </p:cNvPr>
          <p:cNvSpPr/>
          <p:nvPr/>
        </p:nvSpPr>
        <p:spPr>
          <a:xfrm>
            <a:off x="1127448" y="5373216"/>
            <a:ext cx="9577064" cy="576064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Spectrum of Utility</a:t>
            </a:r>
          </a:p>
        </p:txBody>
      </p:sp>
      <p:pic>
        <p:nvPicPr>
          <p:cNvPr id="12" name="Graphic 11" descr="Funny face outline">
            <a:extLst>
              <a:ext uri="{FF2B5EF4-FFF2-40B4-BE49-F238E27FC236}">
                <a16:creationId xmlns:a16="http://schemas.microsoft.com/office/drawing/2014/main" id="{38A3888F-004E-44E2-9300-74EA564C4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44740" y="4419929"/>
            <a:ext cx="914400" cy="914400"/>
          </a:xfrm>
          <a:prstGeom prst="rect">
            <a:avLst/>
          </a:prstGeom>
        </p:spPr>
      </p:pic>
      <p:pic>
        <p:nvPicPr>
          <p:cNvPr id="13" name="Graphic 12" descr="Funny face outline">
            <a:extLst>
              <a:ext uri="{FF2B5EF4-FFF2-40B4-BE49-F238E27FC236}">
                <a16:creationId xmlns:a16="http://schemas.microsoft.com/office/drawing/2014/main" id="{F54ED0AE-A8EA-4C32-8937-8A893FDDD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248" y="60466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80F9EA-8422-4BEA-9DEA-51F3D0763FC5}"/>
              </a:ext>
            </a:extLst>
          </p:cNvPr>
          <p:cNvSpPr txBox="1"/>
          <p:nvPr/>
        </p:nvSpPr>
        <p:spPr>
          <a:xfrm>
            <a:off x="9228592" y="5983015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Central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E5BB00-7288-4B7E-9A55-39E4316A50F9}"/>
              </a:ext>
            </a:extLst>
          </p:cNvPr>
          <p:cNvSpPr txBox="1"/>
          <p:nvPr/>
        </p:nvSpPr>
        <p:spPr>
          <a:xfrm>
            <a:off x="-345900" y="5988167"/>
            <a:ext cx="2946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</a:rPr>
              <a:t>Local</a:t>
            </a:r>
          </a:p>
        </p:txBody>
      </p:sp>
      <p:pic>
        <p:nvPicPr>
          <p:cNvPr id="17" name="Graphic 16" descr="Tired face outline">
            <a:extLst>
              <a:ext uri="{FF2B5EF4-FFF2-40B4-BE49-F238E27FC236}">
                <a16:creationId xmlns:a16="http://schemas.microsoft.com/office/drawing/2014/main" id="{06298576-A976-420D-A530-780FD7C75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0248" y="4418784"/>
            <a:ext cx="914400" cy="914400"/>
          </a:xfrm>
          <a:prstGeom prst="rect">
            <a:avLst/>
          </a:prstGeom>
        </p:spPr>
      </p:pic>
      <p:pic>
        <p:nvPicPr>
          <p:cNvPr id="18" name="Graphic 17" descr="Tired face outline">
            <a:extLst>
              <a:ext uri="{FF2B5EF4-FFF2-40B4-BE49-F238E27FC236}">
                <a16:creationId xmlns:a16="http://schemas.microsoft.com/office/drawing/2014/main" id="{8AC67124-20FE-497D-9458-FDAE6F92A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44740" y="604664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720D71F-BC1C-465F-9322-B7DCE91F6755}"/>
              </a:ext>
            </a:extLst>
          </p:cNvPr>
          <p:cNvSpPr txBox="1"/>
          <p:nvPr/>
        </p:nvSpPr>
        <p:spPr>
          <a:xfrm>
            <a:off x="1032860" y="3245204"/>
            <a:ext cx="9311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7030A0"/>
                </a:solidFill>
              </a:rPr>
              <a:t>Shuffle Model</a:t>
            </a:r>
          </a:p>
          <a:p>
            <a:pPr algn="ctr"/>
            <a:r>
              <a:rPr lang="en-US" sz="4400" b="1" dirty="0">
                <a:solidFill>
                  <a:srgbClr val="7030A0"/>
                </a:solidFill>
              </a:rPr>
              <a:t>[</a:t>
            </a:r>
            <a:r>
              <a:rPr lang="en-US" sz="4400" dirty="0"/>
              <a:t>IKOS06, BEM+17,CSU+18,EFM+19</a:t>
            </a:r>
            <a:r>
              <a:rPr lang="en-US" sz="4400" b="1" dirty="0">
                <a:solidFill>
                  <a:srgbClr val="7030A0"/>
                </a:solidFill>
              </a:rPr>
              <a:t>]</a:t>
            </a:r>
            <a:endParaRPr lang="en-US" sz="4400" dirty="0"/>
          </a:p>
        </p:txBody>
      </p:sp>
      <p:pic>
        <p:nvPicPr>
          <p:cNvPr id="20" name="Graphic 19" descr="Funny face outline">
            <a:extLst>
              <a:ext uri="{FF2B5EF4-FFF2-40B4-BE49-F238E27FC236}">
                <a16:creationId xmlns:a16="http://schemas.microsoft.com/office/drawing/2014/main" id="{D5093826-30A2-4A2F-9F5B-DF0D6E968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0294" y="2514600"/>
            <a:ext cx="914400" cy="914400"/>
          </a:xfrm>
          <a:prstGeom prst="rect">
            <a:avLst/>
          </a:prstGeom>
        </p:spPr>
      </p:pic>
      <p:pic>
        <p:nvPicPr>
          <p:cNvPr id="21" name="Graphic 20" descr="Funny face outline">
            <a:extLst>
              <a:ext uri="{FF2B5EF4-FFF2-40B4-BE49-F238E27FC236}">
                <a16:creationId xmlns:a16="http://schemas.microsoft.com/office/drawing/2014/main" id="{BD176679-E993-427D-864B-D1E000751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2894" y="2514600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708272-70D7-494A-A595-A03730D9EBD0}"/>
              </a:ext>
            </a:extLst>
          </p:cNvPr>
          <p:cNvSpPr txBox="1"/>
          <p:nvPr/>
        </p:nvSpPr>
        <p:spPr>
          <a:xfrm>
            <a:off x="9045965" y="1440612"/>
            <a:ext cx="3311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Complete Trust in the Curator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D17634-7AD2-4622-BD11-6DAF588D6E1B}"/>
              </a:ext>
            </a:extLst>
          </p:cNvPr>
          <p:cNvSpPr txBox="1"/>
          <p:nvPr/>
        </p:nvSpPr>
        <p:spPr>
          <a:xfrm>
            <a:off x="-529268" y="1613572"/>
            <a:ext cx="3311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Only Trust myself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383A2D-5881-44E5-B70D-4D83A78EAA27}"/>
                  </a:ext>
                </a:extLst>
              </p:cNvPr>
              <p:cNvSpPr txBox="1"/>
              <p:nvPr/>
            </p:nvSpPr>
            <p:spPr>
              <a:xfrm>
                <a:off x="9120336" y="5397082"/>
                <a:ext cx="331194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error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8383A2D-5881-44E5-B70D-4D83A78EA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336" y="5397082"/>
                <a:ext cx="3311949" cy="470000"/>
              </a:xfrm>
              <a:prstGeom prst="rect">
                <a:avLst/>
              </a:prstGeom>
              <a:blipFill>
                <a:blip r:embed="rId7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D957B5-7D9A-4EDD-B514-651943893394}"/>
                  </a:ext>
                </a:extLst>
              </p:cNvPr>
              <p:cNvSpPr txBox="1"/>
              <p:nvPr/>
            </p:nvSpPr>
            <p:spPr>
              <a:xfrm>
                <a:off x="-506076" y="5433710"/>
                <a:ext cx="3311949" cy="465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𝚯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error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1D957B5-7D9A-4EDD-B514-651943893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6076" y="5433710"/>
                <a:ext cx="3311949" cy="465769"/>
              </a:xfrm>
              <a:prstGeom prst="rect">
                <a:avLst/>
              </a:prstGeom>
              <a:blipFill>
                <a:blip r:embed="rId8"/>
                <a:stretch>
                  <a:fillRect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43 -0.0081 L -0.00443 -0.0081 C -0.00378 -0.01227 -0.00287 -0.0162 -0.00222 -0.02014 C 0.00052 -0.03773 -0.00222 -0.02685 0.00078 -0.0375 C 0.0013 -0.04143 0.00156 -0.0456 0.00234 -0.04953 C 0.0026 -0.05139 0.00325 -0.05301 0.00377 -0.05486 C 0.00481 -0.05879 0.00573 -0.06273 0.00677 -0.06689 C 0.00703 -0.07176 0.00703 -0.07662 0.00755 -0.08148 C 0.00781 -0.08333 0.00872 -0.08495 0.00898 -0.0868 C 0.0125 -0.10879 0.00794 -0.09213 0.01354 -0.10949 C 0.01783 -0.14352 0.01237 -0.10092 0.01653 -0.13217 C 0.01705 -0.13611 0.01757 -0.14004 0.0181 -0.14398 C 0.01783 -0.15509 0.01797 -0.16643 0.01731 -0.17731 C 0.01692 -0.18264 0.01054 -0.18611 0.00976 -0.1868 C 0.00872 -0.1875 0.00768 -0.18819 0.00677 -0.18935 C 0.00599 -0.19027 0.00547 -0.19166 0.00455 -0.19213 C 0.00156 -0.19352 -0.00144 -0.19398 -0.00443 -0.19467 C -0.00821 -0.1956 -0.01198 -0.19629 -0.01576 -0.19745 C -0.01797 -0.19814 -0.02019 -0.19953 -0.0224 -0.2 C -0.02565 -0.20092 -0.02904 -0.20069 -0.03217 -0.20139 C -0.03868 -0.20277 -0.0517 -0.20671 -0.0517 -0.20671 C -0.05469 -0.20856 -0.05769 -0.21088 -0.06068 -0.21203 C -0.06589 -0.21412 -0.07032 -0.21597 -0.07565 -0.21736 C -0.07995 -0.21852 -0.08425 -0.21921 -0.08842 -0.2199 L -0.18516 -0.21875 C -0.18776 -0.21852 -0.19024 -0.21736 -0.19271 -0.21597 C -0.19375 -0.21551 -0.19467 -0.21412 -0.19571 -0.21342 C -0.1974 -0.21227 -0.19922 -0.2118 -0.20092 -0.21064 C -0.20938 -0.20463 -0.20443 -0.20764 -0.20925 -0.20277 C -0.21016 -0.20162 -0.2112 -0.20092 -0.21224 -0.2 C -0.21602 -0.18981 -0.21081 -0.20231 -0.21667 -0.19328 C -0.22344 -0.1831 -0.21433 -0.19213 -0.22188 -0.18541 C -0.2224 -0.18356 -0.22292 -0.18171 -0.22344 -0.18009 C -0.22383 -0.1787 -0.22448 -0.17754 -0.22487 -0.17615 C -0.22605 -0.17268 -0.22787 -0.16551 -0.22787 -0.16551 " pathEditMode="relative" ptsTypes="AAAAAAAAAAAAAAAAAAAAAAAAAAAAAAAAAAA">
                                      <p:cBhvr>
                                        <p:cTn id="4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00648 L 0.00026 0.00648 C 0.00247 0.0051 0.00469 0.00371 0.0069 0.00255 C 0.00924 0.00139 0.01614 -0.00115 0.01901 -0.00139 C 0.03372 -0.00277 0.04844 -0.00324 0.06315 -0.00416 C 0.06875 -0.00602 0.07409 -0.00833 0.07969 -0.00949 L 0.09245 -0.01203 C 0.09791 -0.01319 0.10351 -0.01365 0.10898 -0.01481 C 0.1125 -0.01551 0.11601 -0.01666 0.1194 -0.01736 L 0.20195 -0.0162 C 0.20534 -0.01597 0.20859 -0.01273 0.21172 -0.01088 C 0.21315 -0.00995 0.21471 -0.00926 0.21627 -0.0081 C 0.22096 -0.00463 0.21745 -0.00578 0.22291 -0.00277 C 0.225 -0.00162 0.22695 -0.00092 0.22903 -0.00023 C 0.23281 0.00139 0.2345 0.00139 0.23867 0.00394 C 0.25599 0.01412 0.225 -0.00208 0.24544 0.00926 C 0.24739 0.01019 0.24948 0.01065 0.25143 0.01181 C 0.25416 0.01343 0.25443 0.01482 0.25677 0.01713 C 0.25768 0.01806 0.25872 0.01898 0.25976 0.01991 C 0.26497 0.0338 0.25664 0.01297 0.26419 0.02662 C 0.26614 0.02986 0.26549 0.03334 0.26653 0.03727 C 0.2694 0.04931 0.26706 0.02778 0.27096 0.05186 C 0.27148 0.05486 0.272 0.05811 0.27252 0.06111 C 0.27304 0.06482 0.27344 0.06829 0.27396 0.07176 C 0.27448 0.07454 0.27513 0.07709 0.27552 0.07986 C 0.27734 0.09375 0.27682 0.09514 0.27773 0.10926 C 0.27812 0.11667 0.27877 0.12431 0.27929 0.13195 C 0.27903 0.1426 0.27903 0.15324 0.27851 0.16389 C 0.27838 0.16667 0.27734 0.16898 0.27695 0.17176 C 0.27435 0.19491 0.27838 0.17246 0.27474 0.19723 C 0.27435 0.19954 0.2737 0.20162 0.27318 0.20371 C 0.27213 0.20903 0.27135 0.21459 0.27018 0.21991 C 0.26979 0.22199 0.26914 0.22431 0.26875 0.22639 C 0.2651 0.24769 0.26914 0.22848 0.26575 0.24375 C 0.26549 0.24815 0.26536 0.25278 0.26497 0.25718 C 0.26458 0.26204 0.26393 0.2669 0.26354 0.27176 C 0.26289 0.27755 0.2625 0.28334 0.26198 0.28912 C 0.25807 0.33843 0.26263 0.28727 0.25898 0.32107 C 0.25846 0.32639 0.25807 0.33195 0.25742 0.33704 C 0.25716 0.34028 0.25651 0.34329 0.25599 0.34653 C 0.25547 0.35 0.25495 0.35348 0.25443 0.35718 C 0.25338 0.36528 0.2526 0.37662 0.25221 0.3838 C 0.25208 0.38635 0.25221 0.38912 0.25221 0.3919 " pathEditMode="relative" ptsTypes="AAAAAAAAAAAAAAAAAAAAAAAAAAAAAAAAAAAAAAAAA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9" grpId="0"/>
      <p:bldP spid="23" grpId="0"/>
      <p:bldP spid="24" grpId="0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3736</Words>
  <Application>Microsoft Office PowerPoint</Application>
  <PresentationFormat>Widescreen</PresentationFormat>
  <Paragraphs>463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等线</vt:lpstr>
      <vt:lpstr>Arial</vt:lpstr>
      <vt:lpstr>Calibri</vt:lpstr>
      <vt:lpstr>Calibri Light</vt:lpstr>
      <vt:lpstr>Cambria Math</vt:lpstr>
      <vt:lpstr>Office Theme</vt:lpstr>
      <vt:lpstr>On Distributed Differential Privacy and Counting Distinct Elements</vt:lpstr>
      <vt:lpstr>Today’s Plan</vt:lpstr>
      <vt:lpstr>Differential Privacy: Definition</vt:lpstr>
      <vt:lpstr>Differential Privacy: Definition</vt:lpstr>
      <vt:lpstr>Differential Privacy in the Distributed Setting</vt:lpstr>
      <vt:lpstr>Central Model vs (Non-interactive) Local Model</vt:lpstr>
      <vt:lpstr>Differential Privacy: Local Model</vt:lpstr>
      <vt:lpstr>Differential Privacy: Central vs Local</vt:lpstr>
      <vt:lpstr>Differential Privacy: Shuffle Model</vt:lpstr>
      <vt:lpstr>Differential Privacy: Central vs Local vs Shuffle</vt:lpstr>
      <vt:lpstr>PowerPoint Presentation</vt:lpstr>
      <vt:lpstr>Shuffle Model: Definition</vt:lpstr>
      <vt:lpstr>Today’s Plan</vt:lpstr>
      <vt:lpstr>The Count Distinct Problem</vt:lpstr>
      <vt:lpstr>Count Distinct in (Non-Interactive) Local Model</vt:lpstr>
      <vt:lpstr>Count Distinct in the Shuffle Model</vt:lpstr>
      <vt:lpstr>Count Distinct in the Shuffle Model</vt:lpstr>
      <vt:lpstr>Other Lower Bounds in the Shuffle Model</vt:lpstr>
      <vt:lpstr>Comparison with [Cheu-Ullman’2020]</vt:lpstr>
      <vt:lpstr>Maximal Separation Between Global Sensitivity and Two-Party DP</vt:lpstr>
      <vt:lpstr>Today’s Plan</vt:lpstr>
      <vt:lpstr>Lower Bounds for Count Distinct via Moment-Matching</vt:lpstr>
      <vt:lpstr>Lower Bounds for Count Distinct via Moment-Matching</vt:lpstr>
      <vt:lpstr>Hard Distribution: Signal/Noise Decomposition</vt:lpstr>
      <vt:lpstr>Hard Distribution: Signal/Noise Decomposition</vt:lpstr>
      <vt:lpstr>Hard Distribution: Poissonization Trick </vt:lpstr>
      <vt:lpstr>Hard Distribution: Signal/Noise Decomposition</vt:lpstr>
      <vt:lpstr>Lower Bounds in Shuffle Model via Dominated Protocols</vt:lpstr>
      <vt:lpstr>Lower Bounds for Count Distinct via Dominated Protocols</vt:lpstr>
      <vt:lpstr>Conclusion and Open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2021-03-25T03:53:31Z</dcterms:created>
  <dcterms:modified xsi:type="dcterms:W3CDTF">2021-03-25T03:53:50Z</dcterms:modified>
</cp:coreProperties>
</file>