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56" r:id="rId1"/>
  </p:sldMasterIdLst>
  <p:notesMasterIdLst>
    <p:notesMasterId r:id="rId47"/>
  </p:notesMasterIdLst>
  <p:sldIdLst>
    <p:sldId id="256" r:id="rId2"/>
    <p:sldId id="488" r:id="rId3"/>
    <p:sldId id="489" r:id="rId4"/>
    <p:sldId id="521" r:id="rId5"/>
    <p:sldId id="490" r:id="rId6"/>
    <p:sldId id="523" r:id="rId7"/>
    <p:sldId id="522" r:id="rId8"/>
    <p:sldId id="542" r:id="rId9"/>
    <p:sldId id="492" r:id="rId10"/>
    <p:sldId id="524" r:id="rId11"/>
    <p:sldId id="493" r:id="rId12"/>
    <p:sldId id="494" r:id="rId13"/>
    <p:sldId id="541" r:id="rId14"/>
    <p:sldId id="507" r:id="rId15"/>
    <p:sldId id="539" r:id="rId16"/>
    <p:sldId id="505" r:id="rId17"/>
    <p:sldId id="502" r:id="rId18"/>
    <p:sldId id="503" r:id="rId19"/>
    <p:sldId id="504" r:id="rId20"/>
    <p:sldId id="496" r:id="rId21"/>
    <p:sldId id="497" r:id="rId22"/>
    <p:sldId id="499" r:id="rId23"/>
    <p:sldId id="498" r:id="rId24"/>
    <p:sldId id="543" r:id="rId25"/>
    <p:sldId id="509" r:id="rId26"/>
    <p:sldId id="527" r:id="rId27"/>
    <p:sldId id="528" r:id="rId28"/>
    <p:sldId id="547" r:id="rId29"/>
    <p:sldId id="512" r:id="rId30"/>
    <p:sldId id="544" r:id="rId31"/>
    <p:sldId id="517" r:id="rId32"/>
    <p:sldId id="529" r:id="rId33"/>
    <p:sldId id="545" r:id="rId34"/>
    <p:sldId id="546" r:id="rId35"/>
    <p:sldId id="531" r:id="rId36"/>
    <p:sldId id="548" r:id="rId37"/>
    <p:sldId id="515" r:id="rId38"/>
    <p:sldId id="553" r:id="rId39"/>
    <p:sldId id="549" r:id="rId40"/>
    <p:sldId id="554" r:id="rId41"/>
    <p:sldId id="540" r:id="rId42"/>
    <p:sldId id="551" r:id="rId43"/>
    <p:sldId id="518" r:id="rId44"/>
    <p:sldId id="536" r:id="rId45"/>
    <p:sldId id="552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081081-37CC-4949-95B2-209D17708FEA}">
          <p14:sldIdLst>
            <p14:sldId id="256"/>
          </p14:sldIdLst>
        </p14:section>
        <p14:section name="Introduction" id="{55900224-A66C-477E-A637-B33A00B96AD1}">
          <p14:sldIdLst>
            <p14:sldId id="488"/>
            <p14:sldId id="489"/>
            <p14:sldId id="521"/>
            <p14:sldId id="490"/>
            <p14:sldId id="523"/>
            <p14:sldId id="522"/>
            <p14:sldId id="542"/>
            <p14:sldId id="492"/>
            <p14:sldId id="524"/>
            <p14:sldId id="493"/>
            <p14:sldId id="494"/>
            <p14:sldId id="541"/>
            <p14:sldId id="507"/>
            <p14:sldId id="539"/>
            <p14:sldId id="505"/>
            <p14:sldId id="502"/>
            <p14:sldId id="503"/>
            <p14:sldId id="504"/>
            <p14:sldId id="496"/>
            <p14:sldId id="497"/>
            <p14:sldId id="499"/>
            <p14:sldId id="498"/>
          </p14:sldIdLst>
        </p14:section>
        <p14:section name="Techniques" id="{6F31D48F-4285-45B5-844F-56E3D4BAF8A0}">
          <p14:sldIdLst>
            <p14:sldId id="543"/>
            <p14:sldId id="509"/>
            <p14:sldId id="527"/>
            <p14:sldId id="528"/>
            <p14:sldId id="547"/>
            <p14:sldId id="512"/>
            <p14:sldId id="544"/>
            <p14:sldId id="517"/>
            <p14:sldId id="529"/>
            <p14:sldId id="545"/>
            <p14:sldId id="546"/>
            <p14:sldId id="531"/>
            <p14:sldId id="548"/>
            <p14:sldId id="515"/>
            <p14:sldId id="553"/>
            <p14:sldId id="549"/>
            <p14:sldId id="554"/>
          </p14:sldIdLst>
        </p14:section>
        <p14:section name="Open Problems" id="{BA55167F-3178-46FB-81E6-B6864B3918E2}">
          <p14:sldIdLst>
            <p14:sldId id="540"/>
            <p14:sldId id="551"/>
            <p14:sldId id="518"/>
            <p14:sldId id="536"/>
            <p14:sldId id="5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54C0F"/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5" autoAdjust="0"/>
    <p:restoredTop sz="77704" autoAdjust="0"/>
  </p:normalViewPr>
  <p:slideViewPr>
    <p:cSldViewPr>
      <p:cViewPr varScale="1">
        <p:scale>
          <a:sx n="126" d="100"/>
          <a:sy n="126" d="100"/>
        </p:scale>
        <p:origin x="1518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EE8FC-F33E-4FB2-92C1-FE9740A93E67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5EA8-BD9C-44F8-A65A-94E617DA9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62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177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63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288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65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502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191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432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732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5597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580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295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467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8882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439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133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4721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73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7434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9527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8373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341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103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005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035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025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72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701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648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57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64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94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78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53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15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62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38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23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3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66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20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1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51.png"/><Relationship Id="rId4" Type="http://schemas.openxmlformats.org/officeDocument/2006/relationships/image" Target="../media/image2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1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3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2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1.png"/><Relationship Id="rId4" Type="http://schemas.openxmlformats.org/officeDocument/2006/relationships/image" Target="../media/image4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10" Type="http://schemas.openxmlformats.org/officeDocument/2006/relationships/image" Target="../media/image52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1.png"/><Relationship Id="rId7" Type="http://schemas.openxmlformats.org/officeDocument/2006/relationships/image" Target="../media/image54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9.png"/><Relationship Id="rId10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64.png"/><Relationship Id="rId3" Type="http://schemas.openxmlformats.org/officeDocument/2006/relationships/image" Target="../media/image69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62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74.png"/><Relationship Id="rId5" Type="http://schemas.openxmlformats.org/officeDocument/2006/relationships/image" Target="../media/image57.png"/><Relationship Id="rId15" Type="http://schemas.openxmlformats.org/officeDocument/2006/relationships/image" Target="../media/image60.png"/><Relationship Id="rId10" Type="http://schemas.openxmlformats.org/officeDocument/2006/relationships/image" Target="../media/image73.png"/><Relationship Id="rId19" Type="http://schemas.openxmlformats.org/officeDocument/2006/relationships/image" Target="../media/image65.png"/><Relationship Id="rId4" Type="http://schemas.openxmlformats.org/officeDocument/2006/relationships/image" Target="../media/image56.png"/><Relationship Id="rId9" Type="http://schemas.openxmlformats.org/officeDocument/2006/relationships/image" Target="../media/image72.png"/><Relationship Id="rId1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5" Type="http://schemas.openxmlformats.org/officeDocument/2006/relationships/image" Target="../media/image8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86.png"/><Relationship Id="rId3" Type="http://schemas.openxmlformats.org/officeDocument/2006/relationships/image" Target="../media/image77.png"/><Relationship Id="rId21" Type="http://schemas.openxmlformats.org/officeDocument/2006/relationships/image" Target="../media/image89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85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79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19" Type="http://schemas.openxmlformats.org/officeDocument/2006/relationships/image" Target="../media/image87.png"/><Relationship Id="rId4" Type="http://schemas.openxmlformats.org/officeDocument/2006/relationships/image" Target="../media/image7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png"/><Relationship Id="rId18" Type="http://schemas.openxmlformats.org/officeDocument/2006/relationships/image" Target="../media/image119.png"/><Relationship Id="rId3" Type="http://schemas.openxmlformats.org/officeDocument/2006/relationships/image" Target="../media/image104.png"/><Relationship Id="rId21" Type="http://schemas.openxmlformats.org/officeDocument/2006/relationships/image" Target="../media/image122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17" Type="http://schemas.openxmlformats.org/officeDocument/2006/relationships/image" Target="../media/image118.png"/><Relationship Id="rId2" Type="http://schemas.openxmlformats.org/officeDocument/2006/relationships/image" Target="../media/image103.png"/><Relationship Id="rId16" Type="http://schemas.openxmlformats.org/officeDocument/2006/relationships/image" Target="../media/image117.png"/><Relationship Id="rId20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24" Type="http://schemas.openxmlformats.org/officeDocument/2006/relationships/image" Target="../media/image125.png"/><Relationship Id="rId5" Type="http://schemas.openxmlformats.org/officeDocument/2006/relationships/image" Target="../media/image106.png"/><Relationship Id="rId15" Type="http://schemas.openxmlformats.org/officeDocument/2006/relationships/image" Target="../media/image116.png"/><Relationship Id="rId23" Type="http://schemas.openxmlformats.org/officeDocument/2006/relationships/image" Target="../media/image124.png"/><Relationship Id="rId10" Type="http://schemas.openxmlformats.org/officeDocument/2006/relationships/image" Target="../media/image111.png"/><Relationship Id="rId19" Type="http://schemas.openxmlformats.org/officeDocument/2006/relationships/image" Target="../media/image120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Relationship Id="rId22" Type="http://schemas.openxmlformats.org/officeDocument/2006/relationships/image" Target="../media/image1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42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1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19B0-E43B-4D8A-A954-F24313C98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440" y="1196752"/>
            <a:ext cx="10513168" cy="1263186"/>
          </a:xfrm>
        </p:spPr>
        <p:txBody>
          <a:bodyPr>
            <a:noAutofit/>
          </a:bodyPr>
          <a:lstStyle/>
          <a:p>
            <a:pPr algn="l"/>
            <a:r>
              <a:rPr lang="en-US" sz="4400" b="1" i="0" dirty="0">
                <a:effectLst/>
                <a:latin typeface="+mn-lt"/>
              </a:rPr>
              <a:t>Hardness vs Randomness, Revised: </a:t>
            </a:r>
            <a:br>
              <a:rPr lang="en-US" sz="4400" b="1" i="0" dirty="0">
                <a:effectLst/>
                <a:latin typeface="+mn-lt"/>
              </a:rPr>
            </a:br>
            <a:r>
              <a:rPr lang="en-US" sz="4400" b="1" i="0" dirty="0">
                <a:solidFill>
                  <a:srgbClr val="FF0000"/>
                </a:solidFill>
                <a:effectLst/>
                <a:latin typeface="+mn-lt"/>
              </a:rPr>
              <a:t>Uniform</a:t>
            </a:r>
            <a:r>
              <a:rPr lang="en-US" sz="4400" b="1" i="0" dirty="0">
                <a:effectLst/>
                <a:latin typeface="+mn-lt"/>
              </a:rPr>
              <a:t>, </a:t>
            </a:r>
            <a:r>
              <a:rPr lang="en-US" sz="4400" b="1" i="0" dirty="0">
                <a:solidFill>
                  <a:srgbClr val="7030A0"/>
                </a:solidFill>
                <a:effectLst/>
                <a:latin typeface="+mn-lt"/>
              </a:rPr>
              <a:t>Non-Black-Box</a:t>
            </a:r>
            <a:r>
              <a:rPr lang="en-US" sz="4400" b="1" i="0" dirty="0">
                <a:effectLst/>
                <a:latin typeface="+mn-lt"/>
              </a:rPr>
              <a:t>, and </a:t>
            </a:r>
            <a:r>
              <a:rPr lang="en-US" sz="4400" b="1" i="0" dirty="0">
                <a:solidFill>
                  <a:srgbClr val="00B0F0"/>
                </a:solidFill>
                <a:effectLst/>
                <a:latin typeface="+mn-lt"/>
              </a:rPr>
              <a:t>Instance-Wise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C084E1-89A7-4CAE-90A7-53EA0A336B97}"/>
              </a:ext>
            </a:extLst>
          </p:cNvPr>
          <p:cNvSpPr/>
          <p:nvPr/>
        </p:nvSpPr>
        <p:spPr>
          <a:xfrm>
            <a:off x="2207568" y="4285466"/>
            <a:ext cx="2929713" cy="115212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 dirty="0" err="1"/>
              <a:t>Lijie</a:t>
            </a:r>
            <a:r>
              <a:rPr lang="en-US" altLang="zh-CN" sz="3600" b="1" dirty="0"/>
              <a:t> Chen</a:t>
            </a:r>
          </a:p>
          <a:p>
            <a:pPr algn="ctr"/>
            <a:r>
              <a:rPr lang="en-US" altLang="zh-CN" sz="3600" b="1" dirty="0"/>
              <a:t>MIT</a:t>
            </a:r>
            <a:endParaRPr lang="zh-CN" altLang="en-US" sz="36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821BDF-3FBF-4116-93D0-B4F99AD917AA}"/>
              </a:ext>
            </a:extLst>
          </p:cNvPr>
          <p:cNvSpPr/>
          <p:nvPr/>
        </p:nvSpPr>
        <p:spPr>
          <a:xfrm>
            <a:off x="6096000" y="4293097"/>
            <a:ext cx="2929711" cy="114908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err="1"/>
              <a:t>Roei</a:t>
            </a:r>
            <a:r>
              <a:rPr lang="en-US" altLang="zh-CN" sz="3600" dirty="0"/>
              <a:t> Tell</a:t>
            </a:r>
          </a:p>
          <a:p>
            <a:pPr algn="ctr"/>
            <a:r>
              <a:rPr lang="en-US" altLang="zh-CN" sz="3600" dirty="0"/>
              <a:t>MIT</a:t>
            </a:r>
            <a:endParaRPr lang="zh-CN" altLang="en-US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C13A13-D9F7-4079-BC69-5B7D89746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3767687"/>
            <a:ext cx="1862548" cy="219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ijie Chen">
            <a:extLst>
              <a:ext uri="{FF2B5EF4-FFF2-40B4-BE49-F238E27FC236}">
                <a16:creationId xmlns:a16="http://schemas.microsoft.com/office/drawing/2014/main" id="{0B3AF974-42B0-4E4D-A911-41B5CBC92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3933056"/>
            <a:ext cx="1862548" cy="186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284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D9D88-92C8-420B-A1C4-0A9D9775F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612" y="30948"/>
            <a:ext cx="10588212" cy="12274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New </a:t>
            </a:r>
            <a:r>
              <a:rPr lang="en-US" b="1" dirty="0">
                <a:solidFill>
                  <a:srgbClr val="FF0000"/>
                </a:solidFill>
              </a:rPr>
              <a:t>Hardness-to-Randomness</a:t>
            </a:r>
            <a:r>
              <a:rPr lang="en-US" dirty="0"/>
              <a:t> framework </a:t>
            </a:r>
            <a:br>
              <a:rPr lang="en-US" dirty="0"/>
            </a:br>
            <a:r>
              <a:rPr lang="en-US" dirty="0"/>
              <a:t>based on </a:t>
            </a:r>
            <a:r>
              <a:rPr lang="en-US" b="1" dirty="0"/>
              <a:t>Targeted</a:t>
            </a:r>
            <a:r>
              <a:rPr lang="en-US" dirty="0"/>
              <a:t> </a:t>
            </a:r>
            <a:r>
              <a:rPr lang="en-US" b="1" dirty="0"/>
              <a:t>PRGs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1F4C43-8D78-46A2-BF11-A28D594EEAE5}"/>
                  </a:ext>
                </a:extLst>
              </p:cNvPr>
              <p:cNvSpPr txBox="1"/>
              <p:nvPr/>
            </p:nvSpPr>
            <p:spPr>
              <a:xfrm>
                <a:off x="660085" y="1510344"/>
                <a:ext cx="2880320" cy="86260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Circuit Lower Bounds</a:t>
                </a:r>
              </a:p>
              <a:p>
                <a:pPr algn="ctr"/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⊄</m:t>
                    </m:r>
                  </m:oMath>
                </a14:m>
                <a:r>
                  <a:rPr lang="en-US" sz="2400" dirty="0" err="1"/>
                  <a:t>i.o</a:t>
                </a:r>
                <a:r>
                  <a:rPr lang="en-US" sz="2400" dirty="0"/>
                  <a:t>.-SIZE[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])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1F4C43-8D78-46A2-BF11-A28D594EE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5" y="1510344"/>
                <a:ext cx="2880320" cy="862608"/>
              </a:xfrm>
              <a:prstGeom prst="rect">
                <a:avLst/>
              </a:prstGeom>
              <a:blipFill>
                <a:blip r:embed="rId3"/>
                <a:stretch>
                  <a:fillRect l="-1903" t="-5674" r="-1691" b="-141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A645630-4265-4ECC-90B4-A95890461418}"/>
              </a:ext>
            </a:extLst>
          </p:cNvPr>
          <p:cNvSpPr txBox="1"/>
          <p:nvPr/>
        </p:nvSpPr>
        <p:spPr>
          <a:xfrm>
            <a:off x="5223128" y="1670172"/>
            <a:ext cx="2376264" cy="4616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Log-seed PRGs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6FCFB-4E31-4BF1-9EF2-E343CF8D0704}"/>
              </a:ext>
            </a:extLst>
          </p:cNvPr>
          <p:cNvSpPr txBox="1"/>
          <p:nvPr/>
        </p:nvSpPr>
        <p:spPr>
          <a:xfrm>
            <a:off x="9223430" y="3533367"/>
            <a:ext cx="2376264" cy="52322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prP</a:t>
            </a:r>
            <a:r>
              <a:rPr lang="en-US" sz="2800" dirty="0"/>
              <a:t> = </a:t>
            </a:r>
            <a:r>
              <a:rPr lang="en-US" sz="2800" dirty="0" err="1"/>
              <a:t>prBPP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73FF17-E3F3-4DF2-865A-6B16E626631F}"/>
                  </a:ext>
                </a:extLst>
              </p:cNvPr>
              <p:cNvSpPr txBox="1"/>
              <p:nvPr/>
            </p:nvSpPr>
            <p:spPr>
              <a:xfrm>
                <a:off x="690444" y="4726162"/>
                <a:ext cx="3121868" cy="83099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Uniform Lower Bounds</a:t>
                </a:r>
              </a:p>
              <a:p>
                <a:pPr algn="ctr"/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73FF17-E3F3-4DF2-865A-6B16E6266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44" y="4726162"/>
                <a:ext cx="3121868" cy="830997"/>
              </a:xfrm>
              <a:prstGeom prst="rect">
                <a:avLst/>
              </a:prstGeom>
              <a:blipFill>
                <a:blip r:embed="rId4"/>
                <a:stretch>
                  <a:fillRect l="-1367" t="-5839" r="-1563" b="-153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8DB6DE7-72BB-436A-A396-011D78E680B6}"/>
              </a:ext>
            </a:extLst>
          </p:cNvPr>
          <p:cNvSpPr txBox="1"/>
          <p:nvPr/>
        </p:nvSpPr>
        <p:spPr>
          <a:xfrm>
            <a:off x="5442872" y="4726164"/>
            <a:ext cx="2376264" cy="83099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PRGs that work on “average”</a:t>
            </a:r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91A4327D-1AC9-433E-A05A-37F5EE3EBEC8}"/>
              </a:ext>
            </a:extLst>
          </p:cNvPr>
          <p:cNvSpPr/>
          <p:nvPr/>
        </p:nvSpPr>
        <p:spPr>
          <a:xfrm>
            <a:off x="3810809" y="1765395"/>
            <a:ext cx="1128514" cy="288032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F90BBAB-4C8F-449C-B8C7-F2AB5A472A4C}"/>
              </a:ext>
            </a:extLst>
          </p:cNvPr>
          <p:cNvSpPr/>
          <p:nvPr/>
        </p:nvSpPr>
        <p:spPr>
          <a:xfrm rot="2227878">
            <a:off x="8130321" y="2230245"/>
            <a:ext cx="1249897" cy="35168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CB5ECA-3B47-4354-89B3-81933DD3ACC9}"/>
              </a:ext>
            </a:extLst>
          </p:cNvPr>
          <p:cNvSpPr txBox="1"/>
          <p:nvPr/>
        </p:nvSpPr>
        <p:spPr>
          <a:xfrm>
            <a:off x="7972963" y="2642204"/>
            <a:ext cx="54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?</a:t>
            </a:r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56FE317E-A4CF-4347-996A-E0BD900FD276}"/>
              </a:ext>
            </a:extLst>
          </p:cNvPr>
          <p:cNvSpPr/>
          <p:nvPr/>
        </p:nvSpPr>
        <p:spPr>
          <a:xfrm>
            <a:off x="4123978" y="4956476"/>
            <a:ext cx="1128514" cy="288032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D09E22C-8658-4DE8-94F9-5B577ABDC3E5}"/>
              </a:ext>
            </a:extLst>
          </p:cNvPr>
          <p:cNvSpPr/>
          <p:nvPr/>
        </p:nvSpPr>
        <p:spPr>
          <a:xfrm rot="19251685">
            <a:off x="7937295" y="4627914"/>
            <a:ext cx="1293362" cy="393438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EC5122-60C1-45F1-8962-B58262871523}"/>
              </a:ext>
            </a:extLst>
          </p:cNvPr>
          <p:cNvSpPr txBox="1"/>
          <p:nvPr/>
        </p:nvSpPr>
        <p:spPr>
          <a:xfrm>
            <a:off x="8252674" y="4523647"/>
            <a:ext cx="54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?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F664DA2-B5E4-4B49-8B02-296E8387FEF2}"/>
              </a:ext>
            </a:extLst>
          </p:cNvPr>
          <p:cNvSpPr/>
          <p:nvPr/>
        </p:nvSpPr>
        <p:spPr>
          <a:xfrm rot="8478171">
            <a:off x="8278047" y="5154096"/>
            <a:ext cx="1291162" cy="4373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AC546C9-97E6-4688-BFBB-B5FDC7D742F5}"/>
              </a:ext>
            </a:extLst>
          </p:cNvPr>
          <p:cNvSpPr/>
          <p:nvPr/>
        </p:nvSpPr>
        <p:spPr>
          <a:xfrm rot="13138799">
            <a:off x="7642536" y="2761749"/>
            <a:ext cx="1255261" cy="35168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B1BCB-18B7-40C2-982A-8F8B4BC0A7D9}"/>
              </a:ext>
            </a:extLst>
          </p:cNvPr>
          <p:cNvSpPr txBox="1"/>
          <p:nvPr/>
        </p:nvSpPr>
        <p:spPr>
          <a:xfrm>
            <a:off x="2992481" y="3574688"/>
            <a:ext cx="4609916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New type of Hardness Assumptions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AD7F25D-B42B-42C9-A554-7454B93125F8}"/>
              </a:ext>
            </a:extLst>
          </p:cNvPr>
          <p:cNvSpPr/>
          <p:nvPr/>
        </p:nvSpPr>
        <p:spPr>
          <a:xfrm>
            <a:off x="7972963" y="3501178"/>
            <a:ext cx="1249897" cy="3166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9287075-81F6-423F-8636-8D8A9798F694}"/>
              </a:ext>
            </a:extLst>
          </p:cNvPr>
          <p:cNvSpPr/>
          <p:nvPr/>
        </p:nvSpPr>
        <p:spPr>
          <a:xfrm rot="10800000">
            <a:off x="7965736" y="3845405"/>
            <a:ext cx="1249897" cy="3166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4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B24F09-41E0-43E3-B39D-EA50704C0BC9}"/>
              </a:ext>
            </a:extLst>
          </p:cNvPr>
          <p:cNvSpPr txBox="1"/>
          <p:nvPr/>
        </p:nvSpPr>
        <p:spPr>
          <a:xfrm>
            <a:off x="4922521" y="1224222"/>
            <a:ext cx="2410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6464E0-F9F8-4222-A229-F06D6E5D0FB3}"/>
                  </a:ext>
                </a:extLst>
              </p:cNvPr>
              <p:cNvSpPr txBox="1"/>
              <p:nvPr/>
            </p:nvSpPr>
            <p:spPr>
              <a:xfrm>
                <a:off x="488691" y="3206835"/>
                <a:ext cx="57588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sz="2400" dirty="0"/>
                  <a:t>-time randomized algorithm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for </a:t>
                </a:r>
                <a:r>
                  <a:rPr lang="en-US" sz="2400" b="1" dirty="0"/>
                  <a:t>at most finitely many </a:t>
                </a:r>
                <a:r>
                  <a:rPr lang="en-US" sz="2400" dirty="0"/>
                  <a:t>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6464E0-F9F8-4222-A229-F06D6E5D0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91" y="3206835"/>
                <a:ext cx="5758862" cy="830997"/>
              </a:xfrm>
              <a:prstGeom prst="rect">
                <a:avLst/>
              </a:prstGeom>
              <a:blipFill>
                <a:blip r:embed="rId4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0A35C1-C76C-4911-BE85-E636D589765B}"/>
                  </a:ext>
                </a:extLst>
              </p:cNvPr>
              <p:cNvSpPr txBox="1"/>
              <p:nvPr/>
            </p:nvSpPr>
            <p:spPr>
              <a:xfrm>
                <a:off x="5951984" y="3397335"/>
                <a:ext cx="5305138" cy="573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internal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coins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≥2/3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0A35C1-C76C-4911-BE85-E636D5897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984" y="3397335"/>
                <a:ext cx="5305138" cy="573106"/>
              </a:xfrm>
              <a:prstGeom prst="rect">
                <a:avLst/>
              </a:prstGeom>
              <a:blipFill>
                <a:blip r:embed="rId5"/>
                <a:stretch>
                  <a:fillRect b="-5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2954040-824E-41DB-8707-402C755E805F}"/>
              </a:ext>
            </a:extLst>
          </p:cNvPr>
          <p:cNvSpPr txBox="1"/>
          <p:nvPr/>
        </p:nvSpPr>
        <p:spPr>
          <a:xfrm>
            <a:off x="2491152" y="4272770"/>
            <a:ext cx="1233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Claim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70DA33-804D-41B5-9017-491A7BFA1915}"/>
              </a:ext>
            </a:extLst>
          </p:cNvPr>
          <p:cNvSpPr txBox="1"/>
          <p:nvPr/>
        </p:nvSpPr>
        <p:spPr>
          <a:xfrm>
            <a:off x="560279" y="5680215"/>
            <a:ext cx="1657826" cy="4616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prP = prBPP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BBEB6F-2662-40D7-920F-ADC5C894E155}"/>
              </a:ext>
            </a:extLst>
          </p:cNvPr>
          <p:cNvSpPr txBox="1"/>
          <p:nvPr/>
        </p:nvSpPr>
        <p:spPr>
          <a:xfrm>
            <a:off x="4088671" y="5680215"/>
            <a:ext cx="1667701" cy="4616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Assumption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92196A-38EA-4366-92CE-0EDE64253A27}"/>
              </a:ext>
            </a:extLst>
          </p:cNvPr>
          <p:cNvSpPr txBox="1"/>
          <p:nvPr/>
        </p:nvSpPr>
        <p:spPr>
          <a:xfrm>
            <a:off x="6816080" y="4535238"/>
            <a:ext cx="515526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Take-away</a:t>
            </a:r>
          </a:p>
          <a:p>
            <a:pPr algn="ctr"/>
            <a:r>
              <a:rPr lang="en-US" sz="1400" dirty="0"/>
              <a:t> </a:t>
            </a:r>
          </a:p>
          <a:p>
            <a:pPr algn="ctr"/>
            <a:r>
              <a:rPr lang="en-US" sz="2800" b="1" dirty="0"/>
              <a:t>Almost-all-input hardness</a:t>
            </a:r>
          </a:p>
          <a:p>
            <a:pPr algn="ctr"/>
            <a:r>
              <a:rPr lang="en-US" sz="2800" dirty="0"/>
              <a:t>is </a:t>
            </a:r>
            <a:r>
              <a:rPr lang="en-US" sz="2800" b="1" u="sng" dirty="0"/>
              <a:t>necessary</a:t>
            </a:r>
            <a:r>
              <a:rPr lang="en-US" sz="2800" dirty="0"/>
              <a:t> for derandomization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62A2634-087B-46D5-A130-C196B6822E0A}"/>
              </a:ext>
            </a:extLst>
          </p:cNvPr>
          <p:cNvSpPr/>
          <p:nvPr/>
        </p:nvSpPr>
        <p:spPr>
          <a:xfrm>
            <a:off x="2711624" y="5716465"/>
            <a:ext cx="792088" cy="3320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llout: Line with Border and Accent Bar 16">
            <a:extLst>
              <a:ext uri="{FF2B5EF4-FFF2-40B4-BE49-F238E27FC236}">
                <a16:creationId xmlns:a16="http://schemas.microsoft.com/office/drawing/2014/main" id="{26D38410-4824-4208-A84C-299234D4FCC5}"/>
              </a:ext>
            </a:extLst>
          </p:cNvPr>
          <p:cNvSpPr/>
          <p:nvPr/>
        </p:nvSpPr>
        <p:spPr>
          <a:xfrm>
            <a:off x="4412290" y="4797152"/>
            <a:ext cx="2223353" cy="646331"/>
          </a:xfrm>
          <a:prstGeom prst="accentBorderCallout1">
            <a:avLst>
              <a:gd name="adj1" fmla="val 18750"/>
              <a:gd name="adj2" fmla="val -8333"/>
              <a:gd name="adj3" fmla="val 137467"/>
              <a:gd name="adj4" fmla="val -5876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Proved by simple diagonalization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958957-CFED-4EAB-ABE4-B6388A56F84A}"/>
                  </a:ext>
                </a:extLst>
              </p:cNvPr>
              <p:cNvSpPr txBox="1"/>
              <p:nvPr/>
            </p:nvSpPr>
            <p:spPr>
              <a:xfrm>
                <a:off x="1028474" y="2173674"/>
                <a:ext cx="10198882" cy="83099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/>
                  <a:t> poly-time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that is </a:t>
                </a:r>
                <a:r>
                  <a:rPr lang="en-US" sz="2400" u="sng" dirty="0"/>
                  <a:t>almost-all-input-hard </a:t>
                </a:r>
                <a:r>
                  <a:rPr lang="en-US" sz="2400" dirty="0"/>
                  <a:t>against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sz="2400" dirty="0"/>
                  <a:t>-time randomized algorithms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958957-CFED-4EAB-ABE4-B6388A56F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74" y="2173674"/>
                <a:ext cx="10198882" cy="830997"/>
              </a:xfrm>
              <a:prstGeom prst="rect">
                <a:avLst/>
              </a:prstGeom>
              <a:blipFill>
                <a:blip r:embed="rId6"/>
                <a:stretch>
                  <a:fillRect t="-5882" r="-658" b="-161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itle 1">
            <a:extLst>
              <a:ext uri="{FF2B5EF4-FFF2-40B4-BE49-F238E27FC236}">
                <a16:creationId xmlns:a16="http://schemas.microsoft.com/office/drawing/2014/main" id="{1D7F28CA-2F23-4BCA-BD35-CCD12DD57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11813"/>
            <a:ext cx="10802416" cy="1335683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RIGHT</a:t>
            </a:r>
            <a:r>
              <a:rPr lang="en-US" dirty="0"/>
              <a:t> Assumptions for Derandomization</a:t>
            </a:r>
          </a:p>
        </p:txBody>
      </p:sp>
    </p:spTree>
    <p:extLst>
      <p:ext uri="{BB962C8B-B14F-4D97-AF65-F5344CB8AC3E}">
        <p14:creationId xmlns:p14="http://schemas.microsoft.com/office/powerpoint/2010/main" val="117517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 animBg="1"/>
      <p:bldP spid="10" grpId="0" animBg="1"/>
      <p:bldP spid="12" grpId="0"/>
      <p:bldP spid="16" grpId="0" animBg="1"/>
      <p:bldP spid="17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D0A3-2485-485B-923E-CD4C18198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11813"/>
            <a:ext cx="10802416" cy="1335683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RIGHT</a:t>
            </a:r>
            <a:r>
              <a:rPr lang="en-US" dirty="0"/>
              <a:t> Assumptions for Derandomization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4CFB35-840E-4B58-94B3-FDBE40888337}"/>
              </a:ext>
            </a:extLst>
          </p:cNvPr>
          <p:cNvSpPr txBox="1"/>
          <p:nvPr/>
        </p:nvSpPr>
        <p:spPr>
          <a:xfrm>
            <a:off x="7320136" y="5229200"/>
            <a:ext cx="42191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Take-away</a:t>
            </a:r>
          </a:p>
          <a:p>
            <a:pPr algn="ctr"/>
            <a:r>
              <a:rPr lang="en-US" sz="2400" b="1" dirty="0"/>
              <a:t>Almost-all-input hardness </a:t>
            </a:r>
            <a:r>
              <a:rPr lang="en-US" sz="2400" dirty="0"/>
              <a:t>is </a:t>
            </a:r>
          </a:p>
          <a:p>
            <a:pPr algn="ctr"/>
            <a:r>
              <a:rPr lang="en-US" sz="2400" u="sng" dirty="0"/>
              <a:t>sufficient</a:t>
            </a:r>
            <a:r>
              <a:rPr lang="en-US" sz="2400" dirty="0"/>
              <a:t> for derandomization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B0D7CE-8E74-46E2-8918-72DD0D578EA2}"/>
              </a:ext>
            </a:extLst>
          </p:cNvPr>
          <p:cNvSpPr txBox="1"/>
          <p:nvPr/>
        </p:nvSpPr>
        <p:spPr>
          <a:xfrm>
            <a:off x="4247480" y="1196752"/>
            <a:ext cx="3697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/>
              <a:t>Assumption</a:t>
            </a:r>
            <a:r>
              <a:rPr lang="en-US" sz="3600" baseline="-25000" dirty="0" err="1"/>
              <a:t>low</a:t>
            </a:r>
            <a:r>
              <a:rPr lang="en-US" sz="3600" baseline="-25000" dirty="0"/>
              <a:t>-depth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38931F-BDBC-4C49-836A-D6077065E508}"/>
                  </a:ext>
                </a:extLst>
              </p:cNvPr>
              <p:cNvSpPr txBox="1"/>
              <p:nvPr/>
            </p:nvSpPr>
            <p:spPr>
              <a:xfrm>
                <a:off x="1028474" y="2173674"/>
                <a:ext cx="10198882" cy="120866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/>
                  <a:t> poly-time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that is </a:t>
                </a:r>
                <a:r>
                  <a:rPr lang="en-US" sz="2400" u="sng" dirty="0"/>
                  <a:t>almost-all-input-hard </a:t>
                </a:r>
                <a:r>
                  <a:rPr lang="en-US" sz="2400" dirty="0"/>
                  <a:t>against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sz="2400" dirty="0"/>
                  <a:t>-time randomized algorithms </a:t>
                </a:r>
                <a:br>
                  <a:rPr lang="en-US" sz="2400" dirty="0"/>
                </a:br>
                <a:r>
                  <a:rPr lang="en-US" sz="2400" b="1" dirty="0"/>
                  <a:t>And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computable by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poly-size log-space uniform circuits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-depth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38931F-BDBC-4C49-836A-D6077065E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74" y="2173674"/>
                <a:ext cx="10198882" cy="1208664"/>
              </a:xfrm>
              <a:prstGeom prst="rect">
                <a:avLst/>
              </a:prstGeom>
              <a:blipFill>
                <a:blip r:embed="rId3"/>
                <a:stretch>
                  <a:fillRect t="-4040" r="-658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16B204-8542-4F7D-99F3-80E38973D8BB}"/>
                  </a:ext>
                </a:extLst>
              </p:cNvPr>
              <p:cNvSpPr txBox="1"/>
              <p:nvPr/>
            </p:nvSpPr>
            <p:spPr>
              <a:xfrm>
                <a:off x="407368" y="5403157"/>
                <a:ext cx="5616624" cy="1261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0000"/>
                    </a:solidFill>
                  </a:rPr>
                  <a:t>log-space uniform </a:t>
                </a:r>
                <a:r>
                  <a:rPr lang="en-US" sz="2800" dirty="0"/>
                  <a:t>circuits </a:t>
                </a:r>
                <a:r>
                  <a:rPr lang="en-US" altLang="zh-CN" sz="2800" dirty="0"/>
                  <a:t>of size 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/>
                  <a:t> a uniform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-space algorithm that</a:t>
                </a:r>
              </a:p>
              <a:p>
                <a:pPr algn="ctr"/>
                <a:r>
                  <a:rPr lang="en-US" sz="2400" b="1" dirty="0"/>
                  <a:t>prints</a:t>
                </a:r>
                <a:r>
                  <a:rPr lang="en-US" sz="2400" dirty="0"/>
                  <a:t> </a:t>
                </a:r>
                <a:r>
                  <a:rPr lang="en-US" altLang="zh-CN" sz="2400" dirty="0"/>
                  <a:t>the description of the circuit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16B204-8542-4F7D-99F3-80E38973D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5403157"/>
                <a:ext cx="5616624" cy="1261884"/>
              </a:xfrm>
              <a:prstGeom prst="rect">
                <a:avLst/>
              </a:prstGeom>
              <a:blipFill>
                <a:blip r:embed="rId4"/>
                <a:stretch>
                  <a:fillRect t="-4348" r="-217"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E46FEBE-ED30-455F-8603-4A82083C6968}"/>
              </a:ext>
            </a:extLst>
          </p:cNvPr>
          <p:cNvSpPr txBox="1"/>
          <p:nvPr/>
        </p:nvSpPr>
        <p:spPr>
          <a:xfrm>
            <a:off x="4818036" y="4720141"/>
            <a:ext cx="1909497" cy="52322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prP = prBPP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1B91ECC-BCD3-47CB-B2BA-614C33D269A6}"/>
              </a:ext>
            </a:extLst>
          </p:cNvPr>
          <p:cNvSpPr/>
          <p:nvPr/>
        </p:nvSpPr>
        <p:spPr>
          <a:xfrm rot="5400000">
            <a:off x="5133416" y="4014512"/>
            <a:ext cx="1105097" cy="332057"/>
          </a:xfrm>
          <a:prstGeom prst="rightArrow">
            <a:avLst>
              <a:gd name="adj1" fmla="val 50000"/>
              <a:gd name="adj2" fmla="val 887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3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9" grpId="0"/>
      <p:bldP spid="21" grpId="0" animBg="1"/>
      <p:bldP spid="6" grpId="0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D0A3-2485-485B-923E-CD4C18198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11813"/>
            <a:ext cx="10802416" cy="1335683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RIGHT</a:t>
            </a:r>
            <a:r>
              <a:rPr lang="en-US" dirty="0"/>
              <a:t> Assumptions for Derandomization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3CC582-8121-4C35-8A24-1FFA8CE7E12C}"/>
              </a:ext>
            </a:extLst>
          </p:cNvPr>
          <p:cNvSpPr txBox="1"/>
          <p:nvPr/>
        </p:nvSpPr>
        <p:spPr>
          <a:xfrm>
            <a:off x="4769066" y="1183541"/>
            <a:ext cx="2653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Main Result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DE6A6-BE59-4387-88E3-7B62358E430A}"/>
              </a:ext>
            </a:extLst>
          </p:cNvPr>
          <p:cNvSpPr txBox="1"/>
          <p:nvPr/>
        </p:nvSpPr>
        <p:spPr>
          <a:xfrm>
            <a:off x="10344472" y="3442668"/>
            <a:ext cx="1657826" cy="4616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prP = prBPP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F6F12F2-44CE-4284-964E-2ACA38B40B18}"/>
              </a:ext>
            </a:extLst>
          </p:cNvPr>
          <p:cNvSpPr/>
          <p:nvPr/>
        </p:nvSpPr>
        <p:spPr>
          <a:xfrm rot="762813">
            <a:off x="9139291" y="3209980"/>
            <a:ext cx="1105097" cy="332057"/>
          </a:xfrm>
          <a:prstGeom prst="rightArrow">
            <a:avLst>
              <a:gd name="adj1" fmla="val 50000"/>
              <a:gd name="adj2" fmla="val 887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4CFB35-840E-4B58-94B3-FDBE40888337}"/>
              </a:ext>
            </a:extLst>
          </p:cNvPr>
          <p:cNvSpPr txBox="1"/>
          <p:nvPr/>
        </p:nvSpPr>
        <p:spPr>
          <a:xfrm>
            <a:off x="5645570" y="4973976"/>
            <a:ext cx="70994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Take-away</a:t>
            </a:r>
          </a:p>
          <a:p>
            <a:pPr algn="ctr"/>
            <a:r>
              <a:rPr lang="en-US" sz="2400" b="1" dirty="0"/>
              <a:t>Almost-all-input hardness </a:t>
            </a:r>
            <a:r>
              <a:rPr lang="en-US" sz="2400" dirty="0"/>
              <a:t>is </a:t>
            </a:r>
          </a:p>
          <a:p>
            <a:pPr algn="ctr"/>
            <a:r>
              <a:rPr lang="en-US" sz="2400" u="sng" dirty="0"/>
              <a:t>sufficient</a:t>
            </a:r>
            <a:r>
              <a:rPr lang="en-US" sz="2400" dirty="0"/>
              <a:t> and </a:t>
            </a:r>
            <a:r>
              <a:rPr lang="en-US" sz="2400" u="sng" dirty="0"/>
              <a:t>necessary</a:t>
            </a:r>
            <a:r>
              <a:rPr lang="en-US" sz="2400" dirty="0"/>
              <a:t> for derandomization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6883F47-60DA-4F54-81BC-A2F61E6D0D68}"/>
              </a:ext>
            </a:extLst>
          </p:cNvPr>
          <p:cNvSpPr/>
          <p:nvPr/>
        </p:nvSpPr>
        <p:spPr>
          <a:xfrm rot="10205877">
            <a:off x="9117960" y="3890090"/>
            <a:ext cx="1129280" cy="332057"/>
          </a:xfrm>
          <a:prstGeom prst="rightArrow">
            <a:avLst>
              <a:gd name="adj1" fmla="val 50000"/>
              <a:gd name="adj2" fmla="val 887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9682D8-71C3-45D9-88DF-8FF3E4FCF17E}"/>
              </a:ext>
            </a:extLst>
          </p:cNvPr>
          <p:cNvSpPr txBox="1"/>
          <p:nvPr/>
        </p:nvSpPr>
        <p:spPr>
          <a:xfrm>
            <a:off x="3137914" y="3640244"/>
            <a:ext cx="1667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BF1220-12BC-41B0-989C-1F8647CBC5F3}"/>
                  </a:ext>
                </a:extLst>
              </p:cNvPr>
              <p:cNvSpPr txBox="1"/>
              <p:nvPr/>
            </p:nvSpPr>
            <p:spPr>
              <a:xfrm>
                <a:off x="551384" y="4085124"/>
                <a:ext cx="6840760" cy="64633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 poly-time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that is </a:t>
                </a:r>
                <a:r>
                  <a:rPr lang="en-US" u="sng" dirty="0"/>
                  <a:t>almost-all-input-hard </a:t>
                </a:r>
                <a:r>
                  <a:rPr lang="en-US" dirty="0"/>
                  <a:t>against all 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dirty="0"/>
                  <a:t>-time randomized algorithms</a:t>
                </a:r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BF1220-12BC-41B0-989C-1F8647CBC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4085124"/>
                <a:ext cx="6840760" cy="646331"/>
              </a:xfrm>
              <a:prstGeom prst="rect">
                <a:avLst/>
              </a:prstGeom>
              <a:blipFill>
                <a:blip r:embed="rId3"/>
                <a:stretch>
                  <a:fillRect t="-4717" r="-356" b="-14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85DBEFB1-4F54-4899-9BF8-06625B72C030}"/>
              </a:ext>
            </a:extLst>
          </p:cNvPr>
          <p:cNvSpPr txBox="1"/>
          <p:nvPr/>
        </p:nvSpPr>
        <p:spPr>
          <a:xfrm>
            <a:off x="3120392" y="2262967"/>
            <a:ext cx="2525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Assumption</a:t>
            </a:r>
            <a:r>
              <a:rPr lang="en-US" sz="2400" baseline="-25000" dirty="0" err="1"/>
              <a:t>low</a:t>
            </a:r>
            <a:r>
              <a:rPr lang="en-US" sz="2400" baseline="-25000" dirty="0"/>
              <a:t>-depth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E3C483F-3862-4152-9840-1ACD362D4B19}"/>
                  </a:ext>
                </a:extLst>
              </p:cNvPr>
              <p:cNvSpPr txBox="1"/>
              <p:nvPr/>
            </p:nvSpPr>
            <p:spPr>
              <a:xfrm>
                <a:off x="0" y="2808903"/>
                <a:ext cx="8811942" cy="65255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 poly-time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that is </a:t>
                </a:r>
                <a:r>
                  <a:rPr lang="en-US" u="sng" dirty="0"/>
                  <a:t>almost-all-input-hard </a:t>
                </a:r>
                <a:r>
                  <a:rPr lang="en-US" dirty="0"/>
                  <a:t>against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dirty="0"/>
                  <a:t>-time randomized algorithms </a:t>
                </a:r>
                <a:r>
                  <a:rPr lang="en-US" b="1" dirty="0"/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computable by </a:t>
                </a:r>
                <a:r>
                  <a:rPr lang="en-US" b="1" dirty="0">
                    <a:solidFill>
                      <a:srgbClr val="FF0000"/>
                    </a:solidFill>
                  </a:rPr>
                  <a:t>poly-size log-space uniform circuits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-depth</a:t>
                </a:r>
                <a:endParaRPr lang="en-US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E3C483F-3862-4152-9840-1ACD362D4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08903"/>
                <a:ext cx="8811942" cy="652551"/>
              </a:xfrm>
              <a:prstGeom prst="rect">
                <a:avLst/>
              </a:prstGeom>
              <a:blipFill>
                <a:blip r:embed="rId4"/>
                <a:stretch>
                  <a:fillRect t="-5607" r="-622" b="-140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17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18" grpId="0" animBg="1"/>
      <p:bldP spid="20" grpId="0"/>
      <p:bldP spid="12" grpId="0" animBg="1"/>
      <p:bldP spid="23" grpId="0"/>
      <p:bldP spid="24" grpId="0" animBg="1"/>
      <p:bldP spid="25" grpId="0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D0A3-2485-485B-923E-CD4C18198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405535"/>
            <a:ext cx="11953328" cy="571421"/>
          </a:xfrm>
        </p:spPr>
        <p:txBody>
          <a:bodyPr>
            <a:no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</a:rPr>
              <a:t>Generality and robustness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6356A4-D699-4234-8D08-4B0477678E2B}"/>
                  </a:ext>
                </a:extLst>
              </p:cNvPr>
              <p:cNvSpPr txBox="1"/>
              <p:nvPr/>
            </p:nvSpPr>
            <p:spPr>
              <a:xfrm>
                <a:off x="119336" y="3004552"/>
                <a:ext cx="11784632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F0000"/>
                    </a:solidFill>
                  </a:rPr>
                  <a:t>General trade-off</a:t>
                </a:r>
              </a:p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</a:p>
              <a:p>
                <a:pPr algn="ctr"/>
                <a:r>
                  <a:rPr lang="en-US" sz="2800" b="1" dirty="0">
                    <a:solidFill>
                      <a:srgbClr val="00B0F0"/>
                    </a:solidFill>
                  </a:rPr>
                  <a:t>More</a:t>
                </a:r>
                <a:r>
                  <a:rPr lang="en-US" sz="2800" b="0" dirty="0"/>
                  <a:t> running time of hard function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Slower</a:t>
                </a:r>
                <a:r>
                  <a:rPr lang="en-US" sz="2800" dirty="0"/>
                  <a:t> Derandomization for </a:t>
                </a:r>
                <a:r>
                  <a:rPr lang="en-US" sz="2800" dirty="0" err="1"/>
                  <a:t>prBPP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6356A4-D699-4234-8D08-4B0477678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3004552"/>
                <a:ext cx="11784632" cy="1354217"/>
              </a:xfrm>
              <a:prstGeom prst="rect">
                <a:avLst/>
              </a:prstGeom>
              <a:blipFill>
                <a:blip r:embed="rId3"/>
                <a:stretch>
                  <a:fillRect t="-7207" b="-1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70ABB5-9302-4BCE-9595-3817E01E89D2}"/>
                  </a:ext>
                </a:extLst>
              </p:cNvPr>
              <p:cNvSpPr txBox="1"/>
              <p:nvPr/>
            </p:nvSpPr>
            <p:spPr>
              <a:xfrm>
                <a:off x="41412" y="4725144"/>
                <a:ext cx="12109176" cy="1354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F0000"/>
                    </a:solidFill>
                  </a:rPr>
                  <a:t>Restricted Circuits</a:t>
                </a:r>
              </a:p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</a:p>
              <a:p>
                <a:pPr algn="ctr"/>
                <a:r>
                  <a:rPr lang="en-US" sz="2800" dirty="0"/>
                  <a:t>Hardness against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prob.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𝑵𝑪</m:t>
                    </m:r>
                  </m:oMath>
                </a14:m>
                <a:r>
                  <a:rPr lang="en-US" sz="2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800" dirty="0"/>
                  <a:t>circuits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/>
                  <a:t> Derandomization for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𝑵𝑪</m:t>
                    </m:r>
                  </m:oMath>
                </a14:m>
                <a:r>
                  <a:rPr lang="en-US" sz="2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800" dirty="0"/>
                  <a:t>circuits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70ABB5-9302-4BCE-9595-3817E01E8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2" y="4725144"/>
                <a:ext cx="12109176" cy="1354217"/>
              </a:xfrm>
              <a:prstGeom prst="rect">
                <a:avLst/>
              </a:prstGeom>
              <a:blipFill>
                <a:blip r:embed="rId4"/>
                <a:stretch>
                  <a:fillRect t="-6757" b="-1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4CD8E9-165B-4414-8BB9-1E5607839A4E}"/>
                  </a:ext>
                </a:extLst>
              </p:cNvPr>
              <p:cNvSpPr txBox="1"/>
              <p:nvPr/>
            </p:nvSpPr>
            <p:spPr>
              <a:xfrm>
                <a:off x="203684" y="1243786"/>
                <a:ext cx="11784632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F0000"/>
                    </a:solidFill>
                  </a:rPr>
                  <a:t>Robustness of the derandomization</a:t>
                </a:r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b="0" dirty="0"/>
                  <a:t> is hard with probability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b="0" dirty="0">
                    <a:solidFill>
                      <a:srgbClr val="00B0F0"/>
                    </a:solidFill>
                  </a:rPr>
                  <a:t> </a:t>
                </a:r>
                <a:r>
                  <a:rPr lang="en-US" sz="2800" b="0" dirty="0"/>
                  <a:t>over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distr.</a:t>
                </a:r>
                <a:r>
                  <a:rPr lang="en-US" sz="2800" b="0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br>
                  <a:rPr lang="en-US" sz="28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/>
                  <a:t> Derandomization for </a:t>
                </a:r>
                <a:r>
                  <a:rPr lang="en-US" sz="2800" dirty="0" err="1"/>
                  <a:t>prBPP</a:t>
                </a:r>
                <a:r>
                  <a:rPr lang="en-US" sz="2800" dirty="0"/>
                  <a:t> succeeds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solidFill>
                      <a:srgbClr val="00B0F0"/>
                    </a:solidFill>
                  </a:rPr>
                  <a:t> </a:t>
                </a:r>
                <a:r>
                  <a:rPr lang="en-US" sz="2800" dirty="0"/>
                  <a:t>fraction of inputs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4CD8E9-165B-4414-8BB9-1E5607839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84" y="1243786"/>
                <a:ext cx="11784632" cy="1508105"/>
              </a:xfrm>
              <a:prstGeom prst="rect">
                <a:avLst/>
              </a:prstGeom>
              <a:blipFill>
                <a:blip r:embed="rId5"/>
                <a:stretch>
                  <a:fillRect t="-6073" b="-10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47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9F54-1FFA-4E1D-8D07-AD6F0CE3A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268"/>
            <a:ext cx="10515600" cy="5472608"/>
          </a:xfrm>
        </p:spPr>
        <p:txBody>
          <a:bodyPr>
            <a:normAutofit/>
          </a:bodyPr>
          <a:lstStyle/>
          <a:p>
            <a:r>
              <a:rPr lang="en-US" dirty="0"/>
              <a:t>Part I (An Overview of </a:t>
            </a:r>
            <a:r>
              <a:rPr lang="en-US" dirty="0">
                <a:solidFill>
                  <a:srgbClr val="00B050"/>
                </a:solidFill>
              </a:rPr>
              <a:t>Conceptual Messages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Part II (Motivation and Results)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right</a:t>
            </a:r>
            <a:r>
              <a:rPr lang="en-US" dirty="0"/>
              <a:t> assumptions for derandomization</a:t>
            </a:r>
          </a:p>
          <a:p>
            <a:pPr lvl="1"/>
            <a:r>
              <a:rPr lang="en-US" dirty="0"/>
              <a:t>Randomness might be </a:t>
            </a:r>
            <a:r>
              <a:rPr lang="en-US" b="1" dirty="0">
                <a:solidFill>
                  <a:srgbClr val="00B0F0"/>
                </a:solidFill>
              </a:rPr>
              <a:t>indistinguishable</a:t>
            </a:r>
            <a:r>
              <a:rPr lang="en-US" b="1" dirty="0"/>
              <a:t> </a:t>
            </a:r>
            <a:r>
              <a:rPr lang="en-US" dirty="0"/>
              <a:t>from useless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Part III (Techniques)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Instance-wise</a:t>
            </a:r>
            <a:r>
              <a:rPr lang="en-US" dirty="0"/>
              <a:t> reconstructive targeted PRGs/HSGs</a:t>
            </a:r>
          </a:p>
          <a:p>
            <a:pPr lvl="1"/>
            <a:r>
              <a:rPr lang="en-US" dirty="0"/>
              <a:t>Derandomization via </a:t>
            </a:r>
            <a:r>
              <a:rPr lang="en-US" b="1" dirty="0">
                <a:solidFill>
                  <a:srgbClr val="FF0000"/>
                </a:solidFill>
              </a:rPr>
              <a:t>GKR interactive proof systems</a:t>
            </a:r>
            <a:br>
              <a:rPr lang="en-US" dirty="0"/>
            </a:br>
            <a:endParaRPr lang="en-US" dirty="0"/>
          </a:p>
          <a:p>
            <a:r>
              <a:rPr lang="en-US" dirty="0"/>
              <a:t>Open Problems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903635"/>
          </a:xfrm>
        </p:spPr>
        <p:txBody>
          <a:bodyPr/>
          <a:lstStyle/>
          <a:p>
            <a:pPr algn="ctr"/>
            <a:r>
              <a:rPr lang="en-US" altLang="zh-CN" dirty="0"/>
              <a:t>Today’s Plan</a:t>
            </a:r>
            <a:endParaRPr lang="zh-CN" altLang="en-US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ACE9BB-8DD0-4CDA-9974-4DCE13375F30}"/>
              </a:ext>
            </a:extLst>
          </p:cNvPr>
          <p:cNvSpPr/>
          <p:nvPr/>
        </p:nvSpPr>
        <p:spPr>
          <a:xfrm>
            <a:off x="623392" y="2708920"/>
            <a:ext cx="646856" cy="39250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10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42">
            <a:extLst>
              <a:ext uri="{FF2B5EF4-FFF2-40B4-BE49-F238E27FC236}">
                <a16:creationId xmlns:a16="http://schemas.microsoft.com/office/drawing/2014/main" id="{6ABB102D-CF40-42D2-A36F-E8E28439D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836575"/>
              </p:ext>
            </p:extLst>
          </p:nvPr>
        </p:nvGraphicFramePr>
        <p:xfrm>
          <a:off x="1239498" y="1556792"/>
          <a:ext cx="9713004" cy="4715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40">
                  <a:extLst>
                    <a:ext uri="{9D8B030D-6E8A-4147-A177-3AD203B41FA5}">
                      <a16:colId xmlns:a16="http://schemas.microsoft.com/office/drawing/2014/main" val="1787704849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3821825724"/>
                    </a:ext>
                  </a:extLst>
                </a:gridCol>
                <a:gridCol w="3661340">
                  <a:extLst>
                    <a:ext uri="{9D8B030D-6E8A-4147-A177-3AD203B41FA5}">
                      <a16:colId xmlns:a16="http://schemas.microsoft.com/office/drawing/2014/main" val="361725498"/>
                    </a:ext>
                  </a:extLst>
                </a:gridCol>
              </a:tblGrid>
              <a:tr h="94311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Assumptions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Derandomization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069905"/>
                  </a:ext>
                </a:extLst>
              </a:tr>
              <a:tr h="9431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861618"/>
                  </a:ext>
                </a:extLst>
              </a:tr>
              <a:tr h="9431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5872867"/>
                  </a:ext>
                </a:extLst>
              </a:tr>
              <a:tr h="9431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7416759"/>
                  </a:ext>
                </a:extLst>
              </a:tr>
              <a:tr h="9431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55082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5AA6D2F-BFFE-42C2-B8D6-373248F1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136176"/>
            <a:ext cx="10655968" cy="11563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Quest for faster derandomization or: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Is randomness useless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92752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42">
                <a:extLst>
                  <a:ext uri="{FF2B5EF4-FFF2-40B4-BE49-F238E27FC236}">
                    <a16:creationId xmlns:a16="http://schemas.microsoft.com/office/drawing/2014/main" id="{6ABB102D-CF40-42D2-A36F-E8E28439D8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0220944"/>
                  </p:ext>
                </p:extLst>
              </p:nvPr>
            </p:nvGraphicFramePr>
            <p:xfrm>
              <a:off x="1239498" y="1556792"/>
              <a:ext cx="9713004" cy="47155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5240">
                      <a:extLst>
                        <a:ext uri="{9D8B030D-6E8A-4147-A177-3AD203B41FA5}">
                          <a16:colId xmlns:a16="http://schemas.microsoft.com/office/drawing/2014/main" val="1787704849"/>
                        </a:ext>
                      </a:extLst>
                    </a:gridCol>
                    <a:gridCol w="3816424">
                      <a:extLst>
                        <a:ext uri="{9D8B030D-6E8A-4147-A177-3AD203B41FA5}">
                          <a16:colId xmlns:a16="http://schemas.microsoft.com/office/drawing/2014/main" val="3821825724"/>
                        </a:ext>
                      </a:extLst>
                    </a:gridCol>
                    <a:gridCol w="3661340">
                      <a:extLst>
                        <a:ext uri="{9D8B030D-6E8A-4147-A177-3AD203B41FA5}">
                          <a16:colId xmlns:a16="http://schemas.microsoft.com/office/drawing/2014/main" val="361725498"/>
                        </a:ext>
                      </a:extLst>
                    </a:gridCol>
                  </a:tblGrid>
                  <a:tr h="943119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Assumptions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Derandomization</a:t>
                          </a:r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5069905"/>
                      </a:ext>
                    </a:extLst>
                  </a:tr>
                  <a:tr h="9431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Classical work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Circuit lower bounds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BPTIME[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 dirty="0"/>
                            <a:t>]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</m:oMath>
                          </a14:m>
                          <a:r>
                            <a:rPr lang="en-US" sz="1800" dirty="0"/>
                            <a:t>TIME[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p>
                                <m:sSup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dirty="0"/>
                            <a:t>]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≥7</m:t>
                              </m:r>
                            </m:oMath>
                          </a14:m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05861618"/>
                      </a:ext>
                    </a:extLst>
                  </a:tr>
                  <a:tr h="9431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5872867"/>
                      </a:ext>
                    </a:extLst>
                  </a:tr>
                  <a:tr h="9431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7416759"/>
                      </a:ext>
                    </a:extLst>
                  </a:tr>
                  <a:tr h="9431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05508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42">
                <a:extLst>
                  <a:ext uri="{FF2B5EF4-FFF2-40B4-BE49-F238E27FC236}">
                    <a16:creationId xmlns:a16="http://schemas.microsoft.com/office/drawing/2014/main" id="{6ABB102D-CF40-42D2-A36F-E8E28439D8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0220944"/>
                  </p:ext>
                </p:extLst>
              </p:nvPr>
            </p:nvGraphicFramePr>
            <p:xfrm>
              <a:off x="1239498" y="1556792"/>
              <a:ext cx="9713004" cy="47155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5240">
                      <a:extLst>
                        <a:ext uri="{9D8B030D-6E8A-4147-A177-3AD203B41FA5}">
                          <a16:colId xmlns:a16="http://schemas.microsoft.com/office/drawing/2014/main" val="1787704849"/>
                        </a:ext>
                      </a:extLst>
                    </a:gridCol>
                    <a:gridCol w="3816424">
                      <a:extLst>
                        <a:ext uri="{9D8B030D-6E8A-4147-A177-3AD203B41FA5}">
                          <a16:colId xmlns:a16="http://schemas.microsoft.com/office/drawing/2014/main" val="3821825724"/>
                        </a:ext>
                      </a:extLst>
                    </a:gridCol>
                    <a:gridCol w="3661340">
                      <a:extLst>
                        <a:ext uri="{9D8B030D-6E8A-4147-A177-3AD203B41FA5}">
                          <a16:colId xmlns:a16="http://schemas.microsoft.com/office/drawing/2014/main" val="361725498"/>
                        </a:ext>
                      </a:extLst>
                    </a:gridCol>
                  </a:tblGrid>
                  <a:tr h="943119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Assumptions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Derandomization</a:t>
                          </a:r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5069905"/>
                      </a:ext>
                    </a:extLst>
                  </a:tr>
                  <a:tr h="9431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Classical work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Circuit lower bounds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5391" t="-100645" r="-666" b="-30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861618"/>
                      </a:ext>
                    </a:extLst>
                  </a:tr>
                  <a:tr h="9431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5872867"/>
                      </a:ext>
                    </a:extLst>
                  </a:tr>
                  <a:tr h="9431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7416759"/>
                      </a:ext>
                    </a:extLst>
                  </a:tr>
                  <a:tr h="9431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05508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E5AA6D2F-BFFE-42C2-B8D6-373248F1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136176"/>
            <a:ext cx="10655968" cy="11563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Quest for faster derandomization or: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Is randomness useless</a:t>
            </a:r>
            <a:r>
              <a:rPr lang="en-US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96ED5-B8A3-40E8-9ADF-03AF3D917C61}"/>
              </a:ext>
            </a:extLst>
          </p:cNvPr>
          <p:cNvSpPr txBox="1"/>
          <p:nvPr/>
        </p:nvSpPr>
        <p:spPr>
          <a:xfrm>
            <a:off x="8688288" y="803378"/>
            <a:ext cx="342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Caution</a:t>
            </a:r>
            <a:r>
              <a:rPr lang="en-US" dirty="0"/>
              <a:t>: From now on, will use BPTIME instead of </a:t>
            </a:r>
            <a:r>
              <a:rPr lang="en-US" dirty="0" err="1"/>
              <a:t>prBPTIME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382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42">
                <a:extLst>
                  <a:ext uri="{FF2B5EF4-FFF2-40B4-BE49-F238E27FC236}">
                    <a16:creationId xmlns:a16="http://schemas.microsoft.com/office/drawing/2014/main" id="{6ABB102D-CF40-42D2-A36F-E8E28439D8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8125976"/>
                  </p:ext>
                </p:extLst>
              </p:nvPr>
            </p:nvGraphicFramePr>
            <p:xfrm>
              <a:off x="1239498" y="1556792"/>
              <a:ext cx="9713004" cy="47155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5240">
                      <a:extLst>
                        <a:ext uri="{9D8B030D-6E8A-4147-A177-3AD203B41FA5}">
                          <a16:colId xmlns:a16="http://schemas.microsoft.com/office/drawing/2014/main" val="1787704849"/>
                        </a:ext>
                      </a:extLst>
                    </a:gridCol>
                    <a:gridCol w="3816424">
                      <a:extLst>
                        <a:ext uri="{9D8B030D-6E8A-4147-A177-3AD203B41FA5}">
                          <a16:colId xmlns:a16="http://schemas.microsoft.com/office/drawing/2014/main" val="3821825724"/>
                        </a:ext>
                      </a:extLst>
                    </a:gridCol>
                    <a:gridCol w="3661340">
                      <a:extLst>
                        <a:ext uri="{9D8B030D-6E8A-4147-A177-3AD203B41FA5}">
                          <a16:colId xmlns:a16="http://schemas.microsoft.com/office/drawing/2014/main" val="361725498"/>
                        </a:ext>
                      </a:extLst>
                    </a:gridCol>
                  </a:tblGrid>
                  <a:tr h="943119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Assumptions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Derandomization</a:t>
                          </a:r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5069905"/>
                      </a:ext>
                    </a:extLst>
                  </a:tr>
                  <a:tr h="9431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Classical work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Circuit lower bounds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BPTIME[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 dirty="0"/>
                            <a:t>]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</m:oMath>
                          </a14:m>
                          <a:r>
                            <a:rPr lang="en-US" sz="1800" dirty="0"/>
                            <a:t>TIME[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p>
                                <m:sSup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dirty="0"/>
                            <a:t>]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≥7</m:t>
                              </m:r>
                            </m:oMath>
                          </a14:m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05861618"/>
                      </a:ext>
                    </a:extLst>
                  </a:tr>
                  <a:tr h="9431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[Doron, </a:t>
                          </a:r>
                          <a:r>
                            <a:rPr lang="en-US" dirty="0" err="1"/>
                            <a:t>Moshkovitz</a:t>
                          </a:r>
                          <a:r>
                            <a:rPr lang="en-US" dirty="0"/>
                            <a:t>, Oh, and Zuckerman, 2020]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Lower bounds against </a:t>
                          </a:r>
                        </a:p>
                        <a:p>
                          <a:pPr algn="ctr"/>
                          <a:r>
                            <a:rPr lang="en-US" b="1"/>
                            <a:t>non-uniform MA protocols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BPTIME[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 dirty="0"/>
                            <a:t>]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</m:oMath>
                          </a14:m>
                          <a:r>
                            <a:rPr lang="en-US" sz="1800" dirty="0"/>
                            <a:t>TIME[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p>
                                <m:sSup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dirty="0"/>
                            <a:t>]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5872867"/>
                      </a:ext>
                    </a:extLst>
                  </a:tr>
                  <a:tr h="9431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7416759"/>
                      </a:ext>
                    </a:extLst>
                  </a:tr>
                  <a:tr h="9431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05508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42">
                <a:extLst>
                  <a:ext uri="{FF2B5EF4-FFF2-40B4-BE49-F238E27FC236}">
                    <a16:creationId xmlns:a16="http://schemas.microsoft.com/office/drawing/2014/main" id="{6ABB102D-CF40-42D2-A36F-E8E28439D8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8125976"/>
                  </p:ext>
                </p:extLst>
              </p:nvPr>
            </p:nvGraphicFramePr>
            <p:xfrm>
              <a:off x="1239498" y="1556792"/>
              <a:ext cx="9713004" cy="47155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5240">
                      <a:extLst>
                        <a:ext uri="{9D8B030D-6E8A-4147-A177-3AD203B41FA5}">
                          <a16:colId xmlns:a16="http://schemas.microsoft.com/office/drawing/2014/main" val="1787704849"/>
                        </a:ext>
                      </a:extLst>
                    </a:gridCol>
                    <a:gridCol w="3816424">
                      <a:extLst>
                        <a:ext uri="{9D8B030D-6E8A-4147-A177-3AD203B41FA5}">
                          <a16:colId xmlns:a16="http://schemas.microsoft.com/office/drawing/2014/main" val="3821825724"/>
                        </a:ext>
                      </a:extLst>
                    </a:gridCol>
                    <a:gridCol w="3661340">
                      <a:extLst>
                        <a:ext uri="{9D8B030D-6E8A-4147-A177-3AD203B41FA5}">
                          <a16:colId xmlns:a16="http://schemas.microsoft.com/office/drawing/2014/main" val="361725498"/>
                        </a:ext>
                      </a:extLst>
                    </a:gridCol>
                  </a:tblGrid>
                  <a:tr h="943119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Assumptions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Derandomization</a:t>
                          </a:r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5069905"/>
                      </a:ext>
                    </a:extLst>
                  </a:tr>
                  <a:tr h="9431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Classical work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Circuit lower bounds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5391" t="-100645" r="-666" b="-30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861618"/>
                      </a:ext>
                    </a:extLst>
                  </a:tr>
                  <a:tr h="9431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[Doron, </a:t>
                          </a:r>
                          <a:r>
                            <a:rPr lang="en-US" dirty="0" err="1"/>
                            <a:t>Moshkovitz</a:t>
                          </a:r>
                          <a:r>
                            <a:rPr lang="en-US" dirty="0"/>
                            <a:t>, Oh, and Zuckerman, 2020]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Lower bounds against </a:t>
                          </a:r>
                        </a:p>
                        <a:p>
                          <a:pPr algn="ctr"/>
                          <a:r>
                            <a:rPr lang="en-US" b="1"/>
                            <a:t>non-uniform MA protocols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5391" t="-201948" r="-666" b="-203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5872867"/>
                      </a:ext>
                    </a:extLst>
                  </a:tr>
                  <a:tr h="9431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7416759"/>
                      </a:ext>
                    </a:extLst>
                  </a:tr>
                  <a:tr h="9431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05508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E5AA6D2F-BFFE-42C2-B8D6-373248F1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136176"/>
            <a:ext cx="10655968" cy="11563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Quest for faster derandomization or: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Is randomness useless</a:t>
            </a:r>
            <a:r>
              <a:rPr lang="en-US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18F087-81C1-4D24-8F5A-381AC1C24293}"/>
              </a:ext>
            </a:extLst>
          </p:cNvPr>
          <p:cNvSpPr txBox="1"/>
          <p:nvPr/>
        </p:nvSpPr>
        <p:spPr>
          <a:xfrm>
            <a:off x="8688288" y="803378"/>
            <a:ext cx="342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Caution</a:t>
            </a:r>
            <a:r>
              <a:rPr lang="en-US" dirty="0"/>
              <a:t>: From now on, will use BPTIME instead of </a:t>
            </a:r>
            <a:r>
              <a:rPr lang="en-US" dirty="0" err="1"/>
              <a:t>prBPTIME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771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42">
                <a:extLst>
                  <a:ext uri="{FF2B5EF4-FFF2-40B4-BE49-F238E27FC236}">
                    <a16:creationId xmlns:a16="http://schemas.microsoft.com/office/drawing/2014/main" id="{6ABB102D-CF40-42D2-A36F-E8E28439D8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6138800"/>
                  </p:ext>
                </p:extLst>
              </p:nvPr>
            </p:nvGraphicFramePr>
            <p:xfrm>
              <a:off x="1239498" y="1556792"/>
              <a:ext cx="9713004" cy="47155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5240">
                      <a:extLst>
                        <a:ext uri="{9D8B030D-6E8A-4147-A177-3AD203B41FA5}">
                          <a16:colId xmlns:a16="http://schemas.microsoft.com/office/drawing/2014/main" val="1787704849"/>
                        </a:ext>
                      </a:extLst>
                    </a:gridCol>
                    <a:gridCol w="3816424">
                      <a:extLst>
                        <a:ext uri="{9D8B030D-6E8A-4147-A177-3AD203B41FA5}">
                          <a16:colId xmlns:a16="http://schemas.microsoft.com/office/drawing/2014/main" val="3821825724"/>
                        </a:ext>
                      </a:extLst>
                    </a:gridCol>
                    <a:gridCol w="3661340">
                      <a:extLst>
                        <a:ext uri="{9D8B030D-6E8A-4147-A177-3AD203B41FA5}">
                          <a16:colId xmlns:a16="http://schemas.microsoft.com/office/drawing/2014/main" val="361725498"/>
                        </a:ext>
                      </a:extLst>
                    </a:gridCol>
                  </a:tblGrid>
                  <a:tr h="943119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Assumptions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Derandomization</a:t>
                          </a:r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5069905"/>
                      </a:ext>
                    </a:extLst>
                  </a:tr>
                  <a:tr h="9431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Classical work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Circuit lower bounds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BPTIME[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 dirty="0"/>
                            <a:t>]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</m:oMath>
                          </a14:m>
                          <a:r>
                            <a:rPr lang="en-US" sz="1800" dirty="0"/>
                            <a:t>TIME[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p>
                                <m:sSup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dirty="0"/>
                            <a:t>]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≥7</m:t>
                              </m:r>
                            </m:oMath>
                          </a14:m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05861618"/>
                      </a:ext>
                    </a:extLst>
                  </a:tr>
                  <a:tr h="9431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[Doron, </a:t>
                          </a:r>
                          <a:r>
                            <a:rPr lang="en-US" dirty="0" err="1"/>
                            <a:t>Moshkovitz</a:t>
                          </a:r>
                          <a:r>
                            <a:rPr lang="en-US" dirty="0"/>
                            <a:t>, Oh, and Zuckerman, 2020]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Lower bounds against </a:t>
                          </a:r>
                        </a:p>
                        <a:p>
                          <a:pPr algn="ctr"/>
                          <a:r>
                            <a:rPr lang="en-US" b="1" dirty="0"/>
                            <a:t>non-uniform MA protocols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BPTIME[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 dirty="0"/>
                            <a:t>]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</m:oMath>
                          </a14:m>
                          <a:r>
                            <a:rPr lang="en-US" sz="1800" dirty="0"/>
                            <a:t>TIME[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p>
                                <m:sSup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dirty="0"/>
                            <a:t>]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5872867"/>
                      </a:ext>
                    </a:extLst>
                  </a:tr>
                  <a:tr h="9431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[C.-Tell, 2021]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OWFs</a:t>
                          </a:r>
                          <a:r>
                            <a:rPr lang="en-US" dirty="0"/>
                            <a:t> and lower bounds against </a:t>
                          </a:r>
                        </a:p>
                        <a:p>
                          <a:pPr algn="ctr"/>
                          <a:r>
                            <a:rPr lang="en-US" b="1" dirty="0"/>
                            <a:t>non-uniform algorithms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BPTIME[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 dirty="0"/>
                            <a:t>]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</m:oMath>
                          </a14:m>
                          <a:r>
                            <a:rPr lang="en-US" sz="1800" dirty="0"/>
                            <a:t>TIME[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dirty="0"/>
                            <a:t>]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7416759"/>
                      </a:ext>
                    </a:extLst>
                  </a:tr>
                  <a:tr h="9431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05508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42">
                <a:extLst>
                  <a:ext uri="{FF2B5EF4-FFF2-40B4-BE49-F238E27FC236}">
                    <a16:creationId xmlns:a16="http://schemas.microsoft.com/office/drawing/2014/main" id="{6ABB102D-CF40-42D2-A36F-E8E28439D8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6138800"/>
                  </p:ext>
                </p:extLst>
              </p:nvPr>
            </p:nvGraphicFramePr>
            <p:xfrm>
              <a:off x="1239498" y="1556792"/>
              <a:ext cx="9713004" cy="47155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5240">
                      <a:extLst>
                        <a:ext uri="{9D8B030D-6E8A-4147-A177-3AD203B41FA5}">
                          <a16:colId xmlns:a16="http://schemas.microsoft.com/office/drawing/2014/main" val="1787704849"/>
                        </a:ext>
                      </a:extLst>
                    </a:gridCol>
                    <a:gridCol w="3816424">
                      <a:extLst>
                        <a:ext uri="{9D8B030D-6E8A-4147-A177-3AD203B41FA5}">
                          <a16:colId xmlns:a16="http://schemas.microsoft.com/office/drawing/2014/main" val="3821825724"/>
                        </a:ext>
                      </a:extLst>
                    </a:gridCol>
                    <a:gridCol w="3661340">
                      <a:extLst>
                        <a:ext uri="{9D8B030D-6E8A-4147-A177-3AD203B41FA5}">
                          <a16:colId xmlns:a16="http://schemas.microsoft.com/office/drawing/2014/main" val="361725498"/>
                        </a:ext>
                      </a:extLst>
                    </a:gridCol>
                  </a:tblGrid>
                  <a:tr h="943119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Assumptions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Derandomization</a:t>
                          </a:r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5069905"/>
                      </a:ext>
                    </a:extLst>
                  </a:tr>
                  <a:tr h="9431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Classical work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Circuit lower bounds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5391" t="-100645" r="-666" b="-30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861618"/>
                      </a:ext>
                    </a:extLst>
                  </a:tr>
                  <a:tr h="9431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[Doron, </a:t>
                          </a:r>
                          <a:r>
                            <a:rPr lang="en-US" dirty="0" err="1"/>
                            <a:t>Moshkovitz</a:t>
                          </a:r>
                          <a:r>
                            <a:rPr lang="en-US" dirty="0"/>
                            <a:t>, Oh, and Zuckerman, 2020]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Lower bounds against </a:t>
                          </a:r>
                        </a:p>
                        <a:p>
                          <a:pPr algn="ctr"/>
                          <a:r>
                            <a:rPr lang="en-US" b="1" dirty="0"/>
                            <a:t>non-uniform MA protocols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5391" t="-201948" r="-666" b="-203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5872867"/>
                      </a:ext>
                    </a:extLst>
                  </a:tr>
                  <a:tr h="9431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[C.-Tell, 2021]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OWFs</a:t>
                          </a:r>
                          <a:r>
                            <a:rPr lang="en-US" dirty="0"/>
                            <a:t> and lower bounds against </a:t>
                          </a:r>
                        </a:p>
                        <a:p>
                          <a:pPr algn="ctr"/>
                          <a:r>
                            <a:rPr lang="en-US" b="1" dirty="0"/>
                            <a:t>non-uniform algorithms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5391" t="-300000" r="-666" b="-1019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7416759"/>
                      </a:ext>
                    </a:extLst>
                  </a:tr>
                  <a:tr h="9431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05508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E5AA6D2F-BFFE-42C2-B8D6-373248F1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136176"/>
            <a:ext cx="10655968" cy="11563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Quest for faster derandomization or: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Is randomness useless</a:t>
            </a:r>
            <a:r>
              <a:rPr lang="en-US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EF89FD-400A-4E56-A2A1-637277BED9EE}"/>
              </a:ext>
            </a:extLst>
          </p:cNvPr>
          <p:cNvSpPr txBox="1"/>
          <p:nvPr/>
        </p:nvSpPr>
        <p:spPr>
          <a:xfrm>
            <a:off x="8688288" y="803378"/>
            <a:ext cx="342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Caution</a:t>
            </a:r>
            <a:r>
              <a:rPr lang="en-US" dirty="0"/>
              <a:t>: From now on, will use BPTIME instead of </a:t>
            </a:r>
            <a:r>
              <a:rPr lang="en-US" dirty="0" err="1"/>
              <a:t>prBPTIME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0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9F54-1FFA-4E1D-8D07-AD6F0CE3A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268"/>
            <a:ext cx="10515600" cy="5472608"/>
          </a:xfrm>
        </p:spPr>
        <p:txBody>
          <a:bodyPr>
            <a:normAutofit/>
          </a:bodyPr>
          <a:lstStyle/>
          <a:p>
            <a:r>
              <a:rPr lang="en-US" dirty="0"/>
              <a:t>Part I (An Overview of </a:t>
            </a:r>
            <a:r>
              <a:rPr lang="en-US" dirty="0">
                <a:solidFill>
                  <a:srgbClr val="00B050"/>
                </a:solidFill>
              </a:rPr>
              <a:t>Conceptual Messages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Part II (Motivation and Results)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right</a:t>
            </a:r>
            <a:r>
              <a:rPr lang="en-US" dirty="0"/>
              <a:t> assumptions for derandomization</a:t>
            </a:r>
          </a:p>
          <a:p>
            <a:pPr lvl="1"/>
            <a:r>
              <a:rPr lang="en-US" dirty="0"/>
              <a:t>Randomness might be </a:t>
            </a:r>
            <a:r>
              <a:rPr lang="en-US" b="1" dirty="0">
                <a:solidFill>
                  <a:srgbClr val="00B0F0"/>
                </a:solidFill>
              </a:rPr>
              <a:t>indistinguishable</a:t>
            </a:r>
            <a:r>
              <a:rPr lang="en-US" b="1" dirty="0"/>
              <a:t> </a:t>
            </a:r>
            <a:r>
              <a:rPr lang="en-US" dirty="0"/>
              <a:t>from useless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Part III (Techniques)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Instance-wise</a:t>
            </a:r>
            <a:r>
              <a:rPr lang="en-US" dirty="0"/>
              <a:t> reconstructive targeted PRGs/HSGs</a:t>
            </a:r>
          </a:p>
          <a:p>
            <a:pPr lvl="1"/>
            <a:r>
              <a:rPr lang="en-US" dirty="0"/>
              <a:t>Derandomization via </a:t>
            </a:r>
            <a:r>
              <a:rPr lang="en-US" b="1" dirty="0">
                <a:solidFill>
                  <a:srgbClr val="FF0000"/>
                </a:solidFill>
              </a:rPr>
              <a:t>GKR interactive proof systems</a:t>
            </a:r>
            <a:br>
              <a:rPr lang="en-US" dirty="0"/>
            </a:br>
            <a:endParaRPr lang="en-US" dirty="0"/>
          </a:p>
          <a:p>
            <a:r>
              <a:rPr lang="en-US" dirty="0"/>
              <a:t>Open Problems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903635"/>
          </a:xfrm>
        </p:spPr>
        <p:txBody>
          <a:bodyPr/>
          <a:lstStyle/>
          <a:p>
            <a:pPr algn="ctr"/>
            <a:r>
              <a:rPr lang="en-US" altLang="zh-CN" dirty="0"/>
              <a:t>Today’s Plan</a:t>
            </a:r>
            <a:endParaRPr lang="zh-CN" altLang="en-US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ACE9BB-8DD0-4CDA-9974-4DCE13375F30}"/>
              </a:ext>
            </a:extLst>
          </p:cNvPr>
          <p:cNvSpPr/>
          <p:nvPr/>
        </p:nvSpPr>
        <p:spPr>
          <a:xfrm>
            <a:off x="191344" y="1020267"/>
            <a:ext cx="646856" cy="39250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3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42">
                <a:extLst>
                  <a:ext uri="{FF2B5EF4-FFF2-40B4-BE49-F238E27FC236}">
                    <a16:creationId xmlns:a16="http://schemas.microsoft.com/office/drawing/2014/main" id="{6ABB102D-CF40-42D2-A36F-E8E28439D8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7690003"/>
                  </p:ext>
                </p:extLst>
              </p:nvPr>
            </p:nvGraphicFramePr>
            <p:xfrm>
              <a:off x="1239498" y="1556792"/>
              <a:ext cx="9713004" cy="47155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5240">
                      <a:extLst>
                        <a:ext uri="{9D8B030D-6E8A-4147-A177-3AD203B41FA5}">
                          <a16:colId xmlns:a16="http://schemas.microsoft.com/office/drawing/2014/main" val="1787704849"/>
                        </a:ext>
                      </a:extLst>
                    </a:gridCol>
                    <a:gridCol w="3816424">
                      <a:extLst>
                        <a:ext uri="{9D8B030D-6E8A-4147-A177-3AD203B41FA5}">
                          <a16:colId xmlns:a16="http://schemas.microsoft.com/office/drawing/2014/main" val="3821825724"/>
                        </a:ext>
                      </a:extLst>
                    </a:gridCol>
                    <a:gridCol w="3661340">
                      <a:extLst>
                        <a:ext uri="{9D8B030D-6E8A-4147-A177-3AD203B41FA5}">
                          <a16:colId xmlns:a16="http://schemas.microsoft.com/office/drawing/2014/main" val="361725498"/>
                        </a:ext>
                      </a:extLst>
                    </a:gridCol>
                  </a:tblGrid>
                  <a:tr h="943119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Assumptions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Derandomization</a:t>
                          </a:r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5069905"/>
                      </a:ext>
                    </a:extLst>
                  </a:tr>
                  <a:tr h="9431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Classical work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Circuit lower bounds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BPTIME[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 dirty="0"/>
                            <a:t>]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</m:oMath>
                          </a14:m>
                          <a:r>
                            <a:rPr lang="en-US" sz="1800" dirty="0"/>
                            <a:t>TIME[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p>
                                <m:sSup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dirty="0"/>
                            <a:t>]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≥7</m:t>
                              </m:r>
                            </m:oMath>
                          </a14:m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05861618"/>
                      </a:ext>
                    </a:extLst>
                  </a:tr>
                  <a:tr h="9431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[Doron, </a:t>
                          </a:r>
                          <a:r>
                            <a:rPr lang="en-US" dirty="0" err="1"/>
                            <a:t>Moshkovitz</a:t>
                          </a:r>
                          <a:r>
                            <a:rPr lang="en-US" dirty="0"/>
                            <a:t>, Oh, and Zuckerman, 2020]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Lower bounds against </a:t>
                          </a:r>
                        </a:p>
                        <a:p>
                          <a:pPr algn="ctr"/>
                          <a:r>
                            <a:rPr lang="en-US" b="1" dirty="0"/>
                            <a:t>non-uniform MA protocols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BPTIME[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 dirty="0"/>
                            <a:t>]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</m:oMath>
                          </a14:m>
                          <a:r>
                            <a:rPr lang="en-US" sz="1800" dirty="0"/>
                            <a:t>TIME[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p>
                                <m:sSup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dirty="0"/>
                            <a:t>]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5872867"/>
                      </a:ext>
                    </a:extLst>
                  </a:tr>
                  <a:tr h="9431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[C.-Tell, 2021]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OWFs</a:t>
                          </a:r>
                          <a:r>
                            <a:rPr lang="en-US" dirty="0"/>
                            <a:t> and lower bounds against </a:t>
                          </a:r>
                        </a:p>
                        <a:p>
                          <a:pPr algn="ctr"/>
                          <a:r>
                            <a:rPr lang="en-US" b="1" dirty="0"/>
                            <a:t>non-uniform algorithms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BPTIME[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 dirty="0"/>
                            <a:t>]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</m:oMath>
                          </a14:m>
                          <a:r>
                            <a:rPr lang="en-US" sz="1800" dirty="0"/>
                            <a:t>TIME[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dirty="0"/>
                            <a:t>]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7416759"/>
                      </a:ext>
                    </a:extLst>
                  </a:tr>
                  <a:tr h="9431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[Wil’16] and [C.-Tell, 2021]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Under </a:t>
                          </a:r>
                          <a:r>
                            <a:rPr lang="en-US" b="1" dirty="0"/>
                            <a:t>#NSETH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BPTIME[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 dirty="0"/>
                            <a:t>]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⊄</m:t>
                              </m:r>
                            </m:oMath>
                          </a14:m>
                          <a:r>
                            <a:rPr lang="en-US" sz="1800" dirty="0"/>
                            <a:t> TIME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18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sz="180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8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sup>
                              </m:sSup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05508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42">
                <a:extLst>
                  <a:ext uri="{FF2B5EF4-FFF2-40B4-BE49-F238E27FC236}">
                    <a16:creationId xmlns:a16="http://schemas.microsoft.com/office/drawing/2014/main" id="{6ABB102D-CF40-42D2-A36F-E8E28439D8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7690003"/>
                  </p:ext>
                </p:extLst>
              </p:nvPr>
            </p:nvGraphicFramePr>
            <p:xfrm>
              <a:off x="1239498" y="1556792"/>
              <a:ext cx="9713004" cy="47155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5240">
                      <a:extLst>
                        <a:ext uri="{9D8B030D-6E8A-4147-A177-3AD203B41FA5}">
                          <a16:colId xmlns:a16="http://schemas.microsoft.com/office/drawing/2014/main" val="1787704849"/>
                        </a:ext>
                      </a:extLst>
                    </a:gridCol>
                    <a:gridCol w="3816424">
                      <a:extLst>
                        <a:ext uri="{9D8B030D-6E8A-4147-A177-3AD203B41FA5}">
                          <a16:colId xmlns:a16="http://schemas.microsoft.com/office/drawing/2014/main" val="3821825724"/>
                        </a:ext>
                      </a:extLst>
                    </a:gridCol>
                    <a:gridCol w="3661340">
                      <a:extLst>
                        <a:ext uri="{9D8B030D-6E8A-4147-A177-3AD203B41FA5}">
                          <a16:colId xmlns:a16="http://schemas.microsoft.com/office/drawing/2014/main" val="361725498"/>
                        </a:ext>
                      </a:extLst>
                    </a:gridCol>
                  </a:tblGrid>
                  <a:tr h="943119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Assumptions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Derandomization</a:t>
                          </a:r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5069905"/>
                      </a:ext>
                    </a:extLst>
                  </a:tr>
                  <a:tr h="9431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Classical work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Circuit lower bounds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5391" t="-100645" r="-666" b="-30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861618"/>
                      </a:ext>
                    </a:extLst>
                  </a:tr>
                  <a:tr h="9431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[Doron, </a:t>
                          </a:r>
                          <a:r>
                            <a:rPr lang="en-US" dirty="0" err="1"/>
                            <a:t>Moshkovitz</a:t>
                          </a:r>
                          <a:r>
                            <a:rPr lang="en-US" dirty="0"/>
                            <a:t>, Oh, and Zuckerman, 2020]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Lower bounds against </a:t>
                          </a:r>
                        </a:p>
                        <a:p>
                          <a:pPr algn="ctr"/>
                          <a:r>
                            <a:rPr lang="en-US" b="1" dirty="0"/>
                            <a:t>non-uniform MA protocols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5391" t="-201948" r="-666" b="-203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5872867"/>
                      </a:ext>
                    </a:extLst>
                  </a:tr>
                  <a:tr h="9431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[C.-Tell, 2021]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OWFs</a:t>
                          </a:r>
                          <a:r>
                            <a:rPr lang="en-US" dirty="0"/>
                            <a:t> and lower bounds against </a:t>
                          </a:r>
                        </a:p>
                        <a:p>
                          <a:pPr algn="ctr"/>
                          <a:r>
                            <a:rPr lang="en-US" b="1" dirty="0"/>
                            <a:t>non-uniform algorithms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5391" t="-300000" r="-666" b="-1019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7416759"/>
                      </a:ext>
                    </a:extLst>
                  </a:tr>
                  <a:tr h="9431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[Wil’16] and [C.-Tell, 2021]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Under </a:t>
                          </a:r>
                          <a:r>
                            <a:rPr lang="en-US" b="1" dirty="0"/>
                            <a:t>#NSETH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5391" t="-400000" r="-666" b="-19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05508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E5AA6D2F-BFFE-42C2-B8D6-373248F1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136176"/>
            <a:ext cx="10655968" cy="11563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Quest for faster derandomization or: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Is randomness useless</a:t>
            </a:r>
            <a:r>
              <a:rPr lang="en-US" dirty="0"/>
              <a:t>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0F5759-BDF6-44FD-A596-DB24914D3CC5}"/>
              </a:ext>
            </a:extLst>
          </p:cNvPr>
          <p:cNvSpPr txBox="1"/>
          <p:nvPr/>
        </p:nvSpPr>
        <p:spPr>
          <a:xfrm>
            <a:off x="3935760" y="5517232"/>
            <a:ext cx="6912768" cy="648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163C017-7C5E-4ADD-A414-ED87A8AA3522}"/>
              </a:ext>
            </a:extLst>
          </p:cNvPr>
          <p:cNvSpPr txBox="1"/>
          <p:nvPr/>
        </p:nvSpPr>
        <p:spPr>
          <a:xfrm>
            <a:off x="5087888" y="6305792"/>
            <a:ext cx="48197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A </a:t>
            </a:r>
            <a:r>
              <a:rPr lang="en-US" sz="2200" b="1" dirty="0"/>
              <a:t>barrier</a:t>
            </a:r>
            <a:r>
              <a:rPr lang="en-US" sz="2200" dirty="0"/>
              <a:t> for faster derandomization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BA3E7E-D344-4812-95C6-477FB760EC20}"/>
              </a:ext>
            </a:extLst>
          </p:cNvPr>
          <p:cNvSpPr txBox="1"/>
          <p:nvPr/>
        </p:nvSpPr>
        <p:spPr>
          <a:xfrm>
            <a:off x="8688288" y="803378"/>
            <a:ext cx="342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Caution</a:t>
            </a:r>
            <a:r>
              <a:rPr lang="en-US" dirty="0"/>
              <a:t>: From now on, will use BPTIME instead of </a:t>
            </a:r>
            <a:r>
              <a:rPr lang="en-US" dirty="0" err="1"/>
              <a:t>prBPTIME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18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6D2F-BFFE-42C2-B8D6-373248F1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136176"/>
            <a:ext cx="10655968" cy="98682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to overcome the </a:t>
            </a:r>
            <a:r>
              <a:rPr lang="en-US" b="1" dirty="0">
                <a:solidFill>
                  <a:srgbClr val="FF0000"/>
                </a:solidFill>
              </a:rPr>
              <a:t>#NSETH</a:t>
            </a:r>
            <a:r>
              <a:rPr lang="en-US" dirty="0"/>
              <a:t>-barrier?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26006-0350-49CC-9DB9-D41F277BCB54}"/>
              </a:ext>
            </a:extLst>
          </p:cNvPr>
          <p:cNvSpPr txBox="1"/>
          <p:nvPr/>
        </p:nvSpPr>
        <p:spPr>
          <a:xfrm>
            <a:off x="590968" y="1295019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Lesson from </a:t>
            </a:r>
            <a:r>
              <a:rPr lang="en-US" sz="2400" b="1" dirty="0"/>
              <a:t>Crypto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1CB80A-0F5A-4738-A630-D500F2506E64}"/>
              </a:ext>
            </a:extLst>
          </p:cNvPr>
          <p:cNvSpPr txBox="1"/>
          <p:nvPr/>
        </p:nvSpPr>
        <p:spPr>
          <a:xfrm>
            <a:off x="4407392" y="1295019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If two things are “</a:t>
            </a:r>
            <a:r>
              <a:rPr lang="en-US" sz="2400" b="1" dirty="0">
                <a:solidFill>
                  <a:srgbClr val="FF0000"/>
                </a:solidFill>
              </a:rPr>
              <a:t>indistinguishable</a:t>
            </a:r>
            <a:r>
              <a:rPr lang="en-US" sz="2400" dirty="0"/>
              <a:t>” by poly-time algorithms, then they are </a:t>
            </a:r>
            <a:r>
              <a:rPr lang="en-US" sz="2400" u="sng" dirty="0"/>
              <a:t>practically the same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0CA3A8-2968-4715-BCF4-A4DA01DA600C}"/>
              </a:ext>
            </a:extLst>
          </p:cNvPr>
          <p:cNvSpPr txBox="1"/>
          <p:nvPr/>
        </p:nvSpPr>
        <p:spPr>
          <a:xfrm>
            <a:off x="1506607" y="3896188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5AD677-AE7D-400A-AE49-4CF9D88DCEBA}"/>
                  </a:ext>
                </a:extLst>
              </p:cNvPr>
              <p:cNvSpPr txBox="1"/>
              <p:nvPr/>
            </p:nvSpPr>
            <p:spPr>
              <a:xfrm>
                <a:off x="2279576" y="2318604"/>
                <a:ext cx="8064896" cy="86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Can we show randomness is “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indistinguishable</a:t>
                </a:r>
                <a:r>
                  <a:rPr lang="en-US" sz="2400" dirty="0"/>
                  <a:t>” from </a:t>
                </a:r>
                <a:r>
                  <a:rPr lang="en-US" sz="2400" b="1" dirty="0"/>
                  <a:t>useless</a:t>
                </a:r>
                <a:r>
                  <a:rPr lang="en-US" sz="2400" dirty="0"/>
                  <a:t>?</a:t>
                </a:r>
              </a:p>
              <a:p>
                <a:pPr algn="ctr"/>
                <a:r>
                  <a:rPr lang="en-US" sz="2400" dirty="0"/>
                  <a:t>i.e., BPTIME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/>
                  <a:t> Effective-TIME[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2400" dirty="0"/>
                  <a:t>]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5AD677-AE7D-400A-AE49-4CF9D88DC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2318604"/>
                <a:ext cx="8064896" cy="862608"/>
              </a:xfrm>
              <a:prstGeom prst="rect">
                <a:avLst/>
              </a:prstGeom>
              <a:blipFill>
                <a:blip r:embed="rId3"/>
                <a:stretch>
                  <a:fillRect l="-302" t="-5634" r="-151" b="-13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EF21EC6-7834-4C4F-80DA-9F2E7FF30CB6}"/>
                  </a:ext>
                </a:extLst>
              </p:cNvPr>
              <p:cNvSpPr txBox="1"/>
              <p:nvPr/>
            </p:nvSpPr>
            <p:spPr>
              <a:xfrm>
                <a:off x="3095928" y="3703860"/>
                <a:ext cx="8712968" cy="86260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For 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𝑝𝑟𝐵𝑃𝑇𝐼𝑀𝐸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sz="2400" dirty="0"/>
                  <a:t>, find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2400" dirty="0"/>
                  <a:t>-time deterministic algorithm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400" dirty="0"/>
                  <a:t> such that: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EF21EC6-7834-4C4F-80DA-9F2E7FF30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928" y="3703860"/>
                <a:ext cx="8712968" cy="862608"/>
              </a:xfrm>
              <a:prstGeom prst="rect">
                <a:avLst/>
              </a:prstGeom>
              <a:blipFill>
                <a:blip r:embed="rId4"/>
                <a:stretch>
                  <a:fillRect t="-3546" b="-13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75101C-3B57-44CD-BE91-11ECB0651E61}"/>
                  </a:ext>
                </a:extLst>
              </p:cNvPr>
              <p:cNvSpPr txBox="1"/>
              <p:nvPr/>
            </p:nvSpPr>
            <p:spPr>
              <a:xfrm>
                <a:off x="3958730" y="5391812"/>
                <a:ext cx="7850166" cy="101200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for every poly-time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sampleable</a:t>
                </a:r>
                <a:r>
                  <a:rPr lang="en-US" sz="2400" dirty="0"/>
                  <a:t> distribution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e>
                      <m:li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75101C-3B57-44CD-BE91-11ECB0651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730" y="5391812"/>
                <a:ext cx="7850166" cy="1012008"/>
              </a:xfrm>
              <a:prstGeom prst="rect">
                <a:avLst/>
              </a:prstGeom>
              <a:blipFill>
                <a:blip r:embed="rId5"/>
                <a:stretch>
                  <a:fillRect t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78D91C5E-09E3-4D03-839A-AE7DEAAEAC04}"/>
                  </a:ext>
                </a:extLst>
              </p:cNvPr>
              <p:cNvSpPr/>
              <p:nvPr/>
            </p:nvSpPr>
            <p:spPr>
              <a:xfrm>
                <a:off x="383104" y="5407725"/>
                <a:ext cx="2535938" cy="1012008"/>
              </a:xfrm>
              <a:prstGeom prst="wedgeRoundRectCallout">
                <a:avLst>
                  <a:gd name="adj1" fmla="val 86341"/>
                  <a:gd name="adj2" fmla="val -23814"/>
                  <a:gd name="adj3" fmla="val 16667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That is, no efficient adversary can “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break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by finding a mistake!</a:t>
                </a:r>
              </a:p>
            </p:txBody>
          </p:sp>
        </mc:Choice>
        <mc:Fallback xmlns="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78D91C5E-09E3-4D03-839A-AE7DEAAEAC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04" y="5407725"/>
                <a:ext cx="2535938" cy="1012008"/>
              </a:xfrm>
              <a:prstGeom prst="wedgeRoundRectCallout">
                <a:avLst>
                  <a:gd name="adj1" fmla="val 86341"/>
                  <a:gd name="adj2" fmla="val -23814"/>
                  <a:gd name="adj3" fmla="val 16667"/>
                </a:avLst>
              </a:prstGeom>
              <a:blipFill>
                <a:blip r:embed="rId6"/>
                <a:stretch>
                  <a:fillRect b="-416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78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3" grpId="0"/>
      <p:bldP spid="5" grpId="0"/>
      <p:bldP spid="40" grpId="0" animBg="1"/>
      <p:bldP spid="41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95D5E3-12A6-4150-B33A-B049489F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24" y="141339"/>
            <a:ext cx="10873208" cy="1215654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Derandomization from non-batch-computable functions:</a:t>
            </a:r>
            <a:br>
              <a:rPr lang="en-US" sz="3600" dirty="0"/>
            </a:br>
            <a:r>
              <a:rPr lang="en-US" sz="3600" dirty="0"/>
              <a:t>Randomness is “</a:t>
            </a:r>
            <a:r>
              <a:rPr lang="en-US" sz="3600" b="1" dirty="0"/>
              <a:t>indistinguishable</a:t>
            </a:r>
            <a:r>
              <a:rPr lang="en-US" sz="3600" dirty="0"/>
              <a:t>” from useless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9E4A6D-3670-4366-9807-DD151961829D}"/>
                  </a:ext>
                </a:extLst>
              </p:cNvPr>
              <p:cNvSpPr txBox="1"/>
              <p:nvPr/>
            </p:nvSpPr>
            <p:spPr>
              <a:xfrm>
                <a:off x="1580088" y="1426141"/>
                <a:ext cx="8712968" cy="495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Assume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OWFs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exists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9E4A6D-3670-4366-9807-DD1519618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088" y="1426141"/>
                <a:ext cx="8712968" cy="495520"/>
              </a:xfrm>
              <a:prstGeom prst="rect">
                <a:avLst/>
              </a:prstGeom>
              <a:blipFill>
                <a:blip r:embed="rId3"/>
                <a:stretch>
                  <a:fillRect t="-2469" b="-2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8F3AC1-5C63-41F2-BB7E-69B7D4910B9E}"/>
                  </a:ext>
                </a:extLst>
              </p:cNvPr>
              <p:cNvSpPr txBox="1"/>
              <p:nvPr/>
            </p:nvSpPr>
            <p:spPr>
              <a:xfrm>
                <a:off x="1055440" y="2060848"/>
                <a:ext cx="10677776" cy="1120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(1)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can be computed in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-time, given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200" dirty="0"/>
              </a:p>
              <a:p>
                <a:r>
                  <a:rPr lang="en-US" sz="2200" dirty="0"/>
                  <a:t>(2)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200" dirty="0"/>
                  <a:t> is 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hard-to-approximately-print</a:t>
                </a:r>
                <a:r>
                  <a:rPr lang="en-US" sz="2200" dirty="0"/>
                  <a:t> by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/10</m:t>
                        </m:r>
                      </m:sup>
                    </m:sSup>
                  </m:oMath>
                </a14:m>
                <a:r>
                  <a:rPr lang="en-US" sz="2200" dirty="0"/>
                  <a:t>-time randomized algorithm, </a:t>
                </a:r>
                <a:r>
                  <a:rPr lang="en-US" sz="2200" b="1" dirty="0"/>
                  <a:t>over </a:t>
                </a:r>
                <a:r>
                  <a:rPr lang="en-US" sz="2200" b="1" dirty="0">
                    <a:solidFill>
                      <a:schemeClr val="tx1"/>
                    </a:solidFill>
                  </a:rPr>
                  <a:t>all poly-time sampleable distribution.</a:t>
                </a:r>
                <a:endParaRPr lang="en-US" sz="22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8F3AC1-5C63-41F2-BB7E-69B7D4910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0" y="2060848"/>
                <a:ext cx="10677776" cy="1120691"/>
              </a:xfrm>
              <a:prstGeom prst="rect">
                <a:avLst/>
              </a:prstGeom>
              <a:blipFill>
                <a:blip r:embed="rId4"/>
                <a:stretch>
                  <a:fillRect l="-742" t="-3804" b="-10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FA5A5C-1B7F-4A7F-A539-2CA65B1DBC27}"/>
                  </a:ext>
                </a:extLst>
              </p:cNvPr>
              <p:cNvSpPr txBox="1"/>
              <p:nvPr/>
            </p:nvSpPr>
            <p:spPr>
              <a:xfrm>
                <a:off x="1209752" y="3362519"/>
                <a:ext cx="10369152" cy="47699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Then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BPTIME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/>
                  <a:t> Effective-TIME[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]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FA5A5C-1B7F-4A7F-A539-2CA65B1DB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752" y="3362519"/>
                <a:ext cx="10369152" cy="476990"/>
              </a:xfrm>
              <a:prstGeom prst="rect">
                <a:avLst/>
              </a:prstGeom>
              <a:blipFill>
                <a:blip r:embed="rId5"/>
                <a:stretch>
                  <a:fillRect t="-6410" b="-29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40F7328-E90C-419C-BCA1-C23D5C2F5822}"/>
                  </a:ext>
                </a:extLst>
              </p:cNvPr>
              <p:cNvSpPr txBox="1"/>
              <p:nvPr/>
            </p:nvSpPr>
            <p:spPr>
              <a:xfrm>
                <a:off x="2351584" y="4087849"/>
                <a:ext cx="794147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Hard-to-approximately-print</a:t>
                </a:r>
                <a:r>
                  <a:rPr lang="en-US" sz="2400" dirty="0"/>
                  <a:t> with respect to a distribution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40F7328-E90C-419C-BCA1-C23D5C2F5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4" y="4087849"/>
                <a:ext cx="7941472" cy="461665"/>
              </a:xfrm>
              <a:prstGeom prst="rect">
                <a:avLst/>
              </a:prstGeom>
              <a:blipFill>
                <a:blip r:embed="rId6"/>
                <a:stretch>
                  <a:fillRect l="-1229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E69BBF-FE01-4089-AEE6-62EAB09761B8}"/>
                  </a:ext>
                </a:extLst>
              </p:cNvPr>
              <p:cNvSpPr txBox="1"/>
              <p:nvPr/>
            </p:nvSpPr>
            <p:spPr>
              <a:xfrm>
                <a:off x="3591164" y="4716204"/>
                <a:ext cx="5606328" cy="812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For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/10</m:t>
                        </m:r>
                      </m:sup>
                    </m:sSup>
                  </m:oMath>
                </a14:m>
                <a:r>
                  <a:rPr lang="en-US" sz="2000" dirty="0"/>
                  <a:t>-time randomized algorithm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dirty="0"/>
              </a:p>
              <a:p>
                <a:pPr algn="ctr"/>
                <a14:m>
                  <m:oMath xmlns:m="http://schemas.openxmlformats.org/officeDocument/2006/math">
                    <m:limLow>
                      <m:limLow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e>
                      <m:li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lim>
                    </m:limLow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0.99-prints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]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E69BBF-FE01-4089-AEE6-62EAB0976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164" y="4716204"/>
                <a:ext cx="5606328" cy="812210"/>
              </a:xfrm>
              <a:prstGeom prst="rect">
                <a:avLst/>
              </a:prstGeom>
              <a:blipFill>
                <a:blip r:embed="rId7"/>
                <a:stretch>
                  <a:fillRect l="-870" t="-3008" b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54F6E2-86D1-4600-8182-269FBED4A18B}"/>
                  </a:ext>
                </a:extLst>
              </p:cNvPr>
              <p:cNvSpPr txBox="1"/>
              <p:nvPr/>
            </p:nvSpPr>
            <p:spPr>
              <a:xfrm>
                <a:off x="2649912" y="5733256"/>
                <a:ext cx="74888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rgbClr val="7030A0"/>
                    </a:solidFill>
                  </a:rPr>
                  <a:t>0.99-prints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IF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2/3</m:t>
                    </m:r>
                  </m:oMath>
                </a14:m>
                <a:r>
                  <a:rPr lang="en-US" dirty="0"/>
                  <a:t> over the </a:t>
                </a:r>
                <a:r>
                  <a:rPr lang="en-US" b="1" dirty="0">
                    <a:solidFill>
                      <a:srgbClr val="FF0000"/>
                    </a:solidFill>
                  </a:rPr>
                  <a:t>internal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randomness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at least 0.99 fraction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54F6E2-86D1-4600-8182-269FBED4A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912" y="5733256"/>
                <a:ext cx="7488832" cy="923330"/>
              </a:xfrm>
              <a:prstGeom prst="rect">
                <a:avLst/>
              </a:prstGeom>
              <a:blipFill>
                <a:blip r:embed="rId8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66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 animBg="1"/>
      <p:bldP spid="15" grpId="0"/>
      <p:bldP spid="17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95D5E3-12A6-4150-B33A-B049489F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136176"/>
            <a:ext cx="10873208" cy="13148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</a:t>
            </a:r>
            <a:r>
              <a:rPr lang="en-US" sz="4400" dirty="0"/>
              <a:t>andomness is “</a:t>
            </a:r>
            <a:r>
              <a:rPr lang="en-US" sz="4400" b="1" dirty="0"/>
              <a:t>indistinguishable</a:t>
            </a:r>
            <a:r>
              <a:rPr lang="en-US" sz="4400" dirty="0"/>
              <a:t>” from useless?</a:t>
            </a:r>
            <a:br>
              <a:rPr lang="en-US" sz="4400" dirty="0"/>
            </a:br>
            <a:r>
              <a:rPr lang="en-US" sz="4400" dirty="0"/>
              <a:t>The need for </a:t>
            </a:r>
            <a:r>
              <a:rPr lang="en-US" sz="4400" b="1" dirty="0">
                <a:solidFill>
                  <a:srgbClr val="7030A0"/>
                </a:solidFill>
              </a:rPr>
              <a:t>non-black-box</a:t>
            </a:r>
            <a:r>
              <a:rPr lang="en-US" sz="4400" dirty="0"/>
              <a:t> derandomization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8C3E56-4155-4EC5-B64F-D8D1D23BE868}"/>
                  </a:ext>
                </a:extLst>
              </p:cNvPr>
              <p:cNvSpPr txBox="1"/>
              <p:nvPr/>
            </p:nvSpPr>
            <p:spPr>
              <a:xfrm>
                <a:off x="7936" y="1846985"/>
                <a:ext cx="5616624" cy="846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𝐵𝑃𝑇𝐼𝑀𝐸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sz="2400" dirty="0"/>
                  <a:t>, find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2400" dirty="0"/>
                  <a:t>-time det. algorithm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8C3E56-4155-4EC5-B64F-D8D1D23BE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" y="1846985"/>
                <a:ext cx="5616624" cy="846322"/>
              </a:xfrm>
              <a:prstGeom prst="rect">
                <a:avLst/>
              </a:prstGeom>
              <a:blipFill>
                <a:blip r:embed="rId3"/>
                <a:stretch>
                  <a:fillRect t="-5755" b="-15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5432251-29B0-4607-BD47-39F631A227D4}"/>
              </a:ext>
            </a:extLst>
          </p:cNvPr>
          <p:cNvSpPr txBox="1"/>
          <p:nvPr/>
        </p:nvSpPr>
        <p:spPr>
          <a:xfrm>
            <a:off x="2135560" y="1385320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9208A4-63CA-4283-9EF8-F1026BBA9DA0}"/>
              </a:ext>
            </a:extLst>
          </p:cNvPr>
          <p:cNvSpPr txBox="1"/>
          <p:nvPr/>
        </p:nvSpPr>
        <p:spPr>
          <a:xfrm>
            <a:off x="1091444" y="3256655"/>
            <a:ext cx="10009112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Theorem</a:t>
            </a:r>
          </a:p>
          <a:p>
            <a:pPr algn="ctr"/>
            <a:r>
              <a:rPr lang="en-US" sz="2800" b="1" u="sng" dirty="0"/>
              <a:t>No</a:t>
            </a:r>
            <a:r>
              <a:rPr lang="en-US" sz="2800" dirty="0"/>
              <a:t> </a:t>
            </a:r>
            <a:r>
              <a:rPr lang="en-US" sz="2800" b="1" dirty="0"/>
              <a:t>PRGs</a:t>
            </a:r>
            <a:r>
              <a:rPr lang="en-US" sz="2800" dirty="0"/>
              <a:t> or </a:t>
            </a:r>
            <a:r>
              <a:rPr lang="en-US" sz="2800" b="1" dirty="0"/>
              <a:t>black-box derandomization </a:t>
            </a:r>
            <a:r>
              <a:rPr lang="en-US" sz="2800" dirty="0"/>
              <a:t>can achieve this 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C29953-62FD-473A-B408-CCB87ADBEDC7}"/>
                  </a:ext>
                </a:extLst>
              </p:cNvPr>
              <p:cNvSpPr txBox="1"/>
              <p:nvPr/>
            </p:nvSpPr>
            <p:spPr>
              <a:xfrm>
                <a:off x="1811524" y="9634757"/>
                <a:ext cx="8712968" cy="877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Take CAPP as an example. To derandomize CAPP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2400" dirty="0"/>
                  <a:t>-time, one needs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-seed-length PRG G, computable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2400" dirty="0"/>
                  <a:t>-time.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C29953-62FD-473A-B408-CCB87ADBE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24" y="9634757"/>
                <a:ext cx="8712968" cy="877933"/>
              </a:xfrm>
              <a:prstGeom prst="rect">
                <a:avLst/>
              </a:prstGeom>
              <a:blipFill>
                <a:blip r:embed="rId4"/>
                <a:stretch>
                  <a:fillRect l="-910" t="-3472" r="-1749" b="-13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AA9377-14BA-4014-B8AD-954F4678152D}"/>
                  </a:ext>
                </a:extLst>
              </p:cNvPr>
              <p:cNvSpPr txBox="1"/>
              <p:nvPr/>
            </p:nvSpPr>
            <p:spPr>
              <a:xfrm>
                <a:off x="335360" y="10666804"/>
                <a:ext cx="11665296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Adversary</a:t>
                </a:r>
                <a:r>
                  <a:rPr lang="en-US" sz="2400" dirty="0"/>
                  <a:t>: run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to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2400" dirty="0"/>
                  <a:t> outputs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, output a circuit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which </a:t>
                </a:r>
                <a:r>
                  <a:rPr lang="en-US" sz="2400" dirty="0">
                    <a:solidFill>
                      <a:srgbClr val="FF0000"/>
                    </a:solidFill>
                  </a:rPr>
                  <a:t>only accepts those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’s</a:t>
                </a:r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AA9377-14BA-4014-B8AD-954F46781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0666804"/>
                <a:ext cx="11665296" cy="476990"/>
              </a:xfrm>
              <a:prstGeom prst="rect">
                <a:avLst/>
              </a:prstGeom>
              <a:blipFill>
                <a:blip r:embed="rId5"/>
                <a:stretch>
                  <a:fillRect t="-6410" b="-29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llout: Bent Line with No Border 11">
                <a:extLst>
                  <a:ext uri="{FF2B5EF4-FFF2-40B4-BE49-F238E27FC236}">
                    <a16:creationId xmlns:a16="http://schemas.microsoft.com/office/drawing/2014/main" id="{5DD8CD58-B233-49D3-9CC3-E490C61C708A}"/>
                  </a:ext>
                </a:extLst>
              </p:cNvPr>
              <p:cNvSpPr/>
              <p:nvPr/>
            </p:nvSpPr>
            <p:spPr>
              <a:xfrm>
                <a:off x="3431704" y="8973616"/>
                <a:ext cx="6120680" cy="649347"/>
              </a:xfrm>
              <a:prstGeom prst="callout2">
                <a:avLst>
                  <a:gd name="adj1" fmla="val 27603"/>
                  <a:gd name="adj2" fmla="val -2353"/>
                  <a:gd name="adj3" fmla="val 41514"/>
                  <a:gd name="adj4" fmla="val -8149"/>
                  <a:gd name="adj5" fmla="val 112500"/>
                  <a:gd name="adj6" fmla="val -8972"/>
                </a:avLst>
              </a:prstGeom>
              <a:solidFill>
                <a:schemeClr val="bg1"/>
              </a:solidFill>
              <a:ln w="12700">
                <a:solidFill>
                  <a:srgbClr val="A54C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CAPP</a:t>
                </a:r>
                <a:r>
                  <a:rPr lang="en-US" dirty="0">
                    <a:solidFill>
                      <a:schemeClr val="tx1"/>
                    </a:solidFill>
                  </a:rPr>
                  <a:t>: Given a size-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circuit C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0.5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input bits, decide whether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𝒰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≥2/3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≤1/3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llout: Bent Line with No Border 11">
                <a:extLst>
                  <a:ext uri="{FF2B5EF4-FFF2-40B4-BE49-F238E27FC236}">
                    <a16:creationId xmlns:a16="http://schemas.microsoft.com/office/drawing/2014/main" id="{5DD8CD58-B233-49D3-9CC3-E490C61C7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704" y="8973616"/>
                <a:ext cx="6120680" cy="649347"/>
              </a:xfrm>
              <a:prstGeom prst="callout2">
                <a:avLst>
                  <a:gd name="adj1" fmla="val 27603"/>
                  <a:gd name="adj2" fmla="val -2353"/>
                  <a:gd name="adj3" fmla="val 41514"/>
                  <a:gd name="adj4" fmla="val -8149"/>
                  <a:gd name="adj5" fmla="val 112500"/>
                  <a:gd name="adj6" fmla="val -8972"/>
                </a:avLst>
              </a:prstGeom>
              <a:blipFill>
                <a:blip r:embed="rId6"/>
                <a:stretch>
                  <a:fillRect t="-3306" r="-1369" b="-1653"/>
                </a:stretch>
              </a:blipFill>
              <a:ln w="12700">
                <a:solidFill>
                  <a:srgbClr val="A54C0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E51234-0EB2-4974-A767-491CB1E6618E}"/>
                  </a:ext>
                </a:extLst>
              </p:cNvPr>
              <p:cNvSpPr txBox="1"/>
              <p:nvPr/>
            </p:nvSpPr>
            <p:spPr>
              <a:xfrm>
                <a:off x="5663952" y="1939353"/>
                <a:ext cx="609501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no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-time </a:t>
                </a:r>
                <a:r>
                  <a:rPr lang="en-US" sz="2000" dirty="0"/>
                  <a:t>adversary can find a mistake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dirty="0">
                    <a:solidFill>
                      <a:srgbClr val="FF0000"/>
                    </a:solidFill>
                  </a:rPr>
                  <a:t>non-</a:t>
                </a:r>
                <a:r>
                  <a:rPr lang="en-US" sz="2000" dirty="0" err="1">
                    <a:solidFill>
                      <a:srgbClr val="FF0000"/>
                    </a:solidFill>
                  </a:rPr>
                  <a:t>negl</a:t>
                </a:r>
                <a:r>
                  <a:rPr lang="en-US" sz="2000" dirty="0">
                    <a:solidFill>
                      <a:srgbClr val="FF0000"/>
                    </a:solidFill>
                  </a:rPr>
                  <a:t> probability</a:t>
                </a:r>
                <a:r>
                  <a:rPr lang="en-US" sz="2000" dirty="0"/>
                  <a:t>.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mistake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/>
                  <a:t>.)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E51234-0EB2-4974-A767-491CB1E66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52" y="1939353"/>
                <a:ext cx="6095010" cy="707886"/>
              </a:xfrm>
              <a:prstGeom prst="rect">
                <a:avLst/>
              </a:prstGeom>
              <a:blipFill>
                <a:blip r:embed="rId7"/>
                <a:stretch>
                  <a:fillRect l="-1000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E962CCB-AD0B-477F-9D28-15913D09E6DE}"/>
              </a:ext>
            </a:extLst>
          </p:cNvPr>
          <p:cNvSpPr txBox="1"/>
          <p:nvPr/>
        </p:nvSpPr>
        <p:spPr>
          <a:xfrm>
            <a:off x="6744072" y="152502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Indistinguishable</a:t>
            </a:r>
            <a:r>
              <a:rPr lang="en-US" sz="2000" b="1" dirty="0"/>
              <a:t> from being correct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386EE-3441-492A-968A-C4CA85F8E024}"/>
              </a:ext>
            </a:extLst>
          </p:cNvPr>
          <p:cNvSpPr txBox="1"/>
          <p:nvPr/>
        </p:nvSpPr>
        <p:spPr>
          <a:xfrm>
            <a:off x="165052" y="4968231"/>
            <a:ext cx="12005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That is, only </a:t>
            </a:r>
            <a:r>
              <a:rPr lang="en-US" sz="2800" b="1" dirty="0">
                <a:solidFill>
                  <a:srgbClr val="7030A0"/>
                </a:solidFill>
              </a:rPr>
              <a:t>non-black-box derandomization </a:t>
            </a:r>
            <a:r>
              <a:rPr lang="en-US" sz="2800" dirty="0"/>
              <a:t>can get superfast derandomization!</a:t>
            </a:r>
          </a:p>
        </p:txBody>
      </p:sp>
    </p:spTree>
    <p:extLst>
      <p:ext uri="{BB962C8B-B14F-4D97-AF65-F5344CB8AC3E}">
        <p14:creationId xmlns:p14="http://schemas.microsoft.com/office/powerpoint/2010/main" val="126378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14" grpId="0"/>
      <p:bldP spid="16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9F54-1FFA-4E1D-8D07-AD6F0CE3A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268"/>
            <a:ext cx="10515600" cy="5472608"/>
          </a:xfrm>
        </p:spPr>
        <p:txBody>
          <a:bodyPr>
            <a:normAutofit/>
          </a:bodyPr>
          <a:lstStyle/>
          <a:p>
            <a:r>
              <a:rPr lang="en-US" dirty="0"/>
              <a:t>Part I (An Overview of </a:t>
            </a:r>
            <a:r>
              <a:rPr lang="en-US" dirty="0">
                <a:solidFill>
                  <a:srgbClr val="00B050"/>
                </a:solidFill>
              </a:rPr>
              <a:t>Conceptual Messages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Part II (Motivation and Results)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right</a:t>
            </a:r>
            <a:r>
              <a:rPr lang="en-US" dirty="0"/>
              <a:t> assumptions for derandomization</a:t>
            </a:r>
          </a:p>
          <a:p>
            <a:pPr lvl="1"/>
            <a:r>
              <a:rPr lang="en-US" dirty="0"/>
              <a:t>Randomness might be </a:t>
            </a:r>
            <a:r>
              <a:rPr lang="en-US" b="1" dirty="0">
                <a:solidFill>
                  <a:srgbClr val="00B0F0"/>
                </a:solidFill>
              </a:rPr>
              <a:t>indistinguishable</a:t>
            </a:r>
            <a:r>
              <a:rPr lang="en-US" b="1" dirty="0"/>
              <a:t> </a:t>
            </a:r>
            <a:r>
              <a:rPr lang="en-US" dirty="0"/>
              <a:t>from useless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Part III (Techniques)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Instance-wise</a:t>
            </a:r>
            <a:r>
              <a:rPr lang="en-US" dirty="0"/>
              <a:t> reconstructive targeted PRGs/HSGs</a:t>
            </a:r>
          </a:p>
          <a:p>
            <a:pPr lvl="1"/>
            <a:r>
              <a:rPr lang="en-US" dirty="0"/>
              <a:t>Derandomization via </a:t>
            </a:r>
            <a:r>
              <a:rPr lang="en-US" b="1" dirty="0">
                <a:solidFill>
                  <a:srgbClr val="FF0000"/>
                </a:solidFill>
              </a:rPr>
              <a:t>GKR interactive proof systems</a:t>
            </a:r>
            <a:br>
              <a:rPr lang="en-US" dirty="0"/>
            </a:br>
            <a:endParaRPr lang="en-US" dirty="0"/>
          </a:p>
          <a:p>
            <a:r>
              <a:rPr lang="en-US" dirty="0"/>
              <a:t>Open Problems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903635"/>
          </a:xfrm>
        </p:spPr>
        <p:txBody>
          <a:bodyPr/>
          <a:lstStyle/>
          <a:p>
            <a:pPr algn="ctr"/>
            <a:r>
              <a:rPr lang="en-US" altLang="zh-CN" dirty="0"/>
              <a:t>Today’s Plan</a:t>
            </a:r>
            <a:endParaRPr lang="zh-CN" altLang="en-US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ACE9BB-8DD0-4CDA-9974-4DCE13375F30}"/>
              </a:ext>
            </a:extLst>
          </p:cNvPr>
          <p:cNvSpPr/>
          <p:nvPr/>
        </p:nvSpPr>
        <p:spPr>
          <a:xfrm>
            <a:off x="514772" y="3933056"/>
            <a:ext cx="646856" cy="39250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80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AE96-3062-4CB5-B6B1-1BFE8F39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64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Review</a:t>
            </a:r>
            <a:r>
              <a:rPr lang="en-US" dirty="0"/>
              <a:t>: Hardness-to-Randomness via </a:t>
            </a:r>
            <a:r>
              <a:rPr lang="en-US" b="1" dirty="0">
                <a:solidFill>
                  <a:srgbClr val="7030A0"/>
                </a:solidFill>
              </a:rPr>
              <a:t>Reconstructive</a:t>
            </a:r>
            <a:r>
              <a:rPr lang="en-US" dirty="0"/>
              <a:t> PRGs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6BA2B7-5B23-4F49-B131-E8DBC023BB57}"/>
              </a:ext>
            </a:extLst>
          </p:cNvPr>
          <p:cNvSpPr txBox="1"/>
          <p:nvPr/>
        </p:nvSpPr>
        <p:spPr>
          <a:xfrm>
            <a:off x="4284080" y="4365104"/>
            <a:ext cx="29523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Reconstructive</a:t>
            </a:r>
            <a:r>
              <a:rPr lang="en-US" sz="2400" dirty="0"/>
              <a:t> PRGs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6F4EBE-C363-4B3B-A940-498CBA0FF80C}"/>
              </a:ext>
            </a:extLst>
          </p:cNvPr>
          <p:cNvSpPr txBox="1"/>
          <p:nvPr/>
        </p:nvSpPr>
        <p:spPr>
          <a:xfrm>
            <a:off x="5068396" y="1743199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FFD7A0D-60A8-4C76-A321-F69540715A5C}"/>
                  </a:ext>
                </a:extLst>
              </p:cNvPr>
              <p:cNvSpPr txBox="1"/>
              <p:nvPr/>
            </p:nvSpPr>
            <p:spPr>
              <a:xfrm>
                <a:off x="845820" y="2241380"/>
                <a:ext cx="3269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Hard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FFD7A0D-60A8-4C76-A321-F69540715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" y="2241380"/>
                <a:ext cx="3269283" cy="461665"/>
              </a:xfrm>
              <a:prstGeom prst="rect">
                <a:avLst/>
              </a:prstGeom>
              <a:blipFill>
                <a:blip r:embed="rId2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Right 12">
            <a:extLst>
              <a:ext uri="{FF2B5EF4-FFF2-40B4-BE49-F238E27FC236}">
                <a16:creationId xmlns:a16="http://schemas.microsoft.com/office/drawing/2014/main" id="{7E0C4CD6-6104-4B96-9D20-89559268B861}"/>
              </a:ext>
            </a:extLst>
          </p:cNvPr>
          <p:cNvSpPr/>
          <p:nvPr/>
        </p:nvSpPr>
        <p:spPr>
          <a:xfrm>
            <a:off x="4276308" y="2241380"/>
            <a:ext cx="2952328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3AC466-DD80-4FDB-8873-A04B6763A56E}"/>
                  </a:ext>
                </a:extLst>
              </p:cNvPr>
              <p:cNvSpPr txBox="1"/>
              <p:nvPr/>
            </p:nvSpPr>
            <p:spPr>
              <a:xfrm>
                <a:off x="7397332" y="1937517"/>
                <a:ext cx="3600400" cy="860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Generator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algn="ctr"/>
                <a:r>
                  <a:rPr lang="en-US" sz="2400" dirty="0"/>
                  <a:t>fooling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all</a:t>
                </a:r>
                <a:r>
                  <a:rPr lang="en-US" sz="2400" dirty="0"/>
                  <a:t> small circuit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3AC466-DD80-4FDB-8873-A04B6763A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332" y="1937517"/>
                <a:ext cx="3600400" cy="860620"/>
              </a:xfrm>
              <a:prstGeom prst="rect">
                <a:avLst/>
              </a:prstGeom>
              <a:blipFill>
                <a:blip r:embed="rId3"/>
                <a:stretch>
                  <a:fillRect t="-4965" b="-15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row: Right 17">
            <a:extLst>
              <a:ext uri="{FF2B5EF4-FFF2-40B4-BE49-F238E27FC236}">
                <a16:creationId xmlns:a16="http://schemas.microsoft.com/office/drawing/2014/main" id="{F0D12A31-44D2-430E-8E9F-ADC7C4C41400}"/>
              </a:ext>
            </a:extLst>
          </p:cNvPr>
          <p:cNvSpPr/>
          <p:nvPr/>
        </p:nvSpPr>
        <p:spPr>
          <a:xfrm rot="10800000">
            <a:off x="4254364" y="5120677"/>
            <a:ext cx="2952328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4BBABB-261F-4212-98FB-23054164C1B6}"/>
                  </a:ext>
                </a:extLst>
              </p:cNvPr>
              <p:cNvSpPr txBox="1"/>
              <p:nvPr/>
            </p:nvSpPr>
            <p:spPr>
              <a:xfrm>
                <a:off x="7412964" y="4585351"/>
                <a:ext cx="3600400" cy="860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 small circuit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which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does not </a:t>
                </a:r>
                <a:r>
                  <a:rPr lang="en-US" sz="2400" dirty="0"/>
                  <a:t>fool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4BBABB-261F-4212-98FB-23054164C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964" y="4585351"/>
                <a:ext cx="3600400" cy="860620"/>
              </a:xfrm>
              <a:prstGeom prst="rect">
                <a:avLst/>
              </a:prstGeom>
              <a:blipFill>
                <a:blip r:embed="rId4"/>
                <a:stretch>
                  <a:fillRect t="-5674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67477D-BB72-41C6-BF83-1EF7AF27E848}"/>
                  </a:ext>
                </a:extLst>
              </p:cNvPr>
              <p:cNvSpPr txBox="1"/>
              <p:nvPr/>
            </p:nvSpPr>
            <p:spPr>
              <a:xfrm>
                <a:off x="629073" y="4858385"/>
                <a:ext cx="3600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 small circuit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67477D-BB72-41C6-BF83-1EF7AF27E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73" y="4858385"/>
                <a:ext cx="3600400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26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7" grpId="0"/>
      <p:bldP spid="18" grpId="0" animBg="1"/>
      <p:bldP spid="19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AE96-3062-4CB5-B6B1-1BFE8F39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64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Revision</a:t>
            </a:r>
            <a:r>
              <a:rPr lang="en-US" dirty="0"/>
              <a:t>: </a:t>
            </a:r>
            <a:r>
              <a:rPr lang="en-US" b="1" dirty="0"/>
              <a:t>uniform</a:t>
            </a:r>
            <a:r>
              <a:rPr lang="en-US" dirty="0"/>
              <a:t> Hardness-to-Randomness via </a:t>
            </a:r>
            <a:r>
              <a:rPr lang="en-US" b="1" dirty="0">
                <a:solidFill>
                  <a:srgbClr val="00B0F0"/>
                </a:solidFill>
              </a:rPr>
              <a:t>Instance-wise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Reconstructive</a:t>
            </a:r>
            <a:r>
              <a:rPr lang="en-US" dirty="0"/>
              <a:t> Targeted PRGs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94664C-BB31-4FB4-8FF2-C2B68AD37FDA}"/>
              </a:ext>
            </a:extLst>
          </p:cNvPr>
          <p:cNvSpPr txBox="1"/>
          <p:nvPr/>
        </p:nvSpPr>
        <p:spPr>
          <a:xfrm>
            <a:off x="4871864" y="1521070"/>
            <a:ext cx="210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Targeted PRGs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F8C96C4-30B1-4EA1-9636-4046D014325D}"/>
              </a:ext>
            </a:extLst>
          </p:cNvPr>
          <p:cNvSpPr/>
          <p:nvPr/>
        </p:nvSpPr>
        <p:spPr>
          <a:xfrm>
            <a:off x="3951624" y="2044346"/>
            <a:ext cx="3976304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87FDBF-1E68-46FF-BDDF-A74321632544}"/>
                  </a:ext>
                </a:extLst>
              </p:cNvPr>
              <p:cNvSpPr txBox="1"/>
              <p:nvPr/>
            </p:nvSpPr>
            <p:spPr>
              <a:xfrm>
                <a:off x="7696040" y="1740483"/>
                <a:ext cx="3600400" cy="860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Generator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algn="ctr"/>
                <a:r>
                  <a:rPr lang="en-US" sz="2400" dirty="0"/>
                  <a:t>fooling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only</a:t>
                </a:r>
                <a:r>
                  <a:rPr lang="en-US" sz="2400" dirty="0"/>
                  <a:t> circuit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87FDBF-1E68-46FF-BDDF-A74321632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040" y="1740483"/>
                <a:ext cx="3600400" cy="860620"/>
              </a:xfrm>
              <a:prstGeom prst="rect">
                <a:avLst/>
              </a:prstGeom>
              <a:blipFill>
                <a:blip r:embed="rId3"/>
                <a:stretch>
                  <a:fillRect t="-4965" b="-15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B096C-4660-441D-BCA8-81E37A55C0E9}"/>
                  </a:ext>
                </a:extLst>
              </p:cNvPr>
              <p:cNvSpPr txBox="1"/>
              <p:nvPr/>
            </p:nvSpPr>
            <p:spPr>
              <a:xfrm>
                <a:off x="3347488" y="2887160"/>
                <a:ext cx="518457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00B0F0"/>
                    </a:solidFill>
                  </a:rPr>
                  <a:t>Instance-wise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``</a:t>
                </a:r>
                <a:r>
                  <a:rPr lang="en-US" sz="2400" b="1" dirty="0">
                    <a:solidFill>
                      <a:srgbClr val="00B0F0"/>
                    </a:solidFill>
                  </a:rPr>
                  <a:t>hard</a:t>
                </a:r>
                <a:r>
                  <a:rPr lang="en-US" sz="2400" dirty="0"/>
                  <a:t>’’ on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means derandomization works on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B096C-4660-441D-BCA8-81E37A55C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488" y="2887160"/>
                <a:ext cx="5184576" cy="1323439"/>
              </a:xfrm>
              <a:prstGeom prst="rect">
                <a:avLst/>
              </a:prstGeom>
              <a:blipFill>
                <a:blip r:embed="rId4"/>
                <a:stretch>
                  <a:fillRect t="-5991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98701E-DF3E-43D9-82B9-6B2590B28972}"/>
                  </a:ext>
                </a:extLst>
              </p:cNvPr>
              <p:cNvSpPr txBox="1"/>
              <p:nvPr/>
            </p:nvSpPr>
            <p:spPr>
              <a:xfrm>
                <a:off x="159879" y="1816405"/>
                <a:ext cx="41676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0" dirty="0"/>
                  <a:t>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and a circuit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hard to print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98701E-DF3E-43D9-82B9-6B2590B28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79" y="1816405"/>
                <a:ext cx="4167649" cy="830997"/>
              </a:xfrm>
              <a:prstGeom prst="rect">
                <a:avLst/>
              </a:prstGeom>
              <a:blipFill>
                <a:blip r:embed="rId5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285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AE96-3062-4CB5-B6B1-1BFE8F39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64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Revision</a:t>
            </a:r>
            <a:r>
              <a:rPr lang="en-US" dirty="0"/>
              <a:t>: </a:t>
            </a:r>
            <a:r>
              <a:rPr lang="en-US" b="1" dirty="0"/>
              <a:t>uniform</a:t>
            </a:r>
            <a:r>
              <a:rPr lang="en-US" dirty="0"/>
              <a:t> Hardness-to-Randomness via </a:t>
            </a:r>
            <a:r>
              <a:rPr lang="en-US" b="1" dirty="0">
                <a:solidFill>
                  <a:srgbClr val="00B0F0"/>
                </a:solidFill>
              </a:rPr>
              <a:t>Instance-wise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Reconstructive</a:t>
            </a:r>
            <a:r>
              <a:rPr lang="en-US" dirty="0"/>
              <a:t> Targeted PRGs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94664C-BB31-4FB4-8FF2-C2B68AD37FDA}"/>
              </a:ext>
            </a:extLst>
          </p:cNvPr>
          <p:cNvSpPr txBox="1"/>
          <p:nvPr/>
        </p:nvSpPr>
        <p:spPr>
          <a:xfrm>
            <a:off x="4871864" y="1521070"/>
            <a:ext cx="210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Targeted PRGs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D99510-B5DF-430D-9183-E90E7347D539}"/>
                  </a:ext>
                </a:extLst>
              </p:cNvPr>
              <p:cNvSpPr txBox="1"/>
              <p:nvPr/>
            </p:nvSpPr>
            <p:spPr>
              <a:xfrm>
                <a:off x="159879" y="1816405"/>
                <a:ext cx="41676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0" dirty="0"/>
                  <a:t>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and a circuit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hard to print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D99510-B5DF-430D-9183-E90E7347D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79" y="1816405"/>
                <a:ext cx="4167649" cy="830997"/>
              </a:xfrm>
              <a:prstGeom prst="rect">
                <a:avLst/>
              </a:prstGeom>
              <a:blipFill>
                <a:blip r:embed="rId2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8F8C96C4-30B1-4EA1-9636-4046D014325D}"/>
              </a:ext>
            </a:extLst>
          </p:cNvPr>
          <p:cNvSpPr/>
          <p:nvPr/>
        </p:nvSpPr>
        <p:spPr>
          <a:xfrm>
            <a:off x="3951624" y="2044346"/>
            <a:ext cx="3976304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87FDBF-1E68-46FF-BDDF-A74321632544}"/>
                  </a:ext>
                </a:extLst>
              </p:cNvPr>
              <p:cNvSpPr txBox="1"/>
              <p:nvPr/>
            </p:nvSpPr>
            <p:spPr>
              <a:xfrm>
                <a:off x="7696040" y="1740483"/>
                <a:ext cx="3600400" cy="860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Generator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algn="ctr"/>
                <a:r>
                  <a:rPr lang="en-US" sz="2400" dirty="0"/>
                  <a:t>fooling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only</a:t>
                </a:r>
                <a:r>
                  <a:rPr lang="en-US" sz="2400" dirty="0"/>
                  <a:t> circuit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87FDBF-1E68-46FF-BDDF-A74321632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040" y="1740483"/>
                <a:ext cx="3600400" cy="860620"/>
              </a:xfrm>
              <a:prstGeom prst="rect">
                <a:avLst/>
              </a:prstGeom>
              <a:blipFill>
                <a:blip r:embed="rId3"/>
                <a:stretch>
                  <a:fillRect t="-4965" b="-15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8F42034-F96E-4471-9337-1235C2D4A375}"/>
                  </a:ext>
                </a:extLst>
              </p:cNvPr>
              <p:cNvSpPr txBox="1"/>
              <p:nvPr/>
            </p:nvSpPr>
            <p:spPr>
              <a:xfrm>
                <a:off x="3347488" y="2887160"/>
                <a:ext cx="518457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00B0F0"/>
                    </a:solidFill>
                  </a:rPr>
                  <a:t>Instance-wise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``</a:t>
                </a:r>
                <a:r>
                  <a:rPr lang="en-US" sz="2400" b="1" dirty="0">
                    <a:solidFill>
                      <a:srgbClr val="00B0F0"/>
                    </a:solidFill>
                  </a:rPr>
                  <a:t>hard</a:t>
                </a:r>
                <a:r>
                  <a:rPr lang="en-US" sz="2400" dirty="0"/>
                  <a:t>’’ on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means derandomization works on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8F42034-F96E-4471-9337-1235C2D4A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488" y="2887160"/>
                <a:ext cx="5184576" cy="1323439"/>
              </a:xfrm>
              <a:prstGeom prst="rect">
                <a:avLst/>
              </a:prstGeom>
              <a:blipFill>
                <a:blip r:embed="rId4"/>
                <a:stretch>
                  <a:fillRect t="-5991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16C49A7-B3E8-432C-8DBB-360D41EB7303}"/>
              </a:ext>
            </a:extLst>
          </p:cNvPr>
          <p:cNvSpPr txBox="1"/>
          <p:nvPr/>
        </p:nvSpPr>
        <p:spPr>
          <a:xfrm>
            <a:off x="3937440" y="4768253"/>
            <a:ext cx="39763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Reconstructive </a:t>
            </a:r>
            <a:r>
              <a:rPr lang="en-US" sz="2400" dirty="0"/>
              <a:t>Targeted PRGs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9FA05B7-131F-4262-BA20-9C712452F09E}"/>
              </a:ext>
            </a:extLst>
          </p:cNvPr>
          <p:cNvSpPr/>
          <p:nvPr/>
        </p:nvSpPr>
        <p:spPr>
          <a:xfrm rot="10800000">
            <a:off x="4410100" y="5515144"/>
            <a:ext cx="3198068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CE6DEB-0100-4CC1-B1C7-2A86B22B1012}"/>
                  </a:ext>
                </a:extLst>
              </p:cNvPr>
              <p:cNvSpPr txBox="1"/>
              <p:nvPr/>
            </p:nvSpPr>
            <p:spPr>
              <a:xfrm>
                <a:off x="7696040" y="5236397"/>
                <a:ext cx="3600400" cy="860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 small circuit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which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b="1" dirty="0"/>
                  <a:t>does not </a:t>
                </a:r>
                <a:r>
                  <a:rPr lang="en-US" sz="2400" dirty="0"/>
                  <a:t>fool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CE6DEB-0100-4CC1-B1C7-2A86B22B1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040" y="5236397"/>
                <a:ext cx="3600400" cy="860620"/>
              </a:xfrm>
              <a:prstGeom prst="rect">
                <a:avLst/>
              </a:prstGeom>
              <a:blipFill>
                <a:blip r:embed="rId5"/>
                <a:stretch>
                  <a:fillRect t="-5674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4DE5FA-0BD8-4578-B722-AB16AD91CC97}"/>
                  </a:ext>
                </a:extLst>
              </p:cNvPr>
              <p:cNvSpPr txBox="1"/>
              <p:nvPr/>
            </p:nvSpPr>
            <p:spPr>
              <a:xfrm>
                <a:off x="443503" y="5279665"/>
                <a:ext cx="3600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 fast uniform algorithm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/>
              </a:p>
              <a:p>
                <a:pPr algn="ctr"/>
                <a:r>
                  <a:rPr lang="en-US" sz="2400" dirty="0" err="1"/>
                  <a:t>s.t.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prints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4DE5FA-0BD8-4578-B722-AB16AD91C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03" y="5279665"/>
                <a:ext cx="3600400" cy="830997"/>
              </a:xfrm>
              <a:prstGeom prst="rect">
                <a:avLst/>
              </a:prstGeom>
              <a:blipFill>
                <a:blip r:embed="rId6"/>
                <a:stretch>
                  <a:fillRect l="-1017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88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AE96-3062-4CB5-B6B1-1BFE8F39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64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Revision</a:t>
            </a:r>
            <a:r>
              <a:rPr lang="en-US" dirty="0"/>
              <a:t>: </a:t>
            </a:r>
            <a:r>
              <a:rPr lang="en-US" b="1" dirty="0"/>
              <a:t>uniform</a:t>
            </a:r>
            <a:r>
              <a:rPr lang="en-US" dirty="0"/>
              <a:t> Hardness-to-Randomness via </a:t>
            </a:r>
            <a:r>
              <a:rPr lang="en-US" b="1" dirty="0">
                <a:solidFill>
                  <a:srgbClr val="00B0F0"/>
                </a:solidFill>
              </a:rPr>
              <a:t>Instance-wise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Reconstructive</a:t>
            </a:r>
            <a:r>
              <a:rPr lang="en-US" dirty="0"/>
              <a:t> Targeted HSGs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94664C-BB31-4FB4-8FF2-C2B68AD37FDA}"/>
              </a:ext>
            </a:extLst>
          </p:cNvPr>
          <p:cNvSpPr txBox="1"/>
          <p:nvPr/>
        </p:nvSpPr>
        <p:spPr>
          <a:xfrm>
            <a:off x="4871864" y="1521070"/>
            <a:ext cx="210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Targeted HSGs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D99510-B5DF-430D-9183-E90E7347D539}"/>
                  </a:ext>
                </a:extLst>
              </p:cNvPr>
              <p:cNvSpPr txBox="1"/>
              <p:nvPr/>
            </p:nvSpPr>
            <p:spPr>
              <a:xfrm>
                <a:off x="159879" y="1816405"/>
                <a:ext cx="41676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0" dirty="0"/>
                  <a:t>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and a circuit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hard to print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D99510-B5DF-430D-9183-E90E7347D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79" y="1816405"/>
                <a:ext cx="4167649" cy="830997"/>
              </a:xfrm>
              <a:prstGeom prst="rect">
                <a:avLst/>
              </a:prstGeom>
              <a:blipFill>
                <a:blip r:embed="rId2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8F8C96C4-30B1-4EA1-9636-4046D014325D}"/>
              </a:ext>
            </a:extLst>
          </p:cNvPr>
          <p:cNvSpPr/>
          <p:nvPr/>
        </p:nvSpPr>
        <p:spPr>
          <a:xfrm>
            <a:off x="3951624" y="2044346"/>
            <a:ext cx="3976304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87FDBF-1E68-46FF-BDDF-A74321632544}"/>
                  </a:ext>
                </a:extLst>
              </p:cNvPr>
              <p:cNvSpPr txBox="1"/>
              <p:nvPr/>
            </p:nvSpPr>
            <p:spPr>
              <a:xfrm>
                <a:off x="7696040" y="1740483"/>
                <a:ext cx="3600400" cy="860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Generator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algn="ctr"/>
                <a:r>
                  <a:rPr lang="en-US" sz="2400" dirty="0"/>
                  <a:t>hitting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only</a:t>
                </a:r>
                <a:r>
                  <a:rPr lang="en-US" sz="2400" dirty="0"/>
                  <a:t> circuit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87FDBF-1E68-46FF-BDDF-A74321632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040" y="1740483"/>
                <a:ext cx="3600400" cy="860620"/>
              </a:xfrm>
              <a:prstGeom prst="rect">
                <a:avLst/>
              </a:prstGeom>
              <a:blipFill>
                <a:blip r:embed="rId3"/>
                <a:stretch>
                  <a:fillRect t="-4965" b="-15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8F42034-F96E-4471-9337-1235C2D4A375}"/>
                  </a:ext>
                </a:extLst>
              </p:cNvPr>
              <p:cNvSpPr txBox="1"/>
              <p:nvPr/>
            </p:nvSpPr>
            <p:spPr>
              <a:xfrm>
                <a:off x="3347488" y="2887160"/>
                <a:ext cx="518457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00B0F0"/>
                    </a:solidFill>
                  </a:rPr>
                  <a:t>Instance-wise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``</a:t>
                </a:r>
                <a:r>
                  <a:rPr lang="en-US" sz="2400" b="1" dirty="0">
                    <a:solidFill>
                      <a:srgbClr val="00B0F0"/>
                    </a:solidFill>
                  </a:rPr>
                  <a:t>hard</a:t>
                </a:r>
                <a:r>
                  <a:rPr lang="en-US" sz="2400" dirty="0"/>
                  <a:t>’’ on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means derandomization works on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8F42034-F96E-4471-9337-1235C2D4A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488" y="2887160"/>
                <a:ext cx="5184576" cy="1323439"/>
              </a:xfrm>
              <a:prstGeom prst="rect">
                <a:avLst/>
              </a:prstGeom>
              <a:blipFill>
                <a:blip r:embed="rId4"/>
                <a:stretch>
                  <a:fillRect t="-5991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16C49A7-B3E8-432C-8DBB-360D41EB7303}"/>
              </a:ext>
            </a:extLst>
          </p:cNvPr>
          <p:cNvSpPr txBox="1"/>
          <p:nvPr/>
        </p:nvSpPr>
        <p:spPr>
          <a:xfrm>
            <a:off x="3937440" y="4768253"/>
            <a:ext cx="39763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Reconstructive </a:t>
            </a:r>
            <a:r>
              <a:rPr lang="en-US" sz="2400" dirty="0"/>
              <a:t>Targeted HSGs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9FA05B7-131F-4262-BA20-9C712452F09E}"/>
              </a:ext>
            </a:extLst>
          </p:cNvPr>
          <p:cNvSpPr/>
          <p:nvPr/>
        </p:nvSpPr>
        <p:spPr>
          <a:xfrm rot="10800000">
            <a:off x="4410100" y="5515144"/>
            <a:ext cx="3198068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CE6DEB-0100-4CC1-B1C7-2A86B22B1012}"/>
                  </a:ext>
                </a:extLst>
              </p:cNvPr>
              <p:cNvSpPr txBox="1"/>
              <p:nvPr/>
            </p:nvSpPr>
            <p:spPr>
              <a:xfrm>
                <a:off x="7696040" y="5236397"/>
                <a:ext cx="3600400" cy="860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 small circuit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which</a:t>
                </a:r>
              </a:p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avoids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CE6DEB-0100-4CC1-B1C7-2A86B22B1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040" y="5236397"/>
                <a:ext cx="3600400" cy="860620"/>
              </a:xfrm>
              <a:prstGeom prst="rect">
                <a:avLst/>
              </a:prstGeom>
              <a:blipFill>
                <a:blip r:embed="rId5"/>
                <a:stretch>
                  <a:fillRect t="-5674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4DE5FA-0BD8-4578-B722-AB16AD91CC97}"/>
                  </a:ext>
                </a:extLst>
              </p:cNvPr>
              <p:cNvSpPr txBox="1"/>
              <p:nvPr/>
            </p:nvSpPr>
            <p:spPr>
              <a:xfrm>
                <a:off x="443503" y="5279665"/>
                <a:ext cx="3600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 fast uniform algorithm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/>
              </a:p>
              <a:p>
                <a:pPr algn="ctr"/>
                <a:r>
                  <a:rPr lang="en-US" sz="2400" dirty="0" err="1"/>
                  <a:t>s.t.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prints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4DE5FA-0BD8-4578-B722-AB16AD91C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03" y="5279665"/>
                <a:ext cx="3600400" cy="830997"/>
              </a:xfrm>
              <a:prstGeom prst="rect">
                <a:avLst/>
              </a:prstGeom>
              <a:blipFill>
                <a:blip r:embed="rId6"/>
                <a:stretch>
                  <a:fillRect l="-1017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51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4074-5142-4C82-9804-3BD445FD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853"/>
            <a:ext cx="10515600" cy="967829"/>
          </a:xfrm>
        </p:spPr>
        <p:txBody>
          <a:bodyPr/>
          <a:lstStyle/>
          <a:p>
            <a:pPr algn="ctr"/>
            <a:r>
              <a:rPr lang="en-US" dirty="0"/>
              <a:t>A Construction of </a:t>
            </a:r>
            <a:r>
              <a:rPr lang="en-US" b="1" dirty="0">
                <a:solidFill>
                  <a:srgbClr val="7030A0"/>
                </a:solidFill>
              </a:rPr>
              <a:t>Reconstructive</a:t>
            </a:r>
            <a:r>
              <a:rPr lang="en-US" dirty="0"/>
              <a:t> HSGs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2C071B-F5BB-4472-B78C-1DDDE156C1C4}"/>
                  </a:ext>
                </a:extLst>
              </p:cNvPr>
              <p:cNvSpPr txBox="1"/>
              <p:nvPr/>
            </p:nvSpPr>
            <p:spPr>
              <a:xfrm>
                <a:off x="119336" y="4653136"/>
                <a:ext cx="6696744" cy="92955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computable by </a:t>
                </a:r>
                <a:r>
                  <a:rPr lang="en-US" b="1" dirty="0"/>
                  <a:t>poly-size log-space </a:t>
                </a:r>
              </a:p>
              <a:p>
                <a:pPr algn="ctr"/>
                <a:r>
                  <a:rPr lang="en-US" b="1" dirty="0"/>
                  <a:t>uniform circuits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-depth </a:t>
                </a:r>
                <a:r>
                  <a:rPr lang="en-US" dirty="0"/>
                  <a:t>which is </a:t>
                </a:r>
                <a:r>
                  <a:rPr lang="en-US" u="sng" dirty="0"/>
                  <a:t>almost-all-input-hard </a:t>
                </a:r>
                <a:r>
                  <a:rPr lang="en-US" dirty="0"/>
                  <a:t>against all 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dirty="0"/>
                  <a:t>-time randomized algorithms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2C071B-F5BB-4472-B78C-1DDDE156C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4653136"/>
                <a:ext cx="6696744" cy="929550"/>
              </a:xfrm>
              <a:prstGeom prst="rect">
                <a:avLst/>
              </a:prstGeom>
              <a:blipFill>
                <a:blip r:embed="rId3"/>
                <a:stretch>
                  <a:fillRect l="-455" t="-2581" r="-1000" b="-8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C1899D51-043D-4FB7-BB9C-6BFC046F8147}"/>
              </a:ext>
            </a:extLst>
          </p:cNvPr>
          <p:cNvSpPr txBox="1"/>
          <p:nvPr/>
        </p:nvSpPr>
        <p:spPr>
          <a:xfrm>
            <a:off x="9925969" y="4861202"/>
            <a:ext cx="1499128" cy="4616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prP = prRP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2CC289D2-D7B1-4C77-8254-CE3AE486464B}"/>
              </a:ext>
            </a:extLst>
          </p:cNvPr>
          <p:cNvSpPr/>
          <p:nvPr/>
        </p:nvSpPr>
        <p:spPr>
          <a:xfrm>
            <a:off x="7032104" y="4901887"/>
            <a:ext cx="2814516" cy="4320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8CAD0D-7A5E-4B43-B274-5C470C35D0FD}"/>
                  </a:ext>
                </a:extLst>
              </p:cNvPr>
              <p:cNvSpPr txBox="1"/>
              <p:nvPr/>
            </p:nvSpPr>
            <p:spPr>
              <a:xfrm>
                <a:off x="1847528" y="1074415"/>
                <a:ext cx="8179960" cy="1261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/>
                  <a:t>Main Theorem</a:t>
                </a:r>
              </a:p>
              <a:p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reconstructive</a:t>
                </a:r>
                <a:r>
                  <a:rPr lang="en-US" sz="2400" dirty="0"/>
                  <a:t> HSG for 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computable by log-space uniform circuits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-size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-depth: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8CAD0D-7A5E-4B43-B274-5C470C35D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1074415"/>
                <a:ext cx="8179960" cy="1261884"/>
              </a:xfrm>
              <a:prstGeom prst="rect">
                <a:avLst/>
              </a:prstGeom>
              <a:blipFill>
                <a:blip r:embed="rId4"/>
                <a:stretch>
                  <a:fillRect l="-1118" t="-4348"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0EF65D-56C3-4489-8BBE-3C5BE9882239}"/>
                  </a:ext>
                </a:extLst>
              </p:cNvPr>
              <p:cNvSpPr txBox="1"/>
              <p:nvPr/>
            </p:nvSpPr>
            <p:spPr>
              <a:xfrm>
                <a:off x="191344" y="2964636"/>
                <a:ext cx="5449311" cy="1060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Targeted HSG</a:t>
                </a:r>
                <a:endParaRPr lang="en-US" sz="2400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outputs poly(T) many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-bit strings.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runs in poly(T) time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0EF65D-56C3-4489-8BBE-3C5BE9882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2964636"/>
                <a:ext cx="5449311" cy="1060162"/>
              </a:xfrm>
              <a:prstGeom prst="rect">
                <a:avLst/>
              </a:prstGeom>
              <a:blipFill>
                <a:blip r:embed="rId5"/>
                <a:stretch>
                  <a:fillRect l="-895" t="-4598" b="-6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5FE80D1-51D7-426C-A5DE-2BD734798997}"/>
                  </a:ext>
                </a:extLst>
              </p:cNvPr>
              <p:cNvSpPr txBox="1"/>
              <p:nvPr/>
            </p:nvSpPr>
            <p:spPr>
              <a:xfrm>
                <a:off x="5617383" y="2792301"/>
                <a:ext cx="6336704" cy="1382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Instance-wise Reconstruction</a:t>
                </a:r>
                <a:endParaRPr lang="en-US" sz="18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dirty="0"/>
                  <a:t>running in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time such that: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accepts half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-bit strings but rejects all outputs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prints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w.h.p</a:t>
                </a:r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5FE80D1-51D7-426C-A5DE-2BD734798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383" y="2792301"/>
                <a:ext cx="6336704" cy="1382238"/>
              </a:xfrm>
              <a:prstGeom prst="rect">
                <a:avLst/>
              </a:prstGeom>
              <a:blipFill>
                <a:blip r:embed="rId6"/>
                <a:stretch>
                  <a:fillRect t="-3524" b="-3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00C67A14-1966-4EF4-8CBC-0B71A17FEA26}"/>
              </a:ext>
            </a:extLst>
          </p:cNvPr>
          <p:cNvSpPr txBox="1"/>
          <p:nvPr/>
        </p:nvSpPr>
        <p:spPr>
          <a:xfrm>
            <a:off x="9846620" y="6210557"/>
            <a:ext cx="1657826" cy="4616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prP = prBPP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71869609-3D39-4E46-BF60-A3256E74994B}"/>
              </a:ext>
            </a:extLst>
          </p:cNvPr>
          <p:cNvSpPr/>
          <p:nvPr/>
        </p:nvSpPr>
        <p:spPr>
          <a:xfrm rot="5400000">
            <a:off x="10245573" y="5564574"/>
            <a:ext cx="859919" cy="4320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54435F-E50F-4871-B7D0-FCB10AF9C1AA}"/>
                  </a:ext>
                </a:extLst>
              </p:cNvPr>
              <p:cNvSpPr txBox="1"/>
              <p:nvPr/>
            </p:nvSpPr>
            <p:spPr>
              <a:xfrm>
                <a:off x="6920149" y="4275609"/>
                <a:ext cx="3577746" cy="604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: algo.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prRPTIME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sz="1600" dirty="0"/>
              </a:p>
              <a:p>
                <a:pPr algn="ctr"/>
                <a:r>
                  <a:rPr lang="en-US" sz="1600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(⋅)=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54435F-E50F-4871-B7D0-FCB10AF9C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149" y="4275609"/>
                <a:ext cx="3577746" cy="604524"/>
              </a:xfrm>
              <a:prstGeom prst="rect">
                <a:avLst/>
              </a:prstGeom>
              <a:blipFill>
                <a:blip r:embed="rId7"/>
                <a:stretch>
                  <a:fillRect t="-3000" b="-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4D86111-805C-4B9B-937B-6B83AA957A71}"/>
              </a:ext>
            </a:extLst>
          </p:cNvPr>
          <p:cNvSpPr txBox="1"/>
          <p:nvPr/>
        </p:nvSpPr>
        <p:spPr>
          <a:xfrm>
            <a:off x="8574056" y="5561123"/>
            <a:ext cx="1885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prBPP</a:t>
            </a:r>
            <a:r>
              <a:rPr lang="en-US" sz="2000" dirty="0"/>
              <a:t> = </a:t>
            </a:r>
            <a:r>
              <a:rPr lang="en-US" sz="2000" dirty="0" err="1"/>
              <a:t>prRP</a:t>
            </a:r>
            <a:r>
              <a:rPr lang="en-US" sz="2000" baseline="30000" dirty="0" err="1"/>
              <a:t>prRP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885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 animBg="1"/>
      <p:bldP spid="33" grpId="0" animBg="1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6D2F-BFFE-42C2-B8D6-373248F1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205513"/>
            <a:ext cx="10583960" cy="10843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Conceptual Messages</a:t>
            </a:r>
            <a:r>
              <a:rPr lang="en-US" dirty="0"/>
              <a:t>: The </a:t>
            </a:r>
            <a:r>
              <a:rPr lang="en-US" b="1" dirty="0">
                <a:solidFill>
                  <a:srgbClr val="FF0000"/>
                </a:solidFill>
              </a:rPr>
              <a:t>RIGHT</a:t>
            </a:r>
            <a:r>
              <a:rPr lang="en-US" dirty="0"/>
              <a:t> Assumptions for Derandomization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9EA24C-1D2D-4B8D-9348-7150CCD58990}"/>
              </a:ext>
            </a:extLst>
          </p:cNvPr>
          <p:cNvSpPr txBox="1"/>
          <p:nvPr/>
        </p:nvSpPr>
        <p:spPr>
          <a:xfrm>
            <a:off x="47328" y="1485058"/>
            <a:ext cx="12097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new Hardness-to-Randomness framework for </a:t>
            </a:r>
            <a:r>
              <a:rPr lang="en-US" sz="2800" b="1" dirty="0">
                <a:solidFill>
                  <a:srgbClr val="FF0000"/>
                </a:solidFill>
              </a:rPr>
              <a:t>non-black-box derandomization </a:t>
            </a:r>
          </a:p>
          <a:p>
            <a:pPr algn="ctr"/>
            <a:r>
              <a:rPr lang="en-US" sz="2800" dirty="0"/>
              <a:t>based on new </a:t>
            </a:r>
            <a:r>
              <a:rPr lang="en-US" sz="2800" b="1" dirty="0">
                <a:solidFill>
                  <a:srgbClr val="7030A0"/>
                </a:solidFill>
              </a:rPr>
              <a:t>uniform hardness assumptions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C5B51-693A-40F6-A825-114CB2DEE991}"/>
              </a:ext>
            </a:extLst>
          </p:cNvPr>
          <p:cNvSpPr txBox="1"/>
          <p:nvPr/>
        </p:nvSpPr>
        <p:spPr>
          <a:xfrm>
            <a:off x="2207568" y="2996952"/>
            <a:ext cx="8424936" cy="954107"/>
          </a:xfrm>
          <a:prstGeom prst="rect">
            <a:avLst/>
          </a:prstGeom>
          <a:solidFill>
            <a:schemeClr val="bg2"/>
          </a:solidFill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New type of uniform hardness assumptions</a:t>
            </a:r>
            <a:r>
              <a:rPr lang="en-US" sz="2800" dirty="0"/>
              <a:t> which </a:t>
            </a:r>
            <a:r>
              <a:rPr lang="en-US" altLang="zh-CN" sz="2800" dirty="0"/>
              <a:t>is</a:t>
            </a:r>
            <a:r>
              <a:rPr lang="en-US" sz="2800" dirty="0"/>
              <a:t> both </a:t>
            </a:r>
            <a:r>
              <a:rPr lang="en-US" sz="2800" b="1" dirty="0">
                <a:solidFill>
                  <a:srgbClr val="FF0000"/>
                </a:solidFill>
              </a:rPr>
              <a:t>necessary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00B0F0"/>
                </a:solidFill>
              </a:rPr>
              <a:t>sufficient</a:t>
            </a:r>
            <a:r>
              <a:rPr lang="en-US" sz="2800" dirty="0"/>
              <a:t> for derandomization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5291E-D280-47E8-BA3D-CEDEC054CAD3}"/>
              </a:ext>
            </a:extLst>
          </p:cNvPr>
          <p:cNvSpPr txBox="1"/>
          <p:nvPr/>
        </p:nvSpPr>
        <p:spPr>
          <a:xfrm>
            <a:off x="551384" y="5107152"/>
            <a:ext cx="5112568" cy="646331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New uniform assumptions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4E7377-BCB9-4843-863F-21266F39E0E0}"/>
              </a:ext>
            </a:extLst>
          </p:cNvPr>
          <p:cNvSpPr txBox="1"/>
          <p:nvPr/>
        </p:nvSpPr>
        <p:spPr>
          <a:xfrm>
            <a:off x="8472264" y="5107152"/>
            <a:ext cx="2736304" cy="646331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prBPP = prP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F55DA25-11CF-4886-9F1A-A84A5A90FE22}"/>
              </a:ext>
            </a:extLst>
          </p:cNvPr>
          <p:cNvSpPr/>
          <p:nvPr/>
        </p:nvSpPr>
        <p:spPr>
          <a:xfrm>
            <a:off x="5951984" y="4797152"/>
            <a:ext cx="2232248" cy="50378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22DA44A-6CBB-417F-963A-E3EA140452B8}"/>
              </a:ext>
            </a:extLst>
          </p:cNvPr>
          <p:cNvSpPr/>
          <p:nvPr/>
        </p:nvSpPr>
        <p:spPr>
          <a:xfrm rot="10800000">
            <a:off x="5922248" y="5501592"/>
            <a:ext cx="2232248" cy="50378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 animBg="1"/>
      <p:bldP spid="3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9F54-1FFA-4E1D-8D07-AD6F0CE3A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268"/>
            <a:ext cx="10515600" cy="5472608"/>
          </a:xfrm>
        </p:spPr>
        <p:txBody>
          <a:bodyPr>
            <a:normAutofit/>
          </a:bodyPr>
          <a:lstStyle/>
          <a:p>
            <a:r>
              <a:rPr lang="en-US" dirty="0"/>
              <a:t>Part I (An Overview of </a:t>
            </a:r>
            <a:r>
              <a:rPr lang="en-US" dirty="0">
                <a:solidFill>
                  <a:srgbClr val="00B050"/>
                </a:solidFill>
              </a:rPr>
              <a:t>Conceptual Messages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Part II (Motivation and Results)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right</a:t>
            </a:r>
            <a:r>
              <a:rPr lang="en-US" dirty="0"/>
              <a:t> assumptions for derandomization</a:t>
            </a:r>
          </a:p>
          <a:p>
            <a:pPr lvl="1"/>
            <a:r>
              <a:rPr lang="en-US" dirty="0"/>
              <a:t>Randomness might be </a:t>
            </a:r>
            <a:r>
              <a:rPr lang="en-US" b="1" dirty="0">
                <a:solidFill>
                  <a:srgbClr val="00B0F0"/>
                </a:solidFill>
              </a:rPr>
              <a:t>indistinguishable</a:t>
            </a:r>
            <a:r>
              <a:rPr lang="en-US" b="1" dirty="0"/>
              <a:t> </a:t>
            </a:r>
            <a:r>
              <a:rPr lang="en-US" dirty="0"/>
              <a:t>from useless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Part III (Techniques)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Instance-wise</a:t>
            </a:r>
            <a:r>
              <a:rPr lang="en-US" dirty="0"/>
              <a:t> reconstructive targeted PRGs/HSGs</a:t>
            </a:r>
          </a:p>
          <a:p>
            <a:pPr lvl="1"/>
            <a:r>
              <a:rPr lang="en-US" dirty="0"/>
              <a:t>Derandomization via </a:t>
            </a:r>
            <a:r>
              <a:rPr lang="en-US" b="1" dirty="0">
                <a:solidFill>
                  <a:srgbClr val="FF0000"/>
                </a:solidFill>
              </a:rPr>
              <a:t>GKR interactive proof systems</a:t>
            </a:r>
            <a:br>
              <a:rPr lang="en-US" dirty="0"/>
            </a:br>
            <a:endParaRPr lang="en-US" dirty="0"/>
          </a:p>
          <a:p>
            <a:r>
              <a:rPr lang="en-US" dirty="0"/>
              <a:t>Open Problems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903635"/>
          </a:xfrm>
        </p:spPr>
        <p:txBody>
          <a:bodyPr/>
          <a:lstStyle/>
          <a:p>
            <a:pPr algn="ctr"/>
            <a:r>
              <a:rPr lang="en-US" altLang="zh-CN" dirty="0"/>
              <a:t>Today’s Plan</a:t>
            </a:r>
            <a:endParaRPr lang="zh-CN" altLang="en-US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ACE9BB-8DD0-4CDA-9974-4DCE13375F30}"/>
              </a:ext>
            </a:extLst>
          </p:cNvPr>
          <p:cNvSpPr/>
          <p:nvPr/>
        </p:nvSpPr>
        <p:spPr>
          <a:xfrm>
            <a:off x="514772" y="4365104"/>
            <a:ext cx="646856" cy="39250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12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AE96-3062-4CB5-B6B1-1BFE8F39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188641"/>
            <a:ext cx="11090448" cy="860942"/>
          </a:xfrm>
        </p:spPr>
        <p:txBody>
          <a:bodyPr/>
          <a:lstStyle/>
          <a:p>
            <a:pPr algn="ctr"/>
            <a:r>
              <a:rPr lang="en-US" dirty="0"/>
              <a:t>The GKR interactive proof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186B1F-12E7-476D-8170-7C46E314CF38}"/>
                  </a:ext>
                </a:extLst>
              </p:cNvPr>
              <p:cNvSpPr txBox="1"/>
              <p:nvPr/>
            </p:nvSpPr>
            <p:spPr>
              <a:xfrm>
                <a:off x="1127909" y="1202377"/>
                <a:ext cx="9793088" cy="10532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For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computable by log-space uniform circuits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-size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-depth</a:t>
                </a:r>
              </a:p>
              <a:p>
                <a:endParaRPr lang="en-US" sz="2000" dirty="0"/>
              </a:p>
              <a:p>
                <a:r>
                  <a:rPr lang="en-US" sz="2000" b="1" dirty="0"/>
                  <a:t>[GKR15] </a:t>
                </a:r>
                <a:r>
                  <a:rPr lang="en-US" sz="2000" dirty="0"/>
                  <a:t>There is an interactive protocol with </a:t>
                </a:r>
                <a:r>
                  <a:rPr lang="en-US" altLang="zh-CN" sz="2000" dirty="0"/>
                  <a:t>an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efficient</a:t>
                </a:r>
                <a:r>
                  <a:rPr lang="en-US" sz="2000" dirty="0"/>
                  <a:t> prover and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ℓ=</m:t>
                    </m:r>
                    <m:acc>
                      <m:accPr>
                        <m:chr m:val="̃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rounds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186B1F-12E7-476D-8170-7C46E314C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909" y="1202377"/>
                <a:ext cx="9793088" cy="1053237"/>
              </a:xfrm>
              <a:prstGeom prst="rect">
                <a:avLst/>
              </a:prstGeom>
              <a:blipFill>
                <a:blip r:embed="rId3"/>
                <a:stretch>
                  <a:fillRect l="-622" t="-2890" r="-249" b="-6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ED187B0F-0F8B-46AE-9529-0B41918977B4}"/>
              </a:ext>
            </a:extLst>
          </p:cNvPr>
          <p:cNvSpPr/>
          <p:nvPr/>
        </p:nvSpPr>
        <p:spPr>
          <a:xfrm>
            <a:off x="2855025" y="4275552"/>
            <a:ext cx="1440160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F039E6-4399-4D22-82B5-BE86D20432DD}"/>
                  </a:ext>
                </a:extLst>
              </p:cNvPr>
              <p:cNvSpPr txBox="1"/>
              <p:nvPr/>
            </p:nvSpPr>
            <p:spPr>
              <a:xfrm>
                <a:off x="1702507" y="3623955"/>
                <a:ext cx="645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w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F039E6-4399-4D22-82B5-BE86D2043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507" y="3623955"/>
                <a:ext cx="645593" cy="369332"/>
              </a:xfrm>
              <a:prstGeom prst="rect">
                <a:avLst/>
              </a:prstGeom>
              <a:blipFill>
                <a:blip r:embed="rId4"/>
                <a:stretch>
                  <a:fillRect t="-8197" r="-37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7CD6DF-3656-4C65-AAF1-F7FFC9DB92B2}"/>
                  </a:ext>
                </a:extLst>
              </p:cNvPr>
              <p:cNvSpPr txBox="1"/>
              <p:nvPr/>
            </p:nvSpPr>
            <p:spPr>
              <a:xfrm>
                <a:off x="911424" y="2741810"/>
                <a:ext cx="55204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Goal: P wants to convince V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7CD6DF-3656-4C65-AAF1-F7FFC9DB9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2741810"/>
                <a:ext cx="5520486" cy="461665"/>
              </a:xfrm>
              <a:prstGeom prst="rect">
                <a:avLst/>
              </a:prstGeom>
              <a:blipFill>
                <a:blip r:embed="rId5"/>
                <a:stretch>
                  <a:fillRect l="-132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Right 9">
            <a:extLst>
              <a:ext uri="{FF2B5EF4-FFF2-40B4-BE49-F238E27FC236}">
                <a16:creationId xmlns:a16="http://schemas.microsoft.com/office/drawing/2014/main" id="{E8517D38-513D-4CC9-93A6-DB428ED461C3}"/>
              </a:ext>
            </a:extLst>
          </p:cNvPr>
          <p:cNvSpPr/>
          <p:nvPr/>
        </p:nvSpPr>
        <p:spPr>
          <a:xfrm rot="10800000">
            <a:off x="2839373" y="3897791"/>
            <a:ext cx="1440160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1232725-CA64-4DEA-9DB3-AA0939F678B2}"/>
              </a:ext>
            </a:extLst>
          </p:cNvPr>
          <p:cNvSpPr/>
          <p:nvPr/>
        </p:nvSpPr>
        <p:spPr>
          <a:xfrm>
            <a:off x="2855025" y="5931925"/>
            <a:ext cx="1440160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A8514A3-FDF8-48DE-99D7-92CC55CE8890}"/>
              </a:ext>
            </a:extLst>
          </p:cNvPr>
          <p:cNvSpPr/>
          <p:nvPr/>
        </p:nvSpPr>
        <p:spPr>
          <a:xfrm rot="10800000">
            <a:off x="2839372" y="5510963"/>
            <a:ext cx="1440160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A6D258-9886-46FE-8CED-14BFAAF2D735}"/>
                  </a:ext>
                </a:extLst>
              </p:cNvPr>
              <p:cNvSpPr txBox="1"/>
              <p:nvPr/>
            </p:nvSpPr>
            <p:spPr>
              <a:xfrm>
                <a:off x="3431704" y="4807322"/>
                <a:ext cx="3497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A6D258-9886-46FE-8CED-14BFAAF2D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704" y="4807322"/>
                <a:ext cx="349776" cy="461665"/>
              </a:xfrm>
              <a:prstGeom prst="rect">
                <a:avLst/>
              </a:prstGeom>
              <a:blipFill>
                <a:blip r:embed="rId7"/>
                <a:stretch>
                  <a:fillRect l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30467A1-07E8-4ADB-BBBE-8EE2A9FBD691}"/>
                  </a:ext>
                </a:extLst>
              </p:cNvPr>
              <p:cNvSpPr txBox="1"/>
              <p:nvPr/>
            </p:nvSpPr>
            <p:spPr>
              <a:xfrm>
                <a:off x="4562656" y="4941168"/>
                <a:ext cx="10292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1800" dirty="0"/>
                  <a:t>-round 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30467A1-07E8-4ADB-BBBE-8EE2A9FBD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656" y="4941168"/>
                <a:ext cx="1029288" cy="369332"/>
              </a:xfrm>
              <a:prstGeom prst="rect">
                <a:avLst/>
              </a:prstGeom>
              <a:blipFill>
                <a:blip r:embed="rId8"/>
                <a:stretch>
                  <a:fillRect t="-10000" r="-118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F36EB4-3E74-40E1-B4D2-E84BCE5FA2D6}"/>
                  </a:ext>
                </a:extLst>
              </p:cNvPr>
              <p:cNvSpPr txBox="1"/>
              <p:nvPr/>
            </p:nvSpPr>
            <p:spPr>
              <a:xfrm>
                <a:off x="6310365" y="2539219"/>
                <a:ext cx="5979711" cy="273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Useful Properties 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of GKR</a:t>
                </a:r>
                <a:br>
                  <a:rPr lang="en-US" dirty="0"/>
                </a:br>
                <a:r>
                  <a:rPr lang="en-US" sz="800" dirty="0"/>
                  <a:t> </a:t>
                </a:r>
                <a:endParaRPr lang="en-US" dirty="0"/>
              </a:p>
              <a:p>
                <a:pPr marL="457200" indent="-457200">
                  <a:buFontTx/>
                  <a:buAutoNum type="arabicPeriod"/>
                </a:pPr>
                <a:r>
                  <a:rPr lang="en-US" b="1" dirty="0"/>
                  <a:t>Short message for </a:t>
                </a:r>
                <a:r>
                  <a:rPr lang="en-US" altLang="zh-CN" b="1" dirty="0"/>
                  <a:t>verifier</a:t>
                </a:r>
                <a:br>
                  <a:rPr lang="en-US" dirty="0"/>
                </a:br>
                <a:r>
                  <a:rPr lang="en-US" dirty="0"/>
                  <a:t>Each message from V has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800" dirty="0"/>
                  <a:t> </a:t>
                </a:r>
                <a:endParaRPr lang="en-US" dirty="0"/>
              </a:p>
              <a:p>
                <a:pPr marL="457200" indent="-457200">
                  <a:buAutoNum type="arabicPeriod"/>
                </a:pPr>
                <a:r>
                  <a:rPr lang="en-US" b="1" dirty="0"/>
                  <a:t>History-independent message for honest prover (*)</a:t>
                </a:r>
                <a:br>
                  <a:rPr lang="en-US" dirty="0"/>
                </a:br>
                <a:r>
                  <a:rPr lang="en-US" dirty="0"/>
                  <a:t>Honest </a:t>
                </a:r>
                <a:r>
                  <a:rPr lang="en-US" altLang="zh-CN" dirty="0"/>
                  <a:t>P’s message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only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depends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/>
                  <a:t>on the verifier’s </a:t>
                </a:r>
                <a:r>
                  <a:rPr lang="en-US" altLang="zh-CN" b="1" dirty="0"/>
                  <a:t>last</a:t>
                </a:r>
                <a:r>
                  <a:rPr lang="en-US" altLang="zh-CN" dirty="0"/>
                  <a:t> message</a:t>
                </a:r>
                <a:br>
                  <a:rPr lang="en-US" altLang="zh-CN" dirty="0"/>
                </a:br>
                <a:r>
                  <a:rPr lang="en-US" altLang="zh-CN" sz="600" dirty="0"/>
                  <a:t> </a:t>
                </a:r>
              </a:p>
              <a:p>
                <a:pPr marL="457200" indent="-457200">
                  <a:buAutoNum type="arabicPeriod"/>
                </a:pPr>
                <a:r>
                  <a:rPr lang="en-US" b="1" dirty="0"/>
                  <a:t>Doubly Efficient</a:t>
                </a:r>
                <a:br>
                  <a:rPr lang="en-US" b="1" dirty="0"/>
                </a:br>
                <a:r>
                  <a:rPr lang="en-US" dirty="0"/>
                  <a:t>Honest P’s strategy is computable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/>
                  <a:t>time;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F36EB4-3E74-40E1-B4D2-E84BCE5FA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365" y="2539219"/>
                <a:ext cx="5979711" cy="2739211"/>
              </a:xfrm>
              <a:prstGeom prst="rect">
                <a:avLst/>
              </a:prstGeom>
              <a:blipFill>
                <a:blip r:embed="rId9"/>
                <a:stretch>
                  <a:fillRect l="-815" t="-1782" b="-2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A8133AF-E33D-4039-928A-97EA34C8EC5E}"/>
              </a:ext>
            </a:extLst>
          </p:cNvPr>
          <p:cNvSpPr txBox="1"/>
          <p:nvPr/>
        </p:nvSpPr>
        <p:spPr>
          <a:xfrm>
            <a:off x="1145401" y="4003959"/>
            <a:ext cx="1417696" cy="46166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Prover (P)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9E4BB2-368D-4A69-8501-876CDF7A072D}"/>
              </a:ext>
            </a:extLst>
          </p:cNvPr>
          <p:cNvSpPr txBox="1"/>
          <p:nvPr/>
        </p:nvSpPr>
        <p:spPr>
          <a:xfrm>
            <a:off x="4521151" y="4003959"/>
            <a:ext cx="1531894" cy="46166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/>
              <a:t>Verifier (V)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6A5B63B-D410-466E-8687-5357055F5792}"/>
                  </a:ext>
                </a:extLst>
              </p:cNvPr>
              <p:cNvSpPr txBox="1"/>
              <p:nvPr/>
            </p:nvSpPr>
            <p:spPr>
              <a:xfrm>
                <a:off x="4869434" y="3671666"/>
                <a:ext cx="645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w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6A5B63B-D410-466E-8687-5357055F5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434" y="3671666"/>
                <a:ext cx="645593" cy="369332"/>
              </a:xfrm>
              <a:prstGeom prst="rect">
                <a:avLst/>
              </a:prstGeom>
              <a:blipFill>
                <a:blip r:embed="rId10"/>
                <a:stretch>
                  <a:fillRect t="-8197" r="-28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17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9" grpId="0"/>
      <p:bldP spid="10" grpId="0" animBg="1"/>
      <p:bldP spid="11" grpId="0" animBg="1"/>
      <p:bldP spid="12" grpId="0" animBg="1"/>
      <p:bldP spid="13" grpId="0"/>
      <p:bldP spid="15" grpId="0"/>
      <p:bldP spid="18" grpId="0" animBg="1"/>
      <p:bldP spid="19" grpId="0" animBg="1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AE96-3062-4CB5-B6B1-1BFE8F39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188641"/>
            <a:ext cx="11090448" cy="860942"/>
          </a:xfrm>
        </p:spPr>
        <p:txBody>
          <a:bodyPr/>
          <a:lstStyle/>
          <a:p>
            <a:pPr algn="ctr"/>
            <a:r>
              <a:rPr lang="en-US" dirty="0"/>
              <a:t>The GKR interactive proof protocol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8133AF-E33D-4039-928A-97EA34C8EC5E}"/>
              </a:ext>
            </a:extLst>
          </p:cNvPr>
          <p:cNvSpPr txBox="1"/>
          <p:nvPr/>
        </p:nvSpPr>
        <p:spPr>
          <a:xfrm>
            <a:off x="178769" y="3336683"/>
            <a:ext cx="3057633" cy="46166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Honest Prover Strategy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9E4BB2-368D-4A69-8501-876CDF7A072D}"/>
              </a:ext>
            </a:extLst>
          </p:cNvPr>
          <p:cNvSpPr txBox="1"/>
          <p:nvPr/>
        </p:nvSpPr>
        <p:spPr>
          <a:xfrm>
            <a:off x="4521151" y="4003959"/>
            <a:ext cx="1531894" cy="46166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/>
              <a:t>Verifier (V)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DD8CE9-EBD0-483E-9054-EA8D6001D264}"/>
                  </a:ext>
                </a:extLst>
              </p:cNvPr>
              <p:cNvSpPr txBox="1"/>
              <p:nvPr/>
            </p:nvSpPr>
            <p:spPr>
              <a:xfrm>
                <a:off x="335738" y="3843212"/>
                <a:ext cx="2422138" cy="7223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R</a:t>
                </a:r>
                <a:r>
                  <a:rPr lang="en-US" sz="2000" b="0" dirty="0"/>
                  <a:t>ound-1 Strategy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DD8CE9-EBD0-483E-9054-EA8D6001D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38" y="3843212"/>
                <a:ext cx="2422138" cy="722314"/>
              </a:xfrm>
              <a:prstGeom prst="rect">
                <a:avLst/>
              </a:prstGeom>
              <a:blipFill>
                <a:blip r:embed="rId7"/>
                <a:stretch>
                  <a:fillRect t="-4202" b="-84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80BAC024-86F4-48E6-8723-DA2EE2A9B112}"/>
              </a:ext>
            </a:extLst>
          </p:cNvPr>
          <p:cNvSpPr/>
          <p:nvPr/>
        </p:nvSpPr>
        <p:spPr>
          <a:xfrm>
            <a:off x="2855025" y="4275552"/>
            <a:ext cx="1440160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0B4183C-6100-4D91-8FC9-E67720A38DEB}"/>
              </a:ext>
            </a:extLst>
          </p:cNvPr>
          <p:cNvSpPr/>
          <p:nvPr/>
        </p:nvSpPr>
        <p:spPr>
          <a:xfrm rot="10800000">
            <a:off x="2839373" y="3897791"/>
            <a:ext cx="1440160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CC9607E-B801-4ED3-90ED-5F248F8F94D8}"/>
              </a:ext>
            </a:extLst>
          </p:cNvPr>
          <p:cNvSpPr/>
          <p:nvPr/>
        </p:nvSpPr>
        <p:spPr>
          <a:xfrm>
            <a:off x="2855025" y="5931925"/>
            <a:ext cx="1440160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7FF27AE-7463-4681-A675-BD0DD954BE0A}"/>
              </a:ext>
            </a:extLst>
          </p:cNvPr>
          <p:cNvSpPr/>
          <p:nvPr/>
        </p:nvSpPr>
        <p:spPr>
          <a:xfrm rot="10800000">
            <a:off x="2839372" y="5510963"/>
            <a:ext cx="1440160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66C98E-4DFE-4AFF-BC0A-EB8D7F355B67}"/>
                  </a:ext>
                </a:extLst>
              </p:cNvPr>
              <p:cNvSpPr txBox="1"/>
              <p:nvPr/>
            </p:nvSpPr>
            <p:spPr>
              <a:xfrm>
                <a:off x="3431704" y="4807322"/>
                <a:ext cx="3497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66C98E-4DFE-4AFF-BC0A-EB8D7F355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704" y="4807322"/>
                <a:ext cx="349776" cy="461665"/>
              </a:xfrm>
              <a:prstGeom prst="rect">
                <a:avLst/>
              </a:prstGeom>
              <a:blipFill>
                <a:blip r:embed="rId8"/>
                <a:stretch>
                  <a:fillRect l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B161E60-6061-4ECE-8AF0-CDD56A8B2AC1}"/>
                  </a:ext>
                </a:extLst>
              </p:cNvPr>
              <p:cNvSpPr txBox="1"/>
              <p:nvPr/>
            </p:nvSpPr>
            <p:spPr>
              <a:xfrm>
                <a:off x="335738" y="5489387"/>
                <a:ext cx="2422137" cy="730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R</a:t>
                </a:r>
                <a:r>
                  <a:rPr lang="en-US" sz="2000" b="0" dirty="0"/>
                  <a:t>ound-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000" b="0" dirty="0"/>
                  <a:t> Strategy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B161E60-6061-4ECE-8AF0-CDD56A8B2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38" y="5489387"/>
                <a:ext cx="2422137" cy="730072"/>
              </a:xfrm>
              <a:prstGeom prst="rect">
                <a:avLst/>
              </a:prstGeom>
              <a:blipFill>
                <a:blip r:embed="rId9"/>
                <a:stretch>
                  <a:fillRect t="-4167"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A16349B-CE24-4ED1-A0F9-07B2E49F9768}"/>
                  </a:ext>
                </a:extLst>
              </p:cNvPr>
              <p:cNvSpPr txBox="1"/>
              <p:nvPr/>
            </p:nvSpPr>
            <p:spPr>
              <a:xfrm>
                <a:off x="911424" y="2741810"/>
                <a:ext cx="55204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Goal: P wants to convince V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A16349B-CE24-4ED1-A0F9-07B2E49F9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2741810"/>
                <a:ext cx="5520486" cy="461665"/>
              </a:xfrm>
              <a:prstGeom prst="rect">
                <a:avLst/>
              </a:prstGeom>
              <a:blipFill>
                <a:blip r:embed="rId10"/>
                <a:stretch>
                  <a:fillRect l="-132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46EAC09-FA94-410F-BEA6-E23C39BDA8F7}"/>
                  </a:ext>
                </a:extLst>
              </p:cNvPr>
              <p:cNvSpPr txBox="1"/>
              <p:nvPr/>
            </p:nvSpPr>
            <p:spPr>
              <a:xfrm>
                <a:off x="4562656" y="4941168"/>
                <a:ext cx="10292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1800" dirty="0"/>
                  <a:t>-round </a:t>
                </a:r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46EAC09-FA94-410F-BEA6-E23C39BDA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656" y="4941168"/>
                <a:ext cx="1029288" cy="369332"/>
              </a:xfrm>
              <a:prstGeom prst="rect">
                <a:avLst/>
              </a:prstGeom>
              <a:blipFill>
                <a:blip r:embed="rId11"/>
                <a:stretch>
                  <a:fillRect t="-10000" r="-118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B3A799E-76B4-4FF0-A99D-06A92C03F74B}"/>
                  </a:ext>
                </a:extLst>
              </p:cNvPr>
              <p:cNvSpPr txBox="1"/>
              <p:nvPr/>
            </p:nvSpPr>
            <p:spPr>
              <a:xfrm>
                <a:off x="1127909" y="1202377"/>
                <a:ext cx="9793088" cy="10532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For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computable by log-space uniform circuits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-size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-depth</a:t>
                </a:r>
              </a:p>
              <a:p>
                <a:endParaRPr lang="en-US" sz="2000" dirty="0"/>
              </a:p>
              <a:p>
                <a:r>
                  <a:rPr lang="en-US" sz="2000" b="1" dirty="0"/>
                  <a:t>[GKR15] </a:t>
                </a:r>
                <a:r>
                  <a:rPr lang="en-US" sz="2000" dirty="0"/>
                  <a:t>There is an interactive protocol with </a:t>
                </a:r>
                <a:r>
                  <a:rPr lang="en-US" altLang="zh-CN" sz="2000" dirty="0"/>
                  <a:t>an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efficient</a:t>
                </a:r>
                <a:r>
                  <a:rPr lang="en-US" sz="2000" dirty="0"/>
                  <a:t> prover and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ℓ=</m:t>
                    </m:r>
                    <m:acc>
                      <m:accPr>
                        <m:chr m:val="̃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rounds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B3A799E-76B4-4FF0-A99D-06A92C03F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909" y="1202377"/>
                <a:ext cx="9793088" cy="1053237"/>
              </a:xfrm>
              <a:prstGeom prst="rect">
                <a:avLst/>
              </a:prstGeom>
              <a:blipFill>
                <a:blip r:embed="rId12"/>
                <a:stretch>
                  <a:fillRect l="-622" t="-2890" r="-249" b="-6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36B36D-2B21-4C57-A69F-A3E5A9649670}"/>
                  </a:ext>
                </a:extLst>
              </p:cNvPr>
              <p:cNvSpPr txBox="1"/>
              <p:nvPr/>
            </p:nvSpPr>
            <p:spPr>
              <a:xfrm>
                <a:off x="6310365" y="2539219"/>
                <a:ext cx="5979711" cy="273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Useful Properties 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of GKR</a:t>
                </a:r>
                <a:br>
                  <a:rPr lang="en-US" dirty="0"/>
                </a:br>
                <a:r>
                  <a:rPr lang="en-US" sz="800" dirty="0"/>
                  <a:t> </a:t>
                </a:r>
                <a:endParaRPr lang="en-US" dirty="0"/>
              </a:p>
              <a:p>
                <a:pPr marL="457200" indent="-457200">
                  <a:buFontTx/>
                  <a:buAutoNum type="arabicPeriod"/>
                </a:pPr>
                <a:r>
                  <a:rPr lang="en-US" b="1" dirty="0"/>
                  <a:t>Short message for </a:t>
                </a:r>
                <a:r>
                  <a:rPr lang="en-US" altLang="zh-CN" b="1" dirty="0"/>
                  <a:t>verifier</a:t>
                </a:r>
                <a:br>
                  <a:rPr lang="en-US" dirty="0"/>
                </a:br>
                <a:r>
                  <a:rPr lang="en-US" dirty="0"/>
                  <a:t>Each message from V has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800" dirty="0"/>
                  <a:t> </a:t>
                </a:r>
                <a:endParaRPr lang="en-US" dirty="0"/>
              </a:p>
              <a:p>
                <a:pPr marL="457200" indent="-457200">
                  <a:buAutoNum type="arabicPeriod"/>
                </a:pPr>
                <a:r>
                  <a:rPr lang="en-US" b="1" dirty="0"/>
                  <a:t>History-independent message for honest prover (*)</a:t>
                </a:r>
                <a:br>
                  <a:rPr lang="en-US" dirty="0"/>
                </a:br>
                <a:r>
                  <a:rPr lang="en-US" dirty="0"/>
                  <a:t>Honest </a:t>
                </a:r>
                <a:r>
                  <a:rPr lang="en-US" altLang="zh-CN" dirty="0"/>
                  <a:t>P’s message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only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depends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/>
                  <a:t>on the verifier’s </a:t>
                </a:r>
                <a:r>
                  <a:rPr lang="en-US" altLang="zh-CN" b="1" dirty="0"/>
                  <a:t>last</a:t>
                </a:r>
                <a:r>
                  <a:rPr lang="en-US" altLang="zh-CN" dirty="0"/>
                  <a:t> message</a:t>
                </a:r>
                <a:br>
                  <a:rPr lang="en-US" altLang="zh-CN" dirty="0"/>
                </a:br>
                <a:r>
                  <a:rPr lang="en-US" altLang="zh-CN" sz="600" dirty="0"/>
                  <a:t> </a:t>
                </a:r>
              </a:p>
              <a:p>
                <a:pPr marL="457200" indent="-457200">
                  <a:buAutoNum type="arabicPeriod"/>
                </a:pPr>
                <a:r>
                  <a:rPr lang="en-US" b="1" dirty="0"/>
                  <a:t>Doubly Efficient</a:t>
                </a:r>
                <a:br>
                  <a:rPr lang="en-US" b="1" dirty="0"/>
                </a:br>
                <a:r>
                  <a:rPr lang="en-US" dirty="0"/>
                  <a:t>Honest P’s strategy is computable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/>
                  <a:t>time;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36B36D-2B21-4C57-A69F-A3E5A9649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365" y="2539219"/>
                <a:ext cx="5979711" cy="2739211"/>
              </a:xfrm>
              <a:prstGeom prst="rect">
                <a:avLst/>
              </a:prstGeom>
              <a:blipFill>
                <a:blip r:embed="rId13"/>
                <a:stretch>
                  <a:fillRect l="-815" t="-1782" b="-2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3271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AE96-3062-4CB5-B6B1-1BFE8F39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188641"/>
            <a:ext cx="11090448" cy="860942"/>
          </a:xfrm>
        </p:spPr>
        <p:txBody>
          <a:bodyPr/>
          <a:lstStyle/>
          <a:p>
            <a:pPr algn="ctr"/>
            <a:r>
              <a:rPr lang="en-US" dirty="0"/>
              <a:t>The GKR interactive proof protocol: </a:t>
            </a:r>
            <a:r>
              <a:rPr lang="en-US" sz="4400" b="1" dirty="0">
                <a:solidFill>
                  <a:schemeClr val="tx1"/>
                </a:solidFill>
              </a:rPr>
              <a:t>Reductive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DD8CE9-EBD0-483E-9054-EA8D6001D264}"/>
                  </a:ext>
                </a:extLst>
              </p:cNvPr>
              <p:cNvSpPr txBox="1"/>
              <p:nvPr/>
            </p:nvSpPr>
            <p:spPr>
              <a:xfrm>
                <a:off x="2864481" y="2002092"/>
                <a:ext cx="4446814" cy="36933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From which one can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DD8CE9-EBD0-483E-9054-EA8D6001D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481" y="2002092"/>
                <a:ext cx="4446814" cy="369332"/>
              </a:xfrm>
              <a:prstGeom prst="rect">
                <a:avLst/>
              </a:prstGeom>
              <a:blipFill>
                <a:blip r:embed="rId3"/>
                <a:stretch>
                  <a:fillRect t="-6349" b="-2222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B0307A0-DF35-4442-BD64-B2667A46FE9C}"/>
              </a:ext>
            </a:extLst>
          </p:cNvPr>
          <p:cNvSpPr txBox="1"/>
          <p:nvPr/>
        </p:nvSpPr>
        <p:spPr>
          <a:xfrm>
            <a:off x="2864480" y="2513348"/>
            <a:ext cx="4448950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14C5CF-1487-4074-87F3-B795BDD7CC7B}"/>
              </a:ext>
            </a:extLst>
          </p:cNvPr>
          <p:cNvSpPr txBox="1"/>
          <p:nvPr/>
        </p:nvSpPr>
        <p:spPr>
          <a:xfrm>
            <a:off x="2864480" y="3038582"/>
            <a:ext cx="4448950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035859-B059-4F68-88F5-BC74FA280921}"/>
                  </a:ext>
                </a:extLst>
              </p:cNvPr>
              <p:cNvSpPr txBox="1"/>
              <p:nvPr/>
            </p:nvSpPr>
            <p:spPr>
              <a:xfrm>
                <a:off x="4914067" y="3440837"/>
                <a:ext cx="3497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035859-B059-4F68-88F5-BC74FA280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067" y="3440837"/>
                <a:ext cx="349776" cy="461665"/>
              </a:xfrm>
              <a:prstGeom prst="rect">
                <a:avLst/>
              </a:prstGeom>
              <a:blipFill>
                <a:blip r:embed="rId4"/>
                <a:stretch>
                  <a:fillRect l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44CF6823-DAA3-47F8-89FA-A6855A6CC629}"/>
              </a:ext>
            </a:extLst>
          </p:cNvPr>
          <p:cNvSpPr txBox="1"/>
          <p:nvPr/>
        </p:nvSpPr>
        <p:spPr>
          <a:xfrm>
            <a:off x="2423592" y="1196752"/>
            <a:ext cx="5169941" cy="46166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Truth-tables of </a:t>
            </a:r>
            <a:r>
              <a:rPr lang="en-US" sz="2400" b="1" dirty="0">
                <a:solidFill>
                  <a:srgbClr val="FF0000"/>
                </a:solidFill>
              </a:rPr>
              <a:t>honest prover strategies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C45DD9-1FB6-44F3-880A-63C63171BA49}"/>
              </a:ext>
            </a:extLst>
          </p:cNvPr>
          <p:cNvSpPr txBox="1"/>
          <p:nvPr/>
        </p:nvSpPr>
        <p:spPr>
          <a:xfrm>
            <a:off x="2859524" y="3563816"/>
            <a:ext cx="4448950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A3AFAD-886A-4541-8221-6F1E05502AFD}"/>
              </a:ext>
            </a:extLst>
          </p:cNvPr>
          <p:cNvSpPr txBox="1"/>
          <p:nvPr/>
        </p:nvSpPr>
        <p:spPr>
          <a:xfrm>
            <a:off x="2864481" y="4056035"/>
            <a:ext cx="4446814" cy="41453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9B69BC-A3A2-4D34-8E87-A49F5481039B}"/>
              </a:ext>
            </a:extLst>
          </p:cNvPr>
          <p:cNvSpPr txBox="1"/>
          <p:nvPr/>
        </p:nvSpPr>
        <p:spPr>
          <a:xfrm>
            <a:off x="2859524" y="5049689"/>
            <a:ext cx="4448950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332B4A-7489-420D-82F7-72C1E71658D0}"/>
              </a:ext>
            </a:extLst>
          </p:cNvPr>
          <p:cNvSpPr txBox="1"/>
          <p:nvPr/>
        </p:nvSpPr>
        <p:spPr>
          <a:xfrm>
            <a:off x="2859524" y="5574923"/>
            <a:ext cx="4448950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356E9A0-9F06-431F-982E-27B922140FAF}"/>
                  </a:ext>
                </a:extLst>
              </p:cNvPr>
              <p:cNvSpPr txBox="1"/>
              <p:nvPr/>
            </p:nvSpPr>
            <p:spPr>
              <a:xfrm>
                <a:off x="4909111" y="5977178"/>
                <a:ext cx="3497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356E9A0-9F06-431F-982E-27B922140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111" y="5977178"/>
                <a:ext cx="349776" cy="461665"/>
              </a:xfrm>
              <a:prstGeom prst="rect">
                <a:avLst/>
              </a:prstGeom>
              <a:blipFill>
                <a:blip r:embed="rId5"/>
                <a:stretch>
                  <a:fillRect l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028ADA2-A1EF-45CB-94E6-58C28FF76CAF}"/>
                  </a:ext>
                </a:extLst>
              </p:cNvPr>
              <p:cNvSpPr txBox="1"/>
              <p:nvPr/>
            </p:nvSpPr>
            <p:spPr>
              <a:xfrm>
                <a:off x="2854568" y="6100157"/>
                <a:ext cx="4448950" cy="36933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each entry is computable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dirty="0"/>
                  <a:t> time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028ADA2-A1EF-45CB-94E6-58C28FF76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568" y="6100157"/>
                <a:ext cx="4448950" cy="369332"/>
              </a:xfrm>
              <a:prstGeom prst="rect">
                <a:avLst/>
              </a:prstGeom>
              <a:blipFill>
                <a:blip r:embed="rId6"/>
                <a:stretch>
                  <a:fillRect t="-8065" b="-2419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3771973-584E-4E8A-9365-696C7FDACDEC}"/>
                  </a:ext>
                </a:extLst>
              </p:cNvPr>
              <p:cNvSpPr txBox="1"/>
              <p:nvPr/>
            </p:nvSpPr>
            <p:spPr>
              <a:xfrm>
                <a:off x="559428" y="1904450"/>
                <a:ext cx="1974002" cy="59638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R</a:t>
                </a:r>
                <a:r>
                  <a:rPr lang="en-US" sz="1600" b="0" dirty="0"/>
                  <a:t>ound-1 Strategy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func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3771973-584E-4E8A-9365-696C7FDAC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28" y="1904450"/>
                <a:ext cx="1974002" cy="596382"/>
              </a:xfrm>
              <a:prstGeom prst="rect">
                <a:avLst/>
              </a:prstGeom>
              <a:blipFill>
                <a:blip r:embed="rId7"/>
                <a:stretch>
                  <a:fillRect t="-30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9B90916-7D68-41EE-9310-610AF4D16CE3}"/>
                  </a:ext>
                </a:extLst>
              </p:cNvPr>
              <p:cNvSpPr txBox="1"/>
              <p:nvPr/>
            </p:nvSpPr>
            <p:spPr>
              <a:xfrm>
                <a:off x="550483" y="2442200"/>
                <a:ext cx="1991892" cy="6075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R</a:t>
                </a:r>
                <a:r>
                  <a:rPr lang="en-US" sz="1600" b="0" dirty="0"/>
                  <a:t>ound-2 Strategy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func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9B90916-7D68-41EE-9310-610AF4D16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83" y="2442200"/>
                <a:ext cx="1991892" cy="607539"/>
              </a:xfrm>
              <a:prstGeom prst="rect">
                <a:avLst/>
              </a:prstGeom>
              <a:blipFill>
                <a:blip r:embed="rId8"/>
                <a:stretch>
                  <a:fillRect t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E3D086-8BEA-4149-9FFC-ED0CC4BBB28E}"/>
                  </a:ext>
                </a:extLst>
              </p:cNvPr>
              <p:cNvSpPr txBox="1"/>
              <p:nvPr/>
            </p:nvSpPr>
            <p:spPr>
              <a:xfrm>
                <a:off x="541538" y="2968668"/>
                <a:ext cx="1991892" cy="6075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R</a:t>
                </a:r>
                <a:r>
                  <a:rPr lang="en-US" sz="1600" b="0" dirty="0"/>
                  <a:t>ound-3 Strategy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func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E3D086-8BEA-4149-9FFC-ED0CC4BBB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8" y="2968668"/>
                <a:ext cx="1991892" cy="607539"/>
              </a:xfrm>
              <a:prstGeom prst="rect">
                <a:avLst/>
              </a:prstGeom>
              <a:blipFill>
                <a:blip r:embed="rId9"/>
                <a:stretch>
                  <a:fillRect t="-3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8C9767E-1471-4284-B629-658B6D04F1AC}"/>
                  </a:ext>
                </a:extLst>
              </p:cNvPr>
              <p:cNvSpPr txBox="1"/>
              <p:nvPr/>
            </p:nvSpPr>
            <p:spPr>
              <a:xfrm>
                <a:off x="1362596" y="3469152"/>
                <a:ext cx="3497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8C9767E-1471-4284-B629-658B6D04F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596" y="3469152"/>
                <a:ext cx="349776" cy="461665"/>
              </a:xfrm>
              <a:prstGeom prst="rect">
                <a:avLst/>
              </a:prstGeom>
              <a:blipFill>
                <a:blip r:embed="rId10"/>
                <a:stretch>
                  <a:fillRect l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D50BD2E-BF9A-4CB0-A46D-EA08AB995E6B}"/>
                  </a:ext>
                </a:extLst>
              </p:cNvPr>
              <p:cNvSpPr txBox="1"/>
              <p:nvPr/>
            </p:nvSpPr>
            <p:spPr>
              <a:xfrm>
                <a:off x="4913000" y="4547886"/>
                <a:ext cx="3497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D50BD2E-BF9A-4CB0-A46D-EA08AB995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000" y="4547886"/>
                <a:ext cx="349776" cy="461665"/>
              </a:xfrm>
              <a:prstGeom prst="rect">
                <a:avLst/>
              </a:prstGeom>
              <a:blipFill>
                <a:blip r:embed="rId11"/>
                <a:stretch>
                  <a:fillRect l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0E58296-5A91-498E-BD3C-2A15492D1828}"/>
                  </a:ext>
                </a:extLst>
              </p:cNvPr>
              <p:cNvSpPr txBox="1"/>
              <p:nvPr/>
            </p:nvSpPr>
            <p:spPr>
              <a:xfrm>
                <a:off x="541537" y="5985478"/>
                <a:ext cx="1974002" cy="6026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R</a:t>
                </a:r>
                <a:r>
                  <a:rPr lang="en-US" sz="1600" b="0" dirty="0"/>
                  <a:t>ound-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1600" b="0" dirty="0"/>
                  <a:t> Strategy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func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0E58296-5A91-498E-BD3C-2A15492D1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5985478"/>
                <a:ext cx="1974002" cy="602601"/>
              </a:xfrm>
              <a:prstGeom prst="rect">
                <a:avLst/>
              </a:prstGeom>
              <a:blipFill>
                <a:blip r:embed="rId12"/>
                <a:stretch>
                  <a:fillRect t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89DB915-0DDA-47A3-91E8-0B896B967EF5}"/>
                  </a:ext>
                </a:extLst>
              </p:cNvPr>
              <p:cNvSpPr txBox="1"/>
              <p:nvPr/>
            </p:nvSpPr>
            <p:spPr>
              <a:xfrm>
                <a:off x="1353651" y="5583369"/>
                <a:ext cx="3497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89DB915-0DDA-47A3-91E8-0B896B967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651" y="5583369"/>
                <a:ext cx="349776" cy="461665"/>
              </a:xfrm>
              <a:prstGeom prst="rect">
                <a:avLst/>
              </a:prstGeom>
              <a:blipFill>
                <a:blip r:embed="rId13"/>
                <a:stretch>
                  <a:fillRect l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171D980-FB90-4A5E-957A-4B720A09B5AE}"/>
                  </a:ext>
                </a:extLst>
              </p:cNvPr>
              <p:cNvSpPr txBox="1"/>
              <p:nvPr/>
            </p:nvSpPr>
            <p:spPr>
              <a:xfrm>
                <a:off x="8616280" y="2789389"/>
                <a:ext cx="3437681" cy="159742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Reductive</a:t>
                </a:r>
              </a:p>
              <a:p>
                <a:pPr algn="ctr"/>
                <a:r>
                  <a:rPr lang="en-US" sz="2000" b="0" dirty="0">
                    <a:solidFill>
                      <a:schemeClr val="tx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≤ℓ−1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-time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/>
                  <a:t>such that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Sup>
                            <m:sSub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171D980-FB90-4A5E-957A-4B720A09B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2789389"/>
                <a:ext cx="3437681" cy="1597425"/>
              </a:xfrm>
              <a:prstGeom prst="rect">
                <a:avLst/>
              </a:prstGeom>
              <a:blipFill>
                <a:blip r:embed="rId14"/>
                <a:stretch>
                  <a:fillRect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03D739-4339-4794-8ED1-3893C14226D2}"/>
              </a:ext>
            </a:extLst>
          </p:cNvPr>
          <p:cNvCxnSpPr>
            <a:cxnSpLocks/>
          </p:cNvCxnSpPr>
          <p:nvPr/>
        </p:nvCxnSpPr>
        <p:spPr>
          <a:xfrm>
            <a:off x="3433174" y="3733224"/>
            <a:ext cx="345096" cy="5866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677657C-0798-44B4-84EC-76D4888766DF}"/>
              </a:ext>
            </a:extLst>
          </p:cNvPr>
          <p:cNvCxnSpPr/>
          <p:nvPr/>
        </p:nvCxnSpPr>
        <p:spPr>
          <a:xfrm flipH="1">
            <a:off x="3331047" y="3733224"/>
            <a:ext cx="102127" cy="5866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24C12E3-55BC-4C66-ADDB-BD854E56D862}"/>
              </a:ext>
            </a:extLst>
          </p:cNvPr>
          <p:cNvCxnSpPr>
            <a:cxnSpLocks/>
          </p:cNvCxnSpPr>
          <p:nvPr/>
        </p:nvCxnSpPr>
        <p:spPr>
          <a:xfrm>
            <a:off x="3433174" y="3733224"/>
            <a:ext cx="1022315" cy="601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871BC1-9DB8-46FD-B7D5-02209615E44A}"/>
                  </a:ext>
                </a:extLst>
              </p:cNvPr>
              <p:cNvSpPr txBox="1"/>
              <p:nvPr/>
            </p:nvSpPr>
            <p:spPr>
              <a:xfrm>
                <a:off x="4528715" y="3465895"/>
                <a:ext cx="3960440" cy="646331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each entry is computable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dirty="0"/>
                  <a:t> time </a:t>
                </a:r>
              </a:p>
              <a:p>
                <a:pPr algn="ctr"/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next row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871BC1-9DB8-46FD-B7D5-02209615E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715" y="3465895"/>
                <a:ext cx="3960440" cy="646331"/>
              </a:xfrm>
              <a:prstGeom prst="rect">
                <a:avLst/>
              </a:prstGeom>
              <a:blipFill>
                <a:blip r:embed="rId15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AF3EA4B-F59D-46C0-99D7-96BFDD37B619}"/>
                  </a:ext>
                </a:extLst>
              </p:cNvPr>
              <p:cNvSpPr txBox="1"/>
              <p:nvPr/>
            </p:nvSpPr>
            <p:spPr>
              <a:xfrm>
                <a:off x="7536160" y="5975033"/>
                <a:ext cx="3515611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Base case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dirty="0"/>
                  <a:t>-time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,ℓ 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,ℓ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AF3EA4B-F59D-46C0-99D7-96BFDD37B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160" y="5975033"/>
                <a:ext cx="3515611" cy="658514"/>
              </a:xfrm>
              <a:prstGeom prst="rect">
                <a:avLst/>
              </a:prstGeom>
              <a:blipFill>
                <a:blip r:embed="rId16"/>
                <a:stretch>
                  <a:fillRect t="-4630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58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13" grpId="0" animBg="1"/>
      <p:bldP spid="6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EE7AE96-3062-4CB5-B6B1-1BFE8F390D7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63352" y="188641"/>
                <a:ext cx="11090448" cy="860942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The Targeted HSG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EE7AE96-3062-4CB5-B6B1-1BFE8F390D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3352" y="188641"/>
                <a:ext cx="11090448" cy="860942"/>
              </a:xfrm>
              <a:blipFill>
                <a:blip r:embed="rId3"/>
                <a:stretch>
                  <a:fillRect t="-14184" b="-2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3DD8CE9-EBD0-483E-9054-EA8D6001D264}"/>
              </a:ext>
            </a:extLst>
          </p:cNvPr>
          <p:cNvSpPr txBox="1"/>
          <p:nvPr/>
        </p:nvSpPr>
        <p:spPr>
          <a:xfrm>
            <a:off x="2864481" y="2002092"/>
            <a:ext cx="4446814" cy="41453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0307A0-DF35-4442-BD64-B2667A46FE9C}"/>
              </a:ext>
            </a:extLst>
          </p:cNvPr>
          <p:cNvSpPr txBox="1"/>
          <p:nvPr/>
        </p:nvSpPr>
        <p:spPr>
          <a:xfrm>
            <a:off x="2864480" y="2513348"/>
            <a:ext cx="4448950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14C5CF-1487-4074-87F3-B795BDD7CC7B}"/>
              </a:ext>
            </a:extLst>
          </p:cNvPr>
          <p:cNvSpPr txBox="1"/>
          <p:nvPr/>
        </p:nvSpPr>
        <p:spPr>
          <a:xfrm>
            <a:off x="2864480" y="3038582"/>
            <a:ext cx="4448950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035859-B059-4F68-88F5-BC74FA280921}"/>
                  </a:ext>
                </a:extLst>
              </p:cNvPr>
              <p:cNvSpPr txBox="1"/>
              <p:nvPr/>
            </p:nvSpPr>
            <p:spPr>
              <a:xfrm>
                <a:off x="4914067" y="3440837"/>
                <a:ext cx="3497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035859-B059-4F68-88F5-BC74FA280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067" y="3440837"/>
                <a:ext cx="349776" cy="461665"/>
              </a:xfrm>
              <a:prstGeom prst="rect">
                <a:avLst/>
              </a:prstGeom>
              <a:blipFill>
                <a:blip r:embed="rId4"/>
                <a:stretch>
                  <a:fillRect l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CFC45DD9-1FB6-44F3-880A-63C63171BA49}"/>
              </a:ext>
            </a:extLst>
          </p:cNvPr>
          <p:cNvSpPr txBox="1"/>
          <p:nvPr/>
        </p:nvSpPr>
        <p:spPr>
          <a:xfrm>
            <a:off x="2859524" y="3563816"/>
            <a:ext cx="4448950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A3AFAD-886A-4541-8221-6F1E05502AFD}"/>
              </a:ext>
            </a:extLst>
          </p:cNvPr>
          <p:cNvSpPr txBox="1"/>
          <p:nvPr/>
        </p:nvSpPr>
        <p:spPr>
          <a:xfrm>
            <a:off x="2864481" y="4056035"/>
            <a:ext cx="4446814" cy="41453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9B69BC-A3A2-4D34-8E87-A49F5481039B}"/>
              </a:ext>
            </a:extLst>
          </p:cNvPr>
          <p:cNvSpPr txBox="1"/>
          <p:nvPr/>
        </p:nvSpPr>
        <p:spPr>
          <a:xfrm>
            <a:off x="2859524" y="5049689"/>
            <a:ext cx="4448950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332B4A-7489-420D-82F7-72C1E71658D0}"/>
              </a:ext>
            </a:extLst>
          </p:cNvPr>
          <p:cNvSpPr txBox="1"/>
          <p:nvPr/>
        </p:nvSpPr>
        <p:spPr>
          <a:xfrm>
            <a:off x="2859524" y="5574923"/>
            <a:ext cx="4448950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356E9A0-9F06-431F-982E-27B922140FAF}"/>
                  </a:ext>
                </a:extLst>
              </p:cNvPr>
              <p:cNvSpPr txBox="1"/>
              <p:nvPr/>
            </p:nvSpPr>
            <p:spPr>
              <a:xfrm>
                <a:off x="4909111" y="5977178"/>
                <a:ext cx="3497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356E9A0-9F06-431F-982E-27B922140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111" y="5977178"/>
                <a:ext cx="349776" cy="461665"/>
              </a:xfrm>
              <a:prstGeom prst="rect">
                <a:avLst/>
              </a:prstGeom>
              <a:blipFill>
                <a:blip r:embed="rId5"/>
                <a:stretch>
                  <a:fillRect l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A028ADA2-A1EF-45CB-94E6-58C28FF76CAF}"/>
              </a:ext>
            </a:extLst>
          </p:cNvPr>
          <p:cNvSpPr txBox="1"/>
          <p:nvPr/>
        </p:nvSpPr>
        <p:spPr>
          <a:xfrm>
            <a:off x="2854568" y="6100157"/>
            <a:ext cx="4448950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D50BD2E-BF9A-4CB0-A46D-EA08AB995E6B}"/>
                  </a:ext>
                </a:extLst>
              </p:cNvPr>
              <p:cNvSpPr txBox="1"/>
              <p:nvPr/>
            </p:nvSpPr>
            <p:spPr>
              <a:xfrm>
                <a:off x="4913000" y="4547886"/>
                <a:ext cx="3497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D50BD2E-BF9A-4CB0-A46D-EA08AB995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000" y="4547886"/>
                <a:ext cx="349776" cy="461665"/>
              </a:xfrm>
              <a:prstGeom prst="rect">
                <a:avLst/>
              </a:prstGeom>
              <a:blipFill>
                <a:blip r:embed="rId6"/>
                <a:stretch>
                  <a:fillRect l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03D739-4339-4794-8ED1-3893C14226D2}"/>
              </a:ext>
            </a:extLst>
          </p:cNvPr>
          <p:cNvCxnSpPr>
            <a:cxnSpLocks/>
          </p:cNvCxnSpPr>
          <p:nvPr/>
        </p:nvCxnSpPr>
        <p:spPr>
          <a:xfrm>
            <a:off x="3433174" y="3733224"/>
            <a:ext cx="345096" cy="5866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677657C-0798-44B4-84EC-76D4888766DF}"/>
              </a:ext>
            </a:extLst>
          </p:cNvPr>
          <p:cNvCxnSpPr/>
          <p:nvPr/>
        </p:nvCxnSpPr>
        <p:spPr>
          <a:xfrm flipH="1">
            <a:off x="3331047" y="3733224"/>
            <a:ext cx="102127" cy="5866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24C12E3-55BC-4C66-ADDB-BD854E56D862}"/>
              </a:ext>
            </a:extLst>
          </p:cNvPr>
          <p:cNvCxnSpPr>
            <a:cxnSpLocks/>
          </p:cNvCxnSpPr>
          <p:nvPr/>
        </p:nvCxnSpPr>
        <p:spPr>
          <a:xfrm>
            <a:off x="3433174" y="3733224"/>
            <a:ext cx="1022315" cy="601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CD9CA9-9E61-4DDA-988D-8C4AA5D7CB8B}"/>
                  </a:ext>
                </a:extLst>
              </p:cNvPr>
              <p:cNvSpPr txBox="1"/>
              <p:nvPr/>
            </p:nvSpPr>
            <p:spPr>
              <a:xfrm>
                <a:off x="9120336" y="2002092"/>
                <a:ext cx="1008112" cy="406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NW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CD9CA9-9E61-4DDA-988D-8C4AA5D7C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336" y="2002092"/>
                <a:ext cx="1008112" cy="406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140ED31B-57C2-4EE1-BAF5-37DF3462D3B2}"/>
              </a:ext>
            </a:extLst>
          </p:cNvPr>
          <p:cNvSpPr/>
          <p:nvPr/>
        </p:nvSpPr>
        <p:spPr>
          <a:xfrm>
            <a:off x="7440508" y="2097455"/>
            <a:ext cx="1319788" cy="22380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41C6BC-D25E-40E9-A712-73612FB6FCBC}"/>
              </a:ext>
            </a:extLst>
          </p:cNvPr>
          <p:cNvSpPr txBox="1"/>
          <p:nvPr/>
        </p:nvSpPr>
        <p:spPr>
          <a:xfrm>
            <a:off x="7593533" y="1559366"/>
            <a:ext cx="1022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NW </a:t>
            </a:r>
            <a:r>
              <a:rPr lang="en-US" sz="1800" dirty="0"/>
              <a:t>PRG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F04D8EB-B971-4ED7-8B44-F5D46BE6CADA}"/>
                  </a:ext>
                </a:extLst>
              </p:cNvPr>
              <p:cNvSpPr txBox="1"/>
              <p:nvPr/>
            </p:nvSpPr>
            <p:spPr>
              <a:xfrm>
                <a:off x="9120336" y="2479661"/>
                <a:ext cx="1008112" cy="4069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NW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F04D8EB-B971-4ED7-8B44-F5D46BE6C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336" y="2479661"/>
                <a:ext cx="1008112" cy="4069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row: Right 34">
            <a:extLst>
              <a:ext uri="{FF2B5EF4-FFF2-40B4-BE49-F238E27FC236}">
                <a16:creationId xmlns:a16="http://schemas.microsoft.com/office/drawing/2014/main" id="{945C8DC9-1BF2-44BA-9969-6351B4A91E7A}"/>
              </a:ext>
            </a:extLst>
          </p:cNvPr>
          <p:cNvSpPr/>
          <p:nvPr/>
        </p:nvSpPr>
        <p:spPr>
          <a:xfrm>
            <a:off x="7440508" y="2575024"/>
            <a:ext cx="1319788" cy="22380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4C2E3A-A08D-4DC9-96E5-451A91583669}"/>
                  </a:ext>
                </a:extLst>
              </p:cNvPr>
              <p:cNvSpPr txBox="1"/>
              <p:nvPr/>
            </p:nvSpPr>
            <p:spPr>
              <a:xfrm>
                <a:off x="9120336" y="3057584"/>
                <a:ext cx="1008112" cy="408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NW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4C2E3A-A08D-4DC9-96E5-451A91583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336" y="3057584"/>
                <a:ext cx="1008112" cy="4082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row: Right 37">
            <a:extLst>
              <a:ext uri="{FF2B5EF4-FFF2-40B4-BE49-F238E27FC236}">
                <a16:creationId xmlns:a16="http://schemas.microsoft.com/office/drawing/2014/main" id="{B680469E-1B91-4016-A42F-40D1C1F2CB7A}"/>
              </a:ext>
            </a:extLst>
          </p:cNvPr>
          <p:cNvSpPr/>
          <p:nvPr/>
        </p:nvSpPr>
        <p:spPr>
          <a:xfrm>
            <a:off x="7440508" y="3152947"/>
            <a:ext cx="1319788" cy="22380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2CDB81B5-B8EC-438A-918C-694CC852E4E8}"/>
              </a:ext>
            </a:extLst>
          </p:cNvPr>
          <p:cNvSpPr/>
          <p:nvPr/>
        </p:nvSpPr>
        <p:spPr>
          <a:xfrm>
            <a:off x="7440508" y="5142216"/>
            <a:ext cx="1319788" cy="22380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05C56B7A-A6F0-46AA-BBB1-26271F14C25B}"/>
              </a:ext>
            </a:extLst>
          </p:cNvPr>
          <p:cNvSpPr/>
          <p:nvPr/>
        </p:nvSpPr>
        <p:spPr>
          <a:xfrm>
            <a:off x="7440508" y="5619785"/>
            <a:ext cx="1319788" cy="22380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D32564-26EF-4D57-A533-E76EFA059674}"/>
                  </a:ext>
                </a:extLst>
              </p:cNvPr>
              <p:cNvSpPr txBox="1"/>
              <p:nvPr/>
            </p:nvSpPr>
            <p:spPr>
              <a:xfrm>
                <a:off x="9127761" y="5543361"/>
                <a:ext cx="1008112" cy="4206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NW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ℓ−1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D32564-26EF-4D57-A533-E76EFA059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761" y="5543361"/>
                <a:ext cx="1008112" cy="420693"/>
              </a:xfrm>
              <a:prstGeom prst="rect">
                <a:avLst/>
              </a:prstGeom>
              <a:blipFill>
                <a:blip r:embed="rId10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row: Right 43">
            <a:extLst>
              <a:ext uri="{FF2B5EF4-FFF2-40B4-BE49-F238E27FC236}">
                <a16:creationId xmlns:a16="http://schemas.microsoft.com/office/drawing/2014/main" id="{0AED12C2-A98B-4C1D-8F06-990C20BA7F9E}"/>
              </a:ext>
            </a:extLst>
          </p:cNvPr>
          <p:cNvSpPr/>
          <p:nvPr/>
        </p:nvSpPr>
        <p:spPr>
          <a:xfrm>
            <a:off x="7440508" y="6197708"/>
            <a:ext cx="1319788" cy="22380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DA6A1A-C59A-47EB-A875-C78E10C3FFD7}"/>
                  </a:ext>
                </a:extLst>
              </p:cNvPr>
              <p:cNvSpPr txBox="1"/>
              <p:nvPr/>
            </p:nvSpPr>
            <p:spPr>
              <a:xfrm>
                <a:off x="9127761" y="6087288"/>
                <a:ext cx="1008112" cy="4206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NW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DA6A1A-C59A-47EB-A875-C78E10C3F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761" y="6087288"/>
                <a:ext cx="1008112" cy="420693"/>
              </a:xfrm>
              <a:prstGeom prst="rect">
                <a:avLst/>
              </a:prstGeom>
              <a:blipFill>
                <a:blip r:embed="rId11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9DDFBA3-800A-467E-A9C7-FA80C322465B}"/>
                  </a:ext>
                </a:extLst>
              </p:cNvPr>
              <p:cNvSpPr txBox="1"/>
              <p:nvPr/>
            </p:nvSpPr>
            <p:spPr>
              <a:xfrm>
                <a:off x="9127761" y="5049689"/>
                <a:ext cx="1008112" cy="4206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NW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ℓ−2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9DDFBA3-800A-467E-A9C7-FA80C3224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761" y="5049689"/>
                <a:ext cx="1008112" cy="420693"/>
              </a:xfrm>
              <a:prstGeom prst="rect">
                <a:avLst/>
              </a:prstGeom>
              <a:blipFill>
                <a:blip r:embed="rId12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54D98F4-1DBA-4E6F-9D25-2FB575B1FF42}"/>
              </a:ext>
            </a:extLst>
          </p:cNvPr>
          <p:cNvSpPr txBox="1"/>
          <p:nvPr/>
        </p:nvSpPr>
        <p:spPr>
          <a:xfrm>
            <a:off x="8989972" y="1888041"/>
            <a:ext cx="1055423" cy="47269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68038A20-279E-4AF6-B893-53F357F6D0D5}"/>
              </a:ext>
            </a:extLst>
          </p:cNvPr>
          <p:cNvSpPr/>
          <p:nvPr/>
        </p:nvSpPr>
        <p:spPr>
          <a:xfrm>
            <a:off x="10140417" y="4110868"/>
            <a:ext cx="897007" cy="22380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1B81B0C-EE52-4DE9-A41F-EE32734572F9}"/>
              </a:ext>
            </a:extLst>
          </p:cNvPr>
          <p:cNvSpPr txBox="1"/>
          <p:nvPr/>
        </p:nvSpPr>
        <p:spPr>
          <a:xfrm>
            <a:off x="10137713" y="3740662"/>
            <a:ext cx="8262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union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D9116FA-A517-465C-B43E-5E22D7BC742C}"/>
                  </a:ext>
                </a:extLst>
              </p:cNvPr>
              <p:cNvSpPr txBox="1"/>
              <p:nvPr/>
            </p:nvSpPr>
            <p:spPr>
              <a:xfrm>
                <a:off x="11132446" y="3930817"/>
                <a:ext cx="783247" cy="491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D9116FA-A517-465C-B43E-5E22D7BC7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2446" y="3930817"/>
                <a:ext cx="783247" cy="491288"/>
              </a:xfrm>
              <a:prstGeom prst="rect">
                <a:avLst/>
              </a:prstGeom>
              <a:blipFill>
                <a:blip r:embed="rId1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A51150DF-F4F4-4BB4-AB31-C1A84FCAA1B5}"/>
              </a:ext>
            </a:extLst>
          </p:cNvPr>
          <p:cNvSpPr txBox="1"/>
          <p:nvPr/>
        </p:nvSpPr>
        <p:spPr>
          <a:xfrm>
            <a:off x="2423592" y="1196752"/>
            <a:ext cx="5169941" cy="46166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Truth-tables of </a:t>
            </a:r>
            <a:r>
              <a:rPr lang="en-US" sz="2400" b="1" dirty="0">
                <a:solidFill>
                  <a:srgbClr val="FF0000"/>
                </a:solidFill>
              </a:rPr>
              <a:t>honest prover strategies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1CAF1D4-25E5-4378-BDB8-B22748C72F52}"/>
                  </a:ext>
                </a:extLst>
              </p:cNvPr>
              <p:cNvSpPr txBox="1"/>
              <p:nvPr/>
            </p:nvSpPr>
            <p:spPr>
              <a:xfrm>
                <a:off x="559428" y="1904450"/>
                <a:ext cx="1974002" cy="59638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R</a:t>
                </a:r>
                <a:r>
                  <a:rPr lang="en-US" sz="1600" b="0" dirty="0"/>
                  <a:t>ound-1 Strategy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func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1CAF1D4-25E5-4378-BDB8-B22748C72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28" y="1904450"/>
                <a:ext cx="1974002" cy="596382"/>
              </a:xfrm>
              <a:prstGeom prst="rect">
                <a:avLst/>
              </a:prstGeom>
              <a:blipFill>
                <a:blip r:embed="rId14"/>
                <a:stretch>
                  <a:fillRect t="-30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9588163-9498-4EC6-8710-61420D2D7567}"/>
                  </a:ext>
                </a:extLst>
              </p:cNvPr>
              <p:cNvSpPr txBox="1"/>
              <p:nvPr/>
            </p:nvSpPr>
            <p:spPr>
              <a:xfrm>
                <a:off x="550483" y="2442200"/>
                <a:ext cx="1991892" cy="6075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R</a:t>
                </a:r>
                <a:r>
                  <a:rPr lang="en-US" sz="1600" b="0" dirty="0"/>
                  <a:t>ound-2 Strategy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func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9588163-9498-4EC6-8710-61420D2D7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83" y="2442200"/>
                <a:ext cx="1991892" cy="607539"/>
              </a:xfrm>
              <a:prstGeom prst="rect">
                <a:avLst/>
              </a:prstGeom>
              <a:blipFill>
                <a:blip r:embed="rId15"/>
                <a:stretch>
                  <a:fillRect t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EC32CC4-AC80-4BE0-B2C8-D1AD3192547D}"/>
                  </a:ext>
                </a:extLst>
              </p:cNvPr>
              <p:cNvSpPr txBox="1"/>
              <p:nvPr/>
            </p:nvSpPr>
            <p:spPr>
              <a:xfrm>
                <a:off x="541538" y="2968668"/>
                <a:ext cx="1991892" cy="6075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R</a:t>
                </a:r>
                <a:r>
                  <a:rPr lang="en-US" sz="1600" b="0" dirty="0"/>
                  <a:t>ound-3 Strategy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func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EC32CC4-AC80-4BE0-B2C8-D1AD31925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8" y="2968668"/>
                <a:ext cx="1991892" cy="607539"/>
              </a:xfrm>
              <a:prstGeom prst="rect">
                <a:avLst/>
              </a:prstGeom>
              <a:blipFill>
                <a:blip r:embed="rId16"/>
                <a:stretch>
                  <a:fillRect t="-3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9555DB1-BE2E-4845-973A-3EB1006C328B}"/>
                  </a:ext>
                </a:extLst>
              </p:cNvPr>
              <p:cNvSpPr txBox="1"/>
              <p:nvPr/>
            </p:nvSpPr>
            <p:spPr>
              <a:xfrm>
                <a:off x="1362596" y="3469152"/>
                <a:ext cx="3497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9555DB1-BE2E-4845-973A-3EB1006C3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596" y="3469152"/>
                <a:ext cx="349776" cy="461665"/>
              </a:xfrm>
              <a:prstGeom prst="rect">
                <a:avLst/>
              </a:prstGeom>
              <a:blipFill>
                <a:blip r:embed="rId17"/>
                <a:stretch>
                  <a:fillRect l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B3D3BD1-1775-458E-8329-44361189335E}"/>
                  </a:ext>
                </a:extLst>
              </p:cNvPr>
              <p:cNvSpPr txBox="1"/>
              <p:nvPr/>
            </p:nvSpPr>
            <p:spPr>
              <a:xfrm>
                <a:off x="541537" y="5985478"/>
                <a:ext cx="1974002" cy="6026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R</a:t>
                </a:r>
                <a:r>
                  <a:rPr lang="en-US" sz="1600" b="0" dirty="0"/>
                  <a:t>ound-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1600" b="0" dirty="0"/>
                  <a:t> Strategy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func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B3D3BD1-1775-458E-8329-443611893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5985478"/>
                <a:ext cx="1974002" cy="602601"/>
              </a:xfrm>
              <a:prstGeom prst="rect">
                <a:avLst/>
              </a:prstGeom>
              <a:blipFill>
                <a:blip r:embed="rId18"/>
                <a:stretch>
                  <a:fillRect t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83E0E25-EA5A-4F5A-9B2D-0143F0E23921}"/>
                  </a:ext>
                </a:extLst>
              </p:cNvPr>
              <p:cNvSpPr txBox="1"/>
              <p:nvPr/>
            </p:nvSpPr>
            <p:spPr>
              <a:xfrm>
                <a:off x="1353651" y="5583369"/>
                <a:ext cx="3497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83E0E25-EA5A-4F5A-9B2D-0143F0E23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651" y="5583369"/>
                <a:ext cx="349776" cy="461665"/>
              </a:xfrm>
              <a:prstGeom prst="rect">
                <a:avLst/>
              </a:prstGeom>
              <a:blipFill>
                <a:blip r:embed="rId19"/>
                <a:stretch>
                  <a:fillRect l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0394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B5E0-5EF2-44ED-8760-2132D7EDC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3446"/>
          </a:xfrm>
        </p:spPr>
        <p:txBody>
          <a:bodyPr/>
          <a:lstStyle/>
          <a:p>
            <a:pPr algn="ctr"/>
            <a:r>
              <a:rPr lang="en-US" dirty="0"/>
              <a:t>Overview of the Reconstruction Algorithm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90D375-5052-4DEF-8462-63742C8E5DDF}"/>
              </a:ext>
            </a:extLst>
          </p:cNvPr>
          <p:cNvSpPr txBox="1"/>
          <p:nvPr/>
        </p:nvSpPr>
        <p:spPr>
          <a:xfrm>
            <a:off x="695400" y="1628800"/>
            <a:ext cx="2858444" cy="41453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BC20A0-96BB-4D73-859E-BB8CF81F4599}"/>
              </a:ext>
            </a:extLst>
          </p:cNvPr>
          <p:cNvSpPr txBox="1"/>
          <p:nvPr/>
        </p:nvSpPr>
        <p:spPr>
          <a:xfrm>
            <a:off x="696161" y="2140056"/>
            <a:ext cx="2859817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14C4B6-8E8C-4C1E-A2AB-AD449DF5FA8F}"/>
              </a:ext>
            </a:extLst>
          </p:cNvPr>
          <p:cNvSpPr txBox="1"/>
          <p:nvPr/>
        </p:nvSpPr>
        <p:spPr>
          <a:xfrm>
            <a:off x="696161" y="2665290"/>
            <a:ext cx="2859817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4752F7-E5EE-4936-8203-209F51D90324}"/>
                  </a:ext>
                </a:extLst>
              </p:cNvPr>
              <p:cNvSpPr txBox="1"/>
              <p:nvPr/>
            </p:nvSpPr>
            <p:spPr>
              <a:xfrm>
                <a:off x="1281552" y="3067545"/>
                <a:ext cx="2248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4752F7-E5EE-4936-8203-209F51D9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552" y="3067545"/>
                <a:ext cx="224839" cy="461665"/>
              </a:xfrm>
              <a:prstGeom prst="rect">
                <a:avLst/>
              </a:prstGeom>
              <a:blipFill>
                <a:blip r:embed="rId3"/>
                <a:stretch>
                  <a:fillRect l="-29730"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81BE4EE-12A1-4FF7-A635-DB73C5123E60}"/>
              </a:ext>
            </a:extLst>
          </p:cNvPr>
          <p:cNvSpPr txBox="1"/>
          <p:nvPr/>
        </p:nvSpPr>
        <p:spPr>
          <a:xfrm>
            <a:off x="691205" y="3190524"/>
            <a:ext cx="2859817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C2BB50-CE31-40CF-AEFE-DCFF44D7A2FC}"/>
              </a:ext>
            </a:extLst>
          </p:cNvPr>
          <p:cNvSpPr txBox="1"/>
          <p:nvPr/>
        </p:nvSpPr>
        <p:spPr>
          <a:xfrm>
            <a:off x="695400" y="3682743"/>
            <a:ext cx="2858444" cy="41453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283025-9B43-4B9B-84D9-3CF2249F1C59}"/>
              </a:ext>
            </a:extLst>
          </p:cNvPr>
          <p:cNvSpPr txBox="1"/>
          <p:nvPr/>
        </p:nvSpPr>
        <p:spPr>
          <a:xfrm>
            <a:off x="691205" y="4676397"/>
            <a:ext cx="2859817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DF6099-89FF-4C36-9944-CD942F96EE03}"/>
              </a:ext>
            </a:extLst>
          </p:cNvPr>
          <p:cNvSpPr txBox="1"/>
          <p:nvPr/>
        </p:nvSpPr>
        <p:spPr>
          <a:xfrm>
            <a:off x="691205" y="5201631"/>
            <a:ext cx="2859817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6CB2A3-D69B-465F-877F-E7058A63C8A9}"/>
                  </a:ext>
                </a:extLst>
              </p:cNvPr>
              <p:cNvSpPr txBox="1"/>
              <p:nvPr/>
            </p:nvSpPr>
            <p:spPr>
              <a:xfrm>
                <a:off x="1276596" y="5603886"/>
                <a:ext cx="2248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6CB2A3-D69B-465F-877F-E7058A63C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96" y="5603886"/>
                <a:ext cx="224839" cy="461665"/>
              </a:xfrm>
              <a:prstGeom prst="rect">
                <a:avLst/>
              </a:prstGeom>
              <a:blipFill>
                <a:blip r:embed="rId4"/>
                <a:stretch>
                  <a:fillRect l="-29730"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D47E97A2-A80B-494C-A8EF-68E6D159526D}"/>
              </a:ext>
            </a:extLst>
          </p:cNvPr>
          <p:cNvSpPr txBox="1"/>
          <p:nvPr/>
        </p:nvSpPr>
        <p:spPr>
          <a:xfrm>
            <a:off x="686249" y="5726865"/>
            <a:ext cx="2859817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172572E-BCC8-431C-91DB-11933A062120}"/>
                  </a:ext>
                </a:extLst>
              </p:cNvPr>
              <p:cNvSpPr txBox="1"/>
              <p:nvPr/>
            </p:nvSpPr>
            <p:spPr>
              <a:xfrm>
                <a:off x="1280485" y="4174594"/>
                <a:ext cx="2248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172572E-BCC8-431C-91DB-11933A062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485" y="4174594"/>
                <a:ext cx="224839" cy="461665"/>
              </a:xfrm>
              <a:prstGeom prst="rect">
                <a:avLst/>
              </a:prstGeom>
              <a:blipFill>
                <a:blip r:embed="rId5"/>
                <a:stretch>
                  <a:fillRect l="-29730"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84F19C-BD75-476F-9FAF-EAF8915C97B3}"/>
              </a:ext>
            </a:extLst>
          </p:cNvPr>
          <p:cNvCxnSpPr>
            <a:cxnSpLocks/>
          </p:cNvCxnSpPr>
          <p:nvPr/>
        </p:nvCxnSpPr>
        <p:spPr>
          <a:xfrm>
            <a:off x="1048069" y="3359932"/>
            <a:ext cx="345096" cy="5866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04F7F6-F51D-44FA-B4B4-D27390FD4A83}"/>
              </a:ext>
            </a:extLst>
          </p:cNvPr>
          <p:cNvCxnSpPr>
            <a:cxnSpLocks/>
          </p:cNvCxnSpPr>
          <p:nvPr/>
        </p:nvCxnSpPr>
        <p:spPr>
          <a:xfrm flipH="1">
            <a:off x="945943" y="3359932"/>
            <a:ext cx="102127" cy="5866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EE8D17-D076-496A-90C5-B6FC345D91A5}"/>
              </a:ext>
            </a:extLst>
          </p:cNvPr>
          <p:cNvCxnSpPr>
            <a:cxnSpLocks/>
          </p:cNvCxnSpPr>
          <p:nvPr/>
        </p:nvCxnSpPr>
        <p:spPr>
          <a:xfrm>
            <a:off x="1048069" y="3359932"/>
            <a:ext cx="1022315" cy="601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2842615-F677-45E5-9AB2-4B4079CAE3F4}"/>
              </a:ext>
            </a:extLst>
          </p:cNvPr>
          <p:cNvSpPr/>
          <p:nvPr/>
        </p:nvSpPr>
        <p:spPr>
          <a:xfrm>
            <a:off x="3683057" y="1724163"/>
            <a:ext cx="1319788" cy="22380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4D8236-53BC-43EE-B508-3CD0B20B6BB2}"/>
              </a:ext>
            </a:extLst>
          </p:cNvPr>
          <p:cNvSpPr txBox="1"/>
          <p:nvPr/>
        </p:nvSpPr>
        <p:spPr>
          <a:xfrm>
            <a:off x="3836082" y="1186074"/>
            <a:ext cx="1022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NW </a:t>
            </a:r>
            <a:r>
              <a:rPr lang="en-US" sz="1800" dirty="0"/>
              <a:t>PRG </a:t>
            </a:r>
            <a:endParaRPr lang="en-US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CA08D1C9-5B92-4B5B-818F-D408424EC94C}"/>
              </a:ext>
            </a:extLst>
          </p:cNvPr>
          <p:cNvSpPr/>
          <p:nvPr/>
        </p:nvSpPr>
        <p:spPr>
          <a:xfrm>
            <a:off x="3683057" y="2201732"/>
            <a:ext cx="1319788" cy="22380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595531D4-91A7-4F3A-B86F-6B3A08CB4311}"/>
              </a:ext>
            </a:extLst>
          </p:cNvPr>
          <p:cNvSpPr/>
          <p:nvPr/>
        </p:nvSpPr>
        <p:spPr>
          <a:xfrm>
            <a:off x="3683057" y="2779655"/>
            <a:ext cx="1319788" cy="22380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2D8DB262-4441-4533-8FE8-9A548506A24D}"/>
              </a:ext>
            </a:extLst>
          </p:cNvPr>
          <p:cNvSpPr/>
          <p:nvPr/>
        </p:nvSpPr>
        <p:spPr>
          <a:xfrm>
            <a:off x="3683057" y="4768924"/>
            <a:ext cx="1319788" cy="22380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9DEC089F-066D-4693-A26E-617B27576127}"/>
              </a:ext>
            </a:extLst>
          </p:cNvPr>
          <p:cNvSpPr/>
          <p:nvPr/>
        </p:nvSpPr>
        <p:spPr>
          <a:xfrm>
            <a:off x="3683057" y="5246493"/>
            <a:ext cx="1319788" cy="22380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32215946-7869-4279-906F-B543A6183A77}"/>
              </a:ext>
            </a:extLst>
          </p:cNvPr>
          <p:cNvSpPr/>
          <p:nvPr/>
        </p:nvSpPr>
        <p:spPr>
          <a:xfrm>
            <a:off x="3683057" y="5824416"/>
            <a:ext cx="1319788" cy="22380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E3D03A1B-686B-4557-9EDD-53DDB83FAFAE}"/>
              </a:ext>
            </a:extLst>
          </p:cNvPr>
          <p:cNvSpPr/>
          <p:nvPr/>
        </p:nvSpPr>
        <p:spPr>
          <a:xfrm>
            <a:off x="6382966" y="3737576"/>
            <a:ext cx="897007" cy="22380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DE0DCE-8510-432F-BC91-C16BF0CA8A70}"/>
              </a:ext>
            </a:extLst>
          </p:cNvPr>
          <p:cNvSpPr txBox="1"/>
          <p:nvPr/>
        </p:nvSpPr>
        <p:spPr>
          <a:xfrm>
            <a:off x="6380262" y="3367370"/>
            <a:ext cx="8262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union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3E80C50-4227-412E-AD2B-47C60C859275}"/>
                  </a:ext>
                </a:extLst>
              </p:cNvPr>
              <p:cNvSpPr txBox="1"/>
              <p:nvPr/>
            </p:nvSpPr>
            <p:spPr>
              <a:xfrm>
                <a:off x="7374995" y="3557525"/>
                <a:ext cx="783247" cy="491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3E80C50-4227-412E-AD2B-47C60C859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995" y="3557525"/>
                <a:ext cx="783247" cy="491288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40CB26E-91E1-45E0-94D9-A9287795FB37}"/>
                  </a:ext>
                </a:extLst>
              </p:cNvPr>
              <p:cNvSpPr txBox="1"/>
              <p:nvPr/>
            </p:nvSpPr>
            <p:spPr>
              <a:xfrm>
                <a:off x="8180554" y="1970060"/>
                <a:ext cx="3315285" cy="10649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(⋅)≔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avoids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accepts</a:t>
                </a:r>
                <a:r>
                  <a:rPr lang="en-US" sz="2000" dirty="0"/>
                  <a:t> half of the inputs; </a:t>
                </a:r>
                <a:br>
                  <a:rPr lang="en-US" sz="2000" dirty="0"/>
                </a:br>
                <a:r>
                  <a:rPr lang="en-US" sz="2000" dirty="0"/>
                  <a:t>but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reject</a:t>
                </a:r>
                <a:r>
                  <a:rPr lang="en-US" sz="2000" dirty="0"/>
                  <a:t> all outputs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40CB26E-91E1-45E0-94D9-A9287795F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554" y="1970060"/>
                <a:ext cx="3315285" cy="1064907"/>
              </a:xfrm>
              <a:prstGeom prst="rect">
                <a:avLst/>
              </a:prstGeom>
              <a:blipFill>
                <a:blip r:embed="rId7"/>
                <a:stretch>
                  <a:fillRect l="-2022" t="-2286" r="-2574" b="-7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22B1F53-5B15-43CF-B3DB-198184A14F03}"/>
                  </a:ext>
                </a:extLst>
              </p:cNvPr>
              <p:cNvSpPr txBox="1"/>
              <p:nvPr/>
            </p:nvSpPr>
            <p:spPr>
              <a:xfrm>
                <a:off x="8472264" y="3803169"/>
                <a:ext cx="2520280" cy="459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avoids</a:t>
                </a:r>
                <a:r>
                  <a:rPr lang="en-US" sz="2000" dirty="0"/>
                  <a:t>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NW</m:t>
                        </m:r>
                      </m:e>
                      <m:sub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22B1F53-5B15-43CF-B3DB-198184A14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264" y="3803169"/>
                <a:ext cx="2520280" cy="459998"/>
              </a:xfrm>
              <a:prstGeom prst="rect">
                <a:avLst/>
              </a:prstGeom>
              <a:blipFill>
                <a:blip r:embed="rId8"/>
                <a:stretch>
                  <a:fillRect t="-666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281FDCC-FC84-45CB-B732-66FE5782AC2A}"/>
                  </a:ext>
                </a:extLst>
              </p:cNvPr>
              <p:cNvSpPr txBox="1"/>
              <p:nvPr/>
            </p:nvSpPr>
            <p:spPr>
              <a:xfrm>
                <a:off x="7866682" y="5128962"/>
                <a:ext cx="3943028" cy="459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/>
                  <a:t> is a </a:t>
                </a:r>
                <a:r>
                  <a:rPr lang="en-US" sz="2000" b="1" dirty="0"/>
                  <a:t>distinguisher</a:t>
                </a:r>
                <a:r>
                  <a:rPr lang="en-US" sz="2000" dirty="0"/>
                  <a:t> for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NW</m:t>
                        </m:r>
                      </m:e>
                      <m:sub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281FDCC-FC84-45CB-B732-66FE5782A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682" y="5128962"/>
                <a:ext cx="3943028" cy="459998"/>
              </a:xfrm>
              <a:prstGeom prst="rect">
                <a:avLst/>
              </a:prstGeom>
              <a:blipFill>
                <a:blip r:embed="rId9"/>
                <a:stretch>
                  <a:fillRect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Arrow: Down 60">
            <a:extLst>
              <a:ext uri="{FF2B5EF4-FFF2-40B4-BE49-F238E27FC236}">
                <a16:creationId xmlns:a16="http://schemas.microsoft.com/office/drawing/2014/main" id="{4A8307E7-D8DE-4AD1-BC0C-785BA705B53C}"/>
              </a:ext>
            </a:extLst>
          </p:cNvPr>
          <p:cNvSpPr/>
          <p:nvPr/>
        </p:nvSpPr>
        <p:spPr>
          <a:xfrm>
            <a:off x="9599117" y="3065400"/>
            <a:ext cx="360040" cy="70208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2D0A3CE8-BC95-4DE2-B5CD-43254C3F0D5A}"/>
              </a:ext>
            </a:extLst>
          </p:cNvPr>
          <p:cNvSpPr/>
          <p:nvPr/>
        </p:nvSpPr>
        <p:spPr>
          <a:xfrm>
            <a:off x="9601104" y="4257161"/>
            <a:ext cx="360040" cy="68400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9FE677F-65BA-4B69-B11A-8A7A238253FA}"/>
                  </a:ext>
                </a:extLst>
              </p:cNvPr>
              <p:cNvSpPr txBox="1"/>
              <p:nvPr/>
            </p:nvSpPr>
            <p:spPr>
              <a:xfrm>
                <a:off x="5301684" y="1669457"/>
                <a:ext cx="1008112" cy="406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NW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9FE677F-65BA-4B69-B11A-8A7A23825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684" y="1669457"/>
                <a:ext cx="1008112" cy="406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D517C43-62F5-4309-BAD4-56C174AF0915}"/>
                  </a:ext>
                </a:extLst>
              </p:cNvPr>
              <p:cNvSpPr txBox="1"/>
              <p:nvPr/>
            </p:nvSpPr>
            <p:spPr>
              <a:xfrm>
                <a:off x="5301684" y="2147026"/>
                <a:ext cx="1008112" cy="4069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NW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D517C43-62F5-4309-BAD4-56C174AF0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684" y="2147026"/>
                <a:ext cx="1008112" cy="4069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2F4CF04-48A9-4872-A952-B998658FCA7C}"/>
                  </a:ext>
                </a:extLst>
              </p:cNvPr>
              <p:cNvSpPr txBox="1"/>
              <p:nvPr/>
            </p:nvSpPr>
            <p:spPr>
              <a:xfrm>
                <a:off x="5301684" y="2724949"/>
                <a:ext cx="1008112" cy="408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NW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2F4CF04-48A9-4872-A952-B998658FC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684" y="2724949"/>
                <a:ext cx="1008112" cy="40825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F06F9D6-1706-4A0A-8223-77EDC7D9C434}"/>
                  </a:ext>
                </a:extLst>
              </p:cNvPr>
              <p:cNvSpPr txBox="1"/>
              <p:nvPr/>
            </p:nvSpPr>
            <p:spPr>
              <a:xfrm>
                <a:off x="5309109" y="5210726"/>
                <a:ext cx="1008112" cy="4206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NW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ℓ−1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F06F9D6-1706-4A0A-8223-77EDC7D9C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109" y="5210726"/>
                <a:ext cx="1008112" cy="420693"/>
              </a:xfrm>
              <a:prstGeom prst="rect">
                <a:avLst/>
              </a:prstGeom>
              <a:blipFill>
                <a:blip r:embed="rId13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B1EA28F-2E41-4819-B96D-28030A9A4F27}"/>
                  </a:ext>
                </a:extLst>
              </p:cNvPr>
              <p:cNvSpPr txBox="1"/>
              <p:nvPr/>
            </p:nvSpPr>
            <p:spPr>
              <a:xfrm>
                <a:off x="5309109" y="5754653"/>
                <a:ext cx="1008112" cy="4206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NW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B1EA28F-2E41-4819-B96D-28030A9A4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109" y="5754653"/>
                <a:ext cx="1008112" cy="420693"/>
              </a:xfrm>
              <a:prstGeom prst="rect">
                <a:avLst/>
              </a:prstGeom>
              <a:blipFill>
                <a:blip r:embed="rId14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7D578A7-6079-4890-99C9-4CA31B5928FC}"/>
                  </a:ext>
                </a:extLst>
              </p:cNvPr>
              <p:cNvSpPr txBox="1"/>
              <p:nvPr/>
            </p:nvSpPr>
            <p:spPr>
              <a:xfrm>
                <a:off x="5309109" y="4717054"/>
                <a:ext cx="1008112" cy="4206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NW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ℓ−2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7D578A7-6079-4890-99C9-4CA31B592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109" y="4717054"/>
                <a:ext cx="1008112" cy="420693"/>
              </a:xfrm>
              <a:prstGeom prst="rect">
                <a:avLst/>
              </a:prstGeom>
              <a:blipFill>
                <a:blip r:embed="rId15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40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DB360ED3-A2B3-4F4C-BBB0-9EF271F5257F}"/>
              </a:ext>
            </a:extLst>
          </p:cNvPr>
          <p:cNvSpPr txBox="1"/>
          <p:nvPr/>
        </p:nvSpPr>
        <p:spPr>
          <a:xfrm>
            <a:off x="6472566" y="1424847"/>
            <a:ext cx="1055423" cy="47269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2B5E0-5EF2-44ED-8760-2132D7EDC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3446"/>
          </a:xfrm>
        </p:spPr>
        <p:txBody>
          <a:bodyPr/>
          <a:lstStyle/>
          <a:p>
            <a:pPr algn="ctr"/>
            <a:r>
              <a:rPr lang="en-US" dirty="0"/>
              <a:t>Overview of the Reconstruction Algorithm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90D375-5052-4DEF-8462-63742C8E5DDF}"/>
              </a:ext>
            </a:extLst>
          </p:cNvPr>
          <p:cNvSpPr txBox="1"/>
          <p:nvPr/>
        </p:nvSpPr>
        <p:spPr>
          <a:xfrm>
            <a:off x="695400" y="1628800"/>
            <a:ext cx="2858444" cy="41453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BC20A0-96BB-4D73-859E-BB8CF81F4599}"/>
              </a:ext>
            </a:extLst>
          </p:cNvPr>
          <p:cNvSpPr txBox="1"/>
          <p:nvPr/>
        </p:nvSpPr>
        <p:spPr>
          <a:xfrm>
            <a:off x="696161" y="2140056"/>
            <a:ext cx="2859817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14C4B6-8E8C-4C1E-A2AB-AD449DF5FA8F}"/>
              </a:ext>
            </a:extLst>
          </p:cNvPr>
          <p:cNvSpPr txBox="1"/>
          <p:nvPr/>
        </p:nvSpPr>
        <p:spPr>
          <a:xfrm>
            <a:off x="696161" y="2665290"/>
            <a:ext cx="2859817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4752F7-E5EE-4936-8203-209F51D90324}"/>
                  </a:ext>
                </a:extLst>
              </p:cNvPr>
              <p:cNvSpPr txBox="1"/>
              <p:nvPr/>
            </p:nvSpPr>
            <p:spPr>
              <a:xfrm>
                <a:off x="1281552" y="3067545"/>
                <a:ext cx="2248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4752F7-E5EE-4936-8203-209F51D9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552" y="3067545"/>
                <a:ext cx="224839" cy="461665"/>
              </a:xfrm>
              <a:prstGeom prst="rect">
                <a:avLst/>
              </a:prstGeom>
              <a:blipFill>
                <a:blip r:embed="rId3"/>
                <a:stretch>
                  <a:fillRect l="-29730"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81BE4EE-12A1-4FF7-A635-DB73C5123E60}"/>
              </a:ext>
            </a:extLst>
          </p:cNvPr>
          <p:cNvSpPr txBox="1"/>
          <p:nvPr/>
        </p:nvSpPr>
        <p:spPr>
          <a:xfrm>
            <a:off x="691205" y="3190524"/>
            <a:ext cx="2859817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C2BB50-CE31-40CF-AEFE-DCFF44D7A2FC}"/>
              </a:ext>
            </a:extLst>
          </p:cNvPr>
          <p:cNvSpPr txBox="1"/>
          <p:nvPr/>
        </p:nvSpPr>
        <p:spPr>
          <a:xfrm>
            <a:off x="695400" y="3682743"/>
            <a:ext cx="2858444" cy="41453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283025-9B43-4B9B-84D9-3CF2249F1C59}"/>
              </a:ext>
            </a:extLst>
          </p:cNvPr>
          <p:cNvSpPr txBox="1"/>
          <p:nvPr/>
        </p:nvSpPr>
        <p:spPr>
          <a:xfrm>
            <a:off x="691205" y="4676397"/>
            <a:ext cx="2859817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DF6099-89FF-4C36-9944-CD942F96EE03}"/>
              </a:ext>
            </a:extLst>
          </p:cNvPr>
          <p:cNvSpPr txBox="1"/>
          <p:nvPr/>
        </p:nvSpPr>
        <p:spPr>
          <a:xfrm>
            <a:off x="691205" y="5201631"/>
            <a:ext cx="2859817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6CB2A3-D69B-465F-877F-E7058A63C8A9}"/>
                  </a:ext>
                </a:extLst>
              </p:cNvPr>
              <p:cNvSpPr txBox="1"/>
              <p:nvPr/>
            </p:nvSpPr>
            <p:spPr>
              <a:xfrm>
                <a:off x="1276596" y="5603886"/>
                <a:ext cx="2248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6CB2A3-D69B-465F-877F-E7058A63C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96" y="5603886"/>
                <a:ext cx="224839" cy="461665"/>
              </a:xfrm>
              <a:prstGeom prst="rect">
                <a:avLst/>
              </a:prstGeom>
              <a:blipFill>
                <a:blip r:embed="rId4"/>
                <a:stretch>
                  <a:fillRect l="-29730"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D47E97A2-A80B-494C-A8EF-68E6D159526D}"/>
              </a:ext>
            </a:extLst>
          </p:cNvPr>
          <p:cNvSpPr txBox="1"/>
          <p:nvPr/>
        </p:nvSpPr>
        <p:spPr>
          <a:xfrm>
            <a:off x="686249" y="5726865"/>
            <a:ext cx="2859817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172572E-BCC8-431C-91DB-11933A062120}"/>
                  </a:ext>
                </a:extLst>
              </p:cNvPr>
              <p:cNvSpPr txBox="1"/>
              <p:nvPr/>
            </p:nvSpPr>
            <p:spPr>
              <a:xfrm>
                <a:off x="1280485" y="4174594"/>
                <a:ext cx="2248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172572E-BCC8-431C-91DB-11933A062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485" y="4174594"/>
                <a:ext cx="224839" cy="461665"/>
              </a:xfrm>
              <a:prstGeom prst="rect">
                <a:avLst/>
              </a:prstGeom>
              <a:blipFill>
                <a:blip r:embed="rId5"/>
                <a:stretch>
                  <a:fillRect l="-29730"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84F19C-BD75-476F-9FAF-EAF8915C97B3}"/>
              </a:ext>
            </a:extLst>
          </p:cNvPr>
          <p:cNvCxnSpPr>
            <a:cxnSpLocks/>
          </p:cNvCxnSpPr>
          <p:nvPr/>
        </p:nvCxnSpPr>
        <p:spPr>
          <a:xfrm>
            <a:off x="1048069" y="3359932"/>
            <a:ext cx="345096" cy="5866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04F7F6-F51D-44FA-B4B4-D27390FD4A83}"/>
              </a:ext>
            </a:extLst>
          </p:cNvPr>
          <p:cNvCxnSpPr>
            <a:cxnSpLocks/>
          </p:cNvCxnSpPr>
          <p:nvPr/>
        </p:nvCxnSpPr>
        <p:spPr>
          <a:xfrm flipH="1">
            <a:off x="945943" y="3359932"/>
            <a:ext cx="102127" cy="5866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EE8D17-D076-496A-90C5-B6FC345D91A5}"/>
              </a:ext>
            </a:extLst>
          </p:cNvPr>
          <p:cNvCxnSpPr>
            <a:cxnSpLocks/>
          </p:cNvCxnSpPr>
          <p:nvPr/>
        </p:nvCxnSpPr>
        <p:spPr>
          <a:xfrm>
            <a:off x="1048069" y="3359932"/>
            <a:ext cx="1022315" cy="601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2842615-F677-45E5-9AB2-4B4079CAE3F4}"/>
              </a:ext>
            </a:extLst>
          </p:cNvPr>
          <p:cNvSpPr/>
          <p:nvPr/>
        </p:nvSpPr>
        <p:spPr>
          <a:xfrm>
            <a:off x="3683057" y="1724163"/>
            <a:ext cx="1319788" cy="22380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4D8236-53BC-43EE-B508-3CD0B20B6BB2}"/>
              </a:ext>
            </a:extLst>
          </p:cNvPr>
          <p:cNvSpPr txBox="1"/>
          <p:nvPr/>
        </p:nvSpPr>
        <p:spPr>
          <a:xfrm>
            <a:off x="3836082" y="1186074"/>
            <a:ext cx="1022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NW </a:t>
            </a:r>
            <a:r>
              <a:rPr lang="en-US" sz="1800" dirty="0"/>
              <a:t>PRG </a:t>
            </a:r>
            <a:endParaRPr lang="en-US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CA08D1C9-5B92-4B5B-818F-D408424EC94C}"/>
              </a:ext>
            </a:extLst>
          </p:cNvPr>
          <p:cNvSpPr/>
          <p:nvPr/>
        </p:nvSpPr>
        <p:spPr>
          <a:xfrm>
            <a:off x="3683057" y="2201732"/>
            <a:ext cx="1319788" cy="22380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595531D4-91A7-4F3A-B86F-6B3A08CB4311}"/>
              </a:ext>
            </a:extLst>
          </p:cNvPr>
          <p:cNvSpPr/>
          <p:nvPr/>
        </p:nvSpPr>
        <p:spPr>
          <a:xfrm>
            <a:off x="3683057" y="2779655"/>
            <a:ext cx="1319788" cy="22380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2D8DB262-4441-4533-8FE8-9A548506A24D}"/>
              </a:ext>
            </a:extLst>
          </p:cNvPr>
          <p:cNvSpPr/>
          <p:nvPr/>
        </p:nvSpPr>
        <p:spPr>
          <a:xfrm>
            <a:off x="3683057" y="4768924"/>
            <a:ext cx="1319788" cy="22380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9DEC089F-066D-4693-A26E-617B27576127}"/>
              </a:ext>
            </a:extLst>
          </p:cNvPr>
          <p:cNvSpPr/>
          <p:nvPr/>
        </p:nvSpPr>
        <p:spPr>
          <a:xfrm>
            <a:off x="3683057" y="5246493"/>
            <a:ext cx="1319788" cy="22380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32215946-7869-4279-906F-B543A6183A77}"/>
              </a:ext>
            </a:extLst>
          </p:cNvPr>
          <p:cNvSpPr/>
          <p:nvPr/>
        </p:nvSpPr>
        <p:spPr>
          <a:xfrm>
            <a:off x="3683057" y="5824416"/>
            <a:ext cx="1319788" cy="22380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281FDCC-FC84-45CB-B732-66FE5782AC2A}"/>
                  </a:ext>
                </a:extLst>
              </p:cNvPr>
              <p:cNvSpPr txBox="1"/>
              <p:nvPr/>
            </p:nvSpPr>
            <p:spPr>
              <a:xfrm>
                <a:off x="3902852" y="6369408"/>
                <a:ext cx="3943028" cy="459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/>
                  <a:t> is a </a:t>
                </a:r>
                <a:r>
                  <a:rPr lang="en-US" sz="2000" b="1" dirty="0"/>
                  <a:t>distinguisher </a:t>
                </a:r>
                <a:r>
                  <a:rPr lang="en-US" sz="2000" dirty="0"/>
                  <a:t>for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every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NW</m:t>
                        </m:r>
                      </m:e>
                      <m:sub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281FDCC-FC84-45CB-B732-66FE5782A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852" y="6369408"/>
                <a:ext cx="3943028" cy="459998"/>
              </a:xfrm>
              <a:prstGeom prst="rect">
                <a:avLst/>
              </a:prstGeom>
              <a:blipFill>
                <a:blip r:embed="rId6"/>
                <a:stretch>
                  <a:fillRect t="-666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9AD09A8-8563-4F35-AED4-5C608B5A8E99}"/>
                  </a:ext>
                </a:extLst>
              </p:cNvPr>
              <p:cNvSpPr txBox="1"/>
              <p:nvPr/>
            </p:nvSpPr>
            <p:spPr>
              <a:xfrm>
                <a:off x="6784253" y="3390579"/>
                <a:ext cx="4320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9AD09A8-8563-4F35-AED4-5C608B5A8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253" y="3390579"/>
                <a:ext cx="432048" cy="461665"/>
              </a:xfrm>
              <a:prstGeom prst="rect">
                <a:avLst/>
              </a:prstGeom>
              <a:blipFill>
                <a:blip r:embed="rId7"/>
                <a:stretch>
                  <a:fillRect l="-4225" r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720C4F07-7730-4C3D-9F80-93D952EA0AD6}"/>
              </a:ext>
            </a:extLst>
          </p:cNvPr>
          <p:cNvSpPr txBox="1"/>
          <p:nvPr/>
        </p:nvSpPr>
        <p:spPr>
          <a:xfrm>
            <a:off x="7700974" y="3190524"/>
            <a:ext cx="1797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Reconstruction</a:t>
            </a:r>
            <a:endParaRPr lang="en-US" dirty="0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EBD2DA3C-E20A-48B4-B673-3455A2A8CB05}"/>
              </a:ext>
            </a:extLst>
          </p:cNvPr>
          <p:cNvSpPr/>
          <p:nvPr/>
        </p:nvSpPr>
        <p:spPr>
          <a:xfrm>
            <a:off x="7863060" y="3621411"/>
            <a:ext cx="1473300" cy="36004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9A1C97D-AA43-4A0E-BAA8-03286DA58885}"/>
                  </a:ext>
                </a:extLst>
              </p:cNvPr>
              <p:cNvSpPr txBox="1"/>
              <p:nvPr/>
            </p:nvSpPr>
            <p:spPr>
              <a:xfrm>
                <a:off x="9152876" y="7823053"/>
                <a:ext cx="3600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 small circuit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which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does not </a:t>
                </a:r>
                <a:r>
                  <a:rPr lang="en-US" sz="2400" dirty="0"/>
                  <a:t>fool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9A1C97D-AA43-4A0E-BAA8-03286DA58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876" y="7823053"/>
                <a:ext cx="3600400" cy="830997"/>
              </a:xfrm>
              <a:prstGeom prst="rect">
                <a:avLst/>
              </a:prstGeom>
              <a:blipFill>
                <a:blip r:embed="rId8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D65E55A-D7F3-4E38-B040-DD283480E255}"/>
                  </a:ext>
                </a:extLst>
              </p:cNvPr>
              <p:cNvSpPr txBox="1"/>
              <p:nvPr/>
            </p:nvSpPr>
            <p:spPr>
              <a:xfrm>
                <a:off x="2368985" y="8096087"/>
                <a:ext cx="3600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 small circuit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D65E55A-D7F3-4E38-B040-DD283480E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985" y="8096087"/>
                <a:ext cx="3600400" cy="461665"/>
              </a:xfrm>
              <a:prstGeom prst="rect">
                <a:avLst/>
              </a:prstGeom>
              <a:blipFill>
                <a:blip r:embed="rId9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85FA8D8-5053-4F97-8660-B38A10E5D3E6}"/>
                  </a:ext>
                </a:extLst>
              </p:cNvPr>
              <p:cNvSpPr txBox="1"/>
              <p:nvPr/>
            </p:nvSpPr>
            <p:spPr>
              <a:xfrm>
                <a:off x="9526504" y="1603676"/>
                <a:ext cx="22581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a small circuit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85FA8D8-5053-4F97-8660-B38A10E5D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6504" y="1603676"/>
                <a:ext cx="2258128" cy="369332"/>
              </a:xfrm>
              <a:prstGeom prst="rect">
                <a:avLst/>
              </a:prstGeom>
              <a:blipFill>
                <a:blip r:embed="rId10"/>
                <a:stretch>
                  <a:fillRect l="-243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B7DF5C1-9998-4E1E-854D-CBD0DF578F39}"/>
                  </a:ext>
                </a:extLst>
              </p:cNvPr>
              <p:cNvSpPr txBox="1"/>
              <p:nvPr/>
            </p:nvSpPr>
            <p:spPr>
              <a:xfrm>
                <a:off x="9533930" y="2106369"/>
                <a:ext cx="2258128" cy="3764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a small circuit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B7DF5C1-9998-4E1E-854D-CBD0DF578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3930" y="2106369"/>
                <a:ext cx="2258128" cy="376450"/>
              </a:xfrm>
              <a:prstGeom prst="rect">
                <a:avLst/>
              </a:prstGeom>
              <a:blipFill>
                <a:blip r:embed="rId11"/>
                <a:stretch>
                  <a:fillRect l="-2432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4BD8420-A83E-4625-A4B3-3A702A2CEA73}"/>
                  </a:ext>
                </a:extLst>
              </p:cNvPr>
              <p:cNvSpPr txBox="1"/>
              <p:nvPr/>
            </p:nvSpPr>
            <p:spPr>
              <a:xfrm>
                <a:off x="9533930" y="2629620"/>
                <a:ext cx="2258128" cy="3764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a small circuit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4BD8420-A83E-4625-A4B3-3A702A2CE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3930" y="2629620"/>
                <a:ext cx="2258128" cy="376450"/>
              </a:xfrm>
              <a:prstGeom prst="rect">
                <a:avLst/>
              </a:prstGeom>
              <a:blipFill>
                <a:blip r:embed="rId12"/>
                <a:stretch>
                  <a:fillRect l="-2432" t="-8065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EDFF9B6-755C-43C9-9F5B-44B60319AD72}"/>
                  </a:ext>
                </a:extLst>
              </p:cNvPr>
              <p:cNvSpPr txBox="1"/>
              <p:nvPr/>
            </p:nvSpPr>
            <p:spPr>
              <a:xfrm>
                <a:off x="9568887" y="4744714"/>
                <a:ext cx="2361284" cy="370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a small circuit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EDFF9B6-755C-43C9-9F5B-44B60319A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8887" y="4744714"/>
                <a:ext cx="2361284" cy="370551"/>
              </a:xfrm>
              <a:prstGeom prst="rect">
                <a:avLst/>
              </a:prstGeom>
              <a:blipFill>
                <a:blip r:embed="rId13"/>
                <a:stretch>
                  <a:fillRect l="-232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2B0FE2B-AC58-4582-B2F6-E27A6EBCFC3E}"/>
                  </a:ext>
                </a:extLst>
              </p:cNvPr>
              <p:cNvSpPr txBox="1"/>
              <p:nvPr/>
            </p:nvSpPr>
            <p:spPr>
              <a:xfrm>
                <a:off x="9568887" y="5192771"/>
                <a:ext cx="2361284" cy="370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a small circuit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2B0FE2B-AC58-4582-B2F6-E27A6EBCF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8887" y="5192771"/>
                <a:ext cx="2361284" cy="370551"/>
              </a:xfrm>
              <a:prstGeom prst="rect">
                <a:avLst/>
              </a:prstGeom>
              <a:blipFill>
                <a:blip r:embed="rId14"/>
                <a:stretch>
                  <a:fillRect l="-2326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19177A6-BB20-45B3-A172-DEF486079E19}"/>
                  </a:ext>
                </a:extLst>
              </p:cNvPr>
              <p:cNvSpPr txBox="1"/>
              <p:nvPr/>
            </p:nvSpPr>
            <p:spPr>
              <a:xfrm>
                <a:off x="9599962" y="5691018"/>
                <a:ext cx="2361284" cy="370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a small circuit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19177A6-BB20-45B3-A172-DEF486079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9962" y="5691018"/>
                <a:ext cx="2361284" cy="370551"/>
              </a:xfrm>
              <a:prstGeom prst="rect">
                <a:avLst/>
              </a:prstGeom>
              <a:blipFill>
                <a:blip r:embed="rId15"/>
                <a:stretch>
                  <a:fillRect l="-232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D75666-9E75-46A2-8797-31565431385E}"/>
                  </a:ext>
                </a:extLst>
              </p:cNvPr>
              <p:cNvSpPr txBox="1"/>
              <p:nvPr/>
            </p:nvSpPr>
            <p:spPr>
              <a:xfrm>
                <a:off x="5301684" y="1669457"/>
                <a:ext cx="1008112" cy="406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NW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D75666-9E75-46A2-8797-315654313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684" y="1669457"/>
                <a:ext cx="1008112" cy="40633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18432BC-FCB6-40EE-817A-FDF41021376E}"/>
                  </a:ext>
                </a:extLst>
              </p:cNvPr>
              <p:cNvSpPr txBox="1"/>
              <p:nvPr/>
            </p:nvSpPr>
            <p:spPr>
              <a:xfrm>
                <a:off x="5301684" y="2147026"/>
                <a:ext cx="1008112" cy="4069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NW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18432BC-FCB6-40EE-817A-FDF410213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684" y="2147026"/>
                <a:ext cx="1008112" cy="40697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DB07AE7-EC71-4F1D-B500-4AFCFF3E11FC}"/>
                  </a:ext>
                </a:extLst>
              </p:cNvPr>
              <p:cNvSpPr txBox="1"/>
              <p:nvPr/>
            </p:nvSpPr>
            <p:spPr>
              <a:xfrm>
                <a:off x="5301684" y="2724949"/>
                <a:ext cx="1008112" cy="408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NW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DB07AE7-EC71-4F1D-B500-4AFCFF3E1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684" y="2724949"/>
                <a:ext cx="1008112" cy="40825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3E270FF-7976-4730-83BE-B12A451D0609}"/>
                  </a:ext>
                </a:extLst>
              </p:cNvPr>
              <p:cNvSpPr txBox="1"/>
              <p:nvPr/>
            </p:nvSpPr>
            <p:spPr>
              <a:xfrm>
                <a:off x="5309109" y="5210726"/>
                <a:ext cx="1008112" cy="4206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NW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ℓ−1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3E270FF-7976-4730-83BE-B12A451D0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109" y="5210726"/>
                <a:ext cx="1008112" cy="420693"/>
              </a:xfrm>
              <a:prstGeom prst="rect">
                <a:avLst/>
              </a:prstGeom>
              <a:blipFill>
                <a:blip r:embed="rId19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6A599C4-0D6F-462A-AC12-EBE0CBD9FD92}"/>
                  </a:ext>
                </a:extLst>
              </p:cNvPr>
              <p:cNvSpPr txBox="1"/>
              <p:nvPr/>
            </p:nvSpPr>
            <p:spPr>
              <a:xfrm>
                <a:off x="5309109" y="5754653"/>
                <a:ext cx="1008112" cy="4206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NW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6A599C4-0D6F-462A-AC12-EBE0CBD9F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109" y="5754653"/>
                <a:ext cx="1008112" cy="420693"/>
              </a:xfrm>
              <a:prstGeom prst="rect">
                <a:avLst/>
              </a:prstGeom>
              <a:blipFill>
                <a:blip r:embed="rId20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A865A45-BE8A-4082-906B-93FDCA8E5CDA}"/>
                  </a:ext>
                </a:extLst>
              </p:cNvPr>
              <p:cNvSpPr txBox="1"/>
              <p:nvPr/>
            </p:nvSpPr>
            <p:spPr>
              <a:xfrm>
                <a:off x="5309109" y="4717054"/>
                <a:ext cx="1008112" cy="4206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NW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ℓ−2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A865A45-BE8A-4082-906B-93FDCA8E5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109" y="4717054"/>
                <a:ext cx="1008112" cy="420693"/>
              </a:xfrm>
              <a:prstGeom prst="rect">
                <a:avLst/>
              </a:prstGeom>
              <a:blipFill>
                <a:blip r:embed="rId21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76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/>
      <p:bldP spid="5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AE96-3062-4CB5-B6B1-1BFE8F39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188641"/>
            <a:ext cx="11090448" cy="86094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Review</a:t>
            </a:r>
            <a:r>
              <a:rPr lang="en-US" dirty="0"/>
              <a:t>: Reconstruction as Learning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D10DDC-B725-4F21-BF3B-57AE58401DF7}"/>
              </a:ext>
            </a:extLst>
          </p:cNvPr>
          <p:cNvSpPr txBox="1"/>
          <p:nvPr/>
        </p:nvSpPr>
        <p:spPr>
          <a:xfrm>
            <a:off x="1537003" y="3354871"/>
            <a:ext cx="89331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[IW’98]</a:t>
            </a:r>
          </a:p>
          <a:p>
            <a:pPr algn="ctr"/>
            <a:r>
              <a:rPr lang="en-US" sz="2400" dirty="0"/>
              <a:t>The Nisan-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Google Sans"/>
              </a:rPr>
              <a:t>Wigderson</a:t>
            </a:r>
            <a:r>
              <a:rPr lang="en-US" sz="2400" dirty="0"/>
              <a:t> PRG gives a </a:t>
            </a:r>
            <a:r>
              <a:rPr lang="en-US" sz="2400" b="1" dirty="0">
                <a:solidFill>
                  <a:srgbClr val="FF0000"/>
                </a:solidFill>
              </a:rPr>
              <a:t>uniform</a:t>
            </a:r>
            <a:r>
              <a:rPr lang="en-US" sz="2400" dirty="0"/>
              <a:t> </a:t>
            </a:r>
            <a:r>
              <a:rPr lang="en-US" sz="2400" b="1" dirty="0"/>
              <a:t>learning</a:t>
            </a:r>
            <a:r>
              <a:rPr lang="en-US" sz="2400" dirty="0"/>
              <a:t> </a:t>
            </a:r>
            <a:r>
              <a:rPr lang="en-US" sz="2400" b="1" dirty="0"/>
              <a:t>procedure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854853-E812-4DC9-A867-7D0AE846B0A8}"/>
              </a:ext>
            </a:extLst>
          </p:cNvPr>
          <p:cNvSpPr txBox="1"/>
          <p:nvPr/>
        </p:nvSpPr>
        <p:spPr>
          <a:xfrm>
            <a:off x="4511824" y="1297402"/>
            <a:ext cx="29523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Reconstructive</a:t>
            </a:r>
            <a:r>
              <a:rPr lang="en-US" sz="2400" dirty="0"/>
              <a:t> PRGs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D3C0A6E-3BE8-4963-828D-DE4622432317}"/>
              </a:ext>
            </a:extLst>
          </p:cNvPr>
          <p:cNvSpPr/>
          <p:nvPr/>
        </p:nvSpPr>
        <p:spPr>
          <a:xfrm rot="10800000">
            <a:off x="4336921" y="2055221"/>
            <a:ext cx="2952328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FFD62F1-364A-4DD7-A6B8-76C8D93015F8}"/>
                  </a:ext>
                </a:extLst>
              </p:cNvPr>
              <p:cNvSpPr txBox="1"/>
              <p:nvPr/>
            </p:nvSpPr>
            <p:spPr>
              <a:xfrm>
                <a:off x="7511656" y="1819743"/>
                <a:ext cx="3600400" cy="860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The small circuit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which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NW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b="1" dirty="0"/>
                  <a:t>does not </a:t>
                </a:r>
                <a:r>
                  <a:rPr lang="en-US" sz="2400" dirty="0"/>
                  <a:t>fool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FFD62F1-364A-4DD7-A6B8-76C8D9301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656" y="1819743"/>
                <a:ext cx="3600400" cy="860620"/>
              </a:xfrm>
              <a:prstGeom prst="rect">
                <a:avLst/>
              </a:prstGeom>
              <a:blipFill>
                <a:blip r:embed="rId3"/>
                <a:stretch>
                  <a:fillRect t="-5674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69A560F-6F00-4DE5-B7BD-43C3FA9FDEFF}"/>
                  </a:ext>
                </a:extLst>
              </p:cNvPr>
              <p:cNvSpPr txBox="1"/>
              <p:nvPr/>
            </p:nvSpPr>
            <p:spPr>
              <a:xfrm>
                <a:off x="727765" y="2092777"/>
                <a:ext cx="3600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 small circuit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69A560F-6F00-4DE5-B7BD-43C3FA9FD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5" y="2092777"/>
                <a:ext cx="3600400" cy="461665"/>
              </a:xfrm>
              <a:prstGeom prst="rect">
                <a:avLst/>
              </a:prstGeom>
              <a:blipFill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085A2B-F0DA-4E62-9EC9-23891E0B6B70}"/>
                  </a:ext>
                </a:extLst>
              </p:cNvPr>
              <p:cNvSpPr txBox="1"/>
              <p:nvPr/>
            </p:nvSpPr>
            <p:spPr>
              <a:xfrm>
                <a:off x="1647117" y="4985651"/>
                <a:ext cx="8712968" cy="12299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/>
                  <a:t>Reconstruction via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uniform</a:t>
                </a:r>
                <a:r>
                  <a:rPr lang="en-US" sz="2400" b="1" dirty="0"/>
                  <a:t> Learning</a:t>
                </a:r>
              </a:p>
              <a:p>
                <a:r>
                  <a:rPr lang="en-US" sz="2400" dirty="0"/>
                  <a:t>A uniform learner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that distinguishes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NW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, makes a small number of </a:t>
                </a:r>
                <a:r>
                  <a:rPr lang="en-US" sz="2400" b="1" dirty="0">
                    <a:solidFill>
                      <a:srgbClr val="00B0F0"/>
                    </a:solidFill>
                  </a:rPr>
                  <a:t>queries</a:t>
                </a:r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, output a small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circuit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w.h.p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085A2B-F0DA-4E62-9EC9-23891E0B6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117" y="4985651"/>
                <a:ext cx="8712968" cy="1229952"/>
              </a:xfrm>
              <a:prstGeom prst="rect">
                <a:avLst/>
              </a:prstGeom>
              <a:blipFill>
                <a:blip r:embed="rId5"/>
                <a:stretch>
                  <a:fillRect l="-1050" t="-3960" b="-10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88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1" grpId="0"/>
      <p:bldP spid="12" grpId="0" animBg="1"/>
      <p:bldP spid="14" grpId="0"/>
      <p:bldP spid="15" grpId="0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AE96-3062-4CB5-B6B1-1BFE8F39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188641"/>
            <a:ext cx="11090448" cy="860942"/>
          </a:xfrm>
        </p:spPr>
        <p:txBody>
          <a:bodyPr/>
          <a:lstStyle/>
          <a:p>
            <a:pPr algn="ctr"/>
            <a:r>
              <a:rPr lang="en-US" dirty="0"/>
              <a:t>The GKR interactive proof protocol: </a:t>
            </a:r>
            <a:r>
              <a:rPr lang="en-US" sz="4400" b="1" dirty="0">
                <a:solidFill>
                  <a:schemeClr val="tx1"/>
                </a:solidFill>
              </a:rPr>
              <a:t>Reminder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DD8CE9-EBD0-483E-9054-EA8D6001D264}"/>
                  </a:ext>
                </a:extLst>
              </p:cNvPr>
              <p:cNvSpPr txBox="1"/>
              <p:nvPr/>
            </p:nvSpPr>
            <p:spPr>
              <a:xfrm>
                <a:off x="2864481" y="2002092"/>
                <a:ext cx="4446814" cy="36933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From which one can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DD8CE9-EBD0-483E-9054-EA8D6001D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481" y="2002092"/>
                <a:ext cx="4446814" cy="369332"/>
              </a:xfrm>
              <a:prstGeom prst="rect">
                <a:avLst/>
              </a:prstGeom>
              <a:blipFill>
                <a:blip r:embed="rId3"/>
                <a:stretch>
                  <a:fillRect t="-6349" b="-2222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B0307A0-DF35-4442-BD64-B2667A46FE9C}"/>
              </a:ext>
            </a:extLst>
          </p:cNvPr>
          <p:cNvSpPr txBox="1"/>
          <p:nvPr/>
        </p:nvSpPr>
        <p:spPr>
          <a:xfrm>
            <a:off x="2864480" y="2513348"/>
            <a:ext cx="4448950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14C5CF-1487-4074-87F3-B795BDD7CC7B}"/>
              </a:ext>
            </a:extLst>
          </p:cNvPr>
          <p:cNvSpPr txBox="1"/>
          <p:nvPr/>
        </p:nvSpPr>
        <p:spPr>
          <a:xfrm>
            <a:off x="2864480" y="3038582"/>
            <a:ext cx="4448950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035859-B059-4F68-88F5-BC74FA280921}"/>
                  </a:ext>
                </a:extLst>
              </p:cNvPr>
              <p:cNvSpPr txBox="1"/>
              <p:nvPr/>
            </p:nvSpPr>
            <p:spPr>
              <a:xfrm>
                <a:off x="4914067" y="3440837"/>
                <a:ext cx="3497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035859-B059-4F68-88F5-BC74FA280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067" y="3440837"/>
                <a:ext cx="349776" cy="461665"/>
              </a:xfrm>
              <a:prstGeom prst="rect">
                <a:avLst/>
              </a:prstGeom>
              <a:blipFill>
                <a:blip r:embed="rId4"/>
                <a:stretch>
                  <a:fillRect l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44CF6823-DAA3-47F8-89FA-A6855A6CC629}"/>
              </a:ext>
            </a:extLst>
          </p:cNvPr>
          <p:cNvSpPr txBox="1"/>
          <p:nvPr/>
        </p:nvSpPr>
        <p:spPr>
          <a:xfrm>
            <a:off x="2423592" y="1196752"/>
            <a:ext cx="5169941" cy="46166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Truth-tables of </a:t>
            </a:r>
            <a:r>
              <a:rPr lang="en-US" sz="2400" b="1" dirty="0">
                <a:solidFill>
                  <a:srgbClr val="FF0000"/>
                </a:solidFill>
              </a:rPr>
              <a:t>honest prover strategies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C45DD9-1FB6-44F3-880A-63C63171BA49}"/>
              </a:ext>
            </a:extLst>
          </p:cNvPr>
          <p:cNvSpPr txBox="1"/>
          <p:nvPr/>
        </p:nvSpPr>
        <p:spPr>
          <a:xfrm>
            <a:off x="2859524" y="3563816"/>
            <a:ext cx="4448950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A3AFAD-886A-4541-8221-6F1E05502AFD}"/>
              </a:ext>
            </a:extLst>
          </p:cNvPr>
          <p:cNvSpPr txBox="1"/>
          <p:nvPr/>
        </p:nvSpPr>
        <p:spPr>
          <a:xfrm>
            <a:off x="2864481" y="4056035"/>
            <a:ext cx="4446814" cy="41453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9B69BC-A3A2-4D34-8E87-A49F5481039B}"/>
              </a:ext>
            </a:extLst>
          </p:cNvPr>
          <p:cNvSpPr txBox="1"/>
          <p:nvPr/>
        </p:nvSpPr>
        <p:spPr>
          <a:xfrm>
            <a:off x="2859524" y="5049689"/>
            <a:ext cx="4448950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332B4A-7489-420D-82F7-72C1E71658D0}"/>
              </a:ext>
            </a:extLst>
          </p:cNvPr>
          <p:cNvSpPr txBox="1"/>
          <p:nvPr/>
        </p:nvSpPr>
        <p:spPr>
          <a:xfrm>
            <a:off x="2859524" y="5574923"/>
            <a:ext cx="4448950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356E9A0-9F06-431F-982E-27B922140FAF}"/>
                  </a:ext>
                </a:extLst>
              </p:cNvPr>
              <p:cNvSpPr txBox="1"/>
              <p:nvPr/>
            </p:nvSpPr>
            <p:spPr>
              <a:xfrm>
                <a:off x="4909111" y="5977178"/>
                <a:ext cx="3497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356E9A0-9F06-431F-982E-27B922140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111" y="5977178"/>
                <a:ext cx="349776" cy="461665"/>
              </a:xfrm>
              <a:prstGeom prst="rect">
                <a:avLst/>
              </a:prstGeom>
              <a:blipFill>
                <a:blip r:embed="rId5"/>
                <a:stretch>
                  <a:fillRect l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028ADA2-A1EF-45CB-94E6-58C28FF76CAF}"/>
                  </a:ext>
                </a:extLst>
              </p:cNvPr>
              <p:cNvSpPr txBox="1"/>
              <p:nvPr/>
            </p:nvSpPr>
            <p:spPr>
              <a:xfrm>
                <a:off x="2854568" y="6100157"/>
                <a:ext cx="4448950" cy="36933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each entry is computable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dirty="0"/>
                  <a:t> time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028ADA2-A1EF-45CB-94E6-58C28FF76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568" y="6100157"/>
                <a:ext cx="4448950" cy="369332"/>
              </a:xfrm>
              <a:prstGeom prst="rect">
                <a:avLst/>
              </a:prstGeom>
              <a:blipFill>
                <a:blip r:embed="rId6"/>
                <a:stretch>
                  <a:fillRect t="-8065" b="-2419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3771973-584E-4E8A-9365-696C7FDACDEC}"/>
                  </a:ext>
                </a:extLst>
              </p:cNvPr>
              <p:cNvSpPr txBox="1"/>
              <p:nvPr/>
            </p:nvSpPr>
            <p:spPr>
              <a:xfrm>
                <a:off x="559428" y="1904450"/>
                <a:ext cx="1974002" cy="59638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R</a:t>
                </a:r>
                <a:r>
                  <a:rPr lang="en-US" sz="1600" b="0" dirty="0"/>
                  <a:t>ound-1 Strategy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func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3771973-584E-4E8A-9365-696C7FDAC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28" y="1904450"/>
                <a:ext cx="1974002" cy="596382"/>
              </a:xfrm>
              <a:prstGeom prst="rect">
                <a:avLst/>
              </a:prstGeom>
              <a:blipFill>
                <a:blip r:embed="rId7"/>
                <a:stretch>
                  <a:fillRect t="-30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9B90916-7D68-41EE-9310-610AF4D16CE3}"/>
                  </a:ext>
                </a:extLst>
              </p:cNvPr>
              <p:cNvSpPr txBox="1"/>
              <p:nvPr/>
            </p:nvSpPr>
            <p:spPr>
              <a:xfrm>
                <a:off x="550483" y="2442200"/>
                <a:ext cx="1991892" cy="6075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R</a:t>
                </a:r>
                <a:r>
                  <a:rPr lang="en-US" sz="1600" b="0" dirty="0"/>
                  <a:t>ound-2 Strategy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func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9B90916-7D68-41EE-9310-610AF4D16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83" y="2442200"/>
                <a:ext cx="1991892" cy="607539"/>
              </a:xfrm>
              <a:prstGeom prst="rect">
                <a:avLst/>
              </a:prstGeom>
              <a:blipFill>
                <a:blip r:embed="rId8"/>
                <a:stretch>
                  <a:fillRect t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E3D086-8BEA-4149-9FFC-ED0CC4BBB28E}"/>
                  </a:ext>
                </a:extLst>
              </p:cNvPr>
              <p:cNvSpPr txBox="1"/>
              <p:nvPr/>
            </p:nvSpPr>
            <p:spPr>
              <a:xfrm>
                <a:off x="541538" y="2968668"/>
                <a:ext cx="1991892" cy="6075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R</a:t>
                </a:r>
                <a:r>
                  <a:rPr lang="en-US" sz="1600" b="0" dirty="0"/>
                  <a:t>ound-3 Strategy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func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E3D086-8BEA-4149-9FFC-ED0CC4BBB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8" y="2968668"/>
                <a:ext cx="1991892" cy="607539"/>
              </a:xfrm>
              <a:prstGeom prst="rect">
                <a:avLst/>
              </a:prstGeom>
              <a:blipFill>
                <a:blip r:embed="rId9"/>
                <a:stretch>
                  <a:fillRect t="-3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8C9767E-1471-4284-B629-658B6D04F1AC}"/>
                  </a:ext>
                </a:extLst>
              </p:cNvPr>
              <p:cNvSpPr txBox="1"/>
              <p:nvPr/>
            </p:nvSpPr>
            <p:spPr>
              <a:xfrm>
                <a:off x="1362596" y="3469152"/>
                <a:ext cx="3497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8C9767E-1471-4284-B629-658B6D04F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596" y="3469152"/>
                <a:ext cx="349776" cy="461665"/>
              </a:xfrm>
              <a:prstGeom prst="rect">
                <a:avLst/>
              </a:prstGeom>
              <a:blipFill>
                <a:blip r:embed="rId10"/>
                <a:stretch>
                  <a:fillRect l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D50BD2E-BF9A-4CB0-A46D-EA08AB995E6B}"/>
                  </a:ext>
                </a:extLst>
              </p:cNvPr>
              <p:cNvSpPr txBox="1"/>
              <p:nvPr/>
            </p:nvSpPr>
            <p:spPr>
              <a:xfrm>
                <a:off x="4913000" y="4547886"/>
                <a:ext cx="3497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D50BD2E-BF9A-4CB0-A46D-EA08AB995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000" y="4547886"/>
                <a:ext cx="349776" cy="461665"/>
              </a:xfrm>
              <a:prstGeom prst="rect">
                <a:avLst/>
              </a:prstGeom>
              <a:blipFill>
                <a:blip r:embed="rId11"/>
                <a:stretch>
                  <a:fillRect l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0E58296-5A91-498E-BD3C-2A15492D1828}"/>
                  </a:ext>
                </a:extLst>
              </p:cNvPr>
              <p:cNvSpPr txBox="1"/>
              <p:nvPr/>
            </p:nvSpPr>
            <p:spPr>
              <a:xfrm>
                <a:off x="541537" y="5985478"/>
                <a:ext cx="1974002" cy="6026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R</a:t>
                </a:r>
                <a:r>
                  <a:rPr lang="en-US" sz="1600" b="0" dirty="0"/>
                  <a:t>ound-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1600" b="0" dirty="0"/>
                  <a:t> Strategy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func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0E58296-5A91-498E-BD3C-2A15492D1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5985478"/>
                <a:ext cx="1974002" cy="602601"/>
              </a:xfrm>
              <a:prstGeom prst="rect">
                <a:avLst/>
              </a:prstGeom>
              <a:blipFill>
                <a:blip r:embed="rId12"/>
                <a:stretch>
                  <a:fillRect t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89DB915-0DDA-47A3-91E8-0B896B967EF5}"/>
                  </a:ext>
                </a:extLst>
              </p:cNvPr>
              <p:cNvSpPr txBox="1"/>
              <p:nvPr/>
            </p:nvSpPr>
            <p:spPr>
              <a:xfrm>
                <a:off x="1353651" y="5583369"/>
                <a:ext cx="3497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89DB915-0DDA-47A3-91E8-0B896B967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651" y="5583369"/>
                <a:ext cx="349776" cy="461665"/>
              </a:xfrm>
              <a:prstGeom prst="rect">
                <a:avLst/>
              </a:prstGeom>
              <a:blipFill>
                <a:blip r:embed="rId13"/>
                <a:stretch>
                  <a:fillRect l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171D980-FB90-4A5E-957A-4B720A09B5AE}"/>
                  </a:ext>
                </a:extLst>
              </p:cNvPr>
              <p:cNvSpPr txBox="1"/>
              <p:nvPr/>
            </p:nvSpPr>
            <p:spPr>
              <a:xfrm>
                <a:off x="8616280" y="2789389"/>
                <a:ext cx="3437681" cy="159742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Reductive</a:t>
                </a:r>
              </a:p>
              <a:p>
                <a:pPr algn="ctr"/>
                <a:r>
                  <a:rPr lang="en-US" sz="2000" b="0" dirty="0">
                    <a:solidFill>
                      <a:schemeClr val="tx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≤ℓ−1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-time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/>
                  <a:t>such that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Sup>
                            <m:sSub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171D980-FB90-4A5E-957A-4B720A09B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2789389"/>
                <a:ext cx="3437681" cy="1597425"/>
              </a:xfrm>
              <a:prstGeom prst="rect">
                <a:avLst/>
              </a:prstGeom>
              <a:blipFill>
                <a:blip r:embed="rId14"/>
                <a:stretch>
                  <a:fillRect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03D739-4339-4794-8ED1-3893C14226D2}"/>
              </a:ext>
            </a:extLst>
          </p:cNvPr>
          <p:cNvCxnSpPr>
            <a:cxnSpLocks/>
          </p:cNvCxnSpPr>
          <p:nvPr/>
        </p:nvCxnSpPr>
        <p:spPr>
          <a:xfrm>
            <a:off x="3433174" y="3733224"/>
            <a:ext cx="345096" cy="5866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677657C-0798-44B4-84EC-76D4888766DF}"/>
              </a:ext>
            </a:extLst>
          </p:cNvPr>
          <p:cNvCxnSpPr/>
          <p:nvPr/>
        </p:nvCxnSpPr>
        <p:spPr>
          <a:xfrm flipH="1">
            <a:off x="3331047" y="3733224"/>
            <a:ext cx="102127" cy="5866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24C12E3-55BC-4C66-ADDB-BD854E56D862}"/>
              </a:ext>
            </a:extLst>
          </p:cNvPr>
          <p:cNvCxnSpPr>
            <a:cxnSpLocks/>
          </p:cNvCxnSpPr>
          <p:nvPr/>
        </p:nvCxnSpPr>
        <p:spPr>
          <a:xfrm>
            <a:off x="3433174" y="3733224"/>
            <a:ext cx="1022315" cy="601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871BC1-9DB8-46FD-B7D5-02209615E44A}"/>
                  </a:ext>
                </a:extLst>
              </p:cNvPr>
              <p:cNvSpPr txBox="1"/>
              <p:nvPr/>
            </p:nvSpPr>
            <p:spPr>
              <a:xfrm>
                <a:off x="4528715" y="3465895"/>
                <a:ext cx="3960440" cy="646331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each entry is computable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dirty="0"/>
                  <a:t> time </a:t>
                </a:r>
              </a:p>
              <a:p>
                <a:pPr algn="ctr"/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next row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871BC1-9DB8-46FD-B7D5-02209615E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715" y="3465895"/>
                <a:ext cx="3960440" cy="646331"/>
              </a:xfrm>
              <a:prstGeom prst="rect">
                <a:avLst/>
              </a:prstGeom>
              <a:blipFill>
                <a:blip r:embed="rId15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AF3EA4B-F59D-46C0-99D7-96BFDD37B619}"/>
                  </a:ext>
                </a:extLst>
              </p:cNvPr>
              <p:cNvSpPr txBox="1"/>
              <p:nvPr/>
            </p:nvSpPr>
            <p:spPr>
              <a:xfrm>
                <a:off x="7536160" y="5975033"/>
                <a:ext cx="3515611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Base case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dirty="0"/>
                  <a:t>-time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,ℓ 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,ℓ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AF3EA4B-F59D-46C0-99D7-96BFDD37B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160" y="5975033"/>
                <a:ext cx="3515611" cy="658514"/>
              </a:xfrm>
              <a:prstGeom prst="rect">
                <a:avLst/>
              </a:prstGeom>
              <a:blipFill>
                <a:blip r:embed="rId16"/>
                <a:stretch>
                  <a:fillRect t="-4630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7014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DC1531-82BB-4B00-902A-31F724EC5D73}"/>
              </a:ext>
            </a:extLst>
          </p:cNvPr>
          <p:cNvSpPr txBox="1"/>
          <p:nvPr/>
        </p:nvSpPr>
        <p:spPr>
          <a:xfrm>
            <a:off x="1775520" y="764704"/>
            <a:ext cx="1055423" cy="47269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DFF61F-6FE1-4A22-9F2D-D40603F97419}"/>
                  </a:ext>
                </a:extLst>
              </p:cNvPr>
              <p:cNvSpPr txBox="1"/>
              <p:nvPr/>
            </p:nvSpPr>
            <p:spPr>
              <a:xfrm>
                <a:off x="335360" y="5733256"/>
                <a:ext cx="3943028" cy="459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/>
                  <a:t> is a </a:t>
                </a:r>
                <a:r>
                  <a:rPr lang="en-US" sz="2000" b="1" dirty="0"/>
                  <a:t>distinguisher </a:t>
                </a:r>
                <a:r>
                  <a:rPr lang="en-US" sz="2000" dirty="0"/>
                  <a:t>for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every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NW</m:t>
                        </m:r>
                      </m:e>
                      <m:sub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DFF61F-6FE1-4A22-9F2D-D40603F97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5733256"/>
                <a:ext cx="3943028" cy="459998"/>
              </a:xfrm>
              <a:prstGeom prst="rect">
                <a:avLst/>
              </a:prstGeom>
              <a:blipFill>
                <a:blip r:embed="rId2"/>
                <a:stretch>
                  <a:fillRect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F52094-4F1F-465A-921E-592698763A2A}"/>
                  </a:ext>
                </a:extLst>
              </p:cNvPr>
              <p:cNvSpPr txBox="1"/>
              <p:nvPr/>
            </p:nvSpPr>
            <p:spPr>
              <a:xfrm>
                <a:off x="2087207" y="2730436"/>
                <a:ext cx="4320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F52094-4F1F-465A-921E-592698763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207" y="2730436"/>
                <a:ext cx="432048" cy="461665"/>
              </a:xfrm>
              <a:prstGeom prst="rect">
                <a:avLst/>
              </a:prstGeom>
              <a:blipFill>
                <a:blip r:embed="rId3"/>
                <a:stretch>
                  <a:fillRect l="-2817" r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Right 13">
            <a:extLst>
              <a:ext uri="{FF2B5EF4-FFF2-40B4-BE49-F238E27FC236}">
                <a16:creationId xmlns:a16="http://schemas.microsoft.com/office/drawing/2014/main" id="{4BFB1A8F-E72E-4B22-A95F-F2331AB39A78}"/>
              </a:ext>
            </a:extLst>
          </p:cNvPr>
          <p:cNvSpPr/>
          <p:nvPr/>
        </p:nvSpPr>
        <p:spPr>
          <a:xfrm>
            <a:off x="3166014" y="2961268"/>
            <a:ext cx="3362034" cy="36004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126AF1-3B0F-456F-83E0-1C317FCA7B7D}"/>
                  </a:ext>
                </a:extLst>
              </p:cNvPr>
              <p:cNvSpPr txBox="1"/>
              <p:nvPr/>
            </p:nvSpPr>
            <p:spPr>
              <a:xfrm>
                <a:off x="6528048" y="1022914"/>
                <a:ext cx="25452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a small circuit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126AF1-3B0F-456F-83E0-1C317FCA7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048" y="1022914"/>
                <a:ext cx="2545246" cy="369332"/>
              </a:xfrm>
              <a:prstGeom prst="rect">
                <a:avLst/>
              </a:prstGeom>
              <a:blipFill>
                <a:blip r:embed="rId4"/>
                <a:stretch>
                  <a:fillRect l="-215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F5998E-1CDB-4A6D-A772-6DF26D3E7DEB}"/>
                  </a:ext>
                </a:extLst>
              </p:cNvPr>
              <p:cNvSpPr txBox="1"/>
              <p:nvPr/>
            </p:nvSpPr>
            <p:spPr>
              <a:xfrm>
                <a:off x="6535473" y="1525607"/>
                <a:ext cx="25378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a small circuit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/>
                  <a:t>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F5998E-1CDB-4A6D-A772-6DF26D3E7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473" y="1525607"/>
                <a:ext cx="2537821" cy="369332"/>
              </a:xfrm>
              <a:prstGeom prst="rect">
                <a:avLst/>
              </a:prstGeom>
              <a:blipFill>
                <a:blip r:embed="rId5"/>
                <a:stretch>
                  <a:fillRect l="-192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32E04EE-21E3-4BC0-9E5A-65790CD2A1B7}"/>
                  </a:ext>
                </a:extLst>
              </p:cNvPr>
              <p:cNvSpPr txBox="1"/>
              <p:nvPr/>
            </p:nvSpPr>
            <p:spPr>
              <a:xfrm>
                <a:off x="6535474" y="2048858"/>
                <a:ext cx="25378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a small circuit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b="0" dirty="0"/>
                  <a:t>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32E04EE-21E3-4BC0-9E5A-65790CD2A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474" y="2048858"/>
                <a:ext cx="2537822" cy="369332"/>
              </a:xfrm>
              <a:prstGeom prst="rect">
                <a:avLst/>
              </a:prstGeom>
              <a:blipFill>
                <a:blip r:embed="rId6"/>
                <a:stretch>
                  <a:fillRect l="-192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EA1D8F0-E5AD-4A60-B458-060ADA195CA0}"/>
                  </a:ext>
                </a:extLst>
              </p:cNvPr>
              <p:cNvSpPr txBox="1"/>
              <p:nvPr/>
            </p:nvSpPr>
            <p:spPr>
              <a:xfrm>
                <a:off x="6570431" y="4163952"/>
                <a:ext cx="2862906" cy="370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a small circuit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ℓ−2</m:t>
                        </m:r>
                      </m:sub>
                    </m:sSub>
                  </m:oMath>
                </a14:m>
                <a:r>
                  <a:rPr lang="en-US" b="0" dirty="0"/>
                  <a:t>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EA1D8F0-E5AD-4A60-B458-060ADA195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431" y="4163952"/>
                <a:ext cx="2862906" cy="370551"/>
              </a:xfrm>
              <a:prstGeom prst="rect">
                <a:avLst/>
              </a:prstGeom>
              <a:blipFill>
                <a:blip r:embed="rId7"/>
                <a:stretch>
                  <a:fillRect l="-191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B081666-6F98-4227-9FFC-277524187122}"/>
                  </a:ext>
                </a:extLst>
              </p:cNvPr>
              <p:cNvSpPr txBox="1"/>
              <p:nvPr/>
            </p:nvSpPr>
            <p:spPr>
              <a:xfrm>
                <a:off x="6570430" y="4612009"/>
                <a:ext cx="2862907" cy="370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a small circuit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ℓ−1</m:t>
                        </m:r>
                      </m:sub>
                    </m:sSub>
                  </m:oMath>
                </a14:m>
                <a:r>
                  <a:rPr lang="en-US" b="0" dirty="0"/>
                  <a:t>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B081666-6F98-4227-9FFC-277524187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430" y="4612009"/>
                <a:ext cx="2862907" cy="370551"/>
              </a:xfrm>
              <a:prstGeom prst="rect">
                <a:avLst/>
              </a:prstGeom>
              <a:blipFill>
                <a:blip r:embed="rId8"/>
                <a:stretch>
                  <a:fillRect l="-191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342868-4E27-46E6-9FF1-8E7F9BC5BC3C}"/>
                  </a:ext>
                </a:extLst>
              </p:cNvPr>
              <p:cNvSpPr txBox="1"/>
              <p:nvPr/>
            </p:nvSpPr>
            <p:spPr>
              <a:xfrm>
                <a:off x="6601505" y="5110256"/>
                <a:ext cx="2471791" cy="370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a small circuit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b="0" dirty="0"/>
                  <a:t>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342868-4E27-46E6-9FF1-8E7F9BC5B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505" y="5110256"/>
                <a:ext cx="2471791" cy="370551"/>
              </a:xfrm>
              <a:prstGeom prst="rect">
                <a:avLst/>
              </a:prstGeom>
              <a:blipFill>
                <a:blip r:embed="rId9"/>
                <a:stretch>
                  <a:fillRect l="-222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43E5C88-6D50-4540-B293-35964550AE14}"/>
                  </a:ext>
                </a:extLst>
              </p:cNvPr>
              <p:cNvSpPr txBox="1"/>
              <p:nvPr/>
            </p:nvSpPr>
            <p:spPr>
              <a:xfrm>
                <a:off x="3098523" y="3477058"/>
                <a:ext cx="3362034" cy="15180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uniform</a:t>
                </a:r>
                <a:r>
                  <a:rPr lang="en-US" b="1" dirty="0"/>
                  <a:t> Learning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, makes a small number of </a:t>
                </a:r>
                <a:r>
                  <a:rPr lang="en-US" b="1" dirty="0">
                    <a:solidFill>
                      <a:srgbClr val="00B0F0"/>
                    </a:solidFill>
                  </a:rPr>
                  <a:t>queries</a:t>
                </a:r>
                <a:r>
                  <a:rPr lang="en-US" dirty="0"/>
                  <a:t>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en-US" dirty="0"/>
                  <a:t>, output </a:t>
                </a:r>
              </a:p>
              <a:p>
                <a:r>
                  <a:rPr lang="en-US" dirty="0"/>
                  <a:t>a small </a:t>
                </a:r>
                <a:r>
                  <a:rPr lang="en-US" b="1" dirty="0">
                    <a:solidFill>
                      <a:srgbClr val="FF0000"/>
                    </a:solidFill>
                  </a:rPr>
                  <a:t>circuit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en-US" dirty="0" err="1"/>
                  <a:t>w.h.p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43E5C88-6D50-4540-B293-35964550A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523" y="3477058"/>
                <a:ext cx="3362034" cy="1518044"/>
              </a:xfrm>
              <a:prstGeom prst="rect">
                <a:avLst/>
              </a:prstGeom>
              <a:blipFill>
                <a:blip r:embed="rId10"/>
                <a:stretch>
                  <a:fillRect l="-1449" t="-2008" r="-2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D158590-DEDB-4D8B-B859-52F0CD1AAE12}"/>
                  </a:ext>
                </a:extLst>
              </p:cNvPr>
              <p:cNvSpPr txBox="1"/>
              <p:nvPr/>
            </p:nvSpPr>
            <p:spPr>
              <a:xfrm>
                <a:off x="9543081" y="5137669"/>
                <a:ext cx="21135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Base case: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,ℓ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D158590-DEDB-4D8B-B859-52F0CD1AA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081" y="5137669"/>
                <a:ext cx="2113592" cy="381515"/>
              </a:xfrm>
              <a:prstGeom prst="rect">
                <a:avLst/>
              </a:prstGeom>
              <a:blipFill>
                <a:blip r:embed="rId11"/>
                <a:stretch>
                  <a:fillRect l="-2017" t="-8065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DCABCC4-8597-4A3B-A816-E80A77913CFD}"/>
                  </a:ext>
                </a:extLst>
              </p:cNvPr>
              <p:cNvSpPr txBox="1"/>
              <p:nvPr/>
            </p:nvSpPr>
            <p:spPr>
              <a:xfrm>
                <a:off x="7863572" y="1834400"/>
                <a:ext cx="2736304" cy="3703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a small circuit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b="0" dirty="0"/>
                  <a:t>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DCABCC4-8597-4A3B-A816-E80A77913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572" y="1834400"/>
                <a:ext cx="2736304" cy="370358"/>
              </a:xfrm>
              <a:prstGeom prst="rect">
                <a:avLst/>
              </a:prstGeom>
              <a:blipFill>
                <a:blip r:embed="rId12"/>
                <a:stretch>
                  <a:fillRect l="-2004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A3101E56-473B-40A6-8877-B9106A0BF68E}"/>
              </a:ext>
            </a:extLst>
          </p:cNvPr>
          <p:cNvSpPr txBox="1"/>
          <p:nvPr/>
        </p:nvSpPr>
        <p:spPr>
          <a:xfrm>
            <a:off x="8602430" y="1374987"/>
            <a:ext cx="1357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/>
              <a:t>One Step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D23979-0716-443E-8FAD-AD46DFDB0406}"/>
                  </a:ext>
                </a:extLst>
              </p:cNvPr>
              <p:cNvSpPr txBox="1"/>
              <p:nvPr/>
            </p:nvSpPr>
            <p:spPr>
              <a:xfrm>
                <a:off x="7392144" y="2553271"/>
                <a:ext cx="3768080" cy="407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Run the learning algorithm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D23979-0716-443E-8FAD-AD46DFDB0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4" y="2553271"/>
                <a:ext cx="3768080" cy="407997"/>
              </a:xfrm>
              <a:prstGeom prst="rect">
                <a:avLst/>
              </a:prstGeom>
              <a:blipFill>
                <a:blip r:embed="rId13"/>
                <a:stretch>
                  <a:fillRect l="-1456"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2FA4EC7-58E7-42CD-8523-20932BD9D606}"/>
                  </a:ext>
                </a:extLst>
              </p:cNvPr>
              <p:cNvSpPr txBox="1"/>
              <p:nvPr/>
            </p:nvSpPr>
            <p:spPr>
              <a:xfrm>
                <a:off x="7080456" y="2954505"/>
                <a:ext cx="3960440" cy="4563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to answer queries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2FA4EC7-58E7-42CD-8523-20932BD9D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456" y="2954505"/>
                <a:ext cx="3960440" cy="456343"/>
              </a:xfrm>
              <a:prstGeom prst="rect">
                <a:avLst/>
              </a:prstGeom>
              <a:blipFill>
                <a:blip r:embed="rId1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173092D-DBB0-4DD4-BE56-289C8B77B80C}"/>
                  </a:ext>
                </a:extLst>
              </p:cNvPr>
              <p:cNvSpPr txBox="1"/>
              <p:nvPr/>
            </p:nvSpPr>
            <p:spPr>
              <a:xfrm>
                <a:off x="7863572" y="3854843"/>
                <a:ext cx="2736304" cy="3703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a small circuit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173092D-DBB0-4DD4-BE56-289C8B77B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572" y="3854843"/>
                <a:ext cx="2736304" cy="370358"/>
              </a:xfrm>
              <a:prstGeom prst="rect">
                <a:avLst/>
              </a:prstGeom>
              <a:blipFill>
                <a:blip r:embed="rId15"/>
                <a:stretch>
                  <a:fillRect l="-200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Arrow: Down 41">
            <a:extLst>
              <a:ext uri="{FF2B5EF4-FFF2-40B4-BE49-F238E27FC236}">
                <a16:creationId xmlns:a16="http://schemas.microsoft.com/office/drawing/2014/main" id="{65D89817-55D9-4992-88F4-1E88B6E42CD8}"/>
              </a:ext>
            </a:extLst>
          </p:cNvPr>
          <p:cNvSpPr/>
          <p:nvPr/>
        </p:nvSpPr>
        <p:spPr>
          <a:xfrm>
            <a:off x="8916660" y="2179943"/>
            <a:ext cx="288032" cy="492232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2F493C0D-F3C8-47A1-9526-67DCCF2EE6E8}"/>
              </a:ext>
            </a:extLst>
          </p:cNvPr>
          <p:cNvSpPr/>
          <p:nvPr/>
        </p:nvSpPr>
        <p:spPr>
          <a:xfrm>
            <a:off x="8915092" y="3386730"/>
            <a:ext cx="288032" cy="492232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0B15E03F-FC5A-46C5-A8BA-506ACE853547}"/>
              </a:ext>
            </a:extLst>
          </p:cNvPr>
          <p:cNvSpPr/>
          <p:nvPr/>
        </p:nvSpPr>
        <p:spPr>
          <a:xfrm>
            <a:off x="9096026" y="1099903"/>
            <a:ext cx="864096" cy="250243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EC4285C-B16A-471A-80FC-BE8C923D0919}"/>
                  </a:ext>
                </a:extLst>
              </p:cNvPr>
              <p:cNvSpPr txBox="1"/>
              <p:nvPr/>
            </p:nvSpPr>
            <p:spPr>
              <a:xfrm>
                <a:off x="10128448" y="1022914"/>
                <a:ext cx="693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EC4285C-B16A-471A-80FC-BE8C923D0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448" y="1022914"/>
                <a:ext cx="693716" cy="369332"/>
              </a:xfrm>
              <a:prstGeom prst="rect">
                <a:avLst/>
              </a:prstGeom>
              <a:blipFill>
                <a:blip r:embed="rId16"/>
                <a:stretch>
                  <a:fillRect l="-175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5D99823-E0ED-4309-B9D3-02FE533056A1}"/>
                  </a:ext>
                </a:extLst>
              </p:cNvPr>
              <p:cNvSpPr txBox="1"/>
              <p:nvPr/>
            </p:nvSpPr>
            <p:spPr>
              <a:xfrm>
                <a:off x="3014822" y="1191968"/>
                <a:ext cx="3437681" cy="1451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Reductive</a:t>
                </a:r>
              </a:p>
              <a:p>
                <a:pPr algn="ctr"/>
                <a:r>
                  <a:rPr lang="en-US" b="0" dirty="0">
                    <a:solidFill>
                      <a:schemeClr val="tx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≤ℓ−1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such that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5D99823-E0ED-4309-B9D3-02FE53305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822" y="1191968"/>
                <a:ext cx="3437681" cy="1451423"/>
              </a:xfrm>
              <a:prstGeom prst="rect">
                <a:avLst/>
              </a:prstGeom>
              <a:blipFill>
                <a:blip r:embed="rId17"/>
                <a:stretch>
                  <a:fillRect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6E3EDD3-5359-4A65-84BB-BCD90A3B08E6}"/>
                  </a:ext>
                </a:extLst>
              </p:cNvPr>
              <p:cNvSpPr txBox="1"/>
              <p:nvPr/>
            </p:nvSpPr>
            <p:spPr>
              <a:xfrm>
                <a:off x="5620843" y="5979385"/>
                <a:ext cx="62445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Overall Running time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ℓ⋅</m:t>
                    </m:r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6E3EDD3-5359-4A65-84BB-BCD90A3B0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843" y="5979385"/>
                <a:ext cx="6244595" cy="461665"/>
              </a:xfrm>
              <a:prstGeom prst="rect">
                <a:avLst/>
              </a:prstGeom>
              <a:blipFill>
                <a:blip r:embed="rId18"/>
                <a:stretch>
                  <a:fillRect l="-977" t="-10526" r="-48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994C94D-E28E-4E71-829F-B97F2B9860D4}"/>
                  </a:ext>
                </a:extLst>
              </p:cNvPr>
              <p:cNvSpPr txBox="1"/>
              <p:nvPr/>
            </p:nvSpPr>
            <p:spPr>
              <a:xfrm>
                <a:off x="631320" y="819749"/>
                <a:ext cx="1008112" cy="406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NW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994C94D-E28E-4E71-829F-B97F2B986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20" y="819749"/>
                <a:ext cx="1008112" cy="40633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8568BF7-1FBD-403A-9B82-9C14BE61413E}"/>
                  </a:ext>
                </a:extLst>
              </p:cNvPr>
              <p:cNvSpPr txBox="1"/>
              <p:nvPr/>
            </p:nvSpPr>
            <p:spPr>
              <a:xfrm>
                <a:off x="631320" y="1297318"/>
                <a:ext cx="1008112" cy="4069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NW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8568BF7-1FBD-403A-9B82-9C14BE614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20" y="1297318"/>
                <a:ext cx="1008112" cy="40697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CD86CE3-EB87-469D-8705-C45594F111EE}"/>
                  </a:ext>
                </a:extLst>
              </p:cNvPr>
              <p:cNvSpPr txBox="1"/>
              <p:nvPr/>
            </p:nvSpPr>
            <p:spPr>
              <a:xfrm>
                <a:off x="631320" y="1875241"/>
                <a:ext cx="1008112" cy="408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NW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CD86CE3-EB87-469D-8705-C45594F11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20" y="1875241"/>
                <a:ext cx="1008112" cy="40825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CD7B0DB-A9E7-47D8-B224-3FFB27AB649F}"/>
                  </a:ext>
                </a:extLst>
              </p:cNvPr>
              <p:cNvSpPr txBox="1"/>
              <p:nvPr/>
            </p:nvSpPr>
            <p:spPr>
              <a:xfrm>
                <a:off x="638745" y="4361018"/>
                <a:ext cx="1008112" cy="4206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NW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ℓ−1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CD7B0DB-A9E7-47D8-B224-3FFB27AB6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45" y="4361018"/>
                <a:ext cx="1008112" cy="420693"/>
              </a:xfrm>
              <a:prstGeom prst="rect">
                <a:avLst/>
              </a:prstGeom>
              <a:blipFill>
                <a:blip r:embed="rId22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C56D880-BDA4-4660-9941-7CB01AEEF579}"/>
                  </a:ext>
                </a:extLst>
              </p:cNvPr>
              <p:cNvSpPr txBox="1"/>
              <p:nvPr/>
            </p:nvSpPr>
            <p:spPr>
              <a:xfrm>
                <a:off x="638745" y="4904945"/>
                <a:ext cx="1008112" cy="4206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NW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C56D880-BDA4-4660-9941-7CB01AEEF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45" y="4904945"/>
                <a:ext cx="1008112" cy="420693"/>
              </a:xfrm>
              <a:prstGeom prst="rect">
                <a:avLst/>
              </a:prstGeom>
              <a:blipFill>
                <a:blip r:embed="rId23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3A7A53D-EE49-4718-AA4F-E6F2535D4040}"/>
                  </a:ext>
                </a:extLst>
              </p:cNvPr>
              <p:cNvSpPr txBox="1"/>
              <p:nvPr/>
            </p:nvSpPr>
            <p:spPr>
              <a:xfrm>
                <a:off x="638745" y="3867346"/>
                <a:ext cx="1008112" cy="4206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NW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ℓ−2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3A7A53D-EE49-4718-AA4F-E6F2535D4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45" y="3867346"/>
                <a:ext cx="1008112" cy="420693"/>
              </a:xfrm>
              <a:prstGeom prst="rect">
                <a:avLst/>
              </a:prstGeom>
              <a:blipFill>
                <a:blip r:embed="rId24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48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5" grpId="0"/>
      <p:bldP spid="32" grpId="0"/>
      <p:bldP spid="35" grpId="0"/>
      <p:bldP spid="35" grpId="1"/>
      <p:bldP spid="36" grpId="0"/>
      <p:bldP spid="36" grpId="1"/>
      <p:bldP spid="38" grpId="0"/>
      <p:bldP spid="38" grpId="1"/>
      <p:bldP spid="40" grpId="0"/>
      <p:bldP spid="40" grpId="1"/>
      <p:bldP spid="41" grpId="0"/>
      <p:bldP spid="41" grpId="1"/>
      <p:bldP spid="42" grpId="0" animBg="1"/>
      <p:bldP spid="42" grpId="1" animBg="1"/>
      <p:bldP spid="44" grpId="0" animBg="1"/>
      <p:bldP spid="44" grpId="1" animBg="1"/>
      <p:bldP spid="48" grpId="0" animBg="1"/>
      <p:bldP spid="50" grpId="0"/>
      <p:bldP spid="51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6D2F-BFFE-42C2-B8D6-373248F1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205513"/>
            <a:ext cx="10583960" cy="10843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Conceptual Messages</a:t>
            </a:r>
            <a:r>
              <a:rPr lang="en-US" dirty="0"/>
              <a:t>: Super-fast Derandomization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9EA24C-1D2D-4B8D-9348-7150CCD58990}"/>
              </a:ext>
            </a:extLst>
          </p:cNvPr>
          <p:cNvSpPr txBox="1"/>
          <p:nvPr/>
        </p:nvSpPr>
        <p:spPr>
          <a:xfrm>
            <a:off x="47328" y="1227628"/>
            <a:ext cx="12097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new Hardness-to-Randomness framework for </a:t>
            </a:r>
            <a:r>
              <a:rPr lang="en-US" sz="2800" b="1" dirty="0">
                <a:solidFill>
                  <a:srgbClr val="FF0000"/>
                </a:solidFill>
              </a:rPr>
              <a:t>non-black-box derandomization </a:t>
            </a:r>
          </a:p>
          <a:p>
            <a:pPr algn="ctr"/>
            <a:r>
              <a:rPr lang="en-US" sz="2800" dirty="0"/>
              <a:t>based on new </a:t>
            </a:r>
            <a:r>
              <a:rPr lang="en-US" sz="2800" b="1" dirty="0">
                <a:solidFill>
                  <a:srgbClr val="7030A0"/>
                </a:solidFill>
              </a:rPr>
              <a:t>uniform hardness assumptions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F5010-33CC-415F-B10E-34404E5F6EFA}"/>
              </a:ext>
            </a:extLst>
          </p:cNvPr>
          <p:cNvSpPr txBox="1"/>
          <p:nvPr/>
        </p:nvSpPr>
        <p:spPr>
          <a:xfrm>
            <a:off x="1055440" y="2733007"/>
            <a:ext cx="10513168" cy="523220"/>
          </a:xfrm>
          <a:prstGeom prst="rect">
            <a:avLst/>
          </a:prstGeom>
          <a:solidFill>
            <a:schemeClr val="bg2"/>
          </a:solidFill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more flexible framework enables extremely fast derandomization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284505-E6CC-4653-A865-0BACEAD26188}"/>
              </a:ext>
            </a:extLst>
          </p:cNvPr>
          <p:cNvSpPr txBox="1"/>
          <p:nvPr/>
        </p:nvSpPr>
        <p:spPr>
          <a:xfrm>
            <a:off x="183548" y="4701830"/>
            <a:ext cx="5157484" cy="646331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New uniform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BE4C87-945E-404C-89A9-2CB125405A50}"/>
                  </a:ext>
                </a:extLst>
              </p:cNvPr>
              <p:cNvSpPr txBox="1"/>
              <p:nvPr/>
            </p:nvSpPr>
            <p:spPr>
              <a:xfrm>
                <a:off x="6203404" y="4648487"/>
                <a:ext cx="5988596" cy="130676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Randomness is “</a:t>
                </a:r>
                <a:r>
                  <a:rPr lang="en-US" sz="2800" b="1" dirty="0"/>
                  <a:t>indistinguishable</a:t>
                </a:r>
                <a:r>
                  <a:rPr lang="en-US" sz="2800" dirty="0"/>
                  <a:t>”</a:t>
                </a:r>
              </a:p>
              <a:p>
                <a:pPr algn="ctr"/>
                <a:r>
                  <a:rPr lang="en-US" sz="2800" dirty="0"/>
                  <a:t>from useless</a:t>
                </a:r>
              </a:p>
              <a:p>
                <a:pPr algn="ctr"/>
                <a:r>
                  <a:rPr lang="en-US" sz="2200" dirty="0"/>
                  <a:t>(BPTIME[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] is 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effectively</a:t>
                </a:r>
                <a:r>
                  <a:rPr lang="en-US" sz="2200" dirty="0"/>
                  <a:t> in TIME[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2200" dirty="0"/>
                  <a:t>])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BE4C87-945E-404C-89A9-2CB125405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404" y="4648487"/>
                <a:ext cx="5988596" cy="1306768"/>
              </a:xfrm>
              <a:prstGeom prst="rect">
                <a:avLst/>
              </a:prstGeom>
              <a:blipFill>
                <a:blip r:embed="rId3"/>
                <a:stretch>
                  <a:fillRect l="-815" t="-4673" r="-713" b="-88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Down 19">
            <a:extLst>
              <a:ext uri="{FF2B5EF4-FFF2-40B4-BE49-F238E27FC236}">
                <a16:creationId xmlns:a16="http://schemas.microsoft.com/office/drawing/2014/main" id="{2C970920-0F7D-4236-8606-180FF5D2764D}"/>
              </a:ext>
            </a:extLst>
          </p:cNvPr>
          <p:cNvSpPr/>
          <p:nvPr/>
        </p:nvSpPr>
        <p:spPr>
          <a:xfrm rot="16200000">
            <a:off x="5629064" y="4484935"/>
            <a:ext cx="504056" cy="108012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llout: Bent Line 21">
            <a:extLst>
              <a:ext uri="{FF2B5EF4-FFF2-40B4-BE49-F238E27FC236}">
                <a16:creationId xmlns:a16="http://schemas.microsoft.com/office/drawing/2014/main" id="{6B870A83-BDAF-4F45-BFB9-49DDC8299C21}"/>
              </a:ext>
            </a:extLst>
          </p:cNvPr>
          <p:cNvSpPr/>
          <p:nvPr/>
        </p:nvSpPr>
        <p:spPr>
          <a:xfrm>
            <a:off x="7377736" y="3601774"/>
            <a:ext cx="4190872" cy="665499"/>
          </a:xfrm>
          <a:prstGeom prst="borderCallout2">
            <a:avLst>
              <a:gd name="adj1" fmla="val 18750"/>
              <a:gd name="adj2" fmla="val -8333"/>
              <a:gd name="adj3" fmla="val 72050"/>
              <a:gd name="adj4" fmla="val -26088"/>
              <a:gd name="adj5" fmla="val 185241"/>
              <a:gd name="adj6" fmla="val -37388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Provably </a:t>
            </a:r>
            <a:r>
              <a:rPr lang="en-US" sz="2400" b="1" dirty="0">
                <a:solidFill>
                  <a:schemeClr val="tx1"/>
                </a:solidFill>
              </a:rPr>
              <a:t>unachievable</a:t>
            </a:r>
            <a:r>
              <a:rPr lang="en-US" sz="2400" dirty="0">
                <a:solidFill>
                  <a:schemeClr val="tx1"/>
                </a:solidFill>
              </a:rPr>
              <a:t> by PRGs!</a:t>
            </a:r>
          </a:p>
        </p:txBody>
      </p:sp>
    </p:spTree>
    <p:extLst>
      <p:ext uri="{BB962C8B-B14F-4D97-AF65-F5344CB8AC3E}">
        <p14:creationId xmlns:p14="http://schemas.microsoft.com/office/powerpoint/2010/main" val="73989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15" grpId="0" animBg="1"/>
      <p:bldP spid="16" grpId="0" animBg="1"/>
      <p:bldP spid="20" grpId="0" animBg="1"/>
      <p:bldP spid="2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4074-5142-4C82-9804-3BD445FD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853"/>
            <a:ext cx="10515600" cy="967829"/>
          </a:xfrm>
        </p:spPr>
        <p:txBody>
          <a:bodyPr/>
          <a:lstStyle/>
          <a:p>
            <a:pPr algn="ctr"/>
            <a:r>
              <a:rPr lang="en-US" dirty="0"/>
              <a:t>A Construction of </a:t>
            </a:r>
            <a:r>
              <a:rPr lang="en-US" b="1" dirty="0">
                <a:solidFill>
                  <a:srgbClr val="7030A0"/>
                </a:solidFill>
              </a:rPr>
              <a:t>Reconstructive</a:t>
            </a:r>
            <a:r>
              <a:rPr lang="en-US" dirty="0"/>
              <a:t> HSGs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8CAD0D-7A5E-4B43-B274-5C470C35D0FD}"/>
                  </a:ext>
                </a:extLst>
              </p:cNvPr>
              <p:cNvSpPr txBox="1"/>
              <p:nvPr/>
            </p:nvSpPr>
            <p:spPr>
              <a:xfrm>
                <a:off x="1847528" y="1074415"/>
                <a:ext cx="8179960" cy="1261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/>
                  <a:t>Main Theorem</a:t>
                </a:r>
              </a:p>
              <a:p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reconstructive</a:t>
                </a:r>
                <a:r>
                  <a:rPr lang="en-US" sz="2400" dirty="0"/>
                  <a:t> HSG for 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computable by log-space uniform circuits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-size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-depth: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8CAD0D-7A5E-4B43-B274-5C470C35D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1074415"/>
                <a:ext cx="8179960" cy="1261884"/>
              </a:xfrm>
              <a:prstGeom prst="rect">
                <a:avLst/>
              </a:prstGeom>
              <a:blipFill>
                <a:blip r:embed="rId4"/>
                <a:stretch>
                  <a:fillRect l="-1118" t="-4348"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0EF65D-56C3-4489-8BBE-3C5BE9882239}"/>
                  </a:ext>
                </a:extLst>
              </p:cNvPr>
              <p:cNvSpPr txBox="1"/>
              <p:nvPr/>
            </p:nvSpPr>
            <p:spPr>
              <a:xfrm>
                <a:off x="286649" y="4137707"/>
                <a:ext cx="5449311" cy="1060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Targeted HSG</a:t>
                </a:r>
                <a:endParaRPr lang="en-US" sz="2400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outputs poly(T) many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-bit strings.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runs in poly(T) time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0EF65D-56C3-4489-8BBE-3C5BE9882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49" y="4137707"/>
                <a:ext cx="5449311" cy="1060162"/>
              </a:xfrm>
              <a:prstGeom prst="rect">
                <a:avLst/>
              </a:prstGeom>
              <a:blipFill>
                <a:blip r:embed="rId5"/>
                <a:stretch>
                  <a:fillRect l="-895" t="-4598" b="-6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5FE80D1-51D7-426C-A5DE-2BD734798997}"/>
                  </a:ext>
                </a:extLst>
              </p:cNvPr>
              <p:cNvSpPr txBox="1"/>
              <p:nvPr/>
            </p:nvSpPr>
            <p:spPr>
              <a:xfrm>
                <a:off x="5735960" y="3933056"/>
                <a:ext cx="6336704" cy="1382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Instance-wise Reconstruction</a:t>
                </a:r>
                <a:endParaRPr lang="en-US" sz="18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dirty="0"/>
                  <a:t>running in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time such that: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accepts half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-bit strings but rejects all outputs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prints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w.h.p</a:t>
                </a:r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5FE80D1-51D7-426C-A5DE-2BD734798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60" y="3933056"/>
                <a:ext cx="6336704" cy="1382238"/>
              </a:xfrm>
              <a:prstGeom prst="rect">
                <a:avLst/>
              </a:prstGeom>
              <a:blipFill>
                <a:blip r:embed="rId6"/>
                <a:stretch>
                  <a:fillRect t="-3524" b="-3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701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647DA-7C88-4360-9970-65F45F4B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6AED9-BB7C-4E49-9BC2-969999FDA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556792"/>
            <a:ext cx="11353800" cy="4620171"/>
          </a:xfrm>
        </p:spPr>
        <p:txBody>
          <a:bodyPr>
            <a:normAutofit/>
          </a:bodyPr>
          <a:lstStyle/>
          <a:p>
            <a:r>
              <a:rPr lang="en-US" sz="3200" dirty="0"/>
              <a:t>We provide a new hardness-to-randomness framework that constructs </a:t>
            </a:r>
            <a:r>
              <a:rPr lang="en-US" sz="3200" b="1" dirty="0">
                <a:solidFill>
                  <a:srgbClr val="FF0000"/>
                </a:solidFill>
              </a:rPr>
              <a:t>targeted PRGs/HSGs </a:t>
            </a:r>
            <a:r>
              <a:rPr lang="en-US" sz="3200" dirty="0"/>
              <a:t>from </a:t>
            </a:r>
            <a:r>
              <a:rPr lang="en-US" sz="3200" b="1" dirty="0">
                <a:solidFill>
                  <a:srgbClr val="00B0F0"/>
                </a:solidFill>
              </a:rPr>
              <a:t>almost-all-input hardness (</a:t>
            </a:r>
            <a:r>
              <a:rPr lang="en-US" sz="3200" b="1" dirty="0" err="1">
                <a:solidFill>
                  <a:srgbClr val="00B0F0"/>
                </a:solidFill>
              </a:rPr>
              <a:t>aai</a:t>
            </a:r>
            <a:r>
              <a:rPr lang="en-US" sz="3200" b="1" dirty="0">
                <a:solidFill>
                  <a:srgbClr val="00B0F0"/>
                </a:solidFill>
              </a:rPr>
              <a:t>-hardness)</a:t>
            </a:r>
          </a:p>
          <a:p>
            <a:pPr lvl="1"/>
            <a:r>
              <a:rPr lang="en-US" sz="2800" b="1" dirty="0" err="1"/>
              <a:t>aai</a:t>
            </a:r>
            <a:r>
              <a:rPr lang="en-US" sz="2800" b="1" dirty="0"/>
              <a:t>-hardness</a:t>
            </a:r>
            <a:r>
              <a:rPr lang="en-US" sz="2800" dirty="0"/>
              <a:t> is probably the </a:t>
            </a:r>
            <a:r>
              <a:rPr lang="en-US" sz="2800" b="1" dirty="0">
                <a:solidFill>
                  <a:srgbClr val="FF0000"/>
                </a:solidFill>
              </a:rPr>
              <a:t>right</a:t>
            </a:r>
            <a:r>
              <a:rPr lang="en-US" sz="2800" dirty="0"/>
              <a:t> hardness assumption for </a:t>
            </a:r>
            <a:r>
              <a:rPr lang="en-US" sz="2800" dirty="0" err="1"/>
              <a:t>prP</a:t>
            </a:r>
            <a:r>
              <a:rPr lang="en-US" sz="2800" dirty="0"/>
              <a:t> = </a:t>
            </a:r>
            <a:r>
              <a:rPr lang="en-US" sz="2800" dirty="0" err="1"/>
              <a:t>prBPP</a:t>
            </a:r>
            <a:r>
              <a:rPr lang="en-US" sz="2800" dirty="0"/>
              <a:t>. </a:t>
            </a:r>
          </a:p>
          <a:p>
            <a:pPr lvl="1"/>
            <a:r>
              <a:rPr lang="en-US" sz="2800" dirty="0"/>
              <a:t>enables </a:t>
            </a:r>
            <a:r>
              <a:rPr lang="en-US" sz="2800" b="1" dirty="0"/>
              <a:t>superfast derandomization</a:t>
            </a:r>
          </a:p>
          <a:p>
            <a:r>
              <a:rPr lang="en-US" sz="3200" dirty="0"/>
              <a:t>Our proof builds on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doubly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efficient delegation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system of Goldwasser,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Kalai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Rothblum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66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647DA-7C88-4360-9970-65F45F4B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New directions to explore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6AED9-BB7C-4E49-9BC2-969999FDA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Almost-all-input hardness</a:t>
            </a:r>
          </a:p>
          <a:p>
            <a:pPr lvl="1"/>
            <a:r>
              <a:rPr lang="en-US" dirty="0"/>
              <a:t>Can we prove the required </a:t>
            </a:r>
            <a:r>
              <a:rPr lang="en-US" b="1" dirty="0">
                <a:solidFill>
                  <a:srgbClr val="FF0000"/>
                </a:solidFill>
              </a:rPr>
              <a:t>almost-all-input</a:t>
            </a:r>
            <a:r>
              <a:rPr lang="en-US" dirty="0"/>
              <a:t> lower bounds?</a:t>
            </a:r>
          </a:p>
          <a:p>
            <a:pPr lvl="1"/>
            <a:r>
              <a:rPr lang="en-US" dirty="0"/>
              <a:t>Can we study this in different settings? </a:t>
            </a:r>
          </a:p>
          <a:p>
            <a:pPr lvl="1"/>
            <a:r>
              <a:rPr lang="en-US" dirty="0"/>
              <a:t>Will it lead to new developments?</a:t>
            </a:r>
          </a:p>
          <a:p>
            <a:r>
              <a:rPr lang="en-US" dirty="0"/>
              <a:t>More connections between </a:t>
            </a:r>
            <a:r>
              <a:rPr lang="en-US" b="1" dirty="0">
                <a:solidFill>
                  <a:srgbClr val="7030A0"/>
                </a:solidFill>
              </a:rPr>
              <a:t>proof system </a:t>
            </a:r>
            <a:r>
              <a:rPr lang="en-US" dirty="0"/>
              <a:t>to </a:t>
            </a:r>
            <a:r>
              <a:rPr lang="en-US" b="1" dirty="0">
                <a:solidFill>
                  <a:srgbClr val="FF0000"/>
                </a:solidFill>
              </a:rPr>
              <a:t>derandomization</a:t>
            </a:r>
          </a:p>
          <a:p>
            <a:pPr lvl="1"/>
            <a:r>
              <a:rPr lang="en-US" dirty="0"/>
              <a:t>Can we apply the </a:t>
            </a:r>
            <a:r>
              <a:rPr lang="en-US" b="1" dirty="0">
                <a:solidFill>
                  <a:srgbClr val="00B0F0"/>
                </a:solidFill>
              </a:rPr>
              <a:t>doubly efficient delegation system </a:t>
            </a:r>
            <a:r>
              <a:rPr lang="en-US" dirty="0"/>
              <a:t>for low-space computation by </a:t>
            </a:r>
            <a:r>
              <a:rPr lang="en-US" dirty="0" err="1"/>
              <a:t>Reingold</a:t>
            </a:r>
            <a:r>
              <a:rPr lang="en-US" dirty="0"/>
              <a:t>, </a:t>
            </a:r>
            <a:r>
              <a:rPr lang="en-US" dirty="0" err="1"/>
              <a:t>Rothblum</a:t>
            </a:r>
            <a:r>
              <a:rPr lang="en-US" dirty="0"/>
              <a:t>, and </a:t>
            </a:r>
            <a:r>
              <a:rPr lang="en-US" dirty="0" err="1"/>
              <a:t>Rothblum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more general connection?</a:t>
            </a:r>
          </a:p>
        </p:txBody>
      </p:sp>
    </p:spTree>
    <p:extLst>
      <p:ext uri="{BB962C8B-B14F-4D97-AF65-F5344CB8AC3E}">
        <p14:creationId xmlns:p14="http://schemas.microsoft.com/office/powerpoint/2010/main" val="206777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37B0-75EB-48A8-97B3-70C675459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665"/>
            <a:ext cx="10515600" cy="830998"/>
          </a:xfrm>
        </p:spPr>
        <p:txBody>
          <a:bodyPr/>
          <a:lstStyle/>
          <a:p>
            <a:pPr algn="ctr"/>
            <a:r>
              <a:rPr lang="en-US" dirty="0"/>
              <a:t>Open Problems: Full Equivalence?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50C93E-08CC-4066-85D9-1E47759A9641}"/>
              </a:ext>
            </a:extLst>
          </p:cNvPr>
          <p:cNvSpPr txBox="1"/>
          <p:nvPr/>
        </p:nvSpPr>
        <p:spPr>
          <a:xfrm>
            <a:off x="4794553" y="3647081"/>
            <a:ext cx="2151550" cy="58477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prP = prBPP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739CED7-28D9-4998-B48C-04344E3C4A32}"/>
              </a:ext>
            </a:extLst>
          </p:cNvPr>
          <p:cNvSpPr/>
          <p:nvPr/>
        </p:nvSpPr>
        <p:spPr>
          <a:xfrm rot="5400000">
            <a:off x="5507214" y="4600503"/>
            <a:ext cx="726229" cy="332057"/>
          </a:xfrm>
          <a:prstGeom prst="rightArrow">
            <a:avLst>
              <a:gd name="adj1" fmla="val 50000"/>
              <a:gd name="adj2" fmla="val 887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5FCF8AC-A11C-4D97-8932-9340870FEA2A}"/>
              </a:ext>
            </a:extLst>
          </p:cNvPr>
          <p:cNvSpPr/>
          <p:nvPr/>
        </p:nvSpPr>
        <p:spPr>
          <a:xfrm rot="5400000">
            <a:off x="5507214" y="2937250"/>
            <a:ext cx="726229" cy="332057"/>
          </a:xfrm>
          <a:prstGeom prst="rightArrow">
            <a:avLst>
              <a:gd name="adj1" fmla="val 50000"/>
              <a:gd name="adj2" fmla="val 887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129A951-4ECB-4352-942B-B283508B0494}"/>
              </a:ext>
            </a:extLst>
          </p:cNvPr>
          <p:cNvSpPr/>
          <p:nvPr/>
        </p:nvSpPr>
        <p:spPr>
          <a:xfrm rot="16200000">
            <a:off x="6258954" y="4606495"/>
            <a:ext cx="726229" cy="332057"/>
          </a:xfrm>
          <a:prstGeom prst="rightArrow">
            <a:avLst>
              <a:gd name="adj1" fmla="val 50000"/>
              <a:gd name="adj2" fmla="val 88749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2A7EBF-4F2A-4A65-B213-30FDB3FAB9FF}"/>
              </a:ext>
            </a:extLst>
          </p:cNvPr>
          <p:cNvSpPr txBox="1"/>
          <p:nvPr/>
        </p:nvSpPr>
        <p:spPr>
          <a:xfrm>
            <a:off x="6788097" y="4494320"/>
            <a:ext cx="486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2BE211-B0D9-473B-B579-7F60E2DEDD45}"/>
                  </a:ext>
                </a:extLst>
              </p:cNvPr>
              <p:cNvSpPr txBox="1"/>
              <p:nvPr/>
            </p:nvSpPr>
            <p:spPr>
              <a:xfrm>
                <a:off x="1056204" y="5517232"/>
                <a:ext cx="10198882" cy="83099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/>
                  <a:t> poly-time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that is </a:t>
                </a:r>
                <a:r>
                  <a:rPr lang="en-US" sz="2400" u="sng" dirty="0"/>
                  <a:t>almost-all-input-hard </a:t>
                </a:r>
                <a:r>
                  <a:rPr lang="en-US" sz="2400" dirty="0"/>
                  <a:t>against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sz="2400" dirty="0"/>
                  <a:t>-time randomized algorithms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2BE211-B0D9-473B-B579-7F60E2DED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204" y="5517232"/>
                <a:ext cx="10198882" cy="830997"/>
              </a:xfrm>
              <a:prstGeom prst="rect">
                <a:avLst/>
              </a:prstGeom>
              <a:blipFill>
                <a:blip r:embed="rId2"/>
                <a:stretch>
                  <a:fillRect t="-5882" r="-717" b="-161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235927-1DE7-4B01-9522-84901A083181}"/>
                  </a:ext>
                </a:extLst>
              </p:cNvPr>
              <p:cNvSpPr txBox="1"/>
              <p:nvPr/>
            </p:nvSpPr>
            <p:spPr>
              <a:xfrm>
                <a:off x="996559" y="1454788"/>
                <a:ext cx="10198882" cy="120866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/>
                  <a:t> poly-time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that is </a:t>
                </a:r>
                <a:r>
                  <a:rPr lang="en-US" sz="2400" u="sng" dirty="0"/>
                  <a:t>almost-all-input-hard </a:t>
                </a:r>
                <a:r>
                  <a:rPr lang="en-US" sz="2400" dirty="0"/>
                  <a:t>against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sz="2400" dirty="0"/>
                  <a:t>-time randomized algorithms </a:t>
                </a:r>
                <a:br>
                  <a:rPr lang="en-US" sz="2400" dirty="0"/>
                </a:br>
                <a:r>
                  <a:rPr lang="en-US" sz="2400" b="1" dirty="0"/>
                  <a:t>And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computable by </a:t>
                </a:r>
                <a:r>
                  <a:rPr lang="en-US" sz="2400" b="1" dirty="0"/>
                  <a:t>poly-size log-space uniform circuits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/>
                  <a:t>-depth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235927-1DE7-4B01-9522-84901A083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59" y="1454788"/>
                <a:ext cx="10198882" cy="1208664"/>
              </a:xfrm>
              <a:prstGeom prst="rect">
                <a:avLst/>
              </a:prstGeom>
              <a:blipFill>
                <a:blip r:embed="rId3"/>
                <a:stretch>
                  <a:fillRect t="-4040" r="-657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41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22" grpId="0" animBg="1"/>
      <p:bldP spid="23" grpId="0" animBg="1"/>
      <p:bldP spid="24" grpId="0"/>
      <p:bldP spid="10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37B0-75EB-48A8-97B3-70C67545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Open Problems: low-space?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50C93E-08CC-4066-85D9-1E47759A9641}"/>
              </a:ext>
            </a:extLst>
          </p:cNvPr>
          <p:cNvSpPr txBox="1"/>
          <p:nvPr/>
        </p:nvSpPr>
        <p:spPr>
          <a:xfrm>
            <a:off x="4985307" y="4449289"/>
            <a:ext cx="2151550" cy="58477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prP = prBPP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5FCF8AC-A11C-4D97-8932-9340870FEA2A}"/>
              </a:ext>
            </a:extLst>
          </p:cNvPr>
          <p:cNvSpPr/>
          <p:nvPr/>
        </p:nvSpPr>
        <p:spPr>
          <a:xfrm rot="5400000">
            <a:off x="5697968" y="3739458"/>
            <a:ext cx="726229" cy="332057"/>
          </a:xfrm>
          <a:prstGeom prst="rightArrow">
            <a:avLst>
              <a:gd name="adj1" fmla="val 50000"/>
              <a:gd name="adj2" fmla="val 88749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63FF7F-9F8F-4B83-B901-72986C060C49}"/>
                  </a:ext>
                </a:extLst>
              </p:cNvPr>
              <p:cNvSpPr txBox="1"/>
              <p:nvPr/>
            </p:nvSpPr>
            <p:spPr>
              <a:xfrm>
                <a:off x="623392" y="2492896"/>
                <a:ext cx="11326723" cy="839332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computable in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/>
                  <a:t>-space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and</a:t>
                </a:r>
                <a:r>
                  <a:rPr lang="en-US" sz="2400" b="1" dirty="0"/>
                  <a:t> poly-time</a:t>
                </a:r>
                <a:br>
                  <a:rPr lang="en-US" sz="2400" dirty="0"/>
                </a:br>
                <a:r>
                  <a:rPr lang="en-US" sz="2400" dirty="0"/>
                  <a:t>which is </a:t>
                </a:r>
                <a:r>
                  <a:rPr lang="en-US" sz="2400" u="sng" dirty="0"/>
                  <a:t>almost-all-input-hard </a:t>
                </a:r>
                <a:r>
                  <a:rPr lang="en-US" sz="2400" dirty="0"/>
                  <a:t>against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sz="2400" dirty="0"/>
                  <a:t>-time randomized algorithms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63FF7F-9F8F-4B83-B901-72986C060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2492896"/>
                <a:ext cx="11326723" cy="839332"/>
              </a:xfrm>
              <a:prstGeom prst="rect">
                <a:avLst/>
              </a:prstGeom>
              <a:blipFill>
                <a:blip r:embed="rId3"/>
                <a:stretch>
                  <a:fillRect t="-3571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B917BCE-2253-4A0D-BED5-DF03607CCF73}"/>
              </a:ext>
            </a:extLst>
          </p:cNvPr>
          <p:cNvSpPr txBox="1"/>
          <p:nvPr/>
        </p:nvSpPr>
        <p:spPr>
          <a:xfrm>
            <a:off x="6227111" y="3592534"/>
            <a:ext cx="486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2332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2" grpId="0" animBg="1"/>
      <p:bldP spid="13" grpId="0" animBg="1"/>
      <p:bldP spid="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37B0-75EB-48A8-97B3-70C675459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600" b="1" dirty="0">
                <a:solidFill>
                  <a:srgbClr val="FF0000"/>
                </a:solidFill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132619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6D2F-BFFE-42C2-B8D6-373248F1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40" y="256397"/>
            <a:ext cx="10515600" cy="882685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New Hardness Assumptions: A Template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284505-E6CC-4653-A865-0BACEAD26188}"/>
                  </a:ext>
                </a:extLst>
              </p:cNvPr>
              <p:cNvSpPr txBox="1"/>
              <p:nvPr/>
            </p:nvSpPr>
            <p:spPr>
              <a:xfrm>
                <a:off x="695400" y="2828835"/>
                <a:ext cx="1101722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/>
                  <a:t> an “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efficient</a:t>
                </a:r>
                <a:r>
                  <a:rPr lang="en-US" sz="3600" dirty="0"/>
                  <a:t>” function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600" dirty="0"/>
                  <a:t> with </a:t>
                </a:r>
                <a:r>
                  <a:rPr lang="en-US" sz="3600" b="1" dirty="0">
                    <a:solidFill>
                      <a:srgbClr val="FF0000"/>
                    </a:solidFill>
                  </a:rPr>
                  <a:t>multiple output bits</a:t>
                </a:r>
              </a:p>
              <a:p>
                <a:pPr algn="ctr"/>
                <a:r>
                  <a:rPr lang="en-US" sz="3600" dirty="0"/>
                  <a:t>that is “</a:t>
                </a:r>
                <a:r>
                  <a:rPr lang="en-US" sz="3600" b="1" dirty="0">
                    <a:solidFill>
                      <a:srgbClr val="00B0F0"/>
                    </a:solidFill>
                  </a:rPr>
                  <a:t>hard</a:t>
                </a:r>
                <a:r>
                  <a:rPr lang="en-US" sz="3600" dirty="0"/>
                  <a:t>”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3600" dirty="0"/>
                  <a:t>-time probabilistic algorithms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284505-E6CC-4653-A865-0BACEAD26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2828835"/>
                <a:ext cx="11017224" cy="1200329"/>
              </a:xfrm>
              <a:prstGeom prst="rect">
                <a:avLst/>
              </a:prstGeom>
              <a:blipFill>
                <a:blip r:embed="rId3"/>
                <a:stretch>
                  <a:fillRect t="-7614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6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6D2F-BFFE-42C2-B8D6-373248F1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40" y="256397"/>
            <a:ext cx="10515600" cy="882685"/>
          </a:xfrm>
        </p:spPr>
        <p:txBody>
          <a:bodyPr>
            <a:noAutofit/>
          </a:bodyPr>
          <a:lstStyle/>
          <a:p>
            <a:pPr algn="ctr"/>
            <a:r>
              <a:rPr lang="en-US" sz="3200" i="0" dirty="0">
                <a:solidFill>
                  <a:srgbClr val="FF0000"/>
                </a:solidFill>
                <a:effectLst/>
                <a:latin typeface="+mn-lt"/>
              </a:rPr>
              <a:t>Uniform</a:t>
            </a:r>
            <a:r>
              <a:rPr lang="en-US" sz="3200" b="1" i="0" dirty="0">
                <a:effectLst/>
                <a:latin typeface="+mn-lt"/>
              </a:rPr>
              <a:t>, </a:t>
            </a:r>
            <a:r>
              <a:rPr lang="en-US" sz="3200" i="0" dirty="0">
                <a:solidFill>
                  <a:srgbClr val="7030A0"/>
                </a:solidFill>
                <a:effectLst/>
                <a:latin typeface="+mn-lt"/>
              </a:rPr>
              <a:t>Non-Black-Box</a:t>
            </a:r>
            <a:r>
              <a:rPr lang="en-US" sz="3200" b="1" i="0" dirty="0">
                <a:effectLst/>
                <a:latin typeface="+mn-lt"/>
              </a:rPr>
              <a:t>, </a:t>
            </a:r>
            <a:r>
              <a:rPr lang="en-US" sz="3200" b="1" i="0" dirty="0">
                <a:solidFill>
                  <a:srgbClr val="00B0F0"/>
                </a:solidFill>
                <a:effectLst/>
                <a:latin typeface="+mn-lt"/>
              </a:rPr>
              <a:t>Instance-Wise </a:t>
            </a:r>
            <a:r>
              <a:rPr lang="en-US" sz="3200" b="1" dirty="0">
                <a:solidFill>
                  <a:srgbClr val="00B0F0"/>
                </a:solidFill>
                <a:latin typeface="+mn-lt"/>
              </a:rPr>
              <a:t>: </a:t>
            </a:r>
            <a:r>
              <a:rPr lang="en-US" sz="3200" b="1" dirty="0">
                <a:latin typeface="+mn-lt"/>
              </a:rPr>
              <a:t>Explained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046307-6AB7-4D2C-A77A-AB0C212DE43E}"/>
                  </a:ext>
                </a:extLst>
              </p:cNvPr>
              <p:cNvSpPr txBox="1"/>
              <p:nvPr/>
            </p:nvSpPr>
            <p:spPr>
              <a:xfrm>
                <a:off x="5135216" y="8397552"/>
                <a:ext cx="70567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multi-output</a:t>
                </a:r>
                <a:r>
                  <a:rPr lang="en-US" sz="2400" dirty="0"/>
                  <a:t> function “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efficient</a:t>
                </a:r>
                <a:r>
                  <a:rPr lang="en-US" sz="2400" dirty="0"/>
                  <a:t>”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which is “</a:t>
                </a:r>
                <a:r>
                  <a:rPr lang="en-US" sz="2400" b="1" dirty="0">
                    <a:solidFill>
                      <a:srgbClr val="00B0F0"/>
                    </a:solidFill>
                  </a:rPr>
                  <a:t>hard</a:t>
                </a:r>
                <a:r>
                  <a:rPr lang="en-US" sz="2400" dirty="0"/>
                  <a:t>”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2400" dirty="0"/>
                  <a:t>-time probabilistic algorithms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046307-6AB7-4D2C-A77A-AB0C212DE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16" y="8397552"/>
                <a:ext cx="7056784" cy="830997"/>
              </a:xfrm>
              <a:prstGeom prst="rect">
                <a:avLst/>
              </a:prstGeom>
              <a:blipFill>
                <a:blip r:embed="rId3"/>
                <a:stretch>
                  <a:fillRect t="-5882" r="-1468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B8741F1-3D60-4ED1-95D6-B7D61173765C}"/>
              </a:ext>
            </a:extLst>
          </p:cNvPr>
          <p:cNvSpPr txBox="1"/>
          <p:nvPr/>
        </p:nvSpPr>
        <p:spPr>
          <a:xfrm>
            <a:off x="-769440" y="8397553"/>
            <a:ext cx="70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New Hardness Assumptions: </a:t>
            </a:r>
          </a:p>
          <a:p>
            <a:pPr algn="ctr"/>
            <a:r>
              <a:rPr lang="en-US" sz="2400" dirty="0"/>
              <a:t>A Template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9EE4EF-B023-4347-9A8B-62E360E3807B}"/>
              </a:ext>
            </a:extLst>
          </p:cNvPr>
          <p:cNvSpPr txBox="1"/>
          <p:nvPr/>
        </p:nvSpPr>
        <p:spPr>
          <a:xfrm>
            <a:off x="5123863" y="1506490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63E7E5C-79D2-469C-8239-5939100E3B4A}"/>
                  </a:ext>
                </a:extLst>
              </p:cNvPr>
              <p:cNvSpPr txBox="1"/>
              <p:nvPr/>
            </p:nvSpPr>
            <p:spPr>
              <a:xfrm>
                <a:off x="901287" y="2004671"/>
                <a:ext cx="3269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Hard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63E7E5C-79D2-469C-8239-5939100E3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87" y="2004671"/>
                <a:ext cx="3269283" cy="461665"/>
              </a:xfrm>
              <a:prstGeom prst="rect">
                <a:avLst/>
              </a:prstGeom>
              <a:blipFill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97110E6A-9F46-4168-A6F3-B28ABD2C23CD}"/>
              </a:ext>
            </a:extLst>
          </p:cNvPr>
          <p:cNvSpPr/>
          <p:nvPr/>
        </p:nvSpPr>
        <p:spPr>
          <a:xfrm>
            <a:off x="4356455" y="2004671"/>
            <a:ext cx="2952328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602EB3-699B-48D4-B551-1EA52123A0DE}"/>
                  </a:ext>
                </a:extLst>
              </p:cNvPr>
              <p:cNvSpPr txBox="1"/>
              <p:nvPr/>
            </p:nvSpPr>
            <p:spPr>
              <a:xfrm>
                <a:off x="7452799" y="1700808"/>
                <a:ext cx="3600400" cy="860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Generator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algn="ctr"/>
                <a:r>
                  <a:rPr lang="en-US" sz="2400" dirty="0"/>
                  <a:t>fooling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all</a:t>
                </a:r>
                <a:r>
                  <a:rPr lang="en-US" sz="2400" dirty="0"/>
                  <a:t> small circuit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602EB3-699B-48D4-B551-1EA52123A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799" y="1700808"/>
                <a:ext cx="3600400" cy="860620"/>
              </a:xfrm>
              <a:prstGeom prst="rect">
                <a:avLst/>
              </a:prstGeom>
              <a:blipFill>
                <a:blip r:embed="rId5"/>
                <a:stretch>
                  <a:fillRect t="-4965" b="-15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94A2F3D-D6A2-4D35-83AF-D604A3BC4E18}"/>
              </a:ext>
            </a:extLst>
          </p:cNvPr>
          <p:cNvSpPr txBox="1"/>
          <p:nvPr/>
        </p:nvSpPr>
        <p:spPr>
          <a:xfrm>
            <a:off x="3475928" y="454599"/>
            <a:ext cx="2444525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A67422-2D8E-4061-8C26-CD8D90D37F40}"/>
              </a:ext>
            </a:extLst>
          </p:cNvPr>
          <p:cNvSpPr txBox="1"/>
          <p:nvPr/>
        </p:nvSpPr>
        <p:spPr>
          <a:xfrm>
            <a:off x="4866725" y="3232648"/>
            <a:ext cx="210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Targeted PRGs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4016EAE-9F04-4A75-9C10-E0DABBB4EE00}"/>
                  </a:ext>
                </a:extLst>
              </p:cNvPr>
              <p:cNvSpPr txBox="1"/>
              <p:nvPr/>
            </p:nvSpPr>
            <p:spPr>
              <a:xfrm>
                <a:off x="907501" y="3767344"/>
                <a:ext cx="32692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Hard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and</a:t>
                </a:r>
              </a:p>
              <a:p>
                <a:pPr algn="ctr"/>
                <a:r>
                  <a:rPr lang="en-US" sz="2400" dirty="0"/>
                  <a:t>circuit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4016EAE-9F04-4A75-9C10-E0DABBB4E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01" y="3767344"/>
                <a:ext cx="3269283" cy="830997"/>
              </a:xfrm>
              <a:prstGeom prst="rect">
                <a:avLst/>
              </a:prstGeom>
              <a:blipFill>
                <a:blip r:embed="rId6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row: Right 23">
            <a:extLst>
              <a:ext uri="{FF2B5EF4-FFF2-40B4-BE49-F238E27FC236}">
                <a16:creationId xmlns:a16="http://schemas.microsoft.com/office/drawing/2014/main" id="{1B8917CE-7334-445E-90AC-DE7049FB5439}"/>
              </a:ext>
            </a:extLst>
          </p:cNvPr>
          <p:cNvSpPr/>
          <p:nvPr/>
        </p:nvSpPr>
        <p:spPr>
          <a:xfrm>
            <a:off x="4362669" y="3767344"/>
            <a:ext cx="2952328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B8F6F7-9A0D-47E9-9F44-FEEB726F0F3E}"/>
                  </a:ext>
                </a:extLst>
              </p:cNvPr>
              <p:cNvSpPr txBox="1"/>
              <p:nvPr/>
            </p:nvSpPr>
            <p:spPr>
              <a:xfrm>
                <a:off x="7459013" y="3463481"/>
                <a:ext cx="3600400" cy="860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Generator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algn="ctr"/>
                <a:r>
                  <a:rPr lang="en-US" sz="2400" dirty="0"/>
                  <a:t>fooling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only</a:t>
                </a:r>
                <a:r>
                  <a:rPr lang="en-US" sz="2400" dirty="0"/>
                  <a:t> circuit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B8F6F7-9A0D-47E9-9F44-FEEB726F0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013" y="3463481"/>
                <a:ext cx="3600400" cy="860620"/>
              </a:xfrm>
              <a:prstGeom prst="rect">
                <a:avLst/>
              </a:prstGeom>
              <a:blipFill>
                <a:blip r:embed="rId7"/>
                <a:stretch>
                  <a:fillRect t="-4965" b="-15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E3AA709C-5F87-4516-9CEB-661FEC1524BD}"/>
              </a:ext>
            </a:extLst>
          </p:cNvPr>
          <p:cNvSpPr txBox="1"/>
          <p:nvPr/>
        </p:nvSpPr>
        <p:spPr>
          <a:xfrm>
            <a:off x="3143672" y="4412422"/>
            <a:ext cx="5162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</a:rPr>
              <a:t>Non-Black-Box 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C822522-9BDB-43AE-A604-974DC939196B}"/>
                  </a:ext>
                </a:extLst>
              </p:cNvPr>
              <p:cNvSpPr txBox="1"/>
              <p:nvPr/>
            </p:nvSpPr>
            <p:spPr>
              <a:xfrm>
                <a:off x="550074" y="5468740"/>
                <a:ext cx="4824536" cy="988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w.r.t. input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r>
                      <a:rPr lang="en-US" sz="2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depends on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(unlike PRG)</a:t>
                </a:r>
                <a:endParaRPr lang="en-US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C822522-9BDB-43AE-A604-974DC9391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74" y="5468740"/>
                <a:ext cx="4824536" cy="988604"/>
              </a:xfrm>
              <a:prstGeom prst="rect">
                <a:avLst/>
              </a:prstGeom>
              <a:blipFill>
                <a:blip r:embed="rId8"/>
                <a:stretch>
                  <a:fillRect l="-1515" t="-555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20CC670-B4E2-4019-B4AD-2F296467FFDC}"/>
                  </a:ext>
                </a:extLst>
              </p:cNvPr>
              <p:cNvSpPr txBox="1"/>
              <p:nvPr/>
            </p:nvSpPr>
            <p:spPr>
              <a:xfrm>
                <a:off x="5416694" y="5625721"/>
                <a:ext cx="6225232" cy="8606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w.r.t. hard function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is determined from the “computation history”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on the input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20CC670-B4E2-4019-B4AD-2F296467F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694" y="5625721"/>
                <a:ext cx="6225232" cy="860620"/>
              </a:xfrm>
              <a:prstGeom prst="rect">
                <a:avLst/>
              </a:prstGeom>
              <a:blipFill>
                <a:blip r:embed="rId9"/>
                <a:stretch>
                  <a:fillRect t="-4965" r="-686" b="-15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9940ADEF-C0BD-45A3-B256-502823F26FD6}"/>
              </a:ext>
            </a:extLst>
          </p:cNvPr>
          <p:cNvSpPr/>
          <p:nvPr/>
        </p:nvSpPr>
        <p:spPr>
          <a:xfrm>
            <a:off x="10482811" y="1139083"/>
            <a:ext cx="1531172" cy="644020"/>
          </a:xfrm>
          <a:prstGeom prst="borderCallout2">
            <a:avLst>
              <a:gd name="adj1" fmla="val 18750"/>
              <a:gd name="adj2" fmla="val -8333"/>
              <a:gd name="adj3" fmla="val 30582"/>
              <a:gd name="adj4" fmla="val -21644"/>
              <a:gd name="adj5" fmla="val 105401"/>
              <a:gd name="adj6" fmla="val -3820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Does NOT depend on C</a:t>
            </a:r>
          </a:p>
        </p:txBody>
      </p:sp>
    </p:spTree>
    <p:extLst>
      <p:ext uri="{BB962C8B-B14F-4D97-AF65-F5344CB8AC3E}">
        <p14:creationId xmlns:p14="http://schemas.microsoft.com/office/powerpoint/2010/main" val="28768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6" grpId="0" animBg="1"/>
      <p:bldP spid="20" grpId="0"/>
      <p:bldP spid="8" grpId="0" animBg="1"/>
      <p:bldP spid="22" grpId="0"/>
      <p:bldP spid="23" grpId="0"/>
      <p:bldP spid="24" grpId="0" animBg="1"/>
      <p:bldP spid="25" grpId="0"/>
      <p:bldP spid="27" grpId="0"/>
      <p:bldP spid="28" grpId="0"/>
      <p:bldP spid="31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6D2F-BFFE-42C2-B8D6-373248F1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40" y="256397"/>
            <a:ext cx="10515600" cy="882685"/>
          </a:xfrm>
        </p:spPr>
        <p:txBody>
          <a:bodyPr>
            <a:noAutofit/>
          </a:bodyPr>
          <a:lstStyle/>
          <a:p>
            <a:pPr algn="ctr"/>
            <a:r>
              <a:rPr lang="en-US" sz="3200" b="1" i="0" dirty="0">
                <a:solidFill>
                  <a:srgbClr val="FF0000"/>
                </a:solidFill>
                <a:effectLst/>
                <a:latin typeface="+mn-lt"/>
              </a:rPr>
              <a:t>Uniform</a:t>
            </a:r>
            <a:r>
              <a:rPr lang="en-US" sz="3200" b="1" i="0" dirty="0">
                <a:effectLst/>
                <a:latin typeface="+mn-lt"/>
              </a:rPr>
              <a:t>, </a:t>
            </a:r>
            <a:r>
              <a:rPr lang="en-US" sz="3200" b="1" i="0" dirty="0">
                <a:solidFill>
                  <a:srgbClr val="7030A0"/>
                </a:solidFill>
                <a:effectLst/>
                <a:latin typeface="+mn-lt"/>
              </a:rPr>
              <a:t>Non-Black-Box</a:t>
            </a:r>
            <a:r>
              <a:rPr lang="en-US" sz="3200" b="1" i="0" dirty="0">
                <a:effectLst/>
                <a:latin typeface="+mn-lt"/>
              </a:rPr>
              <a:t>, and </a:t>
            </a:r>
            <a:r>
              <a:rPr lang="en-US" sz="3200" b="1" i="0" dirty="0">
                <a:solidFill>
                  <a:srgbClr val="00B0F0"/>
                </a:solidFill>
                <a:effectLst/>
                <a:latin typeface="+mn-lt"/>
              </a:rPr>
              <a:t>Instance-Wise</a:t>
            </a:r>
            <a:r>
              <a:rPr lang="en-US" sz="3200" b="1" dirty="0">
                <a:solidFill>
                  <a:srgbClr val="00B0F0"/>
                </a:solidFill>
                <a:latin typeface="+mn-lt"/>
              </a:rPr>
              <a:t>: </a:t>
            </a:r>
            <a:r>
              <a:rPr lang="en-US" sz="3200" b="1" dirty="0">
                <a:latin typeface="+mn-lt"/>
              </a:rPr>
              <a:t>Explained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4FCFE1-D136-42B2-A02B-BDC759388787}"/>
                  </a:ext>
                </a:extLst>
              </p:cNvPr>
              <p:cNvSpPr txBox="1"/>
              <p:nvPr/>
            </p:nvSpPr>
            <p:spPr>
              <a:xfrm>
                <a:off x="623392" y="3717032"/>
                <a:ext cx="5184576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00B0F0"/>
                    </a:solidFill>
                  </a:rPr>
                  <a:t>Instance-wise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/>
                  <a:t> is ``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hard</a:t>
                </a:r>
                <a:r>
                  <a:rPr lang="en-US" sz="2800" dirty="0"/>
                  <a:t>’’ on input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means derandomization works on input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4FCFE1-D136-42B2-A02B-BDC759388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3717032"/>
                <a:ext cx="5184576" cy="1508105"/>
              </a:xfrm>
              <a:prstGeom prst="rect">
                <a:avLst/>
              </a:prstGeom>
              <a:blipFill>
                <a:blip r:embed="rId3"/>
                <a:stretch>
                  <a:fillRect l="-2115" t="-6478" b="-10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23D92BE0-0AA1-41B4-87A4-C6D4EA6C85B2}"/>
              </a:ext>
            </a:extLst>
          </p:cNvPr>
          <p:cNvSpPr txBox="1"/>
          <p:nvPr/>
        </p:nvSpPr>
        <p:spPr>
          <a:xfrm>
            <a:off x="6192868" y="3068960"/>
            <a:ext cx="57606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Uniform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Only assume hardness against </a:t>
            </a:r>
            <a:r>
              <a:rPr lang="en-US" sz="2800" b="1" dirty="0">
                <a:solidFill>
                  <a:srgbClr val="FF0000"/>
                </a:solidFill>
              </a:rPr>
              <a:t>uniform</a:t>
            </a:r>
            <a:r>
              <a:rPr lang="en-US" sz="2800" dirty="0">
                <a:solidFill>
                  <a:schemeClr val="tx1"/>
                </a:solidFill>
              </a:rPr>
              <a:t> probabilistic algorithms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b="1" dirty="0">
                <a:solidFill>
                  <a:schemeClr val="tx1"/>
                </a:solidFill>
              </a:rPr>
              <a:t>NOT</a:t>
            </a:r>
            <a:r>
              <a:rPr lang="en-US" sz="2800" dirty="0">
                <a:solidFill>
                  <a:schemeClr val="tx1"/>
                </a:solidFill>
              </a:rPr>
              <a:t> circuits).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CE1F23-C228-4A92-9D23-09E707DF7419}"/>
              </a:ext>
            </a:extLst>
          </p:cNvPr>
          <p:cNvSpPr txBox="1"/>
          <p:nvPr/>
        </p:nvSpPr>
        <p:spPr>
          <a:xfrm>
            <a:off x="1487488" y="466906"/>
            <a:ext cx="1503138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13F09E-F13A-44D0-AC78-E1AB72844894}"/>
              </a:ext>
            </a:extLst>
          </p:cNvPr>
          <p:cNvSpPr txBox="1"/>
          <p:nvPr/>
        </p:nvSpPr>
        <p:spPr>
          <a:xfrm>
            <a:off x="6528048" y="438771"/>
            <a:ext cx="2372517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D70931-C0AA-4FEE-8227-ACEEEEBB9D48}"/>
              </a:ext>
            </a:extLst>
          </p:cNvPr>
          <p:cNvSpPr txBox="1"/>
          <p:nvPr/>
        </p:nvSpPr>
        <p:spPr>
          <a:xfrm>
            <a:off x="6213768" y="5373216"/>
            <a:ext cx="5760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This </a:t>
            </a:r>
            <a:r>
              <a:rPr lang="en-US" sz="2800" b="1" dirty="0">
                <a:solidFill>
                  <a:srgbClr val="FF0000"/>
                </a:solidFill>
              </a:rPr>
              <a:t>avoids</a:t>
            </a:r>
            <a:r>
              <a:rPr lang="en-US" sz="2800" dirty="0">
                <a:solidFill>
                  <a:schemeClr val="tx1"/>
                </a:solidFill>
              </a:rPr>
              <a:t> the hard question of</a:t>
            </a:r>
          </a:p>
          <a:p>
            <a:pPr algn="ctr"/>
            <a:r>
              <a:rPr lang="en-US" sz="2800" dirty="0"/>
              <a:t>proving circuit lower bounds</a:t>
            </a:r>
            <a:endParaRPr 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143FDB-D345-4C4D-B8CF-CE9CDB1D1021}"/>
                  </a:ext>
                </a:extLst>
              </p:cNvPr>
              <p:cNvSpPr txBox="1"/>
              <p:nvPr/>
            </p:nvSpPr>
            <p:spPr>
              <a:xfrm>
                <a:off x="705156" y="1412776"/>
                <a:ext cx="1101722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/>
                  <a:t> an “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efficient</a:t>
                </a:r>
                <a:r>
                  <a:rPr lang="en-US" sz="3600" dirty="0"/>
                  <a:t>” function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600" dirty="0"/>
                  <a:t> with </a:t>
                </a:r>
                <a:r>
                  <a:rPr lang="en-US" sz="3600" b="1" dirty="0">
                    <a:solidFill>
                      <a:srgbClr val="FF0000"/>
                    </a:solidFill>
                  </a:rPr>
                  <a:t>multiple output bits</a:t>
                </a:r>
              </a:p>
              <a:p>
                <a:pPr algn="ctr"/>
                <a:r>
                  <a:rPr lang="en-US" sz="3600" dirty="0"/>
                  <a:t>that is “</a:t>
                </a:r>
                <a:r>
                  <a:rPr lang="en-US" sz="3600" b="1" dirty="0">
                    <a:solidFill>
                      <a:srgbClr val="00B0F0"/>
                    </a:solidFill>
                  </a:rPr>
                  <a:t>hard</a:t>
                </a:r>
                <a:r>
                  <a:rPr lang="en-US" sz="3600" dirty="0"/>
                  <a:t>”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3600" dirty="0"/>
                  <a:t>-time probabilistic algorithms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143FDB-D345-4C4D-B8CF-CE9CDB1D1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56" y="1412776"/>
                <a:ext cx="11017224" cy="1200329"/>
              </a:xfrm>
              <a:prstGeom prst="rect">
                <a:avLst/>
              </a:prstGeom>
              <a:blipFill>
                <a:blip r:embed="rId4"/>
                <a:stretch>
                  <a:fillRect t="-8122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23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9F54-1FFA-4E1D-8D07-AD6F0CE3A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268"/>
            <a:ext cx="10515600" cy="5472608"/>
          </a:xfrm>
        </p:spPr>
        <p:txBody>
          <a:bodyPr>
            <a:normAutofit/>
          </a:bodyPr>
          <a:lstStyle/>
          <a:p>
            <a:r>
              <a:rPr lang="en-US" dirty="0"/>
              <a:t>Part I (An Overview of </a:t>
            </a:r>
            <a:r>
              <a:rPr lang="en-US" dirty="0">
                <a:solidFill>
                  <a:srgbClr val="00B050"/>
                </a:solidFill>
              </a:rPr>
              <a:t>Conceptual Messages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Part II (Motivation and Results)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right</a:t>
            </a:r>
            <a:r>
              <a:rPr lang="en-US" dirty="0"/>
              <a:t> assumptions for derandomization</a:t>
            </a:r>
          </a:p>
          <a:p>
            <a:pPr lvl="1"/>
            <a:r>
              <a:rPr lang="en-US" dirty="0"/>
              <a:t>Randomness might be </a:t>
            </a:r>
            <a:r>
              <a:rPr lang="en-US" b="1" dirty="0">
                <a:solidFill>
                  <a:srgbClr val="00B0F0"/>
                </a:solidFill>
              </a:rPr>
              <a:t>indistinguishable</a:t>
            </a:r>
            <a:r>
              <a:rPr lang="en-US" b="1" dirty="0"/>
              <a:t> </a:t>
            </a:r>
            <a:r>
              <a:rPr lang="en-US" dirty="0"/>
              <a:t>from useless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Part III (Techniques)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Instance-wise</a:t>
            </a:r>
            <a:r>
              <a:rPr lang="en-US" dirty="0"/>
              <a:t> reconstructive targeted PRGs/HSGs</a:t>
            </a:r>
          </a:p>
          <a:p>
            <a:pPr lvl="1"/>
            <a:r>
              <a:rPr lang="en-US" dirty="0"/>
              <a:t>Derandomization via </a:t>
            </a:r>
            <a:r>
              <a:rPr lang="en-US" b="1" dirty="0">
                <a:solidFill>
                  <a:srgbClr val="FF0000"/>
                </a:solidFill>
              </a:rPr>
              <a:t>GKR interactive proof systems</a:t>
            </a:r>
            <a:br>
              <a:rPr lang="en-US" dirty="0"/>
            </a:br>
            <a:endParaRPr lang="en-US" dirty="0"/>
          </a:p>
          <a:p>
            <a:r>
              <a:rPr lang="en-US" dirty="0"/>
              <a:t>Open Problems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903635"/>
          </a:xfrm>
        </p:spPr>
        <p:txBody>
          <a:bodyPr/>
          <a:lstStyle/>
          <a:p>
            <a:pPr algn="ctr"/>
            <a:r>
              <a:rPr lang="en-US" altLang="zh-CN" dirty="0"/>
              <a:t>Today’s Plan</a:t>
            </a:r>
            <a:endParaRPr lang="zh-CN" altLang="en-US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ACE9BB-8DD0-4CDA-9974-4DCE13375F30}"/>
              </a:ext>
            </a:extLst>
          </p:cNvPr>
          <p:cNvSpPr/>
          <p:nvPr/>
        </p:nvSpPr>
        <p:spPr>
          <a:xfrm>
            <a:off x="514772" y="2348880"/>
            <a:ext cx="646856" cy="39250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72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D9D88-92C8-420B-A1C4-0A9D9775F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612" y="30948"/>
            <a:ext cx="10588212" cy="12274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Previous </a:t>
            </a:r>
            <a:r>
              <a:rPr lang="en-US" b="1" dirty="0">
                <a:solidFill>
                  <a:srgbClr val="FF0000"/>
                </a:solidFill>
              </a:rPr>
              <a:t>Hardness-to-Randomness</a:t>
            </a:r>
            <a:r>
              <a:rPr lang="en-US" dirty="0"/>
              <a:t> frameworks </a:t>
            </a:r>
            <a:br>
              <a:rPr lang="en-US" dirty="0"/>
            </a:br>
            <a:r>
              <a:rPr lang="en-US" dirty="0"/>
              <a:t>are based on </a:t>
            </a:r>
            <a:r>
              <a:rPr lang="en-US" b="1" dirty="0"/>
              <a:t>PRGs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1F4C43-8D78-46A2-BF11-A28D594EEAE5}"/>
                  </a:ext>
                </a:extLst>
              </p:cNvPr>
              <p:cNvSpPr txBox="1"/>
              <p:nvPr/>
            </p:nvSpPr>
            <p:spPr>
              <a:xfrm>
                <a:off x="660085" y="1510344"/>
                <a:ext cx="2880320" cy="86260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Circuit Lower Bounds</a:t>
                </a:r>
              </a:p>
              <a:p>
                <a:pPr algn="ctr"/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⊄</m:t>
                    </m:r>
                  </m:oMath>
                </a14:m>
                <a:r>
                  <a:rPr lang="en-US" sz="2400" dirty="0" err="1"/>
                  <a:t>i.o</a:t>
                </a:r>
                <a:r>
                  <a:rPr lang="en-US" sz="2400" dirty="0"/>
                  <a:t>.-SIZE[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])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1F4C43-8D78-46A2-BF11-A28D594EE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5" y="1510344"/>
                <a:ext cx="2880320" cy="862608"/>
              </a:xfrm>
              <a:prstGeom prst="rect">
                <a:avLst/>
              </a:prstGeom>
              <a:blipFill>
                <a:blip r:embed="rId3"/>
                <a:stretch>
                  <a:fillRect l="-1903" t="-5674" r="-1691" b="-141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A645630-4265-4ECC-90B4-A95890461418}"/>
              </a:ext>
            </a:extLst>
          </p:cNvPr>
          <p:cNvSpPr txBox="1"/>
          <p:nvPr/>
        </p:nvSpPr>
        <p:spPr>
          <a:xfrm>
            <a:off x="5223128" y="1670172"/>
            <a:ext cx="2376264" cy="4616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Log-seed PRGs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6FCFB-4E31-4BF1-9EF2-E343CF8D0704}"/>
              </a:ext>
            </a:extLst>
          </p:cNvPr>
          <p:cNvSpPr txBox="1"/>
          <p:nvPr/>
        </p:nvSpPr>
        <p:spPr>
          <a:xfrm>
            <a:off x="9192344" y="3429000"/>
            <a:ext cx="2376264" cy="52322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prP</a:t>
            </a:r>
            <a:r>
              <a:rPr lang="en-US" sz="2800" dirty="0"/>
              <a:t> = </a:t>
            </a:r>
            <a:r>
              <a:rPr lang="en-US" sz="2800" dirty="0" err="1"/>
              <a:t>prBPP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73FF17-E3F3-4DF2-865A-6B16E626631F}"/>
                  </a:ext>
                </a:extLst>
              </p:cNvPr>
              <p:cNvSpPr txBox="1"/>
              <p:nvPr/>
            </p:nvSpPr>
            <p:spPr>
              <a:xfrm>
                <a:off x="690444" y="4726162"/>
                <a:ext cx="3121868" cy="83099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Uniform Lower Bounds</a:t>
                </a:r>
              </a:p>
              <a:p>
                <a:pPr algn="ctr"/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73FF17-E3F3-4DF2-865A-6B16E6266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44" y="4726162"/>
                <a:ext cx="3121868" cy="830997"/>
              </a:xfrm>
              <a:prstGeom prst="rect">
                <a:avLst/>
              </a:prstGeom>
              <a:blipFill>
                <a:blip r:embed="rId4"/>
                <a:stretch>
                  <a:fillRect l="-1367" t="-5839" r="-1563" b="-153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8DB6DE7-72BB-436A-A396-011D78E680B6}"/>
              </a:ext>
            </a:extLst>
          </p:cNvPr>
          <p:cNvSpPr txBox="1"/>
          <p:nvPr/>
        </p:nvSpPr>
        <p:spPr>
          <a:xfrm>
            <a:off x="5442872" y="4726164"/>
            <a:ext cx="2376264" cy="83099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PRGs that work on “average”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D2DEAF-00FC-46FB-AD10-9B8335B67D02}"/>
              </a:ext>
            </a:extLst>
          </p:cNvPr>
          <p:cNvSpPr txBox="1"/>
          <p:nvPr/>
        </p:nvSpPr>
        <p:spPr>
          <a:xfrm>
            <a:off x="2918740" y="2759326"/>
            <a:ext cx="4512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Assumptions are </a:t>
            </a:r>
            <a:r>
              <a:rPr lang="en-US" sz="2800" b="1" dirty="0">
                <a:solidFill>
                  <a:srgbClr val="FF0000"/>
                </a:solidFill>
              </a:rPr>
              <a:t>too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strong</a:t>
            </a:r>
            <a:r>
              <a:rPr lang="en-US" sz="2800" dirty="0"/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D377E2-A7B1-4DB5-8165-76B4EEB8793B}"/>
              </a:ext>
            </a:extLst>
          </p:cNvPr>
          <p:cNvSpPr txBox="1"/>
          <p:nvPr/>
        </p:nvSpPr>
        <p:spPr>
          <a:xfrm>
            <a:off x="3071664" y="5836601"/>
            <a:ext cx="4390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Assumptions are </a:t>
            </a:r>
            <a:r>
              <a:rPr lang="en-US" sz="2800" b="1" dirty="0">
                <a:solidFill>
                  <a:srgbClr val="FF0000"/>
                </a:solidFill>
              </a:rPr>
              <a:t>too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weak</a:t>
            </a:r>
            <a:r>
              <a:rPr lang="en-US" sz="2800" dirty="0"/>
              <a:t>?</a:t>
            </a:r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91A4327D-1AC9-433E-A05A-37F5EE3EBEC8}"/>
              </a:ext>
            </a:extLst>
          </p:cNvPr>
          <p:cNvSpPr/>
          <p:nvPr/>
        </p:nvSpPr>
        <p:spPr>
          <a:xfrm>
            <a:off x="3810809" y="1765395"/>
            <a:ext cx="1128514" cy="288032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F90BBAB-4C8F-449C-B8C7-F2AB5A472A4C}"/>
              </a:ext>
            </a:extLst>
          </p:cNvPr>
          <p:cNvSpPr/>
          <p:nvPr/>
        </p:nvSpPr>
        <p:spPr>
          <a:xfrm rot="2227878">
            <a:off x="8130321" y="2230245"/>
            <a:ext cx="1249897" cy="35168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CB5ECA-3B47-4354-89B3-81933DD3ACC9}"/>
              </a:ext>
            </a:extLst>
          </p:cNvPr>
          <p:cNvSpPr txBox="1"/>
          <p:nvPr/>
        </p:nvSpPr>
        <p:spPr>
          <a:xfrm>
            <a:off x="7972963" y="2642204"/>
            <a:ext cx="54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?</a:t>
            </a:r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56FE317E-A4CF-4347-996A-E0BD900FD276}"/>
              </a:ext>
            </a:extLst>
          </p:cNvPr>
          <p:cNvSpPr/>
          <p:nvPr/>
        </p:nvSpPr>
        <p:spPr>
          <a:xfrm>
            <a:off x="4123978" y="4956476"/>
            <a:ext cx="1128514" cy="288032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D09E22C-8658-4DE8-94F9-5B577ABDC3E5}"/>
              </a:ext>
            </a:extLst>
          </p:cNvPr>
          <p:cNvSpPr/>
          <p:nvPr/>
        </p:nvSpPr>
        <p:spPr>
          <a:xfrm rot="19251685">
            <a:off x="7937295" y="4627914"/>
            <a:ext cx="1293362" cy="393438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EC5122-60C1-45F1-8962-B58262871523}"/>
              </a:ext>
            </a:extLst>
          </p:cNvPr>
          <p:cNvSpPr txBox="1"/>
          <p:nvPr/>
        </p:nvSpPr>
        <p:spPr>
          <a:xfrm>
            <a:off x="8252674" y="4523647"/>
            <a:ext cx="54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?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F664DA2-B5E4-4B49-8B02-296E8387FEF2}"/>
              </a:ext>
            </a:extLst>
          </p:cNvPr>
          <p:cNvSpPr/>
          <p:nvPr/>
        </p:nvSpPr>
        <p:spPr>
          <a:xfrm rot="8478171">
            <a:off x="8278047" y="5154096"/>
            <a:ext cx="1291162" cy="4373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FBA831-080E-4A1A-B077-91127291E768}"/>
              </a:ext>
            </a:extLst>
          </p:cNvPr>
          <p:cNvSpPr txBox="1"/>
          <p:nvPr/>
        </p:nvSpPr>
        <p:spPr>
          <a:xfrm>
            <a:off x="7248128" y="6459057"/>
            <a:ext cx="4943872" cy="4001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Remark</a:t>
            </a:r>
            <a:r>
              <a:rPr lang="en-US" sz="2000" dirty="0"/>
              <a:t>: Circuit Lower Bounds for </a:t>
            </a:r>
            <a:r>
              <a:rPr lang="en-US" sz="2000" b="1" dirty="0">
                <a:solidFill>
                  <a:srgbClr val="FF0000"/>
                </a:solidFill>
              </a:rPr>
              <a:t>E</a:t>
            </a:r>
            <a:r>
              <a:rPr lang="en-US" sz="2000" dirty="0"/>
              <a:t> vs. for </a:t>
            </a:r>
            <a:r>
              <a:rPr lang="en-US" sz="2000" b="1" dirty="0">
                <a:solidFill>
                  <a:srgbClr val="FF0000"/>
                </a:solidFill>
              </a:rPr>
              <a:t>NE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AC546C9-97E6-4688-BFBB-B5FDC7D742F5}"/>
              </a:ext>
            </a:extLst>
          </p:cNvPr>
          <p:cNvSpPr/>
          <p:nvPr/>
        </p:nvSpPr>
        <p:spPr>
          <a:xfrm rot="13138799">
            <a:off x="7642536" y="2761749"/>
            <a:ext cx="1255261" cy="35168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97201E-080B-48D5-AB5E-593FBD975D2C}"/>
              </a:ext>
            </a:extLst>
          </p:cNvPr>
          <p:cNvSpPr txBox="1"/>
          <p:nvPr/>
        </p:nvSpPr>
        <p:spPr>
          <a:xfrm>
            <a:off x="2543944" y="2276188"/>
            <a:ext cx="3552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[Yao82; BM84; Nis91; NW94; IW99]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80E376-D5E8-4AF6-B05D-444466409777}"/>
              </a:ext>
            </a:extLst>
          </p:cNvPr>
          <p:cNvSpPr txBox="1"/>
          <p:nvPr/>
        </p:nvSpPr>
        <p:spPr>
          <a:xfrm>
            <a:off x="4002692" y="4475343"/>
            <a:ext cx="1661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[IW98; TV07;…]</a:t>
            </a:r>
          </a:p>
        </p:txBody>
      </p:sp>
    </p:spTree>
    <p:extLst>
      <p:ext uri="{BB962C8B-B14F-4D97-AF65-F5344CB8AC3E}">
        <p14:creationId xmlns:p14="http://schemas.microsoft.com/office/powerpoint/2010/main" val="175704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3" grpId="0"/>
      <p:bldP spid="14" grpId="0"/>
      <p:bldP spid="15" grpId="0" animBg="1"/>
      <p:bldP spid="16" grpId="0" animBg="1"/>
      <p:bldP spid="20" grpId="0"/>
      <p:bldP spid="22" grpId="0" animBg="1"/>
      <p:bldP spid="25" grpId="0" animBg="1"/>
      <p:bldP spid="26" grpId="0"/>
      <p:bldP spid="27" grpId="0" animBg="1"/>
      <p:bldP spid="28" grpId="0" animBg="1"/>
      <p:bldP spid="23" grpId="0" animBg="1"/>
      <p:bldP spid="24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3385</Words>
  <Application>Microsoft Office PowerPoint</Application>
  <PresentationFormat>Widescreen</PresentationFormat>
  <Paragraphs>552</Paragraphs>
  <Slides>45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等线</vt:lpstr>
      <vt:lpstr>Google Sans</vt:lpstr>
      <vt:lpstr>Arial</vt:lpstr>
      <vt:lpstr>Calibri</vt:lpstr>
      <vt:lpstr>Calibri Light</vt:lpstr>
      <vt:lpstr>Cambria Math</vt:lpstr>
      <vt:lpstr>Office Theme</vt:lpstr>
      <vt:lpstr>Hardness vs Randomness, Revised:  Uniform, Non-Black-Box, and Instance-Wise</vt:lpstr>
      <vt:lpstr>Today’s Plan</vt:lpstr>
      <vt:lpstr>Conceptual Messages: The RIGHT Assumptions for Derandomization</vt:lpstr>
      <vt:lpstr>Conceptual Messages: Super-fast Derandomization</vt:lpstr>
      <vt:lpstr>New Hardness Assumptions: A Template</vt:lpstr>
      <vt:lpstr>Uniform, Non-Black-Box, Instance-Wise : Explained</vt:lpstr>
      <vt:lpstr>Uniform, Non-Black-Box, and Instance-Wise: Explained</vt:lpstr>
      <vt:lpstr>Today’s Plan</vt:lpstr>
      <vt:lpstr>Previous Hardness-to-Randomness frameworks  are based on PRGs</vt:lpstr>
      <vt:lpstr>New Hardness-to-Randomness framework  based on Targeted PRGs</vt:lpstr>
      <vt:lpstr>The RIGHT Assumptions for Derandomization</vt:lpstr>
      <vt:lpstr>The RIGHT Assumptions for Derandomization</vt:lpstr>
      <vt:lpstr>The RIGHT Assumptions for Derandomization</vt:lpstr>
      <vt:lpstr>Generality and robustness</vt:lpstr>
      <vt:lpstr>Today’s Plan</vt:lpstr>
      <vt:lpstr>Quest for faster derandomization or:  Is randomness useless?</vt:lpstr>
      <vt:lpstr>Quest for faster derandomization or:  Is randomness useless?</vt:lpstr>
      <vt:lpstr>Quest for faster derandomization or:  Is randomness useless?</vt:lpstr>
      <vt:lpstr>Quest for faster derandomization or:  Is randomness useless?</vt:lpstr>
      <vt:lpstr>Quest for faster derandomization or:  Is randomness useless?</vt:lpstr>
      <vt:lpstr>How to overcome the #NSETH-barrier?</vt:lpstr>
      <vt:lpstr>Derandomization from non-batch-computable functions: Randomness is “indistinguishable” from useless</vt:lpstr>
      <vt:lpstr>Randomness is “indistinguishable” from useless? The need for non-black-box derandomization</vt:lpstr>
      <vt:lpstr>Today’s Plan</vt:lpstr>
      <vt:lpstr>Review: Hardness-to-Randomness via Reconstructive PRGs</vt:lpstr>
      <vt:lpstr>Revision: uniform Hardness-to-Randomness via Instance-wise Reconstructive Targeted PRGs</vt:lpstr>
      <vt:lpstr>Revision: uniform Hardness-to-Randomness via Instance-wise Reconstructive Targeted PRGs</vt:lpstr>
      <vt:lpstr>Revision: uniform Hardness-to-Randomness via Instance-wise Reconstructive Targeted HSGs</vt:lpstr>
      <vt:lpstr>A Construction of Reconstructive HSGs</vt:lpstr>
      <vt:lpstr>Today’s Plan</vt:lpstr>
      <vt:lpstr>The GKR interactive proof protocol</vt:lpstr>
      <vt:lpstr>The GKR interactive proof protocol</vt:lpstr>
      <vt:lpstr>The GKR interactive proof protocol: Reductive</vt:lpstr>
      <vt:lpstr>The Targeted HSG H_(f,x)</vt:lpstr>
      <vt:lpstr>Overview of the Reconstruction Algorithm</vt:lpstr>
      <vt:lpstr>Overview of the Reconstruction Algorithm</vt:lpstr>
      <vt:lpstr>Review: Reconstruction as Learning</vt:lpstr>
      <vt:lpstr>The GKR interactive proof protocol: Reminder</vt:lpstr>
      <vt:lpstr>PowerPoint Presentation</vt:lpstr>
      <vt:lpstr>A Construction of Reconstructive HSGs</vt:lpstr>
      <vt:lpstr>Conclusion</vt:lpstr>
      <vt:lpstr>New directions to explore</vt:lpstr>
      <vt:lpstr>Open Problems: Full Equivalence?</vt:lpstr>
      <vt:lpstr>Open Problems: low-space?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2021-06-17T17:26:37Z</dcterms:created>
  <dcterms:modified xsi:type="dcterms:W3CDTF">2021-06-17T17:26:54Z</dcterms:modified>
</cp:coreProperties>
</file>