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6"/>
  </p:notesMasterIdLst>
  <p:sldIdLst>
    <p:sldId id="256" r:id="rId2"/>
    <p:sldId id="488" r:id="rId3"/>
    <p:sldId id="517" r:id="rId4"/>
    <p:sldId id="489" r:id="rId5"/>
    <p:sldId id="499" r:id="rId6"/>
    <p:sldId id="490" r:id="rId7"/>
    <p:sldId id="523" r:id="rId8"/>
    <p:sldId id="498" r:id="rId9"/>
    <p:sldId id="491" r:id="rId10"/>
    <p:sldId id="492" r:id="rId11"/>
    <p:sldId id="494" r:id="rId12"/>
    <p:sldId id="500" r:id="rId13"/>
    <p:sldId id="524" r:id="rId14"/>
    <p:sldId id="525" r:id="rId15"/>
    <p:sldId id="496" r:id="rId16"/>
    <p:sldId id="518" r:id="rId17"/>
    <p:sldId id="519" r:id="rId18"/>
    <p:sldId id="503" r:id="rId19"/>
    <p:sldId id="514" r:id="rId20"/>
    <p:sldId id="512" r:id="rId21"/>
    <p:sldId id="504" r:id="rId22"/>
    <p:sldId id="513" r:id="rId23"/>
    <p:sldId id="526" r:id="rId24"/>
    <p:sldId id="522" r:id="rId25"/>
    <p:sldId id="515" r:id="rId26"/>
    <p:sldId id="527" r:id="rId27"/>
    <p:sldId id="506" r:id="rId28"/>
    <p:sldId id="507" r:id="rId29"/>
    <p:sldId id="509" r:id="rId30"/>
    <p:sldId id="511" r:id="rId31"/>
    <p:sldId id="520" r:id="rId32"/>
    <p:sldId id="521" r:id="rId33"/>
    <p:sldId id="529" r:id="rId34"/>
    <p:sldId id="3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 fa" initials="ff" lastIdx="0" clrIdx="0">
    <p:extLst>
      <p:ext uri="{19B8F6BF-5375-455C-9EA6-DF929625EA0E}">
        <p15:presenceInfo xmlns:p15="http://schemas.microsoft.com/office/powerpoint/2012/main" userId="2838fdebbdad1941" providerId="Windows Live"/>
      </p:ext>
    </p:extLst>
  </p:cmAuthor>
  <p:cmAuthor id="2" name="立杰 陈" initials="立杰" lastIdx="1" clrIdx="1">
    <p:extLst>
      <p:ext uri="{19B8F6BF-5375-455C-9EA6-DF929625EA0E}">
        <p15:presenceInfo xmlns:p15="http://schemas.microsoft.com/office/powerpoint/2012/main" userId="43b29090dfcb4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A54C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0412" autoAdjust="0"/>
  </p:normalViewPr>
  <p:slideViewPr>
    <p:cSldViewPr>
      <p:cViewPr varScale="1">
        <p:scale>
          <a:sx n="69" d="100"/>
          <a:sy n="69" d="100"/>
        </p:scale>
        <p:origin x="75" y="7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2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this 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3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state time /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8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3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focus on the assumption; instead </a:t>
            </a:r>
          </a:p>
          <a:p>
            <a:r>
              <a:rPr lang="en-US" dirty="0"/>
              <a:t>Why 2 is not good enough, add some discussion</a:t>
            </a:r>
          </a:p>
          <a:p>
            <a:r>
              <a:rPr lang="en-US" dirty="0"/>
              <a:t>Split this into two and give more discussion, make sure the lower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6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focus on the assumption; instead </a:t>
            </a:r>
          </a:p>
          <a:p>
            <a:r>
              <a:rPr lang="en-US" dirty="0"/>
              <a:t>Why 2 is not good enough, add some discussion</a:t>
            </a:r>
          </a:p>
          <a:p>
            <a:r>
              <a:rPr lang="en-US" dirty="0"/>
              <a:t>Split this into two and give more discussion, make sure the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4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0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3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OWFs, it’s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77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99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9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seed length correspond to advice!!</a:t>
            </a:r>
          </a:p>
          <a:p>
            <a:r>
              <a:rPr lang="en-US" dirty="0"/>
              <a:t>Forget about TIME[N]_{T^{-1}(n)}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40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more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7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68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23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4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7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7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discuss the connection with lower bounds; also mention that in the later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discuss the connection with lower bounds; also mention that in the later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7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6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0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9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10.png"/><Relationship Id="rId9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0372" y="980728"/>
            <a:ext cx="12792744" cy="1724566"/>
          </a:xfrm>
        </p:spPr>
        <p:txBody>
          <a:bodyPr>
            <a:noAutofit/>
          </a:bodyPr>
          <a:lstStyle/>
          <a:p>
            <a:r>
              <a:rPr lang="en-US" sz="4000" b="1" i="1" u="none" strike="noStrike" baseline="0" dirty="0">
                <a:solidFill>
                  <a:srgbClr val="FF0000"/>
                </a:solidFill>
                <a:latin typeface="+mn-lt"/>
              </a:rPr>
              <a:t>Simple</a:t>
            </a:r>
            <a:r>
              <a:rPr lang="en-US" sz="4000" b="0" i="0" u="none" strike="noStrike" baseline="0" dirty="0">
                <a:latin typeface="+mn-lt"/>
              </a:rPr>
              <a:t> and </a:t>
            </a:r>
            <a:r>
              <a:rPr lang="en-US" sz="4000" b="1" i="1" u="none" strike="noStrike" baseline="0" dirty="0">
                <a:solidFill>
                  <a:srgbClr val="00B050"/>
                </a:solidFill>
                <a:latin typeface="+mn-lt"/>
              </a:rPr>
              <a:t>fast</a:t>
            </a:r>
            <a:r>
              <a:rPr lang="en-US" sz="4000" b="0" i="0" u="none" strike="noStrike" baseline="0" dirty="0">
                <a:latin typeface="+mn-lt"/>
              </a:rPr>
              <a:t> derandomization from very hard functions </a:t>
            </a:r>
            <a:br>
              <a:rPr lang="en-US" sz="4800" b="0" i="0" u="none" strike="noStrike" baseline="0" dirty="0">
                <a:latin typeface="+mn-lt"/>
              </a:rPr>
            </a:br>
            <a:r>
              <a:rPr lang="en-US" sz="1600" b="0" i="0" u="none" strike="noStrike" baseline="0" dirty="0">
                <a:latin typeface="+mn-lt"/>
              </a:rPr>
              <a:t>  </a:t>
            </a:r>
            <a:br>
              <a:rPr lang="en-US" sz="4800" b="0" i="0" u="none" strike="noStrike" baseline="0" dirty="0">
                <a:latin typeface="+mn-lt"/>
              </a:rPr>
            </a:br>
            <a:r>
              <a:rPr lang="en-US" sz="4800" b="0" i="0" u="none" strike="noStrike" baseline="0" dirty="0">
                <a:latin typeface="+mn-lt"/>
              </a:rPr>
              <a:t>Eliminating randomness </a:t>
            </a:r>
            <a:r>
              <a:rPr lang="en-US" sz="4800" b="0" i="1" u="sng" strike="noStrike" baseline="0" dirty="0">
                <a:solidFill>
                  <a:schemeClr val="accent1"/>
                </a:solidFill>
                <a:latin typeface="+mn-lt"/>
              </a:rPr>
              <a:t>at almost no cost</a:t>
            </a:r>
            <a:endParaRPr lang="zh-CN" altLang="en-US" sz="4800" i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084E1-89A7-4CAE-90A7-53EA0A336B97}"/>
              </a:ext>
            </a:extLst>
          </p:cNvPr>
          <p:cNvSpPr/>
          <p:nvPr/>
        </p:nvSpPr>
        <p:spPr>
          <a:xfrm>
            <a:off x="1559496" y="4008064"/>
            <a:ext cx="3456384" cy="11521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b="1" dirty="0" err="1"/>
              <a:t>Lijie</a:t>
            </a:r>
            <a:r>
              <a:rPr lang="en-US" altLang="zh-CN" sz="6000" b="1" dirty="0"/>
              <a:t> Chen</a:t>
            </a:r>
            <a:endParaRPr lang="zh-CN" altLang="en-US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1A131-A6E5-4927-A5C8-741781BC081D}"/>
              </a:ext>
            </a:extLst>
          </p:cNvPr>
          <p:cNvSpPr/>
          <p:nvPr/>
        </p:nvSpPr>
        <p:spPr>
          <a:xfrm>
            <a:off x="1703512" y="5160193"/>
            <a:ext cx="2929713" cy="11521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b="1" dirty="0"/>
              <a:t>MIT</a:t>
            </a:r>
            <a:endParaRPr lang="zh-CN" altLang="en-US" sz="4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3945F-8BA1-4682-9A12-E1A89A582B68}"/>
              </a:ext>
            </a:extLst>
          </p:cNvPr>
          <p:cNvSpPr/>
          <p:nvPr/>
        </p:nvSpPr>
        <p:spPr>
          <a:xfrm>
            <a:off x="7464152" y="4008064"/>
            <a:ext cx="2929713" cy="11521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b="1" dirty="0" err="1"/>
              <a:t>Roei</a:t>
            </a:r>
            <a:r>
              <a:rPr lang="en-US" altLang="zh-CN" sz="6000" b="1" dirty="0"/>
              <a:t> Tell</a:t>
            </a:r>
            <a:endParaRPr lang="zh-CN" altLang="en-US" sz="6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DC282-ED38-4B68-ACBA-5D2822CD0EEA}"/>
              </a:ext>
            </a:extLst>
          </p:cNvPr>
          <p:cNvSpPr/>
          <p:nvPr/>
        </p:nvSpPr>
        <p:spPr>
          <a:xfrm>
            <a:off x="7464151" y="5160192"/>
            <a:ext cx="2929713" cy="11521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b="1" dirty="0"/>
              <a:t>MIT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1234464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“Hardness-to-Randomness” Paradigm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AEA8ED-B6BB-4034-8997-DB25C2CCB230}"/>
              </a:ext>
            </a:extLst>
          </p:cNvPr>
          <p:cNvSpPr txBox="1">
            <a:spLocks/>
          </p:cNvSpPr>
          <p:nvPr/>
        </p:nvSpPr>
        <p:spPr>
          <a:xfrm>
            <a:off x="1271464" y="1268760"/>
            <a:ext cx="1051438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Initiated and developed in classical work of </a:t>
            </a:r>
            <a:r>
              <a:rPr lang="en-US" sz="2400" b="1" dirty="0"/>
              <a:t>[Yao82; BM84; NW94; IW99]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Randomness can be extracted from very hard functions!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/>
              <p:nvPr/>
            </p:nvSpPr>
            <p:spPr>
              <a:xfrm>
                <a:off x="2116499" y="2479220"/>
                <a:ext cx="2808312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hard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99" y="2479220"/>
                <a:ext cx="2808312" cy="523220"/>
              </a:xfrm>
              <a:prstGeom prst="rect">
                <a:avLst/>
              </a:prstGeom>
              <a:blipFill>
                <a:blip r:embed="rId3"/>
                <a:stretch>
                  <a:fillRect l="-3240"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AE7599-6204-4282-883B-B816AA9128C2}"/>
              </a:ext>
            </a:extLst>
          </p:cNvPr>
          <p:cNvSpPr/>
          <p:nvPr/>
        </p:nvSpPr>
        <p:spPr>
          <a:xfrm>
            <a:off x="5200161" y="2564447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/>
              <p:nvPr/>
            </p:nvSpPr>
            <p:spPr>
              <a:xfrm>
                <a:off x="6528048" y="2469469"/>
                <a:ext cx="3691469" cy="5399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PRG construction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469469"/>
                <a:ext cx="3691469" cy="539956"/>
              </a:xfrm>
              <a:prstGeom prst="rect">
                <a:avLst/>
              </a:prstGeom>
              <a:blipFill>
                <a:blip r:embed="rId4"/>
                <a:stretch>
                  <a:fillRect l="-659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/>
              <p:nvPr/>
            </p:nvSpPr>
            <p:spPr>
              <a:xfrm>
                <a:off x="1271464" y="3110056"/>
                <a:ext cx="9433048" cy="53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How to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/>
                  <a:t> looks random to an efficient procedure?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110056"/>
                <a:ext cx="9433048" cy="535146"/>
              </a:xfrm>
              <a:prstGeom prst="rect">
                <a:avLst/>
              </a:prstGeom>
              <a:blipFill>
                <a:blip r:embed="rId5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/>
              <p:nvPr/>
            </p:nvSpPr>
            <p:spPr>
              <a:xfrm>
                <a:off x="7040425" y="4166017"/>
                <a:ext cx="453650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Any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25" y="4166017"/>
                <a:ext cx="4536504" cy="970843"/>
              </a:xfrm>
              <a:prstGeom prst="rect">
                <a:avLst/>
              </a:prstGeom>
              <a:blipFill>
                <a:blip r:embed="rId6"/>
                <a:stretch>
                  <a:fillRect l="-2413" t="-4938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BBFAE-D630-4CAD-B9B7-DB667EC72EB5}"/>
              </a:ext>
            </a:extLst>
          </p:cNvPr>
          <p:cNvSpPr/>
          <p:nvPr/>
        </p:nvSpPr>
        <p:spPr>
          <a:xfrm rot="10800000">
            <a:off x="5137313" y="4329595"/>
            <a:ext cx="1440160" cy="603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/>
              <p:nvPr/>
            </p:nvSpPr>
            <p:spPr>
              <a:xfrm>
                <a:off x="263524" y="4385982"/>
                <a:ext cx="4680520" cy="5309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sz="2800" b="1" dirty="0"/>
                  <a:t> computing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4" y="4385982"/>
                <a:ext cx="4680520" cy="530915"/>
              </a:xfrm>
              <a:prstGeom prst="rect">
                <a:avLst/>
              </a:prstGeom>
              <a:blipFill>
                <a:blip r:embed="rId7"/>
                <a:stretch>
                  <a:fillRect l="-1429" t="-7778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DAFBE0-4632-4314-BBD5-820C450EBA17}"/>
              </a:ext>
            </a:extLst>
          </p:cNvPr>
          <p:cNvSpPr txBox="1"/>
          <p:nvPr/>
        </p:nvSpPr>
        <p:spPr>
          <a:xfrm>
            <a:off x="4410876" y="3679892"/>
            <a:ext cx="3037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Efficient reduction!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/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/>
                  <a:t> cannot be computed efficiently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  <a:blipFill>
                <a:blip r:embed="rId8"/>
                <a:stretch>
                  <a:fillRect t="-5031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54B1F3-C519-46E2-B4E2-C1EE063EC106}"/>
              </a:ext>
            </a:extLst>
          </p:cNvPr>
          <p:cNvSpPr/>
          <p:nvPr/>
        </p:nvSpPr>
        <p:spPr>
          <a:xfrm>
            <a:off x="5358481" y="6068359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/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No efficient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can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  <a:blipFill>
                <a:blip r:embed="rId9"/>
                <a:stretch>
                  <a:fillRect t="-5590" b="-1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CB90109-B2B3-4057-A7EF-45645B2D76DF}"/>
              </a:ext>
            </a:extLst>
          </p:cNvPr>
          <p:cNvSpPr txBox="1"/>
          <p:nvPr/>
        </p:nvSpPr>
        <p:spPr>
          <a:xfrm>
            <a:off x="5288785" y="5496265"/>
            <a:ext cx="126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889B1-264E-4B4F-B9DE-575473FEBEB2}"/>
              </a:ext>
            </a:extLst>
          </p:cNvPr>
          <p:cNvSpPr txBox="1"/>
          <p:nvPr/>
        </p:nvSpPr>
        <p:spPr>
          <a:xfrm>
            <a:off x="1719844" y="5169624"/>
            <a:ext cx="186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Hardness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F5B37-0743-4E64-822B-A4A76C72CF5A}"/>
              </a:ext>
            </a:extLst>
          </p:cNvPr>
          <p:cNvSpPr txBox="1"/>
          <p:nvPr/>
        </p:nvSpPr>
        <p:spPr>
          <a:xfrm>
            <a:off x="8115913" y="5199965"/>
            <a:ext cx="210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28404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9" grpId="0" animBg="1"/>
      <p:bldP spid="20" grpId="0"/>
      <p:bldP spid="22" grpId="0" animBg="1"/>
      <p:bldP spid="25" grpId="0" animBg="1"/>
      <p:bldP spid="29" grpId="0" animBg="1"/>
      <p:bldP spid="30" grpId="0"/>
      <p:bldP spid="35" grpId="0" animBg="1"/>
      <p:bldP spid="37" grpId="0" animBg="1"/>
      <p:bldP spid="39" grpId="0" animBg="1"/>
      <p:bldP spid="40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0" y="1172861"/>
                <a:ext cx="10801200" cy="2070229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3900" b="1" dirty="0"/>
                  <a:t>[IW’99]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If there is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u="sng" smtClean="0">
                            <a:latin typeface="Cambria Math" panose="02040503050406030204" pitchFamily="18" charset="0"/>
                          </a:rPr>
                          <m:t>0.99</m:t>
                        </m:r>
                      </m:sup>
                    </m:sSup>
                  </m:oMath>
                </a14:m>
                <a:r>
                  <a:rPr lang="en-US" sz="3200" u="sng" dirty="0"/>
                  <a:t>-time algorithms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u="sng" smtClean="0">
                            <a:latin typeface="Cambria Math" panose="02040503050406030204" pitchFamily="18" charset="0"/>
                          </a:rPr>
                          <m:t>0.99</m:t>
                        </m:r>
                      </m:sup>
                    </m:sSup>
                  </m:oMath>
                </a14:m>
                <a:r>
                  <a:rPr lang="en-US" sz="3200" u="sng" dirty="0"/>
                  <a:t> bits of advice</a:t>
                </a:r>
                <a:r>
                  <a:rPr lang="en-US" sz="32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𝐵𝑃𝑃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172861"/>
                <a:ext cx="10801200" cy="2070229"/>
              </a:xfrm>
              <a:blipFill>
                <a:blip r:embed="rId3"/>
                <a:stretch>
                  <a:fillRect t="-9706" b="-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8179"/>
            <a:ext cx="11234464" cy="93610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Classic Work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DDF7A-4422-4CC0-9F2A-2ECCC01B4437}"/>
              </a:ext>
            </a:extLst>
          </p:cNvPr>
          <p:cNvSpPr txBox="1"/>
          <p:nvPr/>
        </p:nvSpPr>
        <p:spPr>
          <a:xfrm>
            <a:off x="2591780" y="5661248"/>
            <a:ext cx="7008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/>
              <a:t>Problem solved? </a:t>
            </a:r>
          </a:p>
          <a:p>
            <a:pPr marL="0" indent="0">
              <a:buNone/>
            </a:pPr>
            <a:r>
              <a:rPr lang="en-US" sz="2800" dirty="0"/>
              <a:t>if we only care about </a:t>
            </a:r>
            <a:r>
              <a:rPr lang="en-US" sz="2800" b="1" i="1" u="sng" dirty="0"/>
              <a:t>polynomial</a:t>
            </a:r>
            <a:r>
              <a:rPr lang="en-US" sz="2800" dirty="0"/>
              <a:t> </a:t>
            </a:r>
            <a:r>
              <a:rPr lang="en-US" sz="2800" b="1" i="1" u="sng" dirty="0"/>
              <a:t>time</a:t>
            </a:r>
            <a:r>
              <a:rPr lang="en-US" sz="2800" dirty="0"/>
              <a:t> or not.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15612-29B2-4905-9743-00ECDF79BFA1}"/>
                  </a:ext>
                </a:extLst>
              </p:cNvPr>
              <p:cNvSpPr txBox="1"/>
              <p:nvPr/>
            </p:nvSpPr>
            <p:spPr>
              <a:xfrm>
                <a:off x="893728" y="3406300"/>
                <a:ext cx="376211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randomized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15612-29B2-4905-9743-00ECDF7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28" y="3406300"/>
                <a:ext cx="3762112" cy="954107"/>
              </a:xfrm>
              <a:prstGeom prst="rect">
                <a:avLst/>
              </a:prstGeom>
              <a:blipFill>
                <a:blip r:embed="rId4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BEC40-C8EF-4B10-860C-42BD5835483D}"/>
                  </a:ext>
                </a:extLst>
              </p:cNvPr>
              <p:cNvSpPr txBox="1"/>
              <p:nvPr/>
            </p:nvSpPr>
            <p:spPr>
              <a:xfrm>
                <a:off x="7392144" y="3402748"/>
                <a:ext cx="3672408" cy="99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deterministic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BEC40-C8EF-4B10-860C-42BD58354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3402748"/>
                <a:ext cx="3672408" cy="990977"/>
              </a:xfrm>
              <a:prstGeom prst="rect">
                <a:avLst/>
              </a:prstGeom>
              <a:blipFill>
                <a:blip r:embed="rId5"/>
                <a:stretch>
                  <a:fillRect l="-3488" t="-4908" r="-2326"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79DBDC-4C19-41B2-8947-3B26BF3B46E5}"/>
              </a:ext>
            </a:extLst>
          </p:cNvPr>
          <p:cNvSpPr/>
          <p:nvPr/>
        </p:nvSpPr>
        <p:spPr>
          <a:xfrm>
            <a:off x="5303912" y="3601906"/>
            <a:ext cx="1368152" cy="50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4E5C7D26-7D41-480D-8ECB-8EE1576B54B5}"/>
              </a:ext>
            </a:extLst>
          </p:cNvPr>
          <p:cNvSpPr/>
          <p:nvPr/>
        </p:nvSpPr>
        <p:spPr>
          <a:xfrm>
            <a:off x="7032104" y="4650024"/>
            <a:ext cx="4609728" cy="1204547"/>
          </a:xfrm>
          <a:prstGeom prst="cloudCallout">
            <a:avLst>
              <a:gd name="adj1" fmla="val 2041"/>
              <a:gd name="adj2" fmla="val -109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Still a bit slow? Can we do faster?</a:t>
            </a:r>
          </a:p>
        </p:txBody>
      </p:sp>
    </p:spTree>
    <p:extLst>
      <p:ext uri="{BB962C8B-B14F-4D97-AF65-F5344CB8AC3E}">
        <p14:creationId xmlns:p14="http://schemas.microsoft.com/office/powerpoint/2010/main" val="35880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1234464" cy="115212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More Fine-Grained Understanding?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15612-29B2-4905-9743-00ECDF79BFA1}"/>
                  </a:ext>
                </a:extLst>
              </p:cNvPr>
              <p:cNvSpPr txBox="1"/>
              <p:nvPr/>
            </p:nvSpPr>
            <p:spPr>
              <a:xfrm>
                <a:off x="336848" y="2441575"/>
                <a:ext cx="376211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randomized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15612-29B2-4905-9743-00ECDF7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8" y="2441575"/>
                <a:ext cx="3762112" cy="954107"/>
              </a:xfrm>
              <a:prstGeom prst="rect">
                <a:avLst/>
              </a:prstGeom>
              <a:blipFill>
                <a:blip r:embed="rId3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BEC40-C8EF-4B10-860C-42BD5835483D}"/>
                  </a:ext>
                </a:extLst>
              </p:cNvPr>
              <p:cNvSpPr txBox="1"/>
              <p:nvPr/>
            </p:nvSpPr>
            <p:spPr>
              <a:xfrm>
                <a:off x="6835264" y="2438023"/>
                <a:ext cx="3672408" cy="99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deterministic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BEC40-C8EF-4B10-860C-42BD58354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64" y="2438023"/>
                <a:ext cx="3672408" cy="990977"/>
              </a:xfrm>
              <a:prstGeom prst="rect">
                <a:avLst/>
              </a:prstGeom>
              <a:blipFill>
                <a:blip r:embed="rId4"/>
                <a:stretch>
                  <a:fillRect l="-3317" t="-6135" r="-2322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79DBDC-4C19-41B2-8947-3B26BF3B46E5}"/>
              </a:ext>
            </a:extLst>
          </p:cNvPr>
          <p:cNvSpPr/>
          <p:nvPr/>
        </p:nvSpPr>
        <p:spPr>
          <a:xfrm>
            <a:off x="4747032" y="2637181"/>
            <a:ext cx="1368152" cy="50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F1458-EA65-4C8E-B8D6-70C63B67A803}"/>
                  </a:ext>
                </a:extLst>
              </p:cNvPr>
              <p:cNvSpPr txBox="1"/>
              <p:nvPr/>
            </p:nvSpPr>
            <p:spPr>
              <a:xfrm>
                <a:off x="10807312" y="2212100"/>
                <a:ext cx="79330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F1458-EA65-4C8E-B8D6-70C63B67A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12" y="2212100"/>
                <a:ext cx="793304" cy="1354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04499C4-AE5B-4175-B2BF-5D8B4F1C3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7528" y="4044022"/>
                <a:ext cx="8496944" cy="11521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/>
                  <a:t>Alternatively,</a:t>
                </a:r>
              </a:p>
              <a:p>
                <a:pPr marL="0" indent="0">
                  <a:buNone/>
                </a:pPr>
                <a:r>
                  <a:rPr lang="en-US" dirty="0"/>
                  <a:t>What is the fastest derandomization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𝑩𝑷𝑻𝑰𝑴𝑬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04499C4-AE5B-4175-B2BF-5D8B4F1C3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4044022"/>
                <a:ext cx="8496944" cy="1152128"/>
              </a:xfrm>
              <a:blipFill>
                <a:blip r:embed="rId6"/>
                <a:stretch>
                  <a:fillRect l="-1435" t="-11111" r="-1004" b="-5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211FDCD0-C03A-4C20-B71B-288C99566DB1}"/>
                  </a:ext>
                </a:extLst>
              </p:cNvPr>
              <p:cNvSpPr/>
              <p:nvPr/>
            </p:nvSpPr>
            <p:spPr>
              <a:xfrm>
                <a:off x="6600056" y="5373216"/>
                <a:ext cx="4603908" cy="1412763"/>
              </a:xfrm>
              <a:prstGeom prst="wedgeEllipseCallout">
                <a:avLst>
                  <a:gd name="adj1" fmla="val -17473"/>
                  <a:gd name="adj2" fmla="val -725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all problems solvable in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211FDCD0-C03A-4C20-B71B-288C99566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5373216"/>
                <a:ext cx="4603908" cy="1412763"/>
              </a:xfrm>
              <a:prstGeom prst="wedgeEllipseCallout">
                <a:avLst>
                  <a:gd name="adj1" fmla="val -17473"/>
                  <a:gd name="adj2" fmla="val -7257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6" grpId="0"/>
      <p:bldP spid="14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78998"/>
                <a:ext cx="11377264" cy="109325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000" dirty="0"/>
                  <a:t>Under </a:t>
                </a:r>
                <a:r>
                  <a:rPr lang="en-US" sz="3000" u="sng" dirty="0"/>
                  <a:t>some hardness assumption against nonuniform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3000" u="sng" dirty="0"/>
                  <a:t> protocols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𝑩𝑷𝑻𝑰𝑴𝑬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𝑻𝑰𝑴𝑬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78998"/>
                <a:ext cx="11377264" cy="1093252"/>
              </a:xfrm>
              <a:blipFill>
                <a:blip r:embed="rId3"/>
                <a:stretch>
                  <a:fillRect t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116632"/>
            <a:ext cx="12817424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[Doron, </a:t>
            </a:r>
            <a:r>
              <a:rPr lang="en-US" sz="5400" b="1" dirty="0" err="1">
                <a:solidFill>
                  <a:srgbClr val="FF0000"/>
                </a:solidFill>
              </a:rPr>
              <a:t>Moshkovitz</a:t>
            </a:r>
            <a:r>
              <a:rPr lang="en-US" sz="5400" b="1" dirty="0">
                <a:solidFill>
                  <a:srgbClr val="FF0000"/>
                </a:solidFill>
              </a:rPr>
              <a:t>, Oh, and Zuckerman, 2020]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6BA8-6BFB-45C7-8F85-F71C3A124105}"/>
              </a:ext>
            </a:extLst>
          </p:cNvPr>
          <p:cNvSpPr txBox="1"/>
          <p:nvPr/>
        </p:nvSpPr>
        <p:spPr>
          <a:xfrm>
            <a:off x="1813921" y="3286363"/>
            <a:ext cx="870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Derandomization with a Quadratic Slowdown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73497-B157-4844-96EA-77144AA19AE9}"/>
                  </a:ext>
                </a:extLst>
              </p:cNvPr>
              <p:cNvSpPr txBox="1"/>
              <p:nvPr/>
            </p:nvSpPr>
            <p:spPr>
              <a:xfrm>
                <a:off x="1775520" y="4797152"/>
                <a:ext cx="8856984" cy="14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A Partial Converse in [Williams’ 2016]</a:t>
                </a:r>
              </a:p>
              <a:p>
                <a:pPr algn="ctr"/>
                <a:r>
                  <a:rPr lang="en-US" sz="2800" dirty="0"/>
                  <a:t>Under the Nondeterministic Strong Exponential-Time Hypothesis (NSETH), BPTIME[n]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2800" dirty="0"/>
                  <a:t>TIME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73497-B157-4844-96EA-77144AA1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797152"/>
                <a:ext cx="8856984" cy="1422377"/>
              </a:xfrm>
              <a:prstGeom prst="rect">
                <a:avLst/>
              </a:prstGeom>
              <a:blipFill>
                <a:blip r:embed="rId4"/>
                <a:stretch>
                  <a:fillRect t="-4292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BCB6E53-BDD0-4536-8BB5-78625144DF36}"/>
              </a:ext>
            </a:extLst>
          </p:cNvPr>
          <p:cNvSpPr/>
          <p:nvPr/>
        </p:nvSpPr>
        <p:spPr>
          <a:xfrm>
            <a:off x="1199456" y="2245690"/>
            <a:ext cx="2448272" cy="620312"/>
          </a:xfrm>
          <a:prstGeom prst="cloudCallout">
            <a:avLst>
              <a:gd name="adj1" fmla="val 34440"/>
              <a:gd name="adj2" fmla="val -126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next slide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5E7BE59-3F51-4C08-9469-2EA1E25D084C}"/>
              </a:ext>
            </a:extLst>
          </p:cNvPr>
          <p:cNvSpPr/>
          <p:nvPr/>
        </p:nvSpPr>
        <p:spPr>
          <a:xfrm>
            <a:off x="3143672" y="6219529"/>
            <a:ext cx="2448272" cy="620312"/>
          </a:xfrm>
          <a:prstGeom prst="cloudCallout">
            <a:avLst>
              <a:gd name="adj1" fmla="val 32742"/>
              <a:gd name="adj2" fmla="val -90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later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1FBB1-F60E-4658-B28A-DC8B56183DD8}"/>
                  </a:ext>
                </a:extLst>
              </p:cNvPr>
              <p:cNvSpPr txBox="1"/>
              <p:nvPr/>
            </p:nvSpPr>
            <p:spPr>
              <a:xfrm>
                <a:off x="-33148" y="2751995"/>
                <a:ext cx="12241360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Open Question I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3200" dirty="0"/>
                  <a:t>The lower bound shows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slowdown is necessary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algn="ctr"/>
                <a:r>
                  <a:rPr lang="en-US" sz="3200" dirty="0"/>
                  <a:t>Can we do better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1FBB1-F60E-4658-B28A-DC8B5618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48" y="2751995"/>
                <a:ext cx="12241360" cy="2062103"/>
              </a:xfrm>
              <a:prstGeom prst="rect">
                <a:avLst/>
              </a:prstGeom>
              <a:blipFill>
                <a:blip r:embed="rId5"/>
                <a:stretch>
                  <a:fillRect l="-547" t="-4106" r="-448" b="-8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8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7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349892"/>
                <a:ext cx="11377264" cy="225000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latin typeface="Cambria Math" panose="02040503050406030204" pitchFamily="18" charset="0"/>
                  </a:rPr>
                  <a:t>If there is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time but </a:t>
                </a:r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cannot be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computed </a:t>
                </a:r>
                <a:r>
                  <a:rPr lang="en-US" sz="3200" b="1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sz="3200" b="1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-time Merlin-Arthur protocol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b="1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bits of advice</a:t>
                </a:r>
                <a:r>
                  <a:rPr lang="en-US" sz="3200" dirty="0">
                    <a:latin typeface="Cambria Math" panose="020405030504060302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𝑩𝑷𝑻𝑰𝑴𝑬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𝑻𝑰𝑴𝑬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349892"/>
                <a:ext cx="11377264" cy="2250002"/>
              </a:xfrm>
              <a:blipFill>
                <a:blip r:embed="rId3"/>
                <a:stretch>
                  <a:fillRect t="-5676" r="-5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116632"/>
            <a:ext cx="12817424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[Doron, </a:t>
            </a:r>
            <a:r>
              <a:rPr lang="en-US" sz="5400" b="1" dirty="0" err="1">
                <a:solidFill>
                  <a:srgbClr val="FF0000"/>
                </a:solidFill>
              </a:rPr>
              <a:t>Moshkovitz</a:t>
            </a:r>
            <a:r>
              <a:rPr lang="en-US" sz="5400" b="1" dirty="0">
                <a:solidFill>
                  <a:srgbClr val="FF0000"/>
                </a:solidFill>
              </a:rPr>
              <a:t>, Oh, and Zuckerman, 2020]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95D28-982E-4F78-BC4E-BE367C733F90}"/>
              </a:ext>
            </a:extLst>
          </p:cNvPr>
          <p:cNvSpPr txBox="1"/>
          <p:nvPr/>
        </p:nvSpPr>
        <p:spPr>
          <a:xfrm>
            <a:off x="1883532" y="3645024"/>
            <a:ext cx="8424936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Nonstandard Assumption</a:t>
            </a:r>
          </a:p>
          <a:p>
            <a:pPr algn="ctr"/>
            <a:r>
              <a:rPr lang="en-US" sz="2800" dirty="0"/>
              <a:t>Assumed hardness against </a:t>
            </a:r>
          </a:p>
          <a:p>
            <a:pPr algn="ctr"/>
            <a:r>
              <a:rPr lang="en-US" sz="2800" u="sng" dirty="0"/>
              <a:t>exponential-time nonuniform Merlin-Arthur protocols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9912B20D-A9FF-4335-9BFC-302462B69ADD}"/>
              </a:ext>
            </a:extLst>
          </p:cNvPr>
          <p:cNvSpPr/>
          <p:nvPr/>
        </p:nvSpPr>
        <p:spPr>
          <a:xfrm>
            <a:off x="6960096" y="2924944"/>
            <a:ext cx="4392488" cy="17281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Their power is less understood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4FFEA-ACC1-436F-9797-1334E8CA920D}"/>
              </a:ext>
            </a:extLst>
          </p:cNvPr>
          <p:cNvSpPr txBox="1"/>
          <p:nvPr/>
        </p:nvSpPr>
        <p:spPr>
          <a:xfrm>
            <a:off x="1883532" y="5207828"/>
            <a:ext cx="842493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Open Question II</a:t>
            </a:r>
          </a:p>
          <a:p>
            <a:pPr algn="ctr"/>
            <a:r>
              <a:rPr lang="en-US" sz="3200" dirty="0"/>
              <a:t>Can we obtain similar results under standard assumptions like </a:t>
            </a:r>
            <a:r>
              <a:rPr lang="en-US" sz="3200" b="1" dirty="0">
                <a:solidFill>
                  <a:srgbClr val="FF0000"/>
                </a:solidFill>
              </a:rPr>
              <a:t>[IW’99]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6B2B-A49F-4CB5-A6A5-DC5636162191}"/>
                  </a:ext>
                </a:extLst>
              </p:cNvPr>
              <p:cNvSpPr txBox="1"/>
              <p:nvPr/>
            </p:nvSpPr>
            <p:spPr>
              <a:xfrm>
                <a:off x="2999656" y="865342"/>
                <a:ext cx="68407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u="sng" dirty="0"/>
                  <a:t>some hardness assumption against nonuniform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000" u="sng" dirty="0"/>
                  <a:t> protocols</a:t>
                </a:r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6B2B-A49F-4CB5-A6A5-DC563616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865342"/>
                <a:ext cx="6840760" cy="400110"/>
              </a:xfrm>
              <a:prstGeom prst="rect">
                <a:avLst/>
              </a:prstGeom>
              <a:blipFill>
                <a:blip r:embed="rId4"/>
                <a:stretch>
                  <a:fillRect l="-89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0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CN" sz="5400" b="1" dirty="0"/>
                  <a:t>Result I: </a:t>
                </a:r>
                <a:r>
                  <a:rPr lang="en-US" sz="5400" b="1" dirty="0">
                    <a:solidFill>
                      <a:srgbClr val="FF0000"/>
                    </a:solidFill>
                  </a:rPr>
                  <a:t>Derandomization with Overhead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  <a:blipFill>
                <a:blip r:embed="rId3"/>
                <a:stretch>
                  <a:fillRect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873" y="1484784"/>
                <a:ext cx="11377264" cy="12961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000" dirty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000" dirty="0"/>
                  <a:t>. If the following two assumptions hold, </a:t>
                </a: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𝑇𝐼𝑀𝐸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873" y="1484784"/>
                <a:ext cx="11377264" cy="1296144"/>
              </a:xfrm>
              <a:blipFill>
                <a:blip r:embed="rId4"/>
                <a:stretch>
                  <a:fillRect t="-9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BD8833-5D8A-44F2-9179-0B0F9102C834}"/>
              </a:ext>
            </a:extLst>
          </p:cNvPr>
          <p:cNvSpPr txBox="1"/>
          <p:nvPr/>
        </p:nvSpPr>
        <p:spPr>
          <a:xfrm>
            <a:off x="623392" y="3020370"/>
            <a:ext cx="4536504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 (1)</a:t>
            </a:r>
            <a:br>
              <a:rPr lang="en-US" sz="3200" dirty="0"/>
            </a:br>
            <a:r>
              <a:rPr lang="en-US" sz="3200" dirty="0"/>
              <a:t>One-Way Functions Exist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3200" dirty="0"/>
              <a:t>The Standard and Minimum Assumption </a:t>
            </a:r>
          </a:p>
          <a:p>
            <a:pPr algn="ctr"/>
            <a:r>
              <a:rPr lang="en-US" sz="3200" dirty="0"/>
              <a:t>in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26F45-7670-43F6-AD60-47B82164362A}"/>
                  </a:ext>
                </a:extLst>
              </p:cNvPr>
              <p:cNvSpPr txBox="1"/>
              <p:nvPr/>
            </p:nvSpPr>
            <p:spPr>
              <a:xfrm>
                <a:off x="5735960" y="2912649"/>
                <a:ext cx="6168280" cy="360098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Assumption (2)</a:t>
                </a:r>
                <a:br>
                  <a:rPr lang="en-US" sz="3200" dirty="0"/>
                </a:br>
                <a:r>
                  <a:rPr lang="en-US" sz="3200" dirty="0"/>
                  <a:t>Time Hierarchy Theorem still holds </a:t>
                </a:r>
                <a:r>
                  <a:rPr lang="en-US" sz="3200" i="1" dirty="0"/>
                  <a:t>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i="1" dirty="0"/>
                  <a:t> bits of advice</a:t>
                </a:r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Natural Generalization of Classic Circuit Lower Bounds.</a:t>
                </a:r>
              </a:p>
              <a:p>
                <a:pPr algn="ctr"/>
                <a:r>
                  <a:rPr lang="en-US" sz="3200" dirty="0"/>
                  <a:t>Is in fact “</a:t>
                </a:r>
                <a:r>
                  <a:rPr lang="en-US" sz="3200" i="1" dirty="0"/>
                  <a:t>necessary</a:t>
                </a:r>
                <a:r>
                  <a:rPr lang="en-US" sz="3200" dirty="0"/>
                  <a:t>”!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26F45-7670-43F6-AD60-47B82164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2912649"/>
                <a:ext cx="6168280" cy="3600986"/>
              </a:xfrm>
              <a:prstGeom prst="rect">
                <a:avLst/>
              </a:prstGeom>
              <a:blipFill>
                <a:blip r:embed="rId5"/>
                <a:stretch>
                  <a:fillRect l="-296" t="-2530" r="-1775" b="-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E65F260-07C8-427C-AF6D-8C970B3A6286}"/>
              </a:ext>
            </a:extLst>
          </p:cNvPr>
          <p:cNvSpPr/>
          <p:nvPr/>
        </p:nvSpPr>
        <p:spPr>
          <a:xfrm>
            <a:off x="1847528" y="5735425"/>
            <a:ext cx="3672408" cy="1152128"/>
          </a:xfrm>
          <a:prstGeom prst="cloudCallout">
            <a:avLst>
              <a:gd name="adj1" fmla="val -19909"/>
              <a:gd name="adj2" fmla="val -191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Against poly-size circuits</a:t>
            </a:r>
          </a:p>
        </p:txBody>
      </p:sp>
    </p:spTree>
    <p:extLst>
      <p:ext uri="{BB962C8B-B14F-4D97-AF65-F5344CB8AC3E}">
        <p14:creationId xmlns:p14="http://schemas.microsoft.com/office/powerpoint/2010/main" val="17484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CN" sz="5400" b="1" dirty="0"/>
                  <a:t>Result I: </a:t>
                </a:r>
                <a:r>
                  <a:rPr lang="en-US" sz="5400" b="1" dirty="0">
                    <a:solidFill>
                      <a:srgbClr val="FF0000"/>
                    </a:solidFill>
                  </a:rPr>
                  <a:t>Derandomization with Overhead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  <a:blipFill>
                <a:blip r:embed="rId3"/>
                <a:stretch>
                  <a:fillRect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100794"/>
                <a:ext cx="11377264" cy="12961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000" dirty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000" dirty="0"/>
                  <a:t>. If the following two assumptions holds, </a:t>
                </a: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𝑇𝐼𝑀𝐸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100794"/>
                <a:ext cx="11377264" cy="1296144"/>
              </a:xfrm>
              <a:blipFill>
                <a:blip r:embed="rId4"/>
                <a:stretch>
                  <a:fillRect t="-9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BD8833-5D8A-44F2-9179-0B0F9102C834}"/>
              </a:ext>
            </a:extLst>
          </p:cNvPr>
          <p:cNvSpPr txBox="1"/>
          <p:nvPr/>
        </p:nvSpPr>
        <p:spPr>
          <a:xfrm>
            <a:off x="695400" y="2310315"/>
            <a:ext cx="4536504" cy="892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Assumption (1)</a:t>
            </a:r>
            <a:br>
              <a:rPr lang="en-US" sz="2400" dirty="0"/>
            </a:br>
            <a:r>
              <a:rPr lang="en-US" sz="2400" dirty="0"/>
              <a:t>One-Way Functions Exist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26F45-7670-43F6-AD60-47B82164362A}"/>
                  </a:ext>
                </a:extLst>
              </p:cNvPr>
              <p:cNvSpPr txBox="1"/>
              <p:nvPr/>
            </p:nvSpPr>
            <p:spPr>
              <a:xfrm>
                <a:off x="6367738" y="2125649"/>
                <a:ext cx="5328592" cy="1261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Assumption (2)</a:t>
                </a:r>
                <a:br>
                  <a:rPr lang="en-US" sz="2400" dirty="0"/>
                </a:br>
                <a:r>
                  <a:rPr lang="en-US" sz="2400" dirty="0"/>
                  <a:t>Time Hierarchy Theorem still holds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bits of advice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26F45-7670-43F6-AD60-47B82164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38" y="2125649"/>
                <a:ext cx="5328592" cy="1261884"/>
              </a:xfrm>
              <a:prstGeom prst="rect">
                <a:avLst/>
              </a:prstGeom>
              <a:blipFill>
                <a:blip r:embed="rId5"/>
                <a:stretch>
                  <a:fillRect t="-4306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F2BEA-0DD1-4474-8ABF-1969513E4DC1}"/>
                  </a:ext>
                </a:extLst>
              </p:cNvPr>
              <p:cNvSpPr txBox="1"/>
              <p:nvPr/>
            </p:nvSpPr>
            <p:spPr>
              <a:xfrm>
                <a:off x="1127448" y="3524987"/>
                <a:ext cx="10081120" cy="1515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/>
                  <a:t>Time Hierarchy Theorem</a:t>
                </a:r>
              </a:p>
              <a:p>
                <a:pPr algn="ctr"/>
                <a:r>
                  <a:rPr lang="en-US" sz="28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800" dirty="0"/>
                  <a:t> 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−0.01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-time algorithms.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F2BEA-0DD1-4474-8ABF-1969513E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524987"/>
                <a:ext cx="10081120" cy="1515800"/>
              </a:xfrm>
              <a:prstGeom prst="rect">
                <a:avLst/>
              </a:prstGeom>
              <a:blipFill>
                <a:blip r:embed="rId6"/>
                <a:stretch>
                  <a:fillRect t="-5221" b="-1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211FF7-D7BC-45A8-8406-BCD3ACEBE550}"/>
                  </a:ext>
                </a:extLst>
              </p:cNvPr>
              <p:cNvSpPr txBox="1"/>
              <p:nvPr/>
            </p:nvSpPr>
            <p:spPr>
              <a:xfrm>
                <a:off x="1091444" y="5197376"/>
                <a:ext cx="10153128" cy="14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/>
                  <a:t>Our Assumption (2)</a:t>
                </a:r>
              </a:p>
              <a:p>
                <a:pPr algn="ctr"/>
                <a:r>
                  <a:rPr lang="en-US" sz="28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800" dirty="0"/>
                  <a:t> 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−0.01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-time algorithms </a:t>
                </a:r>
                <a:r>
                  <a:rPr lang="en-US" sz="2800" b="1" i="1" dirty="0">
                    <a:solidFill>
                      <a:srgbClr val="00B050"/>
                    </a:solidFill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</a:rPr>
                  <a:t> bits of advice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211FF7-D7BC-45A8-8406-BCD3ACEB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44" y="5197376"/>
                <a:ext cx="10153128" cy="1483291"/>
              </a:xfrm>
              <a:prstGeom prst="rect">
                <a:avLst/>
              </a:prstGeom>
              <a:blipFill>
                <a:blip r:embed="rId7"/>
                <a:stretch>
                  <a:fillRect t="-53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CN" sz="5400" b="1" dirty="0"/>
                  <a:t>Result I: </a:t>
                </a:r>
                <a:r>
                  <a:rPr lang="en-US" sz="5400" b="1" dirty="0">
                    <a:solidFill>
                      <a:srgbClr val="FF0000"/>
                    </a:solidFill>
                  </a:rPr>
                  <a:t>Derandomization with Overhead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511729-7470-4C3E-98D5-6156858B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360" y="116632"/>
                <a:ext cx="11449272" cy="1236431"/>
              </a:xfrm>
              <a:blipFill>
                <a:blip r:embed="rId3"/>
                <a:stretch>
                  <a:fillRect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211FF7-D7BC-45A8-8406-BCD3ACEBE550}"/>
                  </a:ext>
                </a:extLst>
              </p:cNvPr>
              <p:cNvSpPr txBox="1"/>
              <p:nvPr/>
            </p:nvSpPr>
            <p:spPr>
              <a:xfrm>
                <a:off x="1091444" y="5197376"/>
                <a:ext cx="10153128" cy="14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/>
                  <a:t>Our Assumption (2)</a:t>
                </a:r>
              </a:p>
              <a:p>
                <a:pPr algn="ctr"/>
                <a:r>
                  <a:rPr lang="en-US" sz="28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𝒌𝒏</m:t>
                        </m:r>
                      </m:sup>
                    </m:sSup>
                  </m:oMath>
                </a14:m>
                <a:r>
                  <a:rPr lang="en-US" sz="2800" dirty="0"/>
                  <a:t> 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/>
                  <a:t>-time algorithms </a:t>
                </a:r>
                <a:r>
                  <a:rPr lang="en-US" sz="2800" b="1" i="1" dirty="0">
                    <a:solidFill>
                      <a:srgbClr val="00B050"/>
                    </a:solidFill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</a:rPr>
                  <a:t> bits of advice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211FF7-D7BC-45A8-8406-BCD3ACEB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44" y="5197376"/>
                <a:ext cx="10153128" cy="1483291"/>
              </a:xfrm>
              <a:prstGeom prst="rect">
                <a:avLst/>
              </a:prstGeom>
              <a:blipFill>
                <a:blip r:embed="rId4"/>
                <a:stretch>
                  <a:fillRect t="-5350" b="-1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3985C6-D465-4033-8356-AA4E0E0793AD}"/>
              </a:ext>
            </a:extLst>
          </p:cNvPr>
          <p:cNvSpPr txBox="1"/>
          <p:nvPr/>
        </p:nvSpPr>
        <p:spPr>
          <a:xfrm>
            <a:off x="2639616" y="1196752"/>
            <a:ext cx="628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Compare with the Assumption in [IW’99]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2446D95-6EEB-4AA3-84E4-65C440A49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416" y="2132856"/>
                <a:ext cx="10802416" cy="14401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/>
                  <a:t>The Assumption in [IW’99]</a:t>
                </a:r>
              </a:p>
              <a:p>
                <a:pPr marL="0" indent="0">
                  <a:buNone/>
                </a:pPr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-time algorithms </a:t>
                </a:r>
                <a:r>
                  <a:rPr lang="en-US" b="1" dirty="0">
                    <a:solidFill>
                      <a:srgbClr val="00B050"/>
                    </a:solidFill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bits of advice</a:t>
                </a: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2446D95-6EEB-4AA3-84E4-65C440A49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2132856"/>
                <a:ext cx="10802416" cy="1440160"/>
              </a:xfrm>
              <a:blipFill>
                <a:blip r:embed="rId5"/>
                <a:stretch>
                  <a:fillRect l="-1185" t="-8898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D48452-DF3A-4F36-A378-14F415333F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416" y="2132856"/>
                <a:ext cx="10802416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200" b="1" dirty="0"/>
                  <a:t>The Assumption in [IW’99]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dirty="0"/>
                  <a:t>-size circuits.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D48452-DF3A-4F36-A378-14F41533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132856"/>
                <a:ext cx="10802416" cy="1440160"/>
              </a:xfrm>
              <a:prstGeom prst="rect">
                <a:avLst/>
              </a:prstGeom>
              <a:blipFill>
                <a:blip r:embed="rId6"/>
                <a:stretch>
                  <a:fillRect l="-1185" t="-8898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FED21A1-0405-4FF4-85C4-E0F2FF07F59D}"/>
              </a:ext>
            </a:extLst>
          </p:cNvPr>
          <p:cNvSpPr txBox="1"/>
          <p:nvPr/>
        </p:nvSpPr>
        <p:spPr>
          <a:xfrm>
            <a:off x="407368" y="3844977"/>
            <a:ext cx="11305256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The Common Philosophy</a:t>
            </a:r>
          </a:p>
          <a:p>
            <a:pPr algn="ctr"/>
            <a:r>
              <a:rPr lang="en-US" altLang="zh-CN" sz="2800" dirty="0"/>
              <a:t>Nonuniform advice </a:t>
            </a:r>
            <a:r>
              <a:rPr lang="en-US" altLang="zh-CN" sz="2800" u="sng" dirty="0"/>
              <a:t>cannot</a:t>
            </a:r>
            <a:r>
              <a:rPr lang="en-US" altLang="zh-CN" sz="2800" dirty="0"/>
              <a:t> significantly speed up generic computation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4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uild="p"/>
      <p:bldP spid="13" grpId="0"/>
      <p:bldP spid="13" grpId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Assumption (2) is Necessary for PRGs</a:t>
            </a:r>
            <a:endParaRPr lang="zh-CN" altLang="en-US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321279"/>
                <a:ext cx="11377264" cy="1296144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PRG Approach to Derandomization with Overhead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chemeClr val="tx1"/>
                    </a:solidFill>
                  </a:rPr>
                  <a:t>Needs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chemeClr val="tx1"/>
                    </a:solidFill>
                  </a:rPr>
                  <a:t>-seed length PRG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chemeClr val="tx1"/>
                    </a:solidFill>
                  </a:rPr>
                  <a:t>-time algorithms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B3D420-987F-4EE7-84EB-804109611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321279"/>
                <a:ext cx="11377264" cy="1296144"/>
              </a:xfrm>
              <a:blipFill>
                <a:blip r:embed="rId3"/>
                <a:stretch>
                  <a:fillRect l="-1017" t="-11215" r="-1926" b="-1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BCDB5B79-4197-430E-891E-65F2ADC476C7}"/>
              </a:ext>
            </a:extLst>
          </p:cNvPr>
          <p:cNvSpPr/>
          <p:nvPr/>
        </p:nvSpPr>
        <p:spPr>
          <a:xfrm>
            <a:off x="3467708" y="2918435"/>
            <a:ext cx="864096" cy="162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C3D8A-B187-4F1A-8514-F6CBF651262B}"/>
                  </a:ext>
                </a:extLst>
              </p:cNvPr>
              <p:cNvSpPr txBox="1"/>
              <p:nvPr/>
            </p:nvSpPr>
            <p:spPr>
              <a:xfrm>
                <a:off x="3467708" y="4725144"/>
                <a:ext cx="5328592" cy="1446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Assumption (2)</a:t>
                </a:r>
                <a:br>
                  <a:rPr lang="en-US" sz="2800" dirty="0"/>
                </a:br>
                <a:r>
                  <a:rPr lang="en-US" sz="2800" dirty="0"/>
                  <a:t>Time Hierarchy Theorem still holds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bits of advice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C3D8A-B187-4F1A-8514-F6CBF651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08" y="4725144"/>
                <a:ext cx="5328592" cy="1446550"/>
              </a:xfrm>
              <a:prstGeom prst="rect">
                <a:avLst/>
              </a:prstGeom>
              <a:blipFill>
                <a:blip r:embed="rId4"/>
                <a:stretch>
                  <a:fillRect l="-913" t="-5021" r="-2283" b="-10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204E20A8-53CA-427B-9826-8B0F95ECB128}"/>
              </a:ext>
            </a:extLst>
          </p:cNvPr>
          <p:cNvSpPr/>
          <p:nvPr/>
        </p:nvSpPr>
        <p:spPr>
          <a:xfrm rot="10800000">
            <a:off x="8044218" y="2858209"/>
            <a:ext cx="864096" cy="162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8CD74-1828-4917-A561-A76F17CE6329}"/>
              </a:ext>
            </a:extLst>
          </p:cNvPr>
          <p:cNvSpPr txBox="1"/>
          <p:nvPr/>
        </p:nvSpPr>
        <p:spPr>
          <a:xfrm>
            <a:off x="1273742" y="3319620"/>
            <a:ext cx="261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unconditional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9C81A-5589-4E5C-92A3-481C4DB9F6BD}"/>
              </a:ext>
            </a:extLst>
          </p:cNvPr>
          <p:cNvSpPr txBox="1"/>
          <p:nvPr/>
        </p:nvSpPr>
        <p:spPr>
          <a:xfrm>
            <a:off x="8764298" y="3508773"/>
            <a:ext cx="261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under OWFs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12953-9240-4208-A6F1-0F2B3F287F70}"/>
              </a:ext>
            </a:extLst>
          </p:cNvPr>
          <p:cNvSpPr txBox="1"/>
          <p:nvPr/>
        </p:nvSpPr>
        <p:spPr>
          <a:xfrm>
            <a:off x="4915691" y="3319620"/>
            <a:ext cx="24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Equivalent?</a:t>
            </a:r>
          </a:p>
        </p:txBody>
      </p:sp>
    </p:spTree>
    <p:extLst>
      <p:ext uri="{BB962C8B-B14F-4D97-AF65-F5344CB8AC3E}">
        <p14:creationId xmlns:p14="http://schemas.microsoft.com/office/powerpoint/2010/main" val="31918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 animBg="1"/>
      <p:bldP spid="3" grpId="0" animBg="1"/>
      <p:bldP spid="8" grpId="0" animBg="1"/>
      <p:bldP spid="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810CB7-231C-4E49-845F-58E08F4AA0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0572" y="332656"/>
                <a:ext cx="11737304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altLang="zh-CN" sz="4800" b="1" dirty="0"/>
                  <a:t>Result II: </a:t>
                </a:r>
                <a:r>
                  <a:rPr lang="en-US" sz="4800" b="1" dirty="0">
                    <a:solidFill>
                      <a:srgbClr val="FF0000"/>
                    </a:solidFill>
                  </a:rPr>
                  <a:t>Overhead </a:t>
                </a:r>
                <a14:m>
                  <m:oMath xmlns:m="http://schemas.openxmlformats.org/officeDocument/2006/math">
                    <m:r>
                      <a:rPr lang="en-US" sz="4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is Optimal under #NSETH</a:t>
                </a:r>
                <a:endParaRPr lang="zh-CN" altLang="en-US" sz="4800" b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810CB7-231C-4E49-845F-58E08F4AA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0572" y="332656"/>
                <a:ext cx="11737304" cy="1325563"/>
              </a:xfrm>
              <a:blipFill>
                <a:blip r:embed="rId2"/>
                <a:stretch>
                  <a:fillRect l="-1038" r="-103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4D9986-515A-45F7-9334-BB21C17FAF38}"/>
                  </a:ext>
                </a:extLst>
              </p:cNvPr>
              <p:cNvSpPr txBox="1"/>
              <p:nvPr/>
            </p:nvSpPr>
            <p:spPr>
              <a:xfrm>
                <a:off x="300572" y="3981089"/>
                <a:ext cx="11737304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Nondeterministic Algorithms for #SAT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pPr algn="ctr"/>
                <a:r>
                  <a:rPr lang="en-US" sz="2800" dirty="0"/>
                  <a:t>A </a:t>
                </a:r>
                <a:r>
                  <a:rPr lang="en-US" sz="2800" b="1" dirty="0"/>
                  <a:t>nondeterministic</a:t>
                </a:r>
                <a:r>
                  <a:rPr lang="en-US" sz="2800" dirty="0"/>
                  <a:t>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solves </a:t>
                </a:r>
                <a:r>
                  <a:rPr lang="en-US" sz="2800" b="1" dirty="0"/>
                  <a:t>#SAT</a:t>
                </a:r>
                <a:r>
                  <a:rPr lang="en-US" sz="2800" dirty="0"/>
                  <a:t>, if for every input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On a computational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either  </a:t>
                </a:r>
                <a:br>
                  <a:rPr lang="en-US" sz="2800" dirty="0"/>
                </a:br>
                <a:r>
                  <a:rPr lang="en-US" sz="2800" dirty="0"/>
                  <a:t>(1) outputs the correct answer or (2) outputs ``Failed’’.</a:t>
                </a:r>
              </a:p>
              <a:p>
                <a:pPr algn="ctr"/>
                <a:r>
                  <a:rPr lang="en-US" sz="2800" dirty="0"/>
                  <a:t>And (1) happens for at least one computational path.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4D9986-515A-45F7-9334-BB21C17F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2" y="3981089"/>
                <a:ext cx="11737304" cy="2523768"/>
              </a:xfrm>
              <a:prstGeom prst="rect">
                <a:avLst/>
              </a:prstGeom>
              <a:blipFill>
                <a:blip r:embed="rId3"/>
                <a:stretch>
                  <a:fillRect t="-3140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57A0973-AA7D-477B-B072-556D56D2F85E}"/>
              </a:ext>
            </a:extLst>
          </p:cNvPr>
          <p:cNvSpPr/>
          <p:nvPr/>
        </p:nvSpPr>
        <p:spPr>
          <a:xfrm>
            <a:off x="7752184" y="1808820"/>
            <a:ext cx="4104456" cy="1325563"/>
          </a:xfrm>
          <a:prstGeom prst="cloudCallout">
            <a:avLst>
              <a:gd name="adj1" fmla="val 10462"/>
              <a:gd name="adj2" fmla="val -79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is #NSETH?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91483-85B4-40D9-A6D7-EC7DF6BCFECA}"/>
                  </a:ext>
                </a:extLst>
              </p:cNvPr>
              <p:cNvSpPr txBox="1"/>
              <p:nvPr/>
            </p:nvSpPr>
            <p:spPr>
              <a:xfrm>
                <a:off x="407368" y="1800706"/>
                <a:ext cx="662473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/>
                  <a:t>#SAT</a:t>
                </a:r>
              </a:p>
              <a:p>
                <a:pPr algn="ctr"/>
                <a:r>
                  <a:rPr lang="en-US" sz="2800" dirty="0"/>
                  <a:t>Given a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variables, how many satisfying assignments does it have?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91483-85B4-40D9-A6D7-EC7DF6BC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800706"/>
                <a:ext cx="6624736" cy="1631216"/>
              </a:xfrm>
              <a:prstGeom prst="rect">
                <a:avLst/>
              </a:prstGeom>
              <a:blipFill>
                <a:blip r:embed="rId4"/>
                <a:stretch>
                  <a:fillRect l="-1656" t="-7463" r="-2852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 hidden="1">
                <a:extLst>
                  <a:ext uri="{FF2B5EF4-FFF2-40B4-BE49-F238E27FC236}">
                    <a16:creationId xmlns:a16="http://schemas.microsoft.com/office/drawing/2014/main" id="{0FC3CA98-C572-4C9A-9853-3C6BC75AEC5D}"/>
                  </a:ext>
                </a:extLst>
              </p:cNvPr>
              <p:cNvSpPr txBox="1"/>
              <p:nvPr/>
            </p:nvSpPr>
            <p:spPr>
              <a:xfrm>
                <a:off x="2136776" y="3501008"/>
                <a:ext cx="8064896" cy="21683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5400" b="1" dirty="0"/>
                  <a:t>#NSETH</a:t>
                </a:r>
              </a:p>
              <a:p>
                <a:pPr algn="ctr"/>
                <a:r>
                  <a:rPr lang="en-US" sz="4000" b="1" dirty="0"/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sz="4000" b="1" dirty="0"/>
                  <a:t>-time nondeterministic algorithm can solve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r>
                  <a:rPr lang="en-US" sz="4000" b="1" dirty="0"/>
                  <a:t>.</a:t>
                </a:r>
              </a:p>
            </p:txBody>
          </p:sp>
        </mc:Choice>
        <mc:Fallback xmlns="">
          <p:sp>
            <p:nvSpPr>
              <p:cNvPr id="13" name="TextBox 12" hidden="1">
                <a:extLst>
                  <a:ext uri="{FF2B5EF4-FFF2-40B4-BE49-F238E27FC236}">
                    <a16:creationId xmlns:a16="http://schemas.microsoft.com/office/drawing/2014/main" id="{0FC3CA98-C572-4C9A-9853-3C6BC75A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76" y="3501008"/>
                <a:ext cx="8064896" cy="2168351"/>
              </a:xfrm>
              <a:prstGeom prst="rect">
                <a:avLst/>
              </a:prstGeom>
              <a:blipFill>
                <a:blip r:embed="rId5"/>
                <a:stretch>
                  <a:fillRect t="-7542" b="-10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472608"/>
          </a:xfrm>
        </p:spPr>
        <p:txBody>
          <a:bodyPr>
            <a:noAutofit/>
          </a:bodyPr>
          <a:lstStyle/>
          <a:p>
            <a:r>
              <a:rPr lang="en-US" sz="3600" dirty="0"/>
              <a:t>Part I (Introduction)</a:t>
            </a:r>
          </a:p>
          <a:p>
            <a:pPr lvl="1"/>
            <a:r>
              <a:rPr lang="en-US" sz="3200" dirty="0"/>
              <a:t>Previous results on Derandomization, the PRG approach</a:t>
            </a:r>
          </a:p>
          <a:p>
            <a:pPr lvl="1"/>
            <a:r>
              <a:rPr lang="en-US" sz="3200" dirty="0"/>
              <a:t>The work of [DMOZ’ 2020]</a:t>
            </a:r>
          </a:p>
          <a:p>
            <a:pPr lvl="1"/>
            <a:r>
              <a:rPr lang="en-US" sz="3200" dirty="0"/>
              <a:t>Our Results</a:t>
            </a:r>
            <a:br>
              <a:rPr lang="en-US" sz="3200" dirty="0"/>
            </a:br>
            <a:endParaRPr lang="en-US" sz="3200" dirty="0"/>
          </a:p>
          <a:p>
            <a:r>
              <a:rPr lang="en-US" sz="3600" dirty="0"/>
              <a:t>Part II (Taste of Techniques) </a:t>
            </a:r>
          </a:p>
          <a:p>
            <a:pPr lvl="1"/>
            <a:r>
              <a:rPr lang="en-US" sz="3200" dirty="0"/>
              <a:t>Lower Bound</a:t>
            </a:r>
          </a:p>
          <a:p>
            <a:pPr lvl="1"/>
            <a:r>
              <a:rPr lang="en-US" sz="3200" dirty="0"/>
              <a:t>Optimal Derandomization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Today’s Plan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C28B75-CE1D-4BC2-B4BF-DF82073F5A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8521"/>
                <a:ext cx="10515600" cy="1880319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altLang="zh-CN" sz="5400" b="1" dirty="0"/>
                  <a:t>Result II: </a:t>
                </a:r>
                <a:r>
                  <a:rPr lang="en-US" sz="5400" b="1" dirty="0">
                    <a:solidFill>
                      <a:srgbClr val="FF0000"/>
                    </a:solidFill>
                  </a:rPr>
                  <a:t>Overhead </a:t>
                </a:r>
                <a14:m>
                  <m:oMath xmlns:m="http://schemas.openxmlformats.org/officeDocument/2006/math">
                    <m:r>
                      <a:rPr lang="en-US" sz="5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is Optimal under #NSETH</a:t>
                </a:r>
                <a:endParaRPr lang="en-US" sz="54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C28B75-CE1D-4BC2-B4BF-DF82073F5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8521"/>
                <a:ext cx="10515600" cy="1880319"/>
              </a:xfrm>
              <a:blipFill>
                <a:blip r:embed="rId2"/>
                <a:stretch>
                  <a:fillRect t="-5195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7568" y="5013176"/>
                <a:ext cx="8064896" cy="15121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400" dirty="0"/>
                  <a:t>Under #NSETH, for all constants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BPTIME[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400" dirty="0"/>
                  <a:t>]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4400" dirty="0"/>
                  <a:t>TIME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+0.99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013176"/>
                <a:ext cx="8064896" cy="1512168"/>
              </a:xfrm>
              <a:prstGeom prst="rect">
                <a:avLst/>
              </a:prstGeom>
              <a:blipFill>
                <a:blip r:embed="rId3"/>
                <a:stretch>
                  <a:fillRect l="-1585" t="-120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73DDE-F483-4283-B278-8214999A89E9}"/>
                  </a:ext>
                </a:extLst>
              </p:cNvPr>
              <p:cNvSpPr txBox="1"/>
              <p:nvPr/>
            </p:nvSpPr>
            <p:spPr>
              <a:xfrm>
                <a:off x="2135560" y="2204864"/>
                <a:ext cx="8064896" cy="21683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5400" b="1" dirty="0"/>
                  <a:t>#NSETH</a:t>
                </a:r>
              </a:p>
              <a:p>
                <a:pPr algn="ctr"/>
                <a:r>
                  <a:rPr lang="en-US" sz="4000" b="1" dirty="0"/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sz="4000" b="1" dirty="0"/>
                  <a:t>-time nondeterministic algorithm can solve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r>
                  <a:rPr lang="en-US" sz="4000" b="1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73DDE-F483-4283-B278-8214999A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204864"/>
                <a:ext cx="8064896" cy="2168351"/>
              </a:xfrm>
              <a:prstGeom prst="rect">
                <a:avLst/>
              </a:prstGeom>
              <a:blipFill>
                <a:blip r:embed="rId4"/>
                <a:stretch>
                  <a:fillRect t="-7563" b="-1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9570F0-CB83-444E-B0EC-66A0507698C5}"/>
              </a:ext>
            </a:extLst>
          </p:cNvPr>
          <p:cNvSpPr txBox="1">
            <a:spLocks/>
          </p:cNvSpPr>
          <p:nvPr/>
        </p:nvSpPr>
        <p:spPr>
          <a:xfrm>
            <a:off x="1909624" y="1844824"/>
            <a:ext cx="82809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69D502-F40A-4FDA-A013-AEC775B5EAD7}"/>
              </a:ext>
            </a:extLst>
          </p:cNvPr>
          <p:cNvSpPr txBox="1">
            <a:spLocks/>
          </p:cNvSpPr>
          <p:nvPr/>
        </p:nvSpPr>
        <p:spPr>
          <a:xfrm>
            <a:off x="325448" y="260648"/>
            <a:ext cx="11449272" cy="1236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/>
              <a:t>Result III: </a:t>
            </a:r>
            <a:r>
              <a:rPr lang="en-US" altLang="zh-CN" sz="5400" b="1" dirty="0">
                <a:solidFill>
                  <a:srgbClr val="FF0000"/>
                </a:solidFill>
              </a:rPr>
              <a:t>Better Derandomization for Average-Case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00E9C-6C0E-41BA-8FAC-04843ABA65FE}"/>
                  </a:ext>
                </a:extLst>
              </p:cNvPr>
              <p:cNvSpPr txBox="1"/>
              <p:nvPr/>
            </p:nvSpPr>
            <p:spPr>
              <a:xfrm>
                <a:off x="3323692" y="1652229"/>
                <a:ext cx="5544616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Can we do faster than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00E9C-6C0E-41BA-8FAC-04843ABA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2" y="1652229"/>
                <a:ext cx="5544616" cy="523220"/>
              </a:xfrm>
              <a:prstGeom prst="rect">
                <a:avLst/>
              </a:prstGeom>
              <a:blipFill>
                <a:blip r:embed="rId3"/>
                <a:stretch>
                  <a:fillRect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73736-51FA-4FD7-BB84-4FC62C78D22C}"/>
                  </a:ext>
                </a:extLst>
              </p:cNvPr>
              <p:cNvSpPr txBox="1"/>
              <p:nvPr/>
            </p:nvSpPr>
            <p:spPr>
              <a:xfrm>
                <a:off x="637636" y="2780928"/>
                <a:ext cx="10916728" cy="369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Under similar assumptions as in our first result</a:t>
                </a:r>
                <a:r>
                  <a:rPr lang="en-US" sz="3600" dirty="0"/>
                  <a:t>. 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For every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3600" dirty="0"/>
                  <a:t>, there exists a 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deterministic</a:t>
                </a:r>
                <a:r>
                  <a:rPr lang="en-US" sz="3600" dirty="0"/>
                  <a:t>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dirty="0"/>
                  <a:t> running in time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p>
                    </m:sSup>
                  </m:oMath>
                </a14:m>
                <a:r>
                  <a:rPr lang="en-US" sz="3600" dirty="0"/>
                  <a:t>, such that for </a:t>
                </a:r>
                <a:r>
                  <a:rPr lang="en-US" sz="3600" b="1" u="sng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-time sampleable distribution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3600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e>
                      <m:lim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𝓢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d>
                          <m:d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73736-51FA-4FD7-BB84-4FC62C78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36" y="2780928"/>
                <a:ext cx="10916728" cy="3693062"/>
              </a:xfrm>
              <a:prstGeom prst="rect">
                <a:avLst/>
              </a:prstGeom>
              <a:blipFill>
                <a:blip r:embed="rId4"/>
                <a:stretch>
                  <a:fillRect l="-726" t="-2970" r="-1620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30D75D-7A85-4D33-B0E0-ABD6D299E73C}"/>
                  </a:ext>
                </a:extLst>
              </p:cNvPr>
              <p:cNvSpPr txBox="1"/>
              <p:nvPr/>
            </p:nvSpPr>
            <p:spPr>
              <a:xfrm>
                <a:off x="613480" y="3045531"/>
                <a:ext cx="11161240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Average-Case Derandomization </a:t>
                </a:r>
              </a:p>
              <a:p>
                <a:pPr algn="ctr"/>
                <a:r>
                  <a:rPr lang="en-US" sz="2400" b="1" dirty="0"/>
                  <a:t> </a:t>
                </a:r>
              </a:p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3200" dirty="0"/>
                  <a:t>, design a deterministic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/>
                  <a:t> such that, with respect to inputs drawn from any </a:t>
                </a:r>
                <a:r>
                  <a:rPr lang="en-US" sz="3200" b="1" dirty="0"/>
                  <a:t>natural distribution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/>
                  <a:t> correctly solves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with overwhelming probability.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30D75D-7A85-4D33-B0E0-ABD6D299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0" y="3045531"/>
                <a:ext cx="11161240" cy="2492990"/>
              </a:xfrm>
              <a:prstGeom prst="rect">
                <a:avLst/>
              </a:prstGeom>
              <a:blipFill>
                <a:blip r:embed="rId5"/>
                <a:stretch>
                  <a:fillRect l="-983" t="-3912" r="-1748" b="-7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/>
      <p:bldP spid="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47260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Part I (Introduction)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Previous results on Derandomization, the PRG approach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The work of [DMOZ’ 2020]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Our Results</a:t>
            </a:r>
            <a:br>
              <a:rPr lang="en-US" sz="3200" dirty="0"/>
            </a:br>
            <a:endParaRPr lang="en-US" sz="3200" dirty="0"/>
          </a:p>
          <a:p>
            <a:r>
              <a:rPr lang="en-US" sz="3600" dirty="0"/>
              <a:t>Part II (Taste of Techniques) </a:t>
            </a:r>
            <a:endParaRPr lang="en-US" sz="3200" dirty="0"/>
          </a:p>
          <a:p>
            <a:pPr lvl="1"/>
            <a:r>
              <a:rPr lang="en-US" sz="3200" dirty="0"/>
              <a:t>Lower Bound</a:t>
            </a:r>
          </a:p>
          <a:p>
            <a:pPr lvl="1"/>
            <a:r>
              <a:rPr lang="en-US" sz="3200" dirty="0"/>
              <a:t>Optimal Derandomization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Today’s Plan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7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C28B75-CE1D-4BC2-B4BF-DF82073F5A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8521"/>
                <a:ext cx="10515600" cy="1880319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altLang="zh-CN" sz="5400" b="1" dirty="0"/>
                  <a:t>Result II: </a:t>
                </a:r>
                <a:r>
                  <a:rPr lang="en-US" sz="5400" b="1" dirty="0">
                    <a:solidFill>
                      <a:srgbClr val="FF0000"/>
                    </a:solidFill>
                  </a:rPr>
                  <a:t>Overhead </a:t>
                </a:r>
                <a14:m>
                  <m:oMath xmlns:m="http://schemas.openxmlformats.org/officeDocument/2006/math">
                    <m:r>
                      <a:rPr lang="en-US" sz="5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is Optimal under #NSETH</a:t>
                </a:r>
                <a:endParaRPr lang="en-US" sz="54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C28B75-CE1D-4BC2-B4BF-DF82073F5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8521"/>
                <a:ext cx="10515600" cy="1880319"/>
              </a:xfrm>
              <a:blipFill>
                <a:blip r:embed="rId2"/>
                <a:stretch>
                  <a:fillRect t="-5195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7568" y="5013176"/>
                <a:ext cx="8064896" cy="15121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400" dirty="0"/>
                  <a:t>Under #NSETH, for all constants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BPTIME[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400" dirty="0"/>
                  <a:t>]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4400" dirty="0"/>
                  <a:t>TIME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+0.99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013176"/>
                <a:ext cx="8064896" cy="1512168"/>
              </a:xfrm>
              <a:prstGeom prst="rect">
                <a:avLst/>
              </a:prstGeom>
              <a:blipFill>
                <a:blip r:embed="rId3"/>
                <a:stretch>
                  <a:fillRect l="-1585" t="-120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73DDE-F483-4283-B278-8214999A89E9}"/>
                  </a:ext>
                </a:extLst>
              </p:cNvPr>
              <p:cNvSpPr txBox="1"/>
              <p:nvPr/>
            </p:nvSpPr>
            <p:spPr>
              <a:xfrm>
                <a:off x="2135560" y="2204864"/>
                <a:ext cx="8064896" cy="21683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5400" b="1" dirty="0"/>
                  <a:t>#NSETH</a:t>
                </a:r>
              </a:p>
              <a:p>
                <a:pPr algn="ctr"/>
                <a:r>
                  <a:rPr lang="en-US" sz="4000" b="1" dirty="0"/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sz="4000" b="1" dirty="0"/>
                  <a:t>-time nondeterministic algorithm can solve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r>
                  <a:rPr lang="en-US" sz="4000" b="1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73DDE-F483-4283-B278-8214999A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204864"/>
                <a:ext cx="8064896" cy="2168351"/>
              </a:xfrm>
              <a:prstGeom prst="rect">
                <a:avLst/>
              </a:prstGeom>
              <a:blipFill>
                <a:blip r:embed="rId4"/>
                <a:stretch>
                  <a:fillRect t="-7563" b="-1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810CB7-231C-4E49-845F-58E08F4A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2" y="332656"/>
            <a:ext cx="11737304" cy="91888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Proof System View of Nondeterministic Algorithms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 hidden="1">
                <a:extLst>
                  <a:ext uri="{FF2B5EF4-FFF2-40B4-BE49-F238E27FC236}">
                    <a16:creationId xmlns:a16="http://schemas.microsoft.com/office/drawing/2014/main" id="{574D9986-515A-45F7-9334-BB21C17FAF38}"/>
                  </a:ext>
                </a:extLst>
              </p:cNvPr>
              <p:cNvSpPr txBox="1"/>
              <p:nvPr/>
            </p:nvSpPr>
            <p:spPr>
              <a:xfrm>
                <a:off x="119336" y="3645024"/>
                <a:ext cx="11737304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Nondeterministic Algorithms for #SAT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pPr algn="ctr"/>
                <a:r>
                  <a:rPr lang="en-US" sz="2800" dirty="0"/>
                  <a:t>A </a:t>
                </a:r>
                <a:r>
                  <a:rPr lang="en-US" sz="2800" b="1" dirty="0"/>
                  <a:t>nondeterministic</a:t>
                </a:r>
                <a:r>
                  <a:rPr lang="en-US" sz="2800" dirty="0"/>
                  <a:t>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solves </a:t>
                </a:r>
                <a:r>
                  <a:rPr lang="en-US" sz="2800" b="1" dirty="0"/>
                  <a:t>#SAT</a:t>
                </a:r>
                <a:r>
                  <a:rPr lang="en-US" sz="2800" dirty="0"/>
                  <a:t>, if for every input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On a computational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either  </a:t>
                </a:r>
                <a:br>
                  <a:rPr lang="en-US" sz="2800" dirty="0"/>
                </a:br>
                <a:r>
                  <a:rPr lang="en-US" sz="2800" dirty="0"/>
                  <a:t>(1) outputs the correct answer or (2) outputs ``Failed’’.</a:t>
                </a:r>
              </a:p>
              <a:p>
                <a:pPr algn="ctr"/>
                <a:r>
                  <a:rPr lang="en-US" sz="2800" dirty="0"/>
                  <a:t>And (1) happens for at least one computational path.</a:t>
                </a:r>
              </a:p>
            </p:txBody>
          </p:sp>
        </mc:Choice>
        <mc:Fallback>
          <p:sp>
            <p:nvSpPr>
              <p:cNvPr id="6" name="TextBox 5" hidden="1">
                <a:extLst>
                  <a:ext uri="{FF2B5EF4-FFF2-40B4-BE49-F238E27FC236}">
                    <a16:creationId xmlns:a16="http://schemas.microsoft.com/office/drawing/2014/main" id="{574D9986-515A-45F7-9334-BB21C17F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645024"/>
                <a:ext cx="11737304" cy="2523768"/>
              </a:xfrm>
              <a:prstGeom prst="rect">
                <a:avLst/>
              </a:prstGeom>
              <a:blipFill>
                <a:blip r:embed="rId2"/>
                <a:stretch>
                  <a:fillRect t="-3140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91483-85B4-40D9-A6D7-EC7DF6BCFECA}"/>
                  </a:ext>
                </a:extLst>
              </p:cNvPr>
              <p:cNvSpPr txBox="1"/>
              <p:nvPr/>
            </p:nvSpPr>
            <p:spPr>
              <a:xfrm>
                <a:off x="2927648" y="1412776"/>
                <a:ext cx="662473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/>
                  <a:t>#SAT</a:t>
                </a:r>
              </a:p>
              <a:p>
                <a:pPr algn="ctr"/>
                <a:r>
                  <a:rPr lang="en-US" sz="2800" dirty="0"/>
                  <a:t>Given a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variables, how many satisfying assignments does it have?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91483-85B4-40D9-A6D7-EC7DF6BC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412776"/>
                <a:ext cx="6624736" cy="1631216"/>
              </a:xfrm>
              <a:prstGeom prst="rect">
                <a:avLst/>
              </a:prstGeom>
              <a:blipFill>
                <a:blip r:embed="rId3"/>
                <a:stretch>
                  <a:fillRect l="-1564" t="-7865" r="-2944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E49EE7-4D01-4B11-9BEF-907E2EB12368}"/>
                  </a:ext>
                </a:extLst>
              </p:cNvPr>
              <p:cNvSpPr txBox="1"/>
              <p:nvPr/>
            </p:nvSpPr>
            <p:spPr>
              <a:xfrm>
                <a:off x="136059" y="3717032"/>
                <a:ext cx="11919881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Nondeterministic Algorithms for #SAT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pPr algn="ctr"/>
                <a:r>
                  <a:rPr lang="en-US" sz="2800" dirty="0"/>
                  <a:t>A T(n)-time </a:t>
                </a:r>
                <a:r>
                  <a:rPr lang="en-US" sz="2800" b="1" dirty="0"/>
                  <a:t>nondeterministic algorithms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800" dirty="0"/>
                  <a:t> is a linear-time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which takes a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and a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either (1) 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800" dirty="0"/>
                  <a:t>” (the proof is wrong) (2) the correct answer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800" dirty="0"/>
                  <a:t> happens with at least one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E49EE7-4D01-4B11-9BEF-907E2EB1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9" y="3717032"/>
                <a:ext cx="11919881" cy="2523768"/>
              </a:xfrm>
              <a:prstGeom prst="rect">
                <a:avLst/>
              </a:prstGeom>
              <a:blipFill>
                <a:blip r:embed="rId4"/>
                <a:stretch>
                  <a:fillRect t="-3140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1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8B75-CE1D-4BC2-B4BF-DF82073F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21"/>
            <a:ext cx="10515600" cy="87220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Proof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15" y="1268760"/>
                <a:ext cx="11948570" cy="15738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000" b="1" dirty="0">
                    <a:solidFill>
                      <a:srgbClr val="FF0000"/>
                    </a:solidFill>
                  </a:rPr>
                  <a:t>[Williams’2016]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There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4000" dirty="0"/>
                  <a:t>-time Merlin-Arthur Protocol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5" y="1268760"/>
                <a:ext cx="11948570" cy="1573899"/>
              </a:xfrm>
              <a:prstGeom prst="rect">
                <a:avLst/>
              </a:prstGeom>
              <a:blipFill>
                <a:blip r:embed="rId2"/>
                <a:stretch>
                  <a:fillRect t="-1038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7717D-B623-4B01-9470-69AFB32FF590}"/>
                  </a:ext>
                </a:extLst>
              </p:cNvPr>
              <p:cNvSpPr txBox="1"/>
              <p:nvPr/>
            </p:nvSpPr>
            <p:spPr>
              <a:xfrm>
                <a:off x="244232" y="3284984"/>
                <a:ext cx="11919881" cy="298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3200" dirty="0"/>
                  <a:t>-time Merlin-Arthur Protocol </a:t>
                </a:r>
                <a:r>
                  <a:rPr lang="en-US" sz="3200" b="1" dirty="0"/>
                  <a:t>for #SAT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pPr algn="ctr"/>
                <a:r>
                  <a:rPr lang="en-US" sz="2800" dirty="0"/>
                  <a:t>There is a linear-time </a:t>
                </a:r>
                <a:r>
                  <a:rPr lang="en-US" sz="2800" u="sng" dirty="0"/>
                  <a:t>randomized</a:t>
                </a:r>
                <a:r>
                  <a:rPr lang="en-US" sz="2800" dirty="0"/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which takes a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and a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either (1) 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800" dirty="0"/>
                  <a:t>” (the proof is wrong) with high probability; </a:t>
                </a:r>
              </a:p>
              <a:p>
                <a:pPr algn="ctr"/>
                <a:r>
                  <a:rPr lang="en-US" sz="2800" dirty="0"/>
                  <a:t>(2) the correct answer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with high probability.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800" dirty="0"/>
                  <a:t> happens with at least one proof.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7717D-B623-4B01-9470-69AFB32F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2" y="3284984"/>
                <a:ext cx="11919881" cy="2989216"/>
              </a:xfrm>
              <a:prstGeom prst="rect">
                <a:avLst/>
              </a:prstGeom>
              <a:blipFill>
                <a:blip r:embed="rId3"/>
                <a:stretch>
                  <a:fillRect t="-1837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5F660A54-61A7-415F-9A0C-205944647299}"/>
                  </a:ext>
                </a:extLst>
              </p:cNvPr>
              <p:cNvSpPr/>
              <p:nvPr/>
            </p:nvSpPr>
            <p:spPr>
              <a:xfrm>
                <a:off x="5591944" y="2492896"/>
                <a:ext cx="6048672" cy="1357875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𝑇𝐼𝑀𝐸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means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derandomized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sup>
                    </m:sSup>
                  </m:oMath>
                </a14:m>
                <a:r>
                  <a:rPr lang="en-US" dirty="0"/>
                  <a:t> time!</a:t>
                </a:r>
              </a:p>
            </p:txBody>
          </p:sp>
        </mc:Choice>
        <mc:Fallback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5F660A54-61A7-415F-9A0C-205944647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92896"/>
                <a:ext cx="6048672" cy="1357875"/>
              </a:xfrm>
              <a:prstGeom prst="cloud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4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8B75-CE1D-4BC2-B4BF-DF82073F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21"/>
            <a:ext cx="10515600" cy="87220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Improvement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04" y="1268760"/>
                <a:ext cx="11948570" cy="15121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000" dirty="0"/>
                  <a:t>There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000" dirty="0"/>
                  <a:t>-time Merlin-Arthur Protocol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/>
                  <a:t>, with proof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04A672-2BC1-4D04-8AEB-CD23D5EA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4" y="1268760"/>
                <a:ext cx="11948570" cy="1512168"/>
              </a:xfrm>
              <a:prstGeom prst="rect">
                <a:avLst/>
              </a:prstGeom>
              <a:blipFill>
                <a:blip r:embed="rId2"/>
                <a:stretch>
                  <a:fillRect t="-9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7717D-B623-4B01-9470-69AFB32FF590}"/>
                  </a:ext>
                </a:extLst>
              </p:cNvPr>
              <p:cNvSpPr txBox="1"/>
              <p:nvPr/>
            </p:nvSpPr>
            <p:spPr>
              <a:xfrm>
                <a:off x="244232" y="3284984"/>
                <a:ext cx="11919881" cy="304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New Merlin-Arthur Protocol </a:t>
                </a:r>
                <a:r>
                  <a:rPr lang="en-US" sz="3200" b="1" dirty="0"/>
                  <a:t>for #SAT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pPr algn="ctr"/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-time </a:t>
                </a:r>
                <a:r>
                  <a:rPr lang="en-US" sz="2800" u="sng" dirty="0"/>
                  <a:t>randomized</a:t>
                </a:r>
                <a:r>
                  <a:rPr lang="en-US" sz="2800" dirty="0"/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which takes a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and a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either (1) 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800" dirty="0"/>
                  <a:t>” (the proof is wrong) with high probability; </a:t>
                </a:r>
              </a:p>
              <a:p>
                <a:pPr algn="ctr"/>
                <a:r>
                  <a:rPr lang="en-US" sz="2800" dirty="0"/>
                  <a:t>(2) the correct answer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with high probability.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800" dirty="0"/>
                  <a:t> happens with at least one proof.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7717D-B623-4B01-9470-69AFB32F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2" y="3284984"/>
                <a:ext cx="11919881" cy="3045577"/>
              </a:xfrm>
              <a:prstGeom prst="rect">
                <a:avLst/>
              </a:prstGeom>
              <a:blipFill>
                <a:blip r:embed="rId3"/>
                <a:stretch>
                  <a:fillRect t="-2605" b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2B343A1F-9719-4236-80B0-3C73309D1836}"/>
                  </a:ext>
                </a:extLst>
              </p:cNvPr>
              <p:cNvSpPr/>
              <p:nvPr/>
            </p:nvSpPr>
            <p:spPr>
              <a:xfrm>
                <a:off x="5591944" y="2492896"/>
                <a:ext cx="6048672" cy="1357875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𝑇𝐼𝑀𝐸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means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derandomized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time!</a:t>
                </a:r>
              </a:p>
            </p:txBody>
          </p:sp>
        </mc:Choice>
        <mc:Fallback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2B343A1F-9719-4236-80B0-3C73309D1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92896"/>
                <a:ext cx="6048672" cy="1357875"/>
              </a:xfrm>
              <a:prstGeom prst="cloud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B4A2-6CD7-479D-AAAD-E51E691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52" y="258683"/>
            <a:ext cx="11522496" cy="1325563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rgbClr val="FF0000"/>
                </a:solidFill>
              </a:rPr>
              <a:t>Bottleneck of the PRG Approach: Seed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77349-679C-4919-A989-EE6EBE223B6A}"/>
                  </a:ext>
                </a:extLst>
              </p:cNvPr>
              <p:cNvSpPr txBox="1"/>
              <p:nvPr/>
            </p:nvSpPr>
            <p:spPr>
              <a:xfrm>
                <a:off x="1919536" y="1797784"/>
                <a:ext cx="835292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/>
                  <a:t>Previous work (including [DMOZ’2020])</a:t>
                </a:r>
              </a:p>
              <a:p>
                <a:r>
                  <a:rPr lang="en-US" sz="3200" dirty="0"/>
                  <a:t>To fool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-time randomized algorithm, it suffices to build a PRG fooling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u="sng" dirty="0"/>
                  <a:t>-size circuits</a:t>
                </a:r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77349-679C-4919-A989-EE6EBE22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797784"/>
                <a:ext cx="8352928" cy="1631216"/>
              </a:xfrm>
              <a:prstGeom prst="rect">
                <a:avLst/>
              </a:prstGeom>
              <a:blipFill>
                <a:blip r:embed="rId2"/>
                <a:stretch>
                  <a:fillRect l="-1898" t="-5970" b="-1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A4CBB-6EDD-474D-B5C0-1EF28B313150}"/>
                  </a:ext>
                </a:extLst>
              </p:cNvPr>
              <p:cNvSpPr txBox="1"/>
              <p:nvPr/>
            </p:nvSpPr>
            <p:spPr>
              <a:xfrm>
                <a:off x="300535" y="3876417"/>
                <a:ext cx="4562147" cy="954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PRG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-size circuits </a:t>
                </a:r>
              </a:p>
              <a:p>
                <a:pPr algn="ctr"/>
                <a:r>
                  <a:rPr lang="en-US" sz="2800" dirty="0"/>
                  <a:t>Requires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seed length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A4CBB-6EDD-474D-B5C0-1EF28B31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5" y="3876417"/>
                <a:ext cx="4562147" cy="954107"/>
              </a:xfrm>
              <a:prstGeom prst="rect">
                <a:avLst/>
              </a:prstGeom>
              <a:blipFill>
                <a:blip r:embed="rId3"/>
                <a:stretch>
                  <a:fillRect l="-1864" t="-5696" r="-1864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48494A79-0B94-4AE9-B13A-530C828E6947}"/>
              </a:ext>
            </a:extLst>
          </p:cNvPr>
          <p:cNvSpPr/>
          <p:nvPr/>
        </p:nvSpPr>
        <p:spPr>
          <a:xfrm>
            <a:off x="5089067" y="4137446"/>
            <a:ext cx="180020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DFECAA-A958-4C77-87D0-1A0DB057FEAE}"/>
                  </a:ext>
                </a:extLst>
              </p:cNvPr>
              <p:cNvSpPr txBox="1"/>
              <p:nvPr/>
            </p:nvSpPr>
            <p:spPr>
              <a:xfrm>
                <a:off x="7104112" y="3642538"/>
                <a:ext cx="4996111" cy="14218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Need to enumerate every seeds, </a:t>
                </a:r>
              </a:p>
              <a:p>
                <a:pPr algn="ctr"/>
                <a:r>
                  <a:rPr lang="en-US" sz="2800" dirty="0"/>
                  <a:t>running time becomes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DFECAA-A958-4C77-87D0-1A0DB057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42538"/>
                <a:ext cx="4996111" cy="1421864"/>
              </a:xfrm>
              <a:prstGeom prst="rect">
                <a:avLst/>
              </a:prstGeom>
              <a:blipFill>
                <a:blip r:embed="rId4"/>
                <a:stretch>
                  <a:fillRect l="-1946" t="-3830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61297C-E79E-4128-AB55-DE336854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5301208"/>
            <a:ext cx="8496944" cy="536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do we get faster-than-quadratic derandomization?</a:t>
            </a:r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008AC28-29B9-4ADB-8920-5E019AF3C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16" y="6074486"/>
                <a:ext cx="9037004" cy="524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We need a PRG with seed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instead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008AC28-29B9-4ADB-8920-5E019AF3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6074486"/>
                <a:ext cx="9037004" cy="524831"/>
              </a:xfrm>
              <a:prstGeom prst="rect">
                <a:avLst/>
              </a:prstGeom>
              <a:blipFill>
                <a:blip r:embed="rId5"/>
                <a:stretch>
                  <a:fillRect l="-1349" t="-18391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2" grpId="0" build="p"/>
      <p:bldP spid="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B4A2-6CD7-479D-AAAD-E51E691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872018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rgbClr val="FF0000"/>
                </a:solidFill>
              </a:rPr>
              <a:t>A Closer Look at the PRG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1F3546-7AA0-49D7-B80E-C0D6A2713A59}"/>
                  </a:ext>
                </a:extLst>
              </p:cNvPr>
              <p:cNvSpPr txBox="1"/>
              <p:nvPr/>
            </p:nvSpPr>
            <p:spPr>
              <a:xfrm>
                <a:off x="834088" y="1281367"/>
                <a:ext cx="3888432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1F3546-7AA0-49D7-B80E-C0D6A271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8" y="1281367"/>
                <a:ext cx="3888432" cy="523220"/>
              </a:xfrm>
              <a:prstGeom prst="rect">
                <a:avLst/>
              </a:prstGeom>
              <a:blipFill>
                <a:blip r:embed="rId3"/>
                <a:stretch>
                  <a:fillRect l="-1254" t="-10465" r="-313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02792B-68B5-4056-9872-B931BA84885C}"/>
                  </a:ext>
                </a:extLst>
              </p:cNvPr>
              <p:cNvSpPr txBox="1"/>
              <p:nvPr/>
            </p:nvSpPr>
            <p:spPr>
              <a:xfrm>
                <a:off x="5260001" y="2315151"/>
                <a:ext cx="6096000" cy="1310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02792B-68B5-4056-9872-B931BA84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01" y="2315151"/>
                <a:ext cx="6096000" cy="1310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8AC-6623-46E2-9E1A-166C44A0F114}"/>
                  </a:ext>
                </a:extLst>
              </p:cNvPr>
              <p:cNvSpPr txBox="1"/>
              <p:nvPr/>
            </p:nvSpPr>
            <p:spPr>
              <a:xfrm>
                <a:off x="2351584" y="3911687"/>
                <a:ext cx="7099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We need a PRG to fool all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8AC-6623-46E2-9E1A-166C44A0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911687"/>
                <a:ext cx="7099840" cy="954107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0ACC2-2DE1-414E-86DA-70A8CCB79A71}"/>
                  </a:ext>
                </a:extLst>
              </p:cNvPr>
              <p:cNvSpPr txBox="1"/>
              <p:nvPr/>
            </p:nvSpPr>
            <p:spPr>
              <a:xfrm>
                <a:off x="5375920" y="1056978"/>
                <a:ext cx="6096000" cy="971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There is a linear-time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0ACC2-2DE1-414E-86DA-70A8CCB7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1056978"/>
                <a:ext cx="6096000" cy="971997"/>
              </a:xfrm>
              <a:prstGeom prst="rect">
                <a:avLst/>
              </a:prstGeom>
              <a:blipFill>
                <a:blip r:embed="rId6"/>
                <a:stretch>
                  <a:fillRect l="-200" t="-5625" b="-16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5959-18EE-4802-AC84-13A021CC586D}"/>
                  </a:ext>
                </a:extLst>
              </p:cNvPr>
              <p:cNvSpPr txBox="1"/>
              <p:nvPr/>
            </p:nvSpPr>
            <p:spPr>
              <a:xfrm>
                <a:off x="407368" y="4985414"/>
                <a:ext cx="1106455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Previous work</a:t>
                </a:r>
              </a:p>
              <a:p>
                <a:pPr algn="ctr"/>
                <a:r>
                  <a:rPr lang="en-US" sz="3600" dirty="0"/>
                  <a:t>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can be simulated by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/>
                  <a:t>-size circuits.</a:t>
                </a:r>
              </a:p>
              <a:p>
                <a:pPr algn="ctr"/>
                <a:r>
                  <a:rPr lang="en-US" sz="3600" dirty="0"/>
                  <a:t>So it suffices to fool all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-size circuits.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5959-18EE-4802-AC84-13A021CC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985414"/>
                <a:ext cx="11064552" cy="1754326"/>
              </a:xfrm>
              <a:prstGeom prst="rect">
                <a:avLst/>
              </a:prstGeom>
              <a:blipFill>
                <a:blip r:embed="rId7"/>
                <a:stretch>
                  <a:fillRect l="-1157" t="-5556" r="-1102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3D098D-C29F-4E59-8EC3-E0741BACF1CC}"/>
                  </a:ext>
                </a:extLst>
              </p:cNvPr>
              <p:cNvSpPr txBox="1"/>
              <p:nvPr/>
            </p:nvSpPr>
            <p:spPr>
              <a:xfrm>
                <a:off x="407368" y="4985414"/>
                <a:ext cx="11064552" cy="1754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Our Observation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are functions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bits, but </a:t>
                </a:r>
                <a:r>
                  <a:rPr lang="en-US" sz="3600" u="sng" dirty="0">
                    <a:solidFill>
                      <a:schemeClr val="tx1"/>
                    </a:solidFill>
                  </a:rPr>
                  <a:t>only with </a:t>
                </a:r>
                <a14:m>
                  <m:oMath xmlns:m="http://schemas.openxmlformats.org/officeDocument/2006/math">
                    <m:r>
                      <a:rPr lang="en-US" sz="3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u="sng" dirty="0">
                    <a:solidFill>
                      <a:schemeClr val="tx1"/>
                    </a:solidFill>
                  </a:rPr>
                  <a:t> bits of nonuniform advice bits</a:t>
                </a:r>
                <a:r>
                  <a:rPr lang="en-US" sz="36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3D098D-C29F-4E59-8EC3-E0741BACF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985414"/>
                <a:ext cx="11064552" cy="1754326"/>
              </a:xfrm>
              <a:prstGeom prst="rect">
                <a:avLst/>
              </a:prstGeom>
              <a:blipFill>
                <a:blip r:embed="rId8"/>
                <a:stretch>
                  <a:fillRect t="-5556" r="-826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0" grpId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B4A2-6CD7-479D-AAAD-E51E691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1"/>
            <a:ext cx="10515600" cy="1125179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4000" b="1" dirty="0">
                <a:solidFill>
                  <a:srgbClr val="FF0000"/>
                </a:solidFill>
              </a:rPr>
              <a:t>Optimal Derandomization: 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A More Sophisticated PRG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8AC-6623-46E2-9E1A-166C44A0F114}"/>
                  </a:ext>
                </a:extLst>
              </p:cNvPr>
              <p:cNvSpPr txBox="1"/>
              <p:nvPr/>
            </p:nvSpPr>
            <p:spPr>
              <a:xfrm>
                <a:off x="2423592" y="1419940"/>
                <a:ext cx="7099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We need a PRG to fool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8AC-6623-46E2-9E1A-166C44A0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1419940"/>
                <a:ext cx="7099840" cy="954107"/>
              </a:xfrm>
              <a:prstGeom prst="rect">
                <a:avLst/>
              </a:prstGeom>
              <a:blipFill>
                <a:blip r:embed="rId3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3D098D-C29F-4E59-8EC3-E0741BACF1CC}"/>
                  </a:ext>
                </a:extLst>
              </p:cNvPr>
              <p:cNvSpPr txBox="1"/>
              <p:nvPr/>
            </p:nvSpPr>
            <p:spPr>
              <a:xfrm>
                <a:off x="563724" y="2492896"/>
                <a:ext cx="11064552" cy="1754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Our Observation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are linear-time functions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bits, but only with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bits of nonuniform advice bits.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3D098D-C29F-4E59-8EC3-E0741BACF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4" y="2492896"/>
                <a:ext cx="11064552" cy="1754326"/>
              </a:xfrm>
              <a:prstGeom prst="rect">
                <a:avLst/>
              </a:prstGeom>
              <a:blipFill>
                <a:blip r:embed="rId4"/>
                <a:stretch>
                  <a:fillRect l="-220" t="-5556" r="-1156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998519-04FD-4726-A550-FE934E73D389}"/>
                  </a:ext>
                </a:extLst>
              </p:cNvPr>
              <p:cNvSpPr txBox="1"/>
              <p:nvPr/>
            </p:nvSpPr>
            <p:spPr>
              <a:xfrm>
                <a:off x="744835" y="4725144"/>
                <a:ext cx="10608965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That is, it suffices to construct a PRG to fool linear-time function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bits,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dirty="0"/>
                  <a:t>bits of advice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998519-04FD-4726-A550-FE934E73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35" y="4725144"/>
                <a:ext cx="10608965" cy="1119409"/>
              </a:xfrm>
              <a:prstGeom prst="rect">
                <a:avLst/>
              </a:prstGeom>
              <a:blipFill>
                <a:blip r:embed="rId5"/>
                <a:stretch>
                  <a:fillRect t="-7065" b="-14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472608"/>
          </a:xfrm>
        </p:spPr>
        <p:txBody>
          <a:bodyPr>
            <a:noAutofit/>
          </a:bodyPr>
          <a:lstStyle/>
          <a:p>
            <a:r>
              <a:rPr lang="en-US" sz="3600" dirty="0"/>
              <a:t>Part I (Introduction)</a:t>
            </a:r>
          </a:p>
          <a:p>
            <a:pPr lvl="1"/>
            <a:r>
              <a:rPr lang="en-US" sz="3200" dirty="0"/>
              <a:t>Previous results on Derandomization, the PRG approach</a:t>
            </a:r>
          </a:p>
          <a:p>
            <a:pPr lvl="1"/>
            <a:r>
              <a:rPr lang="en-US" sz="3200" dirty="0"/>
              <a:t>The work of [DMOZ’ 2020]</a:t>
            </a:r>
          </a:p>
          <a:p>
            <a:pPr lvl="1"/>
            <a:r>
              <a:rPr lang="en-US" sz="3200" dirty="0"/>
              <a:t>Our Results</a:t>
            </a:r>
            <a:br>
              <a:rPr lang="en-US" sz="3200" dirty="0"/>
            </a:br>
            <a:endParaRPr lang="en-US" sz="3200" dirty="0"/>
          </a:p>
          <a:p>
            <a:r>
              <a:rPr lang="en-US" sz="3600" dirty="0">
                <a:solidFill>
                  <a:schemeClr val="bg2"/>
                </a:solidFill>
              </a:rPr>
              <a:t>Part II (Taste of Techniques) 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Lower Bound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Optimal Derandomization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Today’s Plan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B4A2-6CD7-479D-AAAD-E51E691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1"/>
            <a:ext cx="10515600" cy="1125179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rgbClr val="FF0000"/>
                </a:solidFill>
              </a:rPr>
              <a:t>Our Results in More Detail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CCC158D-6780-471A-8446-B3B77BF34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222856"/>
                <a:ext cx="11666783" cy="189915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000" dirty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000" dirty="0"/>
                  <a:t>. If the following assumptions hold, </a:t>
                </a:r>
                <a:r>
                  <a:rPr lang="en-US" sz="3200" dirty="0"/>
                  <a:t>then there is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3200" dirty="0"/>
                  <a:t> seed length PRG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fooling linear-time functions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 bits of advice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CCC158D-6780-471A-8446-B3B77BF34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222856"/>
                <a:ext cx="11666783" cy="1899158"/>
              </a:xfrm>
              <a:blipFill>
                <a:blip r:embed="rId3"/>
                <a:stretch>
                  <a:fillRect t="-6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9930CF-5E8F-4427-8D3B-529DECEFEA4D}"/>
              </a:ext>
            </a:extLst>
          </p:cNvPr>
          <p:cNvSpPr txBox="1"/>
          <p:nvPr/>
        </p:nvSpPr>
        <p:spPr>
          <a:xfrm>
            <a:off x="623392" y="3717032"/>
            <a:ext cx="4536504" cy="1138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 (1)</a:t>
            </a:r>
            <a:br>
              <a:rPr lang="en-US" sz="3200" dirty="0"/>
            </a:br>
            <a:r>
              <a:rPr lang="en-US" sz="3200" dirty="0"/>
              <a:t>One-Way Functions Exist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9C76E-7975-43AC-8D5B-3BFB1A44E14A}"/>
                  </a:ext>
                </a:extLst>
              </p:cNvPr>
              <p:cNvSpPr txBox="1"/>
              <p:nvPr/>
            </p:nvSpPr>
            <p:spPr>
              <a:xfrm>
                <a:off x="5735960" y="3284984"/>
                <a:ext cx="6168280" cy="26695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Assumption (2)</a:t>
                </a:r>
                <a:br>
                  <a:rPr lang="en-US" sz="3200" dirty="0"/>
                </a:br>
                <a:r>
                  <a:rPr lang="en-US" sz="32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3200" dirty="0"/>
                  <a:t> time but cannot be computed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−0.01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-time algorithms </a:t>
                </a:r>
                <a:r>
                  <a:rPr lang="en-US" sz="3200" b="1" i="1" dirty="0">
                    <a:solidFill>
                      <a:srgbClr val="00B050"/>
                    </a:solidFill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b="1" i="1" dirty="0">
                    <a:solidFill>
                      <a:srgbClr val="00B050"/>
                    </a:solidFill>
                  </a:rPr>
                  <a:t> bits of advice</a:t>
                </a:r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9C76E-7975-43AC-8D5B-3BFB1A44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3284984"/>
                <a:ext cx="6168280" cy="2669577"/>
              </a:xfrm>
              <a:prstGeom prst="rect">
                <a:avLst/>
              </a:prstGeom>
              <a:blipFill>
                <a:blip r:embed="rId4"/>
                <a:stretch>
                  <a:fillRect l="-1381" t="-3409" r="-2761" b="-6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3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1234464" cy="8561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Bottleneck of the PRG Approach: Reduction Overhead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/>
              <p:nvPr/>
            </p:nvSpPr>
            <p:spPr>
              <a:xfrm>
                <a:off x="2116499" y="2479220"/>
                <a:ext cx="2808312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hard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99" y="2479220"/>
                <a:ext cx="2808312" cy="523220"/>
              </a:xfrm>
              <a:prstGeom prst="rect">
                <a:avLst/>
              </a:prstGeom>
              <a:blipFill>
                <a:blip r:embed="rId3"/>
                <a:stretch>
                  <a:fillRect l="-3240"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AE7599-6204-4282-883B-B816AA9128C2}"/>
              </a:ext>
            </a:extLst>
          </p:cNvPr>
          <p:cNvSpPr/>
          <p:nvPr/>
        </p:nvSpPr>
        <p:spPr>
          <a:xfrm>
            <a:off x="5200161" y="2564447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/>
              <p:nvPr/>
            </p:nvSpPr>
            <p:spPr>
              <a:xfrm>
                <a:off x="6528048" y="2469469"/>
                <a:ext cx="3691469" cy="5399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PRG construction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469469"/>
                <a:ext cx="3691469" cy="539956"/>
              </a:xfrm>
              <a:prstGeom prst="rect">
                <a:avLst/>
              </a:prstGeom>
              <a:blipFill>
                <a:blip r:embed="rId4"/>
                <a:stretch>
                  <a:fillRect l="-659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/>
              <p:nvPr/>
            </p:nvSpPr>
            <p:spPr>
              <a:xfrm>
                <a:off x="1127448" y="3193748"/>
                <a:ext cx="9433048" cy="53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How to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/>
                  <a:t> looks random to a uniform procedure?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193748"/>
                <a:ext cx="9433048" cy="535146"/>
              </a:xfrm>
              <a:prstGeom prst="rect">
                <a:avLst/>
              </a:prstGeom>
              <a:blipFill>
                <a:blip r:embed="rId5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/>
              <p:nvPr/>
            </p:nvSpPr>
            <p:spPr>
              <a:xfrm>
                <a:off x="7063616" y="4275165"/>
                <a:ext cx="453650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Any T-time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16" y="4275165"/>
                <a:ext cx="4536504" cy="970843"/>
              </a:xfrm>
              <a:prstGeom prst="rect">
                <a:avLst/>
              </a:prstGeom>
              <a:blipFill>
                <a:blip r:embed="rId6"/>
                <a:stretch>
                  <a:fillRect l="-2413" t="-4938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BBFAE-D630-4CAD-B9B7-DB667EC72EB5}"/>
              </a:ext>
            </a:extLst>
          </p:cNvPr>
          <p:cNvSpPr/>
          <p:nvPr/>
        </p:nvSpPr>
        <p:spPr>
          <a:xfrm rot="10800000">
            <a:off x="5160504" y="4438743"/>
            <a:ext cx="1440160" cy="603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/>
              <p:nvPr/>
            </p:nvSpPr>
            <p:spPr>
              <a:xfrm>
                <a:off x="286715" y="4495130"/>
                <a:ext cx="4680520" cy="961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sz="2800" b="1" dirty="0"/>
                  <a:t> computing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b="1" dirty="0"/>
              </a:p>
              <a:p>
                <a:pPr algn="ctr"/>
                <a:r>
                  <a:rPr lang="en-US" sz="2800" b="1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800" b="1" dirty="0"/>
                  <a:t> time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5" y="4495130"/>
                <a:ext cx="4680520" cy="961802"/>
              </a:xfrm>
              <a:prstGeom prst="rect">
                <a:avLst/>
              </a:prstGeom>
              <a:blipFill>
                <a:blip r:embed="rId7"/>
                <a:stretch>
                  <a:fillRect l="-1429" t="-4375" b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DAFBE0-4632-4314-BBD5-820C450EBA17}"/>
              </a:ext>
            </a:extLst>
          </p:cNvPr>
          <p:cNvSpPr txBox="1"/>
          <p:nvPr/>
        </p:nvSpPr>
        <p:spPr>
          <a:xfrm>
            <a:off x="4456326" y="3789040"/>
            <a:ext cx="299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Efficient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/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/>
                  <a:t> cannot be computed efficiently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800" b="1" dirty="0"/>
                  <a:t> time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  <a:blipFill>
                <a:blip r:embed="rId8"/>
                <a:stretch>
                  <a:fillRect t="-5031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54B1F3-C519-46E2-B4E2-C1EE063EC106}"/>
              </a:ext>
            </a:extLst>
          </p:cNvPr>
          <p:cNvSpPr/>
          <p:nvPr/>
        </p:nvSpPr>
        <p:spPr>
          <a:xfrm>
            <a:off x="5358481" y="6068359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/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No efficient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/>
                  <a:t>-algorithm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can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  <a:blipFill>
                <a:blip r:embed="rId9"/>
                <a:stretch>
                  <a:fillRect t="-5590" r="-1346" b="-1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CB90109-B2B3-4057-A7EF-45645B2D76DF}"/>
              </a:ext>
            </a:extLst>
          </p:cNvPr>
          <p:cNvSpPr txBox="1"/>
          <p:nvPr/>
        </p:nvSpPr>
        <p:spPr>
          <a:xfrm>
            <a:off x="5288785" y="5496265"/>
            <a:ext cx="126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76CAB5-4FEA-4B51-98BE-B90221FFC7B3}"/>
                  </a:ext>
                </a:extLst>
              </p:cNvPr>
              <p:cNvSpPr txBox="1"/>
              <p:nvPr/>
            </p:nvSpPr>
            <p:spPr>
              <a:xfrm>
                <a:off x="767408" y="1231183"/>
                <a:ext cx="376211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randomized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76CAB5-4FEA-4B51-98BE-B90221F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231183"/>
                <a:ext cx="3762112" cy="954107"/>
              </a:xfrm>
              <a:prstGeom prst="rect">
                <a:avLst/>
              </a:prstGeom>
              <a:blipFill>
                <a:blip r:embed="rId10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341090-EB8B-4B4B-AFD4-2B2CCAC9B1DC}"/>
                  </a:ext>
                </a:extLst>
              </p:cNvPr>
              <p:cNvSpPr txBox="1"/>
              <p:nvPr/>
            </p:nvSpPr>
            <p:spPr>
              <a:xfrm>
                <a:off x="7265824" y="1227631"/>
                <a:ext cx="3672408" cy="99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-time 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deterministic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algorithm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341090-EB8B-4B4B-AFD4-2B2CCAC9B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824" y="1227631"/>
                <a:ext cx="3672408" cy="990977"/>
              </a:xfrm>
              <a:prstGeom prst="rect">
                <a:avLst/>
              </a:prstGeom>
              <a:blipFill>
                <a:blip r:embed="rId11"/>
                <a:stretch>
                  <a:fillRect l="-3488" t="-4908" r="-2326"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4FF440-D7C1-4117-B8A8-0DBA470DA32E}"/>
              </a:ext>
            </a:extLst>
          </p:cNvPr>
          <p:cNvSpPr/>
          <p:nvPr/>
        </p:nvSpPr>
        <p:spPr>
          <a:xfrm>
            <a:off x="5177592" y="1426789"/>
            <a:ext cx="1368152" cy="50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7E256-0F97-4C22-974E-DBE343C90C3B}"/>
              </a:ext>
            </a:extLst>
          </p:cNvPr>
          <p:cNvSpPr txBox="1"/>
          <p:nvPr/>
        </p:nvSpPr>
        <p:spPr>
          <a:xfrm>
            <a:off x="3071664" y="1376711"/>
            <a:ext cx="58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 such a big blowup?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AC1C0-6BD6-4018-B7AF-D60844CCC77E}"/>
                  </a:ext>
                </a:extLst>
              </p:cNvPr>
              <p:cNvSpPr txBox="1"/>
              <p:nvPr/>
            </p:nvSpPr>
            <p:spPr>
              <a:xfrm>
                <a:off x="1127448" y="2543829"/>
                <a:ext cx="10081120" cy="33068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/>
                  <a:t>Issue</a:t>
                </a:r>
                <a:endParaRPr lang="en-US" sz="3600" dirty="0"/>
              </a:p>
              <a:p>
                <a:pPr algn="ctr"/>
                <a:r>
                  <a:rPr lang="en-US" sz="3600" dirty="0"/>
                  <a:t>Hardness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-time algorithms only translates to pseudo randomness against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-time algorithms</a:t>
                </a:r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To fool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-time algo,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needs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 time,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3200" dirty="0"/>
                  <a:t> also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 time!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AC1C0-6BD6-4018-B7AF-D60844CCC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543829"/>
                <a:ext cx="10081120" cy="3306867"/>
              </a:xfrm>
              <a:prstGeom prst="rect">
                <a:avLst/>
              </a:prstGeom>
              <a:blipFill>
                <a:blip r:embed="rId12"/>
                <a:stretch>
                  <a:fillRect t="-3486" b="-4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/>
      <p:bldP spid="22" grpId="0" animBg="1"/>
      <p:bldP spid="25" grpId="0" animBg="1"/>
      <p:bldP spid="29" grpId="0" animBg="1"/>
      <p:bldP spid="30" grpId="0"/>
      <p:bldP spid="35" grpId="0" animBg="1"/>
      <p:bldP spid="37" grpId="0" animBg="1"/>
      <p:bldP spid="39" grpId="0" animBg="1"/>
      <p:bldP spid="40" grpId="0"/>
      <p:bldP spid="24" grpId="0"/>
      <p:bldP spid="24" grpId="1"/>
      <p:bldP spid="26" grpId="0"/>
      <p:bldP spid="26" grpId="1"/>
      <p:bldP spid="27" grpId="0" animBg="1"/>
      <p:bldP spid="27" grpId="1" animBg="1"/>
      <p:bldP spid="2" grpId="0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39"/>
            <a:ext cx="11234464" cy="1431731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</a:rPr>
              <a:t>Key Ingredient</a:t>
            </a:r>
            <a:br>
              <a:rPr lang="en-US" altLang="zh-CN" sz="4800" b="1" dirty="0">
                <a:solidFill>
                  <a:srgbClr val="FF0000"/>
                </a:solidFill>
              </a:rPr>
            </a:br>
            <a:r>
              <a:rPr lang="en-US" altLang="zh-CN" sz="4800" b="1" dirty="0">
                <a:solidFill>
                  <a:srgbClr val="FF0000"/>
                </a:solidFill>
              </a:rPr>
              <a:t>Super Efficient Reduction Assuming OWFs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/>
              <p:nvPr/>
            </p:nvSpPr>
            <p:spPr>
              <a:xfrm>
                <a:off x="2158923" y="1947801"/>
                <a:ext cx="2808312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hard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0E728-B560-462A-B4E7-3A49E9A6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23" y="1947801"/>
                <a:ext cx="2808312" cy="523220"/>
              </a:xfrm>
              <a:prstGeom prst="rect">
                <a:avLst/>
              </a:prstGeom>
              <a:blipFill>
                <a:blip r:embed="rId3"/>
                <a:stretch>
                  <a:fillRect l="-3240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AE7599-6204-4282-883B-B816AA9128C2}"/>
              </a:ext>
            </a:extLst>
          </p:cNvPr>
          <p:cNvSpPr/>
          <p:nvPr/>
        </p:nvSpPr>
        <p:spPr>
          <a:xfrm>
            <a:off x="5242585" y="2033028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/>
              <p:nvPr/>
            </p:nvSpPr>
            <p:spPr>
              <a:xfrm>
                <a:off x="6570472" y="1938050"/>
                <a:ext cx="3691469" cy="5399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 PRG construction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6E89B-280D-4807-BAD0-D2970E84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72" y="1938050"/>
                <a:ext cx="3691469" cy="539956"/>
              </a:xfrm>
              <a:prstGeom prst="rect">
                <a:avLst/>
              </a:prstGeom>
              <a:blipFill>
                <a:blip r:embed="rId4"/>
                <a:stretch>
                  <a:fillRect l="-659" t="-666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/>
              <p:nvPr/>
            </p:nvSpPr>
            <p:spPr>
              <a:xfrm>
                <a:off x="1271464" y="2805437"/>
                <a:ext cx="9433048" cy="53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How to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/>
                  <a:t> looks random to a uniform procedure?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A452D8-04C3-4C65-9878-3A1667BC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805437"/>
                <a:ext cx="9433048" cy="535146"/>
              </a:xfrm>
              <a:prstGeom prst="rect">
                <a:avLst/>
              </a:prstGeom>
              <a:blipFill>
                <a:blip r:embed="rId5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/>
              <p:nvPr/>
            </p:nvSpPr>
            <p:spPr>
              <a:xfrm>
                <a:off x="7032345" y="4046282"/>
                <a:ext cx="453650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Any T-time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35860E-52C4-48F8-AE88-91B9296A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45" y="4046282"/>
                <a:ext cx="4536504" cy="970843"/>
              </a:xfrm>
              <a:prstGeom prst="rect">
                <a:avLst/>
              </a:prstGeom>
              <a:blipFill>
                <a:blip r:embed="rId6"/>
                <a:stretch>
                  <a:fillRect l="-2413" t="-5590" b="-1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BBFAE-D630-4CAD-B9B7-DB667EC72EB5}"/>
              </a:ext>
            </a:extLst>
          </p:cNvPr>
          <p:cNvSpPr/>
          <p:nvPr/>
        </p:nvSpPr>
        <p:spPr>
          <a:xfrm rot="10800000">
            <a:off x="5129233" y="4209860"/>
            <a:ext cx="1440160" cy="603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/>
              <p:nvPr/>
            </p:nvSpPr>
            <p:spPr>
              <a:xfrm>
                <a:off x="255444" y="4266247"/>
                <a:ext cx="4680520" cy="9986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An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sz="2800" b="1" dirty="0"/>
                  <a:t> computing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b="1" dirty="0"/>
              </a:p>
              <a:p>
                <a:pPr algn="ctr"/>
                <a:r>
                  <a:rPr lang="en-US" sz="2800" b="1" dirty="0"/>
                  <a:t>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/>
                  <a:t> time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9259BC-6BD9-46F9-92FA-B07AA45D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44" y="4266247"/>
                <a:ext cx="4680520" cy="998671"/>
              </a:xfrm>
              <a:prstGeom prst="rect">
                <a:avLst/>
              </a:prstGeom>
              <a:blipFill>
                <a:blip r:embed="rId7"/>
                <a:stretch>
                  <a:fillRect l="-1558" t="-4819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DAFBE0-4632-4314-BBD5-820C450EBA17}"/>
              </a:ext>
            </a:extLst>
          </p:cNvPr>
          <p:cNvSpPr txBox="1"/>
          <p:nvPr/>
        </p:nvSpPr>
        <p:spPr>
          <a:xfrm>
            <a:off x="4425055" y="3560157"/>
            <a:ext cx="299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Efficient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/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/>
                  <a:t> cannot be computed efficiently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/>
                  <a:t> time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B25D44-08BB-4FF5-9A16-1BB41307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1" y="5774611"/>
                <a:ext cx="4680520" cy="954107"/>
              </a:xfrm>
              <a:prstGeom prst="rect">
                <a:avLst/>
              </a:prstGeom>
              <a:blipFill>
                <a:blip r:embed="rId8"/>
                <a:stretch>
                  <a:fillRect t="-5031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54B1F3-C519-46E2-B4E2-C1EE063EC106}"/>
              </a:ext>
            </a:extLst>
          </p:cNvPr>
          <p:cNvSpPr/>
          <p:nvPr/>
        </p:nvSpPr>
        <p:spPr>
          <a:xfrm>
            <a:off x="5358481" y="6068359"/>
            <a:ext cx="1215615" cy="36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/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No efficient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/>
                  <a:t>-algorithm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/>
                  <a:t> can distinguishes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6AF0F3-DEA8-4364-AFEB-807AAACD0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04" y="5757875"/>
                <a:ext cx="4967944" cy="970843"/>
              </a:xfrm>
              <a:prstGeom prst="rect">
                <a:avLst/>
              </a:prstGeom>
              <a:blipFill>
                <a:blip r:embed="rId9"/>
                <a:stretch>
                  <a:fillRect t="-5590" r="-1346" b="-1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CB90109-B2B3-4057-A7EF-45645B2D76DF}"/>
              </a:ext>
            </a:extLst>
          </p:cNvPr>
          <p:cNvSpPr txBox="1"/>
          <p:nvPr/>
        </p:nvSpPr>
        <p:spPr>
          <a:xfrm>
            <a:off x="5288785" y="5496265"/>
            <a:ext cx="126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03D45D-DA60-4D1E-A06C-4DCA5DF08ECC}"/>
                  </a:ext>
                </a:extLst>
              </p:cNvPr>
              <p:cNvSpPr txBox="1"/>
              <p:nvPr/>
            </p:nvSpPr>
            <p:spPr>
              <a:xfrm>
                <a:off x="1127448" y="2726759"/>
                <a:ext cx="10081120" cy="18158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/>
                  <a:t>Improvement</a:t>
                </a:r>
                <a:endParaRPr lang="en-US" sz="3600" dirty="0"/>
              </a:p>
              <a:p>
                <a:pPr algn="ctr"/>
                <a:r>
                  <a:rPr lang="en-US" sz="3600" dirty="0"/>
                  <a:t>Hardness against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-time algorithms translates to pseudo randomness against </a:t>
                </a:r>
                <a:r>
                  <a:rPr lang="en-US" sz="3200" i="1" dirty="0"/>
                  <a:t>T</a:t>
                </a:r>
                <a:r>
                  <a:rPr lang="en-US" sz="3200" dirty="0"/>
                  <a:t>-time algorithms with no loss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03D45D-DA60-4D1E-A06C-4DCA5DF0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726759"/>
                <a:ext cx="10081120" cy="1815882"/>
              </a:xfrm>
              <a:prstGeom prst="rect">
                <a:avLst/>
              </a:prstGeom>
              <a:blipFill>
                <a:blip r:embed="rId10"/>
                <a:stretch>
                  <a:fillRect l="-906" t="-6333" r="-1449" b="-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2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/>
      <p:bldP spid="22" grpId="0" animBg="1"/>
      <p:bldP spid="25" grpId="0" animBg="1"/>
      <p:bldP spid="29" grpId="0" animBg="1"/>
      <p:bldP spid="30" grpId="0"/>
      <p:bldP spid="35" grpId="0" animBg="1"/>
      <p:bldP spid="37" grpId="0" animBg="1"/>
      <p:bldP spid="39" grpId="0" animBg="1"/>
      <p:bldP spid="40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6752"/>
                <a:ext cx="10515600" cy="5472608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We proved that under hardness assumption against </a:t>
                </a:r>
                <a:r>
                  <a:rPr lang="en-US" sz="3600" u="sng" dirty="0"/>
                  <a:t>deterministic computation with advice</a:t>
                </a:r>
                <a:r>
                  <a:rPr lang="en-US" sz="36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3600" b="0" dirty="0"/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𝑇𝐼𝑀𝐸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3600" u="sng" dirty="0"/>
                  <a:t> </a:t>
                </a:r>
                <a:br>
                  <a:rPr lang="en-US" sz="3600" u="sng" dirty="0"/>
                </a:br>
                <a:endParaRPr lang="en-US" sz="3600" u="sng" dirty="0"/>
              </a:p>
              <a:p>
                <a:r>
                  <a:rPr lang="en-US" sz="3600" dirty="0"/>
                  <a:t>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overhead is optimal under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𝑁𝑆𝐸𝑇𝐻</m:t>
                    </m:r>
                  </m:oMath>
                </a14:m>
                <a:r>
                  <a:rPr lang="en-US" sz="3600" dirty="0"/>
                  <a:t>.</a:t>
                </a:r>
                <a:br>
                  <a:rPr lang="en-US" sz="3600" dirty="0"/>
                </a:br>
                <a:endParaRPr lang="en-US" sz="3600" dirty="0"/>
              </a:p>
              <a:p>
                <a:r>
                  <a:rPr lang="en-US" sz="3600" dirty="0"/>
                  <a:t>For average-case derandomization, nearly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-time derandomization is possible.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6752"/>
                <a:ext cx="10515600" cy="5472608"/>
              </a:xfrm>
              <a:blipFill>
                <a:blip r:embed="rId3"/>
                <a:stretch>
                  <a:fillRect l="-1623" t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Conclusion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078664"/>
            <a:ext cx="9653752" cy="190854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Thanks you!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750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3" y="3090635"/>
            <a:ext cx="6409928" cy="99020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Randomized Algorithms are </a:t>
            </a:r>
            <a:r>
              <a:rPr lang="en-US" b="1" dirty="0"/>
              <a:t>everywhere</a:t>
            </a:r>
            <a:r>
              <a:rPr lang="en-US" dirty="0"/>
              <a:t> and </a:t>
            </a:r>
            <a:r>
              <a:rPr lang="en-US" b="1" dirty="0"/>
              <a:t>very useful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Randomized Algorithms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andomized Algorithms: Motwani, Rajeev, Raghavan, Prabhakar: 9780521474658:  Amazon.com: Books">
            <a:extLst>
              <a:ext uri="{FF2B5EF4-FFF2-40B4-BE49-F238E27FC236}">
                <a16:creationId xmlns:a16="http://schemas.microsoft.com/office/drawing/2014/main" id="{D5568EB2-9A5C-4B80-A223-5030E8D7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39" y="1959135"/>
            <a:ext cx="31623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E134F-9109-4E6C-9BE6-792342B19C22}"/>
              </a:ext>
            </a:extLst>
          </p:cNvPr>
          <p:cNvSpPr txBox="1"/>
          <p:nvPr/>
        </p:nvSpPr>
        <p:spPr>
          <a:xfrm>
            <a:off x="4007768" y="6858000"/>
            <a:ext cx="186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Quicksort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487F7-9649-47E7-B047-B9AA3E394E8F}"/>
              </a:ext>
            </a:extLst>
          </p:cNvPr>
          <p:cNvSpPr txBox="1"/>
          <p:nvPr/>
        </p:nvSpPr>
        <p:spPr>
          <a:xfrm>
            <a:off x="2887045" y="7371165"/>
            <a:ext cx="41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Miller-Rabin primality 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654DA-29B6-4BB2-B252-F6B48E54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6" y="4509120"/>
            <a:ext cx="7536600" cy="17673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9C632-4602-4711-899C-A415C13DBD9F}"/>
              </a:ext>
            </a:extLst>
          </p:cNvPr>
          <p:cNvSpPr txBox="1">
            <a:spLocks/>
          </p:cNvSpPr>
          <p:nvPr/>
        </p:nvSpPr>
        <p:spPr>
          <a:xfrm>
            <a:off x="335360" y="1652425"/>
            <a:ext cx="8064896" cy="925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Algorithms making </a:t>
            </a:r>
            <a:r>
              <a:rPr lang="en-US" b="1" dirty="0"/>
              <a:t>coin tosses during computation</a:t>
            </a:r>
            <a:r>
              <a:rPr lang="en-US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and are expected to be correct with high probability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F143471-A0B3-459C-9F0A-EE482DFF622F}"/>
              </a:ext>
            </a:extLst>
          </p:cNvPr>
          <p:cNvSpPr/>
          <p:nvPr/>
        </p:nvSpPr>
        <p:spPr>
          <a:xfrm rot="4315135">
            <a:off x="1877778" y="344434"/>
            <a:ext cx="576064" cy="1693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21" y="2320715"/>
            <a:ext cx="10082336" cy="158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Practical Concern</a:t>
            </a:r>
          </a:p>
          <a:p>
            <a:pPr marL="0" indent="0" algn="ctr">
              <a:buNone/>
            </a:pPr>
            <a:r>
              <a:rPr lang="en-US" dirty="0"/>
              <a:t>Randomized Algorithm usually require access to high-quality random bits, which could be a scarce resource.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Derandomization: Motivation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BE72B4-9704-4C4D-B8AB-5DAC4AF8D8DA}"/>
              </a:ext>
            </a:extLst>
          </p:cNvPr>
          <p:cNvSpPr txBox="1">
            <a:spLocks/>
          </p:cNvSpPr>
          <p:nvPr/>
        </p:nvSpPr>
        <p:spPr>
          <a:xfrm>
            <a:off x="7641840" y="1429010"/>
            <a:ext cx="4248472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rgbClr val="00B050"/>
                </a:solidFill>
              </a:rPr>
              <a:t>Deterministic Algorithms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101A250C-66EF-4859-BA81-D4BAD3CAF80B}"/>
              </a:ext>
            </a:extLst>
          </p:cNvPr>
          <p:cNvSpPr/>
          <p:nvPr/>
        </p:nvSpPr>
        <p:spPr>
          <a:xfrm>
            <a:off x="551384" y="4509120"/>
            <a:ext cx="5688632" cy="2348880"/>
          </a:xfrm>
          <a:prstGeom prst="cloudCallout">
            <a:avLst>
              <a:gd name="adj1" fmla="val 24727"/>
              <a:gd name="adj2" fmla="val -79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 practice, randomness are usually ``generated’’ by deterministic procedure with a short seed. </a:t>
            </a:r>
          </a:p>
          <a:p>
            <a:pPr algn="ctr"/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CF41EE-8106-49FA-897E-4135BB4D85CF}"/>
              </a:ext>
            </a:extLst>
          </p:cNvPr>
          <p:cNvSpPr/>
          <p:nvPr/>
        </p:nvSpPr>
        <p:spPr>
          <a:xfrm>
            <a:off x="5066588" y="1700807"/>
            <a:ext cx="22322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2DC640-E7AD-49FE-BED6-E7E00D3FBB70}"/>
              </a:ext>
            </a:extLst>
          </p:cNvPr>
          <p:cNvSpPr txBox="1">
            <a:spLocks/>
          </p:cNvSpPr>
          <p:nvPr/>
        </p:nvSpPr>
        <p:spPr>
          <a:xfrm>
            <a:off x="119336" y="1430700"/>
            <a:ext cx="4970984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rgbClr val="00B0F0"/>
                </a:solidFill>
              </a:rPr>
              <a:t>Randomized Algorithms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FF92C-11E1-47D0-86CC-09559BAEE575}"/>
              </a:ext>
            </a:extLst>
          </p:cNvPr>
          <p:cNvSpPr txBox="1"/>
          <p:nvPr/>
        </p:nvSpPr>
        <p:spPr>
          <a:xfrm>
            <a:off x="5134233" y="1249177"/>
            <a:ext cx="2051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Derandomization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0" name="Callout: Double Bent Line with No Border 19">
            <a:extLst>
              <a:ext uri="{FF2B5EF4-FFF2-40B4-BE49-F238E27FC236}">
                <a16:creationId xmlns:a16="http://schemas.microsoft.com/office/drawing/2014/main" id="{EF2F19E4-0973-43D2-9742-DE11BD419C06}"/>
              </a:ext>
            </a:extLst>
          </p:cNvPr>
          <p:cNvSpPr/>
          <p:nvPr/>
        </p:nvSpPr>
        <p:spPr>
          <a:xfrm>
            <a:off x="7718716" y="4293096"/>
            <a:ext cx="3888432" cy="1765183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</a:rPr>
              <a:t>randomized algorithms running on them do</a:t>
            </a:r>
            <a:r>
              <a:rPr lang="en-US" sz="2400" b="0" i="0" u="none" strike="noStrike" kern="1200" dirty="0">
                <a:solidFill>
                  <a:schemeClr val="bg1"/>
                </a:solidFill>
                <a:latin typeface="Calibri" panose="020F0502020204030204" pitchFamily="34" charset="0"/>
              </a:rPr>
              <a:t> not </a:t>
            </a:r>
            <a:r>
              <a:rPr lang="en-US" sz="24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</a:rPr>
              <a:t>have a correctness guarantee</a:t>
            </a:r>
          </a:p>
        </p:txBody>
      </p:sp>
    </p:spTree>
    <p:extLst>
      <p:ext uri="{BB962C8B-B14F-4D97-AF65-F5344CB8AC3E}">
        <p14:creationId xmlns:p14="http://schemas.microsoft.com/office/powerpoint/2010/main" val="1578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 animBg="1"/>
      <p:bldP spid="7" grpId="0" animBg="1"/>
      <p:bldP spid="11" grpId="0"/>
      <p:bldP spid="13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4"/>
            <a:ext cx="10082336" cy="2448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Theoretical Concern I</a:t>
            </a:r>
          </a:p>
          <a:p>
            <a:pPr marL="0" indent="0" algn="ctr">
              <a:buNone/>
            </a:pPr>
            <a:r>
              <a:rPr lang="en-US" sz="3600" dirty="0"/>
              <a:t>Theoretical Computer Science treats </a:t>
            </a:r>
            <a:r>
              <a:rPr lang="en-US" sz="3600" b="1" dirty="0">
                <a:solidFill>
                  <a:srgbClr val="FF0000"/>
                </a:solidFill>
              </a:rPr>
              <a:t>randomness</a:t>
            </a:r>
            <a:r>
              <a:rPr lang="en-US" sz="3600" dirty="0"/>
              <a:t> as an important computational resource as well. Like computational </a:t>
            </a:r>
            <a:r>
              <a:rPr lang="en-US" sz="3600" b="1" dirty="0">
                <a:solidFill>
                  <a:srgbClr val="00B0F0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00B050"/>
                </a:solidFill>
              </a:rPr>
              <a:t>space</a:t>
            </a:r>
            <a:r>
              <a:rPr lang="en-US" sz="3600" dirty="0"/>
              <a:t>.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Derandomization: Motivation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FC4A67-8A0F-4BF0-99BB-941082B17C63}"/>
              </a:ext>
            </a:extLst>
          </p:cNvPr>
          <p:cNvSpPr txBox="1">
            <a:spLocks/>
          </p:cNvSpPr>
          <p:nvPr/>
        </p:nvSpPr>
        <p:spPr>
          <a:xfrm>
            <a:off x="529776" y="3915152"/>
            <a:ext cx="10699184" cy="181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BB10B4-E307-4542-89FC-2B972B1D1D68}"/>
              </a:ext>
            </a:extLst>
          </p:cNvPr>
          <p:cNvSpPr txBox="1">
            <a:spLocks/>
          </p:cNvSpPr>
          <p:nvPr/>
        </p:nvSpPr>
        <p:spPr>
          <a:xfrm>
            <a:off x="968616" y="3861048"/>
            <a:ext cx="10082336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00B0F0"/>
                </a:solidFill>
              </a:rPr>
              <a:t>Time</a:t>
            </a:r>
            <a:r>
              <a:rPr lang="en-US" sz="3600" b="1" dirty="0"/>
              <a:t> vs </a:t>
            </a:r>
            <a:r>
              <a:rPr lang="en-US" sz="3600" b="1" dirty="0">
                <a:solidFill>
                  <a:srgbClr val="FF0000"/>
                </a:solidFill>
              </a:rPr>
              <a:t>Randomness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Given two fundamental resource (time and randomness). </a:t>
            </a:r>
            <a:r>
              <a:rPr lang="en-US" sz="3600" i="1" u="sng" dirty="0"/>
              <a:t>The natural theoretical question </a:t>
            </a:r>
            <a:r>
              <a:rPr lang="en-US" sz="3600" dirty="0"/>
              <a:t>would be to study the trade off between these two.</a:t>
            </a:r>
          </a:p>
        </p:txBody>
      </p:sp>
    </p:spTree>
    <p:extLst>
      <p:ext uri="{BB962C8B-B14F-4D97-AF65-F5344CB8AC3E}">
        <p14:creationId xmlns:p14="http://schemas.microsoft.com/office/powerpoint/2010/main" val="2821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96" y="1196752"/>
            <a:ext cx="10154344" cy="2331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Theoretical Concern II</a:t>
            </a:r>
          </a:p>
          <a:p>
            <a:pPr marL="0" indent="0" algn="ctr">
              <a:buNone/>
            </a:pPr>
            <a:r>
              <a:rPr lang="en-US" sz="3600" dirty="0"/>
              <a:t>Derandomization is also closely connected to the task of </a:t>
            </a:r>
            <a:r>
              <a:rPr lang="en-US" sz="3600" u="sng" dirty="0"/>
              <a:t>proving circuit lower bounds</a:t>
            </a:r>
            <a:r>
              <a:rPr lang="en-US" sz="3600" dirty="0"/>
              <a:t>, another fundamental problem in Theoretical Computer Science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Derandomization: Motivation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FC4A67-8A0F-4BF0-99BB-941082B17C63}"/>
              </a:ext>
            </a:extLst>
          </p:cNvPr>
          <p:cNvSpPr txBox="1">
            <a:spLocks/>
          </p:cNvSpPr>
          <p:nvPr/>
        </p:nvSpPr>
        <p:spPr>
          <a:xfrm>
            <a:off x="529776" y="3915152"/>
            <a:ext cx="10699184" cy="181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728DA-7E9E-4E1B-BAB2-F29E2DAF45CD}"/>
              </a:ext>
            </a:extLst>
          </p:cNvPr>
          <p:cNvSpPr txBox="1">
            <a:spLocks/>
          </p:cNvSpPr>
          <p:nvPr/>
        </p:nvSpPr>
        <p:spPr>
          <a:xfrm>
            <a:off x="201633" y="4349436"/>
            <a:ext cx="4094167" cy="6335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Derandomization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E02B54-E194-4FBF-9673-A08205F4D0DA}"/>
              </a:ext>
            </a:extLst>
          </p:cNvPr>
          <p:cNvSpPr txBox="1">
            <a:spLocks/>
          </p:cNvSpPr>
          <p:nvPr/>
        </p:nvSpPr>
        <p:spPr>
          <a:xfrm>
            <a:off x="7320136" y="4349436"/>
            <a:ext cx="4719375" cy="6335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Circuit Lower Bounds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376487-F126-432A-9040-EFC288CBB707}"/>
              </a:ext>
            </a:extLst>
          </p:cNvPr>
          <p:cNvSpPr/>
          <p:nvPr/>
        </p:nvSpPr>
        <p:spPr>
          <a:xfrm>
            <a:off x="4583832" y="3933056"/>
            <a:ext cx="25922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121C2A5-CB72-4D9B-8E53-62C3CCAB04BE}"/>
              </a:ext>
            </a:extLst>
          </p:cNvPr>
          <p:cNvSpPr/>
          <p:nvPr/>
        </p:nvSpPr>
        <p:spPr>
          <a:xfrm>
            <a:off x="4508911" y="4886937"/>
            <a:ext cx="2592288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F2219-A64F-487E-B032-058AC8D92D75}"/>
              </a:ext>
            </a:extLst>
          </p:cNvPr>
          <p:cNvSpPr txBox="1"/>
          <p:nvPr/>
        </p:nvSpPr>
        <p:spPr>
          <a:xfrm>
            <a:off x="4422400" y="3388234"/>
            <a:ext cx="267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[IW’04], [Wil’11]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22A0D-C793-4C36-B81F-FC6BFCEAAB75}"/>
              </a:ext>
            </a:extLst>
          </p:cNvPr>
          <p:cNvSpPr txBox="1"/>
          <p:nvPr/>
        </p:nvSpPr>
        <p:spPr>
          <a:xfrm>
            <a:off x="4493713" y="5578916"/>
            <a:ext cx="273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[NW’94], [IW’99]</a:t>
            </a:r>
          </a:p>
        </p:txBody>
      </p:sp>
    </p:spTree>
    <p:extLst>
      <p:ext uri="{BB962C8B-B14F-4D97-AF65-F5344CB8AC3E}">
        <p14:creationId xmlns:p14="http://schemas.microsoft.com/office/powerpoint/2010/main" val="24233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8" grpId="0" uiExpand="1" build="p"/>
      <p:bldP spid="5" grpId="0" animBg="1"/>
      <p:bldP spid="13" grpId="0" animBg="1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24"/>
            <a:ext cx="10874424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To what extend can we </a:t>
            </a:r>
            <a:r>
              <a:rPr lang="en-US" sz="3600" b="1" dirty="0"/>
              <a:t>reduce</a:t>
            </a:r>
            <a:r>
              <a:rPr lang="en-US" sz="3600" dirty="0"/>
              <a:t> randomness requirement by allowing the algorithm more </a:t>
            </a:r>
            <a:r>
              <a:rPr lang="en-US" sz="3600" b="1" dirty="0">
                <a:solidFill>
                  <a:srgbClr val="00B0F0"/>
                </a:solidFill>
              </a:rPr>
              <a:t>running time</a:t>
            </a:r>
            <a:r>
              <a:rPr lang="en-US" sz="3600"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Derandomization: Central Question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FBE8A-FA55-4AA0-9570-84CC835EBF2E}"/>
              </a:ext>
            </a:extLst>
          </p:cNvPr>
          <p:cNvSpPr txBox="1"/>
          <p:nvPr/>
        </p:nvSpPr>
        <p:spPr>
          <a:xfrm>
            <a:off x="5879976" y="2923726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P</a:t>
            </a:r>
          </a:p>
          <a:p>
            <a:pPr algn="ctr"/>
            <a:r>
              <a:rPr lang="en-US" sz="2800" dirty="0"/>
              <a:t>all problems solvable in </a:t>
            </a:r>
            <a:r>
              <a:rPr lang="en-US" sz="2800" b="1" dirty="0"/>
              <a:t>deterministic</a:t>
            </a:r>
            <a:r>
              <a:rPr lang="en-US" sz="2800" dirty="0"/>
              <a:t> </a:t>
            </a:r>
            <a:r>
              <a:rPr lang="en-US" sz="2800" b="1" dirty="0"/>
              <a:t>polynomial</a:t>
            </a:r>
            <a:r>
              <a:rPr lang="en-US" sz="2800" dirty="0"/>
              <a:t>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1C7C-CD03-44FE-A822-82A485898740}"/>
              </a:ext>
            </a:extLst>
          </p:cNvPr>
          <p:cNvSpPr txBox="1"/>
          <p:nvPr/>
        </p:nvSpPr>
        <p:spPr>
          <a:xfrm>
            <a:off x="0" y="2923726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BPP</a:t>
            </a:r>
          </a:p>
          <a:p>
            <a:pPr algn="ctr"/>
            <a:r>
              <a:rPr lang="en-US" sz="2800" dirty="0"/>
              <a:t>all problems solvable in </a:t>
            </a:r>
            <a:r>
              <a:rPr lang="en-US" sz="2800" b="1" dirty="0"/>
              <a:t>probabilistic</a:t>
            </a:r>
            <a:r>
              <a:rPr lang="en-US" sz="2800" dirty="0"/>
              <a:t> </a:t>
            </a:r>
            <a:r>
              <a:rPr lang="en-US" sz="2800" b="1" dirty="0"/>
              <a:t>polynomial</a:t>
            </a:r>
            <a:r>
              <a:rPr lang="en-US" sz="2800" dirty="0"/>
              <a:t>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2AD59-9F4D-4293-8130-295D3EF67256}"/>
              </a:ext>
            </a:extLst>
          </p:cNvPr>
          <p:cNvSpPr txBox="1"/>
          <p:nvPr/>
        </p:nvSpPr>
        <p:spPr>
          <a:xfrm>
            <a:off x="3575720" y="5085184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Central Question</a:t>
            </a:r>
          </a:p>
          <a:p>
            <a:pPr algn="ctr"/>
            <a:r>
              <a:rPr lang="en-US" sz="3600" b="1" dirty="0"/>
              <a:t>Is </a:t>
            </a:r>
            <a:r>
              <a:rPr lang="en-US" sz="3600" b="1" dirty="0">
                <a:solidFill>
                  <a:srgbClr val="FF0000"/>
                </a:solidFill>
              </a:rPr>
              <a:t>BPP</a:t>
            </a:r>
            <a:r>
              <a:rPr lang="en-US" sz="3600" b="1" dirty="0"/>
              <a:t> = </a:t>
            </a:r>
            <a:r>
              <a:rPr lang="en-US" sz="3600" b="1" dirty="0">
                <a:solidFill>
                  <a:srgbClr val="00B050"/>
                </a:solidFill>
              </a:rPr>
              <a:t>P</a:t>
            </a:r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2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6048" y="1176280"/>
                <a:ext cx="9474488" cy="129966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altLang="zh-CN" sz="3200" dirty="0"/>
                  <a:t>A deterministic procedure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200" dirty="0"/>
                  <a:t> expanding a small </a:t>
                </a:r>
                <a:r>
                  <a:rPr lang="en-US" altLang="zh-CN" sz="3200" b="1" dirty="0"/>
                  <a:t>seed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 into a much longer output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 which </a:t>
                </a:r>
                <a:r>
                  <a:rPr lang="en-US" altLang="zh-CN" sz="3200" u="sng" dirty="0"/>
                  <a:t>looks uniform</a:t>
                </a:r>
                <a:r>
                  <a:rPr lang="en-US" altLang="zh-CN" sz="3200" dirty="0"/>
                  <a:t> to poly-time procedures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048" y="1176280"/>
                <a:ext cx="9474488" cy="1299663"/>
              </a:xfrm>
              <a:blipFill>
                <a:blip r:embed="rId3"/>
                <a:stretch>
                  <a:fillRect l="-644" t="-9390" b="-2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Pseudorandom Generator (PRG)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862D9-5B74-44D2-9BFF-7287CF6C3843}"/>
              </a:ext>
            </a:extLst>
          </p:cNvPr>
          <p:cNvSpPr/>
          <p:nvPr/>
        </p:nvSpPr>
        <p:spPr>
          <a:xfrm>
            <a:off x="2438416" y="3157814"/>
            <a:ext cx="800100" cy="953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PRG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2F82DB-D48B-47F7-A38E-A5319DD87616}"/>
                  </a:ext>
                </a:extLst>
              </p:cNvPr>
              <p:cNvSpPr txBox="1"/>
              <p:nvPr/>
            </p:nvSpPr>
            <p:spPr>
              <a:xfrm>
                <a:off x="962961" y="3403714"/>
                <a:ext cx="857799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bits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2F82DB-D48B-47F7-A38E-A5319DD8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1" y="3403714"/>
                <a:ext cx="857799" cy="461665"/>
              </a:xfrm>
              <a:prstGeom prst="rect">
                <a:avLst/>
              </a:prstGeom>
              <a:blipFill>
                <a:blip r:embed="rId4"/>
                <a:stretch>
                  <a:fillRect t="-10526" r="-992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89E31D-7F3C-4489-9B43-B766AA79DAB5}"/>
                  </a:ext>
                </a:extLst>
              </p:cNvPr>
              <p:cNvSpPr txBox="1"/>
              <p:nvPr/>
            </p:nvSpPr>
            <p:spPr>
              <a:xfrm>
                <a:off x="3935760" y="3403713"/>
                <a:ext cx="890436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89E31D-7F3C-4489-9B43-B766AA79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3403713"/>
                <a:ext cx="890436" cy="461665"/>
              </a:xfrm>
              <a:prstGeom prst="rect">
                <a:avLst/>
              </a:prstGeom>
              <a:blipFill>
                <a:blip r:embed="rId5"/>
                <a:stretch>
                  <a:fillRect t="-10526" r="-95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5CE494-8F70-4D67-8206-66D26049DACC}"/>
              </a:ext>
            </a:extLst>
          </p:cNvPr>
          <p:cNvSpPr/>
          <p:nvPr/>
        </p:nvSpPr>
        <p:spPr>
          <a:xfrm>
            <a:off x="1927792" y="3541886"/>
            <a:ext cx="453474" cy="24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02562C-6A05-4E03-9D85-9E8831B3ACBA}"/>
              </a:ext>
            </a:extLst>
          </p:cNvPr>
          <p:cNvSpPr/>
          <p:nvPr/>
        </p:nvSpPr>
        <p:spPr>
          <a:xfrm>
            <a:off x="3360401" y="3512451"/>
            <a:ext cx="453474" cy="24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C63685-09E0-4193-935A-230FC3B32817}"/>
                  </a:ext>
                </a:extLst>
              </p:cNvPr>
              <p:cNvSpPr txBox="1"/>
              <p:nvPr/>
            </p:nvSpPr>
            <p:spPr>
              <a:xfrm>
                <a:off x="6193092" y="2894885"/>
                <a:ext cx="5184576" cy="954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𝑷𝑹𝑮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fools randomized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2800" b="1" dirty="0"/>
                  <a:t> using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 random bits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C63685-09E0-4193-935A-230FC3B32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92" y="2894885"/>
                <a:ext cx="5184576" cy="954107"/>
              </a:xfrm>
              <a:prstGeom prst="rect">
                <a:avLst/>
              </a:prstGeom>
              <a:blipFill>
                <a:blip r:embed="rId6"/>
                <a:stretch>
                  <a:fillRect l="-353" t="-6410" r="-471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9C754-EA10-46FA-BF11-28FD54578E16}"/>
                  </a:ext>
                </a:extLst>
              </p:cNvPr>
              <p:cNvSpPr txBox="1"/>
              <p:nvPr/>
            </p:nvSpPr>
            <p:spPr>
              <a:xfrm>
                <a:off x="6312024" y="4616405"/>
                <a:ext cx="4720481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2800" b="1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altLang="zh-CN" sz="2800" b="1" dirty="0"/>
                  <a:t>deterministic</a:t>
                </a:r>
                <a:r>
                  <a:rPr lang="en-US" sz="2800" b="1" dirty="0"/>
                  <a:t> time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9C754-EA10-46FA-BF11-28FD54578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4616405"/>
                <a:ext cx="4720481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79F16E6A-E063-4DFF-A80E-23056FAD296F}"/>
              </a:ext>
            </a:extLst>
          </p:cNvPr>
          <p:cNvSpPr/>
          <p:nvPr/>
        </p:nvSpPr>
        <p:spPr>
          <a:xfrm>
            <a:off x="8518167" y="3993573"/>
            <a:ext cx="436419" cy="568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A9A813-4E12-4B43-A3F4-53D15978FEB4}"/>
                  </a:ext>
                </a:extLst>
              </p:cNvPr>
              <p:cNvSpPr txBox="1"/>
              <p:nvPr/>
            </p:nvSpPr>
            <p:spPr>
              <a:xfrm>
                <a:off x="1820760" y="5681720"/>
                <a:ext cx="8523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-seed length PRG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𝐵𝑃𝑃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A9A813-4E12-4B43-A3F4-53D15978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0" y="5681720"/>
                <a:ext cx="8523712" cy="707886"/>
              </a:xfrm>
              <a:prstGeom prst="rect">
                <a:avLst/>
              </a:prstGeom>
              <a:blipFill>
                <a:blip r:embed="rId8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20764</TotalTime>
  <Words>2615</Words>
  <Application>Microsoft Office PowerPoint</Application>
  <PresentationFormat>Widescreen</PresentationFormat>
  <Paragraphs>332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等线</vt:lpstr>
      <vt:lpstr>Arial</vt:lpstr>
      <vt:lpstr>Calibri</vt:lpstr>
      <vt:lpstr>Calibri Light</vt:lpstr>
      <vt:lpstr>Cambria Math</vt:lpstr>
      <vt:lpstr>Office Theme</vt:lpstr>
      <vt:lpstr>Simple and fast derandomization from very hard functions     Eliminating randomness at almost no cost</vt:lpstr>
      <vt:lpstr>Today’s Plan</vt:lpstr>
      <vt:lpstr>Today’s Plan</vt:lpstr>
      <vt:lpstr>Randomized Algorithms</vt:lpstr>
      <vt:lpstr>Derandomization: Motivation</vt:lpstr>
      <vt:lpstr>Derandomization: Motivation</vt:lpstr>
      <vt:lpstr>Derandomization: Motivation</vt:lpstr>
      <vt:lpstr>Derandomization: Central Question</vt:lpstr>
      <vt:lpstr>Pseudorandom Generator (PRG)</vt:lpstr>
      <vt:lpstr>“Hardness-to-Randomness” Paradigm</vt:lpstr>
      <vt:lpstr>Classic Work</vt:lpstr>
      <vt:lpstr>More Fine-Grained Understanding?</vt:lpstr>
      <vt:lpstr>[Doron, Moshkovitz, Oh, and Zuckerman, 2020]</vt:lpstr>
      <vt:lpstr>[Doron, Moshkovitz, Oh, and Zuckerman, 2020]</vt:lpstr>
      <vt:lpstr>Result I: Derandomization with Overhead n</vt:lpstr>
      <vt:lpstr>Result I: Derandomization with Overhead n</vt:lpstr>
      <vt:lpstr>Result I: Derandomization with Overhead n</vt:lpstr>
      <vt:lpstr>Assumption (2) is Necessary for PRGs</vt:lpstr>
      <vt:lpstr>Result II: Overhead n is Optimal under #NSETH</vt:lpstr>
      <vt:lpstr>Result II: Overhead n is Optimal under #NSETH</vt:lpstr>
      <vt:lpstr>PowerPoint Presentation</vt:lpstr>
      <vt:lpstr>Today’s Plan</vt:lpstr>
      <vt:lpstr>Result II: Overhead n is Optimal under #NSETH</vt:lpstr>
      <vt:lpstr>Proof System View of Nondeterministic Algorithms</vt:lpstr>
      <vt:lpstr>Proof Idea</vt:lpstr>
      <vt:lpstr>Improvement</vt:lpstr>
      <vt:lpstr>Bottleneck of the PRG Approach: Seed Length</vt:lpstr>
      <vt:lpstr>A Closer Look at the PRG Approach</vt:lpstr>
      <vt:lpstr>Optimal Derandomization:  A More Sophisticated PRG Approach</vt:lpstr>
      <vt:lpstr>Our Results in More Detail</vt:lpstr>
      <vt:lpstr>Bottleneck of the PRG Approach: Reduction Overhead</vt:lpstr>
      <vt:lpstr>Key Ingredient Super Efficient Reduction Assuming OWFs</vt:lpstr>
      <vt:lpstr>Conclusion</vt:lpstr>
      <vt:lpstr>Thanks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</dc:title>
  <dc:creator>Jin Ce</dc:creator>
  <cp:lastModifiedBy>立杰 陈</cp:lastModifiedBy>
  <cp:revision>1255</cp:revision>
  <dcterms:created xsi:type="dcterms:W3CDTF">2019-06-24T15:03:08Z</dcterms:created>
  <dcterms:modified xsi:type="dcterms:W3CDTF">2020-09-29T00:35:32Z</dcterms:modified>
</cp:coreProperties>
</file>