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56" r:id="rId1"/>
  </p:sldMasterIdLst>
  <p:notesMasterIdLst>
    <p:notesMasterId r:id="rId42"/>
  </p:notesMasterIdLst>
  <p:sldIdLst>
    <p:sldId id="256" r:id="rId2"/>
    <p:sldId id="619" r:id="rId3"/>
    <p:sldId id="642" r:id="rId4"/>
    <p:sldId id="260" r:id="rId5"/>
    <p:sldId id="657" r:id="rId6"/>
    <p:sldId id="261" r:id="rId7"/>
    <p:sldId id="262" r:id="rId8"/>
    <p:sldId id="263" r:id="rId9"/>
    <p:sldId id="277" r:id="rId10"/>
    <p:sldId id="264" r:id="rId11"/>
    <p:sldId id="278" r:id="rId12"/>
    <p:sldId id="279" r:id="rId13"/>
    <p:sldId id="267" r:id="rId14"/>
    <p:sldId id="281" r:id="rId15"/>
    <p:sldId id="629" r:id="rId16"/>
    <p:sldId id="643" r:id="rId17"/>
    <p:sldId id="627" r:id="rId18"/>
    <p:sldId id="628" r:id="rId19"/>
    <p:sldId id="631" r:id="rId20"/>
    <p:sldId id="620" r:id="rId21"/>
    <p:sldId id="636" r:id="rId22"/>
    <p:sldId id="637" r:id="rId23"/>
    <p:sldId id="638" r:id="rId24"/>
    <p:sldId id="639" r:id="rId25"/>
    <p:sldId id="640" r:id="rId26"/>
    <p:sldId id="641" r:id="rId27"/>
    <p:sldId id="644" r:id="rId28"/>
    <p:sldId id="645" r:id="rId29"/>
    <p:sldId id="646" r:id="rId30"/>
    <p:sldId id="648" r:id="rId31"/>
    <p:sldId id="649" r:id="rId32"/>
    <p:sldId id="658" r:id="rId33"/>
    <p:sldId id="651" r:id="rId34"/>
    <p:sldId id="652" r:id="rId35"/>
    <p:sldId id="653" r:id="rId36"/>
    <p:sldId id="654" r:id="rId37"/>
    <p:sldId id="655" r:id="rId38"/>
    <p:sldId id="656" r:id="rId39"/>
    <p:sldId id="276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081081-37CC-4949-95B2-209D17708FEA}">
          <p14:sldIdLst>
            <p14:sldId id="256"/>
            <p14:sldId id="619"/>
          </p14:sldIdLst>
        </p14:section>
        <p14:section name="Background and Introduction" id="{D851475A-1B2A-4C16-901D-E4D092FF79DB}">
          <p14:sldIdLst>
            <p14:sldId id="642"/>
            <p14:sldId id="260"/>
            <p14:sldId id="657"/>
            <p14:sldId id="261"/>
            <p14:sldId id="262"/>
            <p14:sldId id="263"/>
            <p14:sldId id="277"/>
            <p14:sldId id="264"/>
            <p14:sldId id="278"/>
            <p14:sldId id="279"/>
            <p14:sldId id="267"/>
            <p14:sldId id="281"/>
            <p14:sldId id="629"/>
            <p14:sldId id="643"/>
            <p14:sldId id="627"/>
            <p14:sldId id="628"/>
          </p14:sldIdLst>
        </p14:section>
        <p14:section name="Proof Overview" id="{BE1553B3-C08C-7F4D-A2A6-4E65ABF805B7}">
          <p14:sldIdLst>
            <p14:sldId id="631"/>
            <p14:sldId id="620"/>
            <p14:sldId id="636"/>
            <p14:sldId id="637"/>
            <p14:sldId id="638"/>
            <p14:sldId id="639"/>
            <p14:sldId id="640"/>
            <p14:sldId id="641"/>
            <p14:sldId id="644"/>
            <p14:sldId id="645"/>
            <p14:sldId id="646"/>
            <p14:sldId id="648"/>
            <p14:sldId id="649"/>
            <p14:sldId id="658"/>
            <p14:sldId id="651"/>
            <p14:sldId id="652"/>
            <p14:sldId id="653"/>
            <p14:sldId id="654"/>
            <p14:sldId id="655"/>
            <p14:sldId id="656"/>
            <p14:sldId id="276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7E"/>
    <a:srgbClr val="FFFFFF"/>
    <a:srgbClr val="A54C0F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1" autoAdjust="0"/>
    <p:restoredTop sz="96046" autoAdjust="0"/>
  </p:normalViewPr>
  <p:slideViewPr>
    <p:cSldViewPr>
      <p:cViewPr varScale="1">
        <p:scale>
          <a:sx n="153" d="100"/>
          <a:sy n="153" d="100"/>
        </p:scale>
        <p:origin x="275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E8FC-F33E-4FB2-92C1-FE9740A93E6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5EA8-BD9C-44F8-A65A-94E617DA9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7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6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9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6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6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71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82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2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6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5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57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53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58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55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28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95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9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1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35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1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0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8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9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9B0-E43B-4D8A-A954-F24313C9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84" y="324731"/>
            <a:ext cx="11784632" cy="1571675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Polynomial-time </a:t>
            </a:r>
            <a:r>
              <a:rPr lang="en-US" altLang="zh-CN" sz="4800" b="1" dirty="0">
                <a:solidFill>
                  <a:srgbClr val="FF0000"/>
                </a:solidFill>
              </a:rPr>
              <a:t>Pseudodeterministic</a:t>
            </a:r>
            <a:r>
              <a:rPr lang="en-US" altLang="zh-CN" sz="4800" dirty="0"/>
              <a:t> Construction of </a:t>
            </a:r>
            <a:r>
              <a:rPr lang="en-US" altLang="zh-CN" sz="4800" b="1" dirty="0">
                <a:solidFill>
                  <a:srgbClr val="00B050"/>
                </a:solidFill>
              </a:rPr>
              <a:t>Primes</a:t>
            </a:r>
            <a:endParaRPr lang="en-US" sz="4800" b="1" i="0" dirty="0">
              <a:solidFill>
                <a:srgbClr val="00B050"/>
              </a:solidFill>
              <a:effectLst/>
              <a:latin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E76566-832A-D7AF-E6A0-02DE11F1A399}"/>
              </a:ext>
            </a:extLst>
          </p:cNvPr>
          <p:cNvSpPr txBox="1"/>
          <p:nvPr/>
        </p:nvSpPr>
        <p:spPr>
          <a:xfrm>
            <a:off x="829997" y="5015330"/>
            <a:ext cx="147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Lijie</a:t>
            </a:r>
            <a:r>
              <a:rPr kumimoji="1" lang="en-US" altLang="zh-CN" b="1" dirty="0"/>
              <a:t> Chen</a:t>
            </a:r>
          </a:p>
          <a:p>
            <a:pPr algn="ctr"/>
            <a:r>
              <a:rPr kumimoji="1" lang="en-US" altLang="zh-CN" dirty="0"/>
              <a:t>UC Berkeley</a:t>
            </a:r>
            <a:endParaRPr kumimoji="1" lang="zh-CN" altLang="en-US" dirty="0"/>
          </a:p>
        </p:txBody>
      </p:sp>
      <p:pic>
        <p:nvPicPr>
          <p:cNvPr id="4" name="Picture 2" descr="Lijie Chen">
            <a:extLst>
              <a:ext uri="{FF2B5EF4-FFF2-40B4-BE49-F238E27FC236}">
                <a16:creationId xmlns:a16="http://schemas.microsoft.com/office/drawing/2014/main" id="{257DE9F6-EBFD-3456-71E6-6C4BD97A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294620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henjian Lu">
            <a:extLst>
              <a:ext uri="{FF2B5EF4-FFF2-40B4-BE49-F238E27FC236}">
                <a16:creationId xmlns:a16="http://schemas.microsoft.com/office/drawing/2014/main" id="{603B0ACC-11A9-956F-F938-C31B5CF12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636912"/>
            <a:ext cx="1368152" cy="20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gor Carboni Oliveira (@IgorCarboniOliv) / Twitter">
            <a:extLst>
              <a:ext uri="{FF2B5EF4-FFF2-40B4-BE49-F238E27FC236}">
                <a16:creationId xmlns:a16="http://schemas.microsoft.com/office/drawing/2014/main" id="{395B9A2A-180E-B454-BC4C-E062FE47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79" y="2779442"/>
            <a:ext cx="1773684" cy="17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lin Ren">
            <a:extLst>
              <a:ext uri="{FF2B5EF4-FFF2-40B4-BE49-F238E27FC236}">
                <a16:creationId xmlns:a16="http://schemas.microsoft.com/office/drawing/2014/main" id="{F2073407-2F64-52A6-43AE-B0407775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66" y="2708130"/>
            <a:ext cx="1603915" cy="19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hul Santhanam | Department of Computer Science">
            <a:extLst>
              <a:ext uri="{FF2B5EF4-FFF2-40B4-BE49-F238E27FC236}">
                <a16:creationId xmlns:a16="http://schemas.microsoft.com/office/drawing/2014/main" id="{7502237B-60AB-4CE0-293E-44569766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840" y="2472386"/>
            <a:ext cx="1711254" cy="238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736D44-2636-CF59-B009-416E0205EFFB}"/>
              </a:ext>
            </a:extLst>
          </p:cNvPr>
          <p:cNvSpPr txBox="1"/>
          <p:nvPr/>
        </p:nvSpPr>
        <p:spPr>
          <a:xfrm>
            <a:off x="2352545" y="5015331"/>
            <a:ext cx="2448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Zhenjian</a:t>
            </a:r>
            <a:r>
              <a:rPr lang="en-US" altLang="zh-CN" dirty="0"/>
              <a:t> Lu </a:t>
            </a:r>
          </a:p>
          <a:p>
            <a:pPr algn="ctr"/>
            <a:r>
              <a:rPr lang="en-US" altLang="zh-CN" dirty="0"/>
              <a:t>University of Oxford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551815-DEBC-F656-A719-E1E214E90A4B}"/>
              </a:ext>
            </a:extLst>
          </p:cNvPr>
          <p:cNvSpPr txBox="1"/>
          <p:nvPr/>
        </p:nvSpPr>
        <p:spPr>
          <a:xfrm>
            <a:off x="4727848" y="5015332"/>
            <a:ext cx="2219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Igor C. Oliveira </a:t>
            </a:r>
          </a:p>
          <a:p>
            <a:pPr algn="ctr"/>
            <a:r>
              <a:rPr lang="en-US" altLang="zh-CN" dirty="0"/>
              <a:t>University of Warwick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D4A73-F880-3BA6-844C-21BE483B5C9A}"/>
              </a:ext>
            </a:extLst>
          </p:cNvPr>
          <p:cNvSpPr txBox="1"/>
          <p:nvPr/>
        </p:nvSpPr>
        <p:spPr>
          <a:xfrm>
            <a:off x="7045578" y="5019595"/>
            <a:ext cx="2137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Hanlin</a:t>
            </a:r>
            <a:r>
              <a:rPr lang="en-US" altLang="zh-CN" dirty="0"/>
              <a:t> Ren </a:t>
            </a:r>
          </a:p>
          <a:p>
            <a:pPr algn="ctr"/>
            <a:r>
              <a:rPr lang="en-US" altLang="zh-CN" dirty="0"/>
              <a:t>University of Oxford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B30163-4466-D254-03C3-FF141778CFD2}"/>
              </a:ext>
            </a:extLst>
          </p:cNvPr>
          <p:cNvSpPr txBox="1"/>
          <p:nvPr/>
        </p:nvSpPr>
        <p:spPr>
          <a:xfrm>
            <a:off x="9458459" y="5015332"/>
            <a:ext cx="2110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Rahul Santhanam </a:t>
            </a:r>
          </a:p>
          <a:p>
            <a:pPr algn="ctr"/>
            <a:r>
              <a:rPr lang="en-US" altLang="zh-CN" dirty="0"/>
              <a:t>University of Oxford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2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09"/>
    </mc:Choice>
    <mc:Fallback xmlns="">
      <p:transition advTm="33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F12-ECC7-461A-AACC-1A899E7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Deterministic, Randomized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FD9AE-170C-431A-961D-B737839279DA}"/>
              </a:ext>
            </a:extLst>
          </p:cNvPr>
          <p:cNvSpPr txBox="1"/>
          <p:nvPr/>
        </p:nvSpPr>
        <p:spPr>
          <a:xfrm>
            <a:off x="609600" y="1701800"/>
            <a:ext cx="1087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Fix a property </a:t>
            </a:r>
            <a:r>
              <a:rPr lang="en-GB" sz="2800" dirty="0">
                <a:solidFill>
                  <a:srgbClr val="002060"/>
                </a:solidFill>
              </a:rPr>
              <a:t>Q, </a:t>
            </a:r>
            <a:r>
              <a:rPr lang="en-GB" sz="2800" dirty="0"/>
              <a:t>such as </a:t>
            </a:r>
            <a:r>
              <a:rPr lang="en-GB" sz="2800" b="1" dirty="0">
                <a:solidFill>
                  <a:srgbClr val="002060"/>
                </a:solidFill>
              </a:rPr>
              <a:t>Primes</a:t>
            </a:r>
            <a:r>
              <a:rPr lang="en-GB" sz="2800" dirty="0">
                <a:solidFill>
                  <a:srgbClr val="002060"/>
                </a:solidFill>
              </a:rPr>
              <a:t>. </a:t>
            </a:r>
          </a:p>
          <a:p>
            <a:r>
              <a:rPr lang="en-GB" sz="2800" dirty="0"/>
              <a:t>	Given</a:t>
            </a:r>
            <a:r>
              <a:rPr lang="en-GB" sz="2800" dirty="0">
                <a:solidFill>
                  <a:srgbClr val="002060"/>
                </a:solidFill>
              </a:rPr>
              <a:t> N</a:t>
            </a:r>
            <a:r>
              <a:rPr lang="en-GB" sz="2800" dirty="0"/>
              <a:t> (in unary), </a:t>
            </a:r>
          </a:p>
          <a:p>
            <a:r>
              <a:rPr lang="en-GB" sz="2800" dirty="0"/>
              <a:t>	Find an element/string </a:t>
            </a:r>
            <a:r>
              <a:rPr lang="en-GB" sz="2800" dirty="0">
                <a:solidFill>
                  <a:srgbClr val="002060"/>
                </a:solidFill>
              </a:rPr>
              <a:t>y</a:t>
            </a:r>
            <a:r>
              <a:rPr lang="en-GB" sz="2800" baseline="-25000" dirty="0">
                <a:solidFill>
                  <a:srgbClr val="002060"/>
                </a:solidFill>
              </a:rPr>
              <a:t>N</a:t>
            </a:r>
            <a:r>
              <a:rPr lang="en-GB" sz="2800" baseline="-25000" dirty="0"/>
              <a:t>  </a:t>
            </a:r>
            <a:r>
              <a:rPr lang="en-GB" sz="2800" dirty="0"/>
              <a:t>in </a:t>
            </a:r>
            <a:r>
              <a:rPr lang="en-GB" sz="2800" dirty="0">
                <a:solidFill>
                  <a:srgbClr val="002060"/>
                </a:solidFill>
              </a:rPr>
              <a:t>Q</a:t>
            </a:r>
            <a:r>
              <a:rPr lang="en-GB" sz="2800" dirty="0"/>
              <a:t> such that </a:t>
            </a:r>
            <a:r>
              <a:rPr lang="en-GB" sz="2800" dirty="0">
                <a:solidFill>
                  <a:srgbClr val="002060"/>
                </a:solidFill>
              </a:rPr>
              <a:t>|y</a:t>
            </a:r>
            <a:r>
              <a:rPr lang="en-GB" sz="2800" baseline="-25000" dirty="0">
                <a:solidFill>
                  <a:srgbClr val="002060"/>
                </a:solidFill>
              </a:rPr>
              <a:t>N</a:t>
            </a:r>
            <a:r>
              <a:rPr lang="en-GB" sz="2800" dirty="0">
                <a:solidFill>
                  <a:srgbClr val="002060"/>
                </a:solidFill>
              </a:rPr>
              <a:t>| = 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D174A-3B91-46D3-9561-D4A28FBDCCB7}"/>
              </a:ext>
            </a:extLst>
          </p:cNvPr>
          <p:cNvSpPr txBox="1"/>
          <p:nvPr/>
        </p:nvSpPr>
        <p:spPr>
          <a:xfrm>
            <a:off x="2855338" y="3185042"/>
            <a:ext cx="60767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67" b="1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GB" sz="2667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endParaRPr lang="en-GB" sz="2667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F5BB9-1372-4293-B2A8-912EADED8B9D}"/>
              </a:ext>
            </a:extLst>
          </p:cNvPr>
          <p:cNvSpPr txBox="1"/>
          <p:nvPr/>
        </p:nvSpPr>
        <p:spPr>
          <a:xfrm>
            <a:off x="8420232" y="3245969"/>
            <a:ext cx="8253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67" b="1" dirty="0">
                <a:solidFill>
                  <a:srgbClr val="002060"/>
                </a:solidFill>
                <a:latin typeface="Calibri" panose="020F0502020204030204" pitchFamily="34" charset="0"/>
              </a:rPr>
              <a:t>  1</a:t>
            </a:r>
            <a:r>
              <a:rPr lang="en-GB" sz="2667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endParaRPr lang="en-GB" sz="2667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D804FD-EE68-4CAF-BBC0-7825932E9B85}"/>
              </a:ext>
            </a:extLst>
          </p:cNvPr>
          <p:cNvSpPr txBox="1"/>
          <p:nvPr/>
        </p:nvSpPr>
        <p:spPr>
          <a:xfrm>
            <a:off x="1868603" y="5498685"/>
            <a:ext cx="27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/>
              <a:t>Deterministic</a:t>
            </a:r>
          </a:p>
          <a:p>
            <a:pPr algn="ctr"/>
            <a:r>
              <a:rPr lang="en-GB" sz="2400" dirty="0"/>
              <a:t>(output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/>
              <a:t>in </a:t>
            </a:r>
            <a:r>
              <a:rPr lang="en-GB" sz="2400" dirty="0">
                <a:solidFill>
                  <a:srgbClr val="002060"/>
                </a:solidFill>
              </a:rPr>
              <a:t>Q</a:t>
            </a:r>
            <a:r>
              <a:rPr lang="en-GB" sz="24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F72678-F648-4F74-B271-1B36351EA3AD}"/>
              </a:ext>
            </a:extLst>
          </p:cNvPr>
          <p:cNvSpPr txBox="1"/>
          <p:nvPr/>
        </p:nvSpPr>
        <p:spPr>
          <a:xfrm>
            <a:off x="7270031" y="5498683"/>
            <a:ext cx="302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/>
              <a:t>Randomized</a:t>
            </a:r>
          </a:p>
          <a:p>
            <a:pPr algn="ctr"/>
            <a:r>
              <a:rPr lang="en-GB" sz="2400" dirty="0"/>
              <a:t>(w.h.p., output in </a:t>
            </a:r>
            <a:r>
              <a:rPr lang="en-GB" sz="2400" dirty="0">
                <a:solidFill>
                  <a:srgbClr val="002060"/>
                </a:solidFill>
              </a:rPr>
              <a:t>Q</a:t>
            </a:r>
            <a:r>
              <a:rPr lang="en-GB" sz="2400" dirty="0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57576" y="3673611"/>
            <a:ext cx="1" cy="1147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7101937" y="3748735"/>
            <a:ext cx="1730980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 flipH="1">
            <a:off x="7711537" y="3748735"/>
            <a:ext cx="1121380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</p:cNvCxnSpPr>
          <p:nvPr/>
        </p:nvCxnSpPr>
        <p:spPr>
          <a:xfrm flipH="1">
            <a:off x="8219537" y="3748735"/>
            <a:ext cx="613380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 flipH="1">
            <a:off x="8731316" y="3748735"/>
            <a:ext cx="101601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>
            <a:off x="8832917" y="3748735"/>
            <a:ext cx="402620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</p:cNvCxnSpPr>
          <p:nvPr/>
        </p:nvCxnSpPr>
        <p:spPr>
          <a:xfrm>
            <a:off x="8832917" y="3748735"/>
            <a:ext cx="918178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</p:cNvCxnSpPr>
          <p:nvPr/>
        </p:nvCxnSpPr>
        <p:spPr>
          <a:xfrm>
            <a:off x="8832917" y="3748735"/>
            <a:ext cx="1464577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73051" y="4797491"/>
            <a:ext cx="156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f(1</a:t>
            </a:r>
            <a:r>
              <a:rPr lang="en-GB" sz="2400" b="1" baseline="30000" dirty="0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40796" y="4797491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28349" y="4797491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18141" y="4809860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93418" y="4809860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02360" y="4792155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02427" y="4858364"/>
            <a:ext cx="8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⊥</a:t>
            </a:r>
            <a:endParaRPr lang="en-GB" sz="2400" b="1" baseline="30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89546" y="4857768"/>
            <a:ext cx="8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⊥</a:t>
            </a:r>
            <a:endParaRPr lang="en-GB" sz="2400" b="1" baseline="30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8832917" y="3748735"/>
            <a:ext cx="2038284" cy="104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75743" y="4857768"/>
            <a:ext cx="63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4267200" y="3380343"/>
            <a:ext cx="2438400" cy="1219200"/>
          </a:xfrm>
          <a:prstGeom prst="wedgeRoundRectCallout">
            <a:avLst>
              <a:gd name="adj1" fmla="val 68850"/>
              <a:gd name="adj2" fmla="val 1964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Computation paths  of 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21982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31" grpId="0"/>
      <p:bldP spid="3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62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1430" y="2771756"/>
            <a:ext cx="4488961" cy="3556000"/>
          </a:xfrm>
          <a:prstGeom prst="rect">
            <a:avLst/>
          </a:prstGeom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50F12-ECC7-461A-AACC-1A899E7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Pseudodeterministic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FD9AE-170C-431A-961D-B737839279DA}"/>
              </a:ext>
            </a:extLst>
          </p:cNvPr>
          <p:cNvSpPr txBox="1"/>
          <p:nvPr/>
        </p:nvSpPr>
        <p:spPr>
          <a:xfrm>
            <a:off x="667657" y="1701801"/>
            <a:ext cx="1087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C00000"/>
                </a:solidFill>
              </a:rPr>
              <a:t>Pseudodeterministic Algorithm:</a:t>
            </a:r>
          </a:p>
          <a:p>
            <a:r>
              <a:rPr lang="en-GB" sz="2800" b="1" i="1" dirty="0">
                <a:solidFill>
                  <a:srgbClr val="002060"/>
                </a:solidFill>
              </a:rPr>
              <a:t>	</a:t>
            </a:r>
            <a:r>
              <a:rPr lang="en-GB" sz="2800" dirty="0"/>
              <a:t>A </a:t>
            </a:r>
            <a:r>
              <a:rPr lang="en-GB" sz="2800" b="1" i="1" dirty="0">
                <a:solidFill>
                  <a:srgbClr val="00B050"/>
                </a:solidFill>
              </a:rPr>
              <a:t>canonical solution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  <a:r>
              <a:rPr lang="en-GB" sz="2800" dirty="0"/>
              <a:t>is </a:t>
            </a:r>
            <a:r>
              <a:rPr lang="en-GB" sz="2800" dirty="0" err="1"/>
              <a:t>outputed</a:t>
            </a:r>
            <a:r>
              <a:rPr lang="en-GB" sz="2800" dirty="0"/>
              <a:t> with high probability.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D174A-3B91-46D3-9561-D4A28FBDCCB7}"/>
              </a:ext>
            </a:extLst>
          </p:cNvPr>
          <p:cNvSpPr txBox="1"/>
          <p:nvPr/>
        </p:nvSpPr>
        <p:spPr>
          <a:xfrm>
            <a:off x="1277258" y="2934553"/>
            <a:ext cx="60767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67" b="1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GB" sz="2667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endParaRPr lang="en-GB" sz="2667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F5BB9-1372-4293-B2A8-912EADED8B9D}"/>
              </a:ext>
            </a:extLst>
          </p:cNvPr>
          <p:cNvSpPr txBox="1"/>
          <p:nvPr/>
        </p:nvSpPr>
        <p:spPr>
          <a:xfrm>
            <a:off x="9203673" y="2997582"/>
            <a:ext cx="8253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67" b="1" dirty="0">
                <a:solidFill>
                  <a:srgbClr val="002060"/>
                </a:solidFill>
                <a:latin typeface="Calibri" panose="020F0502020204030204" pitchFamily="34" charset="0"/>
              </a:rPr>
              <a:t>  1</a:t>
            </a:r>
            <a:r>
              <a:rPr lang="en-GB" sz="2667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endParaRPr lang="en-GB" sz="2667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04FD-EE68-4CAF-BBC0-7825932E9B85}"/>
              </a:ext>
            </a:extLst>
          </p:cNvPr>
          <p:cNvSpPr txBox="1"/>
          <p:nvPr/>
        </p:nvSpPr>
        <p:spPr>
          <a:xfrm>
            <a:off x="290523" y="5248195"/>
            <a:ext cx="27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/>
              <a:t>Deterministic</a:t>
            </a:r>
          </a:p>
          <a:p>
            <a:pPr algn="ctr"/>
            <a:r>
              <a:rPr lang="en-GB" sz="2400" dirty="0"/>
              <a:t>(output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/>
              <a:t>in </a:t>
            </a:r>
            <a:r>
              <a:rPr lang="en-GB" sz="2400" dirty="0">
                <a:solidFill>
                  <a:srgbClr val="002060"/>
                </a:solidFill>
              </a:rPr>
              <a:t>Q</a:t>
            </a:r>
            <a:r>
              <a:rPr lang="en-GB" sz="24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F72678-F648-4F74-B271-1B36351EA3AD}"/>
              </a:ext>
            </a:extLst>
          </p:cNvPr>
          <p:cNvSpPr txBox="1"/>
          <p:nvPr/>
        </p:nvSpPr>
        <p:spPr>
          <a:xfrm>
            <a:off x="8053472" y="5250297"/>
            <a:ext cx="302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/>
              <a:t>Randomized</a:t>
            </a:r>
          </a:p>
          <a:p>
            <a:pPr algn="ctr"/>
            <a:r>
              <a:rPr lang="en-GB" sz="2400" dirty="0"/>
              <a:t>(w.h.p., output in </a:t>
            </a:r>
            <a:r>
              <a:rPr lang="en-GB" sz="2400" dirty="0">
                <a:solidFill>
                  <a:srgbClr val="002060"/>
                </a:solidFill>
              </a:rPr>
              <a:t>Q</a:t>
            </a:r>
            <a:r>
              <a:rPr lang="en-GB" sz="2400" dirty="0"/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479496" y="3423122"/>
            <a:ext cx="1" cy="1147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</p:cNvCxnSpPr>
          <p:nvPr/>
        </p:nvCxnSpPr>
        <p:spPr>
          <a:xfrm flipH="1">
            <a:off x="7885379" y="3500348"/>
            <a:ext cx="1730979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8494979" y="3500348"/>
            <a:ext cx="1121379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</p:cNvCxnSpPr>
          <p:nvPr/>
        </p:nvCxnSpPr>
        <p:spPr>
          <a:xfrm flipH="1">
            <a:off x="9002979" y="3500348"/>
            <a:ext cx="613379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</p:cNvCxnSpPr>
          <p:nvPr/>
        </p:nvCxnSpPr>
        <p:spPr>
          <a:xfrm flipH="1">
            <a:off x="9514757" y="3500348"/>
            <a:ext cx="101601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</p:cNvCxnSpPr>
          <p:nvPr/>
        </p:nvCxnSpPr>
        <p:spPr>
          <a:xfrm>
            <a:off x="9616358" y="3500348"/>
            <a:ext cx="402620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</p:cNvCxnSpPr>
          <p:nvPr/>
        </p:nvCxnSpPr>
        <p:spPr>
          <a:xfrm>
            <a:off x="9616358" y="3500348"/>
            <a:ext cx="918178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2"/>
          </p:cNvCxnSpPr>
          <p:nvPr/>
        </p:nvCxnSpPr>
        <p:spPr>
          <a:xfrm>
            <a:off x="9616358" y="3500348"/>
            <a:ext cx="1464577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4971" y="4547002"/>
            <a:ext cx="156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f(1</a:t>
            </a:r>
            <a:r>
              <a:rPr lang="en-GB" sz="2400" b="1" baseline="30000" dirty="0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24237" y="4549104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11790" y="4549104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01582" y="4561473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76860" y="4561473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885801" y="4543768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85869" y="4609977"/>
            <a:ext cx="8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⊥</a:t>
            </a:r>
            <a:endParaRPr lang="en-GB" sz="2400" b="1" baseline="30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72987" y="4609381"/>
            <a:ext cx="8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⊥</a:t>
            </a:r>
            <a:endParaRPr lang="en-GB" sz="2400" b="1" baseline="30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>
            <a:stCxn id="25" idx="2"/>
          </p:cNvCxnSpPr>
          <p:nvPr/>
        </p:nvCxnSpPr>
        <p:spPr>
          <a:xfrm>
            <a:off x="9616358" y="3500348"/>
            <a:ext cx="2038284" cy="104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559184" y="4609381"/>
            <a:ext cx="63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AF5BB9-1372-4293-B2A8-912EADED8B9D}"/>
              </a:ext>
            </a:extLst>
          </p:cNvPr>
          <p:cNvSpPr txBox="1"/>
          <p:nvPr/>
        </p:nvSpPr>
        <p:spPr>
          <a:xfrm>
            <a:off x="4686861" y="2934553"/>
            <a:ext cx="8253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67" b="1" dirty="0">
                <a:solidFill>
                  <a:srgbClr val="002060"/>
                </a:solidFill>
                <a:latin typeface="Calibri" panose="020F0502020204030204" pitchFamily="34" charset="0"/>
              </a:rPr>
              <a:t>  1</a:t>
            </a:r>
            <a:r>
              <a:rPr lang="en-GB" sz="2667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endParaRPr lang="en-GB" sz="2667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F72678-F648-4F74-B271-1B36351EA3AD}"/>
              </a:ext>
            </a:extLst>
          </p:cNvPr>
          <p:cNvSpPr txBox="1"/>
          <p:nvPr/>
        </p:nvSpPr>
        <p:spPr>
          <a:xfrm>
            <a:off x="3397611" y="5231823"/>
            <a:ext cx="383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>
                <a:solidFill>
                  <a:srgbClr val="C00000"/>
                </a:solidFill>
              </a:rPr>
              <a:t>Pseudodeterministic</a:t>
            </a:r>
          </a:p>
          <a:p>
            <a:pPr algn="ctr"/>
            <a:r>
              <a:rPr lang="en-GB" sz="2400" dirty="0"/>
              <a:t>(w.h.p., fixed output in </a:t>
            </a:r>
            <a:r>
              <a:rPr lang="en-GB" sz="2400" dirty="0">
                <a:solidFill>
                  <a:srgbClr val="002060"/>
                </a:solidFill>
              </a:rPr>
              <a:t>Q</a:t>
            </a:r>
            <a:r>
              <a:rPr lang="en-GB" sz="2400" dirty="0"/>
              <a:t>)</a:t>
            </a:r>
          </a:p>
        </p:txBody>
      </p:sp>
      <p:cxnSp>
        <p:nvCxnSpPr>
          <p:cNvPr id="62" name="Straight Arrow Connector 61"/>
          <p:cNvCxnSpPr>
            <a:stCxn id="60" idx="2"/>
          </p:cNvCxnSpPr>
          <p:nvPr/>
        </p:nvCxnSpPr>
        <p:spPr>
          <a:xfrm flipH="1">
            <a:off x="3368567" y="3437319"/>
            <a:ext cx="1730979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</p:cNvCxnSpPr>
          <p:nvPr/>
        </p:nvCxnSpPr>
        <p:spPr>
          <a:xfrm flipH="1">
            <a:off x="3978167" y="3437319"/>
            <a:ext cx="1121379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2"/>
          </p:cNvCxnSpPr>
          <p:nvPr/>
        </p:nvCxnSpPr>
        <p:spPr>
          <a:xfrm flipH="1">
            <a:off x="4486167" y="3437319"/>
            <a:ext cx="613379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</p:cNvCxnSpPr>
          <p:nvPr/>
        </p:nvCxnSpPr>
        <p:spPr>
          <a:xfrm flipH="1">
            <a:off x="4997945" y="3437319"/>
            <a:ext cx="101601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2"/>
          </p:cNvCxnSpPr>
          <p:nvPr/>
        </p:nvCxnSpPr>
        <p:spPr>
          <a:xfrm>
            <a:off x="5099546" y="3437319"/>
            <a:ext cx="402620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2"/>
          </p:cNvCxnSpPr>
          <p:nvPr/>
        </p:nvCxnSpPr>
        <p:spPr>
          <a:xfrm>
            <a:off x="5099546" y="3437319"/>
            <a:ext cx="918178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2"/>
          </p:cNvCxnSpPr>
          <p:nvPr/>
        </p:nvCxnSpPr>
        <p:spPr>
          <a:xfrm>
            <a:off x="5099546" y="3437319"/>
            <a:ext cx="1464577" cy="105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30999" y="4527399"/>
            <a:ext cx="88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f(1</a:t>
            </a:r>
            <a:r>
              <a:rPr lang="en-GB" sz="2400" b="1" baseline="30000" dirty="0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  <a:endParaRPr lang="en-GB" sz="2400" b="1" baseline="300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4978" y="4486075"/>
            <a:ext cx="55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r>
              <a:rPr lang="en-GB" sz="2400" b="1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24650" y="4522148"/>
            <a:ext cx="8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⊥</a:t>
            </a:r>
            <a:endParaRPr lang="en-GB" sz="2400" b="1" baseline="30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98781" y="4521861"/>
            <a:ext cx="8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⊥</a:t>
            </a:r>
            <a:endParaRPr lang="en-GB" sz="2400" b="1" baseline="30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6" name="Straight Arrow Connector 75"/>
          <p:cNvCxnSpPr>
            <a:stCxn id="60" idx="2"/>
          </p:cNvCxnSpPr>
          <p:nvPr/>
        </p:nvCxnSpPr>
        <p:spPr>
          <a:xfrm>
            <a:off x="5099546" y="3437319"/>
            <a:ext cx="2038284" cy="104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56855" y="4516609"/>
            <a:ext cx="63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97635" y="4527399"/>
            <a:ext cx="88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f(1</a:t>
            </a:r>
            <a:r>
              <a:rPr lang="en-GB" sz="2400" b="1" baseline="30000" dirty="0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  <a:endParaRPr lang="en-GB" sz="2400" b="1" baseline="300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4267" y="4527113"/>
            <a:ext cx="88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f(1</a:t>
            </a:r>
            <a:r>
              <a:rPr lang="en-GB" sz="2400" b="1" baseline="30000" dirty="0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  <a:endParaRPr lang="en-GB" sz="2400" b="1" baseline="300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98576" y="4521861"/>
            <a:ext cx="88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f(1</a:t>
            </a:r>
            <a:r>
              <a:rPr lang="en-GB" sz="2400" b="1" baseline="30000" dirty="0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en-GB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  <a:endParaRPr lang="en-GB" sz="2400" b="1" baseline="300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2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Pseudodeterministic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4915" y="2564880"/>
            <a:ext cx="1087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By standard amplification, we can assume the </a:t>
            </a:r>
            <a:r>
              <a:rPr lang="en-GB" sz="2800" b="1" dirty="0">
                <a:solidFill>
                  <a:srgbClr val="00B050"/>
                </a:solidFill>
              </a:rPr>
              <a:t>canonical solution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  <a:r>
              <a:rPr lang="en-GB" sz="2800" dirty="0"/>
              <a:t>is </a:t>
            </a:r>
            <a:r>
              <a:rPr lang="en-GB" sz="2800" dirty="0" err="1"/>
              <a:t>outputed</a:t>
            </a:r>
            <a:r>
              <a:rPr lang="en-GB" sz="2800" dirty="0"/>
              <a:t> with probability at least </a:t>
            </a:r>
            <a:r>
              <a:rPr lang="en-GB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1 – exp(-N).</a:t>
            </a:r>
            <a:endParaRPr lang="en-GB" sz="2800" b="1" baseline="300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400" y="3789040"/>
            <a:ext cx="1087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Viewed as a black-box, </a:t>
            </a:r>
            <a:r>
              <a:rPr lang="en-GB" sz="2800" b="1" i="1" dirty="0"/>
              <a:t>the output of the algorithm is </a:t>
            </a:r>
            <a:r>
              <a:rPr lang="en-GB" sz="2800" b="1" i="1" dirty="0">
                <a:solidFill>
                  <a:srgbClr val="FF0000"/>
                </a:solidFill>
              </a:rPr>
              <a:t>deterministic</a:t>
            </a:r>
            <a:r>
              <a:rPr lang="en-GB" sz="2800" b="1" i="1" dirty="0"/>
              <a:t> to any </a:t>
            </a:r>
            <a:r>
              <a:rPr lang="en-GB" sz="2800" b="1" i="1" dirty="0">
                <a:solidFill>
                  <a:srgbClr val="FF0000"/>
                </a:solidFill>
              </a:rPr>
              <a:t>computationally bounded observer</a:t>
            </a:r>
            <a:r>
              <a:rPr lang="en-GB" sz="2800" dirty="0"/>
              <a:t>.</a:t>
            </a:r>
            <a:endParaRPr lang="en-GB" sz="2800" b="1" baseline="300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5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F972-6797-44EE-88E8-4F9C01EA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Literature on pseudodeterminism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400" y="1484784"/>
            <a:ext cx="1107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latin typeface="+mj-lt"/>
              </a:rPr>
              <a:t>Pseudodeterminism</a:t>
            </a:r>
            <a:r>
              <a:rPr lang="en-GB" sz="2800" dirty="0">
                <a:latin typeface="+mj-lt"/>
              </a:rPr>
              <a:t> was first defined and studied in: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 err="1">
                <a:latin typeface="+mj-lt"/>
              </a:rPr>
              <a:t>Eran</a:t>
            </a:r>
            <a:r>
              <a:rPr lang="en-GB" sz="2800" dirty="0">
                <a:latin typeface="+mj-lt"/>
              </a:rPr>
              <a:t> Gat and </a:t>
            </a:r>
            <a:r>
              <a:rPr lang="en-GB" sz="2800" dirty="0" err="1">
                <a:latin typeface="+mj-lt"/>
              </a:rPr>
              <a:t>Shafi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Goldwasser</a:t>
            </a:r>
            <a:r>
              <a:rPr lang="en-GB" sz="2800" dirty="0">
                <a:latin typeface="+mj-lt"/>
              </a:rPr>
              <a:t>  </a:t>
            </a:r>
            <a:r>
              <a:rPr lang="en-GB" sz="2800" b="1" dirty="0">
                <a:latin typeface="+mj-lt"/>
              </a:rPr>
              <a:t>[</a:t>
            </a:r>
            <a:r>
              <a:rPr lang="en-GB" sz="2800" b="1" dirty="0">
                <a:latin typeface="Calibri" panose="020F0502020204030204" pitchFamily="34" charset="0"/>
              </a:rPr>
              <a:t>GG11</a:t>
            </a:r>
            <a:r>
              <a:rPr lang="en-GB" sz="2800" b="1" dirty="0">
                <a:latin typeface="+mj-lt"/>
              </a:rPr>
              <a:t>]</a:t>
            </a:r>
            <a:r>
              <a:rPr lang="en-GB" sz="2800" dirty="0">
                <a:latin typeface="+mj-lt"/>
              </a:rPr>
              <a:t>:</a:t>
            </a:r>
          </a:p>
          <a:p>
            <a:r>
              <a:rPr lang="en-GB" sz="2800" dirty="0">
                <a:latin typeface="+mj-lt"/>
              </a:rPr>
              <a:t>   </a:t>
            </a:r>
            <a:r>
              <a:rPr lang="en-GB" sz="28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GB" sz="2800" i="1" dirty="0">
                <a:solidFill>
                  <a:srgbClr val="002060"/>
                </a:solidFill>
                <a:latin typeface="+mj-lt"/>
              </a:rPr>
              <a:t>Probabilistic search algorithms with unique answers and their cryptographic applications</a:t>
            </a:r>
            <a:r>
              <a:rPr lang="en-GB" sz="2800" dirty="0">
                <a:solidFill>
                  <a:srgbClr val="002060"/>
                </a:solidFill>
                <a:latin typeface="+mj-lt"/>
              </a:rPr>
              <a:t>”.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Further investigated in </a:t>
            </a:r>
            <a:r>
              <a:rPr lang="en-GB" sz="2800" b="1" dirty="0">
                <a:latin typeface="Calibri" panose="020F0502020204030204" pitchFamily="34" charset="0"/>
              </a:rPr>
              <a:t>[GGR13], [GG15], [Gro15], [GGH17], [OS17]</a:t>
            </a:r>
            <a:r>
              <a:rPr lang="en-GB" sz="2800" dirty="0">
                <a:latin typeface="Calibri" panose="020F0502020204030204" pitchFamily="34" charset="0"/>
              </a:rPr>
              <a:t>. 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Some of these works developed algorithms for specific problems such as finding a bipartite matching (in parallel), a non-zero of a polynomial, etc.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34EE2-C8A4-772D-72BB-2EE5A559EB8E}"/>
              </a:ext>
            </a:extLst>
          </p:cNvPr>
          <p:cNvSpPr txBox="1"/>
          <p:nvPr/>
        </p:nvSpPr>
        <p:spPr>
          <a:xfrm>
            <a:off x="2855640" y="725186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1" dirty="0">
                <a:latin typeface="Calibri" panose="020F0502020204030204" pitchFamily="34" charset="0"/>
              </a:rPr>
              <a:t>TODO</a:t>
            </a:r>
            <a:r>
              <a:rPr lang="en-GB" altLang="zh-CN" sz="1800" dirty="0">
                <a:latin typeface="Calibri" panose="020F0502020204030204" pitchFamily="34" charset="0"/>
              </a:rPr>
              <a:t>: add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7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1600201"/>
            <a:ext cx="1056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Gat-</a:t>
            </a:r>
            <a:r>
              <a:rPr lang="en-GB" sz="2800" b="1" dirty="0" err="1"/>
              <a:t>Goldwasser</a:t>
            </a:r>
            <a:r>
              <a:rPr lang="en-GB" sz="2800" b="1" dirty="0"/>
              <a:t> (</a:t>
            </a:r>
            <a:r>
              <a:rPr lang="en-GB" sz="2800" b="1" dirty="0">
                <a:latin typeface="Calibri" panose="020F0502020204030204" pitchFamily="34" charset="0"/>
              </a:rPr>
              <a:t>2011</a:t>
            </a:r>
            <a:r>
              <a:rPr lang="en-GB" sz="2800" b="1" dirty="0"/>
              <a:t>): </a:t>
            </a:r>
          </a:p>
          <a:p>
            <a:endParaRPr lang="en-GB" sz="2800" dirty="0"/>
          </a:p>
          <a:p>
            <a:pPr algn="ctr"/>
            <a:r>
              <a:rPr lang="en-GB" sz="2800" dirty="0"/>
              <a:t>Is there an efficient pseudodeterministic algorithm </a:t>
            </a:r>
          </a:p>
          <a:p>
            <a:pPr algn="ctr"/>
            <a:r>
              <a:rPr lang="en-GB" sz="2800" dirty="0"/>
              <a:t>for generating prime numbers?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3767062"/>
            <a:ext cx="1076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More generally,</a:t>
            </a:r>
          </a:p>
          <a:p>
            <a:pPr algn="ctr"/>
            <a:endParaRPr lang="en-GB" sz="2800" b="1" dirty="0"/>
          </a:p>
          <a:p>
            <a:pPr algn="ctr"/>
            <a:r>
              <a:rPr lang="en-GB" sz="2800" dirty="0"/>
              <a:t>Is it the case that the generation problem </a:t>
            </a:r>
          </a:p>
          <a:p>
            <a:pPr algn="ctr"/>
            <a:r>
              <a:rPr lang="en-GB" sz="2800" dirty="0"/>
              <a:t>for </a:t>
            </a:r>
            <a:r>
              <a:rPr lang="en-GB" sz="2800" b="1" i="1" dirty="0">
                <a:solidFill>
                  <a:srgbClr val="FF0000"/>
                </a:solidFill>
              </a:rPr>
              <a:t>every</a:t>
            </a:r>
            <a:r>
              <a:rPr lang="en-GB" sz="2800" b="1" i="1" dirty="0">
                <a:solidFill>
                  <a:srgbClr val="C00000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dense</a:t>
            </a:r>
            <a:r>
              <a:rPr lang="en-GB" sz="2800" b="1" dirty="0">
                <a:solidFill>
                  <a:srgbClr val="0070C0"/>
                </a:solidFill>
              </a:rPr>
              <a:t>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rgbClr val="00B050"/>
                </a:solidFill>
              </a:rPr>
              <a:t>easy</a:t>
            </a:r>
            <a:r>
              <a:rPr lang="en-GB" sz="2800" b="1" dirty="0">
                <a:solidFill>
                  <a:srgbClr val="0070C0"/>
                </a:solidFill>
              </a:rPr>
              <a:t> </a:t>
            </a:r>
            <a:r>
              <a:rPr lang="en-GB" sz="2800" dirty="0"/>
              <a:t>property</a:t>
            </a:r>
            <a:r>
              <a:rPr lang="en-GB" sz="2800" b="1" dirty="0">
                <a:solidFill>
                  <a:srgbClr val="0070C0"/>
                </a:solidFill>
              </a:rPr>
              <a:t> </a:t>
            </a:r>
            <a:r>
              <a:rPr lang="en-GB" sz="2800" dirty="0"/>
              <a:t>Q can be solved </a:t>
            </a:r>
            <a:r>
              <a:rPr lang="en-GB" sz="2800" b="1" i="1" dirty="0" err="1">
                <a:solidFill>
                  <a:srgbClr val="FF0000"/>
                </a:solidFill>
              </a:rPr>
              <a:t>pseudodeterministically</a:t>
            </a:r>
            <a:r>
              <a:rPr lang="en-GB" sz="2800" b="1" i="1" dirty="0"/>
              <a:t> in polynomial time</a:t>
            </a: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70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1025" y="2276872"/>
                <a:ext cx="1056640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[OS’17]</a:t>
                </a:r>
              </a:p>
              <a:p>
                <a:r>
                  <a:rPr lang="en-US" altLang="zh-CN" sz="3200" dirty="0"/>
                  <a:t>There is a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sub-exponential</a:t>
                </a:r>
                <a:r>
                  <a:rPr lang="en-US" altLang="zh-CN" sz="3200" dirty="0"/>
                  <a:t> algorithm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3200" dirty="0"/>
                  <a:t> such that, for </a:t>
                </a:r>
                <a:r>
                  <a:rPr lang="en-US" altLang="zh-CN" sz="3200" b="1" dirty="0">
                    <a:solidFill>
                      <a:srgbClr val="7030A0"/>
                    </a:solidFill>
                  </a:rPr>
                  <a:t>infinitely many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3200" dirty="0"/>
                  <a:t>, there is a 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canonical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prime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dirty="0"/>
                  <a:t> with probability at least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3200" dirty="0"/>
                  <a:t> over the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randomness</a:t>
                </a:r>
                <a:r>
                  <a:rPr lang="en-US" altLang="zh-CN" sz="32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25" y="2276872"/>
                <a:ext cx="10566400" cy="2616101"/>
              </a:xfrm>
              <a:prstGeom prst="rect">
                <a:avLst/>
              </a:prstGeom>
              <a:blipFill>
                <a:blip r:embed="rId2"/>
                <a:stretch>
                  <a:fillRect l="-1442" t="-3865" r="-1803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016F-53F5-4BD2-830E-8102CE55A9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Our Result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Motivation</a:t>
                </a:r>
              </a:p>
              <a:p>
                <a:pPr lvl="1"/>
                <a:r>
                  <a:rPr lang="en-US" dirty="0"/>
                  <a:t>Construction of Primes, and all </a:t>
                </a:r>
                <a:r>
                  <a:rPr lang="en-US" b="1" dirty="0">
                    <a:solidFill>
                      <a:srgbClr val="00B050"/>
                    </a:solidFill>
                  </a:rPr>
                  <a:t>easy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7030A0"/>
                    </a:solidFill>
                  </a:rPr>
                  <a:t>dense</a:t>
                </a:r>
                <a:r>
                  <a:rPr lang="en-US" dirty="0"/>
                  <a:t> P-property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Proof Overview</a:t>
                </a:r>
              </a:p>
              <a:p>
                <a:pPr lvl="1"/>
                <a:r>
                  <a:rPr lang="en-US" dirty="0"/>
                  <a:t>Review of the previous approach</a:t>
                </a:r>
              </a:p>
              <a:p>
                <a:pPr lvl="1"/>
                <a:r>
                  <a:rPr lang="en-US" dirty="0"/>
                  <a:t>A ``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’’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  <a:blipFill>
                <a:blip r:embed="rId4"/>
                <a:stretch>
                  <a:fillRect l="-1036" t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356196" y="2060848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41339"/>
            <a:ext cx="11449272" cy="1215654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Our Result: Pseudodeterministic Construction of infinitely many primes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E4A6D-3670-4366-9807-DD151961829D}"/>
                  </a:ext>
                </a:extLst>
              </p:cNvPr>
              <p:cNvSpPr txBox="1"/>
              <p:nvPr/>
            </p:nvSpPr>
            <p:spPr>
              <a:xfrm>
                <a:off x="317467" y="1772816"/>
                <a:ext cx="11737304" cy="19389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Theorem</a:t>
                </a:r>
              </a:p>
              <a:p>
                <a:r>
                  <a:rPr lang="en-US" altLang="zh-CN" sz="2800" dirty="0"/>
                  <a:t>There is a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polynomial-time</a:t>
                </a:r>
                <a:r>
                  <a:rPr lang="en-US" altLang="zh-CN" sz="2800" dirty="0"/>
                  <a:t> algorithm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such that, for </a:t>
                </a:r>
                <a:r>
                  <a:rPr lang="en-US" altLang="zh-CN" sz="2800" b="1" dirty="0">
                    <a:solidFill>
                      <a:srgbClr val="7030A0"/>
                    </a:solidFill>
                  </a:rPr>
                  <a:t>infinitely many</a:t>
                </a:r>
                <a:r>
                  <a:rPr lang="en-US" altLang="zh-CN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800" dirty="0"/>
                  <a:t>, there is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canonical prime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with probability at least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over the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randomness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E4A6D-3670-4366-9807-DD151961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67" y="1772816"/>
                <a:ext cx="11737304" cy="1938992"/>
              </a:xfrm>
              <a:prstGeom prst="rect">
                <a:avLst/>
              </a:prstGeom>
              <a:blipFill>
                <a:blip r:embed="rId3"/>
                <a:stretch>
                  <a:fillRect l="-1081" t="-4545" b="-77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D95DE2-5D7A-A3CF-0732-796D8D10F220}"/>
                  </a:ext>
                </a:extLst>
              </p:cNvPr>
              <p:cNvSpPr txBox="1"/>
              <p:nvPr/>
            </p:nvSpPr>
            <p:spPr>
              <a:xfrm>
                <a:off x="1239162" y="4293096"/>
                <a:ext cx="10031144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/>
                  <a:t>What </a:t>
                </a:r>
                <a:r>
                  <a:rPr kumimoji="1" lang="en-US" altLang="zh-CN" sz="3600" b="1" dirty="0">
                    <a:solidFill>
                      <a:srgbClr val="FF0000"/>
                    </a:solidFill>
                  </a:rPr>
                  <a:t>properties</a:t>
                </a:r>
                <a:r>
                  <a:rPr kumimoji="1" lang="en-US" altLang="zh-CN" sz="3600" dirty="0"/>
                  <a:t> of primes are used by us?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zh-CN" sz="3200" b="1" dirty="0">
                    <a:solidFill>
                      <a:srgbClr val="7030A0"/>
                    </a:solidFill>
                  </a:rPr>
                  <a:t>Dense</a:t>
                </a:r>
                <a:r>
                  <a:rPr kumimoji="1" lang="en-US" altLang="zh-CN" sz="3200" dirty="0"/>
                  <a:t>: A 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32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3200" dirty="0"/>
                  <a:t>fraction of 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3200" dirty="0"/>
                  <a:t>-bit integers are primes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zh-CN" sz="3200" b="1" dirty="0">
                    <a:solidFill>
                      <a:srgbClr val="00B050"/>
                    </a:solidFill>
                  </a:rPr>
                  <a:t>Easy</a:t>
                </a:r>
                <a:r>
                  <a:rPr kumimoji="1" lang="en-US" altLang="zh-CN" sz="3200" dirty="0"/>
                  <a:t>: There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kumimoji="1"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3200" dirty="0"/>
                  <a:t>-time algorithm checking if a </a:t>
                </a:r>
                <a:br>
                  <a:rPr kumimoji="1" lang="en-US" altLang="zh-CN" sz="3200" dirty="0"/>
                </a:br>
                <a:r>
                  <a:rPr kumimoji="1" lang="en-US" altLang="zh-CN" sz="3200" dirty="0"/>
                  <a:t>given integer is a prime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D95DE2-5D7A-A3CF-0732-796D8D10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62" y="4293096"/>
                <a:ext cx="10031144" cy="2123658"/>
              </a:xfrm>
              <a:prstGeom prst="rect">
                <a:avLst/>
              </a:prstGeom>
              <a:blipFill>
                <a:blip r:embed="rId4"/>
                <a:stretch>
                  <a:fillRect l="-1391" t="-4142" r="-50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41339"/>
            <a:ext cx="11449272" cy="1215654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Our Result: Pseudodeterministic Construction of dense and easy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E4A6D-3670-4366-9807-DD151961829D}"/>
                  </a:ext>
                </a:extLst>
              </p:cNvPr>
              <p:cNvSpPr txBox="1"/>
              <p:nvPr/>
            </p:nvSpPr>
            <p:spPr>
              <a:xfrm>
                <a:off x="335360" y="1556792"/>
                <a:ext cx="11737304" cy="392004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Theorem</a:t>
                </a:r>
              </a:p>
              <a:p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0,1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altLang="zh-CN" sz="2800" dirty="0"/>
                  <a:t> be a property such that: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</a:t>
                </a:r>
                <a:r>
                  <a:rPr lang="en-US" altLang="zh-CN" sz="2800" b="1" dirty="0">
                    <a:solidFill>
                      <a:srgbClr val="7030A0"/>
                    </a:solidFill>
                  </a:rPr>
                  <a:t>Dense</a:t>
                </a:r>
                <a:r>
                  <a:rPr lang="en-US" altLang="zh-CN" sz="2800" dirty="0"/>
                  <a:t>) There is a polynomial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/>
                  <a:t> such that for all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Easy</a:t>
                </a:r>
                <a:r>
                  <a:rPr lang="en-US" altLang="zh-CN" sz="2800" dirty="0"/>
                  <a:t>) There is a poly-time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2800" dirty="0"/>
                  <a:t> deciding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.</a:t>
                </a:r>
                <a:br>
                  <a:rPr lang="en-US" altLang="zh-CN" sz="2800" dirty="0"/>
                </a:br>
                <a:endParaRPr lang="en-US" altLang="zh-CN" sz="2800" dirty="0"/>
              </a:p>
              <a:p>
                <a:r>
                  <a:rPr lang="en-US" altLang="zh-CN" sz="2800" dirty="0"/>
                  <a:t>Then, there is a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polynomial-time</a:t>
                </a:r>
                <a:r>
                  <a:rPr lang="en-US" altLang="zh-CN" sz="2800" dirty="0"/>
                  <a:t> algorithm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such that, for </a:t>
                </a:r>
                <a:r>
                  <a:rPr lang="en-US" altLang="zh-CN" sz="2800" b="1" dirty="0">
                    <a:solidFill>
                      <a:srgbClr val="7030A0"/>
                    </a:solidFill>
                  </a:rPr>
                  <a:t>infinitely many</a:t>
                </a:r>
                <a:r>
                  <a:rPr lang="en-US" altLang="zh-CN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800" dirty="0"/>
                  <a:t>, there is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canonical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with probability at least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over the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randomness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E4A6D-3670-4366-9807-DD151961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556792"/>
                <a:ext cx="11737304" cy="3920047"/>
              </a:xfrm>
              <a:prstGeom prst="rect">
                <a:avLst/>
              </a:prstGeom>
              <a:blipFill>
                <a:blip r:embed="rId3"/>
                <a:stretch>
                  <a:fillRect l="-1081" t="-2258" b="-32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23B9D21-A54E-A12C-2763-2CBE62C5F1A3}"/>
              </a:ext>
            </a:extLst>
          </p:cNvPr>
          <p:cNvSpPr txBox="1"/>
          <p:nvPr/>
        </p:nvSpPr>
        <p:spPr>
          <a:xfrm>
            <a:off x="4163828" y="6021288"/>
            <a:ext cx="769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[OS’17] also works for all </a:t>
            </a:r>
            <a:r>
              <a:rPr kumimoji="1" lang="en-US" altLang="zh-CN" sz="2800" b="1" dirty="0">
                <a:solidFill>
                  <a:srgbClr val="00B050"/>
                </a:solidFill>
              </a:rPr>
              <a:t>easy</a:t>
            </a:r>
            <a:r>
              <a:rPr kumimoji="1" lang="en-US" altLang="zh-CN" sz="2800" dirty="0"/>
              <a:t> and </a:t>
            </a:r>
            <a:r>
              <a:rPr kumimoji="1" lang="en-US" altLang="zh-CN" sz="2800" b="1" dirty="0">
                <a:solidFill>
                  <a:srgbClr val="7030A0"/>
                </a:solidFill>
              </a:rPr>
              <a:t>dense</a:t>
            </a:r>
            <a:r>
              <a:rPr kumimoji="1" lang="en-US" altLang="zh-CN" sz="2800" dirty="0"/>
              <a:t> properties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01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Our Result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Motivation</a:t>
                </a:r>
              </a:p>
              <a:p>
                <a:pPr lvl="1"/>
                <a:r>
                  <a:rPr lang="en-US" dirty="0"/>
                  <a:t>Construction of Primes, and all </a:t>
                </a:r>
                <a:r>
                  <a:rPr lang="en-US" b="1" dirty="0">
                    <a:solidFill>
                      <a:srgbClr val="00B050"/>
                    </a:solidFill>
                  </a:rPr>
                  <a:t>easy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7030A0"/>
                    </a:solidFill>
                  </a:rPr>
                  <a:t>dense</a:t>
                </a:r>
                <a:r>
                  <a:rPr lang="en-US" dirty="0"/>
                  <a:t> P-property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Proof Overview</a:t>
                </a:r>
              </a:p>
              <a:p>
                <a:pPr lvl="1"/>
                <a:r>
                  <a:rPr lang="en-US" dirty="0"/>
                  <a:t>Review of the previous approach</a:t>
                </a:r>
              </a:p>
              <a:p>
                <a:pPr lvl="1"/>
                <a:r>
                  <a:rPr lang="en-US" dirty="0"/>
                  <a:t>A ``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’’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  <a:blipFill>
                <a:blip r:embed="rId4"/>
                <a:stretch>
                  <a:fillRect l="-1036" t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356196" y="3284984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1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Our Result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Motivation</a:t>
                </a:r>
              </a:p>
              <a:p>
                <a:pPr lvl="1"/>
                <a:r>
                  <a:rPr lang="en-US" dirty="0"/>
                  <a:t>Construction of Primes, and all </a:t>
                </a:r>
                <a:r>
                  <a:rPr lang="en-US" b="1" dirty="0">
                    <a:solidFill>
                      <a:srgbClr val="00B050"/>
                    </a:solidFill>
                  </a:rPr>
                  <a:t>easy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7030A0"/>
                    </a:solidFill>
                  </a:rPr>
                  <a:t>dense</a:t>
                </a:r>
                <a:r>
                  <a:rPr lang="en-US" dirty="0"/>
                  <a:t> P-property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Proof Overview</a:t>
                </a:r>
              </a:p>
              <a:p>
                <a:pPr lvl="1"/>
                <a:r>
                  <a:rPr lang="en-US" dirty="0"/>
                  <a:t>Review of the previous approach</a:t>
                </a:r>
              </a:p>
              <a:p>
                <a:pPr lvl="1"/>
                <a:r>
                  <a:rPr lang="en-US" dirty="0"/>
                  <a:t>A ``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’’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  <a:blipFill>
                <a:blip r:embed="rId4"/>
                <a:stretch>
                  <a:fillRect l="-1036" t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276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41339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Review of the previous approach [OS’17]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E4A6D-3670-4366-9807-DD151961829D}"/>
              </a:ext>
            </a:extLst>
          </p:cNvPr>
          <p:cNvSpPr txBox="1"/>
          <p:nvPr/>
        </p:nvSpPr>
        <p:spPr>
          <a:xfrm>
            <a:off x="788362" y="980728"/>
            <a:ext cx="10555076" cy="89255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win-win argument from </a:t>
            </a:r>
            <a:r>
              <a:rPr lang="en-US" sz="3200" b="1" dirty="0">
                <a:solidFill>
                  <a:srgbClr val="FF0000"/>
                </a:solidFill>
              </a:rPr>
              <a:t>Hardness</a:t>
            </a:r>
            <a:r>
              <a:rPr lang="en-US" sz="3200" dirty="0"/>
              <a:t> vs. </a:t>
            </a:r>
            <a:r>
              <a:rPr lang="en-US" sz="3200" b="1" dirty="0">
                <a:solidFill>
                  <a:srgbClr val="00B050"/>
                </a:solidFill>
              </a:rPr>
              <a:t>Randomness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000" i="1" dirty="0"/>
              <a:t>(Our presentation is somewhat different from the original paper)</a:t>
            </a:r>
            <a:endParaRPr lang="en-US" sz="3200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374414-EB0B-641A-5519-F29B58CAE925}"/>
              </a:ext>
            </a:extLst>
          </p:cNvPr>
          <p:cNvSpPr txBox="1"/>
          <p:nvPr/>
        </p:nvSpPr>
        <p:spPr>
          <a:xfrm>
            <a:off x="659396" y="1980418"/>
            <a:ext cx="10909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/>
              <a:t>Uniform</a:t>
            </a:r>
            <a:r>
              <a:rPr kumimoji="1" lang="en-US" altLang="zh-CN" sz="2400" dirty="0"/>
              <a:t> 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Hardness</a:t>
            </a:r>
            <a:r>
              <a:rPr kumimoji="1" lang="en-US" altLang="zh-CN" sz="2400" dirty="0"/>
              <a:t> vs.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Randomness </a:t>
            </a:r>
            <a:r>
              <a:rPr kumimoji="1" lang="en-US" altLang="zh-CN" sz="2400" dirty="0"/>
              <a:t>via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Reconstruction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dirty="0"/>
              <a:t>[IW’01], [TV’07], [CRTY’20]</a:t>
            </a:r>
            <a:endParaRPr kumimoji="1" lang="en-US" altLang="zh-CN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44E92-B223-C5DD-5614-BEF1F949E596}"/>
                  </a:ext>
                </a:extLst>
              </p:cNvPr>
              <p:cNvSpPr txBox="1"/>
              <p:nvPr/>
            </p:nvSpPr>
            <p:spPr>
              <a:xfrm>
                <a:off x="2927648" y="264417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There is a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such that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44E92-B223-C5DD-5614-BEF1F949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2644170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E8F8A09-02CA-129C-56D5-D4F1651B49CA}"/>
                  </a:ext>
                </a:extLst>
              </p:cNvPr>
              <p:cNvSpPr txBox="1"/>
              <p:nvPr/>
            </p:nvSpPr>
            <p:spPr>
              <a:xfrm>
                <a:off x="1055440" y="3789040"/>
                <a:ext cx="950505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PSPACE-completeness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is PSPACE-complete, meaning that any polynomial-space computation can be reduced to it in polynomial time.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E8F8A09-02CA-129C-56D5-D4F1651B4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3789040"/>
                <a:ext cx="9505056" cy="1384995"/>
              </a:xfrm>
              <a:prstGeom prst="rect">
                <a:avLst/>
              </a:prstGeom>
              <a:blipFill>
                <a:blip r:embed="rId4"/>
                <a:stretch>
                  <a:fillRect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3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Review of the previous approach [OS’17]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44E92-B223-C5DD-5614-BEF1F949E596}"/>
                  </a:ext>
                </a:extLst>
              </p:cNvPr>
              <p:cNvSpPr txBox="1"/>
              <p:nvPr/>
            </p:nvSpPr>
            <p:spPr>
              <a:xfrm>
                <a:off x="1975976" y="1129020"/>
                <a:ext cx="79131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There is a PSPACE-complete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such that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44E92-B223-C5DD-5614-BEF1F949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76" y="1129020"/>
                <a:ext cx="7913113" cy="523220"/>
              </a:xfrm>
              <a:prstGeom prst="rect">
                <a:avLst/>
              </a:prstGeom>
              <a:blipFill>
                <a:blip r:embed="rId3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E8F8A09-02CA-129C-56D5-D4F1651B49CA}"/>
                  </a:ext>
                </a:extLst>
              </p:cNvPr>
              <p:cNvSpPr txBox="1"/>
              <p:nvPr/>
            </p:nvSpPr>
            <p:spPr>
              <a:xfrm>
                <a:off x="428494" y="1960046"/>
                <a:ext cx="11008078" cy="1943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b="1" dirty="0"/>
                  <a:t>Uniform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Hardness</a:t>
                </a:r>
                <a:r>
                  <a:rPr kumimoji="1" lang="en-US" altLang="zh-CN" sz="2800" b="1" dirty="0"/>
                  <a:t> vs. 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</a:rPr>
                  <a:t>Randomness</a:t>
                </a:r>
              </a:p>
              <a:p>
                <a:pPr algn="ctr"/>
                <a:r>
                  <a:rPr kumimoji="1" lang="en-US" altLang="zh-CN" sz="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kumimoji="1" lang="en-US" altLang="zh-CN" sz="2400" b="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b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kumimoji="1" lang="en-US" altLang="zh-CN" sz="2400" b="0" dirty="0"/>
                  <a:t> be the restriction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400" b="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b="0" dirty="0"/>
                  <a:t>-bit inputs. For any reasonable parameter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b="0" dirty="0"/>
                  <a:t>, there is a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400" b="1" dirty="0"/>
                  <a:t> </a:t>
                </a:r>
                <a:r>
                  <a:rPr kumimoji="1" lang="en-US" altLang="zh-CN" sz="2400" b="1" dirty="0">
                    <a:solidFill>
                      <a:srgbClr val="00B050"/>
                    </a:solidFill>
                  </a:rPr>
                  <a:t>hitting set generator</a:t>
                </a:r>
                <a:r>
                  <a:rPr kumimoji="1" lang="en-US" altLang="zh-CN" sz="2400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/>
                  <a:t> and a poly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-time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randomized oracle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algorithm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altLang="zh-CN" sz="2400" dirty="0"/>
                  <a:t> such that</a:t>
                </a:r>
                <a:br>
                  <a:rPr lang="en-US" altLang="zh-CN" sz="2800" dirty="0"/>
                </a:br>
                <a:r>
                  <a:rPr lang="en-US" altLang="zh-CN" sz="8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E8F8A09-02CA-129C-56D5-D4F1651B4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4" y="1960046"/>
                <a:ext cx="11008078" cy="1943224"/>
              </a:xfrm>
              <a:prstGeom prst="rect">
                <a:avLst/>
              </a:prstGeom>
              <a:blipFill>
                <a:blip r:embed="rId4"/>
                <a:stretch>
                  <a:fillRect l="-806" t="-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6A823C-2B1C-FEC2-2710-DC5E38F333DA}"/>
                  </a:ext>
                </a:extLst>
              </p:cNvPr>
              <p:cNvSpPr txBox="1"/>
              <p:nvPr/>
            </p:nvSpPr>
            <p:spPr>
              <a:xfrm>
                <a:off x="1252012" y="4581128"/>
                <a:ext cx="9361040" cy="1266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/>
                  <a:t> </a:t>
                </a:r>
                <a:r>
                  <a:rPr lang="en-US" altLang="zh-CN" sz="2400" dirty="0"/>
                  <a:t>For any oracle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altLang="zh-CN" sz="2400" dirty="0"/>
                  <a:t> satisfying </a:t>
                </a:r>
                <a:br>
                  <a:rPr lang="en-US" altLang="zh-CN" sz="2400" dirty="0"/>
                </a:br>
                <a:r>
                  <a:rPr lang="en-US" altLang="zh-CN" sz="2400" dirty="0"/>
                  <a:t>		(1)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7030A0"/>
                    </a:solidFill>
                  </a:rPr>
                  <a:t>accepts at least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fraction of inputs and </a:t>
                </a:r>
                <a:br>
                  <a:rPr lang="en-US" altLang="zh-CN" sz="2400" dirty="0"/>
                </a:br>
                <a:r>
                  <a:rPr lang="en-US" altLang="zh-CN" sz="2400" dirty="0"/>
                  <a:t>		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does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hit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(i.e.,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rejects all outputs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altLang="zh-CN" sz="2400" dirty="0"/>
                  <a:t>)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6A823C-2B1C-FEC2-2710-DC5E38F33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12" y="4581128"/>
                <a:ext cx="9361040" cy="1266116"/>
              </a:xfrm>
              <a:prstGeom prst="rect">
                <a:avLst/>
              </a:prstGeom>
              <a:blipFill>
                <a:blip r:embed="rId5"/>
                <a:stretch>
                  <a:fillRect l="-813" t="-297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DE2F04-E02B-3EBF-F50A-9C4081F6DEBD}"/>
                  </a:ext>
                </a:extLst>
              </p:cNvPr>
              <p:cNvSpPr txBox="1"/>
              <p:nvPr/>
            </p:nvSpPr>
            <p:spPr>
              <a:xfrm>
                <a:off x="2567608" y="6021288"/>
                <a:ext cx="60979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/>
                  <a:t>We have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computes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bSup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DE2F04-E02B-3EBF-F50A-9C4081F6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6021288"/>
                <a:ext cx="6097978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A651B2-CF16-0E08-2472-0B66AEFAD1B1}"/>
                  </a:ext>
                </a:extLst>
              </p:cNvPr>
              <p:cNvSpPr txBox="1"/>
              <p:nvPr/>
            </p:nvSpPr>
            <p:spPr>
              <a:xfrm>
                <a:off x="1271718" y="3966654"/>
                <a:ext cx="6097978" cy="527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altLang="zh-CN" sz="2400" dirty="0"/>
                  <a:t> is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 time.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A651B2-CF16-0E08-2472-0B66AEFA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18" y="3966654"/>
                <a:ext cx="6097978" cy="527452"/>
              </a:xfrm>
              <a:prstGeom prst="rect">
                <a:avLst/>
              </a:prstGeom>
              <a:blipFill>
                <a:blip r:embed="rId7"/>
                <a:stretch>
                  <a:fillRect l="-416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Review of the previous approach [OS’17]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/>
              <p:nvPr/>
            </p:nvSpPr>
            <p:spPr>
              <a:xfrm>
                <a:off x="407368" y="1492632"/>
                <a:ext cx="3708446" cy="267765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zh-CN" sz="2800" dirty="0"/>
              </a:p>
              <a:p>
                <a:pPr algn="ctr"/>
                <a:endParaRPr kumimoji="1" lang="en-US" altLang="zh-CN" sz="28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on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-bit inputs</a:t>
                </a:r>
              </a:p>
              <a:p>
                <a:pPr algn="ctr"/>
                <a:r>
                  <a:rPr kumimoji="1" lang="en-US" altLang="zh-CN" sz="2800" dirty="0"/>
                  <a:t>(space-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 computation)</a:t>
                </a:r>
              </a:p>
              <a:p>
                <a:pPr algn="ctr"/>
                <a:endParaRPr kumimoji="1" lang="en-US" altLang="zh-CN" sz="2800" dirty="0"/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492632"/>
                <a:ext cx="3708446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F1980A0B-BA0F-A726-A39F-2BDC3B1F8362}"/>
              </a:ext>
            </a:extLst>
          </p:cNvPr>
          <p:cNvSpPr/>
          <p:nvPr/>
        </p:nvSpPr>
        <p:spPr>
          <a:xfrm>
            <a:off x="4348031" y="2544580"/>
            <a:ext cx="3456384" cy="4033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/>
              <p:nvPr/>
            </p:nvSpPr>
            <p:spPr>
              <a:xfrm>
                <a:off x="4638806" y="1628800"/>
                <a:ext cx="2914388" cy="76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p>
                          </m:sSubSup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06" y="1628800"/>
                <a:ext cx="2914388" cy="762901"/>
              </a:xfrm>
              <a:prstGeom prst="rect">
                <a:avLst/>
              </a:prstGeom>
              <a:blipFill>
                <a:blip r:embed="rId4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8D15BA-480B-D095-9274-BCD30772F065}"/>
                  </a:ext>
                </a:extLst>
              </p:cNvPr>
              <p:cNvSpPr txBox="1"/>
              <p:nvPr/>
            </p:nvSpPr>
            <p:spPr>
              <a:xfrm>
                <a:off x="8107406" y="1776736"/>
                <a:ext cx="3456384" cy="193899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 </a:t>
                </a:r>
              </a:p>
              <a:p>
                <a:pPr algn="ctr"/>
                <a:r>
                  <a:rPr kumimoji="1" lang="en-US" altLang="zh-CN" sz="2400" dirty="0"/>
                  <a:t>An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oracle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/>
                  <a:t>accepting a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400" dirty="0"/>
                  <a:t> fraction </a:t>
                </a:r>
                <a:br>
                  <a:rPr kumimoji="1" lang="en-US" altLang="zh-CN" sz="2400" dirty="0"/>
                </a:br>
                <a:r>
                  <a:rPr kumimoji="1" lang="en-US" altLang="zh-CN" sz="2400" dirty="0"/>
                  <a:t>of inputs </a:t>
                </a:r>
              </a:p>
              <a:p>
                <a:pPr algn="ctr"/>
                <a:r>
                  <a:rPr kumimoji="1" lang="en-US" altLang="zh-CN" sz="1200" dirty="0"/>
                  <a:t> </a:t>
                </a:r>
                <a:endParaRPr kumimoji="1" lang="zh-CN" altLang="en-US" sz="1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8D15BA-480B-D095-9274-BCD30772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406" y="1776736"/>
                <a:ext cx="3456384" cy="1938992"/>
              </a:xfrm>
              <a:prstGeom prst="rect">
                <a:avLst/>
              </a:prstGeom>
              <a:blipFill>
                <a:blip r:embed="rId5"/>
                <a:stretch>
                  <a:fillRect r="-1083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手杖形箭头 8">
            <a:extLst>
              <a:ext uri="{FF2B5EF4-FFF2-40B4-BE49-F238E27FC236}">
                <a16:creationId xmlns:a16="http://schemas.microsoft.com/office/drawing/2014/main" id="{45D7CACF-A872-BD1B-59F8-51E93812BF51}"/>
              </a:ext>
            </a:extLst>
          </p:cNvPr>
          <p:cNvSpPr/>
          <p:nvPr/>
        </p:nvSpPr>
        <p:spPr>
          <a:xfrm rot="10800000">
            <a:off x="3411927" y="4035564"/>
            <a:ext cx="5616624" cy="792088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/>
              <p:nvPr/>
            </p:nvSpPr>
            <p:spPr>
              <a:xfrm>
                <a:off x="4618295" y="3803168"/>
                <a:ext cx="3034870" cy="73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reconstruction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95" y="3803168"/>
                <a:ext cx="3034870" cy="734240"/>
              </a:xfrm>
              <a:prstGeom prst="rect">
                <a:avLst/>
              </a:prstGeom>
              <a:blipFill>
                <a:blip r:embed="rId6"/>
                <a:stretch>
                  <a:fillRect l="-1250" t="-5085" r="-1667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/>
              <p:nvPr/>
            </p:nvSpPr>
            <p:spPr>
              <a:xfrm>
                <a:off x="3487734" y="5014761"/>
                <a:ext cx="5296002" cy="527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 not </a:t>
                </a:r>
                <a:r>
                  <a:rPr kumimoji="1" lang="en-US" altLang="zh-CN" sz="2400" dirty="0"/>
                  <a:t>hit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computes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bSup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34" y="5014761"/>
                <a:ext cx="5296002" cy="527452"/>
              </a:xfrm>
              <a:prstGeom prst="rect">
                <a:avLst/>
              </a:prstGeom>
              <a:blipFill>
                <a:blip r:embed="rId7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0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8" grpId="0" animBg="1"/>
      <p:bldP spid="9" grpId="0" animBg="1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Review of the previous approach [OS’17]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/>
              <p:nvPr/>
            </p:nvSpPr>
            <p:spPr>
              <a:xfrm>
                <a:off x="828017" y="1778388"/>
                <a:ext cx="3379582" cy="267765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zh-CN" sz="2800" dirty="0"/>
              </a:p>
              <a:p>
                <a:pPr algn="ctr"/>
                <a:endParaRPr kumimoji="1" lang="en-US" altLang="zh-CN" sz="28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on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-bit inputs</a:t>
                </a:r>
              </a:p>
              <a:p>
                <a:pPr algn="ctr"/>
                <a:r>
                  <a:rPr kumimoji="1" lang="en-US" altLang="zh-CN" sz="2800" dirty="0"/>
                  <a:t>(space-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 computation)</a:t>
                </a:r>
              </a:p>
              <a:p>
                <a:pPr algn="ctr"/>
                <a:endParaRPr kumimoji="1" lang="en-US" altLang="zh-CN" sz="2800" dirty="0"/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17" y="1778388"/>
                <a:ext cx="3379582" cy="2677656"/>
              </a:xfrm>
              <a:prstGeom prst="rect">
                <a:avLst/>
              </a:prstGeom>
              <a:blipFill>
                <a:blip r:embed="rId3"/>
                <a:stretch>
                  <a:fillRect l="-4815" r="-4815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F1980A0B-BA0F-A726-A39F-2BDC3B1F8362}"/>
              </a:ext>
            </a:extLst>
          </p:cNvPr>
          <p:cNvSpPr/>
          <p:nvPr/>
        </p:nvSpPr>
        <p:spPr>
          <a:xfrm>
            <a:off x="4439816" y="2830336"/>
            <a:ext cx="3456384" cy="4033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/>
              <p:nvPr/>
            </p:nvSpPr>
            <p:spPr>
              <a:xfrm>
                <a:off x="4730591" y="1914556"/>
                <a:ext cx="2914388" cy="76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p>
                          </m:sSubSup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91" y="1914556"/>
                <a:ext cx="2914388" cy="762901"/>
              </a:xfrm>
              <a:prstGeom prst="rect">
                <a:avLst/>
              </a:prstGeom>
              <a:blipFill>
                <a:blip r:embed="rId4"/>
                <a:stretch>
                  <a:fillRect t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8D15BA-480B-D095-9274-BCD30772F065}"/>
                  </a:ext>
                </a:extLst>
              </p:cNvPr>
              <p:cNvSpPr txBox="1"/>
              <p:nvPr/>
            </p:nvSpPr>
            <p:spPr>
              <a:xfrm>
                <a:off x="8156572" y="2303870"/>
                <a:ext cx="3379582" cy="144655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800" dirty="0"/>
                  <a:t> </a:t>
                </a:r>
              </a:p>
              <a:p>
                <a:pPr algn="ctr"/>
                <a:r>
                  <a:rPr kumimoji="1" lang="en-US" altLang="zh-CN" sz="2400" b="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AKS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endParaRPr kumimoji="1" lang="en-US" altLang="zh-CN" sz="2400" dirty="0"/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check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the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primality</a:t>
                </a:r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in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b="1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time</a:t>
                </a:r>
              </a:p>
              <a:p>
                <a:pPr algn="ctr"/>
                <a:r>
                  <a:rPr kumimoji="1" lang="en-US" altLang="zh-CN" sz="8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8D15BA-480B-D095-9274-BCD30772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72" y="2303870"/>
                <a:ext cx="3379582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手杖形箭头 8">
            <a:extLst>
              <a:ext uri="{FF2B5EF4-FFF2-40B4-BE49-F238E27FC236}">
                <a16:creationId xmlns:a16="http://schemas.microsoft.com/office/drawing/2014/main" id="{45D7CACF-A872-BD1B-59F8-51E93812BF51}"/>
              </a:ext>
            </a:extLst>
          </p:cNvPr>
          <p:cNvSpPr/>
          <p:nvPr/>
        </p:nvSpPr>
        <p:spPr>
          <a:xfrm rot="10800000">
            <a:off x="3503712" y="4321320"/>
            <a:ext cx="5616624" cy="792088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/>
              <p:nvPr/>
            </p:nvSpPr>
            <p:spPr>
              <a:xfrm>
                <a:off x="4710080" y="4088924"/>
                <a:ext cx="3034870" cy="73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reconstruction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AKS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80" y="4088924"/>
                <a:ext cx="3034870" cy="734240"/>
              </a:xfrm>
              <a:prstGeom prst="rect">
                <a:avLst/>
              </a:prstGeom>
              <a:blipFill>
                <a:blip r:embed="rId6"/>
                <a:stretch>
                  <a:fillRect l="-1674" t="-5172" r="-1674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/>
              <p:nvPr/>
            </p:nvSpPr>
            <p:spPr>
              <a:xfrm>
                <a:off x="3300213" y="5300517"/>
                <a:ext cx="5854616" cy="527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 not </a:t>
                </a:r>
                <a:r>
                  <a:rPr kumimoji="1" lang="en-US" altLang="zh-CN" sz="2400" dirty="0"/>
                  <a:t>hit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AKS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AKS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computes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bSup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13" y="5300517"/>
                <a:ext cx="5854616" cy="527452"/>
              </a:xfrm>
              <a:prstGeom prst="rect">
                <a:avLst/>
              </a:prstGeom>
              <a:blipFill>
                <a:blip r:embed="rId7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ABD313-DB0D-989A-4182-B1BD7CCFE180}"/>
                  </a:ext>
                </a:extLst>
              </p:cNvPr>
              <p:cNvSpPr txBox="1"/>
              <p:nvPr/>
            </p:nvSpPr>
            <p:spPr>
              <a:xfrm>
                <a:off x="4655840" y="1196752"/>
                <a:ext cx="3688510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 for a big constant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ABD313-DB0D-989A-4182-B1BD7CCFE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196752"/>
                <a:ext cx="3688510" cy="462884"/>
              </a:xfrm>
              <a:prstGeom prst="rect">
                <a:avLst/>
              </a:prstGeom>
              <a:blipFill>
                <a:blip r:embed="rId8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3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Review of the previous approach [OS’17]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E4A6D-3670-4366-9807-DD151961829D}"/>
              </a:ext>
            </a:extLst>
          </p:cNvPr>
          <p:cNvSpPr txBox="1"/>
          <p:nvPr/>
        </p:nvSpPr>
        <p:spPr>
          <a:xfrm>
            <a:off x="7176120" y="2204864"/>
            <a:ext cx="5667678" cy="95410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win-win argument from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Hardness</a:t>
            </a:r>
            <a:r>
              <a:rPr lang="en-US" sz="2800" dirty="0"/>
              <a:t> vs. </a:t>
            </a:r>
            <a:r>
              <a:rPr lang="en-US" sz="2800" b="1" dirty="0">
                <a:solidFill>
                  <a:srgbClr val="00B050"/>
                </a:solidFill>
              </a:rPr>
              <a:t>Randomness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DFBAD9-4AD4-0F03-F7FD-6D26A5CBE3C3}"/>
                  </a:ext>
                </a:extLst>
              </p:cNvPr>
              <p:cNvSpPr txBox="1"/>
              <p:nvPr/>
            </p:nvSpPr>
            <p:spPr>
              <a:xfrm>
                <a:off x="407368" y="4752560"/>
                <a:ext cx="11122759" cy="158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kumimoji="1" lang="en-US" altLang="zh-CN" sz="2400" dirty="0"/>
                  <a:t> hits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AKS</a:t>
                </a:r>
                <a:r>
                  <a:rPr kumimoji="1" lang="en-US" altLang="zh-CN" sz="2400" dirty="0"/>
                  <a:t>? We have a hitting set generator!</a:t>
                </a:r>
              </a:p>
              <a:p>
                <a:pPr algn="ctr"/>
                <a:r>
                  <a:rPr kumimoji="1" lang="en-US" altLang="zh-CN" sz="1200" dirty="0"/>
                  <a:t> </a:t>
                </a:r>
              </a:p>
              <a:p>
                <a:pPr algn="ctr"/>
                <a:r>
                  <a:rPr kumimoji="1" lang="en-US" altLang="zh-CN" sz="24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 time,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enumerate</a:t>
                </a:r>
                <a:r>
                  <a:rPr kumimoji="1" lang="en-US" altLang="zh-CN" sz="2400" dirty="0"/>
                  <a:t> all </a:t>
                </a:r>
                <a:r>
                  <a:rPr kumimoji="1" lang="en-US" altLang="zh-CN" sz="2400" b="1" dirty="0">
                    <a:solidFill>
                      <a:srgbClr val="00B050"/>
                    </a:solidFill>
                  </a:rPr>
                  <a:t>outputs</a:t>
                </a:r>
                <a:r>
                  <a:rPr kumimoji="1" lang="en-US" altLang="zh-CN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kumimoji="1" lang="en-US" altLang="zh-CN" sz="2400" dirty="0"/>
                  <a:t> and find the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first one accepted</a:t>
                </a:r>
                <a:r>
                  <a:rPr kumimoji="1"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zh-CN" sz="2400" dirty="0"/>
                  <a:t>by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AKS</a:t>
                </a:r>
                <a:r>
                  <a:rPr kumimoji="1" lang="en-US" altLang="zh-CN" sz="2400" dirty="0"/>
                  <a:t>.</a:t>
                </a:r>
                <a:br>
                  <a:rPr kumimoji="1"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sz="2400" dirty="0"/>
                  <a:t>-time construction of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a fixed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-bit prime</a:t>
                </a:r>
                <a:r>
                  <a:rPr kumimoji="1" lang="en-US" altLang="zh-CN" sz="2400" dirty="0"/>
                  <a:t>.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DFBAD9-4AD4-0F03-F7FD-6D26A5CBE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752560"/>
                <a:ext cx="11122759" cy="1584601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图形用户界面, 应用程序, Word&#10;&#10;描述已自动生成">
            <a:extLst>
              <a:ext uri="{FF2B5EF4-FFF2-40B4-BE49-F238E27FC236}">
                <a16:creationId xmlns:a16="http://schemas.microsoft.com/office/drawing/2014/main" id="{876C0AD2-22D5-88D4-ADD9-648F645C0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03629"/>
            <a:ext cx="7772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Review of the previous approach [OS’17]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E4A6D-3670-4366-9807-DD151961829D}"/>
              </a:ext>
            </a:extLst>
          </p:cNvPr>
          <p:cNvSpPr txBox="1"/>
          <p:nvPr/>
        </p:nvSpPr>
        <p:spPr>
          <a:xfrm>
            <a:off x="7176120" y="2204864"/>
            <a:ext cx="5667678" cy="95410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win-win argument from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Hardness</a:t>
            </a:r>
            <a:r>
              <a:rPr lang="en-US" sz="2800" dirty="0"/>
              <a:t> vs. </a:t>
            </a:r>
            <a:r>
              <a:rPr lang="en-US" sz="2800" b="1" dirty="0">
                <a:solidFill>
                  <a:srgbClr val="00B050"/>
                </a:solidFill>
              </a:rPr>
              <a:t>Randomness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DFBAD9-4AD4-0F03-F7FD-6D26A5CBE3C3}"/>
                  </a:ext>
                </a:extLst>
              </p:cNvPr>
              <p:cNvSpPr txBox="1"/>
              <p:nvPr/>
            </p:nvSpPr>
            <p:spPr>
              <a:xfrm>
                <a:off x="407368" y="4456460"/>
                <a:ext cx="11122759" cy="219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p>
                        </m:sSubSup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</a:t>
                </a:r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not</a:t>
                </a:r>
                <a:r>
                  <a:rPr kumimoji="1" lang="en-US" altLang="zh-CN" sz="2400" dirty="0"/>
                  <a:t> hit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AKS</a:t>
                </a:r>
                <a:r>
                  <a:rPr kumimoji="1" lang="en-US" altLang="zh-CN" sz="2400" dirty="0"/>
                  <a:t>? We can now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 very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FAST</a:t>
                </a:r>
                <a:r>
                  <a:rPr kumimoji="1" lang="en-US" altLang="zh-CN" sz="2400" dirty="0"/>
                  <a:t>!</a:t>
                </a:r>
                <a:br>
                  <a:rPr kumimoji="1"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000" i="1" dirty="0"/>
                  <a:t> </a:t>
                </a:r>
                <a:r>
                  <a:rPr kumimoji="1" lang="en-US" altLang="zh-CN" sz="2000" b="1" i="1" dirty="0">
                    <a:solidFill>
                      <a:srgbClr val="FF0000"/>
                    </a:solidFill>
                  </a:rPr>
                  <a:t>covers all space-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zh-CN" sz="2000" b="1" i="1" dirty="0">
                    <a:solidFill>
                      <a:srgbClr val="FF0000"/>
                    </a:solidFill>
                  </a:rPr>
                  <a:t> computation</a:t>
                </a:r>
                <a:r>
                  <a:rPr kumimoji="1" lang="en-US" altLang="zh-CN" sz="2000" i="1" dirty="0"/>
                  <a:t>, naively it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en-US" altLang="zh-CN" sz="2000" b="1" i="1" dirty="0">
                    <a:solidFill>
                      <a:srgbClr val="FF0000"/>
                    </a:solidFill>
                  </a:rPr>
                  <a:t> time </a:t>
                </a:r>
                <a:r>
                  <a:rPr kumimoji="1" lang="en-US" altLang="zh-CN" sz="2000" i="1" dirty="0"/>
                  <a:t>to </a:t>
                </a:r>
                <a:r>
                  <a:rPr kumimoji="1" lang="en-US" altLang="zh-CN" sz="2000" b="1" i="1" dirty="0">
                    <a:solidFill>
                      <a:srgbClr val="7030A0"/>
                    </a:solidFill>
                  </a:rPr>
                  <a:t>compute</a:t>
                </a:r>
              </a:p>
              <a:p>
                <a:pPr algn="ctr"/>
                <a:endParaRPr kumimoji="1" lang="en-US" altLang="zh-CN" sz="2000" b="1" i="1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kumimoji="1"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kumimoji="1"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time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algorithm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kumimoji="1" lang="en-US" altLang="zh-CN" sz="20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space, one can find the lexicographically first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-bit prime</a:t>
                </a:r>
              </a:p>
              <a:p>
                <a:pPr algn="ctr"/>
                <a:r>
                  <a:rPr kumimoji="1" lang="en-US" altLang="zh-CN" sz="8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-time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</a:rPr>
                  <a:t>randomized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</a:rPr>
                  <a:t>algorithm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/>
                  <a:t>that outputs the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lexicographically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-bit prime </a:t>
                </a:r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w.h.p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DFBAD9-4AD4-0F03-F7FD-6D26A5CBE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456460"/>
                <a:ext cx="11122759" cy="2196820"/>
              </a:xfrm>
              <a:prstGeom prst="rect">
                <a:avLst/>
              </a:prstGeom>
              <a:blipFill>
                <a:blip r:embed="rId3"/>
                <a:stretch>
                  <a:fillRect b="-4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形用户界面, 应用程序, Word&#10;&#10;描述已自动生成">
            <a:extLst>
              <a:ext uri="{FF2B5EF4-FFF2-40B4-BE49-F238E27FC236}">
                <a16:creationId xmlns:a16="http://schemas.microsoft.com/office/drawing/2014/main" id="{E81DB0A0-8BF0-18FD-AA4A-D45B967223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28436"/>
            <a:ext cx="7772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Digest: How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E304D-A7E0-52D3-0BFB-6295F4C47CCC}"/>
                  </a:ext>
                </a:extLst>
              </p:cNvPr>
              <p:cNvSpPr txBox="1"/>
              <p:nvPr/>
            </p:nvSpPr>
            <p:spPr>
              <a:xfrm>
                <a:off x="1133352" y="1252467"/>
                <a:ext cx="9865096" cy="295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/>
                  <a:t>From a 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</a:rPr>
                  <a:t>powerful</a:t>
                </a:r>
                <a:r>
                  <a:rPr kumimoji="1" lang="en-US" altLang="zh-CN" sz="2800" dirty="0"/>
                  <a:t> language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bSup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kumimoji="1" lang="en-US" altLang="zh-CN" sz="2800" dirty="0"/>
                  <a:t>, we build a candidate HSG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, attempting to hit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800" dirty="0"/>
                  <a:t>-bit primes.</a:t>
                </a:r>
                <a:br>
                  <a:rPr kumimoji="1" lang="en-US" altLang="zh-CN" sz="2800" dirty="0"/>
                </a:br>
                <a:r>
                  <a:rPr kumimoji="1" lang="en-US" altLang="zh-CN" sz="8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800" dirty="0"/>
                  <a:t>If it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hits</a:t>
                </a:r>
                <a:r>
                  <a:rPr kumimoji="1" lang="en-US" altLang="zh-CN" sz="2800" dirty="0"/>
                  <a:t>, we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-time construction of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800" dirty="0"/>
                  <a:t>-bit prime!</a:t>
                </a:r>
              </a:p>
              <a:p>
                <a:pPr lvl="1"/>
                <a:r>
                  <a:rPr kumimoji="1" lang="en-US" altLang="zh-CN" sz="800" dirty="0"/>
                  <a:t> 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800" dirty="0"/>
                  <a:t>If it </a:t>
                </a:r>
                <a:r>
                  <a:rPr kumimoji="1" lang="en-US" altLang="zh-CN" sz="2800" b="1" dirty="0">
                    <a:solidFill>
                      <a:srgbClr val="00B050"/>
                    </a:solidFill>
                  </a:rPr>
                  <a:t>does not</a:t>
                </a:r>
                <a:r>
                  <a:rPr kumimoji="1" lang="en-US" altLang="zh-CN" sz="2800" dirty="0">
                    <a:solidFill>
                      <a:srgbClr val="00B050"/>
                    </a:solidFill>
                  </a:rPr>
                  <a:t> </a:t>
                </a:r>
                <a:r>
                  <a:rPr kumimoji="1" lang="en-US" altLang="zh-CN" sz="2800" b="1" dirty="0">
                    <a:solidFill>
                      <a:srgbClr val="00B050"/>
                    </a:solidFill>
                  </a:rPr>
                  <a:t>hit</a:t>
                </a:r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bSup>
                  </m:oMath>
                </a14:m>
                <a:r>
                  <a:rPr kumimoji="1" lang="en-US" altLang="zh-CN" sz="2800" dirty="0"/>
                  <a:t> itself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/>
                  <a:t> time, and we use that to get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/>
                  <a:t>time construction of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-bit prime!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E304D-A7E0-52D3-0BFB-6295F4C4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52" y="1252467"/>
                <a:ext cx="9865096" cy="2959656"/>
              </a:xfrm>
              <a:prstGeom prst="rect">
                <a:avLst/>
              </a:prstGeom>
              <a:blipFill>
                <a:blip r:embed="rId3"/>
                <a:stretch>
                  <a:fillRect l="-1287" t="-2137" b="-4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7DDFB80-A18D-D39B-1BDD-A445E10239FC}"/>
              </a:ext>
            </a:extLst>
          </p:cNvPr>
          <p:cNvSpPr txBox="1"/>
          <p:nvPr/>
        </p:nvSpPr>
        <p:spPr>
          <a:xfrm>
            <a:off x="1271464" y="4487460"/>
            <a:ext cx="93156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/>
              <a:t>Why can’t we get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polynomial time</a:t>
            </a:r>
            <a:r>
              <a:rPr kumimoji="1" lang="en-US" altLang="zh-CN" sz="3200" dirty="0"/>
              <a:t>? </a:t>
            </a:r>
          </a:p>
          <a:p>
            <a:pPr algn="ctr"/>
            <a:r>
              <a:rPr kumimoji="1" lang="en-US" altLang="zh-CN" sz="3200" dirty="0"/>
              <a:t>The </a:t>
            </a:r>
            <a:r>
              <a:rPr kumimoji="1" lang="en-US" altLang="zh-CN" sz="3200" b="1" dirty="0">
                <a:solidFill>
                  <a:srgbClr val="00B050"/>
                </a:solidFill>
              </a:rPr>
              <a:t>second case </a:t>
            </a:r>
            <a:r>
              <a:rPr kumimoji="1" lang="en-US" altLang="zh-CN" sz="3200" dirty="0"/>
              <a:t>is fine, but the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first case </a:t>
            </a:r>
            <a:r>
              <a:rPr kumimoji="1" lang="en-US" altLang="zh-CN" sz="3200" dirty="0"/>
              <a:t>is 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TOO SLOW</a:t>
            </a:r>
            <a:endParaRPr kumimoji="1"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082C00-D8A7-9E05-51C8-BA7BA605EBB8}"/>
              </a:ext>
            </a:extLst>
          </p:cNvPr>
          <p:cNvSpPr txBox="1"/>
          <p:nvPr/>
        </p:nvSpPr>
        <p:spPr>
          <a:xfrm>
            <a:off x="2511786" y="5802546"/>
            <a:ext cx="7108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/>
              <a:t>Key idea: keep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recursing</a:t>
            </a:r>
            <a:r>
              <a:rPr kumimoji="1" lang="en-US" altLang="zh-CN" sz="3200" dirty="0"/>
              <a:t> on the first case!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72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Our Result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Motivation</a:t>
                </a:r>
              </a:p>
              <a:p>
                <a:pPr lvl="1"/>
                <a:r>
                  <a:rPr lang="en-US" dirty="0"/>
                  <a:t>Construction of Primes, and all </a:t>
                </a:r>
                <a:r>
                  <a:rPr lang="en-US" b="1" dirty="0">
                    <a:solidFill>
                      <a:srgbClr val="00B050"/>
                    </a:solidFill>
                  </a:rPr>
                  <a:t>easy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7030A0"/>
                    </a:solidFill>
                  </a:rPr>
                  <a:t>dense</a:t>
                </a:r>
                <a:r>
                  <a:rPr lang="en-US" dirty="0"/>
                  <a:t> P-property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Proof Overview</a:t>
                </a:r>
              </a:p>
              <a:p>
                <a:pPr lvl="1"/>
                <a:r>
                  <a:rPr lang="en-US" dirty="0"/>
                  <a:t>Review of the previous approach</a:t>
                </a:r>
              </a:p>
              <a:p>
                <a:pPr lvl="1"/>
                <a:r>
                  <a:rPr lang="en-US" dirty="0"/>
                  <a:t>A ``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’’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  <a:blipFill>
                <a:blip r:embed="rId4"/>
                <a:stretch>
                  <a:fillRect l="-1036" t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356196" y="3723629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60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Key technique tool: Chen-Tell Generator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11105B-A692-B34E-3325-A32B3E6DE38E}"/>
              </a:ext>
            </a:extLst>
          </p:cNvPr>
          <p:cNvSpPr txBox="1"/>
          <p:nvPr/>
        </p:nvSpPr>
        <p:spPr>
          <a:xfrm>
            <a:off x="1690797" y="1052736"/>
            <a:ext cx="906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Uniform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Hardness</a:t>
            </a:r>
            <a:r>
              <a:rPr kumimoji="1" lang="en-US" altLang="zh-CN" sz="2800" dirty="0"/>
              <a:t> vs. </a:t>
            </a:r>
            <a:r>
              <a:rPr kumimoji="1" lang="en-US" altLang="zh-CN" sz="2800" b="1" dirty="0">
                <a:solidFill>
                  <a:srgbClr val="7030A0"/>
                </a:solidFill>
              </a:rPr>
              <a:t>Randomness</a:t>
            </a:r>
            <a:r>
              <a:rPr kumimoji="1" lang="en-US" altLang="zh-CN" sz="2800" dirty="0"/>
              <a:t> </a:t>
            </a:r>
            <a:r>
              <a:rPr kumimoji="1" lang="en-US" altLang="zh-CN" sz="2800" b="1" dirty="0">
                <a:solidFill>
                  <a:srgbClr val="7030A0"/>
                </a:solidFill>
              </a:rPr>
              <a:t>FOR</a:t>
            </a:r>
            <a:r>
              <a:rPr kumimoji="1" lang="en-US" altLang="zh-CN" sz="2800" dirty="0">
                <a:solidFill>
                  <a:srgbClr val="7030A0"/>
                </a:solidFill>
              </a:rPr>
              <a:t> </a:t>
            </a:r>
            <a:r>
              <a:rPr kumimoji="1" lang="en-US" altLang="zh-CN" sz="2800" b="1" dirty="0">
                <a:solidFill>
                  <a:srgbClr val="7030A0"/>
                </a:solidFill>
              </a:rPr>
              <a:t>ALL COMPUTATION*</a:t>
            </a:r>
            <a:endParaRPr kumimoji="1" lang="zh-CN" alt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CA65C2-F3F4-6B17-7CA5-7C9D2AB2D705}"/>
                  </a:ext>
                </a:extLst>
              </p:cNvPr>
              <p:cNvSpPr txBox="1"/>
              <p:nvPr/>
            </p:nvSpPr>
            <p:spPr>
              <a:xfrm>
                <a:off x="185440" y="1794467"/>
                <a:ext cx="120065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200" dirty="0"/>
                  <a:t>Previously, the 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</a:rPr>
                  <a:t>hardness</a:t>
                </a:r>
                <a:r>
                  <a:rPr kumimoji="1" lang="en-US" altLang="zh-CN" sz="2200" dirty="0"/>
                  <a:t> vs. </a:t>
                </a:r>
                <a:r>
                  <a:rPr kumimoji="1" lang="en-US" altLang="zh-CN" sz="2200" b="1" dirty="0">
                    <a:solidFill>
                      <a:srgbClr val="7030A0"/>
                    </a:solidFill>
                  </a:rPr>
                  <a:t>randomness</a:t>
                </a:r>
                <a:r>
                  <a:rPr kumimoji="1" lang="en-US" altLang="zh-CN" sz="2200" dirty="0"/>
                  <a:t> trade-off only works for 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</a:rPr>
                  <a:t>some</a:t>
                </a:r>
                <a:r>
                  <a:rPr kumimoji="1" lang="en-US" altLang="zh-CN" sz="2200" dirty="0"/>
                  <a:t> </a:t>
                </a:r>
                <a:r>
                  <a:rPr kumimoji="1" lang="en-US" altLang="zh-CN" sz="2200" b="1" dirty="0">
                    <a:solidFill>
                      <a:srgbClr val="00B050"/>
                    </a:solidFill>
                  </a:rPr>
                  <a:t>PSPACE-complete</a:t>
                </a:r>
                <a:r>
                  <a:rPr kumimoji="1" lang="en-US" altLang="zh-CN" sz="2200" dirty="0"/>
                  <a:t>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p>
                    </m:sSup>
                  </m:oMath>
                </a14:m>
                <a:r>
                  <a:rPr kumimoji="1" lang="en-US" altLang="zh-CN" sz="2200" dirty="0"/>
                  <a:t>  </a:t>
                </a:r>
                <a:endParaRPr kumimoji="1" lang="zh-CN" altLang="en-US" sz="2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CA65C2-F3F4-6B17-7CA5-7C9D2AB2D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40" y="1794467"/>
                <a:ext cx="12006560" cy="430887"/>
              </a:xfrm>
              <a:prstGeom prst="rect">
                <a:avLst/>
              </a:prstGeom>
              <a:blipFill>
                <a:blip r:embed="rId3"/>
                <a:stretch>
                  <a:fillRect l="-106" t="-857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C27A15-3F6C-B080-A859-DD96CDC943C5}"/>
                  </a:ext>
                </a:extLst>
              </p:cNvPr>
              <p:cNvSpPr txBox="1"/>
              <p:nvPr/>
            </p:nvSpPr>
            <p:spPr>
              <a:xfrm>
                <a:off x="561861" y="2495022"/>
                <a:ext cx="11008078" cy="1893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b="1" dirty="0"/>
                  <a:t>Uniform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Hardness</a:t>
                </a:r>
                <a:r>
                  <a:rPr kumimoji="1" lang="en-US" altLang="zh-CN" sz="2800" b="1" dirty="0"/>
                  <a:t> vs. 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</a:rPr>
                  <a:t>Randomness </a:t>
                </a:r>
                <a:r>
                  <a:rPr kumimoji="1" lang="en-US" altLang="zh-CN" sz="2800" dirty="0"/>
                  <a:t>(</a:t>
                </a:r>
                <a:r>
                  <a:rPr kumimoji="1" lang="en-US" altLang="zh-CN" sz="2800" b="1" dirty="0"/>
                  <a:t>Informal</a:t>
                </a:r>
                <a:r>
                  <a:rPr kumimoji="1" lang="en-US" altLang="zh-CN" sz="2800" dirty="0"/>
                  <a:t>,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[CT’21]</a:t>
                </a:r>
                <a:r>
                  <a:rPr kumimoji="1" lang="en-US" altLang="zh-CN" sz="2800" dirty="0"/>
                  <a:t>)</a:t>
                </a:r>
              </a:p>
              <a:p>
                <a:pPr algn="ctr"/>
                <a:r>
                  <a:rPr kumimoji="1" lang="en-US" altLang="zh-CN" sz="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kumimoji="1" lang="en-US" altLang="zh-CN" sz="2400" b="0" dirty="0"/>
                  <a:t>Let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ANY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-time uniform computation. </a:t>
                </a:r>
                <a:r>
                  <a:rPr kumimoji="1" lang="en-US" altLang="zh-CN" sz="2400" dirty="0"/>
                  <a:t>For any reasonable parameter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, there is a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400" b="1" dirty="0"/>
                  <a:t> </a:t>
                </a:r>
                <a:r>
                  <a:rPr kumimoji="1" lang="en-US" altLang="zh-CN" sz="2400" b="1" dirty="0">
                    <a:solidFill>
                      <a:srgbClr val="00B050"/>
                    </a:solidFill>
                  </a:rPr>
                  <a:t>hitting set generator</a:t>
                </a:r>
                <a:r>
                  <a:rPr kumimoji="1" lang="en-US" altLang="zh-CN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/>
                  <a:t> and a poly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-time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randomized oracle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algorithm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:{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 such that</a:t>
                </a:r>
                <a:br>
                  <a:rPr lang="en-US" altLang="zh-CN" sz="2400" dirty="0"/>
                </a:br>
                <a:r>
                  <a:rPr lang="en-US" altLang="zh-CN" sz="8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C27A15-3F6C-B080-A859-DD96CDC9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61" y="2495022"/>
                <a:ext cx="11008078" cy="1893852"/>
              </a:xfrm>
              <a:prstGeom prst="rect">
                <a:avLst/>
              </a:prstGeom>
              <a:blipFill>
                <a:blip r:embed="rId4"/>
                <a:stretch>
                  <a:fillRect l="-922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CC84E4-0F11-72CD-07D2-DFAACE6C6844}"/>
                  </a:ext>
                </a:extLst>
              </p:cNvPr>
              <p:cNvSpPr txBox="1"/>
              <p:nvPr/>
            </p:nvSpPr>
            <p:spPr>
              <a:xfrm>
                <a:off x="767408" y="4965832"/>
                <a:ext cx="9505056" cy="12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/>
                  <a:t> </a:t>
                </a:r>
                <a:r>
                  <a:rPr lang="en-US" altLang="zh-CN" sz="2400" dirty="0"/>
                  <a:t>For any oracle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altLang="zh-CN" sz="2400" dirty="0"/>
                  <a:t> satisfying </a:t>
                </a:r>
                <a:br>
                  <a:rPr lang="en-US" altLang="zh-CN" sz="2400" dirty="0"/>
                </a:br>
                <a:r>
                  <a:rPr lang="en-US" altLang="zh-CN" sz="2400" dirty="0"/>
                  <a:t>		(1)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7030A0"/>
                    </a:solidFill>
                  </a:rPr>
                  <a:t>accepts at least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fraction of inputs and </a:t>
                </a:r>
                <a:br>
                  <a:rPr lang="en-US" altLang="zh-CN" sz="2400" dirty="0"/>
                </a:br>
                <a:r>
                  <a:rPr lang="en-US" altLang="zh-CN" sz="2400" dirty="0"/>
                  <a:t>		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does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hit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(i.e.,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rejects all outputs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/>
                  <a:t>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CC84E4-0F11-72CD-07D2-DFAACE6C6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965832"/>
                <a:ext cx="9505056" cy="1231940"/>
              </a:xfrm>
              <a:prstGeom prst="rect">
                <a:avLst/>
              </a:prstGeom>
              <a:blipFill>
                <a:blip r:embed="rId5"/>
                <a:stretch>
                  <a:fillRect l="-801" t="-306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2BDB49-7174-69AC-B16B-AED63E085ED0}"/>
                  </a:ext>
                </a:extLst>
              </p:cNvPr>
              <p:cNvSpPr txBox="1"/>
              <p:nvPr/>
            </p:nvSpPr>
            <p:spPr>
              <a:xfrm>
                <a:off x="2972378" y="6269703"/>
                <a:ext cx="61870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We have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w.h.p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2BDB49-7174-69AC-B16B-AED63E08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78" y="6269703"/>
                <a:ext cx="6187044" cy="461665"/>
              </a:xfrm>
              <a:prstGeom prst="rect">
                <a:avLst/>
              </a:prstGeom>
              <a:blipFill>
                <a:blip r:embed="rId6"/>
                <a:stretch>
                  <a:fillRect l="-1639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027559-35A2-3530-FB43-E5BAD5A9BF27}"/>
                  </a:ext>
                </a:extLst>
              </p:cNvPr>
              <p:cNvSpPr txBox="1"/>
              <p:nvPr/>
            </p:nvSpPr>
            <p:spPr>
              <a:xfrm>
                <a:off x="767408" y="4388874"/>
                <a:ext cx="6097978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/>
                  <a:t> is computable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time.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027559-35A2-3530-FB43-E5BAD5A9B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388874"/>
                <a:ext cx="6097978" cy="476990"/>
              </a:xfrm>
              <a:prstGeom prst="rect">
                <a:avLst/>
              </a:prstGeom>
              <a:blipFill>
                <a:blip r:embed="rId7"/>
                <a:stretch>
                  <a:fillRect l="-208" t="-7692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Key technique tool: Chen-Tell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/>
              <p:nvPr/>
            </p:nvSpPr>
            <p:spPr>
              <a:xfrm>
                <a:off x="567645" y="1535366"/>
                <a:ext cx="3379582" cy="224676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be </a:t>
                </a:r>
                <a:r>
                  <a:rPr lang="en-US" altLang="zh-CN" sz="28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ANY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/>
                  <a:t>-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time</a:t>
                </a:r>
                <a:r>
                  <a:rPr lang="en-US" altLang="zh-CN" sz="2800" dirty="0"/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uniform computation</a:t>
                </a:r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5" y="1535366"/>
                <a:ext cx="3379582" cy="2246769"/>
              </a:xfrm>
              <a:prstGeom prst="rect">
                <a:avLst/>
              </a:prstGeom>
              <a:blipFill>
                <a:blip r:embed="rId3"/>
                <a:stretch>
                  <a:fillRect l="-370" r="-407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F1980A0B-BA0F-A726-A39F-2BDC3B1F8362}"/>
              </a:ext>
            </a:extLst>
          </p:cNvPr>
          <p:cNvSpPr/>
          <p:nvPr/>
        </p:nvSpPr>
        <p:spPr>
          <a:xfrm>
            <a:off x="4179444" y="2587314"/>
            <a:ext cx="3456384" cy="4033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/>
              <p:nvPr/>
            </p:nvSpPr>
            <p:spPr>
              <a:xfrm>
                <a:off x="4303092" y="1671534"/>
                <a:ext cx="3248646" cy="721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92" y="1671534"/>
                <a:ext cx="3248646" cy="721672"/>
              </a:xfrm>
              <a:prstGeom prst="rect">
                <a:avLst/>
              </a:prstGeom>
              <a:blipFill>
                <a:blip r:embed="rId4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8D15BA-480B-D095-9274-BCD30772F065}"/>
                  </a:ext>
                </a:extLst>
              </p:cNvPr>
              <p:cNvSpPr txBox="1"/>
              <p:nvPr/>
            </p:nvSpPr>
            <p:spPr>
              <a:xfrm>
                <a:off x="7905643" y="1843143"/>
                <a:ext cx="3379582" cy="193899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 </a:t>
                </a:r>
              </a:p>
              <a:p>
                <a:pPr algn="ctr"/>
                <a:r>
                  <a:rPr kumimoji="1" lang="en-US" altLang="zh-CN" sz="2400" dirty="0"/>
                  <a:t>An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oracle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/>
                  <a:t>accepting a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1/</m:t>
                    </m:r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400" dirty="0"/>
                  <a:t> fraction </a:t>
                </a:r>
                <a:br>
                  <a:rPr kumimoji="1" lang="en-US" altLang="zh-CN" sz="2400" dirty="0"/>
                </a:br>
                <a:r>
                  <a:rPr kumimoji="1" lang="en-US" altLang="zh-CN" sz="2400" dirty="0"/>
                  <a:t>of inputs </a:t>
                </a:r>
              </a:p>
              <a:p>
                <a:pPr algn="ctr"/>
                <a:r>
                  <a:rPr kumimoji="1" lang="en-US" altLang="zh-CN" sz="1200" dirty="0"/>
                  <a:t> </a:t>
                </a:r>
                <a:endParaRPr kumimoji="1" lang="zh-CN" altLang="en-US" sz="1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8D15BA-480B-D095-9274-BCD30772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643" y="1843143"/>
                <a:ext cx="3379582" cy="1938992"/>
              </a:xfrm>
              <a:prstGeom prst="rect">
                <a:avLst/>
              </a:prstGeom>
              <a:blipFill>
                <a:blip r:embed="rId5"/>
                <a:stretch>
                  <a:fillRect l="-743" r="-260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手杖形箭头 8">
            <a:extLst>
              <a:ext uri="{FF2B5EF4-FFF2-40B4-BE49-F238E27FC236}">
                <a16:creationId xmlns:a16="http://schemas.microsoft.com/office/drawing/2014/main" id="{45D7CACF-A872-BD1B-59F8-51E93812BF51}"/>
              </a:ext>
            </a:extLst>
          </p:cNvPr>
          <p:cNvSpPr/>
          <p:nvPr/>
        </p:nvSpPr>
        <p:spPr>
          <a:xfrm rot="10800000">
            <a:off x="3243340" y="4078298"/>
            <a:ext cx="5616624" cy="792088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/>
              <p:nvPr/>
            </p:nvSpPr>
            <p:spPr>
              <a:xfrm>
                <a:off x="4449708" y="3845902"/>
                <a:ext cx="3034870" cy="73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reconstruction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08" y="3845902"/>
                <a:ext cx="3034870" cy="734240"/>
              </a:xfrm>
              <a:prstGeom prst="rect">
                <a:avLst/>
              </a:prstGeom>
              <a:blipFill>
                <a:blip r:embed="rId6"/>
                <a:stretch>
                  <a:fillRect l="-1667" t="-3390" r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/>
              <p:nvPr/>
            </p:nvSpPr>
            <p:spPr>
              <a:xfrm>
                <a:off x="3395514" y="5057495"/>
                <a:ext cx="5143266" cy="462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 not hit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514" y="5057495"/>
                <a:ext cx="5143266" cy="462627"/>
              </a:xfrm>
              <a:prstGeom prst="rect">
                <a:avLst/>
              </a:prstGeom>
              <a:blipFill>
                <a:blip r:embed="rId7"/>
                <a:stretch>
                  <a:fillRect l="-246" t="-8108" r="-739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3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8" grpId="0" animBg="1"/>
      <p:bldP spid="9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Our Result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Motivation</a:t>
                </a:r>
              </a:p>
              <a:p>
                <a:pPr lvl="1"/>
                <a:r>
                  <a:rPr lang="en-US" dirty="0"/>
                  <a:t>Construction of Primes, and all </a:t>
                </a:r>
                <a:r>
                  <a:rPr lang="en-US" b="1" dirty="0">
                    <a:solidFill>
                      <a:srgbClr val="00B050"/>
                    </a:solidFill>
                  </a:rPr>
                  <a:t>easy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7030A0"/>
                    </a:solidFill>
                  </a:rPr>
                  <a:t>dense</a:t>
                </a:r>
                <a:r>
                  <a:rPr lang="en-US" dirty="0"/>
                  <a:t> P-property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Proof Overview</a:t>
                </a:r>
              </a:p>
              <a:p>
                <a:pPr lvl="1"/>
                <a:r>
                  <a:rPr lang="en-US" dirty="0"/>
                  <a:t>Review of the previous approach</a:t>
                </a:r>
              </a:p>
              <a:p>
                <a:pPr lvl="1"/>
                <a:r>
                  <a:rPr lang="en-US" dirty="0"/>
                  <a:t>A ``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’’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59F54-1FFA-4E1D-8D07-AD6F0CE3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364" y="1242417"/>
                <a:ext cx="11018440" cy="5354935"/>
              </a:xfrm>
              <a:blipFill>
                <a:blip r:embed="rId4"/>
                <a:stretch>
                  <a:fillRect l="-1036" t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356196" y="1628800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2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Instantiate the New HSG: Case AVOID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/>
              <p:nvPr/>
            </p:nvSpPr>
            <p:spPr>
              <a:xfrm>
                <a:off x="246929" y="1229481"/>
                <a:ext cx="4027654" cy="226465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outputs the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smallest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-bit prime in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time</a:t>
                </a:r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9" y="1229481"/>
                <a:ext cx="4027654" cy="2264659"/>
              </a:xfrm>
              <a:prstGeom prst="rect">
                <a:avLst/>
              </a:prstGeom>
              <a:blipFill>
                <a:blip r:embed="rId3"/>
                <a:stretch>
                  <a:fillRect l="-1875" r="-406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F1980A0B-BA0F-A726-A39F-2BDC3B1F8362}"/>
              </a:ext>
            </a:extLst>
          </p:cNvPr>
          <p:cNvSpPr/>
          <p:nvPr/>
        </p:nvSpPr>
        <p:spPr>
          <a:xfrm>
            <a:off x="4526179" y="2273804"/>
            <a:ext cx="3456384" cy="4033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/>
              <p:nvPr/>
            </p:nvSpPr>
            <p:spPr>
              <a:xfrm>
                <a:off x="4808555" y="1358024"/>
                <a:ext cx="2931187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55" y="1358024"/>
                <a:ext cx="2931187" cy="720710"/>
              </a:xfrm>
              <a:prstGeom prst="rect">
                <a:avLst/>
              </a:prstGeom>
              <a:blipFill>
                <a:blip r:embed="rId4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手杖形箭头 8">
            <a:extLst>
              <a:ext uri="{FF2B5EF4-FFF2-40B4-BE49-F238E27FC236}">
                <a16:creationId xmlns:a16="http://schemas.microsoft.com/office/drawing/2014/main" id="{45D7CACF-A872-BD1B-59F8-51E93812BF51}"/>
              </a:ext>
            </a:extLst>
          </p:cNvPr>
          <p:cNvSpPr/>
          <p:nvPr/>
        </p:nvSpPr>
        <p:spPr>
          <a:xfrm rot="10800000">
            <a:off x="3590075" y="3764788"/>
            <a:ext cx="5616624" cy="792088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/>
              <p:nvPr/>
            </p:nvSpPr>
            <p:spPr>
              <a:xfrm>
                <a:off x="4796443" y="3532392"/>
                <a:ext cx="3034870" cy="73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reconstruction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AKS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:{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}→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F6B5F-D3A0-DDF1-9DBF-1D5FB5AC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3" y="3532392"/>
                <a:ext cx="3034870" cy="734240"/>
              </a:xfrm>
              <a:prstGeom prst="rect">
                <a:avLst/>
              </a:prstGeom>
              <a:blipFill>
                <a:blip r:embed="rId5"/>
                <a:stretch>
                  <a:fillRect l="-1667" t="-3390" r="-1667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/>
              <p:nvPr/>
            </p:nvSpPr>
            <p:spPr>
              <a:xfrm>
                <a:off x="3355861" y="4743985"/>
                <a:ext cx="5916043" cy="470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𝐵𝐹</m:t>
                            </m:r>
                          </m:e>
                          <m:sub>
                            <m:r>
                              <a:rPr kumimoji="1"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 not hit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AKS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AKS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53C4AB-37AA-725C-7295-C45AFF01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861" y="4743985"/>
                <a:ext cx="5916043" cy="470450"/>
              </a:xfrm>
              <a:prstGeom prst="rect">
                <a:avLst/>
              </a:prstGeom>
              <a:blipFill>
                <a:blip r:embed="rId6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73CC71-9AFC-161A-7420-194C979A4B57}"/>
                  </a:ext>
                </a:extLst>
              </p:cNvPr>
              <p:cNvSpPr txBox="1"/>
              <p:nvPr/>
            </p:nvSpPr>
            <p:spPr>
              <a:xfrm>
                <a:off x="8242935" y="1747338"/>
                <a:ext cx="3379582" cy="144655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800" dirty="0"/>
                  <a:t> 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AKS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endParaRPr kumimoji="1" lang="en-US" altLang="zh-CN" sz="2400" dirty="0"/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check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the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primality</a:t>
                </a:r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in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1" i="1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b="1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time</a:t>
                </a:r>
              </a:p>
              <a:p>
                <a:pPr algn="ctr"/>
                <a:r>
                  <a:rPr kumimoji="1" lang="en-US" altLang="zh-CN" sz="8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73CC71-9AFC-161A-7420-194C979A4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35" y="1747338"/>
                <a:ext cx="3379582" cy="1446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A70AF6-0827-D4B3-B93D-EAA6F028FDDD}"/>
                  </a:ext>
                </a:extLst>
              </p:cNvPr>
              <p:cNvSpPr txBox="1"/>
              <p:nvPr/>
            </p:nvSpPr>
            <p:spPr>
              <a:xfrm>
                <a:off x="499758" y="5543953"/>
                <a:ext cx="11122759" cy="86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 not hit </a:t>
                </a:r>
                <a:r>
                  <a:rPr kumimoji="1" lang="en-US" altLang="zh-CN" sz="2400" dirty="0"/>
                  <a:t>AKS? </a:t>
                </a:r>
                <a:br>
                  <a:rPr kumimoji="1"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AKS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400" dirty="0"/>
                  <a:t> outputs the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smallest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-bit prime in randomized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kumimoji="1"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A70AF6-0827-D4B3-B93D-EAA6F028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58" y="5543953"/>
                <a:ext cx="11122759" cy="863826"/>
              </a:xfrm>
              <a:prstGeom prst="rect">
                <a:avLst/>
              </a:prstGeom>
              <a:blipFill>
                <a:blip r:embed="rId8"/>
                <a:stretch>
                  <a:fillRect t="-4348" b="-1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/>
              <p:nvPr/>
            </p:nvSpPr>
            <p:spPr>
              <a:xfrm>
                <a:off x="6088278" y="740615"/>
                <a:ext cx="3688510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 for a big constant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278" y="740615"/>
                <a:ext cx="3688510" cy="462884"/>
              </a:xfrm>
              <a:prstGeom prst="rect">
                <a:avLst/>
              </a:prstGeom>
              <a:blipFill>
                <a:blip r:embed="rId9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0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Instantiate the New HSG: Case HIT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A70AF6-0827-D4B3-B93D-EAA6F028FDDD}"/>
                  </a:ext>
                </a:extLst>
              </p:cNvPr>
              <p:cNvSpPr txBox="1"/>
              <p:nvPr/>
            </p:nvSpPr>
            <p:spPr>
              <a:xfrm>
                <a:off x="119336" y="5540945"/>
                <a:ext cx="11122759" cy="115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HITS </a:t>
                </a:r>
                <a:r>
                  <a:rPr kumimoji="1" lang="en-US" altLang="zh-CN" sz="2400" dirty="0"/>
                  <a:t>AKS? </a:t>
                </a:r>
              </a:p>
              <a:p>
                <a:pPr algn="ctr"/>
                <a:r>
                  <a:rPr kumimoji="1" lang="en-US" altLang="zh-CN" sz="2200" dirty="0">
                    <a:solidFill>
                      <a:schemeClr val="tx1"/>
                    </a:solidFill>
                  </a:rPr>
                  <a:t>By enumerating all outputs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</a:rPr>
                  <a:t> and check, we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</a:rPr>
                  <a:t>-time </a:t>
                </a:r>
                <a:r>
                  <a:rPr kumimoji="1" lang="en-US" altLang="zh-CN" sz="2200" b="1" dirty="0">
                    <a:solidFill>
                      <a:srgbClr val="00B050"/>
                    </a:solidFill>
                  </a:rPr>
                  <a:t>deterministic</a:t>
                </a:r>
                <a:r>
                  <a:rPr kumimoji="1" lang="en-US" altLang="zh-CN" sz="2200" dirty="0">
                    <a:solidFill>
                      <a:schemeClr val="tx1"/>
                    </a:solidFill>
                  </a:rPr>
                  <a:t> </a:t>
                </a:r>
                <a:br>
                  <a:rPr kumimoji="1" lang="en-US" altLang="zh-CN" sz="2200" dirty="0">
                    <a:solidFill>
                      <a:schemeClr val="tx1"/>
                    </a:solidFill>
                  </a:rPr>
                </a:br>
                <a:r>
                  <a:rPr kumimoji="1" lang="en-US" altLang="zh-CN" sz="2200" b="1" dirty="0">
                    <a:solidFill>
                      <a:srgbClr val="00B050"/>
                    </a:solidFill>
                  </a:rPr>
                  <a:t>algorithm</a:t>
                </a:r>
                <a:r>
                  <a:rPr kumimoji="1" lang="en-US" altLang="zh-CN" sz="2200" dirty="0">
                    <a:solidFill>
                      <a:schemeClr val="tx1"/>
                    </a:solidFill>
                  </a:rPr>
                  <a:t> that outputs a </a:t>
                </a:r>
                <a:r>
                  <a:rPr kumimoji="1" lang="en-US" altLang="zh-CN" sz="2200" b="1" dirty="0">
                    <a:solidFill>
                      <a:srgbClr val="7030A0"/>
                    </a:solidFill>
                  </a:rPr>
                  <a:t>fixed</a:t>
                </a:r>
                <a:r>
                  <a:rPr kumimoji="1" lang="en-US" altLang="zh-CN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</a:rPr>
                  <a:t>-bit prime. (</a:t>
                </a:r>
                <a:r>
                  <a:rPr kumimoji="1" lang="en-US" altLang="zh-CN" sz="2200" b="1" dirty="0">
                    <a:solidFill>
                      <a:schemeClr val="tx1"/>
                    </a:solidFill>
                  </a:rPr>
                  <a:t>Not fast enough!</a:t>
                </a:r>
                <a:r>
                  <a:rPr kumimoji="1" lang="en-US" altLang="zh-CN" sz="2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A70AF6-0827-D4B3-B93D-EAA6F028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540945"/>
                <a:ext cx="11122759" cy="1152880"/>
              </a:xfrm>
              <a:prstGeom prst="rect">
                <a:avLst/>
              </a:prstGeom>
              <a:blipFill>
                <a:blip r:embed="rId3"/>
                <a:stretch>
                  <a:fillRect t="-3261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/>
              <p:nvPr/>
            </p:nvSpPr>
            <p:spPr>
              <a:xfrm>
                <a:off x="6088278" y="740615"/>
                <a:ext cx="3688510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 for a big constant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278" y="740615"/>
                <a:ext cx="3688510" cy="462884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B7CBBE-E322-59FD-1DBA-9EEE1174E7A5}"/>
                  </a:ext>
                </a:extLst>
              </p:cNvPr>
              <p:cNvSpPr txBox="1"/>
              <p:nvPr/>
            </p:nvSpPr>
            <p:spPr>
              <a:xfrm>
                <a:off x="511277" y="1217840"/>
                <a:ext cx="4027654" cy="226465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outputs the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smallest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-bit prime in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time</a:t>
                </a:r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B7CBBE-E322-59FD-1DBA-9EEE1174E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1217840"/>
                <a:ext cx="4027654" cy="2264659"/>
              </a:xfrm>
              <a:prstGeom prst="rect">
                <a:avLst/>
              </a:prstGeom>
              <a:blipFill>
                <a:blip r:embed="rId5"/>
                <a:stretch>
                  <a:fillRect l="-1863" r="-372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>
            <a:extLst>
              <a:ext uri="{FF2B5EF4-FFF2-40B4-BE49-F238E27FC236}">
                <a16:creationId xmlns:a16="http://schemas.microsoft.com/office/drawing/2014/main" id="{BBD39E40-D1D6-5E8F-8D9F-A3B193791E3A}"/>
              </a:ext>
            </a:extLst>
          </p:cNvPr>
          <p:cNvSpPr/>
          <p:nvPr/>
        </p:nvSpPr>
        <p:spPr>
          <a:xfrm>
            <a:off x="4790527" y="2262163"/>
            <a:ext cx="3456384" cy="4033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A257DC-9D91-A432-4D2F-C4E75F29012B}"/>
                  </a:ext>
                </a:extLst>
              </p:cNvPr>
              <p:cNvSpPr txBox="1"/>
              <p:nvPr/>
            </p:nvSpPr>
            <p:spPr>
              <a:xfrm>
                <a:off x="5072903" y="1346383"/>
                <a:ext cx="2931187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A257DC-9D91-A432-4D2F-C4E75F29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03" y="1346383"/>
                <a:ext cx="2931187" cy="720710"/>
              </a:xfrm>
              <a:prstGeom prst="rect">
                <a:avLst/>
              </a:prstGeom>
              <a:blipFill>
                <a:blip r:embed="rId6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手杖形箭头 14">
            <a:extLst>
              <a:ext uri="{FF2B5EF4-FFF2-40B4-BE49-F238E27FC236}">
                <a16:creationId xmlns:a16="http://schemas.microsoft.com/office/drawing/2014/main" id="{B6EC5295-2760-D96D-CE94-3585FA9A2825}"/>
              </a:ext>
            </a:extLst>
          </p:cNvPr>
          <p:cNvSpPr/>
          <p:nvPr/>
        </p:nvSpPr>
        <p:spPr>
          <a:xfrm rot="10800000">
            <a:off x="3854423" y="3753147"/>
            <a:ext cx="5616624" cy="792088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C095BA7-68D4-58FF-7D81-5694CEF7D3FB}"/>
                  </a:ext>
                </a:extLst>
              </p:cNvPr>
              <p:cNvSpPr txBox="1"/>
              <p:nvPr/>
            </p:nvSpPr>
            <p:spPr>
              <a:xfrm>
                <a:off x="5060791" y="3520751"/>
                <a:ext cx="3034870" cy="73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reconstruction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AKS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:{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}→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C095BA7-68D4-58FF-7D81-5694CEF7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91" y="3520751"/>
                <a:ext cx="3034870" cy="734240"/>
              </a:xfrm>
              <a:prstGeom prst="rect">
                <a:avLst/>
              </a:prstGeom>
              <a:blipFill>
                <a:blip r:embed="rId7"/>
                <a:stretch>
                  <a:fillRect l="-1667" t="-5085" r="-1667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B91DE80-5D0F-98F8-7D2B-52E7D4EDB1B2}"/>
                  </a:ext>
                </a:extLst>
              </p:cNvPr>
              <p:cNvSpPr txBox="1"/>
              <p:nvPr/>
            </p:nvSpPr>
            <p:spPr>
              <a:xfrm>
                <a:off x="3620209" y="4732344"/>
                <a:ext cx="5916043" cy="470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𝐵𝐹</m:t>
                            </m:r>
                          </m:e>
                          <m:sub>
                            <m:r>
                              <a:rPr kumimoji="1"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 not hit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AKS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AKS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B91DE80-5D0F-98F8-7D2B-52E7D4EDB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9" y="4732344"/>
                <a:ext cx="5916043" cy="470450"/>
              </a:xfrm>
              <a:prstGeom prst="rect">
                <a:avLst/>
              </a:prstGeom>
              <a:blipFill>
                <a:blip r:embed="rId8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52E483-A606-0C1B-85DD-717F6E6D02E0}"/>
                  </a:ext>
                </a:extLst>
              </p:cNvPr>
              <p:cNvSpPr txBox="1"/>
              <p:nvPr/>
            </p:nvSpPr>
            <p:spPr>
              <a:xfrm>
                <a:off x="8507283" y="1735697"/>
                <a:ext cx="3379582" cy="144655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800" dirty="0"/>
                  <a:t> 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AKS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endParaRPr kumimoji="1" lang="en-US" altLang="zh-CN" sz="2400" dirty="0"/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check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the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primality</a:t>
                </a:r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in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1" i="1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b="1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time</a:t>
                </a:r>
              </a:p>
              <a:p>
                <a:pPr algn="ctr"/>
                <a:r>
                  <a:rPr kumimoji="1" lang="en-US" altLang="zh-CN" sz="8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52E483-A606-0C1B-85DD-717F6E6D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283" y="1735697"/>
                <a:ext cx="3379582" cy="14465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4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Instantiate the New HSG: Case HIT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A70AF6-0827-D4B3-B93D-EAA6F028FDDD}"/>
                  </a:ext>
                </a:extLst>
              </p:cNvPr>
              <p:cNvSpPr txBox="1"/>
              <p:nvPr/>
            </p:nvSpPr>
            <p:spPr>
              <a:xfrm>
                <a:off x="119336" y="5540945"/>
                <a:ext cx="11122759" cy="1185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HITS </a:t>
                </a:r>
                <a:r>
                  <a:rPr kumimoji="1" lang="en-US" altLang="zh-CN" sz="2400" dirty="0"/>
                  <a:t>AKS? </a:t>
                </a:r>
              </a:p>
              <a:p>
                <a:pPr algn="ctr"/>
                <a:r>
                  <a:rPr kumimoji="1" lang="en-US" altLang="zh-CN" sz="2200" dirty="0">
                    <a:solidFill>
                      <a:schemeClr val="tx1"/>
                    </a:solidFill>
                  </a:rPr>
                  <a:t>By enumerating all outputs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</a:rPr>
                  <a:t> and check, we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</a:rPr>
                  <a:t>-time </a:t>
                </a:r>
                <a:r>
                  <a:rPr kumimoji="1" lang="en-US" altLang="zh-CN" sz="2200" b="1" dirty="0">
                    <a:solidFill>
                      <a:srgbClr val="00B050"/>
                    </a:solidFill>
                  </a:rPr>
                  <a:t>deterministic</a:t>
                </a:r>
                <a:r>
                  <a:rPr kumimoji="1" lang="en-US" altLang="zh-CN" sz="2200" dirty="0">
                    <a:solidFill>
                      <a:schemeClr val="tx1"/>
                    </a:solidFill>
                  </a:rPr>
                  <a:t> </a:t>
                </a:r>
                <a:br>
                  <a:rPr kumimoji="1" lang="en-US" altLang="zh-CN" sz="2200" dirty="0">
                    <a:solidFill>
                      <a:schemeClr val="tx1"/>
                    </a:solidFill>
                  </a:rPr>
                </a:br>
                <a:r>
                  <a:rPr kumimoji="1" lang="en-US" altLang="zh-CN" sz="2200" dirty="0">
                    <a:solidFill>
                      <a:schemeClr val="tx1"/>
                    </a:solidFill>
                  </a:rPr>
                  <a:t>algorithm that outputs a </a:t>
                </a:r>
                <a:r>
                  <a:rPr kumimoji="1" lang="en-US" altLang="zh-CN" sz="2200" b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</a:rPr>
                  <a:t>-bit prime. (</a:t>
                </a:r>
                <a:r>
                  <a:rPr kumimoji="1" lang="en-US" altLang="zh-CN" sz="2200" b="1" dirty="0">
                    <a:solidFill>
                      <a:schemeClr val="tx1"/>
                    </a:solidFill>
                  </a:rPr>
                  <a:t>Not fast enough!</a:t>
                </a:r>
                <a:r>
                  <a:rPr kumimoji="1" lang="en-US" altLang="zh-CN" sz="2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A70AF6-0827-D4B3-B93D-EAA6F028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540945"/>
                <a:ext cx="11122759" cy="1185068"/>
              </a:xfrm>
              <a:prstGeom prst="rect">
                <a:avLst/>
              </a:prstGeom>
              <a:blipFill>
                <a:blip r:embed="rId3"/>
                <a:stretch>
                  <a:fillRect t="-2128"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/>
              <p:nvPr/>
            </p:nvSpPr>
            <p:spPr>
              <a:xfrm>
                <a:off x="5918617" y="740615"/>
                <a:ext cx="4027834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 for a big constant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17" y="740615"/>
                <a:ext cx="4027834" cy="462884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B7CBBE-E322-59FD-1DBA-9EEE1174E7A5}"/>
                  </a:ext>
                </a:extLst>
              </p:cNvPr>
              <p:cNvSpPr txBox="1"/>
              <p:nvPr/>
            </p:nvSpPr>
            <p:spPr>
              <a:xfrm>
                <a:off x="119336" y="1217840"/>
                <a:ext cx="4419595" cy="230409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800" dirty="0"/>
                  <a:t> outputs the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-bit prime in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 time</a:t>
                </a:r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B7CBBE-E322-59FD-1DBA-9EEE1174E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217840"/>
                <a:ext cx="4419595" cy="2304092"/>
              </a:xfrm>
              <a:prstGeom prst="rect">
                <a:avLst/>
              </a:prstGeom>
              <a:blipFill>
                <a:blip r:embed="rId5"/>
                <a:stretch>
                  <a:fillRect r="-85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>
            <a:extLst>
              <a:ext uri="{FF2B5EF4-FFF2-40B4-BE49-F238E27FC236}">
                <a16:creationId xmlns:a16="http://schemas.microsoft.com/office/drawing/2014/main" id="{BBD39E40-D1D6-5E8F-8D9F-A3B193791E3A}"/>
              </a:ext>
            </a:extLst>
          </p:cNvPr>
          <p:cNvSpPr/>
          <p:nvPr/>
        </p:nvSpPr>
        <p:spPr>
          <a:xfrm>
            <a:off x="4790527" y="2262163"/>
            <a:ext cx="3456384" cy="4033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A257DC-9D91-A432-4D2F-C4E75F29012B}"/>
                  </a:ext>
                </a:extLst>
              </p:cNvPr>
              <p:cNvSpPr txBox="1"/>
              <p:nvPr/>
            </p:nvSpPr>
            <p:spPr>
              <a:xfrm>
                <a:off x="4913532" y="1346383"/>
                <a:ext cx="324992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A257DC-9D91-A432-4D2F-C4E75F29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32" y="1346383"/>
                <a:ext cx="3249929" cy="720710"/>
              </a:xfrm>
              <a:prstGeom prst="rect">
                <a:avLst/>
              </a:prstGeom>
              <a:blipFill>
                <a:blip r:embed="rId6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手杖形箭头 14">
            <a:extLst>
              <a:ext uri="{FF2B5EF4-FFF2-40B4-BE49-F238E27FC236}">
                <a16:creationId xmlns:a16="http://schemas.microsoft.com/office/drawing/2014/main" id="{B6EC5295-2760-D96D-CE94-3585FA9A2825}"/>
              </a:ext>
            </a:extLst>
          </p:cNvPr>
          <p:cNvSpPr/>
          <p:nvPr/>
        </p:nvSpPr>
        <p:spPr>
          <a:xfrm rot="10800000">
            <a:off x="3854423" y="3753147"/>
            <a:ext cx="5616624" cy="792088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C095BA7-68D4-58FF-7D81-5694CEF7D3FB}"/>
                  </a:ext>
                </a:extLst>
              </p:cNvPr>
              <p:cNvSpPr txBox="1"/>
              <p:nvPr/>
            </p:nvSpPr>
            <p:spPr>
              <a:xfrm>
                <a:off x="5060791" y="3520751"/>
                <a:ext cx="3034870" cy="73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reconstruction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AKS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:{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}→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C095BA7-68D4-58FF-7D81-5694CEF7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91" y="3520751"/>
                <a:ext cx="3034870" cy="734240"/>
              </a:xfrm>
              <a:prstGeom prst="rect">
                <a:avLst/>
              </a:prstGeom>
              <a:blipFill>
                <a:blip r:embed="rId7"/>
                <a:stretch>
                  <a:fillRect l="-1667" t="-5085" r="-1667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B91DE80-5D0F-98F8-7D2B-52E7D4EDB1B2}"/>
                  </a:ext>
                </a:extLst>
              </p:cNvPr>
              <p:cNvSpPr txBox="1"/>
              <p:nvPr/>
            </p:nvSpPr>
            <p:spPr>
              <a:xfrm>
                <a:off x="3445002" y="4732344"/>
                <a:ext cx="6266460" cy="47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does not hit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AKS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AKS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B91DE80-5D0F-98F8-7D2B-52E7D4EDB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02" y="4732344"/>
                <a:ext cx="6266460" cy="474874"/>
              </a:xfrm>
              <a:prstGeom prst="rect">
                <a:avLst/>
              </a:prstGeom>
              <a:blipFill>
                <a:blip r:embed="rId8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52E483-A606-0C1B-85DD-717F6E6D02E0}"/>
                  </a:ext>
                </a:extLst>
              </p:cNvPr>
              <p:cNvSpPr txBox="1"/>
              <p:nvPr/>
            </p:nvSpPr>
            <p:spPr>
              <a:xfrm>
                <a:off x="8507283" y="1735697"/>
                <a:ext cx="3379582" cy="144655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800" dirty="0"/>
                  <a:t> 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AKS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endParaRPr kumimoji="1" lang="en-US" altLang="zh-CN" sz="2400" dirty="0"/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check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the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primality</a:t>
                </a:r>
              </a:p>
              <a:p>
                <a:pPr algn="ctr"/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in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1" i="1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b="1" dirty="0"/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time</a:t>
                </a:r>
              </a:p>
              <a:p>
                <a:pPr algn="ctr"/>
                <a:r>
                  <a:rPr kumimoji="1" lang="en-US" altLang="zh-CN" sz="8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52E483-A606-0C1B-85DD-717F6E6D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283" y="1735697"/>
                <a:ext cx="3379582" cy="14465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7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Why do we stop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/>
              <p:nvPr/>
            </p:nvSpPr>
            <p:spPr>
              <a:xfrm>
                <a:off x="110968" y="3140968"/>
                <a:ext cx="3536760" cy="105663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000" dirty="0"/>
                  <a:t> outputs the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-bit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000" dirty="0"/>
                  <a:t> time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E2C566-617B-BD3E-B600-B85B773C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8" y="3140968"/>
                <a:ext cx="3536760" cy="1056636"/>
              </a:xfrm>
              <a:prstGeom prst="rect">
                <a:avLst/>
              </a:prstGeom>
              <a:blipFill>
                <a:blip r:embed="rId3"/>
                <a:stretch>
                  <a:fillRect t="-1136" r="-355" b="-568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/>
              <p:nvPr/>
            </p:nvSpPr>
            <p:spPr>
              <a:xfrm>
                <a:off x="254383" y="2178650"/>
                <a:ext cx="324992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B0209-3D3B-D972-9906-C6CF3695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3" y="2178650"/>
                <a:ext cx="3249929" cy="720710"/>
              </a:xfrm>
              <a:prstGeom prst="rect">
                <a:avLst/>
              </a:prstGeom>
              <a:blipFill>
                <a:blip r:embed="rId4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/>
              <p:nvPr/>
            </p:nvSpPr>
            <p:spPr>
              <a:xfrm>
                <a:off x="6064043" y="740615"/>
                <a:ext cx="3736984" cy="473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kumimoji="1" lang="en-US" altLang="zh-CN" sz="2400" dirty="0"/>
                  <a:t> for a big constant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43" y="740615"/>
                <a:ext cx="3736984" cy="473656"/>
              </a:xfrm>
              <a:prstGeom prst="rect">
                <a:avLst/>
              </a:prstGeom>
              <a:blipFill>
                <a:blip r:embed="rId5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5FB006-4718-4CDC-6797-C1F24B7F259E}"/>
                  </a:ext>
                </a:extLst>
              </p:cNvPr>
              <p:cNvSpPr txBox="1"/>
              <p:nvPr/>
            </p:nvSpPr>
            <p:spPr>
              <a:xfrm>
                <a:off x="839416" y="5141316"/>
                <a:ext cx="2901795" cy="614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1600" dirty="0"/>
                  <a:t>: </a:t>
                </a:r>
                <a:br>
                  <a:rPr kumimoji="1" lang="en-US" altLang="zh-CN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DOES NOT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5FB006-4718-4CDC-6797-C1F24B7F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5141316"/>
                <a:ext cx="2901795" cy="614720"/>
              </a:xfrm>
              <a:prstGeom prst="rect">
                <a:avLst/>
              </a:prstGeom>
              <a:blipFill>
                <a:blip r:embed="rId6"/>
                <a:stretch>
                  <a:fillRect t="-2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8B272C3-1660-0847-35E6-0A9A3DB7B1EC}"/>
              </a:ext>
            </a:extLst>
          </p:cNvPr>
          <p:cNvCxnSpPr>
            <a:cxnSpLocks/>
          </p:cNvCxnSpPr>
          <p:nvPr/>
        </p:nvCxnSpPr>
        <p:spPr>
          <a:xfrm>
            <a:off x="2655594" y="4412669"/>
            <a:ext cx="1984267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7A78DB9-95BC-8FE6-9039-15375611D70D}"/>
                  </a:ext>
                </a:extLst>
              </p:cNvPr>
              <p:cNvSpPr txBox="1"/>
              <p:nvPr/>
            </p:nvSpPr>
            <p:spPr>
              <a:xfrm>
                <a:off x="3807722" y="5759165"/>
                <a:ext cx="3032432" cy="70788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b="0" dirty="0"/>
                  <a:t>poly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-time construction</a:t>
                </a:r>
                <a:br>
                  <a:rPr kumimoji="1" lang="en-US" altLang="zh-CN" sz="2000" dirty="0"/>
                </a:br>
                <a:r>
                  <a:rPr kumimoji="1" lang="en-US" altLang="zh-CN" sz="2000" dirty="0"/>
                  <a:t> of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-bit prime!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7A78DB9-95BC-8FE6-9039-15375611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22" y="5759165"/>
                <a:ext cx="3032432" cy="707886"/>
              </a:xfrm>
              <a:prstGeom prst="rect">
                <a:avLst/>
              </a:prstGeom>
              <a:blipFill>
                <a:blip r:embed="rId7"/>
                <a:stretch>
                  <a:fillRect l="-826" t="-3390" r="-1240" b="-118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4F1FBC9-916F-7AC4-3B85-5BAC7DB83AEC}"/>
                  </a:ext>
                </a:extLst>
              </p:cNvPr>
              <p:cNvSpPr txBox="1"/>
              <p:nvPr/>
            </p:nvSpPr>
            <p:spPr>
              <a:xfrm>
                <a:off x="2783632" y="1852727"/>
                <a:ext cx="2544221" cy="359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4F1FBC9-916F-7AC4-3B85-5BAC7DB8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1852727"/>
                <a:ext cx="2544221" cy="359714"/>
              </a:xfrm>
              <a:prstGeom prst="rect">
                <a:avLst/>
              </a:prstGeom>
              <a:blipFill>
                <a:blip r:embed="rId8"/>
                <a:stretch>
                  <a:fillRect l="-995" t="-333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E59D0F-662E-A759-6388-A9FB944C946B}"/>
                  </a:ext>
                </a:extLst>
              </p:cNvPr>
              <p:cNvSpPr txBox="1"/>
              <p:nvPr/>
            </p:nvSpPr>
            <p:spPr>
              <a:xfrm>
                <a:off x="5375920" y="2168282"/>
                <a:ext cx="4511595" cy="13738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: enumerating all outputs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and </a:t>
                </a:r>
                <a:r>
                  <a:rPr kumimoji="1" lang="en-US" altLang="zh-CN" sz="2000" dirty="0"/>
                  <a:t>output the first prime; a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time deterministic algorithm outputting 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fixed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-bit prime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E59D0F-662E-A759-6388-A9FB944C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168282"/>
                <a:ext cx="4511595" cy="1373838"/>
              </a:xfrm>
              <a:prstGeom prst="rect">
                <a:avLst/>
              </a:prstGeom>
              <a:blipFill>
                <a:blip r:embed="rId9"/>
                <a:stretch>
                  <a:fillRect l="-836" t="-893" b="-535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6689D66-BE1C-C23A-EDE7-6E3953150E3B}"/>
              </a:ext>
            </a:extLst>
          </p:cNvPr>
          <p:cNvCxnSpPr>
            <a:cxnSpLocks/>
          </p:cNvCxnSpPr>
          <p:nvPr/>
        </p:nvCxnSpPr>
        <p:spPr>
          <a:xfrm flipV="1">
            <a:off x="3199699" y="2333245"/>
            <a:ext cx="1816181" cy="78785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B2E2613-F70E-8826-5A7B-77AE8587115C}"/>
              </a:ext>
            </a:extLst>
          </p:cNvPr>
          <p:cNvCxnSpPr>
            <a:cxnSpLocks/>
          </p:cNvCxnSpPr>
          <p:nvPr/>
        </p:nvCxnSpPr>
        <p:spPr>
          <a:xfrm>
            <a:off x="9536406" y="3772815"/>
            <a:ext cx="1984267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54ACDCC-42AA-16D8-61C4-5267DB833EDA}"/>
              </a:ext>
            </a:extLst>
          </p:cNvPr>
          <p:cNvCxnSpPr>
            <a:cxnSpLocks/>
          </p:cNvCxnSpPr>
          <p:nvPr/>
        </p:nvCxnSpPr>
        <p:spPr>
          <a:xfrm flipV="1">
            <a:off x="9942942" y="1458800"/>
            <a:ext cx="1816181" cy="78785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3" grpId="0"/>
      <p:bldP spid="17" grpId="0" animBg="1"/>
      <p:bldP spid="19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Why do we stop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/>
              <p:nvPr/>
            </p:nvSpPr>
            <p:spPr>
              <a:xfrm>
                <a:off x="3042597" y="781760"/>
                <a:ext cx="4947252" cy="473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kumimoji="1" lang="en-US" altLang="zh-CN" sz="2400" dirty="0"/>
                  <a:t> for a big constant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sz="2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97" y="781760"/>
                <a:ext cx="4947252" cy="473656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E59D0F-662E-A759-6388-A9FB944C946B}"/>
                  </a:ext>
                </a:extLst>
              </p:cNvPr>
              <p:cNvSpPr txBox="1"/>
              <p:nvPr/>
            </p:nvSpPr>
            <p:spPr>
              <a:xfrm>
                <a:off x="191344" y="2984231"/>
                <a:ext cx="4032447" cy="104208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kumimoji="1" lang="en-US" altLang="zh-CN" sz="2000" dirty="0"/>
                  <a:t>a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time deterministic algorithm outputting 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fixed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-bit prime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E59D0F-662E-A759-6388-A9FB944C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984231"/>
                <a:ext cx="4032447" cy="1042080"/>
              </a:xfrm>
              <a:prstGeom prst="rect">
                <a:avLst/>
              </a:prstGeom>
              <a:blipFill>
                <a:blip r:embed="rId4"/>
                <a:stretch>
                  <a:fillRect l="-932" t="-1163" b="-697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B2E2613-F70E-8826-5A7B-77AE8587115C}"/>
              </a:ext>
            </a:extLst>
          </p:cNvPr>
          <p:cNvCxnSpPr>
            <a:cxnSpLocks/>
          </p:cNvCxnSpPr>
          <p:nvPr/>
        </p:nvCxnSpPr>
        <p:spPr>
          <a:xfrm>
            <a:off x="4280175" y="4027222"/>
            <a:ext cx="1984267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54ACDCC-42AA-16D8-61C4-5267DB833EDA}"/>
              </a:ext>
            </a:extLst>
          </p:cNvPr>
          <p:cNvCxnSpPr>
            <a:cxnSpLocks/>
          </p:cNvCxnSpPr>
          <p:nvPr/>
        </p:nvCxnSpPr>
        <p:spPr>
          <a:xfrm flipV="1">
            <a:off x="4280175" y="2221840"/>
            <a:ext cx="1816181" cy="78785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F834DF-8494-4F6B-19C6-F67BDE632CF6}"/>
                  </a:ext>
                </a:extLst>
              </p:cNvPr>
              <p:cNvSpPr txBox="1"/>
              <p:nvPr/>
            </p:nvSpPr>
            <p:spPr>
              <a:xfrm>
                <a:off x="665467" y="2196378"/>
                <a:ext cx="3502113" cy="721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F834DF-8494-4F6B-19C6-F67BDE632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67" y="2196378"/>
                <a:ext cx="3502113" cy="721672"/>
              </a:xfrm>
              <a:prstGeom prst="rect">
                <a:avLst/>
              </a:prstGeom>
              <a:blipFill>
                <a:blip r:embed="rId5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D68CD7-AB50-166B-BC39-34CD69537DF1}"/>
                  </a:ext>
                </a:extLst>
              </p:cNvPr>
              <p:cNvSpPr txBox="1"/>
              <p:nvPr/>
            </p:nvSpPr>
            <p:spPr>
              <a:xfrm>
                <a:off x="2639616" y="4736480"/>
                <a:ext cx="2860623" cy="605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1600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 DOES NOT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D68CD7-AB50-166B-BC39-34CD69537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4736480"/>
                <a:ext cx="2860623" cy="605935"/>
              </a:xfrm>
              <a:prstGeom prst="rect">
                <a:avLst/>
              </a:prstGeom>
              <a:blipFill>
                <a:blip r:embed="rId6"/>
                <a:stretch>
                  <a:fillRect t="-2041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3DD696-F3B5-207A-AFA0-D0C70993C2AE}"/>
                  </a:ext>
                </a:extLst>
              </p:cNvPr>
              <p:cNvSpPr txBox="1"/>
              <p:nvPr/>
            </p:nvSpPr>
            <p:spPr>
              <a:xfrm>
                <a:off x="3503713" y="1718608"/>
                <a:ext cx="2562188" cy="359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3DD696-F3B5-207A-AFA0-D0C70993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3" y="1718608"/>
                <a:ext cx="2562188" cy="359714"/>
              </a:xfrm>
              <a:prstGeom prst="rect">
                <a:avLst/>
              </a:prstGeom>
              <a:blipFill>
                <a:blip r:embed="rId7"/>
                <a:stretch>
                  <a:fillRect l="-495" t="-689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F509FF-899F-AE00-887C-2AD17788EF16}"/>
                  </a:ext>
                </a:extLst>
              </p:cNvPr>
              <p:cNvSpPr txBox="1"/>
              <p:nvPr/>
            </p:nvSpPr>
            <p:spPr>
              <a:xfrm>
                <a:off x="4913334" y="5538591"/>
                <a:ext cx="3094951" cy="70788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b="0" dirty="0"/>
                  <a:t>poly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-time construction</a:t>
                </a:r>
                <a:br>
                  <a:rPr kumimoji="1" lang="en-US" altLang="zh-CN" sz="2000" dirty="0"/>
                </a:br>
                <a:r>
                  <a:rPr kumimoji="1" lang="en-US" altLang="zh-CN" sz="2000" dirty="0"/>
                  <a:t> of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-bit prime!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F509FF-899F-AE00-887C-2AD17788E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34" y="5538591"/>
                <a:ext cx="3094951" cy="707886"/>
              </a:xfrm>
              <a:prstGeom prst="rect">
                <a:avLst/>
              </a:prstGeom>
              <a:blipFill>
                <a:blip r:embed="rId8"/>
                <a:stretch>
                  <a:fillRect t="-1667" b="-116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48CBB3-E15D-F2B3-F21D-5C5AC53797E9}"/>
                  </a:ext>
                </a:extLst>
              </p:cNvPr>
              <p:cNvSpPr txBox="1"/>
              <p:nvPr/>
            </p:nvSpPr>
            <p:spPr>
              <a:xfrm>
                <a:off x="6513456" y="1656218"/>
                <a:ext cx="4988230" cy="135857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: enumerating all outputs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and </a:t>
                </a:r>
                <a:r>
                  <a:rPr kumimoji="1" lang="en-US" altLang="zh-CN" sz="2000" dirty="0"/>
                  <a:t>output the first prime;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time deterministic algorithm outputting a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</a:rPr>
                  <a:t>fixed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-bit prime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48CBB3-E15D-F2B3-F21D-5C5AC537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56" y="1656218"/>
                <a:ext cx="4988230" cy="1358577"/>
              </a:xfrm>
              <a:prstGeom prst="rect">
                <a:avLst/>
              </a:prstGeom>
              <a:blipFill>
                <a:blip r:embed="rId9"/>
                <a:stretch>
                  <a:fillRect l="-1008" t="-1802" r="-1008" b="-5405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4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8295D5E3-12A6-4150-B33A-B049489FCB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7368" y="15424"/>
                <a:ext cx="11317064" cy="839389"/>
              </a:xfrm>
            </p:spPr>
            <p:txBody>
              <a:bodyPr>
                <a:noAutofit/>
              </a:bodyPr>
              <a:lstStyle/>
              <a:p>
                <a:pPr lvl="1" algn="ctr"/>
                <a:r>
                  <a:rPr lang="en-US" altLang="zh-CN" sz="4000" b="1" dirty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𝐖𝐢</m:t>
                    </m:r>
                    <m:sSup>
                      <m:sSupPr>
                        <m:ctrlPr>
                          <a:rPr lang="en-US" altLang="zh-CN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zh-CN" sz="4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altLang="zh-CN" sz="4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altLang="zh-CN" sz="4000" b="1" dirty="0">
                    <a:solidFill>
                      <a:srgbClr val="FF0000"/>
                    </a:solidFill>
                  </a:rPr>
                  <a:t> Argument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8295D5E3-12A6-4150-B33A-B049489F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7368" y="15424"/>
                <a:ext cx="11317064" cy="839389"/>
              </a:xfrm>
              <a:blipFill>
                <a:blip r:embed="rId3"/>
                <a:stretch>
                  <a:fillRect t="-298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/>
              <p:nvPr/>
            </p:nvSpPr>
            <p:spPr>
              <a:xfrm>
                <a:off x="5032443" y="828989"/>
                <a:ext cx="1497781" cy="48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43" y="828989"/>
                <a:ext cx="1497781" cy="48635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B2E2613-F70E-8826-5A7B-77AE8587115C}"/>
              </a:ext>
            </a:extLst>
          </p:cNvPr>
          <p:cNvCxnSpPr>
            <a:cxnSpLocks/>
          </p:cNvCxnSpPr>
          <p:nvPr/>
        </p:nvCxnSpPr>
        <p:spPr>
          <a:xfrm>
            <a:off x="1645843" y="3717032"/>
            <a:ext cx="0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54ACDCC-42AA-16D8-61C4-5267DB833EDA}"/>
              </a:ext>
            </a:extLst>
          </p:cNvPr>
          <p:cNvCxnSpPr>
            <a:cxnSpLocks/>
          </p:cNvCxnSpPr>
          <p:nvPr/>
        </p:nvCxnSpPr>
        <p:spPr>
          <a:xfrm>
            <a:off x="2901423" y="3140968"/>
            <a:ext cx="13492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D68CD7-AB50-166B-BC39-34CD69537DF1}"/>
                  </a:ext>
                </a:extLst>
              </p:cNvPr>
              <p:cNvSpPr txBox="1"/>
              <p:nvPr/>
            </p:nvSpPr>
            <p:spPr>
              <a:xfrm>
                <a:off x="1508336" y="4073342"/>
                <a:ext cx="3070771" cy="605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1600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DOES NOT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D68CD7-AB50-166B-BC39-34CD69537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336" y="4073342"/>
                <a:ext cx="3070771" cy="605935"/>
              </a:xfrm>
              <a:prstGeom prst="rect">
                <a:avLst/>
              </a:prstGeom>
              <a:blipFill>
                <a:blip r:embed="rId5"/>
                <a:stretch>
                  <a:fillRect t="-204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3DD696-F3B5-207A-AFA0-D0C70993C2AE}"/>
                  </a:ext>
                </a:extLst>
              </p:cNvPr>
              <p:cNvSpPr txBox="1"/>
              <p:nvPr/>
            </p:nvSpPr>
            <p:spPr>
              <a:xfrm>
                <a:off x="2709020" y="2382573"/>
                <a:ext cx="1833737" cy="605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1600" dirty="0"/>
                  <a:t> </a:t>
                </a:r>
                <a:br>
                  <a:rPr kumimoji="1" lang="en-US" altLang="zh-CN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3DD696-F3B5-207A-AFA0-D0C70993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020" y="2382573"/>
                <a:ext cx="1833737" cy="605935"/>
              </a:xfrm>
              <a:prstGeom prst="rect">
                <a:avLst/>
              </a:prstGeom>
              <a:blipFill>
                <a:blip r:embed="rId6"/>
                <a:stretch>
                  <a:fillRect t="-2041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F509FF-899F-AE00-887C-2AD17788EF16}"/>
                  </a:ext>
                </a:extLst>
              </p:cNvPr>
              <p:cNvSpPr txBox="1"/>
              <p:nvPr/>
            </p:nvSpPr>
            <p:spPr>
              <a:xfrm>
                <a:off x="324991" y="5120147"/>
                <a:ext cx="2748124" cy="64633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b="0" dirty="0"/>
                  <a:t>poly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-time construction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 of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F509FF-899F-AE00-887C-2AD17788E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1" y="5120147"/>
                <a:ext cx="2748124" cy="646331"/>
              </a:xfrm>
              <a:prstGeom prst="rect">
                <a:avLst/>
              </a:prstGeom>
              <a:blipFill>
                <a:blip r:embed="rId7"/>
                <a:stretch>
                  <a:fillRect l="-909" t="-1818" r="-455" b="-1272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F3CBF5-E44D-8741-062D-543B0EF86D89}"/>
                  </a:ext>
                </a:extLst>
              </p:cNvPr>
              <p:cNvSpPr txBox="1"/>
              <p:nvPr/>
            </p:nvSpPr>
            <p:spPr>
              <a:xfrm>
                <a:off x="169388" y="2448041"/>
                <a:ext cx="2539632" cy="123713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/>
                  <a:t> outputs the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dirty="0"/>
                  <a:t> time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F3CBF5-E44D-8741-062D-543B0EF86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8" y="2448041"/>
                <a:ext cx="2539632" cy="1237134"/>
              </a:xfrm>
              <a:prstGeom prst="rect">
                <a:avLst/>
              </a:prstGeom>
              <a:blipFill>
                <a:blip r:embed="rId8"/>
                <a:stretch>
                  <a:fillRect b="-5941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9F2BBB-A1DC-A454-ADF3-BBECCA831AF6}"/>
                  </a:ext>
                </a:extLst>
              </p:cNvPr>
              <p:cNvSpPr txBox="1"/>
              <p:nvPr/>
            </p:nvSpPr>
            <p:spPr>
              <a:xfrm>
                <a:off x="134298" y="1643331"/>
                <a:ext cx="3129511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A </a:t>
                </a:r>
                <a:r>
                  <a:rPr kumimoji="1" lang="en-US" altLang="zh-CN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dirty="0"/>
                  <a:t> </a:t>
                </a:r>
                <a:r>
                  <a:rPr kumimoji="1" lang="en-US" altLang="zh-CN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9F2BBB-A1DC-A454-ADF3-BBECCA83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8" y="1643331"/>
                <a:ext cx="3129511" cy="658642"/>
              </a:xfrm>
              <a:prstGeom prst="rect">
                <a:avLst/>
              </a:prstGeom>
              <a:blipFill>
                <a:blip r:embed="rId9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52EDB-3EC6-62E2-18ED-B05D6775D4BB}"/>
                  </a:ext>
                </a:extLst>
              </p:cNvPr>
              <p:cNvSpPr txBox="1"/>
              <p:nvPr/>
            </p:nvSpPr>
            <p:spPr>
              <a:xfrm>
                <a:off x="4409095" y="2677686"/>
                <a:ext cx="2805833" cy="94711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/>
                  <a:t> outputs a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time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52EDB-3EC6-62E2-18ED-B05D6775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095" y="2677686"/>
                <a:ext cx="2805833" cy="947119"/>
              </a:xfrm>
              <a:prstGeom prst="rect">
                <a:avLst/>
              </a:prstGeom>
              <a:blipFill>
                <a:blip r:embed="rId10"/>
                <a:stretch>
                  <a:fillRect l="-444" r="-2667" b="-6329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36301EF-0C5B-EEC1-C482-1A2973DFEC32}"/>
              </a:ext>
            </a:extLst>
          </p:cNvPr>
          <p:cNvCxnSpPr>
            <a:cxnSpLocks/>
          </p:cNvCxnSpPr>
          <p:nvPr/>
        </p:nvCxnSpPr>
        <p:spPr>
          <a:xfrm>
            <a:off x="5844601" y="4040197"/>
            <a:ext cx="0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C7A6CF-E70F-EA41-0BD4-22EAA8276A48}"/>
                  </a:ext>
                </a:extLst>
              </p:cNvPr>
              <p:cNvSpPr txBox="1"/>
              <p:nvPr/>
            </p:nvSpPr>
            <p:spPr>
              <a:xfrm>
                <a:off x="6011040" y="4429148"/>
                <a:ext cx="3109293" cy="605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1600" dirty="0"/>
                  <a:t>: </a:t>
                </a:r>
                <a:br>
                  <a:rPr kumimoji="1" lang="en-US" altLang="zh-CN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DOES NOT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C7A6CF-E70F-EA41-0BD4-22EAA8276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040" y="4429148"/>
                <a:ext cx="3109293" cy="605935"/>
              </a:xfrm>
              <a:prstGeom prst="rect">
                <a:avLst/>
              </a:prstGeom>
              <a:blipFill>
                <a:blip r:embed="rId11"/>
                <a:stretch>
                  <a:fillRect t="-2041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9F8CB45-7CEF-9985-6C37-CBE73A5C0E65}"/>
                  </a:ext>
                </a:extLst>
              </p:cNvPr>
              <p:cNvSpPr txBox="1"/>
              <p:nvPr/>
            </p:nvSpPr>
            <p:spPr>
              <a:xfrm>
                <a:off x="4494895" y="5443312"/>
                <a:ext cx="2805833" cy="64633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b="0" dirty="0"/>
                  <a:t>poly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-time construction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 of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9F8CB45-7CEF-9985-6C37-CBE73A5C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95" y="5443312"/>
                <a:ext cx="2805833" cy="646331"/>
              </a:xfrm>
              <a:prstGeom prst="rect">
                <a:avLst/>
              </a:prstGeom>
              <a:blipFill>
                <a:blip r:embed="rId12"/>
                <a:stretch>
                  <a:fillRect t="-1852" b="-12963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D5E5A28-4E35-EC23-20DD-AC0BEE25CC57}"/>
              </a:ext>
            </a:extLst>
          </p:cNvPr>
          <p:cNvCxnSpPr>
            <a:cxnSpLocks/>
          </p:cNvCxnSpPr>
          <p:nvPr/>
        </p:nvCxnSpPr>
        <p:spPr>
          <a:xfrm>
            <a:off x="7392144" y="3284984"/>
            <a:ext cx="13492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6ED6C1-A515-8BDA-9836-5285826AADF5}"/>
                  </a:ext>
                </a:extLst>
              </p:cNvPr>
              <p:cNvSpPr txBox="1"/>
              <p:nvPr/>
            </p:nvSpPr>
            <p:spPr>
              <a:xfrm>
                <a:off x="7115328" y="2543052"/>
                <a:ext cx="1833737" cy="613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1600" dirty="0"/>
                  <a:t> </a:t>
                </a:r>
                <a:br>
                  <a:rPr kumimoji="1" lang="en-US" altLang="zh-CN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6ED6C1-A515-8BDA-9836-5285826AA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28" y="2543052"/>
                <a:ext cx="1833737" cy="613501"/>
              </a:xfrm>
              <a:prstGeom prst="rect">
                <a:avLst/>
              </a:prstGeom>
              <a:blipFill>
                <a:blip r:embed="rId13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E31FC7-5C5B-1530-767B-FD92C99E45F1}"/>
                  </a:ext>
                </a:extLst>
              </p:cNvPr>
              <p:cNvSpPr txBox="1"/>
              <p:nvPr/>
            </p:nvSpPr>
            <p:spPr>
              <a:xfrm>
                <a:off x="4579111" y="1818813"/>
                <a:ext cx="3177793" cy="678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A </a:t>
                </a:r>
                <a:r>
                  <a:rPr kumimoji="1" lang="en-US" altLang="zh-CN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dirty="0"/>
                  <a:t> </a:t>
                </a:r>
                <a:r>
                  <a:rPr kumimoji="1" lang="en-US" altLang="zh-CN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E31FC7-5C5B-1530-767B-FD92C99E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11" y="1818813"/>
                <a:ext cx="3177793" cy="678647"/>
              </a:xfrm>
              <a:prstGeom prst="rect">
                <a:avLst/>
              </a:prstGeom>
              <a:blipFill>
                <a:blip r:embed="rId14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310282-3FA5-D115-637D-8DD8601421D6}"/>
                  </a:ext>
                </a:extLst>
              </p:cNvPr>
              <p:cNvSpPr txBox="1"/>
              <p:nvPr/>
            </p:nvSpPr>
            <p:spPr>
              <a:xfrm>
                <a:off x="8832308" y="2681738"/>
                <a:ext cx="2689325" cy="122411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/>
                  <a:t> outputs a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time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310282-3FA5-D115-637D-8DD86014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8" y="2681738"/>
                <a:ext cx="2689325" cy="1224118"/>
              </a:xfrm>
              <a:prstGeom prst="rect">
                <a:avLst/>
              </a:prstGeom>
              <a:blipFill>
                <a:blip r:embed="rId15"/>
                <a:stretch>
                  <a:fillRect b="-4950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2F28D56-EAD4-0F65-2AB3-3D9CBE058D37}"/>
              </a:ext>
            </a:extLst>
          </p:cNvPr>
          <p:cNvCxnSpPr>
            <a:cxnSpLocks/>
          </p:cNvCxnSpPr>
          <p:nvPr/>
        </p:nvCxnSpPr>
        <p:spPr>
          <a:xfrm>
            <a:off x="10188415" y="4113912"/>
            <a:ext cx="0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A92300-AA00-588A-9E80-F7D9069B7F91}"/>
                  </a:ext>
                </a:extLst>
              </p:cNvPr>
              <p:cNvSpPr txBox="1"/>
              <p:nvPr/>
            </p:nvSpPr>
            <p:spPr>
              <a:xfrm>
                <a:off x="9974840" y="4403325"/>
                <a:ext cx="2440129" cy="634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16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DOES NOT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A92300-AA00-588A-9E80-F7D9069B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40" y="4403325"/>
                <a:ext cx="2440129" cy="634661"/>
              </a:xfrm>
              <a:prstGeom prst="rect">
                <a:avLst/>
              </a:prstGeom>
              <a:blipFill>
                <a:blip r:embed="rId1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887DF34-22F7-C05D-5A5B-3BAC1D21ED8E}"/>
                  </a:ext>
                </a:extLst>
              </p:cNvPr>
              <p:cNvSpPr txBox="1"/>
              <p:nvPr/>
            </p:nvSpPr>
            <p:spPr>
              <a:xfrm>
                <a:off x="8918599" y="5644500"/>
                <a:ext cx="2805833" cy="64633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b="0" dirty="0"/>
                  <a:t>poly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-time construction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 of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887DF34-22F7-C05D-5A5B-3BAC1D21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99" y="5644500"/>
                <a:ext cx="2805833" cy="646331"/>
              </a:xfrm>
              <a:prstGeom prst="rect">
                <a:avLst/>
              </a:prstGeom>
              <a:blipFill>
                <a:blip r:embed="rId17"/>
                <a:stretch>
                  <a:fillRect t="-1852" b="-12963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33BD6FD-BB29-5ED8-846E-BD0D6527668C}"/>
              </a:ext>
            </a:extLst>
          </p:cNvPr>
          <p:cNvCxnSpPr>
            <a:cxnSpLocks/>
          </p:cNvCxnSpPr>
          <p:nvPr/>
        </p:nvCxnSpPr>
        <p:spPr>
          <a:xfrm>
            <a:off x="11584915" y="3284984"/>
            <a:ext cx="387295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" grpId="0" animBg="1"/>
      <p:bldP spid="10" grpId="0"/>
      <p:bldP spid="13" grpId="0" animBg="1"/>
      <p:bldP spid="15" grpId="0"/>
      <p:bldP spid="16" grpId="0" animBg="1"/>
      <p:bldP spid="18" grpId="0"/>
      <p:bldP spid="19" grpId="0"/>
      <p:bldP spid="20" grpId="0" animBg="1"/>
      <p:bldP spid="23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When do we stop?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/>
              <p:nvPr/>
            </p:nvSpPr>
            <p:spPr>
              <a:xfrm>
                <a:off x="2781264" y="831073"/>
                <a:ext cx="6586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/>
                  <a:t>pick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sz="2400" dirty="0"/>
                  <a:t> large enough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grows faster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!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3C9438-D6F8-616E-2F6B-C22E0CC4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64" y="831073"/>
                <a:ext cx="6586675" cy="461665"/>
              </a:xfrm>
              <a:prstGeom prst="rect">
                <a:avLst/>
              </a:prstGeom>
              <a:blipFill>
                <a:blip r:embed="rId3"/>
                <a:stretch>
                  <a:fillRect l="-769" t="-8108" r="-962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52EDB-3EC6-62E2-18ED-B05D6775D4BB}"/>
                  </a:ext>
                </a:extLst>
              </p:cNvPr>
              <p:cNvSpPr txBox="1"/>
              <p:nvPr/>
            </p:nvSpPr>
            <p:spPr>
              <a:xfrm>
                <a:off x="2053244" y="2366049"/>
                <a:ext cx="2805833" cy="95821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/>
                  <a:t> outputs a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time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52EDB-3EC6-62E2-18ED-B05D6775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244" y="2366049"/>
                <a:ext cx="2805833" cy="958211"/>
              </a:xfrm>
              <a:prstGeom prst="rect">
                <a:avLst/>
              </a:prstGeom>
              <a:blipFill>
                <a:blip r:embed="rId4"/>
                <a:stretch>
                  <a:fillRect l="-446" r="-2232" b="-6250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36301EF-0C5B-EEC1-C482-1A2973DFEC32}"/>
              </a:ext>
            </a:extLst>
          </p:cNvPr>
          <p:cNvCxnSpPr>
            <a:cxnSpLocks/>
          </p:cNvCxnSpPr>
          <p:nvPr/>
        </p:nvCxnSpPr>
        <p:spPr>
          <a:xfrm>
            <a:off x="3488750" y="3728560"/>
            <a:ext cx="0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C7A6CF-E70F-EA41-0BD4-22EAA8276A48}"/>
                  </a:ext>
                </a:extLst>
              </p:cNvPr>
              <p:cNvSpPr txBox="1"/>
              <p:nvPr/>
            </p:nvSpPr>
            <p:spPr>
              <a:xfrm>
                <a:off x="3655189" y="4117511"/>
                <a:ext cx="2440129" cy="634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16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DOES NOT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C7A6CF-E70F-EA41-0BD4-22EAA8276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89" y="4117511"/>
                <a:ext cx="2440129" cy="634661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9F8CB45-7CEF-9985-6C37-CBE73A5C0E65}"/>
                  </a:ext>
                </a:extLst>
              </p:cNvPr>
              <p:cNvSpPr txBox="1"/>
              <p:nvPr/>
            </p:nvSpPr>
            <p:spPr>
              <a:xfrm>
                <a:off x="2139044" y="5131675"/>
                <a:ext cx="2805833" cy="64633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b="0" dirty="0"/>
                  <a:t>poly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-time construction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 of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9F8CB45-7CEF-9985-6C37-CBE73A5C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44" y="5131675"/>
                <a:ext cx="2805833" cy="646331"/>
              </a:xfrm>
              <a:prstGeom prst="rect">
                <a:avLst/>
              </a:prstGeom>
              <a:blipFill>
                <a:blip r:embed="rId6"/>
                <a:stretch>
                  <a:fillRect t="-1818" b="-10909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D5E5A28-4E35-EC23-20DD-AC0BEE25CC57}"/>
              </a:ext>
            </a:extLst>
          </p:cNvPr>
          <p:cNvCxnSpPr>
            <a:cxnSpLocks/>
          </p:cNvCxnSpPr>
          <p:nvPr/>
        </p:nvCxnSpPr>
        <p:spPr>
          <a:xfrm>
            <a:off x="5233292" y="2946736"/>
            <a:ext cx="13492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6ED6C1-A515-8BDA-9836-5285826AADF5}"/>
                  </a:ext>
                </a:extLst>
              </p:cNvPr>
              <p:cNvSpPr txBox="1"/>
              <p:nvPr/>
            </p:nvSpPr>
            <p:spPr>
              <a:xfrm>
                <a:off x="4970791" y="2226107"/>
                <a:ext cx="1833737" cy="613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HIT</a:t>
                </a:r>
                <a:r>
                  <a:rPr kumimoji="1" lang="en-US" altLang="zh-CN" sz="1600" dirty="0"/>
                  <a:t> </a:t>
                </a:r>
                <a:br>
                  <a:rPr kumimoji="1" lang="en-US" altLang="zh-CN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6ED6C1-A515-8BDA-9836-5285826AA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91" y="2226107"/>
                <a:ext cx="1833737" cy="613501"/>
              </a:xfrm>
              <a:prstGeom prst="rect">
                <a:avLst/>
              </a:prstGeom>
              <a:blipFill>
                <a:blip r:embed="rId7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E31FC7-5C5B-1530-767B-FD92C99E45F1}"/>
                  </a:ext>
                </a:extLst>
              </p:cNvPr>
              <p:cNvSpPr txBox="1"/>
              <p:nvPr/>
            </p:nvSpPr>
            <p:spPr>
              <a:xfrm>
                <a:off x="2186519" y="1507176"/>
                <a:ext cx="3251275" cy="670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A </a:t>
                </a:r>
                <a:r>
                  <a:rPr kumimoji="1" lang="en-US" altLang="zh-CN" b="1" dirty="0">
                    <a:solidFill>
                      <a:srgbClr val="7030A0"/>
                    </a:solidFill>
                  </a:rPr>
                  <a:t>candidate</a:t>
                </a:r>
                <a:r>
                  <a:rPr kumimoji="1" lang="en-US" altLang="zh-CN" dirty="0"/>
                  <a:t> </a:t>
                </a:r>
                <a:r>
                  <a:rPr kumimoji="1" lang="en-US" altLang="zh-CN" b="1" dirty="0">
                    <a:solidFill>
                      <a:srgbClr val="00B050"/>
                    </a:solidFill>
                  </a:rPr>
                  <a:t>HSG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E31FC7-5C5B-1530-767B-FD92C99E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19" y="1507176"/>
                <a:ext cx="3251275" cy="670953"/>
              </a:xfrm>
              <a:prstGeom prst="rect">
                <a:avLst/>
              </a:prstGeom>
              <a:blipFill>
                <a:blip r:embed="rId8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310282-3FA5-D115-637D-8DD8601421D6}"/>
                  </a:ext>
                </a:extLst>
              </p:cNvPr>
              <p:cNvSpPr txBox="1"/>
              <p:nvPr/>
            </p:nvSpPr>
            <p:spPr>
              <a:xfrm>
                <a:off x="7013383" y="2371618"/>
                <a:ext cx="3019607" cy="95160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/>
                  <a:t> outputs a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time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310282-3FA5-D115-637D-8DD86014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83" y="2371618"/>
                <a:ext cx="3019607" cy="951607"/>
              </a:xfrm>
              <a:prstGeom prst="rect">
                <a:avLst/>
              </a:prstGeom>
              <a:blipFill>
                <a:blip r:embed="rId9"/>
                <a:stretch>
                  <a:fillRect r="-2066" b="-6329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2F28D56-EAD4-0F65-2AB3-3D9CBE058D37}"/>
              </a:ext>
            </a:extLst>
          </p:cNvPr>
          <p:cNvCxnSpPr>
            <a:cxnSpLocks/>
          </p:cNvCxnSpPr>
          <p:nvPr/>
        </p:nvCxnSpPr>
        <p:spPr>
          <a:xfrm>
            <a:off x="8369490" y="3803792"/>
            <a:ext cx="0" cy="12134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A92300-AA00-588A-9E80-F7D9069B7F91}"/>
                  </a:ext>
                </a:extLst>
              </p:cNvPr>
              <p:cNvSpPr txBox="1"/>
              <p:nvPr/>
            </p:nvSpPr>
            <p:spPr>
              <a:xfrm>
                <a:off x="8397865" y="4056679"/>
                <a:ext cx="2440129" cy="634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7030A0"/>
                    </a:solidFill>
                  </a:rPr>
                  <a:t>Case AVOID</a:t>
                </a:r>
                <a:r>
                  <a:rPr kumimoji="1"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16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DOES NOT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AKS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A92300-AA00-588A-9E80-F7D9069B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65" y="4056679"/>
                <a:ext cx="2440129" cy="634661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887DF34-22F7-C05D-5A5B-3BAC1D21ED8E}"/>
                  </a:ext>
                </a:extLst>
              </p:cNvPr>
              <p:cNvSpPr txBox="1"/>
              <p:nvPr/>
            </p:nvSpPr>
            <p:spPr>
              <a:xfrm>
                <a:off x="7035074" y="5334380"/>
                <a:ext cx="2935035" cy="64633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b="0" dirty="0"/>
                  <a:t>poly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-time construction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 of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dirty="0"/>
                  <a:t>-bit prime!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887DF34-22F7-C05D-5A5B-3BAC1D21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74" y="5334380"/>
                <a:ext cx="2935035" cy="646331"/>
              </a:xfrm>
              <a:prstGeom prst="rect">
                <a:avLst/>
              </a:prstGeom>
              <a:blipFill>
                <a:blip r:embed="rId11"/>
                <a:stretch>
                  <a:fillRect l="-426" r="-851" b="-1272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33BD6FD-BB29-5ED8-846E-BD0D6527668C}"/>
              </a:ext>
            </a:extLst>
          </p:cNvPr>
          <p:cNvCxnSpPr>
            <a:cxnSpLocks/>
          </p:cNvCxnSpPr>
          <p:nvPr/>
        </p:nvCxnSpPr>
        <p:spPr>
          <a:xfrm>
            <a:off x="10450699" y="2841125"/>
            <a:ext cx="387295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6A31D0A-1F1E-97C5-B95D-70A78482150D}"/>
              </a:ext>
            </a:extLst>
          </p:cNvPr>
          <p:cNvCxnSpPr>
            <a:cxnSpLocks/>
          </p:cNvCxnSpPr>
          <p:nvPr/>
        </p:nvCxnSpPr>
        <p:spPr>
          <a:xfrm>
            <a:off x="1359164" y="2839608"/>
            <a:ext cx="387295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499D5B-6A84-EFE0-567E-7805DA82EA6A}"/>
                  </a:ext>
                </a:extLst>
              </p:cNvPr>
              <p:cNvSpPr txBox="1"/>
              <p:nvPr/>
            </p:nvSpPr>
            <p:spPr>
              <a:xfrm>
                <a:off x="313946" y="6192941"/>
                <a:ext cx="11293220" cy="495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/>
                  <a:t>For some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400" dirty="0"/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time, and we stop there.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499D5B-6A84-EFE0-567E-7805DA82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6" y="6192941"/>
                <a:ext cx="11293220" cy="495328"/>
              </a:xfrm>
              <a:prstGeom prst="rect">
                <a:avLst/>
              </a:prstGeom>
              <a:blipFill>
                <a:blip r:embed="rId12"/>
                <a:stretch>
                  <a:fillRect l="-337" t="-7500" r="-449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FCFDC7-BE39-84D4-CAF4-CF3D1CBBE2C5}"/>
                  </a:ext>
                </a:extLst>
              </p:cNvPr>
              <p:cNvSpPr txBox="1"/>
              <p:nvPr/>
            </p:nvSpPr>
            <p:spPr>
              <a:xfrm>
                <a:off x="1283483" y="806386"/>
                <a:ext cx="1497781" cy="48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kumimoji="1" lang="en-US" altLang="zh-CN" sz="2400" dirty="0"/>
                  <a:t>;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FCFDC7-BE39-84D4-CAF4-CF3D1CBB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83" y="806386"/>
                <a:ext cx="1497781" cy="486352"/>
              </a:xfrm>
              <a:prstGeom prst="rect">
                <a:avLst/>
              </a:prstGeom>
              <a:blipFill>
                <a:blip r:embed="rId13"/>
                <a:stretch>
                  <a:fillRect t="-5128" r="-6780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  <p:bldP spid="16" grpId="0" animBg="1"/>
      <p:bldP spid="18" grpId="0"/>
      <p:bldP spid="19" grpId="0"/>
      <p:bldP spid="20" grpId="0" animBg="1"/>
      <p:bldP spid="23" grpId="0"/>
      <p:bldP spid="24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424"/>
            <a:ext cx="11317064" cy="839389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EA304E0-2452-D6DC-B654-32A56D5EE45C}"/>
                  </a:ext>
                </a:extLst>
              </p:cNvPr>
              <p:cNvSpPr txBox="1"/>
              <p:nvPr/>
            </p:nvSpPr>
            <p:spPr>
              <a:xfrm>
                <a:off x="1133352" y="980728"/>
                <a:ext cx="9865096" cy="5812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/>
                  <a:t>Given a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/>
                  <a:t>-time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 that constructs an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-bit prime, we build a HSG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sz="2800" dirty="0"/>
                  <a:t> attempting to hit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800" dirty="0"/>
                  <a:t>-bit primes, for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kumimoji="1" lang="en-US" altLang="zh-CN" sz="2800" dirty="0"/>
                  <a:t>.</a:t>
                </a:r>
                <a:br>
                  <a:rPr kumimoji="1" lang="en-US" altLang="zh-CN" sz="2800" dirty="0"/>
                </a:br>
                <a:r>
                  <a:rPr kumimoji="1" lang="en-US" altLang="zh-CN" sz="800" dirty="0"/>
                  <a:t>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800" dirty="0"/>
                  <a:t>If it 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</a:rPr>
                  <a:t>hits</a:t>
                </a:r>
                <a:r>
                  <a:rPr kumimoji="1" lang="en-US" altLang="zh-CN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/>
                  <a:t>-time construction of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800" dirty="0"/>
                  <a:t>-bit prime. (</a:t>
                </a:r>
                <a:r>
                  <a:rPr kumimoji="1" lang="en-US" altLang="zh-CN" sz="2800" b="1" dirty="0">
                    <a:solidFill>
                      <a:srgbClr val="00B050"/>
                    </a:solidFill>
                  </a:rPr>
                  <a:t>Now a better algorithm</a:t>
                </a:r>
                <a:r>
                  <a:rPr kumimoji="1" lang="en-US" altLang="zh-CN" sz="2800" dirty="0"/>
                  <a:t>!)</a:t>
                </a:r>
                <a:br>
                  <a:rPr kumimoji="1" lang="en-US" altLang="zh-CN" sz="2800" dirty="0"/>
                </a:br>
                <a:r>
                  <a:rPr kumimoji="1" lang="en-US" altLang="zh-CN" sz="8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800" dirty="0"/>
                  <a:t>If it </a:t>
                </a:r>
                <a:r>
                  <a:rPr kumimoji="1" lang="en-US" altLang="zh-CN" sz="2800" b="1" dirty="0">
                    <a:solidFill>
                      <a:srgbClr val="00B050"/>
                    </a:solidFill>
                  </a:rPr>
                  <a:t>does not hit</a:t>
                </a:r>
                <a:r>
                  <a:rPr kumimoji="1" lang="en-US" altLang="zh-CN" sz="2800" dirty="0"/>
                  <a:t>, we immediately get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/>
                  <a:t>-time construction of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800" dirty="0"/>
                  <a:t>-bit prime. (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</a:rPr>
                  <a:t>DONE</a:t>
                </a:r>
                <a:r>
                  <a:rPr kumimoji="1" lang="en-US" altLang="zh-CN" sz="2800" dirty="0"/>
                  <a:t>)</a:t>
                </a:r>
                <a:br>
                  <a:rPr kumimoji="1" lang="en-US" altLang="zh-CN" sz="2800" dirty="0"/>
                </a:br>
                <a:r>
                  <a:rPr kumimoji="1" lang="en-US" altLang="zh-CN" sz="800" dirty="0"/>
                  <a:t> </a:t>
                </a:r>
              </a:p>
              <a:p>
                <a:r>
                  <a:rPr kumimoji="1" lang="en-US" altLang="zh-CN" sz="2800" dirty="0"/>
                  <a:t>In the first case, we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iterate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the same argument </a:t>
                </a:r>
                <a:r>
                  <a:rPr kumimoji="1" lang="en-US" altLang="zh-CN" sz="2800" dirty="0"/>
                  <a:t>again on the </a:t>
                </a:r>
                <a:r>
                  <a:rPr kumimoji="1" lang="en-US" altLang="zh-CN" sz="2800" b="1" dirty="0">
                    <a:solidFill>
                      <a:srgbClr val="00B050"/>
                    </a:solidFill>
                  </a:rPr>
                  <a:t>new and better</a:t>
                </a:r>
                <a:r>
                  <a:rPr kumimoji="1" lang="en-US" altLang="zh-CN" sz="2800" dirty="0"/>
                  <a:t> algorithm that constructs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800" dirty="0"/>
                  <a:t>-bit prime. Until the running time becomes 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</a:rPr>
                  <a:t>polynomial</a:t>
                </a:r>
                <a:r>
                  <a:rPr kumimoji="1" lang="en-US" altLang="zh-CN" sz="2800" dirty="0"/>
                  <a:t>.</a:t>
                </a:r>
                <a:br>
                  <a:rPr kumimoji="1" lang="en-US" altLang="zh-CN" sz="2800" dirty="0"/>
                </a:br>
                <a:r>
                  <a:rPr kumimoji="1" lang="en-US" altLang="zh-CN" sz="800" dirty="0"/>
                  <a:t> </a:t>
                </a:r>
              </a:p>
              <a:p>
                <a:r>
                  <a:rPr kumimoji="1" lang="en-US" altLang="zh-CN" sz="2800" dirty="0"/>
                  <a:t>At the end of the day, we have several input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 and we know that on 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</a:rPr>
                  <a:t>at least one of them </a:t>
                </a:r>
                <a:r>
                  <a:rPr kumimoji="1" lang="en-US" altLang="zh-CN" sz="2800" dirty="0"/>
                  <a:t>we have poly-time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pseudodeterministic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construction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/>
                  <a:t>of primes.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EA304E0-2452-D6DC-B654-32A56D5E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52" y="980728"/>
                <a:ext cx="9865096" cy="5812297"/>
              </a:xfrm>
              <a:prstGeom prst="rect">
                <a:avLst/>
              </a:prstGeom>
              <a:blipFill>
                <a:blip r:embed="rId3"/>
                <a:stretch>
                  <a:fillRect l="-1287" t="-1092" r="-1673" b="-1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41339"/>
            <a:ext cx="11317064" cy="1055413"/>
          </a:xfrm>
        </p:spPr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Omitted Technical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A0A432-7FE2-643B-1A2D-380433443370}"/>
                  </a:ext>
                </a:extLst>
              </p:cNvPr>
              <p:cNvSpPr txBox="1"/>
              <p:nvPr/>
            </p:nvSpPr>
            <p:spPr>
              <a:xfrm>
                <a:off x="839416" y="1484784"/>
                <a:ext cx="11089232" cy="4437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Unfortunately, the HSG of Chen-Tell does not apply to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all</a:t>
                </a:r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uniform</a:t>
                </a:r>
                <a:r>
                  <a:rPr kumimoji="1"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</a:rPr>
                  <a:t>computation</a:t>
                </a:r>
                <a:r>
                  <a:rPr kumimoji="1" lang="en-US" altLang="zh-CN" sz="2400" dirty="0"/>
                  <a:t>; but only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low-depth uniform circuits</a:t>
                </a:r>
                <a:r>
                  <a:rPr kumimoji="1" lang="en-US" altLang="zh-CN" sz="2400" dirty="0"/>
                  <a:t>. Luckily, all the algorithms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400" dirty="0"/>
                  <a:t> we constructed can be implemented by </a:t>
                </a:r>
                <a:r>
                  <a:rPr kumimoji="1" lang="en-US" altLang="zh-CN" sz="2400" b="1" dirty="0">
                    <a:solidFill>
                      <a:srgbClr val="00B050"/>
                    </a:solidFill>
                  </a:rPr>
                  <a:t>low-depth circuits</a:t>
                </a:r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 original Chen-Tell paper gives you a HSG with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zh-CN" sz="2400" dirty="0"/>
                  <a:t>seed length instead of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;</a:t>
                </a:r>
                <a:r>
                  <a:rPr kumimoji="1"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zh-CN" sz="2400" dirty="0"/>
                  <a:t>Doing the math, this only gives a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quasi-poly</a:t>
                </a:r>
                <a:r>
                  <a:rPr kumimoji="1" lang="en-US" altLang="zh-CN" sz="2400" dirty="0"/>
                  <a:t> time construction of fixed prime instead of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</a:rPr>
                  <a:t>poly-time</a:t>
                </a:r>
                <a:r>
                  <a:rPr kumimoji="1" lang="en-US" altLang="zh-CN" sz="2400" dirty="0"/>
                  <a:t>.</a:t>
                </a:r>
                <a:br>
                  <a:rPr kumimoji="1" lang="en-US" altLang="zh-CN" sz="2400" dirty="0"/>
                </a:br>
                <a:r>
                  <a:rPr kumimoji="1" lang="en-US" altLang="zh-CN" sz="8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We improve the original Chen-Tell by combining it with the </a:t>
                </a:r>
                <a:r>
                  <a:rPr kumimoji="1" lang="en-US" altLang="zh-CN" sz="2400" dirty="0" err="1"/>
                  <a:t>Shaltiel-Umans</a:t>
                </a:r>
                <a:r>
                  <a:rPr kumimoji="1" lang="en-US" altLang="zh-CN" sz="2400" dirty="0"/>
                  <a:t> generator.</a:t>
                </a:r>
                <a:br>
                  <a:rPr kumimoji="1" lang="en-US" altLang="zh-CN" sz="2400" dirty="0"/>
                </a:br>
                <a:r>
                  <a:rPr kumimoji="1" lang="en-US" altLang="zh-CN" sz="8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Need to work much harder, new ideas include a clever use of the construction of a cryptographic PRG from one-way permutation.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A0A432-7FE2-643B-1A2D-380433443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484784"/>
                <a:ext cx="11089232" cy="4437240"/>
              </a:xfrm>
              <a:prstGeom prst="rect">
                <a:avLst/>
              </a:prstGeom>
              <a:blipFill>
                <a:blip r:embed="rId3"/>
                <a:stretch>
                  <a:fillRect l="-801" t="-1429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6942-7E4F-443F-AC00-5A2E2928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6195"/>
            <a:ext cx="10566400" cy="1341120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Problems and 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63F16-3BC4-4F0E-9537-98A98C544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424" y="1304924"/>
                <a:ext cx="10871200" cy="5220419"/>
              </a:xfrm>
            </p:spPr>
            <p:txBody>
              <a:bodyPr>
                <a:noAutofit/>
              </a:bodyPr>
              <a:lstStyle/>
              <a:p>
                <a:r>
                  <a:rPr lang="en-GB" sz="2667" b="1" dirty="0">
                    <a:solidFill>
                      <a:srgbClr val="FF0000"/>
                    </a:solidFill>
                  </a:rPr>
                  <a:t>Infinitely often </a:t>
                </a:r>
                <a:r>
                  <a:rPr lang="en-GB" sz="2667" b="1" dirty="0">
                    <a:solidFill>
                      <a:srgbClr val="7030A0"/>
                    </a:solidFill>
                  </a:rPr>
                  <a:t>deterministic generation</a:t>
                </a:r>
                <a:r>
                  <a:rPr lang="en-GB" sz="2667" dirty="0">
                    <a:solidFill>
                      <a:srgbClr val="7030A0"/>
                    </a:solidFill>
                  </a:rPr>
                  <a:t> </a:t>
                </a:r>
                <a:r>
                  <a:rPr lang="en-GB" sz="2667" dirty="0"/>
                  <a:t>of an </a:t>
                </a:r>
                <a:r>
                  <a:rPr lang="en-GB" sz="2667" b="1" dirty="0"/>
                  <a:t>n-bit </a:t>
                </a:r>
                <a:r>
                  <a:rPr lang="en-GB" sz="2667" b="1" dirty="0">
                    <a:solidFill>
                      <a:srgbClr val="00B050"/>
                    </a:solidFill>
                  </a:rPr>
                  <a:t>prime</a:t>
                </a:r>
                <a:r>
                  <a:rPr lang="en-GB" sz="2667" dirty="0"/>
                  <a:t> in time </a:t>
                </a:r>
                <a:r>
                  <a:rPr lang="en-GB" sz="2667" b="1" dirty="0">
                    <a:solidFill>
                      <a:srgbClr val="002060"/>
                    </a:solidFill>
                  </a:rPr>
                  <a:t>2</a:t>
                </a:r>
                <a:r>
                  <a:rPr lang="en-GB" sz="2667" b="1" baseline="30000" dirty="0">
                    <a:solidFill>
                      <a:srgbClr val="002060"/>
                    </a:solidFill>
                  </a:rPr>
                  <a:t>o(n)</a:t>
                </a:r>
                <a:r>
                  <a:rPr lang="en-GB" sz="2667" dirty="0"/>
                  <a:t>?</a:t>
                </a:r>
              </a:p>
              <a:p>
                <a:endParaRPr lang="en-GB" sz="2667" dirty="0"/>
              </a:p>
              <a:p>
                <a:r>
                  <a:rPr lang="en-GB" sz="2667" dirty="0"/>
                  <a:t>Make our result work on all input lengths?</a:t>
                </a:r>
              </a:p>
              <a:p>
                <a:endParaRPr lang="en-GB" sz="2667" dirty="0"/>
              </a:p>
              <a:p>
                <a:r>
                  <a:rPr lang="en-GB" sz="2667" dirty="0"/>
                  <a:t>[OS’17] indeed achieved </a:t>
                </a:r>
                <a:r>
                  <a:rPr lang="en-GB" sz="2667" b="1" dirty="0">
                    <a:solidFill>
                      <a:srgbClr val="FF0000"/>
                    </a:solidFill>
                  </a:rPr>
                  <a:t>zero-error</a:t>
                </a:r>
                <a:r>
                  <a:rPr lang="en-GB" sz="2667" dirty="0"/>
                  <a:t> (the algorithm either outputs the canonical prime, or ``FAILURE’’). Can our algorithm be made </a:t>
                </a:r>
                <a:r>
                  <a:rPr lang="en-GB" sz="2667" b="1" dirty="0">
                    <a:solidFill>
                      <a:srgbClr val="7030A0"/>
                    </a:solidFill>
                  </a:rPr>
                  <a:t>zero-error</a:t>
                </a:r>
                <a:r>
                  <a:rPr lang="en-GB" sz="2667" dirty="0"/>
                  <a:t> too?</a:t>
                </a:r>
              </a:p>
              <a:p>
                <a:endParaRPr lang="en-GB" sz="2667" dirty="0"/>
              </a:p>
              <a:p>
                <a:r>
                  <a:rPr lang="en-GB" sz="2667" dirty="0"/>
                  <a:t>More applications of our techniques?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267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67" b="0" i="0" smtClean="0">
                            <a:latin typeface="Cambria Math" panose="02040503050406030204" pitchFamily="18" charset="0"/>
                          </a:rPr>
                          <m:t>WIN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267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67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67" dirty="0"/>
                  <a:t> Argument</a:t>
                </a:r>
              </a:p>
              <a:p>
                <a:pPr lvl="1"/>
                <a:r>
                  <a:rPr lang="en-GB" sz="2267" b="1" dirty="0"/>
                  <a:t>Improved</a:t>
                </a:r>
                <a:r>
                  <a:rPr lang="en-GB" sz="2267" dirty="0"/>
                  <a:t> </a:t>
                </a:r>
                <a:r>
                  <a:rPr lang="en-GB" sz="2267" b="1" dirty="0"/>
                  <a:t>Chen-Tell generator</a:t>
                </a:r>
              </a:p>
              <a:p>
                <a:pPr lvl="1"/>
                <a:endParaRPr lang="en-GB" sz="2267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63F16-3BC4-4F0E-9537-98A98C544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304924"/>
                <a:ext cx="10871200" cy="5220419"/>
              </a:xfrm>
              <a:blipFill>
                <a:blip r:embed="rId2"/>
                <a:stretch>
                  <a:fillRect l="-1051" t="-1699" r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9460-6194-4177-A1B5-73C9A56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BE31B-EC03-4F9A-9176-6209CFDC0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518" y="1803399"/>
                <a:ext cx="10871200" cy="49180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integer is a </a:t>
                </a:r>
                <a:r>
                  <a:rPr lang="en-US" b="1" dirty="0">
                    <a:solidFill>
                      <a:srgbClr val="FF0000"/>
                    </a:solidFill>
                  </a:rPr>
                  <a:t>prime</a:t>
                </a:r>
                <a:r>
                  <a:rPr lang="en-US" dirty="0"/>
                  <a:t> if it is only divisible by </a:t>
                </a:r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B050"/>
                    </a:solidFill>
                  </a:rPr>
                  <a:t>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Fundamental computational problems about </a:t>
                </a:r>
                <a:r>
                  <a:rPr lang="en-US" b="1" dirty="0">
                    <a:solidFill>
                      <a:srgbClr val="FF0000"/>
                    </a:solidFill>
                  </a:rPr>
                  <a:t>primes</a:t>
                </a:r>
                <a:r>
                  <a:rPr lang="en-US" b="1" dirty="0"/>
                  <a:t>:</a:t>
                </a:r>
              </a:p>
              <a:p>
                <a:endParaRPr lang="en-US" b="1" dirty="0"/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Primality Testing</a:t>
                </a:r>
                <a:r>
                  <a:rPr lang="en-US" b="1" dirty="0"/>
                  <a:t>: </a:t>
                </a:r>
                <a:r>
                  <a:rPr lang="en-US" dirty="0"/>
                  <a:t>check whether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integer is prime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AKS</a:t>
                </a:r>
                <a:r>
                  <a:rPr lang="en-US" altLang="zh-CN" dirty="0"/>
                  <a:t> primality test: solving this problem in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Prime Generation</a:t>
                </a:r>
                <a:r>
                  <a:rPr lang="en-US" b="1" dirty="0"/>
                  <a:t>: </a:t>
                </a:r>
                <a:r>
                  <a:rPr lang="en-US" dirty="0"/>
                  <a:t>find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-</a:t>
                </a:r>
                <a:r>
                  <a:rPr lang="en-US" dirty="0"/>
                  <a:t>bit prime!</a:t>
                </a:r>
              </a:p>
              <a:p>
                <a:pPr lvl="1"/>
                <a:r>
                  <a:rPr lang="en-US" dirty="0"/>
                  <a:t>Focus of this talk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BE31B-EC03-4F9A-9176-6209CFDC0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518" y="1803399"/>
                <a:ext cx="10871200" cy="4918075"/>
              </a:xfrm>
              <a:blipFill>
                <a:blip r:embed="rId2"/>
                <a:stretch>
                  <a:fillRect l="-933" t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23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B851-7601-4F99-940A-BDBBC61E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Thanks! </a:t>
            </a:r>
          </a:p>
        </p:txBody>
      </p:sp>
    </p:spTree>
    <p:extLst>
      <p:ext uri="{BB962C8B-B14F-4D97-AF65-F5344CB8AC3E}">
        <p14:creationId xmlns:p14="http://schemas.microsoft.com/office/powerpoint/2010/main" val="270475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9460-6194-4177-A1B5-73C9A56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Motivational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BE31B-EC03-4F9A-9176-6209CFDC0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518" y="1803400"/>
                <a:ext cx="10871200" cy="325120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Generating </a:t>
                </a:r>
                <a:r>
                  <a:rPr lang="en-GB" b="1" dirty="0">
                    <a:solidFill>
                      <a:srgbClr val="00B050"/>
                    </a:solidFill>
                  </a:rPr>
                  <a:t>prime</a:t>
                </a:r>
                <a:r>
                  <a:rPr lang="en-GB" dirty="0"/>
                  <a:t> numbers:</a:t>
                </a:r>
              </a:p>
              <a:p>
                <a:pPr lvl="1"/>
                <a:r>
                  <a:rPr lang="en-GB" sz="2800" b="1" dirty="0">
                    <a:solidFill>
                      <a:srgbClr val="FF0000"/>
                    </a:solidFill>
                  </a:rPr>
                  <a:t>Input</a:t>
                </a:r>
                <a:r>
                  <a:rPr lang="en-GB" sz="2800" dirty="0"/>
                  <a:t>: 	 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sz="2800" dirty="0"/>
              </a:p>
              <a:p>
                <a:pPr lvl="1"/>
                <a:r>
                  <a:rPr lang="en-GB" sz="2800" b="1" dirty="0">
                    <a:solidFill>
                      <a:srgbClr val="FF0000"/>
                    </a:solidFill>
                  </a:rPr>
                  <a:t>Output</a:t>
                </a:r>
                <a:r>
                  <a:rPr lang="en-GB" sz="2800" dirty="0"/>
                  <a:t>: A </a:t>
                </a:r>
                <a:r>
                  <a:rPr lang="en-GB" sz="2800" b="1" dirty="0">
                    <a:solidFill>
                      <a:srgbClr val="7030A0"/>
                    </a:solidFill>
                  </a:rPr>
                  <a:t>fixed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800" dirty="0"/>
                  <a:t>-bit prime </a:t>
                </a:r>
                <a:r>
                  <a:rPr lang="en-GB" sz="2800" dirty="0" err="1">
                    <a:solidFill>
                      <a:srgbClr val="002060"/>
                    </a:solidFill>
                  </a:rPr>
                  <a:t>p</a:t>
                </a:r>
                <a:r>
                  <a:rPr lang="en-GB" sz="2800" i="1" baseline="-25000" dirty="0" err="1"/>
                  <a:t>N</a:t>
                </a:r>
                <a:r>
                  <a:rPr lang="en-GB" sz="2800" dirty="0"/>
                  <a:t>. ( </a:t>
                </a:r>
                <a:r>
                  <a:rPr lang="en-US" altLang="zh-CN" sz="2800" i="1" dirty="0"/>
                  <a:t>i.e.</a:t>
                </a:r>
                <a:r>
                  <a:rPr lang="en-US" altLang="zh-CN" sz="2800" dirty="0"/>
                  <a:t>, 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2800" dirty="0"/>
                  <a:t>) )</a:t>
                </a:r>
                <a:br>
                  <a:rPr lang="en-GB" sz="2800" dirty="0"/>
                </a:br>
                <a:endParaRPr lang="en-GB" sz="2800" dirty="0">
                  <a:solidFill>
                    <a:srgbClr val="002060"/>
                  </a:solidFill>
                </a:endParaRPr>
              </a:p>
              <a:p>
                <a:r>
                  <a:rPr lang="en-GB" dirty="0"/>
                  <a:t>Can we solve this problem </a:t>
                </a:r>
                <a:r>
                  <a:rPr lang="en-GB" b="1" dirty="0">
                    <a:solidFill>
                      <a:srgbClr val="FF0000"/>
                    </a:solidFill>
                  </a:rPr>
                  <a:t>deterministically</a:t>
                </a:r>
                <a:r>
                  <a:rPr lang="en-GB" dirty="0"/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BE31B-EC03-4F9A-9176-6209CFDC0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518" y="1803400"/>
                <a:ext cx="10871200" cy="3251200"/>
              </a:xfrm>
              <a:blipFill>
                <a:blip r:embed="rId2"/>
                <a:stretch>
                  <a:fillRect l="-933" t="-3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55F5-116B-4FB8-8D61-C119EA1D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 Simple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B83D-B94F-4EE8-8B50-5A19F014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701800"/>
            <a:ext cx="10871200" cy="432308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Enumerate </a:t>
            </a:r>
            <a:r>
              <a:rPr lang="en-GB" dirty="0">
                <a:solidFill>
                  <a:srgbClr val="002060"/>
                </a:solidFill>
              </a:rPr>
              <a:t>N</a:t>
            </a:r>
            <a:r>
              <a:rPr lang="en-GB" dirty="0"/>
              <a:t>-bit integers in sequence, testing each one for primality using the </a:t>
            </a:r>
            <a:r>
              <a:rPr lang="en-GB" b="1" dirty="0">
                <a:solidFill>
                  <a:srgbClr val="FF0000"/>
                </a:solidFill>
              </a:rPr>
              <a:t>AKS Algorithm</a:t>
            </a:r>
            <a:r>
              <a:rPr lang="en-GB" dirty="0"/>
              <a:t>.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Strong number-theoretic conjectures (</a:t>
            </a:r>
            <a:r>
              <a:rPr lang="en-US" altLang="zh-CN" b="1" dirty="0" err="1">
                <a:solidFill>
                  <a:srgbClr val="00B050"/>
                </a:solidFill>
              </a:rPr>
              <a:t>Cramér’s</a:t>
            </a:r>
            <a:r>
              <a:rPr lang="en-US" altLang="zh-CN" b="1" dirty="0">
                <a:solidFill>
                  <a:srgbClr val="00B050"/>
                </a:solidFill>
              </a:rPr>
              <a:t> conjecture</a:t>
            </a:r>
            <a:r>
              <a:rPr lang="en-GB" dirty="0"/>
              <a:t>) imply this algorithm halts in </a:t>
            </a:r>
            <a:r>
              <a:rPr lang="en-GB" b="1" dirty="0">
                <a:solidFill>
                  <a:srgbClr val="7030A0"/>
                </a:solidFill>
              </a:rPr>
              <a:t>poly(N)</a:t>
            </a:r>
            <a:r>
              <a:rPr lang="en-GB" dirty="0"/>
              <a:t> time, but they seem beyond the power of current techniques.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Best </a:t>
            </a:r>
            <a:r>
              <a:rPr lang="en-GB" b="1" dirty="0">
                <a:solidFill>
                  <a:srgbClr val="FF0000"/>
                </a:solidFill>
              </a:rPr>
              <a:t>provable</a:t>
            </a:r>
            <a:r>
              <a:rPr lang="en-GB" i="1" dirty="0"/>
              <a:t> </a:t>
            </a:r>
            <a:r>
              <a:rPr lang="en-GB" dirty="0"/>
              <a:t>guarantee on running time for this algorithm is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  <a:r>
              <a:rPr lang="en-GB" b="1" dirty="0">
                <a:solidFill>
                  <a:srgbClr val="7030A0"/>
                </a:solidFill>
                <a:latin typeface="Calibri" panose="020F0502020204030204" pitchFamily="34" charset="0"/>
              </a:rPr>
              <a:t>2</a:t>
            </a:r>
            <a:r>
              <a:rPr lang="en-GB" b="1" baseline="30000" dirty="0">
                <a:solidFill>
                  <a:srgbClr val="7030A0"/>
                </a:solidFill>
                <a:latin typeface="Calibri" panose="020F0502020204030204" pitchFamily="34" charset="0"/>
              </a:rPr>
              <a:t>0.525 N</a:t>
            </a:r>
            <a:r>
              <a:rPr lang="en-GB" dirty="0"/>
              <a:t>,  due to </a:t>
            </a:r>
            <a:r>
              <a:rPr lang="en-GB" b="1" dirty="0">
                <a:latin typeface="Calibri" panose="020F0502020204030204" pitchFamily="34" charset="0"/>
              </a:rPr>
              <a:t>[BHP2001].</a:t>
            </a:r>
          </a:p>
        </p:txBody>
      </p:sp>
    </p:spTree>
    <p:extLst>
      <p:ext uri="{BB962C8B-B14F-4D97-AF65-F5344CB8AC3E}">
        <p14:creationId xmlns:p14="http://schemas.microsoft.com/office/powerpoint/2010/main" val="18069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8613-A7D1-4CFC-A6CC-6E7D512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Attempts at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0B3A-402B-49A0-8175-1B9AD502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108200"/>
            <a:ext cx="10871200" cy="4323080"/>
          </a:xfrm>
        </p:spPr>
        <p:txBody>
          <a:bodyPr>
            <a:normAutofit/>
          </a:bodyPr>
          <a:lstStyle/>
          <a:p>
            <a:r>
              <a:rPr lang="en-GB" dirty="0"/>
              <a:t>Best known algorithm is due to </a:t>
            </a:r>
            <a:r>
              <a:rPr lang="en-GB" b="1" dirty="0">
                <a:latin typeface="Calibri" panose="020F0502020204030204" pitchFamily="34" charset="0"/>
              </a:rPr>
              <a:t>[LO87]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proceeds via approximate computation of the zeta function and has running time guarantee </a:t>
            </a:r>
            <a:r>
              <a:rPr lang="en-GB" dirty="0">
                <a:solidFill>
                  <a:srgbClr val="002060"/>
                </a:solidFill>
              </a:rPr>
              <a:t>2</a:t>
            </a:r>
            <a:r>
              <a:rPr lang="en-GB" baseline="30000" dirty="0">
                <a:solidFill>
                  <a:srgbClr val="002060"/>
                </a:solidFill>
              </a:rPr>
              <a:t>N/2+o(N</a:t>
            </a:r>
            <a:r>
              <a:rPr lang="en-GB" baseline="30000" dirty="0"/>
              <a:t>)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r>
              <a:rPr lang="en-GB" dirty="0"/>
              <a:t>The </a:t>
            </a:r>
            <a:r>
              <a:rPr lang="en-GB" b="1" i="1" dirty="0"/>
              <a:t>Polymath 4 Project</a:t>
            </a:r>
            <a:r>
              <a:rPr lang="en-GB" dirty="0"/>
              <a:t> (</a:t>
            </a:r>
            <a:r>
              <a:rPr lang="en-GB" dirty="0">
                <a:latin typeface="Calibri" panose="020F0502020204030204" pitchFamily="34" charset="0"/>
              </a:rPr>
              <a:t>2009</a:t>
            </a:r>
            <a:r>
              <a:rPr lang="en-GB" dirty="0"/>
              <a:t>) attempted to improve the state of the art but succeeded only in giving </a:t>
            </a:r>
            <a:r>
              <a:rPr lang="en-GB" b="1" dirty="0">
                <a:solidFill>
                  <a:srgbClr val="FF0000"/>
                </a:solidFill>
              </a:rPr>
              <a:t>conditional</a:t>
            </a:r>
            <a:r>
              <a:rPr lang="en-GB" dirty="0"/>
              <a:t> improvements </a:t>
            </a:r>
            <a:r>
              <a:rPr lang="en-GB" b="1" dirty="0"/>
              <a:t>[</a:t>
            </a:r>
            <a:r>
              <a:rPr lang="en-GB" b="1" dirty="0">
                <a:latin typeface="Calibri" panose="020F0502020204030204" pitchFamily="34" charset="0"/>
              </a:rPr>
              <a:t>TCH12</a:t>
            </a:r>
            <a:r>
              <a:rPr lang="en-GB" b="1" dirty="0"/>
              <a:t>]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1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255A-3D6F-4E64-B97C-CB24E947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 Relaxed Requirement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56392-59D0-4786-9D1A-FFA08C0AB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8800"/>
                <a:ext cx="10871200" cy="4775200"/>
              </a:xfrm>
            </p:spPr>
            <p:txBody>
              <a:bodyPr>
                <a:noAutofit/>
              </a:bodyPr>
              <a:lstStyle/>
              <a:p>
                <a:r>
                  <a:rPr lang="en-GB" dirty="0"/>
                  <a:t>Fast deterministic algorithms seem to be hard to design and analyse, but perhaps </a:t>
                </a:r>
                <a:r>
                  <a:rPr lang="en-GB" b="1" i="1" dirty="0">
                    <a:solidFill>
                      <a:srgbClr val="00B050"/>
                    </a:solidFill>
                  </a:rPr>
                  <a:t>randomness</a:t>
                </a:r>
                <a:r>
                  <a:rPr lang="en-GB" dirty="0"/>
                  <a:t> could help us?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b="1" i="1" dirty="0">
                    <a:solidFill>
                      <a:srgbClr val="7030A0"/>
                    </a:solidFill>
                  </a:rPr>
                  <a:t>An obvious randomized algorithm</a:t>
                </a:r>
                <a:r>
                  <a:rPr lang="en-GB" b="1" dirty="0"/>
                  <a:t>:</a:t>
                </a: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	Generate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-bit integer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at random. </a:t>
                </a:r>
              </a:p>
              <a:p>
                <a:pPr marL="0" indent="0">
                  <a:buNone/>
                </a:pPr>
                <a:r>
                  <a:rPr lang="en-GB" dirty="0"/>
                  <a:t>	Test for primality, outputting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if the test succeeds. </a:t>
                </a:r>
              </a:p>
              <a:p>
                <a:pPr marL="0" indent="0">
                  <a:buNone/>
                </a:pPr>
                <a:r>
                  <a:rPr lang="en-GB" dirty="0"/>
                  <a:t>         (By the Prime Number Theorem, probability of success is </a:t>
                </a:r>
                <a:r>
                  <a:rPr lang="el-GR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Ω</a:t>
                </a:r>
                <a:r>
                  <a:rPr lang="en-GB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(1/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)</a:t>
                </a:r>
                <a:r>
                  <a:rPr lang="en-GB" dirty="0">
                    <a:solidFill>
                      <a:srgbClr val="002060"/>
                    </a:solidFill>
                  </a:rPr>
                  <a:t>.)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2060"/>
                  </a:solidFill>
                </a:endParaRPr>
              </a:p>
              <a:p>
                <a:r>
                  <a:rPr lang="en-GB" b="1" i="1" dirty="0">
                    <a:solidFill>
                      <a:srgbClr val="FF0000"/>
                    </a:solidFill>
                  </a:rPr>
                  <a:t>Problem</a:t>
                </a:r>
                <a:r>
                  <a:rPr lang="en-GB" b="1" dirty="0"/>
                  <a:t>:</a:t>
                </a:r>
                <a:r>
                  <a:rPr lang="en-GB" dirty="0"/>
                  <a:t> This doesn’t generate a </a:t>
                </a:r>
                <a:r>
                  <a:rPr lang="en-GB" b="1" i="1" dirty="0">
                    <a:solidFill>
                      <a:srgbClr val="00B050"/>
                    </a:solidFill>
                  </a:rPr>
                  <a:t>fixed</a:t>
                </a:r>
                <a:r>
                  <a:rPr lang="en-GB" i="1" dirty="0"/>
                  <a:t> </a:t>
                </a:r>
                <a:r>
                  <a:rPr lang="en-GB" dirty="0"/>
                  <a:t>prime! Output </a:t>
                </a:r>
                <a:r>
                  <a:rPr lang="en-GB" b="1" dirty="0">
                    <a:solidFill>
                      <a:srgbClr val="FF0000"/>
                    </a:solidFill>
                  </a:rPr>
                  <a:t>depends</a:t>
                </a:r>
                <a:r>
                  <a:rPr lang="en-GB" dirty="0"/>
                  <a:t> on the randomness of the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56392-59D0-4786-9D1A-FFA08C0AB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8800"/>
                <a:ext cx="10871200" cy="4775200"/>
              </a:xfrm>
              <a:blipFill>
                <a:blip r:embed="rId2"/>
                <a:stretch>
                  <a:fillRect l="-1050" t="-2122" b="-4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7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95401"/>
            <a:ext cx="11234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It is not so clear how to obtain a </a:t>
            </a:r>
            <a:r>
              <a:rPr lang="en-GB" sz="2800" b="1" i="1" dirty="0">
                <a:solidFill>
                  <a:srgbClr val="FF0000"/>
                </a:solidFill>
              </a:rPr>
              <a:t>fast deterministic algorithm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endParaRPr lang="en-GB" sz="2800" dirty="0"/>
          </a:p>
          <a:p>
            <a:r>
              <a:rPr lang="en-GB" sz="2800" dirty="0"/>
              <a:t>On the other hand, </a:t>
            </a:r>
            <a:r>
              <a:rPr lang="en-GB" sz="2800" b="1" i="1" dirty="0">
                <a:solidFill>
                  <a:srgbClr val="7030A0"/>
                </a:solidFill>
              </a:rPr>
              <a:t>randomized generation</a:t>
            </a:r>
            <a:r>
              <a:rPr lang="en-GB" sz="2800" dirty="0">
                <a:solidFill>
                  <a:srgbClr val="7030A0"/>
                </a:solidFill>
              </a:rPr>
              <a:t> </a:t>
            </a:r>
            <a:r>
              <a:rPr lang="en-GB" sz="2800" dirty="0"/>
              <a:t>is easy, but does not produce a </a:t>
            </a:r>
            <a:r>
              <a:rPr lang="en-GB" sz="2800" b="1" i="1" dirty="0">
                <a:solidFill>
                  <a:srgbClr val="00B050"/>
                </a:solidFill>
              </a:rPr>
              <a:t>fixed prime number</a:t>
            </a:r>
            <a:r>
              <a:rPr lang="en-GB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1" y="4241800"/>
            <a:ext cx="10203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solidFill>
                  <a:srgbClr val="FF0000"/>
                </a:solidFill>
              </a:rPr>
              <a:t>Is there an intermediate notion that could perhaps be useful? </a:t>
            </a:r>
          </a:p>
        </p:txBody>
      </p:sp>
    </p:spTree>
    <p:extLst>
      <p:ext uri="{BB962C8B-B14F-4D97-AF65-F5344CB8AC3E}">
        <p14:creationId xmlns:p14="http://schemas.microsoft.com/office/powerpoint/2010/main" val="24117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6.7|8.6|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6.7|8.6|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6.7|8.6|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6.7|8.6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6.7|8.6|6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ysDash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3282</Words>
  <Application>Microsoft Office PowerPoint</Application>
  <PresentationFormat>Widescreen</PresentationFormat>
  <Paragraphs>415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等线</vt:lpstr>
      <vt:lpstr>Arial</vt:lpstr>
      <vt:lpstr>Calibri</vt:lpstr>
      <vt:lpstr>Cambria Math</vt:lpstr>
      <vt:lpstr>Office Theme</vt:lpstr>
      <vt:lpstr>Polynomial-time Pseudodeterministic Construction of Primes</vt:lpstr>
      <vt:lpstr>Today’s Plan</vt:lpstr>
      <vt:lpstr>Today’s Plan</vt:lpstr>
      <vt:lpstr>Primes</vt:lpstr>
      <vt:lpstr>Motivational Problem</vt:lpstr>
      <vt:lpstr>A Simple Algorithm</vt:lpstr>
      <vt:lpstr>Attempts at Improvements</vt:lpstr>
      <vt:lpstr>A Relaxed Requirement</vt:lpstr>
      <vt:lpstr>PowerPoint Presentation</vt:lpstr>
      <vt:lpstr>Deterministic, Randomized</vt:lpstr>
      <vt:lpstr>Pseudodeterministic</vt:lpstr>
      <vt:lpstr>Pseudodeterministic Algorithms</vt:lpstr>
      <vt:lpstr>Literature on pseudodeterminism</vt:lpstr>
      <vt:lpstr>Questions</vt:lpstr>
      <vt:lpstr>Previous work</vt:lpstr>
      <vt:lpstr>Today’s Plan</vt:lpstr>
      <vt:lpstr>Our Result: Pseudodeterministic Construction of infinitely many primes </vt:lpstr>
      <vt:lpstr>Our Result: Pseudodeterministic Construction of dense and easy properties</vt:lpstr>
      <vt:lpstr>Today’s Plan</vt:lpstr>
      <vt:lpstr>Review of the previous approach [OS’17]</vt:lpstr>
      <vt:lpstr>Review of the previous approach [OS’17]</vt:lpstr>
      <vt:lpstr>Review of the previous approach [OS’17]</vt:lpstr>
      <vt:lpstr>Review of the previous approach [OS’17]</vt:lpstr>
      <vt:lpstr>Review of the previous approach [OS’17]</vt:lpstr>
      <vt:lpstr>Review of the previous approach [OS’17]</vt:lpstr>
      <vt:lpstr>Digest: How does it work?</vt:lpstr>
      <vt:lpstr>Today’s Plan</vt:lpstr>
      <vt:lpstr>Key technique tool: Chen-Tell Generator</vt:lpstr>
      <vt:lpstr>Key technique tool: Chen-Tell Generator</vt:lpstr>
      <vt:lpstr>Instantiate the New HSG: Case AVOID</vt:lpstr>
      <vt:lpstr>Instantiate the New HSG: Case HIT</vt:lpstr>
      <vt:lpstr>Instantiate the New HSG: Case HIT</vt:lpstr>
      <vt:lpstr>Why do we stop here?</vt:lpstr>
      <vt:lpstr>Why do we stop here?</vt:lpstr>
      <vt:lpstr>A Win^(log n) Argument</vt:lpstr>
      <vt:lpstr>When do we stop?</vt:lpstr>
      <vt:lpstr>Summary</vt:lpstr>
      <vt:lpstr>Omitted Technical Details</vt:lpstr>
      <vt:lpstr>Problems and Future Directions</vt:lpstr>
      <vt:lpstr>Thanks!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2021-06-17T17:26:37Z</dcterms:created>
  <dcterms:modified xsi:type="dcterms:W3CDTF">2023-05-25T20:37:41Z</dcterms:modified>
  <cp:category/>
</cp:coreProperties>
</file>