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39"/>
  </p:notesMasterIdLst>
  <p:sldIdLst>
    <p:sldId id="256" r:id="rId2"/>
    <p:sldId id="488" r:id="rId3"/>
    <p:sldId id="480" r:id="rId4"/>
    <p:sldId id="479" r:id="rId5"/>
    <p:sldId id="492" r:id="rId6"/>
    <p:sldId id="477" r:id="rId7"/>
    <p:sldId id="481" r:id="rId8"/>
    <p:sldId id="482" r:id="rId9"/>
    <p:sldId id="472" r:id="rId10"/>
    <p:sldId id="473" r:id="rId11"/>
    <p:sldId id="466" r:id="rId12"/>
    <p:sldId id="454" r:id="rId13"/>
    <p:sldId id="453" r:id="rId14"/>
    <p:sldId id="474" r:id="rId15"/>
    <p:sldId id="449" r:id="rId16"/>
    <p:sldId id="471" r:id="rId17"/>
    <p:sldId id="490" r:id="rId18"/>
    <p:sldId id="458" r:id="rId19"/>
    <p:sldId id="463" r:id="rId20"/>
    <p:sldId id="478" r:id="rId21"/>
    <p:sldId id="459" r:id="rId22"/>
    <p:sldId id="460" r:id="rId23"/>
    <p:sldId id="461" r:id="rId24"/>
    <p:sldId id="486" r:id="rId25"/>
    <p:sldId id="487" r:id="rId26"/>
    <p:sldId id="491" r:id="rId27"/>
    <p:sldId id="470" r:id="rId28"/>
    <p:sldId id="457" r:id="rId29"/>
    <p:sldId id="475" r:id="rId30"/>
    <p:sldId id="450" r:id="rId31"/>
    <p:sldId id="462" r:id="rId32"/>
    <p:sldId id="467" r:id="rId33"/>
    <p:sldId id="469" r:id="rId34"/>
    <p:sldId id="493" r:id="rId35"/>
    <p:sldId id="404" r:id="rId36"/>
    <p:sldId id="489" r:id="rId37"/>
    <p:sldId id="48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081081-37CC-4949-95B2-209D17708FEA}">
          <p14:sldIdLst>
            <p14:sldId id="256"/>
          </p14:sldIdLst>
        </p14:section>
        <p14:section name="Introduction" id="{55900224-A66C-477E-A637-B33A00B96AD1}">
          <p14:sldIdLst>
            <p14:sldId id="488"/>
            <p14:sldId id="480"/>
            <p14:sldId id="479"/>
            <p14:sldId id="492"/>
            <p14:sldId id="477"/>
            <p14:sldId id="481"/>
            <p14:sldId id="482"/>
            <p14:sldId id="472"/>
            <p14:sldId id="473"/>
            <p14:sldId id="466"/>
            <p14:sldId id="454"/>
            <p14:sldId id="453"/>
            <p14:sldId id="474"/>
            <p14:sldId id="449"/>
            <p14:sldId id="471"/>
          </p14:sldIdLst>
        </p14:section>
        <p14:section name="Techniques" id="{6F31D48F-4285-45B5-844F-56E3D4BAF8A0}">
          <p14:sldIdLst>
            <p14:sldId id="490"/>
            <p14:sldId id="458"/>
            <p14:sldId id="463"/>
            <p14:sldId id="478"/>
            <p14:sldId id="459"/>
            <p14:sldId id="460"/>
            <p14:sldId id="461"/>
            <p14:sldId id="486"/>
            <p14:sldId id="487"/>
            <p14:sldId id="491"/>
            <p14:sldId id="470"/>
            <p14:sldId id="457"/>
            <p14:sldId id="475"/>
            <p14:sldId id="450"/>
            <p14:sldId id="462"/>
            <p14:sldId id="467"/>
            <p14:sldId id="469"/>
            <p14:sldId id="493"/>
          </p14:sldIdLst>
        </p14:section>
        <p14:section name="Open Problems" id="{BA55167F-3178-46FB-81E6-B6864B3918E2}">
          <p14:sldIdLst>
            <p14:sldId id="404"/>
            <p14:sldId id="489"/>
            <p14:sldId id="4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 fa" initials="ff" lastIdx="0" clrIdx="0">
    <p:extLst>
      <p:ext uri="{19B8F6BF-5375-455C-9EA6-DF929625EA0E}">
        <p15:presenceInfo xmlns:p15="http://schemas.microsoft.com/office/powerpoint/2012/main" userId="2838fdebbdad19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A54C0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9" autoAdjust="0"/>
    <p:restoredTop sz="77682" autoAdjust="0"/>
  </p:normalViewPr>
  <p:slideViewPr>
    <p:cSldViewPr>
      <p:cViewPr varScale="1">
        <p:scale>
          <a:sx n="88" d="100"/>
          <a:sy n="88" d="100"/>
        </p:scale>
        <p:origin x="101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EE8FC-F33E-4FB2-92C1-FE9740A93E67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5EA8-BD9C-44F8-A65A-94E617DA9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2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 there are some barriers to proving them</a:t>
            </a:r>
          </a:p>
          <a:p>
            <a:r>
              <a:rPr lang="en-US" altLang="zh-CN" dirty="0"/>
              <a:t>Try to measure it by looking at existing results</a:t>
            </a:r>
          </a:p>
          <a:p>
            <a:r>
              <a:rPr lang="en-US" altLang="zh-CN" dirty="0"/>
              <a:t>close</a:t>
            </a:r>
          </a:p>
          <a:p>
            <a:r>
              <a:rPr lang="en-US" altLang="zh-CN" dirty="0"/>
              <a:t>Recent results show it’s hard to measure ..</a:t>
            </a:r>
          </a:p>
          <a:p>
            <a:r>
              <a:rPr lang="en-US" altLang="zh-CN" dirty="0"/>
              <a:t>Such judgements can be misleading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6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Mulmuley</a:t>
            </a:r>
            <a:r>
              <a:rPr lang="en-US" altLang="zh-CN" dirty="0"/>
              <a:t> [Mul11] argues philosophically that, in order to prove results such as NP 6⊂ P /poly , we should strive to construct explicit obstructions against small circuits. His Geometric Complexity Theory program is rooted in the idea</a:t>
            </a:r>
          </a:p>
          <a:p>
            <a:r>
              <a:rPr lang="en-US" altLang="zh-CN" dirty="0"/>
              <a:t>that this task may be more feasible to achieve for arithmetic circuits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30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sz="2800" dirty="0"/>
                  <a:t>There is an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altLang="zh-CN" sz="2800" dirty="0"/>
                  <a:t>and an explicit obstruction against formulas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zh-CN" sz="2800" dirty="0"/>
                  <a:t> 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sz="2800" dirty="0"/>
                  <a:t>For </a:t>
                </a:r>
                <a:r>
                  <a:rPr lang="en-US" altLang="zh-CN" sz="2800" i="1" dirty="0"/>
                  <a:t>all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800" dirty="0"/>
                  <a:t>, there is an explicit obstruction against formulas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sz="2800" dirty="0"/>
                  <a:t>There is an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800" dirty="0"/>
                  <a:t> and a function in </a:t>
                </a:r>
                <a14:m>
                  <m:oMath xmlns:m="http://schemas.openxmlformats.org/officeDocument/2006/math">
                    <m:r>
                      <a:rPr lang="en-US" altLang="zh-CN" sz="2800" b="1" dirty="0"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/>
                  <a:t> that does not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8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-size formulas, even infinitely often.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sz="2800" dirty="0"/>
                  <a:t>There is an </a:t>
                </a:r>
                <a:r>
                  <a:rPr lang="en-US" altLang="zh-CN" sz="2800" b="0" i="0" dirty="0">
                    <a:latin typeface="Cambria Math" panose="02040503050406030204" pitchFamily="18" charset="0"/>
                  </a:rPr>
                  <a:t>𝜀</a:t>
                </a:r>
                <a:r>
                  <a:rPr lang="en-US" altLang="zh-CN" sz="2800" i="0" dirty="0">
                    <a:latin typeface="Cambria Math" panose="02040503050406030204" pitchFamily="18" charset="0"/>
                  </a:rPr>
                  <a:t>&gt;0 </a:t>
                </a:r>
                <a:r>
                  <a:rPr lang="en-US" altLang="zh-CN" sz="2800" dirty="0"/>
                  <a:t>and an explicit obstruction against formulas of size </a:t>
                </a:r>
                <a:r>
                  <a:rPr lang="en-US" altLang="zh-CN" sz="2800" i="0" dirty="0">
                    <a:latin typeface="Cambria Math" panose="02040503050406030204" pitchFamily="18" charset="0"/>
                  </a:rPr>
                  <a:t>𝑛</a:t>
                </a:r>
                <a:r>
                  <a:rPr lang="en-US" altLang="zh-CN" sz="2800" b="0" i="0" dirty="0">
                    <a:latin typeface="Cambria Math" panose="02040503050406030204" pitchFamily="18" charset="0"/>
                  </a:rPr>
                  <a:t>^(</a:t>
                </a:r>
                <a:r>
                  <a:rPr lang="en-US" altLang="zh-CN" sz="2800" i="0" dirty="0">
                    <a:latin typeface="Cambria Math" panose="02040503050406030204" pitchFamily="18" charset="0"/>
                  </a:rPr>
                  <a:t>2+</a:t>
                </a:r>
                <a:r>
                  <a:rPr lang="en-US" altLang="zh-CN" sz="2800" b="0" i="0" dirty="0">
                    <a:latin typeface="Cambria Math" panose="02040503050406030204" pitchFamily="18" charset="0"/>
                  </a:rPr>
                  <a:t>𝜀)</a:t>
                </a:r>
                <a:r>
                  <a:rPr lang="en-US" altLang="zh-CN" sz="2800" dirty="0"/>
                  <a:t> 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sz="2800" dirty="0"/>
                  <a:t>For </a:t>
                </a:r>
                <a:r>
                  <a:rPr lang="en-US" altLang="zh-CN" sz="2800" i="1" dirty="0"/>
                  <a:t>all</a:t>
                </a:r>
                <a:r>
                  <a:rPr lang="en-US" altLang="zh-CN" sz="2800" dirty="0"/>
                  <a:t> </a:t>
                </a:r>
                <a:r>
                  <a:rPr lang="en-US" altLang="zh-CN" sz="2800" i="0" dirty="0">
                    <a:latin typeface="Cambria Math" panose="02040503050406030204" pitchFamily="18" charset="0"/>
                  </a:rPr>
                  <a:t>𝑘</a:t>
                </a:r>
                <a:r>
                  <a:rPr lang="en-US" altLang="zh-CN" sz="2800" dirty="0"/>
                  <a:t>, there is an explicit obstruction against formulas of size </a:t>
                </a:r>
                <a:r>
                  <a:rPr lang="en-US" altLang="zh-CN" sz="2800" i="0" dirty="0">
                    <a:latin typeface="Cambria Math" panose="02040503050406030204" pitchFamily="18" charset="0"/>
                  </a:rPr>
                  <a:t>𝑛</a:t>
                </a:r>
                <a:r>
                  <a:rPr lang="en-US" altLang="zh-CN" sz="2800" b="0" i="0" dirty="0">
                    <a:latin typeface="Cambria Math" panose="02040503050406030204" pitchFamily="18" charset="0"/>
                  </a:rPr>
                  <a:t>^</a:t>
                </a:r>
                <a:r>
                  <a:rPr lang="en-US" altLang="zh-CN" sz="2800" i="0" dirty="0">
                    <a:latin typeface="Cambria Math" panose="02040503050406030204" pitchFamily="18" charset="0"/>
                  </a:rPr>
                  <a:t>𝑘</a:t>
                </a:r>
                <a:r>
                  <a:rPr lang="en-US" altLang="zh-CN" sz="2800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sz="2800" dirty="0"/>
                  <a:t>There is an </a:t>
                </a:r>
                <a:r>
                  <a:rPr lang="en-US" altLang="zh-CN" sz="2800" i="0" dirty="0">
                    <a:latin typeface="Cambria Math" panose="02040503050406030204" pitchFamily="18" charset="0"/>
                  </a:rPr>
                  <a:t>𝛼&gt;0</a:t>
                </a:r>
                <a:r>
                  <a:rPr lang="en-US" altLang="zh-CN" sz="2800" dirty="0"/>
                  <a:t> and a function in </a:t>
                </a:r>
                <a:r>
                  <a:rPr lang="en-US" altLang="zh-CN" sz="2800" b="1" i="0" dirty="0">
                    <a:latin typeface="Cambria Math" panose="02040503050406030204" pitchFamily="18" charset="0"/>
                  </a:rPr>
                  <a:t>𝐄</a:t>
                </a:r>
                <a:r>
                  <a:rPr lang="en-US" altLang="zh-CN" sz="2800" b="0" i="0" dirty="0">
                    <a:latin typeface="Cambria Math" panose="02040503050406030204" pitchFamily="18" charset="0"/>
                  </a:rPr>
                  <a:t>=</a:t>
                </a:r>
                <a:r>
                  <a:rPr lang="en-US" altLang="zh-CN" sz="2800" i="0" dirty="0">
                    <a:latin typeface="Cambria Math" panose="02040503050406030204" pitchFamily="18" charset="0"/>
                  </a:rPr>
                  <a:t>TIME[2^𝑂(𝑛) ]</a:t>
                </a:r>
                <a:r>
                  <a:rPr lang="en-US" altLang="zh-CN" sz="2800" dirty="0"/>
                  <a:t> that does not have </a:t>
                </a:r>
                <a:r>
                  <a:rPr lang="en-US" altLang="zh-CN" sz="2800" i="0" dirty="0">
                    <a:latin typeface="Cambria Math" panose="02040503050406030204" pitchFamily="18" charset="0"/>
                  </a:rPr>
                  <a:t>2^𝛼</a:t>
                </a:r>
                <a:r>
                  <a:rPr lang="en-US" altLang="zh-CN" sz="2800" i="0" dirty="0" err="1">
                    <a:latin typeface="Cambria Math" panose="02040503050406030204" pitchFamily="18" charset="0"/>
                  </a:rPr>
                  <a:t>𝑛</a:t>
                </a:r>
                <a:r>
                  <a:rPr lang="en-US" altLang="zh-CN" sz="2800" dirty="0"/>
                  <a:t>-size formulas, even infinitely often.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33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We have an algorithm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that: receives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as input, finds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and returns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𝐩𝐨𝐥𝐲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altLang="zh-CN" b="1" dirty="0"/>
                  <a:t>-time</a:t>
                </a:r>
                <a:r>
                  <a:rPr lang="en-US" altLang="zh-CN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Then, use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-size PARITY formulas to construct a formula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/>
                  <a:t> which agrees with the obstruction, a contradiction.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We have an algorithm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𝐴</a:t>
                </a:r>
                <a:r>
                  <a:rPr lang="en-US" altLang="zh-CN" dirty="0"/>
                  <a:t> that: receives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ℎ(𝑥_𝑖)</a:t>
                </a:r>
                <a:r>
                  <a:rPr lang="en-US" altLang="zh-CN" dirty="0"/>
                  <a:t> as input, finds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𝑥_𝑖</a:t>
                </a:r>
                <a:r>
                  <a:rPr lang="en-US" altLang="zh-CN" dirty="0"/>
                  <a:t> and returns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𝑓(𝑥_𝑖)</a:t>
                </a:r>
                <a:r>
                  <a:rPr lang="en-US" altLang="zh-CN" dirty="0"/>
                  <a:t> in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𝐩𝐨𝐥𝐲(𝒏)</a:t>
                </a:r>
                <a:r>
                  <a:rPr lang="en-US" altLang="zh-CN" b="1" dirty="0"/>
                  <a:t>-time</a:t>
                </a:r>
                <a:r>
                  <a:rPr lang="en-US" altLang="zh-CN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Then, use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𝑂(𝑛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^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2)</a:t>
                </a:r>
                <a:r>
                  <a:rPr lang="en-US" altLang="zh-CN" dirty="0"/>
                  <a:t>-size PARITY formulas to construct a formula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𝐴(ℎ(𝑥))</a:t>
                </a:r>
                <a:r>
                  <a:rPr lang="en-US" altLang="zh-CN" dirty="0"/>
                  <a:t> of size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𝑛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^(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2+𝑜(1) 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)</a:t>
                </a:r>
                <a:r>
                  <a:rPr lang="en-US" altLang="zh-CN" dirty="0"/>
                  <a:t> which agrees with the obstruction, a contradiction.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331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 ⋆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</a:rPr>
                  <a:t>𝑓|_𝜌 (𝑥)≔𝑓(𝑦)</a:t>
                </a:r>
                <a:r>
                  <a:rPr lang="en-US" altLang="zh-CN" dirty="0"/>
                  <a:t>, where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𝑦_𝑖={█(𝑥_𝑖,          𝜌(𝑖)= ⋆@&amp;𝜌(𝑖),      otherwise)┤</a:t>
                </a:r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30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A very important theorem, useful in proving state-of-the-art formula lower bounds…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13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 </a:t>
            </a:r>
            <a:r>
              <a:rPr lang="en-US" altLang="zh-CN" dirty="0" err="1"/>
              <a:t>ForeveryformulaF</a:t>
            </a:r>
            <a:r>
              <a:rPr lang="en-US" altLang="zh-CN" dirty="0"/>
              <a:t>, </a:t>
            </a:r>
            <a:r>
              <a:rPr lang="en-US" altLang="zh-CN" dirty="0" err="1"/>
              <a:t>applyingarandompartialassignment</a:t>
            </a:r>
            <a:r>
              <a:rPr lang="el-GR" altLang="zh-CN" dirty="0"/>
              <a:t>ρ</a:t>
            </a:r>
            <a:r>
              <a:rPr lang="en-US" altLang="zh-CN" dirty="0" err="1"/>
              <a:t>fromC</a:t>
            </a:r>
            <a:r>
              <a:rPr lang="en-US" altLang="zh-CN" dirty="0"/>
              <a:t> “</a:t>
            </a:r>
            <a:r>
              <a:rPr lang="en-US" altLang="zh-CN" dirty="0" err="1"/>
              <a:t>shrinks”theformulacomplexity</a:t>
            </a:r>
            <a:endParaRPr lang="en-US" altLang="zh-CN" dirty="0"/>
          </a:p>
          <a:p>
            <a:r>
              <a:rPr lang="en-US" altLang="zh-CN" dirty="0"/>
              <a:t>of F by about p 2 (with some n o(1) loss), and</a:t>
            </a:r>
          </a:p>
          <a:p>
            <a:r>
              <a:rPr lang="en-US" altLang="zh-CN" dirty="0"/>
              <a:t>(b) A random </a:t>
            </a:r>
            <a:r>
              <a:rPr lang="el-GR" altLang="zh-CN" dirty="0"/>
              <a:t>ρ </a:t>
            </a:r>
            <a:r>
              <a:rPr lang="en-US" altLang="zh-CN" dirty="0"/>
              <a:t>from C has decent probability of leaving at least </a:t>
            </a:r>
            <a:r>
              <a:rPr lang="en-US" altLang="zh-CN" dirty="0" err="1"/>
              <a:t>pn</a:t>
            </a:r>
            <a:r>
              <a:rPr lang="en-US" altLang="zh-CN" dirty="0"/>
              <a:t>/2 variables unset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487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Talk about how pseudorandom restriction imply probabilistic formula lower bound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we set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𝑥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^(𝜌,𝑖)</a:t>
                </a:r>
                <a:r>
                  <a:rPr lang="en-US" altLang="zh-CN" dirty="0"/>
                  <a:t> be the input obtained by extending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dirty="0"/>
                  <a:t> so that the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variable is set to 1 and all other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⋆</a:t>
                </a:r>
                <a:r>
                  <a:rPr lang="en-US" altLang="zh-CN" dirty="0"/>
                  <a:t>’s filled with 0’s. </a:t>
                </a:r>
              </a:p>
              <a:p>
                <a:r>
                  <a:rPr lang="en-US" altLang="zh-CN" dirty="0"/>
                  <a:t>We add both (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𝑥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^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dirty="0"/>
                  <a:t>,PARITY(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𝑥^𝜌</a:t>
                </a:r>
                <a:r>
                  <a:rPr lang="en-US" altLang="zh-CN" dirty="0"/>
                  <a:t>)) and (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𝑥^(𝜌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,𝑖)</a:t>
                </a:r>
                <a:r>
                  <a:rPr lang="en-US" altLang="zh-CN" dirty="0"/>
                  <a:t>,PARITY(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𝑥^(𝜌,𝑖)</a:t>
                </a:r>
                <a:r>
                  <a:rPr lang="en-US" altLang="zh-CN" dirty="0"/>
                  <a:t>)) to our list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𝑆</a:t>
                </a:r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388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Talk about how pseudorandom restriction imply probabilistic formula lower bound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we set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𝑥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^(𝜌,𝑖)</a:t>
                </a:r>
                <a:r>
                  <a:rPr lang="en-US" altLang="zh-CN" dirty="0"/>
                  <a:t> be the input obtained by extending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dirty="0"/>
                  <a:t> so that the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variable is set to 1 and all other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⋆</a:t>
                </a:r>
                <a:r>
                  <a:rPr lang="en-US" altLang="zh-CN" dirty="0"/>
                  <a:t>’s filled with 0’s. </a:t>
                </a:r>
              </a:p>
              <a:p>
                <a:r>
                  <a:rPr lang="en-US" altLang="zh-CN" dirty="0"/>
                  <a:t>We add both (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𝑥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^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dirty="0"/>
                  <a:t>,PARITY(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𝑥^𝜌</a:t>
                </a:r>
                <a:r>
                  <a:rPr lang="en-US" altLang="zh-CN" dirty="0"/>
                  <a:t>)) and (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𝑥^(𝜌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,𝑖)</a:t>
                </a:r>
                <a:r>
                  <a:rPr lang="en-US" altLang="zh-CN" dirty="0"/>
                  <a:t>,PARITY(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𝑥^(𝜌,𝑖)</a:t>
                </a:r>
                <a:r>
                  <a:rPr lang="en-US" altLang="zh-CN" dirty="0"/>
                  <a:t>)) to our list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𝑆</a:t>
                </a:r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4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we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/>
                  <a:t> be the input obtained by extending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 so that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variable is set to 1 and all other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altLang="zh-CN" dirty="0"/>
                  <a:t>’s filled with 0’s. </a:t>
                </a:r>
              </a:p>
              <a:p>
                <a:r>
                  <a:rPr lang="en-US" altLang="zh-CN" dirty="0"/>
                  <a:t>We add both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</m:oMath>
                </a14:m>
                <a:r>
                  <a:rPr lang="en-US" altLang="zh-CN" dirty="0"/>
                  <a:t>,PARITY(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</m:oMath>
                </a14:m>
                <a:r>
                  <a:rPr lang="en-US" altLang="zh-CN" dirty="0"/>
                  <a:t>)) and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/>
                  <a:t>,PARITY(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/>
                  <a:t>)) to our list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we set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𝑥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^(𝜌,𝑖)</a:t>
                </a:r>
                <a:r>
                  <a:rPr lang="en-US" altLang="zh-CN" dirty="0"/>
                  <a:t> be the input obtained by extending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dirty="0"/>
                  <a:t> so that the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variable is set to 1 and all other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⋆</a:t>
                </a:r>
                <a:r>
                  <a:rPr lang="en-US" altLang="zh-CN" dirty="0"/>
                  <a:t>’s filled with 0’s. </a:t>
                </a:r>
              </a:p>
              <a:p>
                <a:r>
                  <a:rPr lang="en-US" altLang="zh-CN" dirty="0"/>
                  <a:t>We add both (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𝑥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^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dirty="0"/>
                  <a:t>,PARITY(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𝑥^𝜌</a:t>
                </a:r>
                <a:r>
                  <a:rPr lang="en-US" altLang="zh-CN" dirty="0"/>
                  <a:t>)) and (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𝑥^(𝜌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,𝑖)</a:t>
                </a:r>
                <a:r>
                  <a:rPr lang="en-US" altLang="zh-CN" dirty="0"/>
                  <a:t>,PARITY(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𝑥^(𝜌,𝑖)</a:t>
                </a:r>
                <a:r>
                  <a:rPr lang="en-US" altLang="zh-CN" dirty="0"/>
                  <a:t>)) to our list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𝑆</a:t>
                </a:r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61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3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Approximate max clique requires super linear circuits -&gt; NP not in p/poly</a:t>
            </a:r>
          </a:p>
          <a:p>
            <a:r>
              <a:rPr lang="en-US" altLang="zh-CN" dirty="0"/>
              <a:t>K-vertex cover not solvable in near-linear time and small space, P  is not equal to NP  (	k=n^(o1))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83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55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slide talk about refuter and what’s known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13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slide talk about refuter and what’s known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957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6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/>
              <a:t>A heuristic argument</a:t>
            </a:r>
            <a:r>
              <a:rPr lang="en-US" altLang="zh-CN" sz="1200" dirty="0"/>
              <a:t> : HM seems to yield strong LBs only for </a:t>
            </a:r>
            <a:r>
              <a:rPr lang="en-US" altLang="zh-CN" sz="1200" i="1" dirty="0"/>
              <a:t>certain</a:t>
            </a:r>
            <a:r>
              <a:rPr lang="en-US" altLang="zh-CN" sz="1200" dirty="0"/>
              <a:t> functions, not for </a:t>
            </a:r>
            <a:r>
              <a:rPr lang="en-US" altLang="zh-CN" sz="1200" i="1" dirty="0"/>
              <a:t>most</a:t>
            </a:r>
            <a:r>
              <a:rPr lang="en-US" altLang="zh-CN" sz="1200" dirty="0"/>
              <a:t> of them </a:t>
            </a:r>
            <a:br>
              <a:rPr lang="en-US" altLang="zh-CN" sz="1200" dirty="0"/>
            </a:br>
            <a:r>
              <a:rPr lang="en-US" altLang="zh-CN" sz="1200" dirty="0"/>
              <a:t>(violating the “largeness” condition of Natural Proofs)</a:t>
            </a:r>
          </a:p>
          <a:p>
            <a:r>
              <a:rPr lang="en-US" altLang="zh-CN" sz="1200" b="1" dirty="0"/>
              <a:t>A real theorem</a:t>
            </a:r>
            <a:br>
              <a:rPr lang="en-US" altLang="zh-CN" sz="1200" dirty="0"/>
            </a:br>
            <a:r>
              <a:rPr lang="en-US" altLang="zh-CN" sz="1200" dirty="0"/>
              <a:t>In some cases, the required weak LB actually implies the </a:t>
            </a:r>
            <a:br>
              <a:rPr lang="en-US" altLang="zh-CN" sz="1200" dirty="0"/>
            </a:br>
            <a:r>
              <a:rPr lang="en-US" altLang="zh-CN" sz="1200" i="1" dirty="0"/>
              <a:t>non-existence</a:t>
            </a:r>
            <a:r>
              <a:rPr lang="en-US" altLang="zh-CN" sz="1200" dirty="0"/>
              <a:t> of natural proofs</a:t>
            </a:r>
            <a:endParaRPr lang="zh-CN" altLang="en-US" sz="1200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Proving </a:t>
            </a:r>
            <a:r>
              <a:rPr lang="en-US" altLang="zh-CN" sz="1200" b="1" i="1" dirty="0"/>
              <a:t>almost-linear size lower bounds</a:t>
            </a:r>
            <a:r>
              <a:rPr lang="en-US" altLang="zh-CN" sz="1200" dirty="0"/>
              <a:t> is already as hard as proving </a:t>
            </a:r>
            <a:br>
              <a:rPr lang="en-US" altLang="zh-CN" sz="1200" dirty="0"/>
            </a:br>
            <a:r>
              <a:rPr lang="en-US" altLang="zh-CN" sz="1200" b="1" i="1" dirty="0"/>
              <a:t>super-polynomial lower bounds</a:t>
            </a:r>
            <a:r>
              <a:rPr lang="en-US" altLang="zh-CN" sz="1200" dirty="0"/>
              <a:t>…</a:t>
            </a:r>
            <a:endParaRPr lang="zh-CN" altLang="en-US" sz="1200" dirty="0"/>
          </a:p>
          <a:p>
            <a:endParaRPr lang="en-US" altLang="zh-CN" dirty="0"/>
          </a:p>
          <a:p>
            <a:r>
              <a:rPr lang="en-US" altLang="zh-CN" dirty="0"/>
              <a:t>TODO: here, add one ore two more slides on discussion about Natural Proof Barrier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18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Talk about HM and the Natural Proof Barrier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195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Talk about HM and the Locality Barrier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04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99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93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talk about the trade-off?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066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/>
                  <a:t>(Theorem: There is a poly(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200" dirty="0"/>
                  <a:t>)-time black-box QD algorithm for generalized* probabilistic formulas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zh-CN" altLang="en-US" sz="1200" dirty="0"/>
                  <a:t> </a:t>
                </a:r>
                <a:r>
                  <a:rPr lang="en-US" altLang="zh-CN" sz="1200" dirty="0"/>
                  <a:t>with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sz="1200" dirty="0"/>
                  <a:t> </a:t>
                </a:r>
                <a:r>
                  <a:rPr lang="en-US" altLang="zh-CN" sz="1200" dirty="0"/>
                  <a:t>falsifying inputs.)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/>
                  <a:t>(Theorem: There is a poly(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𝑛</a:t>
                </a:r>
                <a:r>
                  <a:rPr lang="en-US" altLang="zh-CN" sz="1200" dirty="0"/>
                  <a:t>)-time black-box QD algorithm for generalized* probabilistic formulas of size 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𝑛^(2−</a:t>
                </a:r>
                <a:r>
                  <a:rPr lang="en-US" altLang="zh-CN" sz="1200" b="0" i="0">
                    <a:latin typeface="Cambria Math" panose="02040503050406030204" pitchFamily="18" charset="0"/>
                  </a:rPr>
                  <a:t>2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𝛼−𝜀)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with 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𝐵(𝑛)=2^(𝑛^𝛼 )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falsifying inputs.)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57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57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4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8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53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5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8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3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3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6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0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1.png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5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2.png"/><Relationship Id="rId10" Type="http://schemas.openxmlformats.org/officeDocument/2006/relationships/image" Target="../media/image68.png"/><Relationship Id="rId4" Type="http://schemas.openxmlformats.org/officeDocument/2006/relationships/image" Target="../media/image61.png"/><Relationship Id="rId9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1.png"/><Relationship Id="rId3" Type="http://schemas.openxmlformats.org/officeDocument/2006/relationships/image" Target="../media/image551.png"/><Relationship Id="rId7" Type="http://schemas.openxmlformats.org/officeDocument/2006/relationships/image" Target="../media/image58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71.png"/><Relationship Id="rId4" Type="http://schemas.openxmlformats.org/officeDocument/2006/relationships/image" Target="../media/image561.png"/><Relationship Id="rId9" Type="http://schemas.openxmlformats.org/officeDocument/2006/relationships/image" Target="../media/image60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0.png"/><Relationship Id="rId7" Type="http://schemas.openxmlformats.org/officeDocument/2006/relationships/image" Target="../media/image69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670.png"/><Relationship Id="rId10" Type="http://schemas.openxmlformats.org/officeDocument/2006/relationships/image" Target="../media/image71.png"/><Relationship Id="rId4" Type="http://schemas.openxmlformats.org/officeDocument/2006/relationships/image" Target="../media/image660.png"/><Relationship Id="rId9" Type="http://schemas.openxmlformats.org/officeDocument/2006/relationships/image" Target="../media/image4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72.png"/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12" Type="http://schemas.openxmlformats.org/officeDocument/2006/relationships/image" Target="../media/image59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0.png"/><Relationship Id="rId5" Type="http://schemas.openxmlformats.org/officeDocument/2006/relationships/image" Target="../media/image520.png"/><Relationship Id="rId10" Type="http://schemas.openxmlformats.org/officeDocument/2006/relationships/image" Target="../media/image57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640.png"/><Relationship Id="rId9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13" Type="http://schemas.openxmlformats.org/officeDocument/2006/relationships/image" Target="../media/image810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0.png"/><Relationship Id="rId12" Type="http://schemas.openxmlformats.org/officeDocument/2006/relationships/image" Target="../media/image83.png"/><Relationship Id="rId17" Type="http://schemas.openxmlformats.org/officeDocument/2006/relationships/image" Target="../media/image8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png"/><Relationship Id="rId11" Type="http://schemas.openxmlformats.org/officeDocument/2006/relationships/image" Target="../media/image790.png"/><Relationship Id="rId24" Type="http://schemas.openxmlformats.org/officeDocument/2006/relationships/image" Target="../media/image92.png"/><Relationship Id="rId5" Type="http://schemas.openxmlformats.org/officeDocument/2006/relationships/image" Target="../media/image730.png"/><Relationship Id="rId15" Type="http://schemas.openxmlformats.org/officeDocument/2006/relationships/image" Target="../media/image830.png"/><Relationship Id="rId23" Type="http://schemas.openxmlformats.org/officeDocument/2006/relationships/image" Target="../media/image91.png"/><Relationship Id="rId10" Type="http://schemas.openxmlformats.org/officeDocument/2006/relationships/image" Target="../media/image780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0.png"/><Relationship Id="rId14" Type="http://schemas.openxmlformats.org/officeDocument/2006/relationships/image" Target="../media/image820.png"/><Relationship Id="rId22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10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19B0-E43B-4D8A-A954-F24313C98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476" y="692696"/>
            <a:ext cx="9433048" cy="3024336"/>
          </a:xfrm>
        </p:spPr>
        <p:txBody>
          <a:bodyPr>
            <a:normAutofit/>
          </a:bodyPr>
          <a:lstStyle/>
          <a:p>
            <a:r>
              <a:rPr lang="en-US" altLang="zh-CN" sz="6600" dirty="0"/>
              <a:t>Sharp Threshold Results for Computational Complexity</a:t>
            </a:r>
            <a:endParaRPr lang="zh-CN" altLang="en-US" sz="6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C084E1-89A7-4CAE-90A7-53EA0A336B97}"/>
              </a:ext>
            </a:extLst>
          </p:cNvPr>
          <p:cNvSpPr/>
          <p:nvPr/>
        </p:nvSpPr>
        <p:spPr>
          <a:xfrm>
            <a:off x="1066747" y="4290049"/>
            <a:ext cx="2929713" cy="11521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 err="1"/>
              <a:t>Lijie</a:t>
            </a:r>
            <a:r>
              <a:rPr lang="en-US" altLang="zh-CN" sz="3600" b="1" dirty="0"/>
              <a:t> Chen</a:t>
            </a:r>
          </a:p>
          <a:p>
            <a:pPr algn="ctr"/>
            <a:r>
              <a:rPr lang="en-US" altLang="zh-CN" sz="3600" b="1" dirty="0"/>
              <a:t>MIT</a:t>
            </a:r>
            <a:endParaRPr lang="zh-CN" altLang="en-US" sz="3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3396EC-95A4-461F-99E3-90290424077B}"/>
              </a:ext>
            </a:extLst>
          </p:cNvPr>
          <p:cNvSpPr/>
          <p:nvPr/>
        </p:nvSpPr>
        <p:spPr>
          <a:xfrm>
            <a:off x="4631144" y="4293096"/>
            <a:ext cx="2929712" cy="11490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Ce </a:t>
            </a:r>
            <a:r>
              <a:rPr lang="en-US" altLang="zh-CN" sz="3600" dirty="0" err="1"/>
              <a:t>Jin</a:t>
            </a:r>
            <a:endParaRPr lang="en-US" altLang="zh-CN" sz="3600" dirty="0"/>
          </a:p>
          <a:p>
            <a:pPr algn="ctr"/>
            <a:r>
              <a:rPr lang="en-US" altLang="zh-CN" sz="3600" dirty="0"/>
              <a:t>Tsinghua U.</a:t>
            </a:r>
            <a:endParaRPr lang="zh-CN" alt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21BDF-3FBF-4116-93D0-B4F99AD917AA}"/>
              </a:ext>
            </a:extLst>
          </p:cNvPr>
          <p:cNvSpPr/>
          <p:nvPr/>
        </p:nvSpPr>
        <p:spPr>
          <a:xfrm>
            <a:off x="8195539" y="4290048"/>
            <a:ext cx="2929711" cy="11490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Ryan Williams</a:t>
            </a:r>
          </a:p>
          <a:p>
            <a:pPr algn="ctr"/>
            <a:r>
              <a:rPr lang="en-US" altLang="zh-CN" sz="3600" dirty="0"/>
              <a:t>MIT</a:t>
            </a:r>
            <a:endParaRPr lang="zh-CN" altLang="en-US" sz="3600" dirty="0"/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D6FD8B1-AEA9-47EB-9E2A-41C8E5118568}"/>
              </a:ext>
            </a:extLst>
          </p:cNvPr>
          <p:cNvSpPr/>
          <p:nvPr/>
        </p:nvSpPr>
        <p:spPr>
          <a:xfrm>
            <a:off x="6334640" y="5805264"/>
            <a:ext cx="2785696" cy="864096"/>
          </a:xfrm>
          <a:prstGeom prst="cloudCallout">
            <a:avLst>
              <a:gd name="adj1" fmla="val -56688"/>
              <a:gd name="adj2" fmla="val -146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Made most of the slides!</a:t>
            </a:r>
          </a:p>
        </p:txBody>
      </p:sp>
    </p:spTree>
    <p:extLst>
      <p:ext uri="{BB962C8B-B14F-4D97-AF65-F5344CB8AC3E}">
        <p14:creationId xmlns:p14="http://schemas.microsoft.com/office/powerpoint/2010/main" val="764284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7DF392-9B33-43EE-AA6C-C37CC47ED4D2}"/>
                  </a:ext>
                </a:extLst>
              </p:cNvPr>
              <p:cNvSpPr/>
              <p:nvPr/>
            </p:nvSpPr>
            <p:spPr>
              <a:xfrm>
                <a:off x="587474" y="1772559"/>
                <a:ext cx="10862084" cy="1580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</a:rPr>
                  <a:t>If MCSP[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</a:rPr>
                  <a:t>] </a:t>
                </a:r>
                <a:r>
                  <a:rPr lang="en-US" altLang="zh-CN" sz="2400" dirty="0"/>
                  <a:t>(input length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400" dirty="0"/>
                  <a:t>)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doesn’t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3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3200" b="1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𝐩𝐨𝐥𝐲𝐥𝐨𝐠</m:t>
                    </m:r>
                    <m:r>
                      <a:rPr lang="en-US" altLang="zh-CN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3200" dirty="0"/>
                  <a:t>-size (De Morgan) formulas, then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zh-CN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𝐒𝐏𝐀𝐂𝐄</m:t>
                    </m:r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⊄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𝐍𝐂</m:t>
                        </m:r>
                      </m:e>
                      <m:sup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3200" dirty="0"/>
                  <a:t>.</a:t>
                </a:r>
              </a:p>
              <a:p>
                <a:endParaRPr lang="en-US" altLang="zh-CN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7DF392-9B33-43EE-AA6C-C37CC47ED4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4" y="1772559"/>
                <a:ext cx="10862084" cy="1580817"/>
              </a:xfrm>
              <a:prstGeom prst="rect">
                <a:avLst/>
              </a:prstGeom>
              <a:blipFill>
                <a:blip r:embed="rId3"/>
                <a:stretch>
                  <a:fillRect l="-1403" t="-3861" r="-1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9B9307E-1B51-4999-8309-5B5094E9AD97}"/>
              </a:ext>
            </a:extLst>
          </p:cNvPr>
          <p:cNvSpPr/>
          <p:nvPr/>
        </p:nvSpPr>
        <p:spPr>
          <a:xfrm>
            <a:off x="9212690" y="2587122"/>
            <a:ext cx="2590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/>
              <a:t>[C.-Jin-Williams’19]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111372-2672-4FC0-888F-6C449EC86892}"/>
                  </a:ext>
                </a:extLst>
              </p:cNvPr>
              <p:cNvSpPr/>
              <p:nvPr/>
            </p:nvSpPr>
            <p:spPr>
              <a:xfrm>
                <a:off x="591688" y="3042381"/>
                <a:ext cx="10657184" cy="1088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/>
                  <a:t>What’s Known: MCSP[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3200" dirty="0"/>
                  <a:t>] doesn’t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32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2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𝟗𝟗</m:t>
                        </m:r>
                      </m:sup>
                    </m:sSup>
                  </m:oMath>
                </a14:m>
                <a:r>
                  <a:rPr lang="en-US" altLang="zh-CN" sz="3200" dirty="0"/>
                  <a:t>-size (De Morgan) formulas.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111372-2672-4FC0-888F-6C449EC86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88" y="3042381"/>
                <a:ext cx="10657184" cy="1088375"/>
              </a:xfrm>
              <a:prstGeom prst="rect">
                <a:avLst/>
              </a:prstGeom>
              <a:blipFill>
                <a:blip r:embed="rId4"/>
                <a:stretch>
                  <a:fillRect l="-1430" t="-5587" r="-3547" b="-17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CBE6FBF-FAF5-4972-B4EB-64DFD7AC51BD}"/>
              </a:ext>
            </a:extLst>
          </p:cNvPr>
          <p:cNvSpPr/>
          <p:nvPr/>
        </p:nvSpPr>
        <p:spPr>
          <a:xfrm>
            <a:off x="8045088" y="3602086"/>
            <a:ext cx="3781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/>
              <a:t>[Hirahara-Santhanam’17, </a:t>
            </a:r>
          </a:p>
          <a:p>
            <a:pPr algn="r"/>
            <a:r>
              <a:rPr lang="en-US" altLang="zh-CN" sz="2400" dirty="0"/>
              <a:t>Oliveira-Pich-Santhanam’19]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2B72B2-7A1D-45FD-B420-77BFF9CA875A}"/>
                  </a:ext>
                </a:extLst>
              </p:cNvPr>
              <p:cNvSpPr/>
              <p:nvPr/>
            </p:nvSpPr>
            <p:spPr>
              <a:xfrm>
                <a:off x="3179191" y="4657509"/>
                <a:ext cx="5833618" cy="595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/>
                  <a:t>Compare: There is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sup>
                    </m:sSup>
                  </m:oMath>
                </a14:m>
                <a:r>
                  <a:rPr lang="en-US" altLang="zh-CN" sz="3200" dirty="0"/>
                  <a:t> gap…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2B72B2-7A1D-45FD-B420-77BFF9CA8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191" y="4657509"/>
                <a:ext cx="5833618" cy="595932"/>
              </a:xfrm>
              <a:prstGeom prst="rect">
                <a:avLst/>
              </a:prstGeom>
              <a:blipFill>
                <a:blip r:embed="rId5"/>
                <a:stretch>
                  <a:fillRect l="-2720" t="-10204" b="-33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B78F95FC-D32C-4AEB-A155-12ED1B38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08" y="301495"/>
            <a:ext cx="10862084" cy="1325563"/>
          </a:xfrm>
        </p:spPr>
        <p:txBody>
          <a:bodyPr/>
          <a:lstStyle/>
          <a:p>
            <a:pPr algn="ctr"/>
            <a:r>
              <a:rPr lang="en-US" altLang="zh-CN" dirty="0"/>
              <a:t>Gap in Hardness Magnification theorems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08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B954-27A2-4420-9C36-7BEFE9E8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new results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2238AB-47F9-4FA5-8A95-F1E6FABEE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3372" y="1593424"/>
                <a:ext cx="11665296" cy="3835623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3200" dirty="0"/>
                  <a:t>Hardness Magnification theorems with </a:t>
                </a:r>
                <a:r>
                  <a:rPr lang="en-US" altLang="zh-CN" sz="3200" b="1" i="1" dirty="0">
                    <a:solidFill>
                      <a:srgbClr val="FF0000"/>
                    </a:solidFill>
                  </a:rPr>
                  <a:t>sharp</a:t>
                </a:r>
                <a:r>
                  <a:rPr lang="en-US" altLang="zh-CN" sz="3200" b="1" dirty="0"/>
                  <a:t> </a:t>
                </a:r>
                <a:r>
                  <a:rPr lang="en-US" altLang="zh-CN" sz="3200" dirty="0"/>
                  <a:t>thresholds!</a:t>
                </a:r>
              </a:p>
              <a:p>
                <a:pPr lvl="1"/>
                <a:r>
                  <a:rPr lang="en-US" altLang="zh-CN" sz="2800" dirty="0"/>
                  <a:t>We can prove a lower bound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US" altLang="zh-CN" sz="2800" b="1" dirty="0"/>
                  <a:t> </a:t>
                </a:r>
                <a:r>
                  <a:rPr lang="en-US" altLang="zh-CN" sz="2800" dirty="0"/>
                  <a:t>(</a:t>
                </a:r>
                <a:r>
                  <a:rPr lang="en-US" altLang="zh-CN" sz="2800" i="1" dirty="0"/>
                  <a:t>much</a:t>
                </a:r>
                <a:r>
                  <a:rPr lang="en-US" altLang="zh-CN" sz="2800" dirty="0"/>
                  <a:t> better than the trivial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800" dirty="0"/>
                  <a:t> lower bound) for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 lvl="1"/>
                <a:r>
                  <a:rPr lang="en-US" altLang="zh-CN" sz="2800" dirty="0"/>
                  <a:t>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𝜺</m:t>
                        </m:r>
                      </m:sup>
                    </m:sSup>
                  </m:oMath>
                </a14:m>
                <a:r>
                  <a:rPr lang="en-US" altLang="zh-CN" sz="2800" dirty="0"/>
                  <a:t> lower bound for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2800" dirty="0"/>
                  <a:t>, for </a:t>
                </a:r>
                <a:r>
                  <a:rPr lang="en-US" altLang="zh-CN" sz="2800" i="1" dirty="0"/>
                  <a:t>any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800" dirty="0"/>
                  <a:t>, would imply a breakthrough lower bound!</a:t>
                </a:r>
              </a:p>
              <a:p>
                <a:r>
                  <a:rPr lang="en-US" altLang="zh-CN" sz="3200" dirty="0"/>
                  <a:t>Magnification results for other tasks</a:t>
                </a:r>
                <a:r>
                  <a:rPr lang="en-US" altLang="zh-CN" sz="3200" b="1" dirty="0"/>
                  <a:t> </a:t>
                </a:r>
                <a:r>
                  <a:rPr lang="en-US" altLang="zh-CN" sz="3200" dirty="0"/>
                  <a:t>(also with</a:t>
                </a:r>
                <a:r>
                  <a:rPr lang="en-US" altLang="zh-CN" sz="3200" b="1" dirty="0"/>
                  <a:t> </a:t>
                </a:r>
                <a:r>
                  <a:rPr lang="en-US" altLang="zh-CN" sz="3200" b="1" i="1" dirty="0">
                    <a:solidFill>
                      <a:srgbClr val="FF0000"/>
                    </a:solidFill>
                  </a:rPr>
                  <a:t>sharp</a:t>
                </a:r>
                <a:r>
                  <a:rPr lang="en-US" altLang="zh-CN" sz="3200" dirty="0"/>
                  <a:t> thresholds)</a:t>
                </a:r>
                <a:endParaRPr lang="en-US" altLang="zh-CN" sz="3200" b="1" dirty="0"/>
              </a:p>
              <a:p>
                <a:pPr lvl="1"/>
                <a:r>
                  <a:rPr lang="en-US" altLang="zh-CN" sz="2800" dirty="0"/>
                  <a:t>Quantified Derandomization</a:t>
                </a:r>
              </a:p>
              <a:p>
                <a:pPr lvl="1"/>
                <a:r>
                  <a:rPr lang="en-US" altLang="zh-CN" sz="2800" dirty="0"/>
                  <a:t>Explicit Obstructions</a:t>
                </a:r>
              </a:p>
              <a:p>
                <a:endParaRPr lang="en-US" altLang="zh-CN" sz="1050" dirty="0"/>
              </a:p>
              <a:p>
                <a:endParaRPr lang="en-US" altLang="zh-CN" sz="1050" dirty="0"/>
              </a:p>
              <a:p>
                <a:pPr marL="0" indent="0">
                  <a:buNone/>
                </a:pPr>
                <a:r>
                  <a:rPr lang="en-US" altLang="zh-CN" sz="3200" dirty="0"/>
                  <a:t>We will mainly work with </a:t>
                </a:r>
                <a:r>
                  <a:rPr lang="en-US" altLang="zh-CN" sz="3200" b="1" dirty="0"/>
                  <a:t>(De Morgan) Formulas</a:t>
                </a:r>
                <a:endParaRPr lang="zh-CN" altLang="en-US" sz="3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2238AB-47F9-4FA5-8A95-F1E6FABEE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372" y="1593424"/>
                <a:ext cx="11665296" cy="3835623"/>
              </a:xfrm>
              <a:blipFill>
                <a:blip r:embed="rId3"/>
                <a:stretch>
                  <a:fillRect l="-1359" t="-3333" b="-29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FE5118E-BE2A-4C89-80A8-BFD9EF900A76}"/>
              </a:ext>
            </a:extLst>
          </p:cNvPr>
          <p:cNvSpPr/>
          <p:nvPr/>
        </p:nvSpPr>
        <p:spPr>
          <a:xfrm>
            <a:off x="7278100" y="4423354"/>
            <a:ext cx="4650548" cy="1325563"/>
          </a:xfrm>
          <a:prstGeom prst="wedgeRoundRectCallout">
            <a:avLst>
              <a:gd name="adj1" fmla="val -93817"/>
              <a:gd name="adj2" fmla="val -193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Unlike HM, they are not subject to the recent </a:t>
            </a:r>
            <a:r>
              <a:rPr lang="en-US" altLang="zh-CN" sz="2400" b="1" dirty="0">
                <a:solidFill>
                  <a:srgbClr val="00B050"/>
                </a:solidFill>
              </a:rPr>
              <a:t>“Locality Barrier” </a:t>
            </a:r>
            <a:r>
              <a:rPr lang="en-US" altLang="zh-CN" sz="2400" dirty="0"/>
              <a:t>[CHOPRS’20].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251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4C41-2F0D-480A-AE2B-DD97535C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78" y="23664"/>
            <a:ext cx="10802416" cy="1325563"/>
          </a:xfrm>
        </p:spPr>
        <p:txBody>
          <a:bodyPr/>
          <a:lstStyle/>
          <a:p>
            <a:r>
              <a:rPr lang="en-US" altLang="zh-CN" dirty="0"/>
              <a:t>Hardness Magnification with Sharp Thresholds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4524B2-D726-4BD5-89E1-4ABA6DE34E6F}"/>
                  </a:ext>
                </a:extLst>
              </p:cNvPr>
              <p:cNvSpPr/>
              <p:nvPr/>
            </p:nvSpPr>
            <p:spPr>
              <a:xfrm>
                <a:off x="1108406" y="5726112"/>
                <a:ext cx="997518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Remark: There are </a:t>
                </a:r>
                <a:r>
                  <a:rPr lang="en-US" altLang="zh-CN" sz="2800" b="1" i="1" dirty="0"/>
                  <a:t>cubic</a:t>
                </a:r>
                <a:r>
                  <a:rPr lang="en-US" altLang="zh-CN" sz="2800" dirty="0"/>
                  <a:t> size LBs against </a:t>
                </a:r>
                <a:r>
                  <a:rPr lang="en-US" altLang="zh-CN" sz="2800" b="1" i="1" dirty="0"/>
                  <a:t>probabilistic</a:t>
                </a:r>
                <a:r>
                  <a:rPr lang="en-US" altLang="zh-CN" sz="2800" b="1" dirty="0"/>
                  <a:t> formulas </a:t>
                </a:r>
                <a:r>
                  <a:rPr lang="en-US" altLang="zh-CN" sz="2800" dirty="0"/>
                  <a:t>for the “</a:t>
                </a:r>
                <a:r>
                  <a:rPr lang="en-US" altLang="zh-CN" sz="2800" b="1" dirty="0"/>
                  <a:t>dense </a:t>
                </a:r>
                <a:r>
                  <a:rPr lang="en-US" altLang="zh-CN" sz="2800" dirty="0"/>
                  <a:t>MCSP” ( MCSP[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/(100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] )!     [Adapting CKLM’19]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4524B2-D726-4BD5-89E1-4ABA6DE34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06" y="5726112"/>
                <a:ext cx="9975188" cy="954107"/>
              </a:xfrm>
              <a:prstGeom prst="rect">
                <a:avLst/>
              </a:prstGeom>
              <a:blipFill>
                <a:blip r:embed="rId3"/>
                <a:stretch>
                  <a:fillRect l="-1284" t="-5732" b="-17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CEFB16-1B16-487C-844D-1EAB5C14DF98}"/>
                  </a:ext>
                </a:extLst>
              </p:cNvPr>
              <p:cNvSpPr/>
              <p:nvPr/>
            </p:nvSpPr>
            <p:spPr>
              <a:xfrm>
                <a:off x="518067" y="2962121"/>
                <a:ext cx="11155866" cy="122239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3200" b="1" dirty="0">
                    <a:solidFill>
                      <a:schemeClr val="tx1"/>
                    </a:solidFill>
                  </a:rPr>
                  <a:t>Theorem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: If MCSP[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</a:rPr>
                  <a:t>] </a:t>
                </a:r>
                <a:r>
                  <a:rPr lang="en-US" altLang="zh-CN" sz="2800" dirty="0"/>
                  <a:t>(with input length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800" dirty="0"/>
                  <a:t>)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doesn’t have</a:t>
                </a:r>
              </a:p>
              <a:p>
                <a:r>
                  <a:rPr lang="en-US" altLang="zh-CN" sz="320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3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32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𝐩𝐨𝐥𝐲𝐥𝐨𝐠</m:t>
                    </m:r>
                    <m:r>
                      <a:rPr lang="en-US" altLang="zh-CN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3200" dirty="0"/>
                  <a:t>-size </a:t>
                </a:r>
                <a:r>
                  <a:rPr lang="en-US" altLang="zh-CN" sz="3200" b="1" i="1" dirty="0"/>
                  <a:t>probabilistic</a:t>
                </a:r>
                <a:r>
                  <a:rPr lang="en-US" altLang="zh-CN" sz="3200" dirty="0"/>
                  <a:t> </a:t>
                </a:r>
                <a:r>
                  <a:rPr lang="en-US" altLang="zh-CN" sz="3200" b="1" dirty="0"/>
                  <a:t>formulas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𝐏𝐒𝐏𝐀𝐂𝐄</m:t>
                    </m:r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⊄</m:t>
                    </m:r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>
                            <a:latin typeface="Cambria Math" panose="02040503050406030204" pitchFamily="18" charset="0"/>
                          </a:rPr>
                          <m:t>𝐍𝐂</m:t>
                        </m:r>
                      </m:e>
                      <m:sup>
                        <m:r>
                          <a:rPr lang="en-US" altLang="zh-CN" sz="3200" b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CEFB16-1B16-487C-844D-1EAB5C14D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67" y="2962121"/>
                <a:ext cx="11155866" cy="1222398"/>
              </a:xfrm>
              <a:prstGeom prst="rect">
                <a:avLst/>
              </a:prstGeom>
              <a:blipFill>
                <a:blip r:embed="rId4"/>
                <a:stretch>
                  <a:fillRect l="-1420" r="-3058" b="-10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1DB33D8-88C8-44AC-A8D5-C4F146CC46F1}"/>
                  </a:ext>
                </a:extLst>
              </p:cNvPr>
              <p:cNvSpPr/>
              <p:nvPr/>
            </p:nvSpPr>
            <p:spPr>
              <a:xfrm>
                <a:off x="514867" y="4358464"/>
                <a:ext cx="11155866" cy="122239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3200" b="1" dirty="0"/>
                  <a:t>Theorem</a:t>
                </a:r>
                <a:r>
                  <a:rPr lang="en-US" altLang="zh-CN" sz="3200" dirty="0"/>
                  <a:t>: MCSP[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3200" dirty="0"/>
                  <a:t>] doesn’t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3200" b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3200" b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altLang="zh-CN" sz="3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CN" sz="32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32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3200" b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3200" b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sz="3200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3200" b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r>
                                  <a:rPr lang="en-US" altLang="zh-CN" sz="3200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3200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sup>
                    </m:sSup>
                  </m:oMath>
                </a14:m>
                <a:r>
                  <a:rPr lang="en-US" altLang="zh-CN" sz="3200" dirty="0"/>
                  <a:t>-size </a:t>
                </a:r>
                <a:r>
                  <a:rPr lang="en-US" altLang="zh-CN" sz="3200" b="1" i="1" dirty="0"/>
                  <a:t>probabilistic</a:t>
                </a:r>
                <a:r>
                  <a:rPr lang="en-US" altLang="zh-CN" sz="3200" b="1" dirty="0"/>
                  <a:t> formulas</a:t>
                </a:r>
                <a:r>
                  <a:rPr lang="en-US" altLang="zh-CN" sz="3200" dirty="0"/>
                  <a:t>.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1DB33D8-88C8-44AC-A8D5-C4F146CC4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7" y="4358464"/>
                <a:ext cx="11155866" cy="1222398"/>
              </a:xfrm>
              <a:prstGeom prst="rect">
                <a:avLst/>
              </a:prstGeom>
              <a:blipFill>
                <a:blip r:embed="rId5"/>
                <a:stretch>
                  <a:fillRect l="-1365" b="-10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D64872C-3289-4F2F-898B-CAEE759D8532}"/>
                  </a:ext>
                </a:extLst>
              </p:cNvPr>
              <p:cNvSpPr/>
              <p:nvPr/>
            </p:nvSpPr>
            <p:spPr>
              <a:xfrm>
                <a:off x="817078" y="1154071"/>
                <a:ext cx="10375742" cy="1519411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A </a:t>
                </a:r>
                <a:r>
                  <a:rPr lang="en-US" altLang="zh-CN" sz="2800" i="1" dirty="0"/>
                  <a:t>probabilistic formula </a:t>
                </a:r>
                <a:r>
                  <a:rPr lang="en-US" altLang="zh-CN" sz="2800" dirty="0"/>
                  <a:t>is a distribution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zh-CN" sz="2800" dirty="0"/>
                  <a:t> over De Morgan formulas. We say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zh-CN" sz="2800" dirty="0"/>
                  <a:t> computes a function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/>
                  <a:t>, if for all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,</a:t>
                </a:r>
              </a:p>
              <a:p>
                <a:pPr algn="ctr"/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ℱ</m:t>
                        </m:r>
                      </m:lim>
                    </m:limLow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)] ≥ 2/3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D64872C-3289-4F2F-898B-CAEE759D8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78" y="1154071"/>
                <a:ext cx="10375742" cy="1519411"/>
              </a:xfrm>
              <a:prstGeom prst="roundRect">
                <a:avLst/>
              </a:prstGeom>
              <a:blipFill>
                <a:blip r:embed="rId6"/>
                <a:stretch>
                  <a:fillRect t="-2778" b="-1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68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9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737C-493D-42F9-92FE-20DA32AC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Quantified Derandomization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6DD8-B16D-4D4C-88CB-8B36661D0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87" y="1716727"/>
            <a:ext cx="1152923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The </a:t>
            </a:r>
            <a:r>
              <a:rPr lang="en-US" altLang="zh-CN" i="1" dirty="0"/>
              <a:t>Quantified Derandomization </a:t>
            </a:r>
            <a:r>
              <a:rPr lang="en-US" altLang="zh-CN" dirty="0"/>
              <a:t>problem [Goldreich-Widgerson’14]: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18A853E-9359-4380-9D81-C80724DA6918}"/>
                  </a:ext>
                </a:extLst>
              </p:cNvPr>
              <p:cNvSpPr/>
              <p:nvPr/>
            </p:nvSpPr>
            <p:spPr>
              <a:xfrm>
                <a:off x="1472519" y="2308246"/>
                <a:ext cx="9361041" cy="1120754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Given an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-input circuit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800" dirty="0"/>
                  <a:t> that rejects at most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inputs, deterministically output an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-bit string that is accepted by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18A853E-9359-4380-9D81-C80724DA6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519" y="2308246"/>
                <a:ext cx="9361041" cy="1120754"/>
              </a:xfrm>
              <a:prstGeom prst="roundRect">
                <a:avLst/>
              </a:prstGeom>
              <a:blipFill>
                <a:blip r:embed="rId2"/>
                <a:stretch>
                  <a:fillRect l="-1171" r="-2147" b="-6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C41D9C9-EBA2-44F7-84A4-2B7B5F436DAB}"/>
                  </a:ext>
                </a:extLst>
              </p:cNvPr>
              <p:cNvSpPr/>
              <p:nvPr/>
            </p:nvSpPr>
            <p:spPr>
              <a:xfrm>
                <a:off x="388425" y="4741326"/>
                <a:ext cx="1152923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Studied by [GW’14, Tell’18, Tell’19, C.-Tell’19] 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T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C41D9C9-EBA2-44F7-84A4-2B7B5F436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25" y="4741326"/>
                <a:ext cx="11529232" cy="954107"/>
              </a:xfrm>
              <a:prstGeom prst="rect">
                <a:avLst/>
              </a:prstGeom>
              <a:blipFill>
                <a:blip r:embed="rId3"/>
                <a:stretch>
                  <a:fillRect l="-1111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113CDF1-1179-4469-AB30-5AA4F770D697}"/>
                  </a:ext>
                </a:extLst>
              </p:cNvPr>
              <p:cNvSpPr/>
              <p:nvPr/>
            </p:nvSpPr>
            <p:spPr>
              <a:xfrm>
                <a:off x="382974" y="3573016"/>
                <a:ext cx="8542725" cy="993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Full </a:t>
                </a:r>
                <a:r>
                  <a:rPr lang="en-US" altLang="zh-CN" sz="2800" dirty="0" err="1"/>
                  <a:t>Derandomization</a:t>
                </a:r>
                <a:r>
                  <a:rPr lang="en-US" altLang="zh-CN" sz="28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r>
                  <a:rPr lang="en-US" altLang="zh-CN" sz="2800" dirty="0"/>
                  <a:t>Quantified </a:t>
                </a:r>
                <a:r>
                  <a:rPr lang="en-US" altLang="zh-CN" sz="2800" dirty="0" err="1"/>
                  <a:t>Derandomization</a:t>
                </a:r>
                <a:r>
                  <a:rPr lang="en-US" altLang="zh-CN" sz="28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sz="2800" dirty="0"/>
                  <a:t> 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113CDF1-1179-4469-AB30-5AA4F770D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74" y="3573016"/>
                <a:ext cx="8542725" cy="993542"/>
              </a:xfrm>
              <a:prstGeom prst="rect">
                <a:avLst/>
              </a:prstGeom>
              <a:blipFill>
                <a:blip r:embed="rId4"/>
                <a:stretch>
                  <a:fillRect l="-1499" t="-5521" b="-16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AB46D8-2E84-44EB-9C77-1DE4541538F1}"/>
                  </a:ext>
                </a:extLst>
              </p:cNvPr>
              <p:cNvSpPr/>
              <p:nvPr/>
            </p:nvSpPr>
            <p:spPr>
              <a:xfrm>
                <a:off x="2789972" y="5702988"/>
                <a:ext cx="672613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/>
                  <a:t>We consider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i="1" dirty="0"/>
                  <a:t>probabilistic formulas</a:t>
                </a:r>
                <a:endParaRPr lang="zh-CN" altLang="en-US" sz="32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AB46D8-2E84-44EB-9C77-1DE454153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972" y="5702988"/>
                <a:ext cx="6726137" cy="584775"/>
              </a:xfrm>
              <a:prstGeom prst="rect">
                <a:avLst/>
              </a:prstGeom>
              <a:blipFill>
                <a:blip r:embed="rId5"/>
                <a:stretch>
                  <a:fillRect l="-2357" t="-12632" r="-1179" b="-3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1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EB08-8F91-49CE-9472-F16B4DCC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43059"/>
            <a:ext cx="11665296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Quantified Derandomization (QD) with Sharp Thresholds</a:t>
            </a:r>
            <a:endParaRPr lang="zh-CN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3E2B9-6D13-49AF-920F-C31A3DA3DDF0}"/>
              </a:ext>
            </a:extLst>
          </p:cNvPr>
          <p:cNvSpPr txBox="1"/>
          <p:nvPr/>
        </p:nvSpPr>
        <p:spPr>
          <a:xfrm>
            <a:off x="119336" y="6145913"/>
            <a:ext cx="1116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*may not have bounded probability gap. See paper for precise definition.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BE791F0-BD85-4434-9CE1-1C794442CA31}"/>
                  </a:ext>
                </a:extLst>
              </p:cNvPr>
              <p:cNvSpPr/>
              <p:nvPr/>
            </p:nvSpPr>
            <p:spPr>
              <a:xfrm>
                <a:off x="426410" y="1313434"/>
                <a:ext cx="10854166" cy="161151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3200" b="1" dirty="0"/>
                  <a:t>Theorem</a:t>
                </a:r>
                <a:r>
                  <a:rPr lang="en-US" altLang="zh-CN" sz="3200" dirty="0"/>
                  <a:t>: There is a </a:t>
                </a:r>
                <a:r>
                  <a:rPr lang="en-US" altLang="zh-CN" sz="3200" b="1" dirty="0"/>
                  <a:t>poly(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3200" b="1" dirty="0"/>
                  <a:t>)-time</a:t>
                </a:r>
                <a:r>
                  <a:rPr lang="en-US" altLang="zh-CN" sz="3200" dirty="0"/>
                  <a:t> (black-box) QD algorithm for probabilistic formulas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sup>
                    </m:sSup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with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falsifying inputs.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BE791F0-BD85-4434-9CE1-1C794442C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0" y="1313434"/>
                <a:ext cx="10854166" cy="1611510"/>
              </a:xfrm>
              <a:prstGeom prst="rect">
                <a:avLst/>
              </a:prstGeom>
              <a:blipFill>
                <a:blip r:embed="rId3"/>
                <a:stretch>
                  <a:fillRect l="-1460" t="-4135" r="-898" b="-11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5F90EA-03CD-40DC-9AAA-9E0428E48FF2}"/>
                  </a:ext>
                </a:extLst>
              </p:cNvPr>
              <p:cNvSpPr/>
              <p:nvPr/>
            </p:nvSpPr>
            <p:spPr>
              <a:xfrm>
                <a:off x="426410" y="3789040"/>
                <a:ext cx="10854166" cy="20334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3200" b="1" dirty="0"/>
                  <a:t>Theorem</a:t>
                </a:r>
                <a:r>
                  <a:rPr lang="en-US" altLang="zh-CN" sz="3200" dirty="0"/>
                  <a:t>: A poly(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3200" dirty="0"/>
                  <a:t>)-time QD algorithm for generalized* probabilistic formulas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sup>
                    </m:sSup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with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falsifying inputs would </a:t>
                </a:r>
                <a:r>
                  <a:rPr lang="en-US" altLang="zh-CN" sz="3200" b="1" dirty="0"/>
                  <a:t>imply full </a:t>
                </a:r>
                <a:r>
                  <a:rPr lang="en-US" altLang="zh-CN" sz="3200" b="1" dirty="0" err="1"/>
                  <a:t>derandomization</a:t>
                </a:r>
                <a:r>
                  <a:rPr lang="en-US" altLang="zh-CN" sz="3200" dirty="0"/>
                  <a:t> of poly(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3200" dirty="0"/>
                  <a:t>)-size formulas in poly(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3200" dirty="0"/>
                  <a:t>) time.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5F90EA-03CD-40DC-9AAA-9E0428E48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0" y="3789040"/>
                <a:ext cx="10854166" cy="2033453"/>
              </a:xfrm>
              <a:prstGeom prst="rect">
                <a:avLst/>
              </a:prstGeom>
              <a:blipFill>
                <a:blip r:embed="rId4"/>
                <a:stretch>
                  <a:fillRect l="-1460" t="-5090" r="-898" b="-1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hought Bubble: Cloud 3">
                <a:extLst>
                  <a:ext uri="{FF2B5EF4-FFF2-40B4-BE49-F238E27FC236}">
                    <a16:creationId xmlns:a16="http://schemas.microsoft.com/office/drawing/2014/main" id="{655E7AC2-64F8-4D7B-BEB0-B7B7A48603B0}"/>
                  </a:ext>
                </a:extLst>
              </p:cNvPr>
              <p:cNvSpPr/>
              <p:nvPr/>
            </p:nvSpPr>
            <p:spPr>
              <a:xfrm>
                <a:off x="6672064" y="2420888"/>
                <a:ext cx="5807968" cy="1404156"/>
              </a:xfrm>
              <a:prstGeom prst="cloudCallout">
                <a:avLst>
                  <a:gd name="adj1" fmla="val -48349"/>
                  <a:gd name="adj2" fmla="val -52429"/>
                </a:avLst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(We can achieve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𝜺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for generalized* probabilistic formulas.)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Thought Bubble: Cloud 3">
                <a:extLst>
                  <a:ext uri="{FF2B5EF4-FFF2-40B4-BE49-F238E27FC236}">
                    <a16:creationId xmlns:a16="http://schemas.microsoft.com/office/drawing/2014/main" id="{655E7AC2-64F8-4D7B-BEB0-B7B7A4860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4" y="2420888"/>
                <a:ext cx="5807968" cy="1404156"/>
              </a:xfrm>
              <a:prstGeom prst="cloudCallout">
                <a:avLst>
                  <a:gd name="adj1" fmla="val -48349"/>
                  <a:gd name="adj2" fmla="val -52429"/>
                </a:avLst>
              </a:prstGeom>
              <a:blipFill>
                <a:blip r:embed="rId5"/>
                <a:stretch>
                  <a:fillRect b="-1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31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F376-DDA7-4131-B3F0-DA30B293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“Explicit proofs” of formula lower bounds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2F1A65-8442-46DD-9C0F-4634580CA1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384" y="4569654"/>
                <a:ext cx="10802416" cy="228834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This is an “</a:t>
                </a:r>
                <a:r>
                  <a:rPr lang="en-US" altLang="zh-CN" i="1" dirty="0"/>
                  <a:t>explicit proof</a:t>
                </a:r>
                <a:r>
                  <a:rPr lang="en-US" altLang="zh-CN" dirty="0"/>
                  <a:t>” that some poly(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)-time function (extended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does not have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-size formulas.</a:t>
                </a:r>
              </a:p>
              <a:p>
                <a:r>
                  <a:rPr lang="en-US" altLang="zh-CN" dirty="0"/>
                  <a:t>Inspired by </a:t>
                </a:r>
                <a:r>
                  <a:rPr lang="en-US" altLang="zh-CN" dirty="0" err="1"/>
                  <a:t>Mulmuley’s</a:t>
                </a:r>
                <a:r>
                  <a:rPr lang="en-US" altLang="zh-CN" dirty="0"/>
                  <a:t> notion of explicit obstructions (for arithmetic circuits) from his GCT program.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2F1A65-8442-46DD-9C0F-4634580CA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4569654"/>
                <a:ext cx="10802416" cy="2288346"/>
              </a:xfrm>
              <a:blipFill>
                <a:blip r:embed="rId3"/>
                <a:stretch>
                  <a:fillRect l="-1015" t="-4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26F0DBF-3097-42F2-A7B5-1B219934B0D1}"/>
                  </a:ext>
                </a:extLst>
              </p:cNvPr>
              <p:cNvSpPr/>
              <p:nvPr/>
            </p:nvSpPr>
            <p:spPr>
              <a:xfrm>
                <a:off x="300018" y="1489453"/>
                <a:ext cx="11700638" cy="2288345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800" dirty="0"/>
                  <a:t>An </a:t>
                </a:r>
                <a:r>
                  <a:rPr lang="en-US" altLang="zh-CN" sz="2800" i="1" dirty="0"/>
                  <a:t>explicit obstruction </a:t>
                </a:r>
                <a:r>
                  <a:rPr lang="en-US" altLang="zh-CN" sz="2800" dirty="0"/>
                  <a:t>against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-size formulas is an algorithm that </a:t>
                </a:r>
                <a:endParaRPr lang="zh-CN" altLang="en-US" sz="2800" dirty="0"/>
              </a:p>
              <a:p>
                <a:r>
                  <a:rPr lang="en-US" altLang="zh-CN" sz="2800" dirty="0"/>
                  <a:t>in deterministic </a:t>
                </a:r>
                <a:r>
                  <a:rPr lang="en-US" altLang="zh-CN" sz="2800" b="1" dirty="0"/>
                  <a:t>poly(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800" b="1" dirty="0"/>
                  <a:t>)-time </a:t>
                </a:r>
                <a:r>
                  <a:rPr lang="en-US" altLang="zh-CN" sz="2800" dirty="0"/>
                  <a:t>prints a poly(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)-size list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×{0,1}</m:t>
                    </m:r>
                  </m:oMath>
                </a14:m>
                <a:r>
                  <a:rPr lang="en-US" altLang="zh-CN" sz="2800" dirty="0"/>
                  <a:t>, </a:t>
                </a:r>
              </a:p>
              <a:p>
                <a:r>
                  <a:rPr lang="en-US" altLang="zh-CN" sz="2800" dirty="0"/>
                  <a:t>such that every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-size formula is </a:t>
                </a:r>
                <a:r>
                  <a:rPr lang="en-US" altLang="zh-CN" sz="2800" b="1" dirty="0"/>
                  <a:t>inconsistent</a:t>
                </a:r>
                <a:r>
                  <a:rPr lang="en-US" altLang="zh-CN" sz="2800" dirty="0"/>
                  <a:t> with the (partially defined) function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26F0DBF-3097-42F2-A7B5-1B219934B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18" y="1489453"/>
                <a:ext cx="11700638" cy="2288345"/>
              </a:xfrm>
              <a:prstGeom prst="roundRect">
                <a:avLst/>
              </a:prstGeom>
              <a:blipFill>
                <a:blip r:embed="rId4"/>
                <a:stretch>
                  <a:fillRect l="-52" t="-1852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0C226D09-29A3-4AF7-936A-3C067E9E71F9}"/>
                  </a:ext>
                </a:extLst>
              </p:cNvPr>
              <p:cNvSpPr/>
              <p:nvPr/>
            </p:nvSpPr>
            <p:spPr>
              <a:xfrm>
                <a:off x="7905582" y="3284984"/>
                <a:ext cx="3986400" cy="1160141"/>
              </a:xfrm>
              <a:prstGeom prst="wedgeRoundRectCallout">
                <a:avLst>
                  <a:gd name="adj1" fmla="val -28948"/>
                  <a:gd name="adj2" fmla="val -50201"/>
                  <a:gd name="adj3" fmla="val 16667"/>
                </a:avLst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Equivalent to a poly(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)-time printable </a:t>
                </a:r>
                <a:r>
                  <a:rPr lang="en-US" altLang="zh-CN" sz="2400" i="1" dirty="0"/>
                  <a:t>anti-checker </a:t>
                </a:r>
                <a:r>
                  <a:rPr lang="en-US" altLang="zh-CN" sz="2400" dirty="0"/>
                  <a:t>for</a:t>
                </a:r>
                <a:r>
                  <a:rPr lang="en-US" altLang="zh-CN" sz="2400" i="1" dirty="0"/>
                  <a:t> f</a:t>
                </a:r>
              </a:p>
              <a:p>
                <a:pPr algn="ctr"/>
                <a:r>
                  <a:rPr lang="en-US" altLang="zh-CN" sz="2400" dirty="0"/>
                  <a:t> [Lipton-Young’94, OPS’19]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0C226D09-29A3-4AF7-936A-3C067E9E7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582" y="3284984"/>
                <a:ext cx="3986400" cy="1160141"/>
              </a:xfrm>
              <a:prstGeom prst="wedgeRoundRectCallout">
                <a:avLst>
                  <a:gd name="adj1" fmla="val -28948"/>
                  <a:gd name="adj2" fmla="val -50201"/>
                  <a:gd name="adj3" fmla="val 16667"/>
                </a:avLst>
              </a:prstGeom>
              <a:blipFill>
                <a:blip r:embed="rId5"/>
                <a:stretch>
                  <a:fillRect t="-4145" b="-12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73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2BC38-C661-4E85-8CDF-2057DA223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96752"/>
                <a:ext cx="11233248" cy="5771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The PARITY function requires formulas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[Krapchenko’71]</a:t>
                </a:r>
              </a:p>
              <a:p>
                <a:endParaRPr lang="en-US" altLang="zh-CN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2BC38-C661-4E85-8CDF-2057DA223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96752"/>
                <a:ext cx="11233248" cy="577124"/>
              </a:xfrm>
              <a:blipFill>
                <a:blip r:embed="rId3"/>
                <a:stretch>
                  <a:fillRect l="-1140" t="-14737" b="-1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8D2424E6-B257-4155-A8C0-617026C2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8"/>
            <a:ext cx="10515600" cy="1325563"/>
          </a:xfrm>
        </p:spPr>
        <p:txBody>
          <a:bodyPr/>
          <a:lstStyle/>
          <a:p>
            <a:r>
              <a:rPr lang="en-US" altLang="zh-CN" dirty="0"/>
              <a:t>“Explicit proofs” of formula lower bounds 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C6FFEB-B369-4887-8BE6-BD521C5DF239}"/>
              </a:ext>
            </a:extLst>
          </p:cNvPr>
          <p:cNvSpPr/>
          <p:nvPr/>
        </p:nvSpPr>
        <p:spPr>
          <a:xfrm>
            <a:off x="481423" y="2936950"/>
            <a:ext cx="112312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Best known formula lower bound: nearly </a:t>
            </a:r>
            <a:r>
              <a:rPr lang="en-US" altLang="zh-CN" sz="2800" b="1" dirty="0"/>
              <a:t>cubic</a:t>
            </a:r>
            <a:r>
              <a:rPr lang="en-US" altLang="zh-CN" sz="2800" dirty="0"/>
              <a:t> [Håstad’98, Tal’17]. </a:t>
            </a:r>
          </a:p>
          <a:p>
            <a:r>
              <a:rPr lang="en-US" altLang="zh-CN" sz="2800" dirty="0"/>
              <a:t>Can we make the proof explicit?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EEFB95-6982-4DAE-8155-6B52FDD6F07F}"/>
                  </a:ext>
                </a:extLst>
              </p:cNvPr>
              <p:cNvSpPr/>
              <p:nvPr/>
            </p:nvSpPr>
            <p:spPr>
              <a:xfrm>
                <a:off x="499634" y="1773876"/>
                <a:ext cx="10854166" cy="11111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3200" b="1" dirty="0"/>
                  <a:t>Theorem</a:t>
                </a:r>
                <a:r>
                  <a:rPr lang="en-US" altLang="zh-CN" sz="3200" dirty="0"/>
                  <a:t>: There is an </a:t>
                </a:r>
                <a:r>
                  <a:rPr lang="en-US" altLang="zh-CN" sz="3200" b="1" dirty="0"/>
                  <a:t>explicit proof </a:t>
                </a:r>
                <a:r>
                  <a:rPr lang="en-US" altLang="zh-CN" sz="3200" dirty="0"/>
                  <a:t>that PARITY requires formulas of size</a:t>
                </a:r>
                <a14:m>
                  <m:oMath xmlns:m="http://schemas.openxmlformats.org/officeDocument/2006/math">
                    <m:r>
                      <a:rPr lang="en-US" altLang="zh-CN" sz="3200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3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3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3200" b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32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32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  <m:r>
                              <a:rPr lang="en-US" altLang="zh-CN" sz="3200" b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3200" b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3200" b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sz="3200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3200" b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r>
                                  <a:rPr lang="en-US" altLang="zh-CN" sz="3200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func>
                            <m:r>
                              <a:rPr lang="en-US" altLang="zh-CN" sz="3200" b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EEFB95-6982-4DAE-8155-6B52FDD6F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34" y="1773876"/>
                <a:ext cx="10854166" cy="1111125"/>
              </a:xfrm>
              <a:prstGeom prst="rect">
                <a:avLst/>
              </a:prstGeom>
              <a:blipFill>
                <a:blip r:embed="rId4"/>
                <a:stretch>
                  <a:fillRect l="-1459" t="-6011" b="-16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29699D-F988-4CB8-89B5-9283B103F969}"/>
                  </a:ext>
                </a:extLst>
              </p:cNvPr>
              <p:cNvSpPr/>
              <p:nvPr/>
            </p:nvSpPr>
            <p:spPr>
              <a:xfrm>
                <a:off x="479376" y="3909140"/>
                <a:ext cx="10854166" cy="21206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3200" b="1" dirty="0"/>
                  <a:t>Theorem</a:t>
                </a:r>
                <a:r>
                  <a:rPr lang="en-US" altLang="zh-CN" sz="3200" dirty="0"/>
                  <a:t>: An explicit obstruction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sup>
                    </m:sSup>
                  </m:oMath>
                </a14:m>
                <a:r>
                  <a:rPr lang="en-US" altLang="zh-CN" sz="3200" dirty="0"/>
                  <a:t>-size formulas would imply: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1" dirty="0"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 dirty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3200" dirty="0"/>
                  <a:t> has 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3200" dirty="0"/>
                  <a:t>-size formulas.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/>
                  <a:t>Explicit obstructions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zh-CN" sz="3200" dirty="0"/>
                  <a:t>-size formulas, </a:t>
                </a:r>
                <a:r>
                  <a:rPr lang="en-US" altLang="zh-CN" sz="3200" b="1" dirty="0"/>
                  <a:t>for all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3200" dirty="0"/>
                  <a:t>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29699D-F988-4CB8-89B5-9283B103F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3909140"/>
                <a:ext cx="10854166" cy="2120681"/>
              </a:xfrm>
              <a:prstGeom prst="rect">
                <a:avLst/>
              </a:prstGeom>
              <a:blipFill>
                <a:blip r:embed="rId5"/>
                <a:stretch>
                  <a:fillRect l="-1460" t="-2292" b="-9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27A9282-0CA5-42F5-8951-9BFA0978C490}"/>
              </a:ext>
            </a:extLst>
          </p:cNvPr>
          <p:cNvSpPr/>
          <p:nvPr/>
        </p:nvSpPr>
        <p:spPr>
          <a:xfrm>
            <a:off x="623392" y="6096792"/>
            <a:ext cx="47738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In fact, they are </a:t>
            </a:r>
            <a:r>
              <a:rPr lang="en-US" altLang="zh-CN" sz="3200" b="1" dirty="0"/>
              <a:t>equivalent</a:t>
            </a:r>
            <a:r>
              <a:rPr lang="en-US" altLang="zh-CN" sz="3200" dirty="0"/>
              <a:t>!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951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F54-1FFA-4E1D-8D07-AD6F0CE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268"/>
            <a:ext cx="10515600" cy="54726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I (Introduction)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Hardness Magnification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and its connection to Barriers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Our new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sharp threshold results</a:t>
            </a:r>
          </a:p>
          <a:p>
            <a:pPr lvl="2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Hardness Magnification</a:t>
            </a:r>
          </a:p>
          <a:p>
            <a:pPr lvl="2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Quantified Derandomization</a:t>
            </a:r>
          </a:p>
          <a:p>
            <a:pPr lvl="2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Explicit Obstruction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 II (Techniques)</a:t>
            </a:r>
          </a:p>
          <a:p>
            <a:pPr lvl="1"/>
            <a:r>
              <a:rPr lang="en-US" dirty="0"/>
              <a:t>The key tool: </a:t>
            </a:r>
            <a:r>
              <a:rPr lang="en-US" b="1" dirty="0">
                <a:solidFill>
                  <a:srgbClr val="00B050"/>
                </a:solidFill>
              </a:rPr>
              <a:t>Derandomized Shrinkage Theorem </a:t>
            </a:r>
            <a:r>
              <a:rPr lang="en-US" dirty="0"/>
              <a:t>for De-Morgan Formulas</a:t>
            </a:r>
          </a:p>
          <a:p>
            <a:pPr lvl="1"/>
            <a:r>
              <a:rPr lang="en-US" dirty="0"/>
              <a:t>How does this tool imply our results</a:t>
            </a:r>
          </a:p>
          <a:p>
            <a:pPr lvl="1"/>
            <a:r>
              <a:rPr lang="en-US" dirty="0"/>
              <a:t>Proof ideas of the key tool</a:t>
            </a:r>
            <a:br>
              <a:rPr lang="en-US" dirty="0"/>
            </a:br>
            <a:endParaRPr lang="en-US" dirty="0"/>
          </a:p>
          <a:p>
            <a:r>
              <a:rPr lang="en-US" dirty="0"/>
              <a:t>Open Problems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/>
          <a:lstStyle/>
          <a:p>
            <a:pPr algn="ctr"/>
            <a:r>
              <a:rPr lang="en-US" altLang="zh-CN" dirty="0"/>
              <a:t>Today’s Plan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86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0702A054-3190-48E5-A72A-005F7B646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54558"/>
              </p:ext>
            </p:extLst>
          </p:nvPr>
        </p:nvGraphicFramePr>
        <p:xfrm>
          <a:off x="167680" y="1556792"/>
          <a:ext cx="11856639" cy="5057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73">
                  <a:extLst>
                    <a:ext uri="{9D8B030D-6E8A-4147-A177-3AD203B41FA5}">
                      <a16:colId xmlns:a16="http://schemas.microsoft.com/office/drawing/2014/main" val="2117795115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315011288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950466118"/>
                    </a:ext>
                  </a:extLst>
                </a:gridCol>
                <a:gridCol w="2304258">
                  <a:extLst>
                    <a:ext uri="{9D8B030D-6E8A-4147-A177-3AD203B41FA5}">
                      <a16:colId xmlns:a16="http://schemas.microsoft.com/office/drawing/2014/main" val="4194213011"/>
                    </a:ext>
                  </a:extLst>
                </a:gridCol>
              </a:tblGrid>
              <a:tr h="145028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</a:rPr>
                        <a:t>Sparse MCSP, </a:t>
                      </a:r>
                      <a:r>
                        <a:rPr lang="en-US" altLang="zh-CN" sz="2800" b="1" dirty="0" err="1">
                          <a:solidFill>
                            <a:srgbClr val="FFFF00"/>
                          </a:solidFill>
                        </a:rPr>
                        <a:t>MKtP</a:t>
                      </a:r>
                      <a:r>
                        <a:rPr lang="en-US" altLang="zh-CN" sz="2800" b="1" dirty="0">
                          <a:solidFill>
                            <a:srgbClr val="FFFF00"/>
                          </a:solidFill>
                        </a:rPr>
                        <a:t> Lower Bounds</a:t>
                      </a:r>
                    </a:p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against prob. formulas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</a:rPr>
                        <a:t>Quantified </a:t>
                      </a:r>
                      <a:r>
                        <a:rPr lang="en-US" altLang="zh-CN" sz="2800" b="1" dirty="0" err="1">
                          <a:solidFill>
                            <a:srgbClr val="FFFF00"/>
                          </a:solidFill>
                        </a:rPr>
                        <a:t>Derandomization</a:t>
                      </a:r>
                      <a:endParaRPr lang="en-US" altLang="zh-CN" sz="2800" b="1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of (generalized) prob. formulas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</a:rPr>
                        <a:t>Explicit Obstructions</a:t>
                      </a:r>
                    </a:p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against formulas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503718"/>
                  </a:ext>
                </a:extLst>
              </a:tr>
              <a:tr h="180381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dirty="0">
                          <a:solidFill>
                            <a:srgbClr val="FFFF00"/>
                          </a:solidFill>
                        </a:rPr>
                        <a:t>Sharp Magnification theorems 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Adapting </a:t>
                      </a:r>
                    </a:p>
                    <a:p>
                      <a:pPr algn="ctr"/>
                      <a:r>
                        <a:rPr lang="en-US" altLang="zh-CN" sz="2800" dirty="0"/>
                        <a:t>C.-Jin-Williams’19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Adapting </a:t>
                      </a:r>
                    </a:p>
                    <a:p>
                      <a:pPr algn="ctr"/>
                      <a:r>
                        <a:rPr lang="en-US" altLang="zh-CN" sz="2800" dirty="0" err="1"/>
                        <a:t>Goldreich-Wigderson</a:t>
                      </a:r>
                      <a:r>
                        <a:rPr lang="en-US" altLang="zh-CN" sz="2800" dirty="0"/>
                        <a:t> ’14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u="sng" dirty="0"/>
                        <a:t>Efficient linear hashing</a:t>
                      </a:r>
                      <a:endParaRPr lang="zh-CN" altLang="en-US" sz="2400" u="sng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942305"/>
                  </a:ext>
                </a:extLst>
              </a:tr>
              <a:tr h="180381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FFFF00"/>
                          </a:solidFill>
                        </a:rPr>
                        <a:t>Slightly 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FFFF00"/>
                          </a:solidFill>
                        </a:rPr>
                        <a:t>sub-quadratic results</a:t>
                      </a:r>
                      <a:endParaRPr lang="zh-CN" altLang="en-US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54868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D80D0B9-0078-4F36-BE52-51787E70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5" y="3068960"/>
            <a:ext cx="2736305" cy="1447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DF9A9F-0F3B-4AFA-9976-90576DA8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Techniques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25474-0B24-4B39-B04A-9E23D5D7F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3212976"/>
            <a:ext cx="3600400" cy="1447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71858D-EB76-44B1-81A6-0E34FA9B0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416" y="3212976"/>
            <a:ext cx="2088232" cy="14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9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5735-6C4F-47BC-9FAF-529E2822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1325563"/>
          </a:xfrm>
        </p:spPr>
        <p:txBody>
          <a:bodyPr/>
          <a:lstStyle/>
          <a:p>
            <a:r>
              <a:rPr lang="en-US" altLang="zh-CN" dirty="0"/>
              <a:t>Better Explicit Obstructions Imply Breakthrough Lower Bounds: Proof Sketch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D8806-1F2D-4E99-8975-41C006CFF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00" y="1442195"/>
                <a:ext cx="11233248" cy="11227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be an explicit obstruction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zh-CN" dirty="0"/>
                  <a:t>-size formulas.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A</a:t>
                </a:r>
                <a:r>
                  <a:rPr lang="en-US" altLang="zh-CN" b="0" i="0" dirty="0"/>
                  <a:t>ssume for contradiction that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/>
                  <a:t> -size formulas.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D8806-1F2D-4E99-8975-41C006CFF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00" y="1442195"/>
                <a:ext cx="11233248" cy="1122709"/>
              </a:xfrm>
              <a:blipFill>
                <a:blip r:embed="rId3"/>
                <a:stretch>
                  <a:fillRect l="-1085" t="-6522" b="-10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EB424B-AFE0-4BA8-B4F6-4299115708E7}"/>
                  </a:ext>
                </a:extLst>
              </p:cNvPr>
              <p:cNvSpPr/>
              <p:nvPr/>
            </p:nvSpPr>
            <p:spPr>
              <a:xfrm>
                <a:off x="695400" y="2652022"/>
                <a:ext cx="1008112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Deterministically pick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-linear hash function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2800" dirty="0"/>
                  <a:t> (with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800" dirty="0"/>
                  <a:t> seed)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800" dirty="0"/>
                  <a:t> into </a:t>
                </a:r>
                <a:r>
                  <a:rPr lang="en-US" altLang="zh-CN" sz="2800" b="1" dirty="0"/>
                  <a:t>distinct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800" dirty="0"/>
                  <a:t>-bit hash values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EB424B-AFE0-4BA8-B4F6-429911570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2652022"/>
                <a:ext cx="10081120" cy="954107"/>
              </a:xfrm>
              <a:prstGeom prst="rect">
                <a:avLst/>
              </a:prstGeom>
              <a:blipFill>
                <a:blip r:embed="rId4"/>
                <a:stretch>
                  <a:fillRect l="-1209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D6D4F85-D243-4770-82DE-8004845A059B}"/>
              </a:ext>
            </a:extLst>
          </p:cNvPr>
          <p:cNvSpPr/>
          <p:nvPr/>
        </p:nvSpPr>
        <p:spPr>
          <a:xfrm>
            <a:off x="6926296" y="5236104"/>
            <a:ext cx="1889621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endParaRPr lang="zh-CN" altLang="en-US" sz="2400" i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07BE0B-CA86-4C12-A731-110AF3AE57E2}"/>
              </a:ext>
            </a:extLst>
          </p:cNvPr>
          <p:cNvGrpSpPr/>
          <p:nvPr/>
        </p:nvGrpSpPr>
        <p:grpSpPr>
          <a:xfrm>
            <a:off x="8220241" y="3101569"/>
            <a:ext cx="3276359" cy="2516169"/>
            <a:chOff x="8192936" y="3429000"/>
            <a:chExt cx="3276359" cy="2516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A247D2C6-6501-4B1A-B82B-1F2902EF958F}"/>
                    </a:ext>
                  </a:extLst>
                </p:cNvPr>
                <p:cNvSpPr/>
                <p:nvPr/>
              </p:nvSpPr>
              <p:spPr>
                <a:xfrm rot="16200000">
                  <a:off x="8747964" y="3507576"/>
                  <a:ext cx="978172" cy="2088228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2800" b="1" dirty="0"/>
                    <a:t>poly(n)-time </a:t>
                  </a:r>
                </a:p>
                <a:p>
                  <a:pPr algn="ctr"/>
                  <a:r>
                    <a:rPr lang="en-US" altLang="zh-CN" sz="2800" dirty="0" err="1"/>
                    <a:t>algo</a:t>
                  </a:r>
                  <a:r>
                    <a:rPr lang="en-US" altLang="zh-CN" sz="28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zh-CN" altLang="en-US" sz="2800" i="1" dirty="0"/>
                </a:p>
              </p:txBody>
            </p:sp>
          </mc:Choice>
          <mc:Fallback xmlns="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A247D2C6-6501-4B1A-B82B-1F2902EF95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747964" y="3507576"/>
                  <a:ext cx="978172" cy="2088228"/>
                </a:xfrm>
                <a:prstGeom prst="roundRect">
                  <a:avLst/>
                </a:prstGeom>
                <a:blipFill>
                  <a:blip r:embed="rId5"/>
                  <a:stretch>
                    <a:fillRect l="-3779" t="-4348" r="-8430" b="-155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5BBBBBC-F9B4-4AD1-82E5-42EDFFCF9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4984" y="5022079"/>
              <a:ext cx="0" cy="923090"/>
            </a:xfrm>
            <a:prstGeom prst="straightConnector1">
              <a:avLst/>
            </a:prstGeom>
            <a:ln w="603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2F38A7F-A6AC-4F44-9BF9-B1AEFF2C702F}"/>
                    </a:ext>
                  </a:extLst>
                </p:cNvPr>
                <p:cNvSpPr txBox="1"/>
                <p:nvPr/>
              </p:nvSpPr>
              <p:spPr>
                <a:xfrm>
                  <a:off x="9313246" y="5051451"/>
                  <a:ext cx="20162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/>
                    <a:t>Input: 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2F38A7F-A6AC-4F44-9BF9-B1AEFF2C7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3246" y="5051451"/>
                  <a:ext cx="2016220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6042" t="-11628" b="-325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AC5205-6D96-4AF2-8FD7-77EB569C9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4960" y="3429000"/>
              <a:ext cx="0" cy="633604"/>
            </a:xfrm>
            <a:prstGeom prst="straightConnector1">
              <a:avLst/>
            </a:prstGeom>
            <a:ln w="603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10E45E-D465-4D75-8D89-122DB3061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1008" y="5022078"/>
              <a:ext cx="0" cy="923090"/>
            </a:xfrm>
            <a:prstGeom prst="straightConnector1">
              <a:avLst/>
            </a:prstGeom>
            <a:ln w="603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5AD17C3-6BFA-4A21-97B3-07D505DED5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7032" y="5022077"/>
              <a:ext cx="0" cy="923090"/>
            </a:xfrm>
            <a:prstGeom prst="straightConnector1">
              <a:avLst/>
            </a:prstGeom>
            <a:ln w="603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AA9CF80-E348-4A3B-8CA3-CEB9D32B19B1}"/>
                    </a:ext>
                  </a:extLst>
                </p:cNvPr>
                <p:cNvSpPr txBox="1"/>
                <p:nvPr/>
              </p:nvSpPr>
              <p:spPr>
                <a:xfrm>
                  <a:off x="9093032" y="3494821"/>
                  <a:ext cx="237626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AA9CF80-E348-4A3B-8CA3-CEB9D32B1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032" y="3494821"/>
                  <a:ext cx="2376263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5128" t="-11765" b="-341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F250424-2632-4A16-BB53-5A5BCA1D278E}"/>
                  </a:ext>
                </a:extLst>
              </p:cNvPr>
              <p:cNvSpPr/>
              <p:nvPr/>
            </p:nvSpPr>
            <p:spPr>
              <a:xfrm>
                <a:off x="695400" y="3756431"/>
                <a:ext cx="6272423" cy="552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/>
                  <a:t>By assumption,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800" dirty="0"/>
                  <a:t>-size formulas!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F250424-2632-4A16-BB53-5A5BCA1D2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3756431"/>
                <a:ext cx="6272423" cy="552267"/>
              </a:xfrm>
              <a:prstGeom prst="rect">
                <a:avLst/>
              </a:prstGeom>
              <a:blipFill>
                <a:blip r:embed="rId8"/>
                <a:stretch>
                  <a:fillRect l="-1944" t="-4396" r="-972" b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42B5B17-D603-47E6-99E0-173D9D24EFE0}"/>
              </a:ext>
            </a:extLst>
          </p:cNvPr>
          <p:cNvGrpSpPr/>
          <p:nvPr/>
        </p:nvGrpSpPr>
        <p:grpSpPr>
          <a:xfrm>
            <a:off x="7051911" y="4732835"/>
            <a:ext cx="3632803" cy="2074711"/>
            <a:chOff x="7008708" y="4732041"/>
            <a:chExt cx="3632803" cy="2074711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EF56064-1700-4A67-9B45-2110CED5D28D}"/>
                </a:ext>
              </a:extLst>
            </p:cNvPr>
            <p:cNvSpPr/>
            <p:nvPr/>
          </p:nvSpPr>
          <p:spPr>
            <a:xfrm>
              <a:off x="7421328" y="4747076"/>
              <a:ext cx="1725450" cy="1633127"/>
            </a:xfrm>
            <a:prstGeom prst="triangl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EC5A2D-7C14-4139-93AC-1F0CCA0F7807}"/>
                </a:ext>
              </a:extLst>
            </p:cNvPr>
            <p:cNvSpPr/>
            <p:nvPr/>
          </p:nvSpPr>
          <p:spPr>
            <a:xfrm>
              <a:off x="8242595" y="4750739"/>
              <a:ext cx="1755492" cy="1595732"/>
            </a:xfrm>
            <a:prstGeom prst="triangl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9402384-E09C-4EC9-99B4-2575AE7155E8}"/>
                </a:ext>
              </a:extLst>
            </p:cNvPr>
            <p:cNvSpPr/>
            <p:nvPr/>
          </p:nvSpPr>
          <p:spPr>
            <a:xfrm>
              <a:off x="7968213" y="4732041"/>
              <a:ext cx="1368152" cy="1681895"/>
            </a:xfrm>
            <a:prstGeom prst="triangl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FDCAAC1-09DF-40BE-8F30-AC11C2C8909B}"/>
                    </a:ext>
                  </a:extLst>
                </p:cNvPr>
                <p:cNvSpPr txBox="1"/>
                <p:nvPr/>
              </p:nvSpPr>
              <p:spPr>
                <a:xfrm>
                  <a:off x="7258743" y="5273394"/>
                  <a:ext cx="3382768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2800" dirty="0"/>
                    <a:t>-size formulas computing PARITY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FDCAAC1-09DF-40BE-8F30-AC11C2C89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743" y="5273394"/>
                  <a:ext cx="3382768" cy="954107"/>
                </a:xfrm>
                <a:prstGeom prst="rect">
                  <a:avLst/>
                </a:prstGeom>
                <a:blipFill>
                  <a:blip r:embed="rId9"/>
                  <a:stretch>
                    <a:fillRect l="-3784" t="-5732" b="-17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D96547-E4EC-4EF4-A78E-4AC5EF0CDFD0}"/>
                    </a:ext>
                  </a:extLst>
                </p:cNvPr>
                <p:cNvSpPr txBox="1"/>
                <p:nvPr/>
              </p:nvSpPr>
              <p:spPr>
                <a:xfrm>
                  <a:off x="7008708" y="6283532"/>
                  <a:ext cx="338276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D96547-E4EC-4EF4-A78E-4AC5EF0CD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8708" y="6283532"/>
                  <a:ext cx="3382768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5176269-7C74-4B59-BACD-D28AFAF50015}"/>
                  </a:ext>
                </a:extLst>
              </p:cNvPr>
              <p:cNvSpPr/>
              <p:nvPr/>
            </p:nvSpPr>
            <p:spPr>
              <a:xfrm>
                <a:off x="715079" y="4691612"/>
                <a:ext cx="5341930" cy="1844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This is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800" dirty="0"/>
                  <a:t>-size formula which agrees with the obstruction. </a:t>
                </a:r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A contradiction!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5176269-7C74-4B59-BACD-D28AFAF50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79" y="4691612"/>
                <a:ext cx="5341930" cy="1844929"/>
              </a:xfrm>
              <a:prstGeom prst="rect">
                <a:avLst/>
              </a:prstGeom>
              <a:blipFill>
                <a:blip r:embed="rId11"/>
                <a:stretch>
                  <a:fillRect l="-2281" t="-1656" r="-1026" b="-8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07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F54-1FFA-4E1D-8D07-AD6F0CE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268"/>
            <a:ext cx="10515600" cy="5472608"/>
          </a:xfrm>
        </p:spPr>
        <p:txBody>
          <a:bodyPr>
            <a:normAutofit/>
          </a:bodyPr>
          <a:lstStyle/>
          <a:p>
            <a:r>
              <a:rPr lang="en-US" dirty="0"/>
              <a:t>Part I (Introduction)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Hardness Magnification </a:t>
            </a:r>
            <a:r>
              <a:rPr lang="en-US" dirty="0"/>
              <a:t>and its connections to Barriers</a:t>
            </a:r>
          </a:p>
          <a:p>
            <a:pPr lvl="1"/>
            <a:r>
              <a:rPr lang="en-US" dirty="0"/>
              <a:t>Our new </a:t>
            </a:r>
            <a:r>
              <a:rPr lang="en-US" altLang="zh-CN" dirty="0"/>
              <a:t>sharp threshold results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Hardness Magnification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Quantified Derandomization</a:t>
            </a: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Explicit Obstruction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 II (Techniques)</a:t>
            </a:r>
          </a:p>
          <a:p>
            <a:pPr lvl="1"/>
            <a:r>
              <a:rPr lang="en-US" dirty="0"/>
              <a:t>The key tool: </a:t>
            </a:r>
            <a:r>
              <a:rPr lang="en-US" b="1" dirty="0">
                <a:solidFill>
                  <a:srgbClr val="00B050"/>
                </a:solidFill>
              </a:rPr>
              <a:t>Derandomized Shrinkage Theorem </a:t>
            </a:r>
            <a:r>
              <a:rPr lang="en-US" dirty="0"/>
              <a:t>for De-Morgan Formulas</a:t>
            </a:r>
          </a:p>
          <a:p>
            <a:pPr lvl="1"/>
            <a:r>
              <a:rPr lang="en-US" dirty="0"/>
              <a:t>How does this tool imply our results</a:t>
            </a:r>
          </a:p>
          <a:p>
            <a:pPr lvl="1"/>
            <a:r>
              <a:rPr lang="en-US" dirty="0"/>
              <a:t>Proof ideas of the key tool</a:t>
            </a:r>
            <a:br>
              <a:rPr lang="en-US" dirty="0"/>
            </a:br>
            <a:endParaRPr lang="en-US" dirty="0"/>
          </a:p>
          <a:p>
            <a:r>
              <a:rPr lang="en-US" dirty="0"/>
              <a:t>Open Problems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/>
          <a:lstStyle/>
          <a:p>
            <a:pPr algn="ctr"/>
            <a:r>
              <a:rPr lang="en-US" altLang="zh-CN" dirty="0"/>
              <a:t>Today’s Plan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432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9A9F-0F3B-4AFA-9976-90576DA8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Techniques</a:t>
            </a:r>
            <a:endParaRPr lang="zh-CN" altLang="en-US" dirty="0"/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0702A054-3190-48E5-A72A-005F7B646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54714"/>
              </p:ext>
            </p:extLst>
          </p:nvPr>
        </p:nvGraphicFramePr>
        <p:xfrm>
          <a:off x="167680" y="1556792"/>
          <a:ext cx="11856639" cy="5057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73">
                  <a:extLst>
                    <a:ext uri="{9D8B030D-6E8A-4147-A177-3AD203B41FA5}">
                      <a16:colId xmlns:a16="http://schemas.microsoft.com/office/drawing/2014/main" val="2117795115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315011288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950466118"/>
                    </a:ext>
                  </a:extLst>
                </a:gridCol>
                <a:gridCol w="2304258">
                  <a:extLst>
                    <a:ext uri="{9D8B030D-6E8A-4147-A177-3AD203B41FA5}">
                      <a16:colId xmlns:a16="http://schemas.microsoft.com/office/drawing/2014/main" val="4194213011"/>
                    </a:ext>
                  </a:extLst>
                </a:gridCol>
              </a:tblGrid>
              <a:tr h="145028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</a:rPr>
                        <a:t>Sparse MCSP, </a:t>
                      </a:r>
                      <a:r>
                        <a:rPr lang="en-US" altLang="zh-CN" sz="2800" b="1" dirty="0" err="1">
                          <a:solidFill>
                            <a:srgbClr val="FFFF00"/>
                          </a:solidFill>
                        </a:rPr>
                        <a:t>MKtP</a:t>
                      </a:r>
                      <a:r>
                        <a:rPr lang="en-US" altLang="zh-CN" sz="2800" b="1" dirty="0">
                          <a:solidFill>
                            <a:srgbClr val="FFFF00"/>
                          </a:solidFill>
                        </a:rPr>
                        <a:t> Lower Bounds</a:t>
                      </a:r>
                    </a:p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against prob. formulas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</a:rPr>
                        <a:t>Quantified </a:t>
                      </a:r>
                      <a:r>
                        <a:rPr lang="en-US" altLang="zh-CN" sz="2800" b="1" dirty="0" err="1">
                          <a:solidFill>
                            <a:srgbClr val="FFFF00"/>
                          </a:solidFill>
                        </a:rPr>
                        <a:t>Derandomization</a:t>
                      </a:r>
                      <a:endParaRPr lang="en-US" altLang="zh-CN" sz="2800" b="1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of (generalized) prob. formulas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</a:rPr>
                        <a:t>Explicit Obstructions</a:t>
                      </a:r>
                    </a:p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against formulas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503718"/>
                  </a:ext>
                </a:extLst>
              </a:tr>
              <a:tr h="180381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dirty="0">
                          <a:solidFill>
                            <a:srgbClr val="FFFF00"/>
                          </a:solidFill>
                        </a:rPr>
                        <a:t>Sharp Magnification theorems 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Adapting </a:t>
                      </a:r>
                    </a:p>
                    <a:p>
                      <a:pPr algn="ctr"/>
                      <a:r>
                        <a:rPr lang="en-US" altLang="zh-CN" sz="2800" dirty="0"/>
                        <a:t>C.-Jin-Williams’19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Adapting </a:t>
                      </a:r>
                    </a:p>
                    <a:p>
                      <a:pPr algn="ctr"/>
                      <a:r>
                        <a:rPr lang="en-US" altLang="zh-CN" sz="2800" dirty="0"/>
                        <a:t>Goldreich-Wigderson’14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Efficient linear hashing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942305"/>
                  </a:ext>
                </a:extLst>
              </a:tr>
              <a:tr h="180381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FFFF00"/>
                          </a:solidFill>
                        </a:rPr>
                        <a:t>Slightly 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FFFF00"/>
                          </a:solidFill>
                        </a:rPr>
                        <a:t>sub-quadratic results</a:t>
                      </a:r>
                      <a:endParaRPr lang="zh-CN" altLang="en-US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4000" b="1" dirty="0">
                          <a:solidFill>
                            <a:srgbClr val="C00000"/>
                          </a:solidFill>
                        </a:rPr>
                        <a:t>Derandomized </a:t>
                      </a:r>
                      <a:r>
                        <a:rPr lang="en-US" altLang="zh-CN" sz="4000" b="1" dirty="0" err="1">
                          <a:solidFill>
                            <a:srgbClr val="C00000"/>
                          </a:solidFill>
                        </a:rPr>
                        <a:t>Håstad’s</a:t>
                      </a:r>
                      <a:r>
                        <a:rPr lang="en-US" altLang="zh-CN" sz="4000" b="1" dirty="0">
                          <a:solidFill>
                            <a:srgbClr val="C00000"/>
                          </a:solidFill>
                        </a:rPr>
                        <a:t> Shrinkage Theorem</a:t>
                      </a:r>
                      <a:endParaRPr lang="zh-CN" altLang="en-US" sz="4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54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324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E02C-802A-4B06-A674-36B9DF88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Restrictions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B62ABE-D566-4DC4-BFCA-7D4A3354E0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4784"/>
                <a:ext cx="10515600" cy="151079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 </a:t>
                </a:r>
                <a:r>
                  <a:rPr lang="en-US" altLang="zh-CN" i="1" dirty="0"/>
                  <a:t>restriction</a:t>
                </a:r>
                <a:r>
                  <a:rPr lang="en-US" altLang="zh-CN" dirty="0"/>
                  <a:t> is a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]→{0,1,⋆}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Given a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altLang="zh-CN" dirty="0"/>
                  <a:t>, define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as the </a:t>
                </a:r>
                <a:r>
                  <a:rPr lang="en-US" altLang="zh-CN" i="1" dirty="0"/>
                  <a:t>restricted function</a:t>
                </a:r>
                <a:r>
                  <a:rPr lang="en-US" altLang="zh-CN" dirty="0"/>
                  <a:t> after fixing the non-star coordinates.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B62ABE-D566-4DC4-BFCA-7D4A3354E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4784"/>
                <a:ext cx="10515600" cy="1510797"/>
              </a:xfrm>
              <a:blipFill>
                <a:blip r:embed="rId3"/>
                <a:stretch>
                  <a:fillRect l="-1043" t="-6883" b="-4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D6645BC-6E59-4565-B4B7-3E6983D36B0A}"/>
              </a:ext>
            </a:extLst>
          </p:cNvPr>
          <p:cNvSpPr/>
          <p:nvPr/>
        </p:nvSpPr>
        <p:spPr>
          <a:xfrm>
            <a:off x="2754156" y="3515619"/>
            <a:ext cx="108012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OR</a:t>
            </a:r>
            <a:endParaRPr lang="zh-CN" altLang="en-US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049BD6-591B-4D1F-84AB-32EAA28EDE1A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2532399" y="4007320"/>
            <a:ext cx="379937" cy="444403"/>
          </a:xfrm>
          <a:prstGeom prst="line">
            <a:avLst/>
          </a:prstGeom>
          <a:ln w="63500" cap="rnd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9A4133-CFE2-4287-AD98-A41A2502D7A8}"/>
              </a:ext>
            </a:extLst>
          </p:cNvPr>
          <p:cNvCxnSpPr>
            <a:cxnSpLocks/>
          </p:cNvCxnSpPr>
          <p:nvPr/>
        </p:nvCxnSpPr>
        <p:spPr>
          <a:xfrm>
            <a:off x="3718858" y="4007320"/>
            <a:ext cx="337175" cy="444403"/>
          </a:xfrm>
          <a:prstGeom prst="line">
            <a:avLst/>
          </a:prstGeom>
          <a:ln w="63500" cap="rnd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3CD834B-96F4-4199-BF1B-3C0B2C926DA9}"/>
              </a:ext>
            </a:extLst>
          </p:cNvPr>
          <p:cNvSpPr/>
          <p:nvPr/>
        </p:nvSpPr>
        <p:spPr>
          <a:xfrm>
            <a:off x="1740311" y="4438031"/>
            <a:ext cx="133214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AND</a:t>
            </a:r>
            <a:endParaRPr lang="zh-CN" altLang="en-US" sz="3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56AFE0-46F9-4FB5-B1A1-490D4FEB0787}"/>
              </a:ext>
            </a:extLst>
          </p:cNvPr>
          <p:cNvSpPr/>
          <p:nvPr/>
        </p:nvSpPr>
        <p:spPr>
          <a:xfrm>
            <a:off x="3389959" y="4438031"/>
            <a:ext cx="133214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AND</a:t>
            </a:r>
            <a:endParaRPr lang="zh-CN" altLang="en-US" sz="3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7FC073-6EF4-451A-82D8-8808C195DEB0}"/>
              </a:ext>
            </a:extLst>
          </p:cNvPr>
          <p:cNvCxnSpPr>
            <a:cxnSpLocks/>
          </p:cNvCxnSpPr>
          <p:nvPr/>
        </p:nvCxnSpPr>
        <p:spPr>
          <a:xfrm flipH="1">
            <a:off x="1550342" y="4916040"/>
            <a:ext cx="379937" cy="444403"/>
          </a:xfrm>
          <a:prstGeom prst="line">
            <a:avLst/>
          </a:prstGeom>
          <a:ln w="63500" cap="rnd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514EBD-3B29-4E24-8DF1-2C4131CBAE67}"/>
              </a:ext>
            </a:extLst>
          </p:cNvPr>
          <p:cNvCxnSpPr>
            <a:cxnSpLocks/>
          </p:cNvCxnSpPr>
          <p:nvPr/>
        </p:nvCxnSpPr>
        <p:spPr>
          <a:xfrm>
            <a:off x="2722367" y="4994365"/>
            <a:ext cx="281818" cy="395375"/>
          </a:xfrm>
          <a:prstGeom prst="line">
            <a:avLst/>
          </a:prstGeom>
          <a:ln w="63500" cap="rnd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8C3FEC-9279-4251-B72B-933C0E6BEC7E}"/>
              </a:ext>
            </a:extLst>
          </p:cNvPr>
          <p:cNvCxnSpPr>
            <a:cxnSpLocks/>
          </p:cNvCxnSpPr>
          <p:nvPr/>
        </p:nvCxnSpPr>
        <p:spPr>
          <a:xfrm>
            <a:off x="4440289" y="4994365"/>
            <a:ext cx="396366" cy="366078"/>
          </a:xfrm>
          <a:prstGeom prst="line">
            <a:avLst/>
          </a:prstGeom>
          <a:ln w="63500" cap="rnd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C10D8D-A27F-4F8A-AA33-1FDEE2E0A0F1}"/>
              </a:ext>
            </a:extLst>
          </p:cNvPr>
          <p:cNvCxnSpPr>
            <a:cxnSpLocks/>
          </p:cNvCxnSpPr>
          <p:nvPr/>
        </p:nvCxnSpPr>
        <p:spPr>
          <a:xfrm>
            <a:off x="3777703" y="5014095"/>
            <a:ext cx="0" cy="382481"/>
          </a:xfrm>
          <a:prstGeom prst="line">
            <a:avLst/>
          </a:prstGeom>
          <a:ln w="63500" cap="rnd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C39DDC-3053-4BE6-B2AA-404D658E9852}"/>
                  </a:ext>
                </a:extLst>
              </p:cNvPr>
              <p:cNvSpPr/>
              <p:nvPr/>
            </p:nvSpPr>
            <p:spPr>
              <a:xfrm>
                <a:off x="998777" y="5389740"/>
                <a:ext cx="967542" cy="44440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C39DDC-3053-4BE6-B2AA-404D658E9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777" y="5389740"/>
                <a:ext cx="967542" cy="4444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1D47817-F540-46ED-8983-C703CB06EF05}"/>
                  </a:ext>
                </a:extLst>
              </p:cNvPr>
              <p:cNvSpPr/>
              <p:nvPr/>
            </p:nvSpPr>
            <p:spPr>
              <a:xfrm>
                <a:off x="2238596" y="5396576"/>
                <a:ext cx="967542" cy="44440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1D47817-F540-46ED-8983-C703CB06EF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596" y="5396576"/>
                <a:ext cx="967542" cy="4444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345FCF-BB65-44FC-BDE6-ABB77E2A6520}"/>
                  </a:ext>
                </a:extLst>
              </p:cNvPr>
              <p:cNvSpPr/>
              <p:nvPr/>
            </p:nvSpPr>
            <p:spPr>
              <a:xfrm>
                <a:off x="3389959" y="5389739"/>
                <a:ext cx="967542" cy="44440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¬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345FCF-BB65-44FC-BDE6-ABB77E2A6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959" y="5389739"/>
                <a:ext cx="967542" cy="4444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B3BB5CC-7A95-4FE2-B221-8FBCFBAA3E81}"/>
                  </a:ext>
                </a:extLst>
              </p:cNvPr>
              <p:cNvSpPr/>
              <p:nvPr/>
            </p:nvSpPr>
            <p:spPr>
              <a:xfrm>
                <a:off x="4531698" y="5377823"/>
                <a:ext cx="967542" cy="44440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B3BB5CC-7A95-4FE2-B221-8FBCFBAA3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698" y="5377823"/>
                <a:ext cx="967542" cy="4444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2A9EE3B-FD70-4C93-B9BB-EE6079638C71}"/>
              </a:ext>
            </a:extLst>
          </p:cNvPr>
          <p:cNvGrpSpPr/>
          <p:nvPr/>
        </p:nvGrpSpPr>
        <p:grpSpPr>
          <a:xfrm>
            <a:off x="4828034" y="4115240"/>
            <a:ext cx="4201351" cy="1023001"/>
            <a:chOff x="4195025" y="4622884"/>
            <a:chExt cx="4067762" cy="1023001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8F8F4052-12EC-4527-A7CF-27202B2B4DA2}"/>
                </a:ext>
              </a:extLst>
            </p:cNvPr>
            <p:cNvSpPr/>
            <p:nvPr/>
          </p:nvSpPr>
          <p:spPr>
            <a:xfrm>
              <a:off x="4462038" y="4622884"/>
              <a:ext cx="3692728" cy="10230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A3145F8-1A79-41E9-BC38-3CA09BC5CCF9}"/>
                    </a:ext>
                  </a:extLst>
                </p:cNvPr>
                <p:cNvSpPr txBox="1"/>
                <p:nvPr/>
              </p:nvSpPr>
              <p:spPr>
                <a:xfrm>
                  <a:off x="4195025" y="4928813"/>
                  <a:ext cx="40677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𝝆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𝝆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𝝆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⋆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A3145F8-1A79-41E9-BC38-3CA09BC5C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5025" y="4928813"/>
                  <a:ext cx="406776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9EF680B-FB8F-4CF1-AE56-EAED5C144D92}"/>
                  </a:ext>
                </a:extLst>
              </p:cNvPr>
              <p:cNvSpPr/>
              <p:nvPr/>
            </p:nvSpPr>
            <p:spPr>
              <a:xfrm>
                <a:off x="9527193" y="4438031"/>
                <a:ext cx="967542" cy="44440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9EF680B-FB8F-4CF1-AE56-EAED5C144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193" y="4438031"/>
                <a:ext cx="967542" cy="4444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A13217-E14F-48FF-A5E6-BF8B78ADAE67}"/>
                  </a:ext>
                </a:extLst>
              </p:cNvPr>
              <p:cNvSpPr txBox="1"/>
              <p:nvPr/>
            </p:nvSpPr>
            <p:spPr>
              <a:xfrm>
                <a:off x="732516" y="3761915"/>
                <a:ext cx="17281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A13217-E14F-48FF-A5E6-BF8B78ADA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16" y="3761915"/>
                <a:ext cx="172819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653463-10D8-4AD3-9A6B-024B2FD5B254}"/>
                  </a:ext>
                </a:extLst>
              </p:cNvPr>
              <p:cNvSpPr txBox="1"/>
              <p:nvPr/>
            </p:nvSpPr>
            <p:spPr>
              <a:xfrm>
                <a:off x="9029385" y="3723571"/>
                <a:ext cx="1963159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𝝆</m:t>
                          </m:r>
                        </m:sub>
                      </m:sSub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653463-10D8-4AD3-9A6B-024B2FD5B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385" y="3723571"/>
                <a:ext cx="1963159" cy="5615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1343A9B-7194-462F-86C5-B39FD779B35B}"/>
                  </a:ext>
                </a:extLst>
              </p:cNvPr>
              <p:cNvSpPr/>
              <p:nvPr/>
            </p:nvSpPr>
            <p:spPr>
              <a:xfrm>
                <a:off x="1106045" y="6031749"/>
                <a:ext cx="45678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altLang="zh-CN" sz="2400" dirty="0"/>
                  <a:t> = minimum formula size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1343A9B-7194-462F-86C5-B39FD779B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45" y="6031749"/>
                <a:ext cx="4567828" cy="461665"/>
              </a:xfrm>
              <a:prstGeom prst="rect">
                <a:avLst/>
              </a:prstGeom>
              <a:blipFill>
                <a:blip r:embed="rId12"/>
                <a:stretch>
                  <a:fillRect l="-26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D95A829-82C3-4177-81E4-BC9276AE7209}"/>
              </a:ext>
            </a:extLst>
          </p:cNvPr>
          <p:cNvSpPr/>
          <p:nvPr/>
        </p:nvSpPr>
        <p:spPr>
          <a:xfrm>
            <a:off x="804764" y="2949123"/>
            <a:ext cx="5266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Formulas </a:t>
            </a:r>
            <a:r>
              <a:rPr lang="en-US" altLang="zh-CN" sz="2800" i="1" dirty="0"/>
              <a:t>shrink</a:t>
            </a:r>
            <a:r>
              <a:rPr lang="en-US" altLang="zh-CN" sz="2800" dirty="0"/>
              <a:t> under restrictions: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33D23E-6661-44FD-8801-E98CD56B634C}"/>
                  </a:ext>
                </a:extLst>
              </p:cNvPr>
              <p:cNvSpPr/>
              <p:nvPr/>
            </p:nvSpPr>
            <p:spPr>
              <a:xfrm>
                <a:off x="5783584" y="3829179"/>
                <a:ext cx="20365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/>
                  <a:t>Restriction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33D23E-6661-44FD-8801-E98CD56B6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584" y="3829179"/>
                <a:ext cx="2036583" cy="523220"/>
              </a:xfrm>
              <a:prstGeom prst="rect">
                <a:avLst/>
              </a:prstGeom>
              <a:blipFill>
                <a:blip r:embed="rId13"/>
                <a:stretch>
                  <a:fillRect l="-6287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  <p:bldP spid="12" grpId="0" animBg="1"/>
      <p:bldP spid="20" grpId="0" animBg="1"/>
      <p:bldP spid="21" grpId="0" animBg="1"/>
      <p:bldP spid="23" grpId="0" animBg="1"/>
      <p:bldP spid="24" grpId="0" animBg="1"/>
      <p:bldP spid="28" grpId="0" animBg="1"/>
      <p:bldP spid="29" grpId="0"/>
      <p:bldP spid="30" grpId="0"/>
      <p:bldP spid="32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A91EF4-783D-4619-B14C-9115A1941D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7682" y="1268760"/>
                <a:ext cx="10628877" cy="51125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altLang="zh-CN" dirty="0"/>
                  <a:t>: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/>
                  <a:t>, a </a:t>
                </a:r>
                <a:r>
                  <a:rPr lang="en-US" altLang="zh-CN" i="1" dirty="0"/>
                  <a:t>truly random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b="1" dirty="0"/>
                  <a:t>-regular restriction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⋆,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.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&amp;0,    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.  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1,     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.  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     (independently for all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)</a:t>
                </a:r>
                <a:endParaRPr lang="en-US" altLang="zh-CN" sz="1200" dirty="0"/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accent1"/>
                    </a:solidFill>
                  </a:rPr>
                  <a:t>Shrinkage theorem </a:t>
                </a:r>
                <a:r>
                  <a:rPr lang="en-US" altLang="zh-CN" dirty="0"/>
                  <a:t>[Håstad’98, Tal’14]: For all functions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endParaRPr lang="en-US" altLang="zh-CN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ad>
                            <m:radPr>
                              <m:degHide m:val="on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A91EF4-783D-4619-B14C-9115A1941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682" y="1268760"/>
                <a:ext cx="10628877" cy="5112568"/>
              </a:xfrm>
              <a:blipFill>
                <a:blip r:embed="rId3"/>
                <a:stretch>
                  <a:fillRect l="-1147" t="-1669" r="-1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45271A7-1FDF-48C8-B0CE-A9225165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960"/>
            <a:ext cx="10515600" cy="1325563"/>
          </a:xfrm>
        </p:spPr>
        <p:txBody>
          <a:bodyPr/>
          <a:lstStyle/>
          <a:p>
            <a:r>
              <a:rPr lang="en-US" altLang="zh-CN" dirty="0"/>
              <a:t>Shrinkage of Formulas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858F0D-3A4C-4C83-A2AE-6168B1C0215A}"/>
                  </a:ext>
                </a:extLst>
              </p:cNvPr>
              <p:cNvSpPr txBox="1"/>
              <p:nvPr/>
            </p:nvSpPr>
            <p:spPr>
              <a:xfrm>
                <a:off x="1667508" y="4413067"/>
                <a:ext cx="885698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That is, a truly random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3200" dirty="0"/>
                  <a:t>-regular restriction shrinks formulas by an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factor in expectation.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858F0D-3A4C-4C83-A2AE-6168B1C02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508" y="4413067"/>
                <a:ext cx="8856984" cy="1077218"/>
              </a:xfrm>
              <a:prstGeom prst="rect">
                <a:avLst/>
              </a:prstGeom>
              <a:blipFill>
                <a:blip r:embed="rId4"/>
                <a:stretch>
                  <a:fillRect l="-1791" t="-6780" b="-18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F25D8C45-6E3F-4005-97A3-24FD8DCBBE2B}"/>
                  </a:ext>
                </a:extLst>
              </p:cNvPr>
              <p:cNvSpPr/>
              <p:nvPr/>
            </p:nvSpPr>
            <p:spPr>
              <a:xfrm>
                <a:off x="9051667" y="2725185"/>
                <a:ext cx="3020997" cy="1495903"/>
              </a:xfrm>
              <a:prstGeom prst="wedgeRoundRectCallout">
                <a:avLst>
                  <a:gd name="adj1" fmla="val -55590"/>
                  <a:gd name="adj2" fmla="val -49798"/>
                  <a:gd name="adj3" fmla="val 16667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random bits to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800" dirty="0"/>
                  <a:t>…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F25D8C45-6E3F-4005-97A3-24FD8DCBB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67" y="2725185"/>
                <a:ext cx="3020997" cy="1495903"/>
              </a:xfrm>
              <a:prstGeom prst="wedgeRoundRectCallout">
                <a:avLst>
                  <a:gd name="adj1" fmla="val -55590"/>
                  <a:gd name="adj2" fmla="val -49798"/>
                  <a:gd name="adj3" fmla="val 16667"/>
                </a:avLst>
              </a:prstGeom>
              <a:blipFill>
                <a:blip r:embed="rId5"/>
                <a:stretch>
                  <a:fillRect r="-2476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029043-2A41-49DA-99C4-FA7D6F4C3EDE}"/>
              </a:ext>
            </a:extLst>
          </p:cNvPr>
          <p:cNvSpPr/>
          <p:nvPr/>
        </p:nvSpPr>
        <p:spPr>
          <a:xfrm>
            <a:off x="119336" y="5694813"/>
            <a:ext cx="11953327" cy="8227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We present a </a:t>
            </a:r>
            <a:r>
              <a:rPr lang="en-US" altLang="zh-CN" sz="3600" b="1" i="1" dirty="0"/>
              <a:t>derandomized</a:t>
            </a:r>
            <a:r>
              <a:rPr lang="en-US" altLang="zh-CN" sz="3600" dirty="0"/>
              <a:t> version of the shrinkage theorem!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9336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4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874BFE-F02E-4A8F-9B4B-22B5076BF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313623"/>
                <a:ext cx="11018440" cy="51125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We construct a family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 of pseudorandom restrictions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0,1,⋆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samplable</a:t>
                </a:r>
                <a:r>
                  <a:rPr lang="en-US" altLang="zh-CN" dirty="0"/>
                  <a:t> using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1" i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random bits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time, such that</a:t>
                </a:r>
                <a:endParaRPr lang="en-US" altLang="zh-CN" sz="500" dirty="0"/>
              </a:p>
              <a:p>
                <a:pPr marL="0" indent="0">
                  <a:buNone/>
                </a:pPr>
                <a:endParaRPr lang="en-US" altLang="zh-CN" sz="500" dirty="0"/>
              </a:p>
              <a:p>
                <a:pPr lvl="1"/>
                <a:r>
                  <a:rPr lang="en-US" altLang="zh-CN" sz="2800" b="1" dirty="0">
                    <a:solidFill>
                      <a:srgbClr val="FF0000"/>
                    </a:solidFill>
                  </a:rPr>
                  <a:t>(Shrinkage) </a:t>
                </a:r>
                <a:r>
                  <a:rPr lang="en-US" altLang="zh-CN" sz="2800" dirty="0"/>
                  <a:t>For all functions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/>
                  <a:t>,</a:t>
                </a:r>
              </a:p>
              <a:p>
                <a:pPr lvl="1"/>
                <a:endParaRPr lang="en-US" altLang="zh-CN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altLang="zh-CN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ad>
                            <m:radPr>
                              <m:degHide m:val="on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(1/</m:t>
                          </m:r>
                          <m:func>
                            <m:func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3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altLang="zh-CN" sz="2800" dirty="0"/>
              </a:p>
              <a:p>
                <a:pPr lvl="1"/>
                <a:endParaRPr lang="en-US" altLang="zh-CN" sz="1100" b="1" dirty="0"/>
              </a:p>
              <a:p>
                <a:pPr lvl="1"/>
                <a:r>
                  <a:rPr lang="en-US" altLang="zh-CN" sz="2800" b="1" dirty="0">
                    <a:solidFill>
                      <a:schemeClr val="accent1"/>
                    </a:solidFill>
                  </a:rPr>
                  <a:t>(“Close” to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sz="2800" b="1" dirty="0">
                    <a:solidFill>
                      <a:schemeClr val="accent1"/>
                    </a:solidFill>
                  </a:rPr>
                  <a:t>-regular)  </a:t>
                </a:r>
                <a:endParaRPr lang="en-US" altLang="zh-CN" sz="2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[|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|≥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/2]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&gt;2/3.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874BFE-F02E-4A8F-9B4B-22B5076BF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313623"/>
                <a:ext cx="11018440" cy="5112568"/>
              </a:xfrm>
              <a:blipFill>
                <a:blip r:embed="rId3"/>
                <a:stretch>
                  <a:fillRect l="-1162" t="-1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53208D5-A352-422B-AD5A-A580BD11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72"/>
            <a:ext cx="10515600" cy="1325563"/>
          </a:xfrm>
        </p:spPr>
        <p:txBody>
          <a:bodyPr/>
          <a:lstStyle/>
          <a:p>
            <a:r>
              <a:rPr lang="en-US" altLang="zh-CN" dirty="0"/>
              <a:t>Derandomized Shrinkage Lemma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0D28264-0368-4A32-9A2F-C27EFA9BAE70}"/>
                  </a:ext>
                </a:extLst>
              </p:cNvPr>
              <p:cNvSpPr/>
              <p:nvPr/>
            </p:nvSpPr>
            <p:spPr>
              <a:xfrm>
                <a:off x="2424200" y="5018013"/>
                <a:ext cx="7128792" cy="93608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Optimal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800" dirty="0"/>
                  <a:t> seed length. </a:t>
                </a:r>
              </a:p>
              <a:p>
                <a:pPr algn="ctr"/>
                <a:r>
                  <a:rPr lang="en-US" altLang="zh-CN" sz="2800" dirty="0"/>
                  <a:t>Improves the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2800" dirty="0"/>
                  <a:t> seed length by OPS’19.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0D28264-0368-4A32-9A2F-C27EFA9BA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200" y="5018013"/>
                <a:ext cx="7128792" cy="936080"/>
              </a:xfrm>
              <a:prstGeom prst="roundRect">
                <a:avLst/>
              </a:prstGeom>
              <a:blipFill>
                <a:blip r:embed="rId4"/>
                <a:stretch>
                  <a:fillRect l="-855" t="-6452" r="-684" b="-1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7833512-E432-42A9-9E90-7728617C0491}"/>
              </a:ext>
            </a:extLst>
          </p:cNvPr>
          <p:cNvSpPr txBox="1"/>
          <p:nvPr/>
        </p:nvSpPr>
        <p:spPr>
          <a:xfrm>
            <a:off x="299356" y="6195358"/>
            <a:ext cx="1159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Proof technique: More refined “iterated pseudorandom restrictions” [IMZ’12,HS’17,OPS’19]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6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19C8448-D109-4B01-9FA5-3046F9D4DBBB}"/>
                  </a:ext>
                </a:extLst>
              </p:cNvPr>
              <p:cNvSpPr/>
              <p:nvPr/>
            </p:nvSpPr>
            <p:spPr>
              <a:xfrm>
                <a:off x="983432" y="2780928"/>
                <a:ext cx="3024336" cy="17281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3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US" altLang="zh-CN" sz="3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chemeClr val="bg1"/>
                    </a:solidFill>
                  </a:rPr>
                  <a:t>-seed Pseudorandom Restrictions</a:t>
                </a:r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19C8448-D109-4B01-9FA5-3046F9D4D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2780928"/>
                <a:ext cx="3024336" cy="1728192"/>
              </a:xfrm>
              <a:prstGeom prst="roundRect">
                <a:avLst/>
              </a:prstGeom>
              <a:blipFill>
                <a:blip r:embed="rId2"/>
                <a:stretch>
                  <a:fillRect l="-402" r="-3012" b="-5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FBF0B9-0962-464E-995A-5D50419219E1}"/>
              </a:ext>
            </a:extLst>
          </p:cNvPr>
          <p:cNvSpPr/>
          <p:nvPr/>
        </p:nvSpPr>
        <p:spPr>
          <a:xfrm>
            <a:off x="5903857" y="678956"/>
            <a:ext cx="536064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u="sng" dirty="0">
                <a:solidFill>
                  <a:srgbClr val="FFFF00"/>
                </a:solidFill>
              </a:rPr>
              <a:t>Sparse MCSP, </a:t>
            </a:r>
            <a:r>
              <a:rPr lang="en-US" altLang="zh-CN" sz="3600" b="1" u="sng" dirty="0" err="1">
                <a:solidFill>
                  <a:srgbClr val="FFFF00"/>
                </a:solidFill>
              </a:rPr>
              <a:t>MKtP</a:t>
            </a:r>
            <a:r>
              <a:rPr lang="en-US" altLang="zh-CN" sz="3600" b="1" u="sng" dirty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altLang="zh-CN" sz="3600" b="1" u="sng" dirty="0">
                <a:solidFill>
                  <a:srgbClr val="FFFF00"/>
                </a:solidFill>
              </a:rPr>
              <a:t>Lower Bounds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E3777E-DFE7-42F1-8EE7-8B6D7CB8C7B1}"/>
              </a:ext>
            </a:extLst>
          </p:cNvPr>
          <p:cNvSpPr/>
          <p:nvPr/>
        </p:nvSpPr>
        <p:spPr>
          <a:xfrm>
            <a:off x="5935905" y="2708918"/>
            <a:ext cx="532859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FF00"/>
                </a:solidFill>
              </a:rPr>
              <a:t>Poly-time Quantified </a:t>
            </a:r>
            <a:r>
              <a:rPr lang="en-US" altLang="zh-CN" sz="3600" b="1" dirty="0" err="1">
                <a:solidFill>
                  <a:srgbClr val="FFFF00"/>
                </a:solidFill>
              </a:rPr>
              <a:t>Derandomization</a:t>
            </a:r>
            <a:endParaRPr lang="zh-CN" altLang="en-US" sz="3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0C2FF0-35BA-43A8-BC74-AE09812FE59E}"/>
              </a:ext>
            </a:extLst>
          </p:cNvPr>
          <p:cNvSpPr/>
          <p:nvPr/>
        </p:nvSpPr>
        <p:spPr>
          <a:xfrm>
            <a:off x="5903857" y="4931296"/>
            <a:ext cx="5360640" cy="1245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FF00"/>
                </a:solidFill>
              </a:rPr>
              <a:t>Explicit Obstructions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95685BA-D708-4CB6-8C24-CE62A3692000}"/>
              </a:ext>
            </a:extLst>
          </p:cNvPr>
          <p:cNvSpPr/>
          <p:nvPr/>
        </p:nvSpPr>
        <p:spPr>
          <a:xfrm>
            <a:off x="4321428" y="3465002"/>
            <a:ext cx="1255045" cy="360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0D56F8B-59DD-4AD8-83FB-7B03BFDAD9C3}"/>
              </a:ext>
            </a:extLst>
          </p:cNvPr>
          <p:cNvSpPr/>
          <p:nvPr/>
        </p:nvSpPr>
        <p:spPr>
          <a:xfrm rot="18900000">
            <a:off x="4145421" y="1949101"/>
            <a:ext cx="1536540" cy="338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D80490-820F-4223-A8A2-CC13B63E518D}"/>
              </a:ext>
            </a:extLst>
          </p:cNvPr>
          <p:cNvSpPr/>
          <p:nvPr/>
        </p:nvSpPr>
        <p:spPr>
          <a:xfrm rot="2700000">
            <a:off x="4101947" y="4992093"/>
            <a:ext cx="1528016" cy="390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55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27E5-18C5-44BF-B263-F26FAD74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15" y="0"/>
            <a:ext cx="11346008" cy="95573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600" dirty="0"/>
              <a:t>Formula Lower Bounds from pseudorandom restrictions</a:t>
            </a:r>
            <a:br>
              <a:rPr lang="en-US" altLang="zh-CN" sz="3600" dirty="0"/>
            </a:br>
            <a:r>
              <a:rPr lang="en-US" altLang="zh-CN" sz="3600" dirty="0"/>
              <a:t>	Adapted from [HS’17] and [OPS’19]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473198-5719-42FE-A36F-731BDE044BDD}"/>
                  </a:ext>
                </a:extLst>
              </p:cNvPr>
              <p:cNvSpPr/>
              <p:nvPr/>
            </p:nvSpPr>
            <p:spPr>
              <a:xfrm>
                <a:off x="983431" y="1137740"/>
                <a:ext cx="1044116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Goal: </a:t>
                </a:r>
                <a:r>
                  <a:rPr lang="en-US" altLang="zh-CN" sz="2800" dirty="0" err="1"/>
                  <a:t>MKtP</a:t>
                </a:r>
                <a:r>
                  <a:rPr lang="en-US" altLang="zh-CN" sz="2800" dirty="0"/>
                  <a:t>[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] doesn’t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1.9</m:t>
                        </m:r>
                      </m:sup>
                    </m:sSup>
                  </m:oMath>
                </a14:m>
                <a:r>
                  <a:rPr lang="en-US" altLang="zh-CN" sz="2800" dirty="0"/>
                  <a:t>-size probabilistic formulas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473198-5719-42FE-A36F-731BDE044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1" y="1137740"/>
                <a:ext cx="10441161" cy="523220"/>
              </a:xfrm>
              <a:prstGeom prst="rect">
                <a:avLst/>
              </a:prstGeom>
              <a:blipFill>
                <a:blip r:embed="rId3"/>
                <a:stretch>
                  <a:fillRect l="-1168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1F5CA9-9F42-43F3-BDFB-ABBE153DE253}"/>
                  </a:ext>
                </a:extLst>
              </p:cNvPr>
              <p:cNvSpPr txBox="1"/>
              <p:nvPr/>
            </p:nvSpPr>
            <p:spPr>
              <a:xfrm>
                <a:off x="7608168" y="1718378"/>
                <a:ext cx="22671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−0.98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1F5CA9-9F42-43F3-BDFB-ABBE153DE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8" y="1718378"/>
                <a:ext cx="2267123" cy="461665"/>
              </a:xfrm>
              <a:prstGeom prst="rect">
                <a:avLst/>
              </a:prstGeom>
              <a:blipFill>
                <a:blip r:embed="rId4"/>
                <a:stretch>
                  <a:fillRect l="-403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FB7CCB-F822-4CC2-BFC8-2E923DC3025B}"/>
                  </a:ext>
                </a:extLst>
              </p:cNvPr>
              <p:cNvSpPr txBox="1"/>
              <p:nvPr/>
            </p:nvSpPr>
            <p:spPr>
              <a:xfrm>
                <a:off x="-87388" y="3833762"/>
                <a:ext cx="576158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Observation on probabilistic formulas</a:t>
                </a:r>
              </a:p>
              <a:p>
                <a:pPr algn="ctr"/>
                <a:r>
                  <a:rPr lang="en-US" sz="1200" dirty="0"/>
                  <a:t> </a:t>
                </a:r>
              </a:p>
              <a:p>
                <a:pPr algn="ctr"/>
                <a:r>
                  <a:rPr lang="en-US" sz="2000" dirty="0"/>
                  <a:t>Can assume that the support of the distribution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/>
                  <a:t> has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/>
                  <a:t>formulas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algn="ctr"/>
                <a:r>
                  <a:rPr lang="en-US" altLang="zh-CN" sz="2000" dirty="0"/>
                  <a:t>by a Chernoff bound and a union bound</a:t>
                </a:r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FB7CCB-F822-4CC2-BFC8-2E923DC30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388" y="3833762"/>
                <a:ext cx="5761584" cy="1569660"/>
              </a:xfrm>
              <a:prstGeom prst="rect">
                <a:avLst/>
              </a:prstGeom>
              <a:blipFill>
                <a:blip r:embed="rId5"/>
                <a:stretch>
                  <a:fillRect t="-3113" b="-6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B17E2F-02F3-4759-B673-DE2E9E17259F}"/>
                  </a:ext>
                </a:extLst>
              </p:cNvPr>
              <p:cNvSpPr txBox="1"/>
              <p:nvPr/>
            </p:nvSpPr>
            <p:spPr>
              <a:xfrm>
                <a:off x="5534680" y="2307062"/>
                <a:ext cx="6657319" cy="308270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1"/>
                <a:r>
                  <a:rPr lang="en-US" altLang="zh-CN" sz="1800" b="1" dirty="0">
                    <a:solidFill>
                      <a:schemeClr val="accent1"/>
                    </a:solidFill>
                  </a:rPr>
                  <a:t>(Shrinkage) </a:t>
                </a:r>
                <a:r>
                  <a:rPr lang="en-US" altLang="zh-CN" sz="1800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/>
                  <a:t>,</a:t>
                </a:r>
              </a:p>
              <a:p>
                <a:pPr lvl="1"/>
                <a:endParaRPr lang="en-US" altLang="zh-CN" sz="1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(1/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altLang="zh-CN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−0.01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−0.01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0.99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aseline="30000" dirty="0"/>
              </a:p>
              <a:p>
                <a:pPr lvl="1"/>
                <a:endParaRPr lang="en-US" altLang="zh-CN" sz="900" b="1" dirty="0"/>
              </a:p>
              <a:p>
                <a:pPr lvl="1"/>
                <a:r>
                  <a:rPr lang="en-US" altLang="zh-CN" sz="1800" b="1" dirty="0">
                    <a:solidFill>
                      <a:srgbClr val="00B050"/>
                    </a:solidFill>
                  </a:rPr>
                  <a:t>(“Close” to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sz="1800" b="1" dirty="0">
                    <a:solidFill>
                      <a:srgbClr val="00B050"/>
                    </a:solidFill>
                  </a:rPr>
                  <a:t>-regular)  </a:t>
                </a:r>
                <a:endParaRPr lang="en-US" altLang="zh-CN" sz="1800" dirty="0">
                  <a:solidFill>
                    <a:srgbClr val="00B050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8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0" smtClean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fNam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[|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|≥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𝑝𝑁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/2]</m:t>
                          </m:r>
                        </m:e>
                      </m:func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&gt;2/3.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𝐏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[|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&gt;2/3.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B17E2F-02F3-4759-B673-DE2E9E172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680" y="2307062"/>
                <a:ext cx="6657319" cy="3082703"/>
              </a:xfrm>
              <a:prstGeom prst="rect">
                <a:avLst/>
              </a:prstGeom>
              <a:blipFill>
                <a:blip r:embed="rId6"/>
                <a:stretch>
                  <a:fillRect t="-78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75B520-F90B-430E-8EC6-3ED49E5A4F43}"/>
                  </a:ext>
                </a:extLst>
              </p:cNvPr>
              <p:cNvSpPr txBox="1"/>
              <p:nvPr/>
            </p:nvSpPr>
            <p:spPr>
              <a:xfrm>
                <a:off x="263351" y="5580479"/>
                <a:ext cx="11881319" cy="1166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Claim</a:t>
                </a:r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There exists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sup>
                    </m:sSup>
                  </m:oMath>
                </a14:m>
                <a:r>
                  <a:rPr lang="en-US" sz="2000" dirty="0"/>
                  <a:t>, and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0.99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formulas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sz="2000" dirty="0"/>
                  <a:t> are non-constant, hence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must be constant </a:t>
                </a:r>
                <a:r>
                  <a:rPr lang="en-US" sz="2000" dirty="0"/>
                  <a:t>on all inputs consistent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75B520-F90B-430E-8EC6-3ED49E5A4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1" y="5580479"/>
                <a:ext cx="11881319" cy="1166088"/>
              </a:xfrm>
              <a:prstGeom prst="rect">
                <a:avLst/>
              </a:prstGeom>
              <a:blipFill>
                <a:blip r:embed="rId7"/>
                <a:stretch>
                  <a:fillRect t="-5208" b="-33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3544EF-2B1F-4676-BB6B-CDA6CEDCCA25}"/>
                  </a:ext>
                </a:extLst>
              </p:cNvPr>
              <p:cNvSpPr txBox="1"/>
              <p:nvPr/>
            </p:nvSpPr>
            <p:spPr>
              <a:xfrm>
                <a:off x="344660" y="1889724"/>
                <a:ext cx="4897488" cy="153888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MKtP[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]</a:t>
                </a:r>
              </a:p>
              <a:p>
                <a:pPr algn="ctr"/>
                <a:r>
                  <a:rPr lang="en-US" sz="1100" dirty="0"/>
                  <a:t> </a:t>
                </a:r>
              </a:p>
              <a:p>
                <a:pPr algn="ctr"/>
                <a:r>
                  <a:rPr lang="en-US" dirty="0"/>
                  <a:t>Roughly speaking, it accepts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if it can be outputted by a universal Turing machine in </a:t>
                </a:r>
                <a:r>
                  <a:rPr lang="en-US" b="1" dirty="0">
                    <a:solidFill>
                      <a:srgbClr val="FF0000"/>
                    </a:solidFill>
                  </a:rPr>
                  <a:t>poly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time given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bits as input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3544EF-2B1F-4676-BB6B-CDA6CEDCC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60" y="1889724"/>
                <a:ext cx="4897488" cy="1538883"/>
              </a:xfrm>
              <a:prstGeom prst="rect">
                <a:avLst/>
              </a:prstGeom>
              <a:blipFill>
                <a:blip r:embed="rId8"/>
                <a:stretch>
                  <a:fillRect t="-3543" r="-621" b="-433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24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3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27E5-18C5-44BF-B263-F26FAD74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15" y="0"/>
            <a:ext cx="11346008" cy="95573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600" dirty="0"/>
              <a:t>Formula Lower Bounds from pseudorandom restrictions</a:t>
            </a:r>
            <a:br>
              <a:rPr lang="en-US" altLang="zh-CN" sz="3600" dirty="0"/>
            </a:br>
            <a:r>
              <a:rPr lang="en-US" altLang="zh-CN" sz="3600" dirty="0"/>
              <a:t>	Adapted from [HS’17] and [OPS’19]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473198-5719-42FE-A36F-731BDE044BDD}"/>
                  </a:ext>
                </a:extLst>
              </p:cNvPr>
              <p:cNvSpPr/>
              <p:nvPr/>
            </p:nvSpPr>
            <p:spPr>
              <a:xfrm>
                <a:off x="983431" y="1137740"/>
                <a:ext cx="1044116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Goal: </a:t>
                </a:r>
                <a:r>
                  <a:rPr lang="en-US" altLang="zh-CN" sz="2800" dirty="0" err="1"/>
                  <a:t>MKtP</a:t>
                </a:r>
                <a:r>
                  <a:rPr lang="en-US" altLang="zh-CN" sz="2800" dirty="0"/>
                  <a:t>[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] doesn’t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1.9</m:t>
                        </m:r>
                      </m:sup>
                    </m:sSup>
                  </m:oMath>
                </a14:m>
                <a:r>
                  <a:rPr lang="en-US" altLang="zh-CN" sz="2800" dirty="0"/>
                  <a:t>-size probabilistic formulas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473198-5719-42FE-A36F-731BDE044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1" y="1137740"/>
                <a:ext cx="10441161" cy="523220"/>
              </a:xfrm>
              <a:prstGeom prst="rect">
                <a:avLst/>
              </a:prstGeom>
              <a:blipFill>
                <a:blip r:embed="rId3"/>
                <a:stretch>
                  <a:fillRect l="-1168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75B520-F90B-430E-8EC6-3ED49E5A4F43}"/>
                  </a:ext>
                </a:extLst>
              </p:cNvPr>
              <p:cNvSpPr txBox="1"/>
              <p:nvPr/>
            </p:nvSpPr>
            <p:spPr>
              <a:xfrm>
                <a:off x="839416" y="1660467"/>
                <a:ext cx="10153128" cy="141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Claim 1 </a:t>
                </a:r>
                <a:endParaRPr lang="en-US" sz="2000" dirty="0"/>
              </a:p>
              <a:p>
                <a:r>
                  <a:rPr lang="en-US" sz="2800" dirty="0"/>
                  <a:t>There exists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sup>
                    </m:sSup>
                  </m:oMath>
                </a14:m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b="1" dirty="0">
                    <a:solidFill>
                      <a:schemeClr val="accent1"/>
                    </a:solidFill>
                  </a:rPr>
                  <a:t>must be constant</a:t>
                </a:r>
                <a:r>
                  <a:rPr lang="en-US" sz="2800" dirty="0"/>
                  <a:t> on all inputs consistent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75B520-F90B-430E-8EC6-3ED49E5A4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1660467"/>
                <a:ext cx="10153128" cy="1418209"/>
              </a:xfrm>
              <a:prstGeom prst="rect">
                <a:avLst/>
              </a:prstGeom>
              <a:blipFill>
                <a:blip r:embed="rId4"/>
                <a:stretch>
                  <a:fillRect l="-1261" t="-3863" b="-1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763918-9199-4B25-9643-BC99DDAA058B}"/>
                  </a:ext>
                </a:extLst>
              </p:cNvPr>
              <p:cNvSpPr txBox="1"/>
              <p:nvPr/>
            </p:nvSpPr>
            <p:spPr>
              <a:xfrm>
                <a:off x="7091896" y="1660467"/>
                <a:ext cx="302433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Recall we set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𝟗𝟖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763918-9199-4B25-9643-BC99DDAA0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896" y="1660467"/>
                <a:ext cx="3024336" cy="407099"/>
              </a:xfrm>
              <a:prstGeom prst="rect">
                <a:avLst/>
              </a:prstGeom>
              <a:blipFill>
                <a:blip r:embed="rId5"/>
                <a:stretch>
                  <a:fillRect l="-2016" t="-4478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280D79-D0C0-4B03-8C8E-A23DD4587874}"/>
                  </a:ext>
                </a:extLst>
              </p:cNvPr>
              <p:cNvSpPr txBox="1"/>
              <p:nvPr/>
            </p:nvSpPr>
            <p:spPr>
              <a:xfrm>
                <a:off x="2759293" y="4166506"/>
                <a:ext cx="631337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Claim 2</a:t>
                </a:r>
              </a:p>
              <a:p>
                <a:pPr algn="ctr"/>
                <a:r>
                  <a:rPr lang="en-US" sz="3200" dirty="0"/>
                  <a:t>For such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𝑀𝐾𝑡𝑃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not constant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280D79-D0C0-4B03-8C8E-A23DD4587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293" y="4166506"/>
                <a:ext cx="6313374" cy="1015663"/>
              </a:xfrm>
              <a:prstGeom prst="rect">
                <a:avLst/>
              </a:prstGeom>
              <a:blipFill>
                <a:blip r:embed="rId6"/>
                <a:stretch>
                  <a:fillRect l="-1836" t="-5389" r="-773" b="-18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peech Bubble: Oval 2">
                <a:extLst>
                  <a:ext uri="{FF2B5EF4-FFF2-40B4-BE49-F238E27FC236}">
                    <a16:creationId xmlns:a16="http://schemas.microsoft.com/office/drawing/2014/main" id="{F88C6AB4-1CB7-4655-B7BC-BF17B5B7DC80}"/>
                  </a:ext>
                </a:extLst>
              </p:cNvPr>
              <p:cNvSpPr/>
              <p:nvPr/>
            </p:nvSpPr>
            <p:spPr>
              <a:xfrm>
                <a:off x="8760296" y="3318912"/>
                <a:ext cx="3058911" cy="1355426"/>
              </a:xfrm>
              <a:prstGeom prst="wedgeEllipseCallout">
                <a:avLst>
                  <a:gd name="adj1" fmla="val -93473"/>
                  <a:gd name="adj2" fmla="val -1778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can’t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𝑀𝐾𝑡𝑃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>
          <p:sp>
            <p:nvSpPr>
              <p:cNvPr id="3" name="Speech Bubble: Oval 2">
                <a:extLst>
                  <a:ext uri="{FF2B5EF4-FFF2-40B4-BE49-F238E27FC236}">
                    <a16:creationId xmlns:a16="http://schemas.microsoft.com/office/drawing/2014/main" id="{F88C6AB4-1CB7-4655-B7BC-BF17B5B7D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296" y="3318912"/>
                <a:ext cx="3058911" cy="1355426"/>
              </a:xfrm>
              <a:prstGeom prst="wedgeEllipseCallout">
                <a:avLst>
                  <a:gd name="adj1" fmla="val -93473"/>
                  <a:gd name="adj2" fmla="val -17781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86FB09-E940-49B9-AFD1-E27205CE3957}"/>
                  </a:ext>
                </a:extLst>
              </p:cNvPr>
              <p:cNvSpPr txBox="1"/>
              <p:nvPr/>
            </p:nvSpPr>
            <p:spPr>
              <a:xfrm>
                <a:off x="119764" y="5246443"/>
                <a:ext cx="5496271" cy="1344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𝑀𝐾𝑡𝑃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has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-input</a:t>
                </a:r>
              </a:p>
              <a:p>
                <a:pPr algn="ctr"/>
                <a:r>
                  <a:rPr lang="en-US" sz="1200" dirty="0"/>
                  <a:t> </a:t>
                </a:r>
              </a:p>
              <a:p>
                <a:pPr algn="ctr"/>
                <a:r>
                  <a:rPr lang="en-US" sz="2000" dirty="0"/>
                  <a:t>Since if we fill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 dirty="0"/>
                  <a:t>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, then the corresponding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sz="2000" dirty="0"/>
                  <a:t> satisfies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𝑴𝑲𝒕𝑷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𝝆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86FB09-E940-49B9-AFD1-E27205CE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64" y="5246443"/>
                <a:ext cx="5496271" cy="1344214"/>
              </a:xfrm>
              <a:prstGeom prst="rect">
                <a:avLst/>
              </a:prstGeom>
              <a:blipFill>
                <a:blip r:embed="rId8"/>
                <a:stretch>
                  <a:fillRect t="-3182" b="-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31E5B3-0B4F-4120-B0BE-059428A58F80}"/>
                  </a:ext>
                </a:extLst>
              </p:cNvPr>
              <p:cNvSpPr txBox="1"/>
              <p:nvPr/>
            </p:nvSpPr>
            <p:spPr>
              <a:xfrm>
                <a:off x="5646218" y="5265003"/>
                <a:ext cx="6094476" cy="1398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𝑀𝐾𝑡𝑃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has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-input </a:t>
                </a:r>
              </a:p>
              <a:p>
                <a:pPr algn="ctr"/>
                <a:r>
                  <a:rPr lang="en-US" sz="16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𝑀𝐾𝑡𝑃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overall has at most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1-inputs, and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0.01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-inputs consistent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31E5B3-0B4F-4120-B0BE-059428A58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218" y="5265003"/>
                <a:ext cx="6094476" cy="1398653"/>
              </a:xfrm>
              <a:prstGeom prst="rect">
                <a:avLst/>
              </a:prstGeom>
              <a:blipFill>
                <a:blip r:embed="rId9"/>
                <a:stretch>
                  <a:fillRect t="-3057" b="-7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0018A-1169-4478-9A69-57ECE86E8F8F}"/>
                  </a:ext>
                </a:extLst>
              </p:cNvPr>
              <p:cNvSpPr txBox="1"/>
              <p:nvPr/>
            </p:nvSpPr>
            <p:spPr>
              <a:xfrm>
                <a:off x="419155" y="3156828"/>
                <a:ext cx="4897488" cy="15388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MKtP[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]</a:t>
                </a:r>
              </a:p>
              <a:p>
                <a:pPr algn="ctr"/>
                <a:r>
                  <a:rPr lang="en-US" sz="1100" dirty="0"/>
                  <a:t> </a:t>
                </a:r>
              </a:p>
              <a:p>
                <a:pPr algn="ctr"/>
                <a:r>
                  <a:rPr lang="en-US" dirty="0"/>
                  <a:t>Roughly speaking, it accepts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if it can be outputted by a universal Turing machine in </a:t>
                </a:r>
                <a:r>
                  <a:rPr lang="en-US" b="1" dirty="0">
                    <a:solidFill>
                      <a:srgbClr val="FF0000"/>
                    </a:solidFill>
                  </a:rPr>
                  <a:t>poly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time given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bits as input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0018A-1169-4478-9A69-57ECE86E8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55" y="3156828"/>
                <a:ext cx="4897488" cy="1538883"/>
              </a:xfrm>
              <a:prstGeom prst="rect">
                <a:avLst/>
              </a:prstGeom>
              <a:blipFill>
                <a:blip r:embed="rId10"/>
                <a:stretch>
                  <a:fillRect t="-3968" r="-747"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92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9" grpId="0"/>
      <p:bldP spid="10" grpId="0"/>
      <p:bldP spid="3" grpId="0" animBg="1"/>
      <p:bldP spid="11" grpId="0"/>
      <p:bldP spid="12" grpId="0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19C8448-D109-4B01-9FA5-3046F9D4DBBB}"/>
                  </a:ext>
                </a:extLst>
              </p:cNvPr>
              <p:cNvSpPr/>
              <p:nvPr/>
            </p:nvSpPr>
            <p:spPr>
              <a:xfrm>
                <a:off x="983432" y="2780928"/>
                <a:ext cx="3024336" cy="17281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3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US" altLang="zh-CN" sz="3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chemeClr val="bg1"/>
                    </a:solidFill>
                  </a:rPr>
                  <a:t>-seed Pseudorandom Restrictions</a:t>
                </a:r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19C8448-D109-4B01-9FA5-3046F9D4D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2780928"/>
                <a:ext cx="3024336" cy="1728192"/>
              </a:xfrm>
              <a:prstGeom prst="roundRect">
                <a:avLst/>
              </a:prstGeom>
              <a:blipFill>
                <a:blip r:embed="rId2"/>
                <a:stretch>
                  <a:fillRect l="-402" r="-3012" b="-5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FBF0B9-0962-464E-995A-5D50419219E1}"/>
              </a:ext>
            </a:extLst>
          </p:cNvPr>
          <p:cNvSpPr/>
          <p:nvPr/>
        </p:nvSpPr>
        <p:spPr>
          <a:xfrm>
            <a:off x="5903857" y="678956"/>
            <a:ext cx="536064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FF00"/>
                </a:solidFill>
              </a:rPr>
              <a:t>Sparse MCSP, </a:t>
            </a:r>
            <a:r>
              <a:rPr lang="en-US" altLang="zh-CN" sz="3600" b="1" dirty="0" err="1">
                <a:solidFill>
                  <a:srgbClr val="FFFF00"/>
                </a:solidFill>
              </a:rPr>
              <a:t>MKtP</a:t>
            </a:r>
            <a:r>
              <a:rPr lang="en-US" altLang="zh-CN" sz="3600" b="1" dirty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altLang="zh-CN" sz="3600" b="1" dirty="0">
                <a:solidFill>
                  <a:srgbClr val="FFFF00"/>
                </a:solidFill>
              </a:rPr>
              <a:t>Lower Bounds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E3777E-DFE7-42F1-8EE7-8B6D7CB8C7B1}"/>
              </a:ext>
            </a:extLst>
          </p:cNvPr>
          <p:cNvSpPr/>
          <p:nvPr/>
        </p:nvSpPr>
        <p:spPr>
          <a:xfrm>
            <a:off x="5935905" y="2708918"/>
            <a:ext cx="532859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FF00"/>
                </a:solidFill>
              </a:rPr>
              <a:t>Poly-time Quantified </a:t>
            </a:r>
            <a:r>
              <a:rPr lang="en-US" altLang="zh-CN" sz="3600" b="1" dirty="0" err="1">
                <a:solidFill>
                  <a:srgbClr val="FFFF00"/>
                </a:solidFill>
              </a:rPr>
              <a:t>Derandomization</a:t>
            </a:r>
            <a:endParaRPr lang="zh-CN" altLang="en-US" sz="3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0C2FF0-35BA-43A8-BC74-AE09812FE59E}"/>
              </a:ext>
            </a:extLst>
          </p:cNvPr>
          <p:cNvSpPr/>
          <p:nvPr/>
        </p:nvSpPr>
        <p:spPr>
          <a:xfrm>
            <a:off x="5903857" y="4931296"/>
            <a:ext cx="5360640" cy="1245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u="sng" dirty="0">
                <a:solidFill>
                  <a:srgbClr val="FFFF00"/>
                </a:solidFill>
              </a:rPr>
              <a:t>Explicit Obstructions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95685BA-D708-4CB6-8C24-CE62A3692000}"/>
              </a:ext>
            </a:extLst>
          </p:cNvPr>
          <p:cNvSpPr/>
          <p:nvPr/>
        </p:nvSpPr>
        <p:spPr>
          <a:xfrm>
            <a:off x="4321428" y="3465002"/>
            <a:ext cx="1255045" cy="360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0D56F8B-59DD-4AD8-83FB-7B03BFDAD9C3}"/>
              </a:ext>
            </a:extLst>
          </p:cNvPr>
          <p:cNvSpPr/>
          <p:nvPr/>
        </p:nvSpPr>
        <p:spPr>
          <a:xfrm rot="18900000">
            <a:off x="4145421" y="1949101"/>
            <a:ext cx="1536540" cy="338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D80490-820F-4223-A8A2-CC13B63E518D}"/>
              </a:ext>
            </a:extLst>
          </p:cNvPr>
          <p:cNvSpPr/>
          <p:nvPr/>
        </p:nvSpPr>
        <p:spPr>
          <a:xfrm rot="2700000">
            <a:off x="4101947" y="4992093"/>
            <a:ext cx="1528016" cy="390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78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27E5-18C5-44BF-B263-F26FAD74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962" y="-119022"/>
            <a:ext cx="11346008" cy="1325563"/>
          </a:xfrm>
        </p:spPr>
        <p:txBody>
          <a:bodyPr/>
          <a:lstStyle/>
          <a:p>
            <a:r>
              <a:rPr lang="en-US" altLang="zh-CN" dirty="0"/>
              <a:t>Explicit proofs from pseudorandom restrictions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01119-D559-45E1-AA8C-0AE182492D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0148" y="1629334"/>
                <a:ext cx="10874424" cy="1584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Apply our restriction generator with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/>
                  <a:t> seed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𝐩𝐨𝐥𝐲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many possible restrictions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 that has a star, add two input-output pairs into our list: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01119-D559-45E1-AA8C-0AE182492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0148" y="1629334"/>
                <a:ext cx="10874424" cy="1584176"/>
              </a:xfrm>
              <a:blipFill>
                <a:blip r:embed="rId3"/>
                <a:stretch>
                  <a:fillRect l="-1121" t="-6154" b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EAC6DB-72B6-45B2-B4DD-18272A98C774}"/>
                  </a:ext>
                </a:extLst>
              </p:cNvPr>
              <p:cNvSpPr/>
              <p:nvPr/>
            </p:nvSpPr>
            <p:spPr>
              <a:xfrm>
                <a:off x="623392" y="3377785"/>
                <a:ext cx="7142036" cy="1870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For any formula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/>
                  <a:t>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800" b="1" i="0" dirty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800" b="1" i="0" dirty="0" smtClean="0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func>
                          </m:e>
                        </m:func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, there exists a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800" dirty="0"/>
                  <a:t> such that: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 		(by shrinkage property)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⋆</m:t>
                            </m:r>
                          </m:e>
                        </m:d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	(by “close-to-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/>
                  <a:t>-regular”)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EAC6DB-72B6-45B2-B4DD-18272A98C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3377785"/>
                <a:ext cx="7142036" cy="1870448"/>
              </a:xfrm>
              <a:prstGeom prst="rect">
                <a:avLst/>
              </a:prstGeom>
              <a:blipFill>
                <a:blip r:embed="rId4"/>
                <a:stretch>
                  <a:fillRect l="-1706" t="-1954" b="-8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578153E0-3F34-4233-A47E-312233B92978}"/>
              </a:ext>
            </a:extLst>
          </p:cNvPr>
          <p:cNvSpPr/>
          <p:nvPr/>
        </p:nvSpPr>
        <p:spPr>
          <a:xfrm rot="5400000">
            <a:off x="9866287" y="2750397"/>
            <a:ext cx="1203241" cy="4571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C3A7C2-511D-4C99-9D5D-53BA4B9C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678418"/>
              </p:ext>
            </p:extLst>
          </p:nvPr>
        </p:nvGraphicFramePr>
        <p:xfrm>
          <a:off x="9341576" y="3773640"/>
          <a:ext cx="1812260" cy="457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62452">
                  <a:extLst>
                    <a:ext uri="{9D8B030D-6E8A-4147-A177-3AD203B41FA5}">
                      <a16:colId xmlns:a16="http://schemas.microsoft.com/office/drawing/2014/main" val="3506916199"/>
                    </a:ext>
                  </a:extLst>
                </a:gridCol>
                <a:gridCol w="362452">
                  <a:extLst>
                    <a:ext uri="{9D8B030D-6E8A-4147-A177-3AD203B41FA5}">
                      <a16:colId xmlns:a16="http://schemas.microsoft.com/office/drawing/2014/main" val="829437165"/>
                    </a:ext>
                  </a:extLst>
                </a:gridCol>
                <a:gridCol w="362452">
                  <a:extLst>
                    <a:ext uri="{9D8B030D-6E8A-4147-A177-3AD203B41FA5}">
                      <a16:colId xmlns:a16="http://schemas.microsoft.com/office/drawing/2014/main" val="2175716758"/>
                    </a:ext>
                  </a:extLst>
                </a:gridCol>
                <a:gridCol w="362452">
                  <a:extLst>
                    <a:ext uri="{9D8B030D-6E8A-4147-A177-3AD203B41FA5}">
                      <a16:colId xmlns:a16="http://schemas.microsoft.com/office/drawing/2014/main" val="181466762"/>
                    </a:ext>
                  </a:extLst>
                </a:gridCol>
                <a:gridCol w="362452">
                  <a:extLst>
                    <a:ext uri="{9D8B030D-6E8A-4147-A177-3AD203B41FA5}">
                      <a16:colId xmlns:a16="http://schemas.microsoft.com/office/drawing/2014/main" val="759498622"/>
                    </a:ext>
                  </a:extLst>
                </a:gridCol>
              </a:tblGrid>
              <a:tr h="435883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1701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93DCE5-770F-4A4B-AAF7-64AFF75D7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150192"/>
              </p:ext>
            </p:extLst>
          </p:nvPr>
        </p:nvGraphicFramePr>
        <p:xfrm>
          <a:off x="9341576" y="4391418"/>
          <a:ext cx="1812260" cy="457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62452">
                  <a:extLst>
                    <a:ext uri="{9D8B030D-6E8A-4147-A177-3AD203B41FA5}">
                      <a16:colId xmlns:a16="http://schemas.microsoft.com/office/drawing/2014/main" val="3506916199"/>
                    </a:ext>
                  </a:extLst>
                </a:gridCol>
                <a:gridCol w="362452">
                  <a:extLst>
                    <a:ext uri="{9D8B030D-6E8A-4147-A177-3AD203B41FA5}">
                      <a16:colId xmlns:a16="http://schemas.microsoft.com/office/drawing/2014/main" val="829437165"/>
                    </a:ext>
                  </a:extLst>
                </a:gridCol>
                <a:gridCol w="362452">
                  <a:extLst>
                    <a:ext uri="{9D8B030D-6E8A-4147-A177-3AD203B41FA5}">
                      <a16:colId xmlns:a16="http://schemas.microsoft.com/office/drawing/2014/main" val="2175716758"/>
                    </a:ext>
                  </a:extLst>
                </a:gridCol>
                <a:gridCol w="362452">
                  <a:extLst>
                    <a:ext uri="{9D8B030D-6E8A-4147-A177-3AD203B41FA5}">
                      <a16:colId xmlns:a16="http://schemas.microsoft.com/office/drawing/2014/main" val="181466762"/>
                    </a:ext>
                  </a:extLst>
                </a:gridCol>
                <a:gridCol w="362452">
                  <a:extLst>
                    <a:ext uri="{9D8B030D-6E8A-4147-A177-3AD203B41FA5}">
                      <a16:colId xmlns:a16="http://schemas.microsoft.com/office/drawing/2014/main" val="759498622"/>
                    </a:ext>
                  </a:extLst>
                </a:gridCol>
              </a:tblGrid>
              <a:tr h="435883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17015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87934B4-A58D-45AC-9878-E8A0A6940876}"/>
              </a:ext>
            </a:extLst>
          </p:cNvPr>
          <p:cNvSpPr txBox="1"/>
          <p:nvPr/>
        </p:nvSpPr>
        <p:spPr>
          <a:xfrm>
            <a:off x="9066601" y="3668848"/>
            <a:ext cx="274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(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0046B5-160B-4CDB-9063-CCB18CDAD069}"/>
              </a:ext>
            </a:extLst>
          </p:cNvPr>
          <p:cNvSpPr txBox="1"/>
          <p:nvPr/>
        </p:nvSpPr>
        <p:spPr>
          <a:xfrm>
            <a:off x="11153834" y="3690279"/>
            <a:ext cx="698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,</a:t>
            </a:r>
            <a:r>
              <a:rPr lang="en-US" altLang="zh-CN" sz="2800" b="1" dirty="0"/>
              <a:t>1</a:t>
            </a:r>
            <a:r>
              <a:rPr lang="en-US" altLang="zh-CN" sz="3200" dirty="0"/>
              <a:t>)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E0ACCF-4CE2-4D60-90C9-817CC51DB8CA}"/>
              </a:ext>
            </a:extLst>
          </p:cNvPr>
          <p:cNvSpPr txBox="1"/>
          <p:nvPr/>
        </p:nvSpPr>
        <p:spPr>
          <a:xfrm>
            <a:off x="9066601" y="4320128"/>
            <a:ext cx="274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(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2C885-3189-4B0F-8F06-C3D679FC1A7B}"/>
              </a:ext>
            </a:extLst>
          </p:cNvPr>
          <p:cNvSpPr txBox="1"/>
          <p:nvPr/>
        </p:nvSpPr>
        <p:spPr>
          <a:xfrm>
            <a:off x="11153834" y="4341559"/>
            <a:ext cx="698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,</a:t>
            </a:r>
            <a:r>
              <a:rPr lang="en-US" altLang="zh-CN" sz="2800" b="1" dirty="0"/>
              <a:t>0</a:t>
            </a:r>
            <a:r>
              <a:rPr lang="en-US" altLang="zh-CN" sz="3200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A41BE0CE-7F44-4415-9966-C28655D113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5077381"/>
                  </p:ext>
                </p:extLst>
              </p:nvPr>
            </p:nvGraphicFramePr>
            <p:xfrm>
              <a:off x="9570173" y="1735163"/>
              <a:ext cx="1812260" cy="45720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362452">
                      <a:extLst>
                        <a:ext uri="{9D8B030D-6E8A-4147-A177-3AD203B41FA5}">
                          <a16:colId xmlns:a16="http://schemas.microsoft.com/office/drawing/2014/main" val="3506916199"/>
                        </a:ext>
                      </a:extLst>
                    </a:gridCol>
                    <a:gridCol w="362452">
                      <a:extLst>
                        <a:ext uri="{9D8B030D-6E8A-4147-A177-3AD203B41FA5}">
                          <a16:colId xmlns:a16="http://schemas.microsoft.com/office/drawing/2014/main" val="829437165"/>
                        </a:ext>
                      </a:extLst>
                    </a:gridCol>
                    <a:gridCol w="362452">
                      <a:extLst>
                        <a:ext uri="{9D8B030D-6E8A-4147-A177-3AD203B41FA5}">
                          <a16:colId xmlns:a16="http://schemas.microsoft.com/office/drawing/2014/main" val="2175716758"/>
                        </a:ext>
                      </a:extLst>
                    </a:gridCol>
                    <a:gridCol w="362452">
                      <a:extLst>
                        <a:ext uri="{9D8B030D-6E8A-4147-A177-3AD203B41FA5}">
                          <a16:colId xmlns:a16="http://schemas.microsoft.com/office/drawing/2014/main" val="181466762"/>
                        </a:ext>
                      </a:extLst>
                    </a:gridCol>
                    <a:gridCol w="362452">
                      <a:extLst>
                        <a:ext uri="{9D8B030D-6E8A-4147-A177-3AD203B41FA5}">
                          <a16:colId xmlns:a16="http://schemas.microsoft.com/office/drawing/2014/main" val="759498622"/>
                        </a:ext>
                      </a:extLst>
                    </a:gridCol>
                  </a:tblGrid>
                  <a:tr h="43588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⋆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⋆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400" dirty="0"/>
                            <a:t>0</a:t>
                          </a:r>
                          <a:endParaRPr lang="zh-CN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⋆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61701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A41BE0CE-7F44-4415-9966-C28655D113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5077381"/>
                  </p:ext>
                </p:extLst>
              </p:nvPr>
            </p:nvGraphicFramePr>
            <p:xfrm>
              <a:off x="9570173" y="1735163"/>
              <a:ext cx="1812260" cy="45720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362452">
                      <a:extLst>
                        <a:ext uri="{9D8B030D-6E8A-4147-A177-3AD203B41FA5}">
                          <a16:colId xmlns:a16="http://schemas.microsoft.com/office/drawing/2014/main" val="3506916199"/>
                        </a:ext>
                      </a:extLst>
                    </a:gridCol>
                    <a:gridCol w="362452">
                      <a:extLst>
                        <a:ext uri="{9D8B030D-6E8A-4147-A177-3AD203B41FA5}">
                          <a16:colId xmlns:a16="http://schemas.microsoft.com/office/drawing/2014/main" val="829437165"/>
                        </a:ext>
                      </a:extLst>
                    </a:gridCol>
                    <a:gridCol w="362452">
                      <a:extLst>
                        <a:ext uri="{9D8B030D-6E8A-4147-A177-3AD203B41FA5}">
                          <a16:colId xmlns:a16="http://schemas.microsoft.com/office/drawing/2014/main" val="2175716758"/>
                        </a:ext>
                      </a:extLst>
                    </a:gridCol>
                    <a:gridCol w="362452">
                      <a:extLst>
                        <a:ext uri="{9D8B030D-6E8A-4147-A177-3AD203B41FA5}">
                          <a16:colId xmlns:a16="http://schemas.microsoft.com/office/drawing/2014/main" val="181466762"/>
                        </a:ext>
                      </a:extLst>
                    </a:gridCol>
                    <a:gridCol w="362452">
                      <a:extLst>
                        <a:ext uri="{9D8B030D-6E8A-4147-A177-3AD203B41FA5}">
                          <a16:colId xmlns:a16="http://schemas.microsoft.com/office/drawing/2014/main" val="75949862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1667" t="-9211" r="-30166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05085" t="-9211" r="-20678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400" dirty="0"/>
                            <a:t>0</a:t>
                          </a:r>
                          <a:endParaRPr lang="zh-CN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400000" t="-9211" r="-3333" b="-30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1701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3BCE1F-73AD-46F6-B510-34C0B433422E}"/>
                  </a:ext>
                </a:extLst>
              </p:cNvPr>
              <p:cNvSpPr txBox="1"/>
              <p:nvPr/>
            </p:nvSpPr>
            <p:spPr>
              <a:xfrm>
                <a:off x="8911668" y="1669143"/>
                <a:ext cx="7920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800" dirty="0"/>
                  <a:t> =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3BCE1F-73AD-46F6-B510-34C0B4334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668" y="1669143"/>
                <a:ext cx="792070" cy="523220"/>
              </a:xfrm>
              <a:prstGeom prst="rect">
                <a:avLst/>
              </a:prstGeom>
              <a:blipFill>
                <a:blip r:embed="rId6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042A40-C5A0-47AD-9DFF-95B3E3E004A6}"/>
                  </a:ext>
                </a:extLst>
              </p:cNvPr>
              <p:cNvSpPr txBox="1"/>
              <p:nvPr/>
            </p:nvSpPr>
            <p:spPr>
              <a:xfrm>
                <a:off x="9890855" y="5086912"/>
                <a:ext cx="26808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,  PARITY(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042A40-C5A0-47AD-9DFF-95B3E3E00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855" y="5086912"/>
                <a:ext cx="2680891" cy="523220"/>
              </a:xfrm>
              <a:prstGeom prst="rect">
                <a:avLst/>
              </a:prstGeom>
              <a:blipFill>
                <a:blip r:embed="rId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B6FD793-5BF8-4B98-988E-CFFD1160B98E}"/>
                  </a:ext>
                </a:extLst>
              </p:cNvPr>
              <p:cNvSpPr/>
              <p:nvPr/>
            </p:nvSpPr>
            <p:spPr>
              <a:xfrm>
                <a:off x="537538" y="5506180"/>
                <a:ext cx="91662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So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/>
                  <a:t> should output the same value on these strings.</a:t>
                </a:r>
              </a:p>
              <a:p>
                <a:r>
                  <a:rPr lang="en-US" altLang="zh-CN" sz="2800" dirty="0"/>
                  <a:t>But their parities are 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different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is wrong on one of them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B6FD793-5BF8-4B98-988E-CFFD1160B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38" y="5506180"/>
                <a:ext cx="9166200" cy="954107"/>
              </a:xfrm>
              <a:prstGeom prst="rect">
                <a:avLst/>
              </a:prstGeom>
              <a:blipFill>
                <a:blip r:embed="rId8"/>
                <a:stretch>
                  <a:fillRect l="-1330" t="-5732" b="-17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95857A-CD10-4C34-AA6F-2155A33746A9}"/>
              </a:ext>
            </a:extLst>
          </p:cNvPr>
          <p:cNvCxnSpPr>
            <a:cxnSpLocks/>
          </p:cNvCxnSpPr>
          <p:nvPr/>
        </p:nvCxnSpPr>
        <p:spPr>
          <a:xfrm flipV="1">
            <a:off x="7675684" y="4391418"/>
            <a:ext cx="1235984" cy="957104"/>
          </a:xfrm>
          <a:prstGeom prst="straightConnector1">
            <a:avLst/>
          </a:prstGeom>
          <a:ln w="603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5334D09-2E72-4349-8C9F-54B89C398DA9}"/>
              </a:ext>
            </a:extLst>
          </p:cNvPr>
          <p:cNvSpPr/>
          <p:nvPr/>
        </p:nvSpPr>
        <p:spPr>
          <a:xfrm>
            <a:off x="11231301" y="3668848"/>
            <a:ext cx="481323" cy="133976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D14E027-B286-4227-B6AC-773ED480ECD8}"/>
                  </a:ext>
                </a:extLst>
              </p:cNvPr>
              <p:cNvSpPr/>
              <p:nvPr/>
            </p:nvSpPr>
            <p:spPr>
              <a:xfrm>
                <a:off x="610148" y="935986"/>
                <a:ext cx="11188873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Goal: an </a:t>
                </a:r>
                <a:r>
                  <a:rPr lang="en-US" altLang="zh-CN" sz="2800" b="1" dirty="0"/>
                  <a:t>explicit proof </a:t>
                </a:r>
                <a:r>
                  <a:rPr lang="en-US" altLang="zh-CN" sz="2800" dirty="0"/>
                  <a:t>that PARITY requires formulas of size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  <m:r>
                              <a:rPr lang="en-US" altLang="zh-CN" sz="28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8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r>
                                  <a:rPr lang="en-US" altLang="zh-CN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func>
                            <m:r>
                              <a:rPr lang="en-US" altLang="zh-CN" sz="28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D14E027-B286-4227-B6AC-773ED480E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48" y="935986"/>
                <a:ext cx="11188873" cy="541110"/>
              </a:xfrm>
              <a:prstGeom prst="rect">
                <a:avLst/>
              </a:prstGeom>
              <a:blipFill>
                <a:blip r:embed="rId9"/>
                <a:stretch>
                  <a:fillRect l="-1089" t="-7955" b="-32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39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10" grpId="0"/>
      <p:bldP spid="11" grpId="0"/>
      <p:bldP spid="12" grpId="0"/>
      <p:bldP spid="13" grpId="0"/>
      <p:bldP spid="19" grpId="0"/>
      <p:bldP spid="20" grpId="0"/>
      <p:bldP spid="21" grpId="0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E32BB9-A43D-45DB-96BE-06585A15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093"/>
            <a:ext cx="10515600" cy="1781547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Techniques for constructing the pseudorandom restriction generator</a:t>
            </a:r>
            <a:endParaRPr lang="zh-CN" altLang="en-US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841D0-F4D1-4550-AF1E-AE53AA7A1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1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FB95-3FBA-4873-A827-AF2CE30F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29283"/>
            <a:ext cx="11737304" cy="1325563"/>
          </a:xfrm>
        </p:spPr>
        <p:txBody>
          <a:bodyPr/>
          <a:lstStyle/>
          <a:p>
            <a:r>
              <a:rPr lang="en-US" altLang="zh-CN" dirty="0"/>
              <a:t>How far are we from proving major lower bounds?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E3390-8D09-4F22-85B9-A76968CFEB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780" y="1433479"/>
                <a:ext cx="11018440" cy="156347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We can prove </a:t>
                </a:r>
                <a:r>
                  <a:rPr lang="en-US" altLang="zh-CN" b="1" dirty="0"/>
                  <a:t>weak</a:t>
                </a:r>
                <a:r>
                  <a:rPr lang="en-US" altLang="zh-CN" dirty="0"/>
                  <a:t> LBs (e.g. against De Morgan formulas of size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).</a:t>
                </a:r>
              </a:p>
              <a:p>
                <a:r>
                  <a:rPr lang="en-US" altLang="zh-CN" dirty="0"/>
                  <a:t>We don’t know how to prove </a:t>
                </a:r>
                <a:r>
                  <a:rPr lang="en-US" altLang="zh-CN" b="1" dirty="0"/>
                  <a:t>strong</a:t>
                </a:r>
                <a:r>
                  <a:rPr lang="en-US" altLang="zh-CN" dirty="0"/>
                  <a:t> LBs (such as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⊄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dirty="0"/>
                  <a:t>).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E3390-8D09-4F22-85B9-A76968CFE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780" y="1433479"/>
                <a:ext cx="11018440" cy="1563473"/>
              </a:xfrm>
              <a:blipFill>
                <a:blip r:embed="rId3"/>
                <a:stretch>
                  <a:fillRect l="-996" t="-6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EC40C33-3EA3-4D6B-B211-B5D38598E282}"/>
              </a:ext>
            </a:extLst>
          </p:cNvPr>
          <p:cNvSpPr/>
          <p:nvPr/>
        </p:nvSpPr>
        <p:spPr>
          <a:xfrm>
            <a:off x="576030" y="4474862"/>
            <a:ext cx="11615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/>
              <a:t>“Hardness Magnification” </a:t>
            </a:r>
            <a:r>
              <a:rPr lang="en-US" altLang="zh-CN" sz="2400" dirty="0"/>
              <a:t>[OS’18, OPS’19, MMW’19, CJW’19, …] </a:t>
            </a:r>
            <a:r>
              <a:rPr lang="en-US" altLang="zh-CN" sz="2800" dirty="0"/>
              <a:t>shows that: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A90B33-F4BD-4D39-A4D9-8BA29DB582D6}"/>
              </a:ext>
            </a:extLst>
          </p:cNvPr>
          <p:cNvSpPr/>
          <p:nvPr/>
        </p:nvSpPr>
        <p:spPr>
          <a:xfrm>
            <a:off x="911424" y="2544721"/>
            <a:ext cx="10369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Can we quantify “how far” we are from various open lower bounds?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A4BE8C-CEC3-48FD-9AB7-878AAC1822FE}"/>
                  </a:ext>
                </a:extLst>
              </p:cNvPr>
              <p:cNvSpPr txBox="1"/>
              <p:nvPr/>
            </p:nvSpPr>
            <p:spPr>
              <a:xfrm>
                <a:off x="1034607" y="3138929"/>
                <a:ext cx="10816954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/>
                  <a:t>Heuristically</a:t>
                </a:r>
                <a:r>
                  <a:rPr lang="en-US" altLang="zh-CN" sz="2800" dirty="0"/>
                  <a:t>, we are </a:t>
                </a:r>
                <a:r>
                  <a:rPr lang="en-US" altLang="zh-CN" sz="2800" i="1" dirty="0"/>
                  <a:t>closer</a:t>
                </a:r>
                <a:r>
                  <a:rPr lang="en-US" altLang="zh-CN" sz="2800" dirty="0"/>
                  <a:t> to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3.01</m:t>
                        </m:r>
                      </m:sup>
                    </m:sSup>
                  </m:oMath>
                </a14:m>
                <a:r>
                  <a:rPr lang="en-US" altLang="zh-CN" sz="2800" dirty="0"/>
                  <a:t> formula LB than 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𝐍𝐏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⊄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𝐍𝐂</m:t>
                        </m:r>
                      </m:e>
                      <m:sup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800" dirty="0"/>
                  <a:t>…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A4BE8C-CEC3-48FD-9AB7-878AAC182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7" y="3138929"/>
                <a:ext cx="10816954" cy="532966"/>
              </a:xfrm>
              <a:prstGeom prst="rect">
                <a:avLst/>
              </a:prstGeom>
              <a:blipFill>
                <a:blip r:embed="rId4"/>
                <a:stretch>
                  <a:fillRect l="-1184" t="-919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52E59C9-04FB-4593-A475-03B6B4F5A308}"/>
              </a:ext>
            </a:extLst>
          </p:cNvPr>
          <p:cNvSpPr/>
          <p:nvPr/>
        </p:nvSpPr>
        <p:spPr>
          <a:xfrm>
            <a:off x="3287688" y="3780991"/>
            <a:ext cx="4842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This intuition can be wrong!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85E7E1-D1CE-4E79-B328-653EFC266188}"/>
              </a:ext>
            </a:extLst>
          </p:cNvPr>
          <p:cNvSpPr/>
          <p:nvPr/>
        </p:nvSpPr>
        <p:spPr>
          <a:xfrm>
            <a:off x="1818451" y="4998082"/>
            <a:ext cx="87711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Some </a:t>
            </a:r>
            <a:r>
              <a:rPr lang="en-US" altLang="zh-CN" sz="3200" b="1" i="1" dirty="0"/>
              <a:t>weak</a:t>
            </a:r>
            <a:r>
              <a:rPr lang="en-US" altLang="zh-CN" sz="3200" b="1" dirty="0"/>
              <a:t> LBs are </a:t>
            </a:r>
            <a:r>
              <a:rPr lang="en-US" altLang="zh-CN" sz="3200" b="1" u="sng" dirty="0"/>
              <a:t>as hard to prove as</a:t>
            </a:r>
            <a:r>
              <a:rPr lang="en-US" altLang="zh-CN" sz="3200" b="1" dirty="0"/>
              <a:t> </a:t>
            </a:r>
            <a:r>
              <a:rPr lang="en-US" altLang="zh-CN" sz="3200" b="1" i="1" dirty="0"/>
              <a:t>strong</a:t>
            </a:r>
            <a:r>
              <a:rPr lang="en-US" altLang="zh-CN" sz="3200" b="1" dirty="0"/>
              <a:t> LBs!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D96A2-2C63-4510-9270-EB82AF2A8111}"/>
              </a:ext>
            </a:extLst>
          </p:cNvPr>
          <p:cNvSpPr/>
          <p:nvPr/>
        </p:nvSpPr>
        <p:spPr>
          <a:xfrm>
            <a:off x="1199456" y="5651499"/>
            <a:ext cx="10081120" cy="1077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In this paper, we show more extreme magnification theorems, which we call “</a:t>
            </a:r>
            <a:r>
              <a:rPr lang="en-US" altLang="zh-CN" sz="3200" i="1" dirty="0"/>
              <a:t>sharp</a:t>
            </a:r>
            <a:r>
              <a:rPr lang="en-US" altLang="zh-CN" sz="3200" dirty="0"/>
              <a:t> thresholds for complexity”.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4686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8C759-88C2-4F7B-ACDB-0E705B0E07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7448" y="1726280"/>
                <a:ext cx="10515600" cy="2672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To sample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-regular restriction, pick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dirty="0"/>
                  <a:t>.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In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stage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): sample a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-regular pseudo-random restriction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that shrinks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by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factor (in expectation)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∘⋯∘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shrinks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8C759-88C2-4F7B-ACDB-0E705B0E0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448" y="1726280"/>
                <a:ext cx="10515600" cy="2672516"/>
              </a:xfrm>
              <a:blipFill>
                <a:blip r:embed="rId2"/>
                <a:stretch>
                  <a:fillRect l="-1217" t="-3645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EB358237-5E6C-48F8-906D-34183FAF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0362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Method of </a:t>
            </a:r>
            <a:r>
              <a:rPr lang="en-US" altLang="zh-CN" i="1" dirty="0"/>
              <a:t>Iterated Pseudorandom Restrictions </a:t>
            </a:r>
            <a:br>
              <a:rPr lang="en-US" altLang="zh-CN" dirty="0"/>
            </a:br>
            <a:r>
              <a:rPr lang="en-US" altLang="zh-CN" dirty="0"/>
              <a:t>[Impagliazzo-Meka-Zuckerman’12, HS’17, OPS’19]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87837DB-1733-40E5-A44C-F4D1E3E730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7971301"/>
                  </p:ext>
                </p:extLst>
              </p:nvPr>
            </p:nvGraphicFramePr>
            <p:xfrm>
              <a:off x="1703512" y="4149080"/>
              <a:ext cx="2520280" cy="51816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3506916199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829437165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175716758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814667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smtClean="0">
                                    <a:latin typeface="Cambria Math" panose="02040503050406030204" pitchFamily="18" charset="0"/>
                                  </a:rPr>
                                  <m:t>⋆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smtClean="0">
                                    <a:latin typeface="Cambria Math" panose="02040503050406030204" pitchFamily="18" charset="0"/>
                                  </a:rPr>
                                  <m:t>⋆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1701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87837DB-1733-40E5-A44C-F4D1E3E730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7971301"/>
                  </p:ext>
                </p:extLst>
              </p:nvPr>
            </p:nvGraphicFramePr>
            <p:xfrm>
              <a:off x="1703512" y="4149080"/>
              <a:ext cx="2520280" cy="51816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3506916199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829437165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175716758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8146676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1942" t="-10465" r="-202913" b="-33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000" t="-10465" r="-100962" b="-33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1701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EC7AF-6A67-46B9-B180-7CDD28AAAB06}"/>
                  </a:ext>
                </a:extLst>
              </p:cNvPr>
              <p:cNvSpPr txBox="1"/>
              <p:nvPr/>
            </p:nvSpPr>
            <p:spPr>
              <a:xfrm>
                <a:off x="416674" y="4149080"/>
                <a:ext cx="936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EC7AF-6A67-46B9-B180-7CDD28AAA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74" y="4149080"/>
                <a:ext cx="936104" cy="461665"/>
              </a:xfrm>
              <a:prstGeom prst="rect">
                <a:avLst/>
              </a:prstGeom>
              <a:blipFill>
                <a:blip r:embed="rId4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A91672-18BD-43BB-AAD2-9A41E189C836}"/>
                  </a:ext>
                </a:extLst>
              </p:cNvPr>
              <p:cNvSpPr txBox="1"/>
              <p:nvPr/>
            </p:nvSpPr>
            <p:spPr>
              <a:xfrm>
                <a:off x="407368" y="4823012"/>
                <a:ext cx="936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A91672-18BD-43BB-AAD2-9A41E189C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823012"/>
                <a:ext cx="936104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7BDCFB-4EBE-4371-AC8A-A05439FE14EA}"/>
                  </a:ext>
                </a:extLst>
              </p:cNvPr>
              <p:cNvSpPr txBox="1"/>
              <p:nvPr/>
            </p:nvSpPr>
            <p:spPr>
              <a:xfrm>
                <a:off x="-165856" y="5783375"/>
                <a:ext cx="1918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7BDCFB-4EBE-4371-AC8A-A05439FE1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856" y="5783375"/>
                <a:ext cx="1918320" cy="461665"/>
              </a:xfrm>
              <a:prstGeom prst="rect">
                <a:avLst/>
              </a:prstGeom>
              <a:blipFill>
                <a:blip r:embed="rId6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7">
                <a:extLst>
                  <a:ext uri="{FF2B5EF4-FFF2-40B4-BE49-F238E27FC236}">
                    <a16:creationId xmlns:a16="http://schemas.microsoft.com/office/drawing/2014/main" id="{A03CE928-0C8A-42A4-8ADC-6020FB10A8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946767"/>
                  </p:ext>
                </p:extLst>
              </p:nvPr>
            </p:nvGraphicFramePr>
            <p:xfrm>
              <a:off x="1703512" y="4823012"/>
              <a:ext cx="2520280" cy="51816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3506916199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829437165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175716758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814667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smtClean="0">
                                    <a:latin typeface="Cambria Math" panose="02040503050406030204" pitchFamily="18" charset="0"/>
                                  </a:rPr>
                                  <m:t>⋆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⋆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361701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7">
                <a:extLst>
                  <a:ext uri="{FF2B5EF4-FFF2-40B4-BE49-F238E27FC236}">
                    <a16:creationId xmlns:a16="http://schemas.microsoft.com/office/drawing/2014/main" id="{A03CE928-0C8A-42A4-8ADC-6020FB10A8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946767"/>
                  </p:ext>
                </p:extLst>
              </p:nvPr>
            </p:nvGraphicFramePr>
            <p:xfrm>
              <a:off x="1703512" y="4823012"/>
              <a:ext cx="2520280" cy="51816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3506916199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829437165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175716758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8146676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200000" t="-10465" r="-100962" b="-32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302913" t="-10465" r="-1942" b="-325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1701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7">
                <a:extLst>
                  <a:ext uri="{FF2B5EF4-FFF2-40B4-BE49-F238E27FC236}">
                    <a16:creationId xmlns:a16="http://schemas.microsoft.com/office/drawing/2014/main" id="{0A5DA9DE-5AB6-47FE-AF0A-4518D39CA2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3704181"/>
                  </p:ext>
                </p:extLst>
              </p:nvPr>
            </p:nvGraphicFramePr>
            <p:xfrm>
              <a:off x="1703512" y="5758691"/>
              <a:ext cx="2520280" cy="51816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3506916199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829437165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175716758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814667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smtClean="0">
                                    <a:latin typeface="Cambria Math" panose="02040503050406030204" pitchFamily="18" charset="0"/>
                                  </a:rPr>
                                  <m:t>⋆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1701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7">
                <a:extLst>
                  <a:ext uri="{FF2B5EF4-FFF2-40B4-BE49-F238E27FC236}">
                    <a16:creationId xmlns:a16="http://schemas.microsoft.com/office/drawing/2014/main" id="{0A5DA9DE-5AB6-47FE-AF0A-4518D39CA2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3704181"/>
                  </p:ext>
                </p:extLst>
              </p:nvPr>
            </p:nvGraphicFramePr>
            <p:xfrm>
              <a:off x="1703512" y="5758691"/>
              <a:ext cx="2520280" cy="51816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630070">
                      <a:extLst>
                        <a:ext uri="{9D8B030D-6E8A-4147-A177-3AD203B41FA5}">
                          <a16:colId xmlns:a16="http://schemas.microsoft.com/office/drawing/2014/main" val="3506916199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829437165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2175716758"/>
                        </a:ext>
                      </a:extLst>
                    </a:gridCol>
                    <a:gridCol w="630070">
                      <a:extLst>
                        <a:ext uri="{9D8B030D-6E8A-4147-A177-3AD203B41FA5}">
                          <a16:colId xmlns:a16="http://schemas.microsoft.com/office/drawing/2014/main" val="18146676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8"/>
                          <a:stretch>
                            <a:fillRect l="-200000" t="-10465" r="-100962" b="-33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1701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B355FAE-8223-4B8A-A7AA-DD85ECC15CE8}"/>
                  </a:ext>
                </a:extLst>
              </p:cNvPr>
              <p:cNvSpPr/>
              <p:nvPr/>
            </p:nvSpPr>
            <p:spPr>
              <a:xfrm>
                <a:off x="4331806" y="4163845"/>
                <a:ext cx="727280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[HS’17, OPS’19]: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),</m:t>
                        </m:r>
                      </m:e>
                    </m:func>
                  </m:oMath>
                </a14:m>
                <a:r>
                  <a:rPr lang="en-US" altLang="zh-CN" sz="2400" dirty="0"/>
                  <a:t> each stage uses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400" dirty="0"/>
                  <a:t> random bits. In total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2400" dirty="0"/>
                  <a:t> random bits.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B355FAE-8223-4B8A-A7AA-DD85ECC15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806" y="4163845"/>
                <a:ext cx="7272808" cy="830997"/>
              </a:xfrm>
              <a:prstGeom prst="rect">
                <a:avLst/>
              </a:prstGeom>
              <a:blipFill>
                <a:blip r:embed="rId9"/>
                <a:stretch>
                  <a:fillRect l="-1341" t="-5882" r="-201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37DDADF0-D625-46EF-998B-9D3B17F0222E}"/>
                  </a:ext>
                </a:extLst>
              </p:cNvPr>
              <p:cNvSpPr/>
              <p:nvPr/>
            </p:nvSpPr>
            <p:spPr>
              <a:xfrm>
                <a:off x="4439816" y="5053844"/>
                <a:ext cx="7164798" cy="158726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800" b="1" dirty="0"/>
                  <a:t>Our construction</a:t>
                </a:r>
                <a:r>
                  <a:rPr lang="en-US" altLang="zh-CN" sz="2800" dirty="0"/>
                  <a:t>:</a:t>
                </a:r>
              </a:p>
              <a:p>
                <a:r>
                  <a:rPr lang="en-US" altLang="zh-CN" sz="280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0.01</m:t>
                        </m:r>
                      </m:sup>
                    </m:sSup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altLang="zh-CN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    each stage uses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func>
                          <m:funcPr>
                            <m:ctrlPr>
                              <a:rPr lang="en-US" altLang="zh-CN" sz="28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800" b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zh-CN" sz="28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func>
                    <m:r>
                      <a:rPr lang="en-US" altLang="zh-CN" sz="2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random bits,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37DDADF0-D625-46EF-998B-9D3B17F022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5053844"/>
                <a:ext cx="7164798" cy="1587268"/>
              </a:xfrm>
              <a:prstGeom prst="roundRect">
                <a:avLst/>
              </a:prstGeom>
              <a:blipFill>
                <a:blip r:embed="rId10"/>
                <a:stretch>
                  <a:fillRect l="-509" b="-4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7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8" grpId="0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068B-C506-4D58-8883-0C4114B3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In </a:t>
            </a:r>
            <a:r>
              <a:rPr lang="en-US" altLang="zh-CN" b="0" i="0" dirty="0">
                <a:latin typeface="+mj-lt"/>
              </a:rPr>
              <a:t>each </a:t>
            </a:r>
            <a:r>
              <a:rPr lang="en-US" altLang="zh-CN" dirty="0"/>
              <a:t>stage</a:t>
            </a:r>
            <a:endParaRPr lang="zh-CN" alt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5D8119C-DD7F-4DA1-AEFD-175A4FDD7B08}"/>
              </a:ext>
            </a:extLst>
          </p:cNvPr>
          <p:cNvSpPr/>
          <p:nvPr/>
        </p:nvSpPr>
        <p:spPr>
          <a:xfrm>
            <a:off x="2771325" y="3834088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4D39F00-CA33-4C57-9FDE-591AC2A90F0D}"/>
              </a:ext>
            </a:extLst>
          </p:cNvPr>
          <p:cNvSpPr/>
          <p:nvPr/>
        </p:nvSpPr>
        <p:spPr>
          <a:xfrm>
            <a:off x="6906834" y="3778605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F9BEE8-F7EA-4C8C-B391-6F04AA38C967}"/>
              </a:ext>
            </a:extLst>
          </p:cNvPr>
          <p:cNvGrpSpPr/>
          <p:nvPr/>
        </p:nvGrpSpPr>
        <p:grpSpPr>
          <a:xfrm>
            <a:off x="3696142" y="2035098"/>
            <a:ext cx="2838144" cy="3551320"/>
            <a:chOff x="3726458" y="2361512"/>
            <a:chExt cx="2838144" cy="355132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7377CA3-D871-4EB9-B9CD-FE6A8BAD16DD}"/>
                </a:ext>
              </a:extLst>
            </p:cNvPr>
            <p:cNvGrpSpPr/>
            <p:nvPr/>
          </p:nvGrpSpPr>
          <p:grpSpPr>
            <a:xfrm>
              <a:off x="3726458" y="2361512"/>
              <a:ext cx="2838144" cy="3551320"/>
              <a:chOff x="3726458" y="2361512"/>
              <a:chExt cx="2838144" cy="355132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17CD14F-4338-4986-AC88-D08A6935BCF8}"/>
                  </a:ext>
                </a:extLst>
              </p:cNvPr>
              <p:cNvGrpSpPr/>
              <p:nvPr/>
            </p:nvGrpSpPr>
            <p:grpSpPr>
              <a:xfrm>
                <a:off x="3726458" y="2361512"/>
                <a:ext cx="2838144" cy="3348598"/>
                <a:chOff x="3935152" y="2564904"/>
                <a:chExt cx="2521496" cy="2855494"/>
              </a:xfrm>
            </p:grpSpPr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44315666-DFA8-4D3A-850D-8F129A56E409}"/>
                    </a:ext>
                  </a:extLst>
                </p:cNvPr>
                <p:cNvSpPr/>
                <p:nvPr/>
              </p:nvSpPr>
              <p:spPr>
                <a:xfrm>
                  <a:off x="3935152" y="2564904"/>
                  <a:ext cx="2521496" cy="2855494"/>
                </a:xfrm>
                <a:prstGeom prst="triangl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" name="Isosceles Triangle 7">
                  <a:extLst>
                    <a:ext uri="{FF2B5EF4-FFF2-40B4-BE49-F238E27FC236}">
                      <a16:creationId xmlns:a16="http://schemas.microsoft.com/office/drawing/2014/main" id="{E3DA3B03-EBA4-4BDB-ACEC-71BD81AFB9BD}"/>
                    </a:ext>
                  </a:extLst>
                </p:cNvPr>
                <p:cNvSpPr/>
                <p:nvPr/>
              </p:nvSpPr>
              <p:spPr>
                <a:xfrm>
                  <a:off x="3935152" y="4437112"/>
                  <a:ext cx="598754" cy="983286"/>
                </a:xfrm>
                <a:prstGeom prst="triangle">
                  <a:avLst>
                    <a:gd name="adj" fmla="val 71856"/>
                  </a:avLst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" name="Isosceles Triangle 8">
                  <a:extLst>
                    <a:ext uri="{FF2B5EF4-FFF2-40B4-BE49-F238E27FC236}">
                      <a16:creationId xmlns:a16="http://schemas.microsoft.com/office/drawing/2014/main" id="{218096CC-EBC5-4615-8C8C-8A94E0FF6994}"/>
                    </a:ext>
                  </a:extLst>
                </p:cNvPr>
                <p:cNvSpPr/>
                <p:nvPr/>
              </p:nvSpPr>
              <p:spPr>
                <a:xfrm>
                  <a:off x="4533906" y="4859554"/>
                  <a:ext cx="409966" cy="560060"/>
                </a:xfrm>
                <a:prstGeom prst="triangle">
                  <a:avLst>
                    <a:gd name="adj" fmla="val 40594"/>
                  </a:avLst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EC9FEF3-900F-415B-BC6A-A44D5B8DF4C0}"/>
                    </a:ext>
                  </a:extLst>
                </p:cNvPr>
                <p:cNvSpPr/>
                <p:nvPr/>
              </p:nvSpPr>
              <p:spPr>
                <a:xfrm>
                  <a:off x="4927677" y="4437112"/>
                  <a:ext cx="409966" cy="983286"/>
                </a:xfrm>
                <a:prstGeom prst="triangle">
                  <a:avLst>
                    <a:gd name="adj" fmla="val 40594"/>
                  </a:avLst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0CB7068-F887-4AA0-9D85-33EEC021BB97}"/>
                    </a:ext>
                  </a:extLst>
                </p:cNvPr>
                <p:cNvSpPr/>
                <p:nvPr/>
              </p:nvSpPr>
              <p:spPr>
                <a:xfrm>
                  <a:off x="5321448" y="4859554"/>
                  <a:ext cx="434770" cy="560844"/>
                </a:xfrm>
                <a:prstGeom prst="triangle">
                  <a:avLst>
                    <a:gd name="adj" fmla="val 40594"/>
                  </a:avLst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27138464-115C-45E0-83A9-606EC946749F}"/>
                    </a:ext>
                  </a:extLst>
                </p:cNvPr>
                <p:cNvSpPr/>
                <p:nvPr/>
              </p:nvSpPr>
              <p:spPr>
                <a:xfrm>
                  <a:off x="5756218" y="4581128"/>
                  <a:ext cx="700429" cy="839270"/>
                </a:xfrm>
                <a:prstGeom prst="triangle">
                  <a:avLst>
                    <a:gd name="adj" fmla="val 47101"/>
                  </a:avLst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4741B8FB-99C4-48E9-92F8-6E12AEF1BC0B}"/>
                      </a:ext>
                    </a:extLst>
                  </p:cNvPr>
                  <p:cNvSpPr/>
                  <p:nvPr/>
                </p:nvSpPr>
                <p:spPr>
                  <a:xfrm>
                    <a:off x="3824883" y="5110061"/>
                    <a:ext cx="56637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4741B8FB-99C4-48E9-92F8-6E12AEF1BC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4883" y="5110061"/>
                    <a:ext cx="566374" cy="523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DDD638C4-C996-480F-9317-FC433EA38CE4}"/>
                      </a:ext>
                    </a:extLst>
                  </p:cNvPr>
                  <p:cNvSpPr/>
                  <p:nvPr/>
                </p:nvSpPr>
                <p:spPr>
                  <a:xfrm>
                    <a:off x="4341456" y="5229156"/>
                    <a:ext cx="57464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DDD638C4-C996-480F-9317-FC433EA38C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1456" y="5229156"/>
                    <a:ext cx="574644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053560-2FC3-4689-AF8E-1384A6C425B3}"/>
                      </a:ext>
                    </a:extLst>
                  </p:cNvPr>
                  <p:cNvSpPr/>
                  <p:nvPr/>
                </p:nvSpPr>
                <p:spPr>
                  <a:xfrm>
                    <a:off x="5012732" y="5389612"/>
                    <a:ext cx="574195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zh-CN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053560-2FC3-4689-AF8E-1384A6C425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2732" y="5389612"/>
                    <a:ext cx="574195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D697506B-9C3D-4C04-86A0-4725E46343DF}"/>
                      </a:ext>
                    </a:extLst>
                  </p:cNvPr>
                  <p:cNvSpPr/>
                  <p:nvPr/>
                </p:nvSpPr>
                <p:spPr>
                  <a:xfrm>
                    <a:off x="5861395" y="5186890"/>
                    <a:ext cx="65806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D697506B-9C3D-4C04-86A0-4725E46343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1395" y="5186890"/>
                    <a:ext cx="658064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062ACEE-E0C4-46E6-B9C2-A6E20FCFE266}"/>
                    </a:ext>
                  </a:extLst>
                </p:cNvPr>
                <p:cNvSpPr/>
                <p:nvPr/>
              </p:nvSpPr>
              <p:spPr>
                <a:xfrm>
                  <a:off x="4643997" y="3429000"/>
                  <a:ext cx="1027845" cy="1015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062ACEE-E0C4-46E6-B9C2-A6E20FCFE2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3997" y="3429000"/>
                  <a:ext cx="1027845" cy="10156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1EA1864-0D80-4252-9D9A-E35B0336DCFA}"/>
              </a:ext>
            </a:extLst>
          </p:cNvPr>
          <p:cNvGrpSpPr/>
          <p:nvPr/>
        </p:nvGrpSpPr>
        <p:grpSpPr>
          <a:xfrm>
            <a:off x="161028" y="2028997"/>
            <a:ext cx="2658510" cy="3162801"/>
            <a:chOff x="191344" y="2355411"/>
            <a:chExt cx="2658510" cy="31628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Isosceles Triangle 4">
                  <a:extLst>
                    <a:ext uri="{FF2B5EF4-FFF2-40B4-BE49-F238E27FC236}">
                      <a16:creationId xmlns:a16="http://schemas.microsoft.com/office/drawing/2014/main" id="{FC1B0880-B2F6-4307-BB1F-A76EF7BDD35E}"/>
                    </a:ext>
                  </a:extLst>
                </p:cNvPr>
                <p:cNvSpPr/>
                <p:nvPr/>
              </p:nvSpPr>
              <p:spPr>
                <a:xfrm>
                  <a:off x="191344" y="2355411"/>
                  <a:ext cx="2658510" cy="3162801"/>
                </a:xfrm>
                <a:prstGeom prst="triangl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Isosceles Triangle 4">
                  <a:extLst>
                    <a:ext uri="{FF2B5EF4-FFF2-40B4-BE49-F238E27FC236}">
                      <a16:creationId xmlns:a16="http://schemas.microsoft.com/office/drawing/2014/main" id="{FC1B0880-B2F6-4307-BB1F-A76EF7BDD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344" y="2355411"/>
                  <a:ext cx="2658510" cy="3162801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0B94086-F53D-4E4A-8439-FDEDD3DB3426}"/>
                    </a:ext>
                  </a:extLst>
                </p:cNvPr>
                <p:cNvSpPr/>
                <p:nvPr/>
              </p:nvSpPr>
              <p:spPr>
                <a:xfrm>
                  <a:off x="1091026" y="3521404"/>
                  <a:ext cx="859145" cy="1015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zh-CN" alt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0B94086-F53D-4E4A-8439-FDEDD3DB34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26" y="3521404"/>
                  <a:ext cx="859145" cy="10156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C184021-6DE9-486C-AE69-EF4AF0BE082B}"/>
              </a:ext>
            </a:extLst>
          </p:cNvPr>
          <p:cNvGrpSpPr/>
          <p:nvPr/>
        </p:nvGrpSpPr>
        <p:grpSpPr>
          <a:xfrm>
            <a:off x="8236480" y="2097394"/>
            <a:ext cx="3255060" cy="4027438"/>
            <a:chOff x="7238547" y="2355411"/>
            <a:chExt cx="3255060" cy="402743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31AE6C7-9656-432E-9B56-E60BF5916AFC}"/>
                </a:ext>
              </a:extLst>
            </p:cNvPr>
            <p:cNvGrpSpPr/>
            <p:nvPr/>
          </p:nvGrpSpPr>
          <p:grpSpPr>
            <a:xfrm>
              <a:off x="7238547" y="2355411"/>
              <a:ext cx="3255060" cy="4027438"/>
              <a:chOff x="7499074" y="2297139"/>
              <a:chExt cx="3255060" cy="402743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0D70F99-8543-4FFD-8F7B-5E59972BFF53}"/>
                  </a:ext>
                </a:extLst>
              </p:cNvPr>
              <p:cNvGrpSpPr/>
              <p:nvPr/>
            </p:nvGrpSpPr>
            <p:grpSpPr>
              <a:xfrm>
                <a:off x="7571052" y="2297139"/>
                <a:ext cx="2838144" cy="3348598"/>
                <a:chOff x="3935152" y="2564904"/>
                <a:chExt cx="2521496" cy="2855494"/>
              </a:xfrm>
            </p:grpSpPr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10BCB72D-CB1F-45A4-939C-B40BD3B7463A}"/>
                    </a:ext>
                  </a:extLst>
                </p:cNvPr>
                <p:cNvSpPr/>
                <p:nvPr/>
              </p:nvSpPr>
              <p:spPr>
                <a:xfrm>
                  <a:off x="3935152" y="2564904"/>
                  <a:ext cx="2521496" cy="2855494"/>
                </a:xfrm>
                <a:prstGeom prst="triangl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Isosceles Triangle 29">
                  <a:extLst>
                    <a:ext uri="{FF2B5EF4-FFF2-40B4-BE49-F238E27FC236}">
                      <a16:creationId xmlns:a16="http://schemas.microsoft.com/office/drawing/2014/main" id="{088C60C2-C3FE-41E7-9002-883DE86DC3A6}"/>
                    </a:ext>
                  </a:extLst>
                </p:cNvPr>
                <p:cNvSpPr/>
                <p:nvPr/>
              </p:nvSpPr>
              <p:spPr>
                <a:xfrm>
                  <a:off x="3935152" y="4437112"/>
                  <a:ext cx="598754" cy="983286"/>
                </a:xfrm>
                <a:prstGeom prst="triangle">
                  <a:avLst>
                    <a:gd name="adj" fmla="val 71856"/>
                  </a:avLst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42EB984F-3E31-4352-812B-0A5C185F14FC}"/>
                    </a:ext>
                  </a:extLst>
                </p:cNvPr>
                <p:cNvSpPr/>
                <p:nvPr/>
              </p:nvSpPr>
              <p:spPr>
                <a:xfrm>
                  <a:off x="4533906" y="4859554"/>
                  <a:ext cx="409966" cy="560060"/>
                </a:xfrm>
                <a:prstGeom prst="triangle">
                  <a:avLst>
                    <a:gd name="adj" fmla="val 40594"/>
                  </a:avLst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5D5F1035-22FF-437B-8546-E5A44E30CD9E}"/>
                    </a:ext>
                  </a:extLst>
                </p:cNvPr>
                <p:cNvSpPr/>
                <p:nvPr/>
              </p:nvSpPr>
              <p:spPr>
                <a:xfrm>
                  <a:off x="4927677" y="4437112"/>
                  <a:ext cx="409966" cy="983286"/>
                </a:xfrm>
                <a:prstGeom prst="triangle">
                  <a:avLst>
                    <a:gd name="adj" fmla="val 40594"/>
                  </a:avLst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B015675C-0212-492E-99E7-20006FE839D9}"/>
                    </a:ext>
                  </a:extLst>
                </p:cNvPr>
                <p:cNvSpPr/>
                <p:nvPr/>
              </p:nvSpPr>
              <p:spPr>
                <a:xfrm>
                  <a:off x="5321448" y="4859554"/>
                  <a:ext cx="434770" cy="560844"/>
                </a:xfrm>
                <a:prstGeom prst="triangle">
                  <a:avLst>
                    <a:gd name="adj" fmla="val 40594"/>
                  </a:avLst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B468BD43-6014-4A77-8294-0DB7121501E2}"/>
                    </a:ext>
                  </a:extLst>
                </p:cNvPr>
                <p:cNvSpPr/>
                <p:nvPr/>
              </p:nvSpPr>
              <p:spPr>
                <a:xfrm>
                  <a:off x="5756218" y="4581128"/>
                  <a:ext cx="700429" cy="839270"/>
                </a:xfrm>
                <a:prstGeom prst="triangle">
                  <a:avLst>
                    <a:gd name="adj" fmla="val 47101"/>
                  </a:avLst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AE4F26-6215-4C15-8A70-4CC4E8843381}"/>
                  </a:ext>
                </a:extLst>
              </p:cNvPr>
              <p:cNvSpPr/>
              <p:nvPr/>
            </p:nvSpPr>
            <p:spPr>
              <a:xfrm>
                <a:off x="7499074" y="4987124"/>
                <a:ext cx="3255060" cy="1337453"/>
              </a:xfrm>
              <a:prstGeom prst="rect">
                <a:avLst/>
              </a:prstGeom>
              <a:solidFill>
                <a:srgbClr val="FFFFFF">
                  <a:alpha val="83922"/>
                </a:srgbClr>
              </a:solidFill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696FE3E-466F-4052-971B-463A632C624A}"/>
                    </a:ext>
                  </a:extLst>
                </p:cNvPr>
                <p:cNvSpPr/>
                <p:nvPr/>
              </p:nvSpPr>
              <p:spPr>
                <a:xfrm>
                  <a:off x="7864110" y="3755414"/>
                  <a:ext cx="1808700" cy="1097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6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6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sz="6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6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6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zh-CN" sz="6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696FE3E-466F-4052-971B-463A632C62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4110" y="3755414"/>
                  <a:ext cx="1808700" cy="10978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C08C77-5CCA-488B-9890-435844C8D67E}"/>
                  </a:ext>
                </a:extLst>
              </p:cNvPr>
              <p:cNvSpPr txBox="1"/>
              <p:nvPr/>
            </p:nvSpPr>
            <p:spPr>
              <a:xfrm>
                <a:off x="3882910" y="5483449"/>
                <a:ext cx="2371761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C08C77-5CCA-488B-9890-435844C8D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910" y="5483449"/>
                <a:ext cx="2371761" cy="5329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B76005-5FED-4BC9-9FDD-7D448E9F729E}"/>
                  </a:ext>
                </a:extLst>
              </p:cNvPr>
              <p:cNvSpPr/>
              <p:nvPr/>
            </p:nvSpPr>
            <p:spPr>
              <a:xfrm>
                <a:off x="1830684" y="1567187"/>
                <a:ext cx="285293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C00000"/>
                    </a:solidFill>
                  </a:rPr>
                  <a:t>Decompose</a:t>
                </a:r>
                <a:r>
                  <a:rPr lang="en-US" altLang="zh-CN" sz="2800" dirty="0"/>
                  <a:t> into small </a:t>
                </a:r>
                <a:r>
                  <a:rPr lang="en-US" altLang="zh-CN" sz="2800" dirty="0" err="1"/>
                  <a:t>subformulas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 [IMZ’12]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B76005-5FED-4BC9-9FDD-7D448E9F7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684" y="1567187"/>
                <a:ext cx="2852936" cy="1384995"/>
              </a:xfrm>
              <a:prstGeom prst="rect">
                <a:avLst/>
              </a:prstGeom>
              <a:blipFill>
                <a:blip r:embed="rId11"/>
                <a:stretch>
                  <a:fillRect l="-3205" t="-3965" r="-3419" b="-1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CF8718-A559-4D47-8236-0FED981ADD30}"/>
                  </a:ext>
                </a:extLst>
              </p:cNvPr>
              <p:cNvSpPr txBox="1"/>
              <p:nvPr/>
            </p:nvSpPr>
            <p:spPr>
              <a:xfrm>
                <a:off x="7897653" y="4948261"/>
                <a:ext cx="392188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Total size shrinks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in expectation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CF8718-A559-4D47-8236-0FED981AD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653" y="4948261"/>
                <a:ext cx="3921889" cy="954107"/>
              </a:xfrm>
              <a:prstGeom prst="rect">
                <a:avLst/>
              </a:prstGeom>
              <a:blipFill>
                <a:blip r:embed="rId12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E9F5629-535B-4217-A84F-E398B9376200}"/>
                  </a:ext>
                </a:extLst>
              </p:cNvPr>
              <p:cNvSpPr/>
              <p:nvPr/>
            </p:nvSpPr>
            <p:spPr>
              <a:xfrm>
                <a:off x="290915" y="6200487"/>
                <a:ext cx="3257880" cy="584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=1/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3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0.01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E9F5629-535B-4217-A84F-E398B9376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5" y="6200487"/>
                <a:ext cx="3257880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9BC7AB-7334-49BF-9113-DD3F68F586F6}"/>
                  </a:ext>
                </a:extLst>
              </p:cNvPr>
              <p:cNvSpPr/>
              <p:nvPr/>
            </p:nvSpPr>
            <p:spPr>
              <a:xfrm>
                <a:off x="5190433" y="1226379"/>
                <a:ext cx="444091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dirty="0"/>
                  <a:t>Goal: sample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800" dirty="0"/>
                  <a:t> that shrinks each </a:t>
                </a:r>
                <a:r>
                  <a:rPr lang="en-US" altLang="zh-CN" sz="2800" dirty="0" err="1"/>
                  <a:t>subformula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by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in expectation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9BC7AB-7334-49BF-9113-DD3F68F58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433" y="1226379"/>
                <a:ext cx="4440914" cy="1384995"/>
              </a:xfrm>
              <a:prstGeom prst="rect">
                <a:avLst/>
              </a:prstGeom>
              <a:blipFill>
                <a:blip r:embed="rId14"/>
                <a:stretch>
                  <a:fillRect l="-2469" t="-3965" r="-1646" b="-1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21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47" grpId="0"/>
      <p:bldP spid="48" grpId="0"/>
      <p:bldP spid="50" grpId="0"/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FEE4-DDFE-4D37-94CA-05BD5D0D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993"/>
            <a:ext cx="10515600" cy="1325563"/>
          </a:xfrm>
        </p:spPr>
        <p:txBody>
          <a:bodyPr/>
          <a:lstStyle/>
          <a:p>
            <a:r>
              <a:rPr lang="en-US" altLang="zh-CN" dirty="0"/>
              <a:t>“Micro” pseudorandom restrictions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25">
                <a:extLst>
                  <a:ext uri="{FF2B5EF4-FFF2-40B4-BE49-F238E27FC236}">
                    <a16:creationId xmlns:a16="http://schemas.microsoft.com/office/drawing/2014/main" id="{9D558684-8FD5-4AC9-B3B8-92D7300AA4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2078997"/>
                  </p:ext>
                </p:extLst>
              </p:nvPr>
            </p:nvGraphicFramePr>
            <p:xfrm>
              <a:off x="328481" y="3539874"/>
              <a:ext cx="2785208" cy="559245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530545">
                      <a:extLst>
                        <a:ext uri="{9D8B030D-6E8A-4147-A177-3AD203B41FA5}">
                          <a16:colId xmlns:a16="http://schemas.microsoft.com/office/drawing/2014/main" val="385395881"/>
                        </a:ext>
                      </a:extLst>
                    </a:gridCol>
                    <a:gridCol w="690207">
                      <a:extLst>
                        <a:ext uri="{9D8B030D-6E8A-4147-A177-3AD203B41FA5}">
                          <a16:colId xmlns:a16="http://schemas.microsoft.com/office/drawing/2014/main" val="2920464620"/>
                        </a:ext>
                      </a:extLst>
                    </a:gridCol>
                    <a:gridCol w="1564456">
                      <a:extLst>
                        <a:ext uri="{9D8B030D-6E8A-4147-A177-3AD203B41FA5}">
                          <a16:colId xmlns:a16="http://schemas.microsoft.com/office/drawing/2014/main" val="3049248204"/>
                        </a:ext>
                      </a:extLst>
                    </a:gridCol>
                  </a:tblGrid>
                  <a:tr h="4152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28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𝐩𝐨𝐥𝐲</m:t>
                                    </m:r>
                                    <m:r>
                                      <a:rPr lang="en-US" altLang="zh-CN" sz="28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8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zh-CN" sz="28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  <m:r>
                                      <a:rPr lang="en-US" altLang="zh-CN" sz="28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72211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25">
                <a:extLst>
                  <a:ext uri="{FF2B5EF4-FFF2-40B4-BE49-F238E27FC236}">
                    <a16:creationId xmlns:a16="http://schemas.microsoft.com/office/drawing/2014/main" id="{9D558684-8FD5-4AC9-B3B8-92D7300AA4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2078997"/>
                  </p:ext>
                </p:extLst>
              </p:nvPr>
            </p:nvGraphicFramePr>
            <p:xfrm>
              <a:off x="328481" y="3539874"/>
              <a:ext cx="2785208" cy="559245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530545">
                      <a:extLst>
                        <a:ext uri="{9D8B030D-6E8A-4147-A177-3AD203B41FA5}">
                          <a16:colId xmlns:a16="http://schemas.microsoft.com/office/drawing/2014/main" val="385395881"/>
                        </a:ext>
                      </a:extLst>
                    </a:gridCol>
                    <a:gridCol w="690207">
                      <a:extLst>
                        <a:ext uri="{9D8B030D-6E8A-4147-A177-3AD203B41FA5}">
                          <a16:colId xmlns:a16="http://schemas.microsoft.com/office/drawing/2014/main" val="2920464620"/>
                        </a:ext>
                      </a:extLst>
                    </a:gridCol>
                    <a:gridCol w="1564456">
                      <a:extLst>
                        <a:ext uri="{9D8B030D-6E8A-4147-A177-3AD203B41FA5}">
                          <a16:colId xmlns:a16="http://schemas.microsoft.com/office/drawing/2014/main" val="3049248204"/>
                        </a:ext>
                      </a:extLst>
                    </a:gridCol>
                  </a:tblGrid>
                  <a:tr h="5592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49" t="-1075" r="-428736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7193" t="-1075" r="-227193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8599" t="-1075" r="-778" b="-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72211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91599B7-A2B3-400E-BFB9-BF98EED18E30}"/>
                  </a:ext>
                </a:extLst>
              </p:cNvPr>
              <p:cNvSpPr/>
              <p:nvPr/>
            </p:nvSpPr>
            <p:spPr>
              <a:xfrm>
                <a:off x="358636" y="4433412"/>
                <a:ext cx="11809312" cy="1418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/>
                  <a:t>Claim</a:t>
                </a:r>
                <a:r>
                  <a:rPr lang="en-US" altLang="zh-CN" sz="2800" dirty="0"/>
                  <a:t>: Exists a pool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“micro” restrictions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800" dirty="0"/>
                  <a:t> , such that</a:t>
                </a:r>
              </a:p>
              <a:p>
                <a:r>
                  <a:rPr lang="en-US" altLang="zh-CN" sz="2800" dirty="0"/>
                  <a:t> 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]) </m:t>
                    </m:r>
                  </m:oMath>
                </a14:m>
                <a:r>
                  <a:rPr lang="en-US" altLang="zh-CN" sz="2800" dirty="0"/>
                  <a:t>has a shrinkage property almost as good as a truly random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91599B7-A2B3-400E-BFB9-BF98EED18E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36" y="4433412"/>
                <a:ext cx="11809312" cy="1418209"/>
              </a:xfrm>
              <a:prstGeom prst="rect">
                <a:avLst/>
              </a:prstGeom>
              <a:blipFill>
                <a:blip r:embed="rId3"/>
                <a:stretch>
                  <a:fillRect l="-1084" t="-3863" b="-9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9476060A-5374-4433-AD51-5B28686D2CB4}"/>
              </a:ext>
            </a:extLst>
          </p:cNvPr>
          <p:cNvGrpSpPr/>
          <p:nvPr/>
        </p:nvGrpSpPr>
        <p:grpSpPr>
          <a:xfrm>
            <a:off x="13050" y="1261906"/>
            <a:ext cx="2316494" cy="2251352"/>
            <a:chOff x="4686220" y="2036437"/>
            <a:chExt cx="2316494" cy="2251352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4CF6476A-757A-444B-86C0-3221CE315D79}"/>
                </a:ext>
              </a:extLst>
            </p:cNvPr>
            <p:cNvSpPr/>
            <p:nvPr/>
          </p:nvSpPr>
          <p:spPr>
            <a:xfrm>
              <a:off x="5785795" y="2036437"/>
              <a:ext cx="1216919" cy="1402720"/>
            </a:xfrm>
            <a:prstGeom prst="triangle">
              <a:avLst>
                <a:gd name="adj" fmla="val 47101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CC6FE7-8DCD-499D-B7FB-62FB32BAF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2620" y="3362000"/>
              <a:ext cx="1025541" cy="925789"/>
            </a:xfrm>
            <a:prstGeom prst="line">
              <a:avLst/>
            </a:prstGeom>
            <a:ln w="63500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7CA51AB-7A4B-4482-9C0B-1BB3123EE3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15423" y="3455262"/>
              <a:ext cx="281042" cy="783692"/>
            </a:xfrm>
            <a:prstGeom prst="line">
              <a:avLst/>
            </a:prstGeom>
            <a:ln w="63500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2461BE7-66CE-4F4B-8F11-5E570E06E7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17348" y="3455261"/>
              <a:ext cx="585366" cy="783693"/>
            </a:xfrm>
            <a:prstGeom prst="line">
              <a:avLst/>
            </a:prstGeom>
            <a:ln w="63500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0D80CC0-01A9-40BB-A97D-456CFCDE945A}"/>
                    </a:ext>
                  </a:extLst>
                </p:cNvPr>
                <p:cNvSpPr/>
                <p:nvPr/>
              </p:nvSpPr>
              <p:spPr>
                <a:xfrm>
                  <a:off x="6125947" y="2684894"/>
                  <a:ext cx="51571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5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0D80CC0-01A9-40BB-A97D-456CFCDE9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947" y="2684894"/>
                  <a:ext cx="51571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74644AA-D3B2-4739-96EB-4990F26D8605}"/>
                    </a:ext>
                  </a:extLst>
                </p:cNvPr>
                <p:cNvSpPr/>
                <p:nvPr/>
              </p:nvSpPr>
              <p:spPr>
                <a:xfrm>
                  <a:off x="4686220" y="3820628"/>
                  <a:ext cx="189718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≤1/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74644AA-D3B2-4739-96EB-4990F26D86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6220" y="3820628"/>
                  <a:ext cx="189718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CA37E0C-55C7-4364-8A67-2A4A665B01BE}"/>
                  </a:ext>
                </a:extLst>
              </p:cNvPr>
              <p:cNvSpPr/>
              <p:nvPr/>
            </p:nvSpPr>
            <p:spPr>
              <a:xfrm>
                <a:off x="2603969" y="2511920"/>
                <a:ext cx="7629515" cy="556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</a:t>
                </a:r>
                <a:r>
                  <a:rPr lang="en-US" altLang="zh-CN" sz="2800" i="1" dirty="0"/>
                  <a:t>truly random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800" dirty="0"/>
                  <a:t> shrinks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/>
                  <a:t> by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for all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CA37E0C-55C7-4364-8A67-2A4A665B0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969" y="2511920"/>
                <a:ext cx="7629515" cy="556434"/>
              </a:xfrm>
              <a:prstGeom prst="rect">
                <a:avLst/>
              </a:prstGeom>
              <a:blipFill>
                <a:blip r:embed="rId6"/>
                <a:stretch>
                  <a:fillRect l="-1597" t="-8791" r="-2796" b="-26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870AC2C-A683-40F8-940F-44105FF3B2D9}"/>
                  </a:ext>
                </a:extLst>
              </p:cNvPr>
              <p:cNvSpPr/>
              <p:nvPr/>
            </p:nvSpPr>
            <p:spPr>
              <a:xfrm>
                <a:off x="2638641" y="1258704"/>
                <a:ext cx="8895684" cy="963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First Consider “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micro</a:t>
                </a:r>
                <a:r>
                  <a:rPr lang="en-US" altLang="zh-CN" sz="2800" dirty="0"/>
                  <a:t>” restrictions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𝐩𝐨𝐥𝐲</m:t>
                        </m:r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d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→{0,1,⋆}</m:t>
                    </m:r>
                  </m:oMath>
                </a14:m>
                <a:r>
                  <a:rPr lang="en-US" altLang="zh-CN" sz="2800" dirty="0"/>
                  <a:t> applied to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𝐩𝐨𝐥𝐲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</m:oMath>
                </a14:m>
                <a:r>
                  <a:rPr lang="en-US" altLang="zh-CN" sz="2800" b="1" dirty="0">
                    <a:solidFill>
                      <a:srgbClr val="C00000"/>
                    </a:solidFill>
                  </a:rPr>
                  <a:t>-variable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800" b="1" dirty="0"/>
                  <a:t>-size formulas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870AC2C-A683-40F8-940F-44105FF3B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641" y="1258704"/>
                <a:ext cx="8895684" cy="963854"/>
              </a:xfrm>
              <a:prstGeom prst="rect">
                <a:avLst/>
              </a:prstGeom>
              <a:blipFill>
                <a:blip r:embed="rId7"/>
                <a:stretch>
                  <a:fillRect l="-1439" t="-5660" b="-16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Speech Bubble: Rectangle with Corners Rounded 83">
                <a:extLst>
                  <a:ext uri="{FF2B5EF4-FFF2-40B4-BE49-F238E27FC236}">
                    <a16:creationId xmlns:a16="http://schemas.microsoft.com/office/drawing/2014/main" id="{0E9F02D7-8933-430E-A6B7-ECC2E2040359}"/>
                  </a:ext>
                </a:extLst>
              </p:cNvPr>
              <p:cNvSpPr/>
              <p:nvPr/>
            </p:nvSpPr>
            <p:spPr>
              <a:xfrm>
                <a:off x="9380456" y="3040917"/>
                <a:ext cx="2785209" cy="997913"/>
              </a:xfrm>
              <a:prstGeom prst="wedgeRoundRectCallout">
                <a:avLst>
                  <a:gd name="adj1" fmla="val -66961"/>
                  <a:gd name="adj2" fmla="val -54622"/>
                  <a:gd name="adj3" fmla="val 16667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random bits…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4" name="Speech Bubble: Rectangle with Corners Rounded 83">
                <a:extLst>
                  <a:ext uri="{FF2B5EF4-FFF2-40B4-BE49-F238E27FC236}">
                    <a16:creationId xmlns:a16="http://schemas.microsoft.com/office/drawing/2014/main" id="{0E9F02D7-8933-430E-A6B7-ECC2E2040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456" y="3040917"/>
                <a:ext cx="2785209" cy="997913"/>
              </a:xfrm>
              <a:prstGeom prst="wedgeRoundRectCallout">
                <a:avLst>
                  <a:gd name="adj1" fmla="val -66961"/>
                  <a:gd name="adj2" fmla="val -54622"/>
                  <a:gd name="adj3" fmla="val 16667"/>
                </a:avLst>
              </a:prstGeom>
              <a:blipFill>
                <a:blip r:embed="rId8"/>
                <a:stretch>
                  <a:fillRect b="-3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Speech Bubble: Rectangle with Corners Rounded 84">
                <a:extLst>
                  <a:ext uri="{FF2B5EF4-FFF2-40B4-BE49-F238E27FC236}">
                    <a16:creationId xmlns:a16="http://schemas.microsoft.com/office/drawing/2014/main" id="{7193BD9D-8D88-4A5C-90AD-11438E7A1F2C}"/>
                  </a:ext>
                </a:extLst>
              </p:cNvPr>
              <p:cNvSpPr/>
              <p:nvPr/>
            </p:nvSpPr>
            <p:spPr>
              <a:xfrm>
                <a:off x="3312876" y="3256308"/>
                <a:ext cx="4752528" cy="548986"/>
              </a:xfrm>
              <a:prstGeom prst="wedgeRoundRectCallout">
                <a:avLst>
                  <a:gd name="adj1" fmla="val -46775"/>
                  <a:gd name="adj2" fmla="val 157388"/>
                  <a:gd name="adj3" fmla="val 16667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0" dirty="0"/>
                  <a:t>Only needs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random bits!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5" name="Speech Bubble: Rectangle with Corners Rounded 84">
                <a:extLst>
                  <a:ext uri="{FF2B5EF4-FFF2-40B4-BE49-F238E27FC236}">
                    <a16:creationId xmlns:a16="http://schemas.microsoft.com/office/drawing/2014/main" id="{7193BD9D-8D88-4A5C-90AD-11438E7A1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876" y="3256308"/>
                <a:ext cx="4752528" cy="548986"/>
              </a:xfrm>
              <a:prstGeom prst="wedgeRoundRectCallout">
                <a:avLst>
                  <a:gd name="adj1" fmla="val -46775"/>
                  <a:gd name="adj2" fmla="val 157388"/>
                  <a:gd name="adj3" fmla="val 16667"/>
                </a:avLst>
              </a:prstGeom>
              <a:blipFill>
                <a:blip r:embed="rId9"/>
                <a:stretch>
                  <a:fillRect l="-1279" r="-1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29638CF-14D6-4A3E-8271-0D0094C1EEFC}"/>
                  </a:ext>
                </a:extLst>
              </p:cNvPr>
              <p:cNvSpPr/>
              <p:nvPr/>
            </p:nvSpPr>
            <p:spPr>
              <a:xfrm>
                <a:off x="269829" y="6146026"/>
                <a:ext cx="3257880" cy="584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=1/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3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0.01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29638CF-14D6-4A3E-8271-0D0094C1E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29" y="6146026"/>
                <a:ext cx="325788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2481C8-3E07-43B4-93C6-CF8FE66E3A81}"/>
                  </a:ext>
                </a:extLst>
              </p:cNvPr>
              <p:cNvSpPr/>
              <p:nvPr/>
            </p:nvSpPr>
            <p:spPr>
              <a:xfrm>
                <a:off x="4074332" y="5381378"/>
                <a:ext cx="7459993" cy="1418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i="1" dirty="0"/>
                  <a:t>Proof</a:t>
                </a:r>
                <a:r>
                  <a:rPr lang="en-US" altLang="zh-CN" sz="2800" dirty="0"/>
                  <a:t>: Pick </a:t>
                </a:r>
                <a:r>
                  <a:rPr lang="en-US" altLang="zh-CN" sz="2800" dirty="0" err="1"/>
                  <a:t>i.i.d</a:t>
                </a:r>
                <a:r>
                  <a:rPr lang="en-US" altLang="zh-CN" sz="2800" dirty="0"/>
                  <a:t>.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800" dirty="0"/>
                  <a:t>, and use </a:t>
                </a:r>
                <a:r>
                  <a:rPr lang="en-US" altLang="zh-CN" sz="2800" dirty="0" err="1"/>
                  <a:t>Chenoff</a:t>
                </a:r>
                <a:r>
                  <a:rPr lang="en-US" altLang="zh-CN" sz="2800" dirty="0"/>
                  <a:t> bound + union bound over all possible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/>
                  <a:t>. (can be derandomized by brute-force)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2481C8-3E07-43B4-93C6-CF8FE66E3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32" y="5381378"/>
                <a:ext cx="7459993" cy="1418209"/>
              </a:xfrm>
              <a:prstGeom prst="rect">
                <a:avLst/>
              </a:prstGeom>
              <a:blipFill>
                <a:blip r:embed="rId11"/>
                <a:stretch>
                  <a:fillRect l="-1634" t="-4310" r="-654" b="-1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91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2" grpId="0"/>
      <p:bldP spid="83" grpId="0"/>
      <p:bldP spid="84" grpId="0" animBg="1"/>
      <p:bldP spid="85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7D165FF-C94E-4622-96AC-638C3D12721E}"/>
              </a:ext>
            </a:extLst>
          </p:cNvPr>
          <p:cNvGrpSpPr/>
          <p:nvPr/>
        </p:nvGrpSpPr>
        <p:grpSpPr>
          <a:xfrm>
            <a:off x="7694876" y="4983751"/>
            <a:ext cx="2781200" cy="860855"/>
            <a:chOff x="7694876" y="4982549"/>
            <a:chExt cx="2781200" cy="860855"/>
          </a:xfrm>
        </p:grpSpPr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CF8D58B1-06A9-4C3D-9483-C82B3EC4DA6A}"/>
                </a:ext>
              </a:extLst>
            </p:cNvPr>
            <p:cNvCxnSpPr>
              <a:cxnSpLocks/>
            </p:cNvCxnSpPr>
            <p:nvPr/>
          </p:nvCxnSpPr>
          <p:spPr>
            <a:xfrm>
              <a:off x="7694876" y="5003270"/>
              <a:ext cx="1166135" cy="840134"/>
            </a:xfrm>
            <a:prstGeom prst="straightConnector1">
              <a:avLst/>
            </a:prstGeom>
            <a:ln w="603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121CE26C-09F2-4EA3-B413-0DA358B5D434}"/>
                </a:ext>
              </a:extLst>
            </p:cNvPr>
            <p:cNvCxnSpPr>
              <a:cxnSpLocks/>
            </p:cNvCxnSpPr>
            <p:nvPr/>
          </p:nvCxnSpPr>
          <p:spPr>
            <a:xfrm>
              <a:off x="8981471" y="4982549"/>
              <a:ext cx="904984" cy="859451"/>
            </a:xfrm>
            <a:prstGeom prst="straightConnector1">
              <a:avLst/>
            </a:prstGeom>
            <a:ln w="603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2BCB6274-200E-4198-83E1-F35274318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3158" y="4998889"/>
              <a:ext cx="2702918" cy="843111"/>
            </a:xfrm>
            <a:prstGeom prst="straightConnector1">
              <a:avLst/>
            </a:prstGeom>
            <a:ln w="603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F89D28A-04EC-4A98-8354-27AD2AB2FF01}"/>
              </a:ext>
            </a:extLst>
          </p:cNvPr>
          <p:cNvGrpSpPr/>
          <p:nvPr/>
        </p:nvGrpSpPr>
        <p:grpSpPr>
          <a:xfrm>
            <a:off x="7683568" y="3536194"/>
            <a:ext cx="2855506" cy="865554"/>
            <a:chOff x="7683568" y="3536318"/>
            <a:chExt cx="2855506" cy="865554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FEC7F1C-41A8-4031-9363-5F86F9727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4880" y="3536318"/>
              <a:ext cx="651302" cy="865554"/>
            </a:xfrm>
            <a:prstGeom prst="line">
              <a:avLst/>
            </a:prstGeom>
            <a:ln w="63500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A5FEB90-6A2C-4FB3-A671-529280B7C3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3568" y="3570285"/>
              <a:ext cx="1732355" cy="818037"/>
            </a:xfrm>
            <a:prstGeom prst="line">
              <a:avLst/>
            </a:prstGeom>
            <a:ln w="63500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C405F0B-E128-44AF-8A16-6D49555E3D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30345" y="3579504"/>
              <a:ext cx="808729" cy="820190"/>
            </a:xfrm>
            <a:prstGeom prst="line">
              <a:avLst/>
            </a:prstGeom>
            <a:ln w="63500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A3659BB-3FED-4404-B0E8-B3C9062A3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4880" y="3579504"/>
              <a:ext cx="941575" cy="822368"/>
            </a:xfrm>
            <a:prstGeom prst="line">
              <a:avLst/>
            </a:prstGeom>
            <a:ln w="63500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65E831FC-D1B2-4EF5-8937-47DEFE99947E}"/>
              </a:ext>
            </a:extLst>
          </p:cNvPr>
          <p:cNvSpPr/>
          <p:nvPr/>
        </p:nvSpPr>
        <p:spPr>
          <a:xfrm>
            <a:off x="6810702" y="4400610"/>
            <a:ext cx="5117945" cy="6025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F45A39-C019-4132-BC0F-43A69251F682}"/>
              </a:ext>
            </a:extLst>
          </p:cNvPr>
          <p:cNvSpPr/>
          <p:nvPr/>
        </p:nvSpPr>
        <p:spPr>
          <a:xfrm>
            <a:off x="6801969" y="4400610"/>
            <a:ext cx="586415" cy="6025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EBA23EA-D32B-4489-91CA-4BDA27EF2CC6}"/>
              </a:ext>
            </a:extLst>
          </p:cNvPr>
          <p:cNvSpPr/>
          <p:nvPr/>
        </p:nvSpPr>
        <p:spPr>
          <a:xfrm>
            <a:off x="8226281" y="188640"/>
            <a:ext cx="2838144" cy="3348598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DADCF8E-7AB0-4BA1-87EA-4A32BA1469B5}"/>
              </a:ext>
            </a:extLst>
          </p:cNvPr>
          <p:cNvSpPr/>
          <p:nvPr/>
        </p:nvSpPr>
        <p:spPr>
          <a:xfrm>
            <a:off x="8226281" y="2384152"/>
            <a:ext cx="673945" cy="1153086"/>
          </a:xfrm>
          <a:prstGeom prst="triangle">
            <a:avLst>
              <a:gd name="adj" fmla="val 7185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1122416-2E18-479A-AE16-0B6A488D2AD6}"/>
              </a:ext>
            </a:extLst>
          </p:cNvPr>
          <p:cNvSpPr/>
          <p:nvPr/>
        </p:nvSpPr>
        <p:spPr>
          <a:xfrm>
            <a:off x="8900226" y="2879544"/>
            <a:ext cx="461449" cy="656774"/>
          </a:xfrm>
          <a:prstGeom prst="triangle">
            <a:avLst>
              <a:gd name="adj" fmla="val 4059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89601FA-1275-4882-9398-7CC35FD019AD}"/>
              </a:ext>
            </a:extLst>
          </p:cNvPr>
          <p:cNvSpPr/>
          <p:nvPr/>
        </p:nvSpPr>
        <p:spPr>
          <a:xfrm>
            <a:off x="9966038" y="2783869"/>
            <a:ext cx="309995" cy="786415"/>
          </a:xfrm>
          <a:prstGeom prst="triangle">
            <a:avLst>
              <a:gd name="adj" fmla="val 4059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06824B5-8B46-4CDE-8A3A-ACECE92647E2}"/>
              </a:ext>
            </a:extLst>
          </p:cNvPr>
          <p:cNvSpPr/>
          <p:nvPr/>
        </p:nvSpPr>
        <p:spPr>
          <a:xfrm>
            <a:off x="10276035" y="2553038"/>
            <a:ext cx="788388" cy="984200"/>
          </a:xfrm>
          <a:prstGeom prst="triangle">
            <a:avLst>
              <a:gd name="adj" fmla="val 4710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D59584A-13BA-4435-A671-E717C2B7FCEB}"/>
                  </a:ext>
                </a:extLst>
              </p:cNvPr>
              <p:cNvSpPr/>
              <p:nvPr/>
            </p:nvSpPr>
            <p:spPr>
              <a:xfrm>
                <a:off x="8324706" y="2937189"/>
                <a:ext cx="5663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D59584A-13BA-4435-A671-E717C2B7F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706" y="2937189"/>
                <a:ext cx="5663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69BC4B5-9FC5-45A1-BE1B-6E4C07D8215E}"/>
                  </a:ext>
                </a:extLst>
              </p:cNvPr>
              <p:cNvSpPr/>
              <p:nvPr/>
            </p:nvSpPr>
            <p:spPr>
              <a:xfrm>
                <a:off x="8841279" y="3056284"/>
                <a:ext cx="5746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69BC4B5-9FC5-45A1-BE1B-6E4C07D821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279" y="3056284"/>
                <a:ext cx="5746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158267-4C4F-474F-838A-586D653D89C0}"/>
                  </a:ext>
                </a:extLst>
              </p:cNvPr>
              <p:cNvSpPr/>
              <p:nvPr/>
            </p:nvSpPr>
            <p:spPr>
              <a:xfrm>
                <a:off x="9645398" y="3202584"/>
                <a:ext cx="5741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158267-4C4F-474F-838A-586D653D8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398" y="3202584"/>
                <a:ext cx="57419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6C62254-3FF7-4F58-B8B8-6293F8060089}"/>
                  </a:ext>
                </a:extLst>
              </p:cNvPr>
              <p:cNvSpPr/>
              <p:nvPr/>
            </p:nvSpPr>
            <p:spPr>
              <a:xfrm>
                <a:off x="10361218" y="3014018"/>
                <a:ext cx="6580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6C62254-3FF7-4F58-B8B8-6293F8060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218" y="3014018"/>
                <a:ext cx="65806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5AA953E-F0B8-4744-8154-C4892B685258}"/>
                  </a:ext>
                </a:extLst>
              </p:cNvPr>
              <p:cNvSpPr/>
              <p:nvPr/>
            </p:nvSpPr>
            <p:spPr>
              <a:xfrm>
                <a:off x="9143820" y="1256128"/>
                <a:ext cx="1027845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5AA953E-F0B8-4744-8154-C4892B685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820" y="1256128"/>
                <a:ext cx="1027845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AC7269-2989-4D60-95B3-51048042760D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8458924" y="3573378"/>
            <a:ext cx="485956" cy="828494"/>
          </a:xfrm>
          <a:prstGeom prst="line">
            <a:avLst/>
          </a:prstGeom>
          <a:ln w="63500" cap="rnd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4B364E-3BDA-4EF8-9996-AD098771CF4E}"/>
              </a:ext>
            </a:extLst>
          </p:cNvPr>
          <p:cNvCxnSpPr>
            <a:cxnSpLocks/>
          </p:cNvCxnSpPr>
          <p:nvPr/>
        </p:nvCxnSpPr>
        <p:spPr>
          <a:xfrm flipH="1">
            <a:off x="9937832" y="5005758"/>
            <a:ext cx="73864" cy="836246"/>
          </a:xfrm>
          <a:prstGeom prst="straightConnector1">
            <a:avLst/>
          </a:prstGeom>
          <a:ln w="603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2CFA79-B7F2-41EB-8BB0-1A4F69410669}"/>
              </a:ext>
            </a:extLst>
          </p:cNvPr>
          <p:cNvCxnSpPr>
            <a:cxnSpLocks/>
          </p:cNvCxnSpPr>
          <p:nvPr/>
        </p:nvCxnSpPr>
        <p:spPr>
          <a:xfrm flipH="1">
            <a:off x="11019282" y="4991191"/>
            <a:ext cx="706852" cy="846645"/>
          </a:xfrm>
          <a:prstGeom prst="straightConnector1">
            <a:avLst/>
          </a:prstGeom>
          <a:ln w="603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C75D53-A2A6-4723-B02A-09CDF0CA685D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7164147" y="5004654"/>
            <a:ext cx="695540" cy="839964"/>
          </a:xfrm>
          <a:prstGeom prst="straightConnector1">
            <a:avLst/>
          </a:prstGeom>
          <a:ln w="603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68B2356-AAB8-44F7-BC9B-796B3D70BF80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10889232" y="4973371"/>
            <a:ext cx="131260" cy="936387"/>
          </a:xfrm>
          <a:prstGeom prst="straightConnector1">
            <a:avLst/>
          </a:prstGeom>
          <a:ln w="603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2A924FB-2EE8-4E8A-AF75-7A88B86D9AB0}"/>
              </a:ext>
            </a:extLst>
          </p:cNvPr>
          <p:cNvSpPr/>
          <p:nvPr/>
        </p:nvSpPr>
        <p:spPr>
          <a:xfrm>
            <a:off x="7594902" y="5844614"/>
            <a:ext cx="3926608" cy="564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D13ED60-5467-4610-B87C-E5DE563CBA49}"/>
              </a:ext>
            </a:extLst>
          </p:cNvPr>
          <p:cNvGrpSpPr/>
          <p:nvPr/>
        </p:nvGrpSpPr>
        <p:grpSpPr>
          <a:xfrm>
            <a:off x="7594902" y="5842004"/>
            <a:ext cx="2556338" cy="567410"/>
            <a:chOff x="7594902" y="5842105"/>
            <a:chExt cx="2556338" cy="57846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CA33A7A-C33A-4735-9B09-19D4E5E880A2}"/>
                </a:ext>
              </a:extLst>
            </p:cNvPr>
            <p:cNvSpPr/>
            <p:nvPr/>
          </p:nvSpPr>
          <p:spPr>
            <a:xfrm>
              <a:off x="7594902" y="5844770"/>
              <a:ext cx="529570" cy="57579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2D2CFFD-3FFA-4869-B52B-2FA0DF488497}"/>
                </a:ext>
              </a:extLst>
            </p:cNvPr>
            <p:cNvSpPr/>
            <p:nvPr/>
          </p:nvSpPr>
          <p:spPr>
            <a:xfrm>
              <a:off x="8596226" y="5843536"/>
              <a:ext cx="529570" cy="57703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87B5F97-5A1E-4CAD-A170-DE1A9508B923}"/>
                </a:ext>
              </a:extLst>
            </p:cNvPr>
            <p:cNvSpPr/>
            <p:nvPr/>
          </p:nvSpPr>
          <p:spPr>
            <a:xfrm>
              <a:off x="9621670" y="5842105"/>
              <a:ext cx="529570" cy="5772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FD74929-5D5B-460E-A741-A7C858A9D120}"/>
                  </a:ext>
                </a:extLst>
              </p:cNvPr>
              <p:cNvSpPr/>
              <p:nvPr/>
            </p:nvSpPr>
            <p:spPr>
              <a:xfrm>
                <a:off x="10136493" y="5909758"/>
                <a:ext cx="1505477" cy="497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𝐩𝐨𝐥𝐲</m:t>
                          </m:r>
                          <m:r>
                            <a:rPr lang="en-US" altLang="zh-C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zh-C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FD74929-5D5B-460E-A741-A7C858A9D1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493" y="5909758"/>
                <a:ext cx="1505477" cy="497252"/>
              </a:xfrm>
              <a:prstGeom prst="rect">
                <a:avLst/>
              </a:prstGeom>
              <a:blipFill>
                <a:blip r:embed="rId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BD6612B-ED79-4AFC-A7D9-4F4F7608D2AC}"/>
                  </a:ext>
                </a:extLst>
              </p:cNvPr>
              <p:cNvSpPr/>
              <p:nvPr/>
            </p:nvSpPr>
            <p:spPr>
              <a:xfrm flipH="1">
                <a:off x="7593449" y="5842000"/>
                <a:ext cx="35941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BD6612B-ED79-4AFC-A7D9-4F4F7608D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93449" y="5842000"/>
                <a:ext cx="359418" cy="523220"/>
              </a:xfrm>
              <a:prstGeom prst="rect">
                <a:avLst/>
              </a:prstGeom>
              <a:blipFill>
                <a:blip r:embed="rId9"/>
                <a:stretch>
                  <a:fillRect r="-2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7D12E059-0839-4071-8FDE-580A98F1D2FC}"/>
              </a:ext>
            </a:extLst>
          </p:cNvPr>
          <p:cNvSpPr/>
          <p:nvPr/>
        </p:nvSpPr>
        <p:spPr>
          <a:xfrm>
            <a:off x="7383233" y="4400610"/>
            <a:ext cx="586415" cy="6025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339139-735E-4721-9385-7211FAA657EC}"/>
              </a:ext>
            </a:extLst>
          </p:cNvPr>
          <p:cNvSpPr/>
          <p:nvPr/>
        </p:nvSpPr>
        <p:spPr>
          <a:xfrm>
            <a:off x="11342233" y="4399694"/>
            <a:ext cx="586415" cy="603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80BF904-7C6E-44F7-B00D-8542355A2015}"/>
                  </a:ext>
                </a:extLst>
              </p:cNvPr>
              <p:cNvSpPr/>
              <p:nvPr/>
            </p:nvSpPr>
            <p:spPr>
              <a:xfrm>
                <a:off x="6814370" y="4387711"/>
                <a:ext cx="5589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80BF904-7C6E-44F7-B00D-8542355A2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370" y="4387711"/>
                <a:ext cx="55897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5F2D7DB-8A7D-4B33-9558-42146917DD89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10731181" y="3562662"/>
            <a:ext cx="904260" cy="837032"/>
          </a:xfrm>
          <a:prstGeom prst="line">
            <a:avLst/>
          </a:prstGeom>
          <a:ln w="63500" cap="rnd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15367DE-A727-4753-ADFF-22F14EE09974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7093858" y="3553107"/>
            <a:ext cx="1560548" cy="834604"/>
          </a:xfrm>
          <a:prstGeom prst="line">
            <a:avLst/>
          </a:prstGeom>
          <a:ln w="63500" cap="rnd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78E489D-AA1D-4C76-8A57-A1B8C7F3F066}"/>
              </a:ext>
            </a:extLst>
          </p:cNvPr>
          <p:cNvCxnSpPr>
            <a:cxnSpLocks/>
          </p:cNvCxnSpPr>
          <p:nvPr/>
        </p:nvCxnSpPr>
        <p:spPr>
          <a:xfrm flipV="1">
            <a:off x="9799652" y="3551044"/>
            <a:ext cx="304887" cy="824461"/>
          </a:xfrm>
          <a:prstGeom prst="line">
            <a:avLst/>
          </a:prstGeom>
          <a:ln w="63500" cap="rnd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BA605E8-5776-4769-89DB-923884FC5C59}"/>
                  </a:ext>
                </a:extLst>
              </p:cNvPr>
              <p:cNvSpPr/>
              <p:nvPr/>
            </p:nvSpPr>
            <p:spPr>
              <a:xfrm>
                <a:off x="9171369" y="5870981"/>
                <a:ext cx="5589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BA605E8-5776-4769-89DB-923884FC5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369" y="5870981"/>
                <a:ext cx="55897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54844A3-9DAF-4A76-B5E5-669B086490A6}"/>
              </a:ext>
            </a:extLst>
          </p:cNvPr>
          <p:cNvCxnSpPr>
            <a:cxnSpLocks/>
          </p:cNvCxnSpPr>
          <p:nvPr/>
        </p:nvCxnSpPr>
        <p:spPr>
          <a:xfrm>
            <a:off x="10151240" y="5844610"/>
            <a:ext cx="0" cy="56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9F7B478-1B83-4A99-A68E-601AA4908EF6}"/>
              </a:ext>
            </a:extLst>
          </p:cNvPr>
          <p:cNvCxnSpPr/>
          <p:nvPr/>
        </p:nvCxnSpPr>
        <p:spPr>
          <a:xfrm>
            <a:off x="8124472" y="5844614"/>
            <a:ext cx="0" cy="562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C1F5149-6E56-42E6-9B05-25EF9FCDDC1B}"/>
                  </a:ext>
                </a:extLst>
              </p:cNvPr>
              <p:cNvSpPr/>
              <p:nvPr/>
            </p:nvSpPr>
            <p:spPr>
              <a:xfrm>
                <a:off x="11401056" y="4400734"/>
                <a:ext cx="42442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C1F5149-6E56-42E6-9B05-25EF9FCDD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056" y="4400734"/>
                <a:ext cx="424422" cy="523220"/>
              </a:xfrm>
              <a:prstGeom prst="rect">
                <a:avLst/>
              </a:prstGeom>
              <a:blipFill>
                <a:blip r:embed="rId12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3F95F107-56C9-47D8-B25C-77D28B0B4EB9}"/>
              </a:ext>
            </a:extLst>
          </p:cNvPr>
          <p:cNvSpPr/>
          <p:nvPr/>
        </p:nvSpPr>
        <p:spPr>
          <a:xfrm>
            <a:off x="6946086" y="188640"/>
            <a:ext cx="5117945" cy="4205192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5FFE222-51E4-4CB5-81FB-5DCCC7B8DAC9}"/>
              </a:ext>
            </a:extLst>
          </p:cNvPr>
          <p:cNvSpPr/>
          <p:nvPr/>
        </p:nvSpPr>
        <p:spPr>
          <a:xfrm>
            <a:off x="9343447" y="2384151"/>
            <a:ext cx="622592" cy="1152167"/>
          </a:xfrm>
          <a:prstGeom prst="triangle">
            <a:avLst>
              <a:gd name="adj" fmla="val 4059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0DE1381-9649-4A56-81BF-94A9D51E3A53}"/>
              </a:ext>
            </a:extLst>
          </p:cNvPr>
          <p:cNvGrpSpPr/>
          <p:nvPr/>
        </p:nvGrpSpPr>
        <p:grpSpPr>
          <a:xfrm>
            <a:off x="7683568" y="3536318"/>
            <a:ext cx="2855506" cy="865554"/>
            <a:chOff x="7683568" y="3536318"/>
            <a:chExt cx="2855506" cy="8655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2FAEBA3-0B44-4BF9-A72E-54E27D981A9B}"/>
                </a:ext>
              </a:extLst>
            </p:cNvPr>
            <p:cNvCxnSpPr>
              <a:cxnSpLocks/>
              <a:stCxn id="91" idx="0"/>
              <a:endCxn id="22" idx="3"/>
            </p:cNvCxnSpPr>
            <p:nvPr/>
          </p:nvCxnSpPr>
          <p:spPr>
            <a:xfrm flipV="1">
              <a:off x="8944880" y="3536318"/>
              <a:ext cx="651302" cy="865554"/>
            </a:xfrm>
            <a:prstGeom prst="line">
              <a:avLst/>
            </a:prstGeom>
            <a:ln w="63500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03FE53-C2EE-45B2-A393-9650E9199697}"/>
                </a:ext>
              </a:extLst>
            </p:cNvPr>
            <p:cNvCxnSpPr>
              <a:cxnSpLocks/>
              <a:stCxn id="87" idx="0"/>
            </p:cNvCxnSpPr>
            <p:nvPr/>
          </p:nvCxnSpPr>
          <p:spPr>
            <a:xfrm flipV="1">
              <a:off x="7683568" y="3570285"/>
              <a:ext cx="1732355" cy="818037"/>
            </a:xfrm>
            <a:prstGeom prst="line">
              <a:avLst/>
            </a:prstGeom>
            <a:ln w="63500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612DE36-963E-4FC4-A0FA-A974FB9EF7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30345" y="3579504"/>
              <a:ext cx="808729" cy="820190"/>
            </a:xfrm>
            <a:prstGeom prst="line">
              <a:avLst/>
            </a:prstGeom>
            <a:ln w="63500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FC0DD36-A64E-4651-8D5A-55DE130BB52F}"/>
                </a:ext>
              </a:extLst>
            </p:cNvPr>
            <p:cNvCxnSpPr>
              <a:cxnSpLocks/>
              <a:stCxn id="91" idx="0"/>
            </p:cNvCxnSpPr>
            <p:nvPr/>
          </p:nvCxnSpPr>
          <p:spPr>
            <a:xfrm flipV="1">
              <a:off x="8944880" y="3579504"/>
              <a:ext cx="941575" cy="822368"/>
            </a:xfrm>
            <a:prstGeom prst="line">
              <a:avLst/>
            </a:prstGeom>
            <a:ln w="63500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E8551ED-A390-41D7-A929-9419EA29C549}"/>
                  </a:ext>
                </a:extLst>
              </p:cNvPr>
              <p:cNvSpPr/>
              <p:nvPr/>
            </p:nvSpPr>
            <p:spPr>
              <a:xfrm>
                <a:off x="9223735" y="4434909"/>
                <a:ext cx="5589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E8551ED-A390-41D7-A929-9419EA29C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735" y="4434909"/>
                <a:ext cx="55897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1D2815C-696B-4181-B01A-FE72BA9E326C}"/>
              </a:ext>
            </a:extLst>
          </p:cNvPr>
          <p:cNvGrpSpPr/>
          <p:nvPr/>
        </p:nvGrpSpPr>
        <p:grpSpPr>
          <a:xfrm>
            <a:off x="7377174" y="4401870"/>
            <a:ext cx="3385041" cy="606251"/>
            <a:chOff x="7377174" y="4392080"/>
            <a:chExt cx="3385041" cy="61607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1427249-3A5B-44E8-9DFE-EEF030938C6A}"/>
                </a:ext>
              </a:extLst>
            </p:cNvPr>
            <p:cNvSpPr/>
            <p:nvPr/>
          </p:nvSpPr>
          <p:spPr>
            <a:xfrm>
              <a:off x="8651672" y="4392080"/>
              <a:ext cx="586415" cy="6099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C68ACF8-BF0B-4CCD-B872-A6CB09BE2A1F}"/>
                </a:ext>
              </a:extLst>
            </p:cNvPr>
            <p:cNvSpPr/>
            <p:nvPr/>
          </p:nvSpPr>
          <p:spPr>
            <a:xfrm>
              <a:off x="7377174" y="4399037"/>
              <a:ext cx="586415" cy="609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6D5D60-ED41-4D01-B61A-F066F806FE01}"/>
                </a:ext>
              </a:extLst>
            </p:cNvPr>
            <p:cNvSpPr/>
            <p:nvPr/>
          </p:nvSpPr>
          <p:spPr>
            <a:xfrm>
              <a:off x="10175800" y="4393705"/>
              <a:ext cx="586415" cy="61032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FCD7518-7EE5-4E1A-A374-29019813BE5C}"/>
                  </a:ext>
                </a:extLst>
              </p:cNvPr>
              <p:cNvSpPr/>
              <p:nvPr/>
            </p:nvSpPr>
            <p:spPr>
              <a:xfrm>
                <a:off x="7404080" y="4388322"/>
                <a:ext cx="5589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FCD7518-7EE5-4E1A-A374-29019813B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080" y="4388322"/>
                <a:ext cx="558976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>
            <a:extLst>
              <a:ext uri="{FF2B5EF4-FFF2-40B4-BE49-F238E27FC236}">
                <a16:creationId xmlns:a16="http://schemas.microsoft.com/office/drawing/2014/main" id="{54EF4298-B735-431F-AC7D-96130884F466}"/>
              </a:ext>
            </a:extLst>
          </p:cNvPr>
          <p:cNvSpPr/>
          <p:nvPr/>
        </p:nvSpPr>
        <p:spPr>
          <a:xfrm>
            <a:off x="6856950" y="5008697"/>
            <a:ext cx="5117945" cy="839140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01B51D1-F85D-403B-9B46-B7C6A4CF1A62}"/>
              </a:ext>
            </a:extLst>
          </p:cNvPr>
          <p:cNvGrpSpPr/>
          <p:nvPr/>
        </p:nvGrpSpPr>
        <p:grpSpPr>
          <a:xfrm>
            <a:off x="7691334" y="4988385"/>
            <a:ext cx="2781200" cy="860855"/>
            <a:chOff x="7694876" y="4982549"/>
            <a:chExt cx="2781200" cy="86085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EEED4A7-7213-4779-AEDB-D797ADA95625}"/>
                </a:ext>
              </a:extLst>
            </p:cNvPr>
            <p:cNvCxnSpPr>
              <a:cxnSpLocks/>
              <a:endCxn id="94" idx="0"/>
            </p:cNvCxnSpPr>
            <p:nvPr/>
          </p:nvCxnSpPr>
          <p:spPr>
            <a:xfrm>
              <a:off x="7694876" y="5003270"/>
              <a:ext cx="1166135" cy="840134"/>
            </a:xfrm>
            <a:prstGeom prst="straightConnector1">
              <a:avLst/>
            </a:prstGeom>
            <a:ln w="603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017902A-6D27-4E75-A610-A66D229EED86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>
              <a:off x="8981471" y="4982549"/>
              <a:ext cx="904984" cy="859451"/>
            </a:xfrm>
            <a:prstGeom prst="straightConnector1">
              <a:avLst/>
            </a:prstGeom>
            <a:ln w="603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C34DAD4-C753-48E5-BF5C-7A667F3FC855}"/>
                </a:ext>
              </a:extLst>
            </p:cNvPr>
            <p:cNvCxnSpPr>
              <a:cxnSpLocks/>
              <a:endCxn id="108" idx="0"/>
            </p:cNvCxnSpPr>
            <p:nvPr/>
          </p:nvCxnSpPr>
          <p:spPr>
            <a:xfrm flipH="1">
              <a:off x="7773158" y="4998889"/>
              <a:ext cx="2702918" cy="843111"/>
            </a:xfrm>
            <a:prstGeom prst="straightConnector1">
              <a:avLst/>
            </a:prstGeom>
            <a:ln w="603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84EAF347-C4A7-47A8-AA16-2B26E7B121A3}"/>
                  </a:ext>
                </a:extLst>
              </p:cNvPr>
              <p:cNvSpPr/>
              <p:nvPr/>
            </p:nvSpPr>
            <p:spPr>
              <a:xfrm>
                <a:off x="9379059" y="2975956"/>
                <a:ext cx="5887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84EAF347-C4A7-47A8-AA16-2B26E7B12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059" y="2975956"/>
                <a:ext cx="588751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E37BDA-2B19-4149-98DC-45D2A0DEFD89}"/>
                  </a:ext>
                </a:extLst>
              </p:cNvPr>
              <p:cNvSpPr txBox="1"/>
              <p:nvPr/>
            </p:nvSpPr>
            <p:spPr>
              <a:xfrm>
                <a:off x="6401634" y="3556223"/>
                <a:ext cx="2371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)≤1/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E37BDA-2B19-4149-98DC-45D2A0DE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34" y="3556223"/>
                <a:ext cx="2371761" cy="461665"/>
              </a:xfrm>
              <a:prstGeom prst="rect">
                <a:avLst/>
              </a:prstGeom>
              <a:blipFill>
                <a:blip r:embed="rId1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4B4D31E-9DFE-4A29-A5F6-766B4512DA61}"/>
                  </a:ext>
                </a:extLst>
              </p:cNvPr>
              <p:cNvSpPr/>
              <p:nvPr/>
            </p:nvSpPr>
            <p:spPr>
              <a:xfrm>
                <a:off x="519857" y="1287755"/>
                <a:ext cx="6096000" cy="18158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2800" dirty="0"/>
                  <a:t>Compose our “micro” pseudorandom restriction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altLang="zh-CN" sz="28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→{0,1,⋆}</m:t>
                    </m:r>
                  </m:oMath>
                </a14:m>
                <a:r>
                  <a:rPr lang="en-US" altLang="zh-CN" sz="2800" dirty="0"/>
                  <a:t> with an </a:t>
                </a:r>
                <a:r>
                  <a:rPr lang="en-US" altLang="zh-CN" sz="2800" i="1" dirty="0"/>
                  <a:t>almost pairwise </a:t>
                </a:r>
                <a:r>
                  <a:rPr lang="en-US" altLang="zh-CN" sz="2800" i="1" dirty="0" err="1"/>
                  <a:t>indep</a:t>
                </a:r>
                <a:r>
                  <a:rPr lang="en-US" altLang="zh-CN" sz="2800" i="1" dirty="0"/>
                  <a:t>.</a:t>
                </a:r>
                <a:r>
                  <a:rPr lang="en-US" altLang="zh-CN" sz="2800" dirty="0"/>
                  <a:t> hash function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sz="28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altLang="zh-CN" sz="28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 → [</m:t>
                    </m:r>
                    <m:r>
                      <m:rPr>
                        <m:sty m:val="p"/>
                      </m:rPr>
                      <a:rPr lang="en-US" altLang="zh-CN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altLang="zh-CN" sz="28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altLang="zh-CN" sz="28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zh-CN" sz="28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800" b="1" dirty="0"/>
                  <a:t>:</a:t>
                </a:r>
              </a:p>
            </p:txBody>
          </p:sp>
        </mc:Choice>
        <mc:Fallback xmlns="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4B4D31E-9DFE-4A29-A5F6-766B4512D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57" y="1287755"/>
                <a:ext cx="6096000" cy="1815882"/>
              </a:xfrm>
              <a:prstGeom prst="rect">
                <a:avLst/>
              </a:prstGeom>
              <a:blipFill>
                <a:blip r:embed="rId17"/>
                <a:stretch>
                  <a:fillRect l="-2000" t="-3020" b="-8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Speech Bubble: Rectangle with Corners Rounded 183">
                <a:extLst>
                  <a:ext uri="{FF2B5EF4-FFF2-40B4-BE49-F238E27FC236}">
                    <a16:creationId xmlns:a16="http://schemas.microsoft.com/office/drawing/2014/main" id="{833D4A63-8DFE-4BBB-BBE2-6755F9882936}"/>
                  </a:ext>
                </a:extLst>
              </p:cNvPr>
              <p:cNvSpPr/>
              <p:nvPr/>
            </p:nvSpPr>
            <p:spPr>
              <a:xfrm>
                <a:off x="5925511" y="1037225"/>
                <a:ext cx="4133522" cy="1099230"/>
              </a:xfrm>
              <a:prstGeom prst="wedgeRoundRectCallout">
                <a:avLst>
                  <a:gd name="adj1" fmla="val -47315"/>
                  <a:gd name="adj2" fmla="val 92099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zh-CN" sz="2400" dirty="0"/>
                  <a:t> has seed length</a:t>
                </a:r>
              </a:p>
              <a:p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poly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(1/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func>
                        <m:r>
                          <m:rPr>
                            <m:lit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/>
                  <a:t> random bits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84" name="Speech Bubble: Rectangle with Corners Rounded 183">
                <a:extLst>
                  <a:ext uri="{FF2B5EF4-FFF2-40B4-BE49-F238E27FC236}">
                    <a16:creationId xmlns:a16="http://schemas.microsoft.com/office/drawing/2014/main" id="{833D4A63-8DFE-4BBB-BBE2-6755F9882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511" y="1037225"/>
                <a:ext cx="4133522" cy="1099230"/>
              </a:xfrm>
              <a:prstGeom prst="wedgeRoundRectCallout">
                <a:avLst>
                  <a:gd name="adj1" fmla="val -47315"/>
                  <a:gd name="adj2" fmla="val 92099"/>
                  <a:gd name="adj3" fmla="val 16667"/>
                </a:avLst>
              </a:prstGeom>
              <a:blipFill>
                <a:blip r:embed="rId18"/>
                <a:stretch>
                  <a:fillRect t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656F658D-C1BD-409A-B5CE-A9A2F264E2E1}"/>
                  </a:ext>
                </a:extLst>
              </p:cNvPr>
              <p:cNvSpPr/>
              <p:nvPr/>
            </p:nvSpPr>
            <p:spPr>
              <a:xfrm>
                <a:off x="6861197" y="5246577"/>
                <a:ext cx="67713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656F658D-C1BD-409A-B5CE-A9A2F264E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197" y="5246577"/>
                <a:ext cx="677138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A313FA8-AD6B-4ED7-A53E-22CA428C8C2C}"/>
                  </a:ext>
                </a:extLst>
              </p:cNvPr>
              <p:cNvSpPr/>
              <p:nvPr/>
            </p:nvSpPr>
            <p:spPr>
              <a:xfrm>
                <a:off x="470786" y="3550044"/>
                <a:ext cx="528784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w.p.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</a:t>
                </a:r>
              </a:p>
              <a:p>
                <a:r>
                  <a:rPr lang="en-US" altLang="zh-CN" sz="2800" dirty="0"/>
                  <a:t>  the </a:t>
                </a:r>
                <a:r>
                  <a:rPr lang="en-US" altLang="zh-CN" sz="2800" dirty="0">
                    <a:solidFill>
                      <a:srgbClr val="960000"/>
                    </a:solidFill>
                  </a:rPr>
                  <a:t>variables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rgbClr val="96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rgbClr val="96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96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960000"/>
                    </a:solidFill>
                  </a:rPr>
                  <a:t> depends on </a:t>
                </a:r>
                <a:endParaRPr lang="en-US" altLang="zh-CN" sz="28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n-US" altLang="zh-CN" sz="2800" dirty="0"/>
                  <a:t>  are hashed into </a:t>
                </a:r>
                <a:r>
                  <a:rPr lang="en-US" altLang="zh-CN" sz="2800" b="1" dirty="0"/>
                  <a:t>distinct</a:t>
                </a:r>
                <a:r>
                  <a:rPr lang="en-US" altLang="zh-CN" sz="2800" dirty="0"/>
                  <a:t> variables.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A313FA8-AD6B-4ED7-A53E-22CA428C8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86" y="3550044"/>
                <a:ext cx="5287843" cy="1384995"/>
              </a:xfrm>
              <a:prstGeom prst="rect">
                <a:avLst/>
              </a:prstGeom>
              <a:blipFill>
                <a:blip r:embed="rId20"/>
                <a:stretch>
                  <a:fillRect l="-2304" t="-3947" r="-806" b="-1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66603826-CEB7-4FF7-8D98-B71211B2D15B}"/>
                  </a:ext>
                </a:extLst>
              </p:cNvPr>
              <p:cNvSpPr/>
              <p:nvPr/>
            </p:nvSpPr>
            <p:spPr>
              <a:xfrm>
                <a:off x="389350" y="4910931"/>
                <a:ext cx="587672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 shrinks under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altLang="zh-CN" sz="2800" dirty="0"/>
                  <a:t> in the same way as a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sz="2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sz="2800" dirty="0"/>
                  <a:t>-variable formula shrinks under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zh-CN" sz="2800" dirty="0"/>
                  <a:t>!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66603826-CEB7-4FF7-8D98-B71211B2D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50" y="4910931"/>
                <a:ext cx="5876728" cy="1384995"/>
              </a:xfrm>
              <a:prstGeom prst="rect">
                <a:avLst/>
              </a:prstGeom>
              <a:blipFill>
                <a:blip r:embed="rId21"/>
                <a:stretch>
                  <a:fillRect l="-2178" t="-4405" b="-1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22D715BE-88A5-46F0-B7DE-4769D05ADBA8}"/>
                  </a:ext>
                </a:extLst>
              </p:cNvPr>
              <p:cNvSpPr/>
              <p:nvPr/>
            </p:nvSpPr>
            <p:spPr>
              <a:xfrm>
                <a:off x="2182221" y="3055188"/>
                <a:ext cx="18485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22D715BE-88A5-46F0-B7DE-4769D05AD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221" y="3055188"/>
                <a:ext cx="1848583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52EA8A59-0227-4957-B8F7-D1C41E3035DB}"/>
                  </a:ext>
                </a:extLst>
              </p:cNvPr>
              <p:cNvSpPr/>
              <p:nvPr/>
            </p:nvSpPr>
            <p:spPr>
              <a:xfrm>
                <a:off x="192884" y="6232664"/>
                <a:ext cx="2877134" cy="52322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=1/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0.01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52EA8A59-0227-4957-B8F7-D1C41E303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4" y="6232664"/>
                <a:ext cx="2877134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F9CA739B-656B-4476-A1A5-41F968B9921C}"/>
              </a:ext>
            </a:extLst>
          </p:cNvPr>
          <p:cNvSpPr/>
          <p:nvPr/>
        </p:nvSpPr>
        <p:spPr>
          <a:xfrm>
            <a:off x="9322172" y="2384153"/>
            <a:ext cx="616456" cy="1168954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F1E2B1-A1A1-40FD-8C7D-12228F5D72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67711" y="135880"/>
                <a:ext cx="10515600" cy="1325563"/>
              </a:xfrm>
            </p:spPr>
            <p:txBody>
              <a:bodyPr/>
              <a:lstStyle/>
              <a:p>
                <a:r>
                  <a:rPr lang="en-US" altLang="zh-CN" dirty="0"/>
                  <a:t>Extend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-variable restrictions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F1E2B1-A1A1-40FD-8C7D-12228F5D7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7711" y="135880"/>
                <a:ext cx="10515600" cy="1325563"/>
              </a:xfrm>
              <a:blipFill>
                <a:blip r:embed="rId24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9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104" grpId="0"/>
      <p:bldP spid="108" grpId="0"/>
      <p:bldP spid="124" grpId="0"/>
      <p:bldP spid="164" grpId="0" animBg="1"/>
      <p:bldP spid="165" grpId="0" animBg="1"/>
      <p:bldP spid="182" grpId="0"/>
      <p:bldP spid="183" grpId="0"/>
      <p:bldP spid="184" grpId="0" animBg="1"/>
      <p:bldP spid="185" grpId="0"/>
      <p:bldP spid="186" grpId="0"/>
      <p:bldP spid="187" grpId="0"/>
      <p:bldP spid="188" grpId="0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id="{EDE3AF62-8233-4B65-BFBD-9A205DDC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43" y="88592"/>
            <a:ext cx="10515600" cy="797985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/>
              <a:t>Summary</a:t>
            </a:r>
            <a:endParaRPr lang="zh-CN" altLang="en-US" sz="6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A50E4CC-D2C3-4146-923A-B73B18FC1829}"/>
                  </a:ext>
                </a:extLst>
              </p:cNvPr>
              <p:cNvSpPr txBox="1"/>
              <p:nvPr/>
            </p:nvSpPr>
            <p:spPr>
              <a:xfrm>
                <a:off x="960056" y="940363"/>
                <a:ext cx="10271887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dirty="0"/>
                  <a:t>Set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0.01</m:t>
                        </m:r>
                      </m:sup>
                    </m:sSup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altLang="zh-CN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    There are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/>
                  <a:t> stages total, each stage uses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func>
                          <m:funcPr>
                            <m:ctrlPr>
                              <a:rPr lang="en-US" altLang="zh-CN" sz="28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800" b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zh-CN" sz="28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func>
                    <m:r>
                      <a:rPr lang="en-US" altLang="zh-CN" sz="2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random bits 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A50E4CC-D2C3-4146-923A-B73B18FC1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56" y="940363"/>
                <a:ext cx="10271887" cy="954107"/>
              </a:xfrm>
              <a:prstGeom prst="rect">
                <a:avLst/>
              </a:prstGeom>
              <a:blipFill>
                <a:blip r:embed="rId3"/>
                <a:stretch>
                  <a:fillRect t="-5732" r="-534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0979F87-9352-4CE1-AFFD-D35C5C003E60}"/>
                  </a:ext>
                </a:extLst>
              </p:cNvPr>
              <p:cNvSpPr txBox="1"/>
              <p:nvPr/>
            </p:nvSpPr>
            <p:spPr>
              <a:xfrm>
                <a:off x="96715" y="2086199"/>
                <a:ext cx="11737303" cy="1204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lit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(1/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time, find a </a:t>
                </a:r>
                <a:r>
                  <a:rPr lang="en-US" altLang="zh-CN" sz="2800" b="1" dirty="0">
                    <a:solidFill>
                      <a:schemeClr val="accent1"/>
                    </a:solidFill>
                  </a:rPr>
                  <a:t>collection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8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8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pPr algn="ctr"/>
                <a:r>
                  <a:rPr lang="en-US" altLang="zh-CN" sz="2800" b="1" dirty="0">
                    <a:solidFill>
                      <a:srgbClr val="00B050"/>
                    </a:solidFill>
                  </a:rPr>
                  <a:t>micro q-regular restrictions </a:t>
                </a:r>
                <a:r>
                  <a:rPr lang="en-US" altLang="zh-CN" sz="2800" dirty="0"/>
                  <a:t>from [poly(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800" dirty="0"/>
                  <a:t>)]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→{0,1,⋆}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0979F87-9352-4CE1-AFFD-D35C5C003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5" y="2086199"/>
                <a:ext cx="11737303" cy="1204689"/>
              </a:xfrm>
              <a:prstGeom prst="rect">
                <a:avLst/>
              </a:prstGeom>
              <a:blipFill>
                <a:blip r:embed="rId4"/>
                <a:stretch>
                  <a:fillRect b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7F9D08-F602-44EF-B8A7-58784BCC80A2}"/>
                  </a:ext>
                </a:extLst>
              </p:cNvPr>
              <p:cNvSpPr txBox="1"/>
              <p:nvPr/>
            </p:nvSpPr>
            <p:spPr>
              <a:xfrm>
                <a:off x="263352" y="3362523"/>
                <a:ext cx="12241360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1,2,3,…,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Use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loglog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bits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to sample </a:t>
                </a:r>
                <a:r>
                  <a:rPr lang="en-US" altLang="zh-CN" sz="2800" b="1" dirty="0">
                    <a:solidFill>
                      <a:srgbClr val="00B050"/>
                    </a:solidFill>
                  </a:rPr>
                  <a:t>a random micro restriction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b="0" dirty="0"/>
                  <a:t>Use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loglog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bits to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from a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hash family </a:t>
                </a:r>
                <a:r>
                  <a:rPr lang="en-US" altLang="zh-CN" sz="2800" dirty="0"/>
                  <a:t>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→[</m:t>
                    </m:r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The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/>
                  <a:t>-</a:t>
                </a:r>
                <a:r>
                  <a:rPr lang="en-US" altLang="zh-CN" sz="2800" dirty="0" err="1"/>
                  <a:t>th</a:t>
                </a:r>
                <a:r>
                  <a:rPr lang="en-US" altLang="zh-CN" sz="2800" dirty="0"/>
                  <a:t> restriction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:r>
                  <a:rPr lang="en-US" altLang="zh-CN" sz="2800" b="1" dirty="0">
                    <a:solidFill>
                      <a:schemeClr val="accent1"/>
                    </a:solidFill>
                  </a:rPr>
                  <a:t>shrinks formulas </a:t>
                </a:r>
                <a:r>
                  <a:rPr lang="en-US" altLang="zh-CN" sz="2800" dirty="0"/>
                  <a:t>by a factor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7F9D08-F602-44EF-B8A7-58784BCC8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3362523"/>
                <a:ext cx="12241360" cy="1815882"/>
              </a:xfrm>
              <a:prstGeom prst="rect">
                <a:avLst/>
              </a:prstGeom>
              <a:blipFill>
                <a:blip r:embed="rId5"/>
                <a:stretch>
                  <a:fillRect l="-896" t="-33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24DA2E1-3A63-449A-900F-3CDF601DBBF5}"/>
                  </a:ext>
                </a:extLst>
              </p:cNvPr>
              <p:cNvSpPr txBox="1"/>
              <p:nvPr/>
            </p:nvSpPr>
            <p:spPr>
              <a:xfrm>
                <a:off x="2063552" y="5496182"/>
                <a:ext cx="8280920" cy="124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600" dirty="0"/>
                  <a:t>The final restriction 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∘⋯∘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600" dirty="0"/>
                  <a:t>,</a:t>
                </a:r>
              </a:p>
              <a:p>
                <a:pPr algn="ctr"/>
                <a:r>
                  <a:rPr lang="en-US" altLang="zh-CN" sz="3600" dirty="0"/>
                  <a:t>shrinks formulas by a factor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24DA2E1-3A63-449A-900F-3CDF601DB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5496182"/>
                <a:ext cx="8280920" cy="1247777"/>
              </a:xfrm>
              <a:prstGeom prst="rect">
                <a:avLst/>
              </a:prstGeom>
              <a:blipFill>
                <a:blip r:embed="rId6"/>
                <a:stretch>
                  <a:fillRect t="-7843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11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90" grpId="0"/>
      <p:bldP spid="9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97CB4-BEFF-45FA-8B41-A3446A399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759619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Open Problems: Refuter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D441E4E-BD27-4E25-A98A-89787BC54AC3}"/>
                  </a:ext>
                </a:extLst>
              </p:cNvPr>
              <p:cNvSpPr/>
              <p:nvPr/>
            </p:nvSpPr>
            <p:spPr>
              <a:xfrm>
                <a:off x="407368" y="2588709"/>
                <a:ext cx="11700638" cy="2288345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800" dirty="0"/>
                  <a:t>An </a:t>
                </a:r>
                <a:r>
                  <a:rPr lang="en-US" altLang="zh-CN" sz="2800" i="1" dirty="0"/>
                  <a:t>explicit obstruction </a:t>
                </a:r>
                <a:r>
                  <a:rPr lang="en-US" altLang="zh-CN" sz="2800" dirty="0"/>
                  <a:t>against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-size formulas is an algorithm that </a:t>
                </a:r>
                <a:endParaRPr lang="zh-CN" altLang="en-US" sz="2800" dirty="0"/>
              </a:p>
              <a:p>
                <a:r>
                  <a:rPr lang="en-US" altLang="zh-CN" sz="2800" dirty="0"/>
                  <a:t>in deterministic </a:t>
                </a:r>
                <a:r>
                  <a:rPr lang="en-US" altLang="zh-CN" sz="2800" b="1" dirty="0"/>
                  <a:t>poly(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800" b="1" dirty="0"/>
                  <a:t>)-time </a:t>
                </a:r>
                <a:r>
                  <a:rPr lang="en-US" altLang="zh-CN" sz="2800" dirty="0"/>
                  <a:t>prints a poly(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)-size list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×{0,1}</m:t>
                    </m:r>
                  </m:oMath>
                </a14:m>
                <a:r>
                  <a:rPr lang="en-US" altLang="zh-CN" sz="2800" dirty="0"/>
                  <a:t>, </a:t>
                </a:r>
              </a:p>
              <a:p>
                <a:r>
                  <a:rPr lang="en-US" altLang="zh-CN" sz="2800" dirty="0"/>
                  <a:t>such that every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-size formula is </a:t>
                </a:r>
                <a:r>
                  <a:rPr lang="en-US" altLang="zh-CN" sz="2800" b="1" dirty="0"/>
                  <a:t>inconsistent</a:t>
                </a:r>
                <a:r>
                  <a:rPr lang="en-US" altLang="zh-CN" sz="2800" dirty="0"/>
                  <a:t> with the (partially defined) function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D441E4E-BD27-4E25-A98A-89787BC54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2588709"/>
                <a:ext cx="11700638" cy="2288345"/>
              </a:xfrm>
              <a:prstGeom prst="roundRect">
                <a:avLst/>
              </a:prstGeom>
              <a:blipFill>
                <a:blip r:embed="rId3"/>
                <a:stretch>
                  <a:fillRect l="-52" t="-2122" b="-7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652BDD-4059-478A-A404-1DBF7612B881}"/>
                  </a:ext>
                </a:extLst>
              </p:cNvPr>
              <p:cNvSpPr txBox="1"/>
              <p:nvPr/>
            </p:nvSpPr>
            <p:spPr>
              <a:xfrm>
                <a:off x="2837307" y="925754"/>
                <a:ext cx="6769414" cy="123880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Relaxation on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“explicit proof”</a:t>
                </a:r>
              </a:p>
              <a:p>
                <a:pPr algn="ctr"/>
                <a:r>
                  <a:rPr lang="en-US" sz="1050" dirty="0"/>
                  <a:t>  </a:t>
                </a:r>
              </a:p>
              <a:p>
                <a:pPr algn="ctr"/>
                <a:r>
                  <a:rPr lang="en-US" sz="2000" dirty="0"/>
                  <a:t>Given a circuit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claiming to solve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, an explicit proof should tell us 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counter-example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652BDD-4059-478A-A404-1DBF7612B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07" y="925754"/>
                <a:ext cx="6769414" cy="1238801"/>
              </a:xfrm>
              <a:prstGeom prst="rect">
                <a:avLst/>
              </a:prstGeom>
              <a:blipFill>
                <a:blip r:embed="rId4"/>
                <a:stretch>
                  <a:fillRect t="-3415" r="-90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eech Bubble: Oval 5">
                <a:extLst>
                  <a:ext uri="{FF2B5EF4-FFF2-40B4-BE49-F238E27FC236}">
                    <a16:creationId xmlns:a16="http://schemas.microsoft.com/office/drawing/2014/main" id="{7F3C900E-53CB-4690-8B5E-C393447D2AC9}"/>
                  </a:ext>
                </a:extLst>
              </p:cNvPr>
              <p:cNvSpPr/>
              <p:nvPr/>
            </p:nvSpPr>
            <p:spPr>
              <a:xfrm>
                <a:off x="9048328" y="1468639"/>
                <a:ext cx="3312368" cy="1120070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 oblivious refuter, does not need to see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Speech Bubble: Oval 5">
                <a:extLst>
                  <a:ext uri="{FF2B5EF4-FFF2-40B4-BE49-F238E27FC236}">
                    <a16:creationId xmlns:a16="http://schemas.microsoft.com/office/drawing/2014/main" id="{7F3C900E-53CB-4690-8B5E-C393447D2A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328" y="1468639"/>
                <a:ext cx="3312368" cy="1120070"/>
              </a:xfrm>
              <a:prstGeom prst="wedgeEllipse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F09A938-5916-48BD-9BFA-A568569773C7}"/>
                  </a:ext>
                </a:extLst>
              </p:cNvPr>
              <p:cNvSpPr/>
              <p:nvPr/>
            </p:nvSpPr>
            <p:spPr>
              <a:xfrm>
                <a:off x="407368" y="5301208"/>
                <a:ext cx="11700638" cy="1120071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800" dirty="0"/>
                  <a:t>A refuter against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-size formulas for function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/>
                  <a:t> is a </a:t>
                </a:r>
                <a:r>
                  <a:rPr lang="en-US" altLang="zh-CN" sz="2800" b="1" dirty="0">
                    <a:solidFill>
                      <a:srgbClr val="0070C0"/>
                    </a:solidFill>
                  </a:rPr>
                  <a:t>deterministic</a:t>
                </a:r>
                <a:r>
                  <a:rPr lang="en-US" altLang="zh-CN" sz="2800" dirty="0"/>
                  <a:t> algorithm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800" dirty="0"/>
                  <a:t> that given an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-size formula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/>
                  <a:t>, outputs an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such that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F09A938-5916-48BD-9BFA-A56856977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5301208"/>
                <a:ext cx="11700638" cy="1120071"/>
              </a:xfrm>
              <a:prstGeom prst="roundRect">
                <a:avLst/>
              </a:prstGeom>
              <a:blipFill>
                <a:blip r:embed="rId6"/>
                <a:stretch>
                  <a:fillRect l="-573" r="-260" b="-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76EE7E-52CA-4FC8-8A1B-9D921BA06889}"/>
                  </a:ext>
                </a:extLst>
              </p:cNvPr>
              <p:cNvSpPr txBox="1"/>
              <p:nvPr/>
            </p:nvSpPr>
            <p:spPr>
              <a:xfrm>
                <a:off x="676790" y="2616172"/>
                <a:ext cx="11251858" cy="195014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/>
                  <a:t>Open Question</a:t>
                </a:r>
              </a:p>
              <a:p>
                <a:pPr algn="ctr"/>
                <a:r>
                  <a:rPr lang="en-US" sz="2000" dirty="0"/>
                  <a:t> </a:t>
                </a:r>
              </a:p>
              <a:p>
                <a:r>
                  <a:rPr lang="en-US" sz="3200" dirty="0"/>
                  <a:t>Does the existence of refuters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-size formulas </a:t>
                </a:r>
                <a:r>
                  <a:rPr lang="en-US" sz="3200" dirty="0"/>
                  <a:t>for any explicit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implies 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super-polynomial circuit lower bounds</a:t>
                </a:r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76EE7E-52CA-4FC8-8A1B-9D921BA06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90" y="2616172"/>
                <a:ext cx="11251858" cy="1950149"/>
              </a:xfrm>
              <a:prstGeom prst="rect">
                <a:avLst/>
              </a:prstGeom>
              <a:blipFill>
                <a:blip r:embed="rId7"/>
                <a:stretch>
                  <a:fillRect l="-1354" t="-4688" r="-1138" b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31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" grpId="0" animBg="1"/>
      <p:bldP spid="6" grpId="0" animBg="1"/>
      <p:bldP spid="6" grpId="1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97CB4-BEFF-45FA-8B41-A3446A399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6" y="234140"/>
            <a:ext cx="11971807" cy="759619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dirty="0"/>
              <a:t>Hardness Magnification and proof theories</a:t>
            </a:r>
            <a:endParaRPr lang="zh-CN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52BDD-4059-478A-A404-1DBF7612B881}"/>
              </a:ext>
            </a:extLst>
          </p:cNvPr>
          <p:cNvSpPr txBox="1"/>
          <p:nvPr/>
        </p:nvSpPr>
        <p:spPr>
          <a:xfrm>
            <a:off x="479376" y="1305922"/>
            <a:ext cx="6624736" cy="16158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Open Question</a:t>
            </a:r>
          </a:p>
          <a:p>
            <a:pPr algn="ctr"/>
            <a:r>
              <a:rPr lang="en-US" sz="1100" dirty="0"/>
              <a:t> </a:t>
            </a:r>
          </a:p>
          <a:p>
            <a:pPr algn="ctr"/>
            <a:r>
              <a:rPr lang="en-US" sz="2800" dirty="0"/>
              <a:t>Can we show hardness magnification phenomena for some </a:t>
            </a:r>
            <a:r>
              <a:rPr lang="en-US" sz="2800" b="1" dirty="0">
                <a:solidFill>
                  <a:srgbClr val="00B050"/>
                </a:solidFill>
              </a:rPr>
              <a:t>weak proof theories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A5A2B3-F9AF-443F-9158-909017B810CE}"/>
                  </a:ext>
                </a:extLst>
              </p:cNvPr>
              <p:cNvSpPr txBox="1"/>
              <p:nvPr/>
            </p:nvSpPr>
            <p:spPr>
              <a:xfrm>
                <a:off x="506974" y="3113662"/>
                <a:ext cx="6420605" cy="138499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sz="2800" dirty="0"/>
                  <a:t> formula size lower bound for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any explicit function</a:t>
                </a:r>
                <a:r>
                  <a:rPr lang="en-US" sz="2800" dirty="0"/>
                  <a:t> in Cook’s theory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dirty="0"/>
                  <a:t> implies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A5A2B3-F9AF-443F-9158-909017B81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4" y="3113662"/>
                <a:ext cx="6420605" cy="1384995"/>
              </a:xfrm>
              <a:prstGeom prst="rect">
                <a:avLst/>
              </a:prstGeom>
              <a:blipFill>
                <a:blip r:embed="rId3"/>
                <a:stretch>
                  <a:fillRect t="-3930" b="-1135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2F6EA4-16B7-4DD0-8133-6BB1675BBC85}"/>
                  </a:ext>
                </a:extLst>
              </p:cNvPr>
              <p:cNvSpPr txBox="1"/>
              <p:nvPr/>
            </p:nvSpPr>
            <p:spPr>
              <a:xfrm>
                <a:off x="6997570" y="1600814"/>
                <a:ext cx="5219918" cy="290848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Connection</a:t>
                </a:r>
              </a:p>
              <a:p>
                <a:pPr algn="ctr"/>
                <a:r>
                  <a:rPr lang="en-US" sz="1100" dirty="0"/>
                  <a:t> </a:t>
                </a:r>
              </a:p>
              <a:p>
                <a:pPr algn="ctr"/>
                <a:r>
                  <a:rPr lang="en-US" sz="2800" dirty="0"/>
                  <a:t>a circuit lower bound for explicit functions in Cook’s theory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immediately implies </a:t>
                </a:r>
              </a:p>
              <a:p>
                <a:pPr algn="ctr"/>
                <a:r>
                  <a:rPr lang="en-US" sz="2800" b="1" dirty="0">
                    <a:solidFill>
                      <a:schemeClr val="accent1"/>
                    </a:solidFill>
                  </a:rPr>
                  <a:t>a polynomial-time refuter</a:t>
                </a:r>
                <a:r>
                  <a:rPr lang="en-US" sz="2800" dirty="0"/>
                  <a:t>.</a:t>
                </a:r>
              </a:p>
              <a:p>
                <a:pPr algn="ctr"/>
                <a:r>
                  <a:rPr lang="en-US" sz="2800" dirty="0"/>
                  <a:t>[</a:t>
                </a:r>
                <a:r>
                  <a:rPr lang="en-US" sz="2400" b="1" dirty="0"/>
                  <a:t>Buss's witnessing theorem</a:t>
                </a:r>
                <a:r>
                  <a:rPr lang="en-US" sz="2800" dirty="0"/>
                  <a:t>]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2F6EA4-16B7-4DD0-8133-6BB1675BB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570" y="1600814"/>
                <a:ext cx="5219918" cy="2908489"/>
              </a:xfrm>
              <a:prstGeom prst="rect">
                <a:avLst/>
              </a:prstGeom>
              <a:blipFill>
                <a:blip r:embed="rId4"/>
                <a:stretch>
                  <a:fillRect t="-2505" r="-350" b="-480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FCB4A84-64F2-49DF-9282-F9EEE61996AE}"/>
                  </a:ext>
                </a:extLst>
              </p:cNvPr>
              <p:cNvSpPr/>
              <p:nvPr/>
            </p:nvSpPr>
            <p:spPr>
              <a:xfrm>
                <a:off x="407368" y="5301208"/>
                <a:ext cx="11700638" cy="1120071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800" dirty="0"/>
                  <a:t>A refuter against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-size formulas for function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/>
                  <a:t> is a </a:t>
                </a:r>
                <a:r>
                  <a:rPr lang="en-US" altLang="zh-CN" sz="2800" b="1" dirty="0">
                    <a:solidFill>
                      <a:srgbClr val="0070C0"/>
                    </a:solidFill>
                  </a:rPr>
                  <a:t>deterministic</a:t>
                </a:r>
                <a:r>
                  <a:rPr lang="en-US" altLang="zh-CN" sz="2800" dirty="0"/>
                  <a:t> algorithm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800" dirty="0"/>
                  <a:t> that given an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-size formula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/>
                  <a:t>, outputs an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such that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FCB4A84-64F2-49DF-9282-F9EEE6199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5301208"/>
                <a:ext cx="11700638" cy="1120071"/>
              </a:xfrm>
              <a:prstGeom prst="roundRect">
                <a:avLst/>
              </a:prstGeom>
              <a:blipFill>
                <a:blip r:embed="rId5"/>
                <a:stretch>
                  <a:fillRect l="-573" r="-260" b="-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01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97CB4-BEFF-45FA-8B41-A3446A39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 Problems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D28C-A2F3-4E2D-865A-E212C2881B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200" dirty="0"/>
                  <a:t>Can we construct an explicit obstruction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3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3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</a:rPr>
                  <a:t>-size </a:t>
                </a:r>
                <a:r>
                  <a:rPr lang="en-US" altLang="zh-CN" sz="3200" dirty="0"/>
                  <a:t>formulas? Are there any </a:t>
                </a:r>
                <a:r>
                  <a:rPr lang="en-US" altLang="zh-CN" sz="3200" b="1" dirty="0">
                    <a:solidFill>
                      <a:schemeClr val="accent1"/>
                    </a:solidFill>
                  </a:rPr>
                  <a:t>formal barriers</a:t>
                </a:r>
                <a:r>
                  <a:rPr lang="en-US" altLang="zh-CN" sz="3200" dirty="0"/>
                  <a:t>?</a:t>
                </a:r>
              </a:p>
              <a:p>
                <a:r>
                  <a:rPr lang="en-US" altLang="zh-CN" sz="3200" dirty="0"/>
                  <a:t>Does our </a:t>
                </a:r>
                <a:r>
                  <a:rPr lang="en-US" altLang="zh-CN" sz="3200" b="1" dirty="0">
                    <a:solidFill>
                      <a:srgbClr val="00B050"/>
                    </a:solidFill>
                  </a:rPr>
                  <a:t>log-seed</a:t>
                </a:r>
                <a:r>
                  <a:rPr lang="en-US" altLang="zh-CN" sz="3200" dirty="0"/>
                  <a:t> pseudorandom restriction generator have other applications?</a:t>
                </a:r>
              </a:p>
              <a:p>
                <a:pPr lvl="1"/>
                <a:r>
                  <a:rPr lang="en-US" sz="2800" dirty="0"/>
                  <a:t>The “Iterated Restrictions” approach for constructing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PRGs</a:t>
                </a:r>
                <a:r>
                  <a:rPr lang="en-US" sz="2800" dirty="0"/>
                  <a:t> is very popular recently, most of them incur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2800" dirty="0"/>
                  <a:t>-seed length. Does our idea help in that setting?</a:t>
                </a:r>
              </a:p>
              <a:p>
                <a:pPr lvl="1"/>
                <a:endParaRPr lang="en-US" altLang="zh-CN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D28C-A2F3-4E2D-865A-E212C2881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52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C061A19-59B7-486E-A654-E64CBE01B7CA}"/>
              </a:ext>
            </a:extLst>
          </p:cNvPr>
          <p:cNvSpPr/>
          <p:nvPr/>
        </p:nvSpPr>
        <p:spPr>
          <a:xfrm>
            <a:off x="4358986" y="5229200"/>
            <a:ext cx="34740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you!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19427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046017-FFBF-45DE-A589-AFE52AD64796}"/>
              </a:ext>
            </a:extLst>
          </p:cNvPr>
          <p:cNvSpPr/>
          <p:nvPr/>
        </p:nvSpPr>
        <p:spPr>
          <a:xfrm>
            <a:off x="7587035" y="6237447"/>
            <a:ext cx="4053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[McKay-Murray-Williams’19]</a:t>
            </a:r>
            <a:r>
              <a:rPr lang="en-US" altLang="zh-CN" sz="2400" b="1" i="1" dirty="0"/>
              <a:t> </a:t>
            </a:r>
            <a:endParaRPr lang="zh-CN" alt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2B68C-5606-4F3A-BC05-E66CE415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3030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Hardness Magnification and </a:t>
            </a:r>
            <a:br>
              <a:rPr lang="en-US" altLang="zh-CN" dirty="0"/>
            </a:br>
            <a:r>
              <a:rPr lang="en-US" altLang="zh-CN" dirty="0"/>
              <a:t>Minimum Circuit Size Problem (MCSP)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EA4B1A4-5608-4B54-BB80-BB61658980E6}"/>
                  </a:ext>
                </a:extLst>
              </p:cNvPr>
              <p:cNvSpPr/>
              <p:nvPr/>
            </p:nvSpPr>
            <p:spPr>
              <a:xfrm>
                <a:off x="1451484" y="1772816"/>
                <a:ext cx="9289032" cy="165618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800" b="1" dirty="0"/>
                  <a:t>Problem: </a:t>
                </a:r>
                <a:r>
                  <a:rPr lang="en-US" altLang="zh-CN" sz="2800" dirty="0"/>
                  <a:t>MCSP</a:t>
                </a:r>
                <a14:m>
                  <m:oMath xmlns:m="http://schemas.openxmlformats.org/officeDocument/2006/math">
                    <m:r>
                      <a:rPr lang="en-US" altLang="zh-CN" sz="2800" b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1" dirty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800" b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·</a:t>
                </a:r>
                <a:r>
                  <a:rPr lang="en-US" altLang="zh-CN" sz="2800" b="1" dirty="0"/>
                  <a:t> </a:t>
                </a:r>
                <a:r>
                  <a:rPr lang="en-US" altLang="en-US" sz="2800" b="1" dirty="0">
                    <a:solidFill>
                      <a:srgbClr val="000000"/>
                    </a:solidFill>
                  </a:rPr>
                  <a:t>Given: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800" dirty="0"/>
                  <a:t> as a truth table of length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·</a:t>
                </a:r>
                <a:r>
                  <a:rPr lang="en-US" altLang="en-US" sz="2800" b="1" dirty="0">
                    <a:solidFill>
                      <a:srgbClr val="000000"/>
                    </a:solidFill>
                  </a:rPr>
                  <a:t> Decide: </a:t>
                </a:r>
                <a:r>
                  <a:rPr lang="en-US" altLang="zh-CN" sz="2800" dirty="0"/>
                  <a:t>Does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have a circuit of size at most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?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EA4B1A4-5608-4B54-BB80-BB6165898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484" y="1772816"/>
                <a:ext cx="9289032" cy="1656184"/>
              </a:xfrm>
              <a:prstGeom prst="roundRect">
                <a:avLst/>
              </a:prstGeom>
              <a:blipFill>
                <a:blip r:embed="rId3"/>
                <a:stretch>
                  <a:fillRect l="-393" b="-1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4A2B1F-AE03-4AA4-80D0-12D16975E455}"/>
                  </a:ext>
                </a:extLst>
              </p:cNvPr>
              <p:cNvSpPr/>
              <p:nvPr/>
            </p:nvSpPr>
            <p:spPr>
              <a:xfrm>
                <a:off x="1271464" y="3488644"/>
                <a:ext cx="7577459" cy="660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dirty="0"/>
                  <a:t>MCSP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1" dirty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US" altLang="zh-CN" sz="2800" b="1" dirty="0"/>
                  <a:t>; </a:t>
                </a:r>
                <a:r>
                  <a:rPr lang="en-US" altLang="zh-CN" sz="2800" dirty="0"/>
                  <a:t>solvable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⋅2</m:t>
                        </m:r>
                      </m:e>
                      <m:sup>
                        <m:acc>
                          <m:accPr>
                            <m:chr m:val="̃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2800" dirty="0"/>
                  <a:t>time</a:t>
                </a:r>
                <a:r>
                  <a:rPr lang="en-US" altLang="zh-CN" sz="2800" b="1" dirty="0"/>
                  <a:t>.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4A2B1F-AE03-4AA4-80D0-12D16975E4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3488644"/>
                <a:ext cx="7577459" cy="660437"/>
              </a:xfrm>
              <a:prstGeom prst="rect">
                <a:avLst/>
              </a:prstGeom>
              <a:blipFill>
                <a:blip r:embed="rId4"/>
                <a:stretch>
                  <a:fillRect l="-1689" r="-483" b="-22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2CEAD3-12B7-41FD-9AD1-24735BA1C847}"/>
                  </a:ext>
                </a:extLst>
              </p:cNvPr>
              <p:cNvSpPr/>
              <p:nvPr/>
            </p:nvSpPr>
            <p:spPr>
              <a:xfrm>
                <a:off x="1265656" y="4261301"/>
                <a:ext cx="962308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800" dirty="0">
                    <a:solidFill>
                      <a:srgbClr val="000000"/>
                    </a:solidFill>
                  </a:rPr>
                  <a:t>We believe MCSP[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en-US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</a:rPr>
                  <a:t>]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𝐩𝐨𝐥𝐲</m:t>
                    </m:r>
                  </m:oMath>
                </a14:m>
                <a:r>
                  <a:rPr lang="en-US" altLang="en-US" sz="2800" dirty="0"/>
                  <a:t>! </a:t>
                </a:r>
                <a:br>
                  <a:rPr lang="en-US" altLang="en-US" sz="2800" dirty="0"/>
                </a:br>
                <a:r>
                  <a:rPr lang="en-US" altLang="en-US" sz="2800" dirty="0"/>
                  <a:t>(otherwise, </a:t>
                </a:r>
                <a:r>
                  <a:rPr lang="en-US" altLang="en-US" sz="2800" dirty="0">
                    <a:solidFill>
                      <a:srgbClr val="000000"/>
                    </a:solidFill>
                  </a:rPr>
                  <a:t>no strong PRGs exist [</a:t>
                </a:r>
                <a:r>
                  <a:rPr lang="en-US" altLang="en-US" sz="2800" dirty="0" err="1">
                    <a:solidFill>
                      <a:srgbClr val="000000"/>
                    </a:solidFill>
                  </a:rPr>
                  <a:t>Razborov-Rudich</a:t>
                </a:r>
                <a:r>
                  <a:rPr lang="en-US" altLang="en-US" sz="2800" dirty="0">
                    <a:solidFill>
                      <a:srgbClr val="000000"/>
                    </a:solidFill>
                  </a:rPr>
                  <a:t>])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2CEAD3-12B7-41FD-9AD1-24735BA1C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656" y="4261301"/>
                <a:ext cx="9623085" cy="954107"/>
              </a:xfrm>
              <a:prstGeom prst="rect">
                <a:avLst/>
              </a:prstGeom>
              <a:blipFill>
                <a:blip r:embed="rId5"/>
                <a:stretch>
                  <a:fillRect l="-1331" t="-5732" b="-17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87337FC-6AD9-426F-ADBD-E7930AB187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391" y="5355743"/>
                <a:ext cx="10821217" cy="9541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800" b="1" dirty="0"/>
                  <a:t>A Hardness Magnification Theorem:</a:t>
                </a:r>
                <a:r>
                  <a:rPr lang="en-US" altLang="zh-CN" sz="2800" dirty="0"/>
                  <a:t> </a:t>
                </a:r>
                <a:r>
                  <a:rPr lang="en-US" altLang="zh-CN" sz="2800" i="1" dirty="0"/>
                  <a:t>If</a:t>
                </a:r>
                <a:r>
                  <a:rPr lang="en-US" altLang="zh-CN" sz="2800" dirty="0"/>
                  <a:t> MCSP[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2800" dirty="0"/>
                  <a:t>] </a:t>
                </a:r>
                <a:r>
                  <a:rPr lang="en-US" altLang="zh-CN" sz="2800" i="1" dirty="0"/>
                  <a:t>doesn’t have </a:t>
                </a:r>
                <a:r>
                  <a:rPr lang="en-US" altLang="zh-CN" sz="2800" dirty="0"/>
                  <a:t>circuits of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800" b="1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𝐩𝐨𝐥𝐲𝐥𝐨𝐠</m:t>
                    </m:r>
                    <m:r>
                      <a:rPr lang="en-US" altLang="zh-CN" sz="2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dirty="0"/>
                  <a:t>size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depth, then </a:t>
                </a:r>
                <a14:m>
                  <m:oMath xmlns:m="http://schemas.openxmlformats.org/officeDocument/2006/math">
                    <m:r>
                      <a:rPr lang="en-US" altLang="zh-CN" sz="28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𝐍𝐏</m:t>
                    </m:r>
                    <m:r>
                      <a:rPr lang="en-US" altLang="zh-CN" sz="28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⊄</m:t>
                    </m:r>
                    <m:r>
                      <a:rPr lang="en-US" altLang="zh-CN" sz="28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zh-CN" sz="28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8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𝐩𝐨𝐥𝐲</m:t>
                    </m:r>
                  </m:oMath>
                </a14:m>
                <a:r>
                  <a:rPr lang="en-US" altLang="zh-CN" sz="2800" dirty="0"/>
                  <a:t>!  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87337FC-6AD9-426F-ADBD-E7930AB1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91" y="5355743"/>
                <a:ext cx="10821217" cy="954108"/>
              </a:xfrm>
              <a:prstGeom prst="rect">
                <a:avLst/>
              </a:prstGeom>
              <a:blipFill>
                <a:blip r:embed="rId6"/>
                <a:stretch>
                  <a:fillRect l="-1126" t="-10897"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158D9DE-4D34-4307-8CCE-B80952B58314}"/>
                  </a:ext>
                </a:extLst>
              </p:cNvPr>
              <p:cNvSpPr/>
              <p:nvPr/>
            </p:nvSpPr>
            <p:spPr>
              <a:xfrm>
                <a:off x="1911059" y="3243682"/>
                <a:ext cx="7796249" cy="3455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(Other Hardness Magnification Results)</a:t>
                </a:r>
              </a:p>
              <a:p>
                <a:pPr algn="ctr"/>
                <a:r>
                  <a:rPr lang="en-US" altLang="zh-CN" sz="2800" dirty="0"/>
                  <a:t>…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zh-CN" sz="2000" dirty="0"/>
                  <a:t>-approximate Clique [Sri’03]</a:t>
                </a:r>
              </a:p>
              <a:p>
                <a:pPr algn="ctr"/>
                <a:r>
                  <a:rPr lang="en-US" altLang="zh-CN" sz="2000" dirty="0"/>
                  <a:t>Average-case MCSP [OS’18]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-Vertex-Cover [OS’18]</a:t>
                </a:r>
              </a:p>
              <a:p>
                <a:pPr algn="ctr"/>
                <a:r>
                  <a:rPr lang="en-US" altLang="zh-CN" sz="2000" dirty="0"/>
                  <a:t>low-depth circuit LBs for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𝐍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p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000" dirty="0"/>
                  <a:t> [AK’10,CT’19]</a:t>
                </a:r>
              </a:p>
              <a:p>
                <a:pPr algn="ctr"/>
                <a:r>
                  <a:rPr lang="en-US" altLang="zh-CN" sz="2000" dirty="0"/>
                  <a:t>sublinear-depth circuit LBs for 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altLang="zh-CN" sz="2000" dirty="0"/>
                  <a:t> [LW’13]</a:t>
                </a:r>
              </a:p>
              <a:p>
                <a:pPr algn="ctr"/>
                <a:r>
                  <a:rPr lang="en-US" altLang="zh-CN" sz="2000" dirty="0"/>
                  <a:t>One-tape Turing machines [CHMY’20]</a:t>
                </a:r>
              </a:p>
              <a:p>
                <a:pPr algn="ctr"/>
                <a:r>
                  <a:rPr lang="en-US" altLang="zh-CN" sz="2000" dirty="0"/>
                  <a:t>Randomized variant of Time-bounded </a:t>
                </a:r>
                <a:r>
                  <a:rPr lang="en-US" sz="2000" dirty="0"/>
                  <a:t>Kolmogorov complexity [Oli’19]</a:t>
                </a:r>
              </a:p>
              <a:p>
                <a:pPr algn="ctr"/>
                <a:r>
                  <a:rPr lang="en-US" sz="2000" dirty="0"/>
                  <a:t>LBs for Almost-Formulas [CHOPRS’20]</a:t>
                </a:r>
              </a:p>
              <a:p>
                <a:pPr algn="ctr"/>
                <a:r>
                  <a:rPr lang="en-US" altLang="zh-CN" sz="2000" dirty="0"/>
                  <a:t>…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158D9DE-4D34-4307-8CCE-B80952B58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059" y="3243682"/>
                <a:ext cx="7796249" cy="3455430"/>
              </a:xfrm>
              <a:prstGeom prst="rect">
                <a:avLst/>
              </a:prstGeom>
              <a:blipFill>
                <a:blip r:embed="rId7"/>
                <a:stretch>
                  <a:fillRect t="-2109" b="-2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09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B052-3C23-4E1E-A558-98CB131B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More Hardness Magnification 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D6B14F-525C-4A1E-BC86-0B522512F95D}"/>
                  </a:ext>
                </a:extLst>
              </p:cNvPr>
              <p:cNvSpPr/>
              <p:nvPr/>
            </p:nvSpPr>
            <p:spPr>
              <a:xfrm>
                <a:off x="420086" y="5058067"/>
                <a:ext cx="11351828" cy="1130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</a:rPr>
                  <a:t>If </a:t>
                </a:r>
                <a:r>
                  <a:rPr lang="en-US" altLang="zh-CN" sz="3200" b="1" dirty="0">
                    <a:solidFill>
                      <a:srgbClr val="00B050"/>
                    </a:solidFill>
                  </a:rPr>
                  <a:t>MCSP[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altLang="zh-CN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B050"/>
                    </a:solidFill>
                  </a:rPr>
                  <a:t>]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(input length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doesn’t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3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3200" b="1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𝐩𝐨𝐥𝐲𝐥𝐨𝐠</m:t>
                    </m:r>
                    <m:r>
                      <a:rPr lang="en-US" altLang="zh-CN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3200" dirty="0"/>
                  <a:t>-size (De Morgan) formulas, then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zh-CN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𝐒𝐏𝐀𝐂𝐄</m:t>
                    </m:r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⊄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𝐍𝐂</m:t>
                        </m:r>
                      </m:e>
                      <m:sup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3200" dirty="0"/>
                  <a:t>.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D6B14F-525C-4A1E-BC86-0B522512F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86" y="5058067"/>
                <a:ext cx="11351828" cy="1130566"/>
              </a:xfrm>
              <a:prstGeom prst="rect">
                <a:avLst/>
              </a:prstGeom>
              <a:blipFill>
                <a:blip r:embed="rId2"/>
                <a:stretch>
                  <a:fillRect l="-1396" t="-5405" r="-1933" b="-1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F08A7B0-FBC5-4AC5-B1F7-CD0544100653}"/>
              </a:ext>
            </a:extLst>
          </p:cNvPr>
          <p:cNvSpPr/>
          <p:nvPr/>
        </p:nvSpPr>
        <p:spPr>
          <a:xfrm>
            <a:off x="8544272" y="5652721"/>
            <a:ext cx="2590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/>
              <a:t>[C.-Jin-Williams’19]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CEAFCB-4AB5-4975-9F38-5B683A3772FD}"/>
                  </a:ext>
                </a:extLst>
              </p:cNvPr>
              <p:cNvSpPr/>
              <p:nvPr/>
            </p:nvSpPr>
            <p:spPr>
              <a:xfrm>
                <a:off x="664958" y="1557623"/>
                <a:ext cx="10862084" cy="1111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</a:rPr>
                  <a:t>-Vertex-Cover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𝐴</m:t>
                    </m:r>
                    <m:sSubSup>
                      <m:sSubSup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  <m:t>1.01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3200" dirty="0"/>
                  <a:t> (input length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200" dirty="0"/>
                  <a:t>),</a:t>
                </a:r>
              </a:p>
              <a:p>
                <a:r>
                  <a:rPr lang="en-US" altLang="zh-CN" sz="3200" dirty="0"/>
                  <a:t>then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 panose="02040503050406030204" pitchFamily="18" charset="0"/>
                      </a:rPr>
                      <m:t>𝐍𝐏</m:t>
                    </m:r>
                    <m:r>
                      <a:rPr lang="en-US" altLang="zh-CN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  <m:r>
                      <a:rPr lang="en-US" altLang="zh-CN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𝐍</m:t>
                    </m:r>
                    <m:sSup>
                      <m:sSupPr>
                        <m:ctrlPr>
                          <a:rPr lang="en-US" altLang="zh-CN" sz="3200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</m:t>
                        </m:r>
                      </m:e>
                      <m:sup>
                        <m:r>
                          <a:rPr lang="en-US" altLang="zh-CN" sz="32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3200" dirty="0"/>
                  <a:t>.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CEAFCB-4AB5-4975-9F38-5B683A377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58" y="1557623"/>
                <a:ext cx="10862084" cy="1111010"/>
              </a:xfrm>
              <a:prstGeom prst="rect">
                <a:avLst/>
              </a:prstGeom>
              <a:blipFill>
                <a:blip r:embed="rId3"/>
                <a:stretch>
                  <a:fillRect l="-1403" t="-4945" r="-2413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0F83097-25D2-4903-8D21-1FCE09014790}"/>
              </a:ext>
            </a:extLst>
          </p:cNvPr>
          <p:cNvSpPr/>
          <p:nvPr/>
        </p:nvSpPr>
        <p:spPr>
          <a:xfrm>
            <a:off x="7996824" y="2129457"/>
            <a:ext cx="3224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/>
              <a:t>[</a:t>
            </a:r>
            <a:r>
              <a:rPr lang="en-US" sz="2400" dirty="0"/>
              <a:t>Oliveira</a:t>
            </a:r>
            <a:r>
              <a:rPr lang="en-US" altLang="zh-CN" sz="2400" dirty="0"/>
              <a:t>-</a:t>
            </a:r>
            <a:r>
              <a:rPr lang="en-US" sz="2400" dirty="0"/>
              <a:t>Santhanam</a:t>
            </a:r>
            <a:r>
              <a:rPr lang="en-US" altLang="zh-CN" sz="2400" dirty="0"/>
              <a:t>’18]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C61DB1-32E3-483D-86B0-96A02760DD11}"/>
              </a:ext>
            </a:extLst>
          </p:cNvPr>
          <p:cNvSpPr/>
          <p:nvPr/>
        </p:nvSpPr>
        <p:spPr>
          <a:xfrm>
            <a:off x="7381270" y="3958535"/>
            <a:ext cx="3840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/>
              <a:t>[</a:t>
            </a:r>
            <a:r>
              <a:rPr lang="en-US" sz="2400" dirty="0"/>
              <a:t>Oliveira-Pich</a:t>
            </a:r>
            <a:r>
              <a:rPr lang="en-US" altLang="zh-CN" sz="2400" dirty="0"/>
              <a:t>-</a:t>
            </a:r>
            <a:r>
              <a:rPr lang="en-US" sz="2400" dirty="0"/>
              <a:t>Santhanam</a:t>
            </a:r>
            <a:r>
              <a:rPr lang="en-US" altLang="zh-CN" sz="2400" dirty="0"/>
              <a:t>’19]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5EB8FF-F551-4C98-97B0-8ACB8BDE56BE}"/>
                  </a:ext>
                </a:extLst>
              </p:cNvPr>
              <p:cNvSpPr/>
              <p:nvPr/>
            </p:nvSpPr>
            <p:spPr>
              <a:xfrm>
                <a:off x="803168" y="3309190"/>
                <a:ext cx="10862084" cy="1111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</a:rPr>
                  <a:t>If 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MKtP[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</a:rPr>
                  <a:t>]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Sup>
                      <m:sSubSupPr>
                        <m:ctrlP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𝑋𝑂𝑅</m:t>
                    </m:r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1.01</m:t>
                        </m:r>
                      </m:sup>
                    </m:sSup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en-US" altLang="zh-CN" sz="3200" dirty="0"/>
                  <a:t>Then</a:t>
                </a:r>
                <a:r>
                  <a:rPr lang="en-US" altLang="zh-CN" sz="32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𝐄𝐗𝐏</m:t>
                    </m:r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⊄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𝐍𝐂</m:t>
                        </m:r>
                      </m:e>
                      <m:sup>
                        <m:r>
                          <a:rPr lang="en-US" altLang="zh-CN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3200" dirty="0"/>
                  <a:t>.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5EB8FF-F551-4C98-97B0-8ACB8BDE5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68" y="3309190"/>
                <a:ext cx="10862084" cy="1111010"/>
              </a:xfrm>
              <a:prstGeom prst="rect">
                <a:avLst/>
              </a:prstGeom>
              <a:blipFill>
                <a:blip r:embed="rId4"/>
                <a:stretch>
                  <a:fillRect l="-1459" t="-4945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0DAFA106-25DC-4279-832C-87BFD222C49D}"/>
              </a:ext>
            </a:extLst>
          </p:cNvPr>
          <p:cNvSpPr/>
          <p:nvPr/>
        </p:nvSpPr>
        <p:spPr>
          <a:xfrm>
            <a:off x="2135560" y="2783648"/>
            <a:ext cx="3744416" cy="453564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Just a hard function in E</a:t>
            </a:r>
          </a:p>
        </p:txBody>
      </p:sp>
    </p:spTree>
    <p:extLst>
      <p:ext uri="{BB962C8B-B14F-4D97-AF65-F5344CB8AC3E}">
        <p14:creationId xmlns:p14="http://schemas.microsoft.com/office/powerpoint/2010/main" val="90903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8F89-BB60-40F6-BF72-DC452B3A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view Hardness Magnification?</a:t>
            </a:r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7D988D-F90E-4525-AC2D-9EBBB4981D7C}"/>
              </a:ext>
            </a:extLst>
          </p:cNvPr>
          <p:cNvGrpSpPr/>
          <p:nvPr/>
        </p:nvGrpSpPr>
        <p:grpSpPr>
          <a:xfrm>
            <a:off x="4511824" y="1779855"/>
            <a:ext cx="3515157" cy="2330317"/>
            <a:chOff x="3203848" y="4005064"/>
            <a:chExt cx="3515157" cy="233031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C744E64-0161-414F-B4CF-1A747F22538C}"/>
                </a:ext>
              </a:extLst>
            </p:cNvPr>
            <p:cNvGrpSpPr/>
            <p:nvPr/>
          </p:nvGrpSpPr>
          <p:grpSpPr>
            <a:xfrm>
              <a:off x="3203848" y="4005064"/>
              <a:ext cx="2213992" cy="2330317"/>
              <a:chOff x="3203848" y="3645024"/>
              <a:chExt cx="1728192" cy="188870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72140E3-EB27-459C-B41F-AF3A05102B71}"/>
                  </a:ext>
                </a:extLst>
              </p:cNvPr>
              <p:cNvSpPr/>
              <p:nvPr/>
            </p:nvSpPr>
            <p:spPr>
              <a:xfrm>
                <a:off x="3203848" y="3645024"/>
                <a:ext cx="1728192" cy="61272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rgbClr val="002060"/>
                    </a:solidFill>
                  </a:rPr>
                  <a:t>Weak LB</a:t>
                </a:r>
                <a:endParaRPr lang="zh-CN" altLang="en-US" sz="28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" name="Arrow: Down 7">
                <a:extLst>
                  <a:ext uri="{FF2B5EF4-FFF2-40B4-BE49-F238E27FC236}">
                    <a16:creationId xmlns:a16="http://schemas.microsoft.com/office/drawing/2014/main" id="{209728B1-6DE4-40F7-89C9-EB169A90CCE8}"/>
                  </a:ext>
                </a:extLst>
              </p:cNvPr>
              <p:cNvSpPr/>
              <p:nvPr/>
            </p:nvSpPr>
            <p:spPr>
              <a:xfrm>
                <a:off x="3917488" y="4390041"/>
                <a:ext cx="300912" cy="481553"/>
              </a:xfrm>
              <a:prstGeom prst="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489E86D-25EF-403B-A648-67BEFB1D0364}"/>
                  </a:ext>
                </a:extLst>
              </p:cNvPr>
              <p:cNvSpPr/>
              <p:nvPr/>
            </p:nvSpPr>
            <p:spPr>
              <a:xfrm>
                <a:off x="3203848" y="4921005"/>
                <a:ext cx="1728192" cy="612727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rgbClr val="FF0000"/>
                    </a:solidFill>
                  </a:rPr>
                  <a:t>Strong LB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051038-6829-4088-90EA-65448A7E4D21}"/>
                </a:ext>
              </a:extLst>
            </p:cNvPr>
            <p:cNvSpPr txBox="1"/>
            <p:nvPr/>
          </p:nvSpPr>
          <p:spPr>
            <a:xfrm>
              <a:off x="4505013" y="4939390"/>
              <a:ext cx="2213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Magnification</a:t>
              </a:r>
              <a:endParaRPr lang="zh-CN" altLang="en-US" sz="2400" dirty="0"/>
            </a:p>
          </p:txBody>
        </p:sp>
      </p:grp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322FF34-B780-4EAD-B204-BEC87FF4AF5B}"/>
              </a:ext>
            </a:extLst>
          </p:cNvPr>
          <p:cNvSpPr/>
          <p:nvPr/>
        </p:nvSpPr>
        <p:spPr>
          <a:xfrm>
            <a:off x="8256240" y="1870183"/>
            <a:ext cx="2691254" cy="1944216"/>
          </a:xfrm>
          <a:prstGeom prst="wedgeRectCallout">
            <a:avLst>
              <a:gd name="adj1" fmla="val -89948"/>
              <a:gd name="adj2" fmla="val 2482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dirty="0"/>
              <a:t>Suggests new approaches to </a:t>
            </a:r>
            <a:r>
              <a:rPr lang="en-US" altLang="zh-CN" sz="2800" b="1" dirty="0"/>
              <a:t>proving strong lower bounds</a:t>
            </a:r>
            <a:r>
              <a:rPr lang="en-US" altLang="zh-CN" sz="2800" dirty="0"/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B5CDB-2993-48B8-9CC2-84947A4A62F0}"/>
              </a:ext>
            </a:extLst>
          </p:cNvPr>
          <p:cNvSpPr/>
          <p:nvPr/>
        </p:nvSpPr>
        <p:spPr>
          <a:xfrm>
            <a:off x="407368" y="4452952"/>
            <a:ext cx="110892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It is argued that H</a:t>
            </a:r>
            <a:r>
              <a:rPr lang="en-US" altLang="zh-CN" sz="2800" dirty="0" err="1"/>
              <a:t>ardness</a:t>
            </a:r>
            <a:r>
              <a:rPr lang="en-US" altLang="zh-CN" sz="2800" dirty="0"/>
              <a:t> Magnification</a:t>
            </a:r>
            <a:r>
              <a:rPr lang="zh-CN" altLang="en-US" sz="2800" dirty="0"/>
              <a:t> can bypass the </a:t>
            </a:r>
            <a:r>
              <a:rPr lang="zh-CN" altLang="en-US" sz="2800" b="1" dirty="0">
                <a:solidFill>
                  <a:schemeClr val="accent1"/>
                </a:solidFill>
              </a:rPr>
              <a:t>Natural Proof Barrier</a:t>
            </a:r>
            <a:r>
              <a:rPr lang="zh-CN" altLang="en-US" sz="2800" dirty="0"/>
              <a:t> by Razborov-Rudich.  [AK’10, OS’18, CHOPR</a:t>
            </a:r>
            <a:r>
              <a:rPr lang="en-US" altLang="zh-CN" sz="2800" dirty="0"/>
              <a:t>S’</a:t>
            </a:r>
            <a:r>
              <a:rPr lang="zh-CN" altLang="en-US" sz="2800" dirty="0"/>
              <a:t>20]</a:t>
            </a:r>
            <a:endParaRPr lang="en-US" altLang="zh-CN" sz="2800" dirty="0"/>
          </a:p>
          <a:p>
            <a:br>
              <a:rPr lang="en-US" altLang="zh-CN" sz="2800" dirty="0"/>
            </a:b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FD5F8C0-1B45-4BCF-A58E-8D57259BF4C2}"/>
              </a:ext>
            </a:extLst>
          </p:cNvPr>
          <p:cNvSpPr/>
          <p:nvPr/>
        </p:nvSpPr>
        <p:spPr>
          <a:xfrm>
            <a:off x="407368" y="1870183"/>
            <a:ext cx="3716407" cy="1944216"/>
          </a:xfrm>
          <a:prstGeom prst="wedgeRectCallout">
            <a:avLst>
              <a:gd name="adj1" fmla="val 64958"/>
              <a:gd name="adj2" fmla="val 79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/>
              <a:t>Indicates proving “weak” lower bounds is even harder than previously thought?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57A12-D663-4C28-8048-D89A31628691}"/>
              </a:ext>
            </a:extLst>
          </p:cNvPr>
          <p:cNvSpPr/>
          <p:nvPr/>
        </p:nvSpPr>
        <p:spPr>
          <a:xfrm>
            <a:off x="407368" y="5550348"/>
            <a:ext cx="109464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But </a:t>
            </a:r>
            <a:r>
              <a:rPr lang="zh-CN" altLang="en-US" sz="2800" dirty="0"/>
              <a:t>[CHOPRS</a:t>
            </a:r>
            <a:r>
              <a:rPr lang="en-US" altLang="zh-CN" sz="2800" dirty="0"/>
              <a:t>, ITCS</a:t>
            </a:r>
            <a:r>
              <a:rPr lang="zh-CN" altLang="en-US" sz="2800" dirty="0"/>
              <a:t>’20] </a:t>
            </a:r>
            <a:r>
              <a:rPr lang="en-US" altLang="zh-CN" sz="2800" dirty="0"/>
              <a:t>recently formulated a new </a:t>
            </a:r>
            <a:r>
              <a:rPr lang="en-US" altLang="zh-CN" sz="2800" b="1" dirty="0">
                <a:solidFill>
                  <a:srgbClr val="00B050"/>
                </a:solidFill>
              </a:rPr>
              <a:t>Locality </a:t>
            </a:r>
            <a:r>
              <a:rPr lang="zh-CN" altLang="en-US" sz="2800" b="1" dirty="0">
                <a:solidFill>
                  <a:srgbClr val="00B050"/>
                </a:solidFill>
              </a:rPr>
              <a:t>Barrier</a:t>
            </a:r>
            <a:r>
              <a:rPr lang="zh-CN" altLang="en-US" sz="2800" dirty="0"/>
              <a:t> </a:t>
            </a:r>
            <a:r>
              <a:rPr lang="en-US" altLang="zh-CN" sz="2800" dirty="0"/>
              <a:t>of Hardness Magnification…</a:t>
            </a:r>
            <a:br>
              <a:rPr lang="en-US" altLang="zh-CN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83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8F89-BB60-40F6-BF72-DC452B3A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80" y="121808"/>
            <a:ext cx="11018440" cy="970464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Hardness Magnification and </a:t>
            </a:r>
            <a:r>
              <a:rPr lang="en-US" altLang="zh-CN" sz="4800" b="1" dirty="0">
                <a:solidFill>
                  <a:schemeClr val="accent1"/>
                </a:solidFill>
              </a:rPr>
              <a:t>Natural Proofs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F76BA-4BBF-475A-9730-F0A379BE243C}"/>
              </a:ext>
            </a:extLst>
          </p:cNvPr>
          <p:cNvSpPr txBox="1"/>
          <p:nvPr/>
        </p:nvSpPr>
        <p:spPr>
          <a:xfrm>
            <a:off x="193239" y="1188475"/>
            <a:ext cx="6276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Natural Proofs in One Sentence</a:t>
            </a:r>
            <a:br>
              <a:rPr lang="en-US" altLang="zh-CN" sz="2400" dirty="0"/>
            </a:br>
            <a:r>
              <a:rPr lang="en-US" altLang="zh-CN" sz="1200" dirty="0"/>
              <a:t> </a:t>
            </a:r>
          </a:p>
          <a:p>
            <a:pPr algn="ctr"/>
            <a:r>
              <a:rPr lang="en-US" sz="2400" dirty="0"/>
              <a:t>If your </a:t>
            </a:r>
            <a:r>
              <a:rPr lang="en-US" sz="2400" b="1" dirty="0">
                <a:solidFill>
                  <a:srgbClr val="FF0000"/>
                </a:solidFill>
              </a:rPr>
              <a:t>proof method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chemeClr val="accent1"/>
                </a:solidFill>
              </a:rPr>
              <a:t>both efficient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works for a </a:t>
            </a:r>
            <a:r>
              <a:rPr lang="en-US" altLang="zh-CN" sz="2400" b="1" dirty="0">
                <a:solidFill>
                  <a:srgbClr val="00B050"/>
                </a:solidFill>
              </a:rPr>
              <a:t>random function</a:t>
            </a:r>
            <a:r>
              <a:rPr lang="en-US" altLang="zh-CN" sz="2400" b="1" dirty="0"/>
              <a:t>, </a:t>
            </a:r>
            <a:r>
              <a:rPr lang="en-US" altLang="zh-CN" sz="2400" dirty="0"/>
              <a:t>then it can’t prove lower bounds for </a:t>
            </a:r>
            <a:r>
              <a:rPr lang="en-US" altLang="zh-CN" sz="2400" i="1" u="sng" dirty="0"/>
              <a:t>strong</a:t>
            </a:r>
            <a:r>
              <a:rPr lang="en-US" altLang="zh-CN" sz="2400" dirty="0"/>
              <a:t> circuit classes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235A59-944C-45C5-B665-350F213DCFFD}"/>
                  </a:ext>
                </a:extLst>
              </p:cNvPr>
              <p:cNvSpPr txBox="1"/>
              <p:nvPr/>
            </p:nvSpPr>
            <p:spPr>
              <a:xfrm>
                <a:off x="284137" y="3056158"/>
                <a:ext cx="6336704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Proof Method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(Usefulness)</a:t>
                </a:r>
                <a:br>
                  <a:rPr lang="en-US" sz="2400" b="1" dirty="0">
                    <a:solidFill>
                      <a:srgbClr val="FF0000"/>
                    </a:solidFill>
                  </a:rPr>
                </a:br>
                <a:r>
                  <a:rPr lang="en-US" sz="1200" dirty="0"/>
                  <a:t> </a:t>
                </a:r>
              </a:p>
              <a:p>
                <a:pPr algn="ctr"/>
                <a:r>
                  <a:rPr lang="en-US" sz="2000" dirty="0"/>
                  <a:t>A property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of functions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sz="2000" dirty="0"/>
                  <a:t>,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implies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not in some circuit class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235A59-944C-45C5-B665-350F213DC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7" y="3056158"/>
                <a:ext cx="6336704" cy="1261884"/>
              </a:xfrm>
              <a:prstGeom prst="rect">
                <a:avLst/>
              </a:prstGeom>
              <a:blipFill>
                <a:blip r:embed="rId3"/>
                <a:stretch>
                  <a:fillRect t="-3865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5DA7F4-102B-411D-A673-BA38FC4D2126}"/>
                  </a:ext>
                </a:extLst>
              </p:cNvPr>
              <p:cNvSpPr txBox="1"/>
              <p:nvPr/>
            </p:nvSpPr>
            <p:spPr>
              <a:xfrm>
                <a:off x="6712945" y="3230354"/>
                <a:ext cx="5143695" cy="1030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under most restrictions (keeping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sz="2000" dirty="0"/>
                  <a:t> vars alive), it’s non-constant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5DA7F4-102B-411D-A673-BA38FC4D2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945" y="3230354"/>
                <a:ext cx="5143695" cy="1030154"/>
              </a:xfrm>
              <a:prstGeom prst="rect">
                <a:avLst/>
              </a:prstGeom>
              <a:blipFill>
                <a:blip r:embed="rId4"/>
                <a:stretch>
                  <a:fillRect l="-1185" t="-2959" b="-9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AFC2F6-627E-4FD2-90D3-75856B3BE4CE}"/>
                  </a:ext>
                </a:extLst>
              </p:cNvPr>
              <p:cNvSpPr txBox="1"/>
              <p:nvPr/>
            </p:nvSpPr>
            <p:spPr>
              <a:xfrm>
                <a:off x="7032104" y="4590379"/>
                <a:ext cx="4213076" cy="7352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/>
                  <a:t>is computable by enumerating </a:t>
                </a:r>
              </a:p>
              <a:p>
                <a:pPr algn="ctr"/>
                <a:r>
                  <a:rPr lang="en-US" sz="2000" dirty="0"/>
                  <a:t>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restrictions.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AFC2F6-627E-4FD2-90D3-75856B3BE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4590379"/>
                <a:ext cx="4213076" cy="735201"/>
              </a:xfrm>
              <a:prstGeom prst="rect">
                <a:avLst/>
              </a:prstGeom>
              <a:blipFill>
                <a:blip r:embed="rId5"/>
                <a:stretch>
                  <a:fillRect t="-3306" b="-14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A518C5-5D9E-4A33-A8DA-B347D01BCEAB}"/>
                  </a:ext>
                </a:extLst>
              </p:cNvPr>
              <p:cNvSpPr txBox="1"/>
              <p:nvPr/>
            </p:nvSpPr>
            <p:spPr>
              <a:xfrm>
                <a:off x="6960096" y="5858634"/>
                <a:ext cx="4501108" cy="7223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dirty="0"/>
                  <a:t>: a random function is non-constant under most restrictions </a:t>
                </a:r>
                <a:r>
                  <a:rPr lang="en-US" sz="2000" dirty="0" err="1"/>
                  <a:t>w.h.p</a:t>
                </a:r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A518C5-5D9E-4A33-A8DA-B347D01BC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5858634"/>
                <a:ext cx="4501108" cy="722377"/>
              </a:xfrm>
              <a:prstGeom prst="rect">
                <a:avLst/>
              </a:prstGeom>
              <a:blipFill>
                <a:blip r:embed="rId6"/>
                <a:stretch>
                  <a:fillRect l="-1491" t="-3361" r="-136" b="-13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8F3CA1F-D349-49B5-A2F4-E4B0CF0E8AE0}"/>
              </a:ext>
            </a:extLst>
          </p:cNvPr>
          <p:cNvSpPr txBox="1"/>
          <p:nvPr/>
        </p:nvSpPr>
        <p:spPr>
          <a:xfrm>
            <a:off x="6710571" y="1428040"/>
            <a:ext cx="5288190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Hardness Magnification</a:t>
            </a:r>
            <a:endParaRPr lang="en-US" sz="28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HM theorems make use of </a:t>
            </a:r>
            <a:r>
              <a:rPr lang="en-US" sz="2000" b="1" dirty="0">
                <a:solidFill>
                  <a:srgbClr val="FF0000"/>
                </a:solidFill>
              </a:rPr>
              <a:t>special structures</a:t>
            </a:r>
            <a:r>
              <a:rPr lang="en-US" sz="2000" dirty="0"/>
              <a:t> of the function, which </a:t>
            </a:r>
            <a:r>
              <a:rPr lang="en-US" sz="2000" b="1" dirty="0">
                <a:solidFill>
                  <a:srgbClr val="00B050"/>
                </a:solidFill>
              </a:rPr>
              <a:t>does not hold for random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398E68-EB5E-4E0F-BCE0-E5097BD772C4}"/>
                  </a:ext>
                </a:extLst>
              </p:cNvPr>
              <p:cNvSpPr txBox="1"/>
              <p:nvPr/>
            </p:nvSpPr>
            <p:spPr>
              <a:xfrm>
                <a:off x="395486" y="4485510"/>
                <a:ext cx="6097314" cy="934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Being efficient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(Constructive)</a:t>
                </a:r>
                <a:br>
                  <a:rPr lang="en-US" sz="2400" b="1" dirty="0"/>
                </a:br>
                <a:r>
                  <a:rPr lang="en-US" sz="1000" dirty="0"/>
                  <a:t> 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can be computed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time</a:t>
                </a:r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398E68-EB5E-4E0F-BCE0-E5097BD7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86" y="4485510"/>
                <a:ext cx="6097314" cy="934808"/>
              </a:xfrm>
              <a:prstGeom prst="rect">
                <a:avLst/>
              </a:prstGeom>
              <a:blipFill>
                <a:blip r:embed="rId7"/>
                <a:stretch>
                  <a:fillRect t="-522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D2AEEE-2309-43E0-ADA0-BBC63A271FE8}"/>
                  </a:ext>
                </a:extLst>
              </p:cNvPr>
              <p:cNvSpPr txBox="1"/>
              <p:nvPr/>
            </p:nvSpPr>
            <p:spPr>
              <a:xfrm>
                <a:off x="403832" y="5758708"/>
                <a:ext cx="609731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Work for a random function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(Largeness)</a:t>
                </a:r>
                <a:br>
                  <a:rPr lang="en-US" sz="2400" b="1" dirty="0">
                    <a:solidFill>
                      <a:srgbClr val="00B050"/>
                    </a:solidFill>
                  </a:rPr>
                </a:br>
                <a:r>
                  <a:rPr lang="en-US" sz="12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w.h.p</a:t>
                </a:r>
                <a:r>
                  <a:rPr lang="en-US" sz="2000" dirty="0"/>
                  <a:t>. for a uniformly random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D2AEEE-2309-43E0-ADA0-BBC63A271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32" y="5758708"/>
                <a:ext cx="6097314" cy="954107"/>
              </a:xfrm>
              <a:prstGeom prst="rect">
                <a:avLst/>
              </a:prstGeom>
              <a:blipFill>
                <a:blip r:embed="rId8"/>
                <a:stretch>
                  <a:fillRect t="-5128" b="-10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hought Bubble: Cloud 3">
                <a:extLst>
                  <a:ext uri="{FF2B5EF4-FFF2-40B4-BE49-F238E27FC236}">
                    <a16:creationId xmlns:a16="http://schemas.microsoft.com/office/drawing/2014/main" id="{F014DB22-A9EA-4F31-A663-34D6338A8BE3}"/>
                  </a:ext>
                </a:extLst>
              </p:cNvPr>
              <p:cNvSpPr/>
              <p:nvPr/>
            </p:nvSpPr>
            <p:spPr>
              <a:xfrm>
                <a:off x="5225546" y="2830052"/>
                <a:ext cx="2880320" cy="633136"/>
              </a:xfrm>
              <a:prstGeom prst="cloudCallout">
                <a:avLst>
                  <a:gd name="adj1" fmla="val -117152"/>
                  <a:gd name="adj2" fmla="val -40609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poly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hought Bubble: Cloud 3">
                <a:extLst>
                  <a:ext uri="{FF2B5EF4-FFF2-40B4-BE49-F238E27FC236}">
                    <a16:creationId xmlns:a16="http://schemas.microsoft.com/office/drawing/2014/main" id="{F014DB22-A9EA-4F31-A663-34D6338A8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46" y="2830052"/>
                <a:ext cx="2880320" cy="633136"/>
              </a:xfrm>
              <a:prstGeom prst="cloudCallout">
                <a:avLst>
                  <a:gd name="adj1" fmla="val -117152"/>
                  <a:gd name="adj2" fmla="val -40609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A55DB46-B413-44A4-83C3-33A316B9C20F}"/>
              </a:ext>
            </a:extLst>
          </p:cNvPr>
          <p:cNvSpPr txBox="1"/>
          <p:nvPr/>
        </p:nvSpPr>
        <p:spPr>
          <a:xfrm>
            <a:off x="6609009" y="4093565"/>
            <a:ext cx="528819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Conclusion</a:t>
            </a:r>
          </a:p>
          <a:p>
            <a:pPr algn="ctr"/>
            <a:endParaRPr lang="en-US" dirty="0"/>
          </a:p>
          <a:p>
            <a:pPr algn="ctr"/>
            <a:r>
              <a:rPr lang="en-US" sz="2000" dirty="0"/>
              <a:t>Random restriction (alone) can’t prove lower bounds for </a:t>
            </a:r>
            <a:r>
              <a:rPr lang="en-US" sz="2000" i="1" u="sng" dirty="0"/>
              <a:t>strong</a:t>
            </a:r>
            <a:r>
              <a:rPr lang="en-US" sz="2000" dirty="0"/>
              <a:t> circuit classes</a:t>
            </a:r>
          </a:p>
        </p:txBody>
      </p:sp>
    </p:spTree>
    <p:extLst>
      <p:ext uri="{BB962C8B-B14F-4D97-AF65-F5344CB8AC3E}">
        <p14:creationId xmlns:p14="http://schemas.microsoft.com/office/powerpoint/2010/main" val="331012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 animBg="1"/>
      <p:bldP spid="10" grpId="0" animBg="1"/>
      <p:bldP spid="15" grpId="0" animBg="1"/>
      <p:bldP spid="17" grpId="0"/>
      <p:bldP spid="19" grpId="0"/>
      <p:bldP spid="19" grpId="1"/>
      <p:bldP spid="4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8F89-BB60-40F6-BF72-DC452B3A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90" y="188640"/>
            <a:ext cx="10909820" cy="792088"/>
          </a:xfrm>
        </p:spPr>
        <p:txBody>
          <a:bodyPr>
            <a:normAutofit/>
          </a:bodyPr>
          <a:lstStyle/>
          <a:p>
            <a:r>
              <a:rPr lang="en-US" altLang="zh-CN" dirty="0"/>
              <a:t>Hardness Magnification and the </a:t>
            </a:r>
            <a:r>
              <a:rPr lang="en-US" altLang="zh-CN" b="1" dirty="0">
                <a:solidFill>
                  <a:srgbClr val="00B050"/>
                </a:solidFill>
              </a:rPr>
              <a:t>Locality Barrier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97107-1648-44F6-B6F2-6D0C725325F0}"/>
              </a:ext>
            </a:extLst>
          </p:cNvPr>
          <p:cNvSpPr txBox="1"/>
          <p:nvPr/>
        </p:nvSpPr>
        <p:spPr>
          <a:xfrm>
            <a:off x="581673" y="989848"/>
            <a:ext cx="11028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Motivating Question</a:t>
            </a:r>
          </a:p>
          <a:p>
            <a:pPr algn="ctr"/>
            <a:r>
              <a:rPr lang="en-US" sz="1600" dirty="0"/>
              <a:t> </a:t>
            </a:r>
          </a:p>
          <a:p>
            <a:pPr algn="ctr"/>
            <a:r>
              <a:rPr lang="en-US" sz="2400" dirty="0"/>
              <a:t>Are current proof techniques </a:t>
            </a:r>
            <a:r>
              <a:rPr lang="en-US" sz="2400" b="1" dirty="0">
                <a:solidFill>
                  <a:srgbClr val="00B050"/>
                </a:solidFill>
              </a:rPr>
              <a:t>strong enough </a:t>
            </a:r>
            <a:r>
              <a:rPr lang="en-US" sz="2400" dirty="0"/>
              <a:t>to show the lower bounds required by Hardness Magnification?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7FFDD-94D3-4603-8747-0A5AAFB6D5BD}"/>
              </a:ext>
            </a:extLst>
          </p:cNvPr>
          <p:cNvSpPr txBox="1"/>
          <p:nvPr/>
        </p:nvSpPr>
        <p:spPr>
          <a:xfrm>
            <a:off x="906480" y="4656827"/>
            <a:ext cx="1085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Standard Proof techniques do extend to circuits with small-fan-in oracles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0A6A10-656E-41EA-8D03-9B9E992AB427}"/>
                  </a:ext>
                </a:extLst>
              </p:cNvPr>
              <p:cNvSpPr txBox="1"/>
              <p:nvPr/>
            </p:nvSpPr>
            <p:spPr>
              <a:xfrm>
                <a:off x="1487488" y="5445224"/>
                <a:ext cx="396044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/>
                    </a:solidFill>
                  </a:rPr>
                  <a:t>Random Restriction</a:t>
                </a:r>
              </a:p>
              <a:p>
                <a:pPr algn="ctr"/>
                <a:r>
                  <a:rPr lang="en-US" sz="2800" dirty="0"/>
                  <a:t>Parity is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0A6A10-656E-41EA-8D03-9B9E992AB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5445224"/>
                <a:ext cx="3960440" cy="954107"/>
              </a:xfrm>
              <a:prstGeom prst="rect">
                <a:avLst/>
              </a:prstGeom>
              <a:blipFill>
                <a:blip r:embed="rId3"/>
                <a:stretch>
                  <a:fillRect l="-1692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5B1AB0-F54E-4D42-8EE8-ED93FA8846D8}"/>
                  </a:ext>
                </a:extLst>
              </p:cNvPr>
              <p:cNvSpPr txBox="1"/>
              <p:nvPr/>
            </p:nvSpPr>
            <p:spPr>
              <a:xfrm>
                <a:off x="6096000" y="5445224"/>
                <a:ext cx="482453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FF0000"/>
                    </a:solidFill>
                  </a:rPr>
                  <a:t>Polynomial Method</a:t>
                </a:r>
                <a:endParaRPr lang="en-US" sz="28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zh-CN" sz="2800" dirty="0"/>
                  <a:t>Majority </a:t>
                </a:r>
                <a:r>
                  <a:rPr lang="en-US" sz="2800" dirty="0"/>
                  <a:t>is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5B1AB0-F54E-4D42-8EE8-ED93FA884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45224"/>
                <a:ext cx="4824536" cy="954107"/>
              </a:xfrm>
              <a:prstGeom prst="rect">
                <a:avLst/>
              </a:prstGeom>
              <a:blipFill>
                <a:blip r:embed="rId4"/>
                <a:stretch>
                  <a:fillRect l="-1264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A7DB861-782D-422F-879E-97A8E5D785DD}"/>
              </a:ext>
            </a:extLst>
          </p:cNvPr>
          <p:cNvSpPr txBox="1"/>
          <p:nvPr/>
        </p:nvSpPr>
        <p:spPr>
          <a:xfrm>
            <a:off x="663230" y="2795650"/>
            <a:ext cx="11089232" cy="15388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B050"/>
                </a:solidFill>
              </a:rPr>
              <a:t>Locality Barrier </a:t>
            </a:r>
            <a:r>
              <a:rPr lang="en-US" altLang="zh-CN" sz="3200" b="1" dirty="0"/>
              <a:t>in One Sentence</a:t>
            </a:r>
            <a:br>
              <a:rPr lang="en-US" altLang="zh-CN" sz="2800" dirty="0"/>
            </a:br>
            <a:r>
              <a:rPr lang="en-US" altLang="zh-CN" sz="1400" dirty="0"/>
              <a:t> </a:t>
            </a:r>
          </a:p>
          <a:p>
            <a:pPr algn="ctr"/>
            <a:r>
              <a:rPr lang="en-US" sz="2400" dirty="0"/>
              <a:t>If your proof method is robust enough to handle circuits with (arbitrary) small-fan-in oracles, then it </a:t>
            </a:r>
            <a:r>
              <a:rPr lang="en-US" altLang="zh-CN" sz="2400" dirty="0"/>
              <a:t>can’t prove </a:t>
            </a:r>
            <a:r>
              <a:rPr lang="en-US" altLang="zh-CN" sz="2400" b="1" dirty="0">
                <a:solidFill>
                  <a:srgbClr val="FF0000"/>
                </a:solidFill>
              </a:rPr>
              <a:t>the lower bounds required by HM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A4DE2-D6FA-4953-A8DE-249DF3966203}"/>
              </a:ext>
            </a:extLst>
          </p:cNvPr>
          <p:cNvSpPr txBox="1"/>
          <p:nvPr/>
        </p:nvSpPr>
        <p:spPr>
          <a:xfrm>
            <a:off x="3489812" y="3574407"/>
            <a:ext cx="5245347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Check [CHOPRS’20] for </a:t>
            </a:r>
          </a:p>
          <a:p>
            <a:pPr algn="ctr"/>
            <a:r>
              <a:rPr lang="en-US" sz="3600" dirty="0"/>
              <a:t>MORE discussions on this!!</a:t>
            </a:r>
          </a:p>
        </p:txBody>
      </p:sp>
    </p:spTree>
    <p:extLst>
      <p:ext uri="{BB962C8B-B14F-4D97-AF65-F5344CB8AC3E}">
        <p14:creationId xmlns:p14="http://schemas.microsoft.com/office/powerpoint/2010/main" val="33960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3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82027A-4D3B-42C4-A7B2-96425EA6504B}"/>
                  </a:ext>
                </a:extLst>
              </p:cNvPr>
              <p:cNvSpPr/>
              <p:nvPr/>
            </p:nvSpPr>
            <p:spPr>
              <a:xfrm>
                <a:off x="767408" y="1772816"/>
                <a:ext cx="979308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</a:rPr>
                  <a:t>If MCSP[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</a:rPr>
                  <a:t>] </a:t>
                </a:r>
                <a:r>
                  <a:rPr lang="en-US" altLang="zh-CN" sz="2800" dirty="0"/>
                  <a:t>(with input length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800" dirty="0"/>
                  <a:t>)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doesn’t have circuits of 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3200" b="1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𝐩𝐨𝐥𝐲𝐥𝐨𝐠</m:t>
                    </m:r>
                    <m:r>
                      <a:rPr lang="en-US" altLang="zh-CN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size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altLang="zh-CN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</a:rPr>
                  <a:t> depth, then </a:t>
                </a:r>
                <a14:m>
                  <m:oMath xmlns:m="http://schemas.openxmlformats.org/officeDocument/2006/math">
                    <m:r>
                      <a:rPr lang="en-US" altLang="zh-CN" sz="32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𝐍𝐏</m:t>
                    </m:r>
                    <m:r>
                      <a:rPr lang="en-US" altLang="zh-CN" sz="32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⊄</m:t>
                    </m:r>
                    <m:r>
                      <a:rPr lang="en-US" altLang="zh-CN" sz="32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zh-CN" sz="32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32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𝐩𝐨𝐥𝐲</m:t>
                    </m:r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82027A-4D3B-42C4-A7B2-96425EA65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772816"/>
                <a:ext cx="9793088" cy="1569660"/>
              </a:xfrm>
              <a:prstGeom prst="rect">
                <a:avLst/>
              </a:prstGeom>
              <a:blipFill>
                <a:blip r:embed="rId2"/>
                <a:stretch>
                  <a:fillRect l="-1619" t="-4669" b="-12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CA656FC-336E-4F5F-A3EE-D732E5F4E1B6}"/>
                  </a:ext>
                </a:extLst>
              </p:cNvPr>
              <p:cNvSpPr/>
              <p:nvPr/>
            </p:nvSpPr>
            <p:spPr>
              <a:xfrm>
                <a:off x="407368" y="5987933"/>
                <a:ext cx="1144805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We are </a:t>
                </a:r>
                <a:r>
                  <a:rPr lang="en-US" altLang="zh-CN" sz="2800" i="1" dirty="0"/>
                  <a:t>relatively</a:t>
                </a:r>
                <a:r>
                  <a:rPr lang="en-US" altLang="zh-CN" sz="2800" dirty="0"/>
                  <a:t> far away from proving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dirty="0"/>
                  <a:t>circuit lower bounds…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CA656FC-336E-4F5F-A3EE-D732E5F4E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5987933"/>
                <a:ext cx="11448056" cy="523220"/>
              </a:xfrm>
              <a:prstGeom prst="rect">
                <a:avLst/>
              </a:prstGeom>
              <a:blipFill>
                <a:blip r:embed="rId3"/>
                <a:stretch>
                  <a:fillRect l="-1118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91D8395-0956-4C70-8EA2-8148C4CC063D}"/>
              </a:ext>
            </a:extLst>
          </p:cNvPr>
          <p:cNvSpPr/>
          <p:nvPr/>
        </p:nvSpPr>
        <p:spPr>
          <a:xfrm>
            <a:off x="7317527" y="2991145"/>
            <a:ext cx="3760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/>
              <a:t>[McKay-Murray-Williams’19]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5C297-86FE-430A-A76E-4364927DE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180" y="3493592"/>
                <a:ext cx="10515600" cy="23670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Compare:</a:t>
                </a:r>
              </a:p>
              <a:p>
                <a:pPr lvl="1"/>
                <a:r>
                  <a:rPr lang="en-US" altLang="zh-CN" sz="2800" dirty="0"/>
                  <a:t>A trivial circuit lower bound: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800" dirty="0"/>
              </a:p>
              <a:p>
                <a:pPr lvl="1"/>
                <a:r>
                  <a:rPr lang="en-US" altLang="zh-CN" sz="2800" dirty="0"/>
                  <a:t>Best known circuit lower bound for an explicit function: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800" b="1" dirty="0"/>
                  <a:t>                      </a:t>
                </a:r>
                <a:r>
                  <a:rPr lang="en-US" altLang="zh-CN" sz="2400" dirty="0"/>
                  <a:t>(De Morgan circuits) </a:t>
                </a:r>
                <a:r>
                  <a:rPr lang="en-US" altLang="zh-CN" sz="2200" dirty="0"/>
                  <a:t>[</a:t>
                </a:r>
                <a:r>
                  <a:rPr lang="en-US" sz="2200" dirty="0"/>
                  <a:t>Lachish-Raz</a:t>
                </a:r>
                <a:r>
                  <a:rPr lang="en-US" altLang="zh-CN" sz="2200" dirty="0"/>
                  <a:t>’01, </a:t>
                </a:r>
                <a:r>
                  <a:rPr lang="en-US" sz="2200" dirty="0"/>
                  <a:t>Iwama-Morizumi</a:t>
                </a:r>
                <a:r>
                  <a:rPr lang="en-US" altLang="zh-CN" sz="2200" dirty="0"/>
                  <a:t>’02]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𝟖𝟔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800" b="1" dirty="0"/>
                  <a:t>   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-circuits)            [</a:t>
                </a:r>
                <a:r>
                  <a:rPr lang="en-US" sz="2400" dirty="0"/>
                  <a:t>Find-Golovnev-Hirsch-Kulikov</a:t>
                </a:r>
                <a:r>
                  <a:rPr lang="en-US" altLang="zh-CN" sz="2400" dirty="0"/>
                  <a:t>’16]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5C297-86FE-430A-A76E-4364927DE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180" y="3493592"/>
                <a:ext cx="10515600" cy="2367043"/>
              </a:xfrm>
              <a:blipFill>
                <a:blip r:embed="rId4"/>
                <a:stretch>
                  <a:fillRect l="-1217" t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16A73433-A3DC-40A9-BB52-2C0955C3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08" y="301495"/>
            <a:ext cx="10862084" cy="1325563"/>
          </a:xfrm>
        </p:spPr>
        <p:txBody>
          <a:bodyPr/>
          <a:lstStyle/>
          <a:p>
            <a:pPr algn="ctr"/>
            <a:r>
              <a:rPr lang="en-US" altLang="zh-CN" dirty="0"/>
              <a:t>Gap in Hardness Magnification theorems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97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18921</TotalTime>
  <Words>4473</Words>
  <Application>Microsoft Office PowerPoint</Application>
  <PresentationFormat>Widescreen</PresentationFormat>
  <Paragraphs>515</Paragraphs>
  <Slides>37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等线</vt:lpstr>
      <vt:lpstr>Arial</vt:lpstr>
      <vt:lpstr>Calibri</vt:lpstr>
      <vt:lpstr>Calibri Light</vt:lpstr>
      <vt:lpstr>Cambria Math</vt:lpstr>
      <vt:lpstr>Office Theme</vt:lpstr>
      <vt:lpstr>Sharp Threshold Results for Computational Complexity</vt:lpstr>
      <vt:lpstr>Today’s Plan</vt:lpstr>
      <vt:lpstr>How far are we from proving major lower bounds?</vt:lpstr>
      <vt:lpstr>Hardness Magnification and  Minimum Circuit Size Problem (MCSP)</vt:lpstr>
      <vt:lpstr>More Hardness Magnification Theorems</vt:lpstr>
      <vt:lpstr>How to view Hardness Magnification?</vt:lpstr>
      <vt:lpstr>Hardness Magnification and Natural Proofs</vt:lpstr>
      <vt:lpstr>Hardness Magnification and the Locality Barrier</vt:lpstr>
      <vt:lpstr>Gap in Hardness Magnification theorems</vt:lpstr>
      <vt:lpstr>Gap in Hardness Magnification theorems</vt:lpstr>
      <vt:lpstr>Our new results</vt:lpstr>
      <vt:lpstr>Hardness Magnification with Sharp Thresholds</vt:lpstr>
      <vt:lpstr>Quantified Derandomization</vt:lpstr>
      <vt:lpstr>Quantified Derandomization (QD) with Sharp Thresholds</vt:lpstr>
      <vt:lpstr>“Explicit proofs” of formula lower bounds </vt:lpstr>
      <vt:lpstr>“Explicit proofs” of formula lower bounds </vt:lpstr>
      <vt:lpstr>Today’s Plan</vt:lpstr>
      <vt:lpstr>Our Techniques</vt:lpstr>
      <vt:lpstr>Better Explicit Obstructions Imply Breakthrough Lower Bounds: Proof Sketch</vt:lpstr>
      <vt:lpstr>Our Techniques</vt:lpstr>
      <vt:lpstr>Restrictions</vt:lpstr>
      <vt:lpstr>Shrinkage of Formulas</vt:lpstr>
      <vt:lpstr>Derandomized Shrinkage Lemma</vt:lpstr>
      <vt:lpstr>PowerPoint Presentation</vt:lpstr>
      <vt:lpstr>Formula Lower Bounds from pseudorandom restrictions  Adapted from [HS’17] and [OPS’19]</vt:lpstr>
      <vt:lpstr>Formula Lower Bounds from pseudorandom restrictions  Adapted from [HS’17] and [OPS’19]</vt:lpstr>
      <vt:lpstr>PowerPoint Presentation</vt:lpstr>
      <vt:lpstr>Explicit proofs from pseudorandom restrictions</vt:lpstr>
      <vt:lpstr>Techniques for constructing the pseudorandom restriction generator</vt:lpstr>
      <vt:lpstr>Method of Iterated Pseudorandom Restrictions  [Impagliazzo-Meka-Zuckerman’12, HS’17, OPS’19]</vt:lpstr>
      <vt:lpstr>In each stage</vt:lpstr>
      <vt:lpstr>“Micro” pseudorandom restrictions</vt:lpstr>
      <vt:lpstr>Extend to n-variable restrictions</vt:lpstr>
      <vt:lpstr>Summary</vt:lpstr>
      <vt:lpstr>Open Problems: Refuter</vt:lpstr>
      <vt:lpstr>Hardness Magnification and proof theories</vt:lpstr>
      <vt:lpstr>Open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</dc:title>
  <dc:creator>Jin Ce</dc:creator>
  <cp:lastModifiedBy>立杰 陈</cp:lastModifiedBy>
  <cp:revision>1154</cp:revision>
  <dcterms:created xsi:type="dcterms:W3CDTF">2019-06-24T15:03:08Z</dcterms:created>
  <dcterms:modified xsi:type="dcterms:W3CDTF">2020-07-16T07:34:29Z</dcterms:modified>
</cp:coreProperties>
</file>