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61" r:id="rId6"/>
    <p:sldId id="288" r:id="rId7"/>
    <p:sldId id="257" r:id="rId8"/>
    <p:sldId id="262" r:id="rId9"/>
    <p:sldId id="287" r:id="rId10"/>
    <p:sldId id="282" r:id="rId11"/>
    <p:sldId id="281" r:id="rId12"/>
    <p:sldId id="289" r:id="rId13"/>
    <p:sldId id="259" r:id="rId14"/>
    <p:sldId id="263" r:id="rId15"/>
    <p:sldId id="285" r:id="rId16"/>
    <p:sldId id="267" r:id="rId17"/>
    <p:sldId id="268" r:id="rId18"/>
    <p:sldId id="269" r:id="rId19"/>
    <p:sldId id="270" r:id="rId20"/>
    <p:sldId id="271" r:id="rId21"/>
    <p:sldId id="286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NANG" initials="Y" lastIdx="2" clrIdx="0">
    <p:extLst>
      <p:ext uri="{19B8F6BF-5375-455C-9EA6-DF929625EA0E}">
        <p15:presenceInfo xmlns:p15="http://schemas.microsoft.com/office/powerpoint/2012/main" userId="YUN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4C7E7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5BFAF-5525-49BB-A530-AC7F7932B3C2}" v="4" dt="2021-04-26T06:44:29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End-to-end Execution 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Sheet1!$I$11</c:f>
              <c:strCache>
                <c:ptCount val="1"/>
                <c:pt idx="0">
                  <c:v>eTAP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Sheet1!$H$12:$H$19</c:f>
              <c:strCache>
                <c:ptCount val="8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</c:strCache>
            </c:strRef>
          </c:cat>
          <c:val>
            <c:numRef>
              <c:f>Sheet1!$I$12:$I$19</c:f>
              <c:numCache>
                <c:formatCode>General</c:formatCode>
                <c:ptCount val="8"/>
                <c:pt idx="0">
                  <c:v>0.24858999300000001</c:v>
                </c:pt>
                <c:pt idx="1">
                  <c:v>0.18184018099999999</c:v>
                </c:pt>
                <c:pt idx="2">
                  <c:v>0.16942000400000001</c:v>
                </c:pt>
                <c:pt idx="3">
                  <c:v>0.18604016400000001</c:v>
                </c:pt>
                <c:pt idx="4">
                  <c:v>0.18719983100000001</c:v>
                </c:pt>
                <c:pt idx="5">
                  <c:v>0.19190001500000001</c:v>
                </c:pt>
                <c:pt idx="6">
                  <c:v>0.17649984399999999</c:v>
                </c:pt>
                <c:pt idx="7">
                  <c:v>0.263380051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B-4748-85AF-39185CAE8251}"/>
            </c:ext>
          </c:extLst>
        </c:ser>
        <c:ser>
          <c:idx val="1"/>
          <c:order val="1"/>
          <c:tx>
            <c:strRef>
              <c:f>Sheet1!$J$11</c:f>
              <c:strCache>
                <c:ptCount val="1"/>
                <c:pt idx="0">
                  <c:v>Plaintext Baseline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Sheet1!$H$12:$H$19</c:f>
              <c:strCache>
                <c:ptCount val="8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</c:strCache>
            </c:strRef>
          </c:cat>
          <c:val>
            <c:numRef>
              <c:f>Sheet1!$J$12:$J$19</c:f>
              <c:numCache>
                <c:formatCode>General</c:formatCode>
                <c:ptCount val="8"/>
                <c:pt idx="0">
                  <c:v>0.123980045</c:v>
                </c:pt>
                <c:pt idx="1">
                  <c:v>0.1194098</c:v>
                </c:pt>
                <c:pt idx="2">
                  <c:v>0.12628006899999999</c:v>
                </c:pt>
                <c:pt idx="3">
                  <c:v>0.123140097</c:v>
                </c:pt>
                <c:pt idx="4">
                  <c:v>0.146020174</c:v>
                </c:pt>
                <c:pt idx="5">
                  <c:v>0.13495969799999999</c:v>
                </c:pt>
                <c:pt idx="6">
                  <c:v>0.139359713</c:v>
                </c:pt>
                <c:pt idx="7">
                  <c:v>0.13059997500000001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B-4748-85AF-39185CAE8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45551808"/>
        <c:axId val="345552136"/>
      </c:barChart>
      <c:catAx>
        <c:axId val="345551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52136"/>
        <c:crosses val="autoZero"/>
        <c:auto val="1"/>
        <c:lblAlgn val="ctr"/>
        <c:lblOffset val="100"/>
        <c:noMultiLvlLbl val="0"/>
      </c:catAx>
      <c:valAx>
        <c:axId val="345552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55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Maximum Throughput</a:t>
            </a:r>
          </a:p>
        </c:rich>
      </c:tx>
      <c:layout>
        <c:manualLayout>
          <c:xMode val="edge"/>
          <c:yMode val="edge"/>
          <c:x val="0.5169550245032476"/>
          <c:y val="3.2927572304541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Sheet2!$J$13</c:f>
              <c:strCache>
                <c:ptCount val="1"/>
                <c:pt idx="0">
                  <c:v>eTAP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Sheet2!$I$14:$I$21</c:f>
              <c:strCache>
                <c:ptCount val="8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</c:strCache>
            </c:strRef>
          </c:cat>
          <c:val>
            <c:numRef>
              <c:f>Sheet2!$J$14:$J$21</c:f>
              <c:numCache>
                <c:formatCode>General</c:formatCode>
                <c:ptCount val="8"/>
                <c:pt idx="0">
                  <c:v>86.29</c:v>
                </c:pt>
                <c:pt idx="1">
                  <c:v>86.51</c:v>
                </c:pt>
                <c:pt idx="2">
                  <c:v>89.83</c:v>
                </c:pt>
                <c:pt idx="3">
                  <c:v>89.85</c:v>
                </c:pt>
                <c:pt idx="4">
                  <c:v>85.31</c:v>
                </c:pt>
                <c:pt idx="5">
                  <c:v>83.72</c:v>
                </c:pt>
                <c:pt idx="6">
                  <c:v>74.17</c:v>
                </c:pt>
                <c:pt idx="7">
                  <c:v>65.02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9-4727-AF3A-3DA2AE3AA5BA}"/>
            </c:ext>
          </c:extLst>
        </c:ser>
        <c:ser>
          <c:idx val="1"/>
          <c:order val="1"/>
          <c:tx>
            <c:strRef>
              <c:f>Sheet2!$K$13</c:f>
              <c:strCache>
                <c:ptCount val="1"/>
                <c:pt idx="0">
                  <c:v>Plaintext Baseline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Sheet2!$I$14:$I$21</c:f>
              <c:strCache>
                <c:ptCount val="8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</c:strCache>
            </c:strRef>
          </c:cat>
          <c:val>
            <c:numRef>
              <c:f>Sheet2!$K$14:$K$21</c:f>
              <c:numCache>
                <c:formatCode>General</c:formatCode>
                <c:ptCount val="8"/>
                <c:pt idx="0">
                  <c:v>210.18472113931699</c:v>
                </c:pt>
                <c:pt idx="1">
                  <c:v>209.40564087623301</c:v>
                </c:pt>
                <c:pt idx="2">
                  <c:v>212.352393760491</c:v>
                </c:pt>
                <c:pt idx="3">
                  <c:v>205.52846694937199</c:v>
                </c:pt>
                <c:pt idx="4">
                  <c:v>209.37025986173501</c:v>
                </c:pt>
                <c:pt idx="5">
                  <c:v>204.277212918842</c:v>
                </c:pt>
                <c:pt idx="6">
                  <c:v>193.42526285644001</c:v>
                </c:pt>
                <c:pt idx="7">
                  <c:v>198.66561234058801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49-4727-AF3A-3DA2AE3AA5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2129000"/>
        <c:axId val="872129656"/>
      </c:barChart>
      <c:catAx>
        <c:axId val="872129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129656"/>
        <c:crosses val="autoZero"/>
        <c:auto val="1"/>
        <c:lblAlgn val="ctr"/>
        <c:lblOffset val="100"/>
        <c:noMultiLvlLbl val="0"/>
      </c:catAx>
      <c:valAx>
        <c:axId val="87212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request / sec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129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82B0-74B4-43AB-A432-CA69838237CE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4F23-C1D8-4848-B145-7AC2AC7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4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9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B71D-DA07-4A4E-BC67-F894036B9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B71D-DA07-4A4E-BC67-F894036B9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6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0B71D-DA07-4A4E-BC67-F894036B9D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IFTTT, which is …, as an example to showcase the security concerns in TAPs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6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4F23-C1D8-4848-B145-7AC2AC7696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B073-84B7-4054-8ACF-A6A6D13DD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44FD-CF4D-4E18-9B72-A9E3D3875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DD28-2DD3-434A-ADD9-22999DA7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0806-D8D0-47C4-B2C4-F90C20E11348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E80F8-D6DF-41FE-A581-38DDDECB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D1CC-ED40-42EF-A287-83361C48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60D3-4270-4541-AE12-EA60E84D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D7307-756D-4ADF-B7A6-9D326346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6B64-4FC5-403C-8F9B-0F999A5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64F4-C4BF-4C18-BE5A-9A29957D9CB0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770E-F0A4-46B5-A6A6-D0AD1F8B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0896-1F12-4BF8-A67F-ACA8B8B2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90120-6EC0-4B75-84C9-5D4B9A8D5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31EAB-5455-4217-B870-21411414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0B05-5294-48CE-AA52-CB13795F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C903-6F51-4792-B33D-2AD1FD2CD19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8F8D-E496-4403-802C-8D1EE44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5967-5283-4926-A18B-086CD822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4DA5-BD81-4120-A70E-AD8A8DE9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98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D819-2FEE-47A2-9C52-DB90188E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36"/>
            <a:ext cx="10515600" cy="4470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1B35-D898-47D4-BF76-2A3CEFDE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92C6-2547-47DA-B97C-197E546AF018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CCBA-3F5E-4486-B0F3-0DF97DBB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7ADC7-AEF6-4DA6-BA3E-4DE9CE8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B430-B378-4316-9736-B5237CF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44B0-ED21-4B68-87CB-CB7FB149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3550-B727-48D3-88F4-F2934E09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4BA7C-CBE8-41C5-9485-DFDF9EA4D5D3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052E-FADB-4030-9896-DBE74C01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3A91-2BE8-4FDE-BBBF-D0A00DD0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26DD-581F-4957-BA24-8C0FA879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9327-4ABD-4A03-B3D6-55FD6AD42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BF7C0-0127-443A-BF15-21E5BBFA9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C42F-9D30-44D1-8BFA-11A95C8A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25F8-9BDF-4369-BCDC-DF9F95B53F0C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BE2A2-5013-4514-BF1D-08C18548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EAC18-9C7E-4165-96F5-67CF0735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4E6A-C845-422B-A05A-786DA376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74709-B498-44A5-9494-E1AC73F5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68A8-6388-42FD-8FB6-01C21856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FA1DC-4192-4F30-BE4C-32C4863E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09D16-2E35-46A3-9829-58A8B234D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A0AE-DEFA-45AD-B2F9-5A678CDB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4C8-27F1-4803-97D7-F6DAC3344D83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4E618-5DFF-4903-B816-876B5C1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55836-BA3E-47AA-8CB1-C40E2AA5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8EE7-01B1-4BB5-97D2-B966EEEE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D837-F5B9-45BA-B50F-6263B019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CE0A-FAC2-4F55-8DBF-EC137300F038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6C454-7DFB-45C8-89AF-64E2B634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209-7DA7-4F1A-A879-D124714F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BB1E6-7150-429C-B678-7AD0740F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584C-F78E-4804-98D2-714F6ACE88AC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4F643-6C5B-4F0A-8EA7-08356924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329B-8F86-4E6A-8DFE-251342B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3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67D5-743C-45C6-96A4-A5BFC2A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6060-AB2D-4C22-92BB-66B9A9DC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26F4-914C-4754-907E-97389206C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3732A-BEDF-469F-BCA5-6075E10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2DA6-794B-4FC0-A768-50107F80935F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7EE9B-0BE9-46CE-9577-749E3E4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1CA6C-61B2-4768-A7DE-B4CD743A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6F70-386D-4222-AEAC-F9F8BDDD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BD083-52D6-485F-9C3A-A172BE7F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49532-6B51-4C98-A494-401F89FC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0C321-8A78-44BA-85A7-F3D7D6C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6070-6960-443C-990F-27491D905313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C281A-CA0A-4FFC-9989-98DF5CF5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A675A-10BF-4B8D-BCA3-6C75D8B2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872DF-D458-4A6A-9C94-8B8EC8FF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9BD9-0CCB-41EF-BC54-23E721288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56E5-52DF-4561-8E28-749E87C5A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3EEC-1273-4191-9EF9-04A38C9E4D3F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A198-975E-4138-947A-5ACE87DF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D466-1942-46F3-A291-6766E90D0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0FE6-7111-4A8F-8078-83F768E7D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1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4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7.png"/><Relationship Id="rId5" Type="http://schemas.openxmlformats.org/officeDocument/2006/relationships/image" Target="../media/image55.svg"/><Relationship Id="rId10" Type="http://schemas.openxmlformats.org/officeDocument/2006/relationships/image" Target="../media/image61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iff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jpe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svg"/><Relationship Id="rId11" Type="http://schemas.openxmlformats.org/officeDocument/2006/relationships/image" Target="../media/image29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050A-626E-4CD4-B77C-390BC3B6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7672"/>
            <a:ext cx="9144000" cy="2387600"/>
          </a:xfrm>
        </p:spPr>
        <p:txBody>
          <a:bodyPr anchor="t"/>
          <a:lstStyle/>
          <a:p>
            <a:r>
              <a:rPr lang="en-US" dirty="0"/>
              <a:t>Data Privacy in </a:t>
            </a:r>
            <a:br>
              <a:rPr lang="en-US" dirty="0"/>
            </a:br>
            <a:r>
              <a:rPr lang="en-US" dirty="0"/>
              <a:t>Trigger-Action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DF401-F54F-4526-82E8-FBAB0515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3417"/>
            <a:ext cx="9144000" cy="2689654"/>
          </a:xfrm>
        </p:spPr>
        <p:txBody>
          <a:bodyPr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Yunang Chen</a:t>
            </a:r>
            <a:r>
              <a:rPr lang="en-US" sz="2000" baseline="30000"/>
              <a:t>*</a:t>
            </a:r>
            <a:r>
              <a:rPr lang="en-US" sz="2000"/>
              <a:t>, Amrita Roy Chowdhury</a:t>
            </a:r>
            <a:r>
              <a:rPr lang="en-US" sz="2000" baseline="30000"/>
              <a:t>*</a:t>
            </a:r>
            <a:r>
              <a:rPr lang="en-US" sz="2000"/>
              <a:t>, </a:t>
            </a:r>
            <a:r>
              <a:rPr lang="en-US" sz="2000" err="1"/>
              <a:t>Ruizhe</a:t>
            </a:r>
            <a:r>
              <a:rPr lang="en-US" sz="2000"/>
              <a:t> Wang</a:t>
            </a:r>
            <a:r>
              <a:rPr lang="en-US" sz="2000" baseline="30000"/>
              <a:t>*</a:t>
            </a:r>
            <a:r>
              <a:rPr lang="en-US" sz="2000"/>
              <a:t>, </a:t>
            </a:r>
          </a:p>
          <a:p>
            <a:r>
              <a:rPr lang="en-US" sz="2000"/>
              <a:t>Andrei </a:t>
            </a:r>
            <a:r>
              <a:rPr lang="en-US" sz="2000" err="1"/>
              <a:t>Sabelfeld</a:t>
            </a:r>
            <a:r>
              <a:rPr lang="en-US" sz="2000" baseline="30000"/>
              <a:t>†</a:t>
            </a:r>
            <a:r>
              <a:rPr lang="en-US" sz="2000"/>
              <a:t>, Rahul Chatterjee</a:t>
            </a:r>
            <a:r>
              <a:rPr lang="en-US" sz="2000" baseline="30000"/>
              <a:t>*</a:t>
            </a:r>
            <a:r>
              <a:rPr lang="en-US" sz="2000"/>
              <a:t>, </a:t>
            </a:r>
            <a:r>
              <a:rPr lang="en-US" sz="2000" err="1"/>
              <a:t>Earlence</a:t>
            </a:r>
            <a:r>
              <a:rPr lang="en-US" sz="2000"/>
              <a:t> Fernandes</a:t>
            </a:r>
            <a:r>
              <a:rPr lang="en-US" sz="2000" baseline="30000"/>
              <a:t>*</a:t>
            </a:r>
          </a:p>
          <a:p>
            <a:endParaRPr lang="en-US" sz="2000"/>
          </a:p>
          <a:p>
            <a:r>
              <a:rPr lang="en-US" sz="2000" baseline="30000"/>
              <a:t>*</a:t>
            </a:r>
            <a:r>
              <a:rPr lang="en-US" sz="2000"/>
              <a:t> University of Wisconsin-Madison</a:t>
            </a:r>
          </a:p>
          <a:p>
            <a:r>
              <a:rPr lang="en-US" sz="2000" baseline="30000"/>
              <a:t>† </a:t>
            </a:r>
            <a:r>
              <a:rPr lang="en-US" sz="2000"/>
              <a:t>Chalmers University of Technology</a:t>
            </a:r>
          </a:p>
        </p:txBody>
      </p:sp>
      <p:pic>
        <p:nvPicPr>
          <p:cNvPr id="1026" name="Picture 2" descr="Frontiers and the Chalmers University of Technology form open access  publishing agreement – Science &amp; research news | Frontiers">
            <a:extLst>
              <a:ext uri="{FF2B5EF4-FFF2-40B4-BE49-F238E27FC236}">
                <a16:creationId xmlns:a16="http://schemas.microsoft.com/office/drawing/2014/main" id="{D0F9AB63-53AB-4488-9777-D6D8EFF7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788" y="5644689"/>
            <a:ext cx="2531212" cy="6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Wisconsin-Madison Customer Story - Salesforce.org">
            <a:extLst>
              <a:ext uri="{FF2B5EF4-FFF2-40B4-BE49-F238E27FC236}">
                <a16:creationId xmlns:a16="http://schemas.microsoft.com/office/drawing/2014/main" id="{2397CAF4-1CF1-4F79-9CE6-5A5C85432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8" b="17472"/>
          <a:stretch/>
        </p:blipFill>
        <p:spPr bwMode="auto">
          <a:xfrm>
            <a:off x="1425992" y="5491017"/>
            <a:ext cx="2434384" cy="97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dS&amp;P">
            <a:extLst>
              <a:ext uri="{FF2B5EF4-FFF2-40B4-BE49-F238E27FC236}">
                <a16:creationId xmlns:a16="http://schemas.microsoft.com/office/drawing/2014/main" id="{68215DF3-BB36-4178-AD5A-D3815DC5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69" y="5634401"/>
            <a:ext cx="2462026" cy="6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3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89C9-1727-401D-BA14-69B23913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Abstract Paradigm of a Trigger-Action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C84A88-DC7C-4DDF-88C2-5BBE2DE4D0B6}"/>
              </a:ext>
            </a:extLst>
          </p:cNvPr>
          <p:cNvSpPr txBox="1"/>
          <p:nvPr/>
        </p:nvSpPr>
        <p:spPr>
          <a:xfrm>
            <a:off x="2132369" y="4277263"/>
            <a:ext cx="15268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trigger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F5E53-C285-4F33-8BCF-F17E5E31ACC7}"/>
              </a:ext>
            </a:extLst>
          </p:cNvPr>
          <p:cNvSpPr txBox="1"/>
          <p:nvPr/>
        </p:nvSpPr>
        <p:spPr>
          <a:xfrm>
            <a:off x="8496331" y="4272347"/>
            <a:ext cx="13601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/>
                </a:solidFill>
              </a:rPr>
              <a:t>action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EC874-A657-4F5A-862C-A1C8ACE1D788}"/>
              </a:ext>
            </a:extLst>
          </p:cNvPr>
          <p:cNvSpPr/>
          <p:nvPr/>
        </p:nvSpPr>
        <p:spPr>
          <a:xfrm>
            <a:off x="10003765" y="4373522"/>
            <a:ext cx="2045856" cy="6435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/>
              <a:t>Action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607C99-EF57-40F4-8096-1F506D115792}"/>
              </a:ext>
            </a:extLst>
          </p:cNvPr>
          <p:cNvSpPr/>
          <p:nvPr/>
        </p:nvSpPr>
        <p:spPr>
          <a:xfrm>
            <a:off x="3718544" y="3936645"/>
            <a:ext cx="4630476" cy="15172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45EAAD-0DFE-4123-866B-F84660EB08DE}"/>
              </a:ext>
            </a:extLst>
          </p:cNvPr>
          <p:cNvSpPr txBox="1"/>
          <p:nvPr/>
        </p:nvSpPr>
        <p:spPr>
          <a:xfrm>
            <a:off x="4161117" y="4039514"/>
            <a:ext cx="3789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33DE36-7E32-4D8A-8285-465770AA76E8}"/>
              </a:ext>
            </a:extLst>
          </p:cNvPr>
          <p:cNvSpPr txBox="1"/>
          <p:nvPr/>
        </p:nvSpPr>
        <p:spPr>
          <a:xfrm>
            <a:off x="3880487" y="4580252"/>
            <a:ext cx="43917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trigger data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constant</a:t>
            </a:r>
            <a:r>
              <a:rPr lang="en-US"/>
              <a:t>), </a:t>
            </a:r>
          </a:p>
          <a:p>
            <a:pPr algn="ctr"/>
            <a:r>
              <a:rPr lang="en-US"/>
              <a:t>THEN </a:t>
            </a:r>
            <a:r>
              <a:rPr lang="en-US">
                <a:solidFill>
                  <a:schemeClr val="accent1"/>
                </a:solidFill>
              </a:rPr>
              <a:t>action data </a:t>
            </a:r>
            <a:r>
              <a:rPr lang="en-US"/>
              <a:t>=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trigger data</a:t>
            </a:r>
            <a:r>
              <a:rPr lang="en-US"/>
              <a:t> , </a:t>
            </a:r>
            <a:r>
              <a:rPr lang="en-US">
                <a:solidFill>
                  <a:schemeClr val="accent3"/>
                </a:solidFill>
              </a:rPr>
              <a:t>constant</a:t>
            </a:r>
            <a:r>
              <a:rPr lang="en-US"/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C6211C-C05C-410D-A9B2-505100F7216E}"/>
              </a:ext>
            </a:extLst>
          </p:cNvPr>
          <p:cNvSpPr/>
          <p:nvPr/>
        </p:nvSpPr>
        <p:spPr>
          <a:xfrm>
            <a:off x="138372" y="4373522"/>
            <a:ext cx="1925426" cy="6435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/>
              <a:t>Trigger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C76A4B-F43D-4AA4-8FCB-AF50C1C459F4}"/>
              </a:ext>
            </a:extLst>
          </p:cNvPr>
          <p:cNvCxnSpPr>
            <a:cxnSpLocks/>
            <a:stCxn id="27" idx="3"/>
            <a:endCxn id="52" idx="1"/>
          </p:cNvCxnSpPr>
          <p:nvPr/>
        </p:nvCxnSpPr>
        <p:spPr>
          <a:xfrm>
            <a:off x="2063798" y="4695288"/>
            <a:ext cx="165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AB21BF-57D7-497C-B9FD-E21BF26C96EA}"/>
              </a:ext>
            </a:extLst>
          </p:cNvPr>
          <p:cNvCxnSpPr>
            <a:cxnSpLocks/>
            <a:stCxn id="52" idx="3"/>
            <a:endCxn id="31" idx="1"/>
          </p:cNvCxnSpPr>
          <p:nvPr/>
        </p:nvCxnSpPr>
        <p:spPr>
          <a:xfrm>
            <a:off x="8349020" y="4695288"/>
            <a:ext cx="165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EBEE-3A6E-4A66-9449-A4CB730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8BF8D-E98C-49A6-B533-50FCC665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45" y="1686528"/>
            <a:ext cx="5295720" cy="1381078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6A18BE69-42F3-4D05-A822-97380B19B8D9}"/>
              </a:ext>
            </a:extLst>
          </p:cNvPr>
          <p:cNvSpPr/>
          <p:nvPr/>
        </p:nvSpPr>
        <p:spPr>
          <a:xfrm rot="5400000">
            <a:off x="6642017" y="2087603"/>
            <a:ext cx="1381078" cy="1638167"/>
          </a:xfrm>
          <a:prstGeom prst="bentArrow">
            <a:avLst>
              <a:gd name="adj1" fmla="val 13522"/>
              <a:gd name="adj2" fmla="val 20548"/>
              <a:gd name="adj3" fmla="val 18836"/>
              <a:gd name="adj4" fmla="val 327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Graphic 14" descr="Programmer female outline">
            <a:extLst>
              <a:ext uri="{FF2B5EF4-FFF2-40B4-BE49-F238E27FC236}">
                <a16:creationId xmlns:a16="http://schemas.microsoft.com/office/drawing/2014/main" id="{28E0DDF1-B149-45EB-8F2D-1A5E7160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280" y="2141277"/>
            <a:ext cx="694856" cy="6948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2FD280-E194-4F89-916E-9ABDF8775B3A}"/>
              </a:ext>
            </a:extLst>
          </p:cNvPr>
          <p:cNvSpPr txBox="1"/>
          <p:nvPr/>
        </p:nvSpPr>
        <p:spPr>
          <a:xfrm>
            <a:off x="6513472" y="1760530"/>
            <a:ext cx="3551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Programmed through User Client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F522A19-0CA6-44EB-AE78-12F6C0F8E229}"/>
              </a:ext>
            </a:extLst>
          </p:cNvPr>
          <p:cNvSpPr/>
          <p:nvPr/>
        </p:nvSpPr>
        <p:spPr>
          <a:xfrm>
            <a:off x="3724672" y="2437307"/>
            <a:ext cx="4630476" cy="1517286"/>
          </a:xfrm>
          <a:prstGeom prst="rect">
            <a:avLst/>
          </a:prstGeom>
          <a:solidFill>
            <a:srgbClr val="FF0000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16B988-57E9-441D-8107-B3A42D4CF10B}"/>
              </a:ext>
            </a:extLst>
          </p:cNvPr>
          <p:cNvSpPr/>
          <p:nvPr/>
        </p:nvSpPr>
        <p:spPr>
          <a:xfrm>
            <a:off x="150217" y="2878024"/>
            <a:ext cx="1925426" cy="64353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EDC16C-895C-4C8E-B079-5924682BDAD0}"/>
              </a:ext>
            </a:extLst>
          </p:cNvPr>
          <p:cNvSpPr/>
          <p:nvPr/>
        </p:nvSpPr>
        <p:spPr>
          <a:xfrm>
            <a:off x="10126811" y="2875747"/>
            <a:ext cx="1925426" cy="643532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E88A8-C111-48CC-94C8-E865BCC2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Security</a:t>
            </a:r>
            <a:r>
              <a:rPr lang="en-US" dirty="0"/>
              <a:t> Guarantees and </a:t>
            </a:r>
            <a:r>
              <a:rPr lang="en-US" dirty="0">
                <a:latin typeface="Bahnschrift" panose="020B0502040204020203" pitchFamily="34" charset="0"/>
              </a:rPr>
              <a:t>Practical</a:t>
            </a:r>
            <a:r>
              <a:rPr lang="en-US" dirty="0"/>
              <a:t> Consideration of </a:t>
            </a:r>
            <a:r>
              <a:rPr lang="en-US" dirty="0" err="1"/>
              <a:t>eTAP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983B-42AB-4133-A648-87B42CD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11</a:t>
            </a:fld>
            <a:endParaRPr lang="en-US"/>
          </a:p>
        </p:txBody>
      </p:sp>
      <p:pic>
        <p:nvPicPr>
          <p:cNvPr id="63" name="Picture 62" descr="Devil Max The Husky">
            <a:extLst>
              <a:ext uri="{FF2B5EF4-FFF2-40B4-BE49-F238E27FC236}">
                <a16:creationId xmlns:a16="http://schemas.microsoft.com/office/drawing/2014/main" id="{A9AF296D-1247-4C7C-B2C4-A1556CB54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49" y="1753221"/>
            <a:ext cx="687218" cy="68721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D859379-8CCE-4635-B269-DF240F355925}"/>
              </a:ext>
            </a:extLst>
          </p:cNvPr>
          <p:cNvSpPr txBox="1"/>
          <p:nvPr/>
        </p:nvSpPr>
        <p:spPr>
          <a:xfrm>
            <a:off x="6478555" y="2002022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fully infiltrated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3388AE-259C-4790-A55B-7D2E759CBE00}"/>
              </a:ext>
            </a:extLst>
          </p:cNvPr>
          <p:cNvSpPr txBox="1"/>
          <p:nvPr/>
        </p:nvSpPr>
        <p:spPr>
          <a:xfrm>
            <a:off x="221410" y="4317235"/>
            <a:ext cx="5874590" cy="2279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Security Guarantees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Attacker </a:t>
            </a:r>
            <a:r>
              <a:rPr lang="en-US" i="1" dirty="0"/>
              <a:t>can’t learn </a:t>
            </a:r>
            <a:r>
              <a:rPr lang="en-US" dirty="0"/>
              <a:t>trigger and action data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Attacker </a:t>
            </a:r>
            <a:r>
              <a:rPr lang="en-US" i="1" dirty="0"/>
              <a:t>can’t modify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i="1" dirty="0"/>
              <a:t>delay</a:t>
            </a:r>
            <a:r>
              <a:rPr lang="en-US" dirty="0"/>
              <a:t> action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lang="en-US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Action Service </a:t>
            </a:r>
            <a:r>
              <a:rPr lang="en-US" i="1" dirty="0"/>
              <a:t>can’t learn </a:t>
            </a:r>
            <a:r>
              <a:rPr lang="en-US" dirty="0"/>
              <a:t>trigger data and vice versa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Action Service can only learn action data when </a:t>
            </a:r>
            <a:r>
              <a:rPr lang="en-US" i="1" dirty="0"/>
              <a:t>f</a:t>
            </a:r>
            <a:r>
              <a:rPr lang="en-US" i="1" baseline="-25000" dirty="0"/>
              <a:t>1 </a:t>
            </a:r>
            <a:r>
              <a:rPr lang="en-US" dirty="0"/>
              <a:t>=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Only</a:t>
            </a:r>
            <a:r>
              <a:rPr lang="en-US" i="1" dirty="0"/>
              <a:t> </a:t>
            </a:r>
            <a:r>
              <a:rPr lang="en-US" dirty="0"/>
              <a:t>client</a:t>
            </a:r>
            <a:r>
              <a:rPr lang="en-US" i="1" dirty="0"/>
              <a:t> </a:t>
            </a:r>
            <a:r>
              <a:rPr lang="en-US" dirty="0"/>
              <a:t>can learn user constant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573DD1-16FD-4C46-B3A6-184ED7176CA8}"/>
              </a:ext>
            </a:extLst>
          </p:cNvPr>
          <p:cNvSpPr txBox="1"/>
          <p:nvPr/>
        </p:nvSpPr>
        <p:spPr>
          <a:xfrm>
            <a:off x="2139320" y="2781039"/>
            <a:ext cx="15268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trigger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44FB7-9199-48EE-BB9B-7AED9FC7AAFF}"/>
              </a:ext>
            </a:extLst>
          </p:cNvPr>
          <p:cNvSpPr txBox="1"/>
          <p:nvPr/>
        </p:nvSpPr>
        <p:spPr>
          <a:xfrm>
            <a:off x="8503282" y="2776123"/>
            <a:ext cx="136012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action data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1736041-EAB0-48B4-9C97-BD270ED98892}"/>
              </a:ext>
            </a:extLst>
          </p:cNvPr>
          <p:cNvSpPr/>
          <p:nvPr/>
        </p:nvSpPr>
        <p:spPr>
          <a:xfrm>
            <a:off x="10121250" y="2877298"/>
            <a:ext cx="1935321" cy="64353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Action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AD9250-656D-4D04-8F64-89F14648BE28}"/>
              </a:ext>
            </a:extLst>
          </p:cNvPr>
          <p:cNvSpPr/>
          <p:nvPr/>
        </p:nvSpPr>
        <p:spPr>
          <a:xfrm>
            <a:off x="3725495" y="2440421"/>
            <a:ext cx="4630476" cy="15172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437781-CC9A-47BB-BCC8-1D06F12A0958}"/>
              </a:ext>
            </a:extLst>
          </p:cNvPr>
          <p:cNvSpPr txBox="1"/>
          <p:nvPr/>
        </p:nvSpPr>
        <p:spPr>
          <a:xfrm>
            <a:off x="4168068" y="2543290"/>
            <a:ext cx="3789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Trigger-Action Platform (TAP)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DE5428-3522-40D3-B9A4-B066E575B978}"/>
              </a:ext>
            </a:extLst>
          </p:cNvPr>
          <p:cNvSpPr txBox="1"/>
          <p:nvPr/>
        </p:nvSpPr>
        <p:spPr>
          <a:xfrm>
            <a:off x="3887438" y="3084028"/>
            <a:ext cx="43917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trigger data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constant</a:t>
            </a:r>
            <a:r>
              <a:rPr lang="en-US" dirty="0"/>
              <a:t>), </a:t>
            </a:r>
          </a:p>
          <a:p>
            <a:r>
              <a:rPr lang="en-US" dirty="0"/>
              <a:t>THEN </a:t>
            </a:r>
            <a:r>
              <a:rPr lang="en-US" dirty="0">
                <a:solidFill>
                  <a:schemeClr val="accent1"/>
                </a:solidFill>
              </a:rPr>
              <a:t>action data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trigger data</a:t>
            </a:r>
            <a:r>
              <a:rPr lang="en-US" dirty="0"/>
              <a:t> , </a:t>
            </a:r>
            <a:r>
              <a:rPr lang="en-US" dirty="0">
                <a:solidFill>
                  <a:schemeClr val="accent3"/>
                </a:solidFill>
              </a:rPr>
              <a:t>constant</a:t>
            </a:r>
            <a:r>
              <a:rPr lang="en-US" dirty="0"/>
              <a:t>)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D6B4AF-7746-4DFA-8B17-B1EA628966DE}"/>
              </a:ext>
            </a:extLst>
          </p:cNvPr>
          <p:cNvSpPr/>
          <p:nvPr/>
        </p:nvSpPr>
        <p:spPr>
          <a:xfrm>
            <a:off x="145323" y="2877298"/>
            <a:ext cx="1925426" cy="64353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 dirty="0"/>
              <a:t>Trigger Service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7F97F8-FF3F-4CE4-B8C7-562224162340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2070749" y="3199064"/>
            <a:ext cx="1654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462316-7E20-4911-82BC-66F74AA70308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>
            <a:off x="8355971" y="3199064"/>
            <a:ext cx="1765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86" descr="Programmer female outline">
            <a:extLst>
              <a:ext uri="{FF2B5EF4-FFF2-40B4-BE49-F238E27FC236}">
                <a16:creationId xmlns:a16="http://schemas.microsoft.com/office/drawing/2014/main" id="{56354DA7-758E-4FCE-B42F-0B7D94CCE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2858" y="1127494"/>
            <a:ext cx="694856" cy="69485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6E45067-B0A5-4FFE-A575-F937CE2ED75F}"/>
              </a:ext>
            </a:extLst>
          </p:cNvPr>
          <p:cNvSpPr txBox="1"/>
          <p:nvPr/>
        </p:nvSpPr>
        <p:spPr>
          <a:xfrm>
            <a:off x="1442990" y="1844433"/>
            <a:ext cx="195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User Client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6CF9E21-A80B-4758-8A1B-A85A69A93CFB}"/>
              </a:ext>
            </a:extLst>
          </p:cNvPr>
          <p:cNvCxnSpPr>
            <a:cxnSpLocks/>
          </p:cNvCxnSpPr>
          <p:nvPr/>
        </p:nvCxnSpPr>
        <p:spPr>
          <a:xfrm>
            <a:off x="2767435" y="1474897"/>
            <a:ext cx="2450279" cy="965524"/>
          </a:xfrm>
          <a:prstGeom prst="bentConnector3">
            <a:avLst>
              <a:gd name="adj1" fmla="val 998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99D36D-3448-418B-9D08-A77C50516426}"/>
              </a:ext>
            </a:extLst>
          </p:cNvPr>
          <p:cNvSpPr txBox="1"/>
          <p:nvPr/>
        </p:nvSpPr>
        <p:spPr>
          <a:xfrm>
            <a:off x="4660072" y="4857967"/>
            <a:ext cx="1312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a-DK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[Chiang et al, 2020]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E7A228-96F9-4AD0-B105-B90310C7A85D}"/>
              </a:ext>
            </a:extLst>
          </p:cNvPr>
          <p:cNvSpPr txBox="1"/>
          <p:nvPr/>
        </p:nvSpPr>
        <p:spPr>
          <a:xfrm>
            <a:off x="4541257" y="5119577"/>
            <a:ext cx="15547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100" dirty="0"/>
              <a:t>[Fernandes et al, 2018], </a:t>
            </a:r>
          </a:p>
          <a:p>
            <a:r>
              <a:rPr lang="da-DK" sz="1100" dirty="0"/>
              <a:t>[Chiang et al, 2020]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0050B-7D29-4169-9595-A643FE517EEF}"/>
              </a:ext>
            </a:extLst>
          </p:cNvPr>
          <p:cNvSpPr txBox="1"/>
          <p:nvPr/>
        </p:nvSpPr>
        <p:spPr>
          <a:xfrm>
            <a:off x="83309" y="3538745"/>
            <a:ext cx="204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Bahnschrift" panose="020B0502040204020203" pitchFamily="34" charset="0"/>
              </a:rPr>
              <a:t>honest but curious</a:t>
            </a:r>
          </a:p>
        </p:txBody>
      </p:sp>
      <p:pic>
        <p:nvPicPr>
          <p:cNvPr id="30" name="Graphic 29" descr="Programmer female outline">
            <a:extLst>
              <a:ext uri="{FF2B5EF4-FFF2-40B4-BE49-F238E27FC236}">
                <a16:creationId xmlns:a16="http://schemas.microsoft.com/office/drawing/2014/main" id="{14202D01-526C-4F5A-A346-C1EB8514BD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2858" y="1127948"/>
            <a:ext cx="694856" cy="6948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976953-C3AF-4B8E-9F20-9805C5CF2F98}"/>
              </a:ext>
            </a:extLst>
          </p:cNvPr>
          <p:cNvSpPr txBox="1"/>
          <p:nvPr/>
        </p:nvSpPr>
        <p:spPr>
          <a:xfrm>
            <a:off x="10064183" y="3519279"/>
            <a:ext cx="204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latin typeface="Bahnschrift" panose="020B0502040204020203" pitchFamily="34" charset="0"/>
              </a:rPr>
              <a:t>honest but curious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638C-8B51-413A-B260-CF65CADF45F7}"/>
              </a:ext>
            </a:extLst>
          </p:cNvPr>
          <p:cNvSpPr txBox="1"/>
          <p:nvPr/>
        </p:nvSpPr>
        <p:spPr>
          <a:xfrm>
            <a:off x="5037995" y="3939749"/>
            <a:ext cx="204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Bahnschrift" panose="020B0502040204020203" pitchFamily="34" charset="0"/>
              </a:rPr>
              <a:t>malicious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BAB3F8-D59B-454E-9758-ACA40C95A1AB}"/>
              </a:ext>
            </a:extLst>
          </p:cNvPr>
          <p:cNvSpPr txBox="1"/>
          <p:nvPr/>
        </p:nvSpPr>
        <p:spPr>
          <a:xfrm>
            <a:off x="887142" y="1846667"/>
            <a:ext cx="1273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Bahnschrift" panose="020B0502040204020203" pitchFamily="34" charset="0"/>
              </a:rPr>
              <a:t>trusted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5EE69-16FA-4008-95CE-3BD3B8E3E6D5}"/>
              </a:ext>
            </a:extLst>
          </p:cNvPr>
          <p:cNvSpPr txBox="1"/>
          <p:nvPr/>
        </p:nvSpPr>
        <p:spPr>
          <a:xfrm>
            <a:off x="6389873" y="4317235"/>
            <a:ext cx="5802127" cy="183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/>
              <a:t>Practical Consideration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Minimal changes to trigger and action service </a:t>
            </a:r>
            <a:br>
              <a:rPr lang="en-US" dirty="0"/>
            </a:br>
            <a:r>
              <a:rPr lang="en-US" sz="1400" dirty="0"/>
              <a:t>(no infrastructural change, constant extra storage per user, etc.)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Services don’t need to know each other or the rules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Client may not be always online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9" grpId="0" animBg="1"/>
      <p:bldP spid="33" grpId="0" animBg="1"/>
      <p:bldP spid="64" grpId="0"/>
      <p:bldP spid="34" grpId="0"/>
      <p:bldP spid="35" grpId="0"/>
      <p:bldP spid="7" grpId="0"/>
      <p:bldP spid="27" grpId="0"/>
      <p:bldP spid="31" grpId="0"/>
      <p:bldP spid="32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5252-F498-4D76-B852-360F4F8A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 Overview of </a:t>
            </a:r>
            <a:r>
              <a:rPr lang="en-US" sz="2800" dirty="0" err="1"/>
              <a:t>eTAP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DAB7-226D-4FE4-BE19-958304E3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37"/>
            <a:ext cx="10515600" cy="4534118"/>
          </a:xfrm>
        </p:spPr>
        <p:txBody>
          <a:bodyPr>
            <a:normAutofit/>
          </a:bodyPr>
          <a:lstStyle/>
          <a:p>
            <a:r>
              <a:rPr lang="en-US" sz="1800" dirty="0"/>
              <a:t>Use </a:t>
            </a:r>
            <a:r>
              <a:rPr lang="en-US" sz="1800" b="1" dirty="0"/>
              <a:t>Garbled Circuit </a:t>
            </a:r>
            <a:r>
              <a:rPr lang="en-US" sz="1800" dirty="0"/>
              <a:t>for secure function evaluation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Extend Garbled Circuit to satisfy all security goals</a:t>
            </a:r>
          </a:p>
          <a:p>
            <a:r>
              <a:rPr lang="en-US" sz="1800" dirty="0"/>
              <a:t>Asymmetric trust assumptions lead to more optimizations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D4C7A08-16D9-40B9-A8FC-4862065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115F9-F96C-4130-AB78-BDA125AFD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007" y="2250792"/>
            <a:ext cx="5459982" cy="2559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A2A8AD-055B-41EB-AEED-940812F19E3C}"/>
              </a:ext>
            </a:extLst>
          </p:cNvPr>
          <p:cNvSpPr txBox="1"/>
          <p:nvPr/>
        </p:nvSpPr>
        <p:spPr>
          <a:xfrm>
            <a:off x="276284" y="3748541"/>
            <a:ext cx="3384492" cy="599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Convert functions to garbled circuit </a:t>
            </a:r>
            <a:endParaRPr lang="en-US" sz="1600" i="1" dirty="0">
              <a:solidFill>
                <a:prstClr val="black"/>
              </a:solidFill>
              <a:latin typeface="Calibri Light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Encode input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66A49-F17C-49D3-A272-9F8165C72881}"/>
              </a:ext>
            </a:extLst>
          </p:cNvPr>
          <p:cNvSpPr txBox="1"/>
          <p:nvPr/>
        </p:nvSpPr>
        <p:spPr>
          <a:xfrm>
            <a:off x="8878088" y="2534023"/>
            <a:ext cx="2573231" cy="599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Evaluate garbled circuit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Decode output data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612EBF57-3BE8-47CD-BC08-02146DB01419}"/>
              </a:ext>
            </a:extLst>
          </p:cNvPr>
          <p:cNvSpPr/>
          <p:nvPr/>
        </p:nvSpPr>
        <p:spPr>
          <a:xfrm>
            <a:off x="549589" y="3166282"/>
            <a:ext cx="2622814" cy="337630"/>
          </a:xfrm>
          <a:prstGeom prst="wedgeRoundRectCallout">
            <a:avLst>
              <a:gd name="adj1" fmla="val -36549"/>
              <a:gd name="adj2" fmla="val 118630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be pre-computed w/o input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060B3F9C-43D4-4A73-9563-46AE09036EBF}"/>
              </a:ext>
            </a:extLst>
          </p:cNvPr>
          <p:cNvSpPr/>
          <p:nvPr/>
        </p:nvSpPr>
        <p:spPr>
          <a:xfrm>
            <a:off x="9187430" y="2016779"/>
            <a:ext cx="2121755" cy="337630"/>
          </a:xfrm>
          <a:prstGeom prst="wedgeRoundRectCallout">
            <a:avLst>
              <a:gd name="adj1" fmla="val -36464"/>
              <a:gd name="adj2" fmla="val 113017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computationally efficient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E46539-A035-468E-A739-E12F019C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#1: Setup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(once, w/ client)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86FB1-F07A-40D5-8420-0B2D0ECA818F}"/>
              </a:ext>
            </a:extLst>
          </p:cNvPr>
          <p:cNvSpPr/>
          <p:nvPr/>
        </p:nvSpPr>
        <p:spPr>
          <a:xfrm>
            <a:off x="8205436" y="23642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Action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571578-5D23-4ACB-811C-30983C591911}"/>
              </a:ext>
            </a:extLst>
          </p:cNvPr>
          <p:cNvSpPr/>
          <p:nvPr/>
        </p:nvSpPr>
        <p:spPr>
          <a:xfrm>
            <a:off x="4994936" y="2253868"/>
            <a:ext cx="2416315" cy="6779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F86EA8-AA33-416D-8BE9-92DA14A33A47}"/>
              </a:ext>
            </a:extLst>
          </p:cNvPr>
          <p:cNvSpPr/>
          <p:nvPr/>
        </p:nvSpPr>
        <p:spPr>
          <a:xfrm>
            <a:off x="2554831" y="2366471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/>
              <a:t>Trigger Service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A77C2F-5D23-4757-B83E-6295D494C566}"/>
              </a:ext>
            </a:extLst>
          </p:cNvPr>
          <p:cNvGrpSpPr/>
          <p:nvPr/>
        </p:nvGrpSpPr>
        <p:grpSpPr>
          <a:xfrm>
            <a:off x="5225797" y="3926153"/>
            <a:ext cx="1954592" cy="1079569"/>
            <a:chOff x="8657805" y="3423759"/>
            <a:chExt cx="1954592" cy="1079569"/>
          </a:xfrm>
        </p:grpSpPr>
        <p:pic>
          <p:nvPicPr>
            <p:cNvPr id="11" name="Graphic 10" descr="Programmer female outline">
              <a:extLst>
                <a:ext uri="{FF2B5EF4-FFF2-40B4-BE49-F238E27FC236}">
                  <a16:creationId xmlns:a16="http://schemas.microsoft.com/office/drawing/2014/main" id="{40E25747-E401-4322-94E6-76D9733B7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7673" y="3423759"/>
              <a:ext cx="694856" cy="6948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CBF6D9-F761-414C-BE63-D74BABD67CB4}"/>
                </a:ext>
              </a:extLst>
            </p:cNvPr>
            <p:cNvSpPr txBox="1"/>
            <p:nvPr/>
          </p:nvSpPr>
          <p:spPr>
            <a:xfrm>
              <a:off x="8657805" y="4133996"/>
              <a:ext cx="19545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Trusted Client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68017EE-11D1-44D3-8047-B91E2EE70C0C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3377791" y="2823671"/>
            <a:ext cx="2477874" cy="144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967636F-C295-4070-B22B-6882F0270C3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50521" y="2821457"/>
            <a:ext cx="2477875" cy="145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8F203EB-FAF4-44A3-BBF5-67F44657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0364CE-CF15-454C-B9CB-0F6273BD8D7C}"/>
                  </a:ext>
                </a:extLst>
              </p:cNvPr>
              <p:cNvSpPr txBox="1"/>
              <p:nvPr/>
            </p:nvSpPr>
            <p:spPr>
              <a:xfrm>
                <a:off x="3149262" y="4431916"/>
                <a:ext cx="457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0364CE-CF15-454C-B9CB-0F6273B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62" y="4431916"/>
                <a:ext cx="4570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FCD877-AA41-4F3C-B2B0-A8DF2AD88383}"/>
                  </a:ext>
                </a:extLst>
              </p:cNvPr>
              <p:cNvSpPr txBox="1"/>
              <p:nvPr/>
            </p:nvSpPr>
            <p:spPr>
              <a:xfrm>
                <a:off x="8777494" y="4431916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FCD877-AA41-4F3C-B2B0-A8DF2AD8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494" y="4431916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D7DD918-BEEC-476C-9C56-B75CCFAE3997}"/>
              </a:ext>
            </a:extLst>
          </p:cNvPr>
          <p:cNvSpPr txBox="1"/>
          <p:nvPr/>
        </p:nvSpPr>
        <p:spPr>
          <a:xfrm>
            <a:off x="2313121" y="1569655"/>
            <a:ext cx="7565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During OAuth negotiation with Trigger/Action Service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643578-99B0-4EA5-ACF6-3DC67EAAEBA8}"/>
              </a:ext>
            </a:extLst>
          </p:cNvPr>
          <p:cNvSpPr txBox="1"/>
          <p:nvPr/>
        </p:nvSpPr>
        <p:spPr>
          <a:xfrm>
            <a:off x="1977227" y="4801248"/>
            <a:ext cx="2980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trigger secret key to generate GC encoding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9A6BA-61E7-459F-812F-80AFB50BF796}"/>
              </a:ext>
            </a:extLst>
          </p:cNvPr>
          <p:cNvSpPr txBox="1"/>
          <p:nvPr/>
        </p:nvSpPr>
        <p:spPr>
          <a:xfrm>
            <a:off x="7448492" y="4841170"/>
            <a:ext cx="2980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action secret key to protect GC decoding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283635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6A00-D5B5-4573-A8F3-DE5FB6CB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#2: Function Garbling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(</a:t>
            </a:r>
            <a:r>
              <a:rPr kumimoji="0" lang="en-US" sz="180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periodic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, w/ client)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02B62-D09E-4D87-9D76-21DC6781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1FF04F-EA2E-4227-8533-20F54DDB55EA}"/>
              </a:ext>
            </a:extLst>
          </p:cNvPr>
          <p:cNvSpPr/>
          <p:nvPr/>
        </p:nvSpPr>
        <p:spPr>
          <a:xfrm>
            <a:off x="8743543" y="1522329"/>
            <a:ext cx="2416315" cy="6779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6C17C7-5208-4AF0-853C-CAE94E3B09BB}"/>
              </a:ext>
            </a:extLst>
          </p:cNvPr>
          <p:cNvGrpSpPr/>
          <p:nvPr/>
        </p:nvGrpSpPr>
        <p:grpSpPr>
          <a:xfrm>
            <a:off x="8974404" y="3328174"/>
            <a:ext cx="1954592" cy="1079569"/>
            <a:chOff x="8657805" y="3423759"/>
            <a:chExt cx="1954592" cy="1079569"/>
          </a:xfrm>
        </p:grpSpPr>
        <p:pic>
          <p:nvPicPr>
            <p:cNvPr id="9" name="Graphic 8" descr="Programmer female outline">
              <a:extLst>
                <a:ext uri="{FF2B5EF4-FFF2-40B4-BE49-F238E27FC236}">
                  <a16:creationId xmlns:a16="http://schemas.microsoft.com/office/drawing/2014/main" id="{47C1BA3E-20A8-4DFB-8024-9DCC13EE2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87673" y="3423759"/>
              <a:ext cx="694856" cy="6948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98EA7-F736-4A36-9FC9-5A334DD9CE69}"/>
                </a:ext>
              </a:extLst>
            </p:cNvPr>
            <p:cNvSpPr txBox="1"/>
            <p:nvPr/>
          </p:nvSpPr>
          <p:spPr>
            <a:xfrm>
              <a:off x="8657805" y="4133996"/>
              <a:ext cx="19545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Trusted Client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9799B-DA2C-44A7-ADAC-68D86A4E50B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9951700" y="2200308"/>
            <a:ext cx="1" cy="112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6FC7BC-56F2-49AC-8DD6-21383C6FC0A9}"/>
              </a:ext>
            </a:extLst>
          </p:cNvPr>
          <p:cNvSpPr txBox="1"/>
          <p:nvPr/>
        </p:nvSpPr>
        <p:spPr>
          <a:xfrm>
            <a:off x="838200" y="2393749"/>
            <a:ext cx="7039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sng"/>
              <a:t>Client does: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E8454-B90E-4ED1-A400-771AB24015F1}"/>
              </a:ext>
            </a:extLst>
          </p:cNvPr>
          <p:cNvSpPr txBox="1"/>
          <p:nvPr/>
        </p:nvSpPr>
        <p:spPr>
          <a:xfrm>
            <a:off x="838201" y="1275500"/>
            <a:ext cx="439179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/>
              <a:t>Given a Rule:</a:t>
            </a:r>
          </a:p>
          <a:p>
            <a:r>
              <a:rPr lang="en-US"/>
              <a:t>IF </a:t>
            </a:r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trigger data</a:t>
            </a:r>
            <a:r>
              <a:rPr lang="en-US"/>
              <a:t>, </a:t>
            </a:r>
            <a:r>
              <a:rPr lang="en-US">
                <a:solidFill>
                  <a:schemeClr val="accent3"/>
                </a:solidFill>
              </a:rPr>
              <a:t>constant</a:t>
            </a:r>
            <a:r>
              <a:rPr lang="en-US"/>
              <a:t>), </a:t>
            </a:r>
          </a:p>
          <a:p>
            <a:r>
              <a:rPr lang="en-US"/>
              <a:t>THEN </a:t>
            </a:r>
            <a:r>
              <a:rPr lang="en-US">
                <a:solidFill>
                  <a:schemeClr val="accent1"/>
                </a:solidFill>
              </a:rPr>
              <a:t>action data </a:t>
            </a:r>
            <a:r>
              <a:rPr lang="en-US"/>
              <a:t>= </a:t>
            </a:r>
            <a:r>
              <a:rPr lang="en-US" i="1"/>
              <a:t>f</a:t>
            </a:r>
            <a:r>
              <a:rPr lang="en-US" i="1" baseline="-25000"/>
              <a:t>2</a:t>
            </a:r>
            <a:r>
              <a:rPr lang="en-US"/>
              <a:t>(</a:t>
            </a:r>
            <a:r>
              <a:rPr lang="en-US">
                <a:solidFill>
                  <a:schemeClr val="accent2"/>
                </a:solidFill>
              </a:rPr>
              <a:t>trigger data</a:t>
            </a:r>
            <a:r>
              <a:rPr lang="en-US"/>
              <a:t> , </a:t>
            </a:r>
            <a:r>
              <a:rPr lang="en-US">
                <a:solidFill>
                  <a:schemeClr val="accent3"/>
                </a:solidFill>
              </a:rPr>
              <a:t>constant</a:t>
            </a:r>
            <a:r>
              <a:rPr lang="en-US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B7FDA-741F-4EDF-B97F-5A6342FFB189}"/>
              </a:ext>
            </a:extLst>
          </p:cNvPr>
          <p:cNvSpPr txBox="1"/>
          <p:nvPr/>
        </p:nvSpPr>
        <p:spPr>
          <a:xfrm>
            <a:off x="9982199" y="2319819"/>
            <a:ext cx="1878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garbled circuit,</a:t>
            </a:r>
          </a:p>
          <a:p>
            <a:r>
              <a:rPr lang="en-US" dirty="0"/>
              <a:t>garbled constant,</a:t>
            </a:r>
          </a:p>
          <a:p>
            <a:r>
              <a:rPr lang="en-US" dirty="0"/>
              <a:t>decode blob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C1E60-6854-405B-8F1E-54AD32D223E7}"/>
                  </a:ext>
                </a:extLst>
              </p:cNvPr>
              <p:cNvSpPr txBox="1"/>
              <p:nvPr/>
            </p:nvSpPr>
            <p:spPr>
              <a:xfrm>
                <a:off x="3645778" y="2915009"/>
                <a:ext cx="457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C1E60-6854-405B-8F1E-54AD32D2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778" y="2915009"/>
                <a:ext cx="4570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DDE3038-F106-4FD0-BB0B-AA82069BD80C}"/>
              </a:ext>
            </a:extLst>
          </p:cNvPr>
          <p:cNvSpPr txBox="1"/>
          <p:nvPr/>
        </p:nvSpPr>
        <p:spPr>
          <a:xfrm>
            <a:off x="4848089" y="2915009"/>
            <a:ext cx="63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f</a:t>
            </a:r>
            <a:r>
              <a:rPr lang="en-US" i="1" baseline="-25000"/>
              <a:t>1</a:t>
            </a:r>
            <a:r>
              <a:rPr lang="en-US" i="1"/>
              <a:t>, f</a:t>
            </a:r>
            <a:r>
              <a:rPr lang="en-US" i="1" baseline="-25000"/>
              <a:t>2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E0ED-BA7F-4802-B5B9-10AE07BA9BA7}"/>
              </a:ext>
            </a:extLst>
          </p:cNvPr>
          <p:cNvSpPr txBox="1"/>
          <p:nvPr/>
        </p:nvSpPr>
        <p:spPr>
          <a:xfrm>
            <a:off x="3236662" y="3614999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encode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E3DC3-E069-4D71-8BA5-C92873C25916}"/>
              </a:ext>
            </a:extLst>
          </p:cNvPr>
          <p:cNvSpPr txBox="1"/>
          <p:nvPr/>
        </p:nvSpPr>
        <p:spPr>
          <a:xfrm>
            <a:off x="3312785" y="4314990"/>
            <a:ext cx="26672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Garbled Circuit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77994-095B-48DB-B749-4F1176FB31AF}"/>
              </a:ext>
            </a:extLst>
          </p:cNvPr>
          <p:cNvSpPr txBox="1"/>
          <p:nvPr/>
        </p:nvSpPr>
        <p:spPr>
          <a:xfrm>
            <a:off x="2981164" y="5127365"/>
            <a:ext cx="154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circuit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7561C-F82E-444C-88D1-0EB6B632AA2D}"/>
              </a:ext>
            </a:extLst>
          </p:cNvPr>
          <p:cNvSpPr txBox="1"/>
          <p:nvPr/>
        </p:nvSpPr>
        <p:spPr>
          <a:xfrm>
            <a:off x="4906655" y="512736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decode info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2CFFD5-38AD-4DCB-9762-69786E9928ED}"/>
                  </a:ext>
                </a:extLst>
              </p:cNvPr>
              <p:cNvSpPr txBox="1"/>
              <p:nvPr/>
            </p:nvSpPr>
            <p:spPr>
              <a:xfrm>
                <a:off x="6181941" y="291500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2CFFD5-38AD-4DCB-9762-69786E99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941" y="2915009"/>
                <a:ext cx="5018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DEE2F8C-FCB2-4B75-88B2-68CA65799EA8}"/>
              </a:ext>
            </a:extLst>
          </p:cNvPr>
          <p:cNvSpPr txBox="1"/>
          <p:nvPr/>
        </p:nvSpPr>
        <p:spPr>
          <a:xfrm>
            <a:off x="2084394" y="2955266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constant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F0F77-865B-497F-B188-F028C5372D2B}"/>
              </a:ext>
            </a:extLst>
          </p:cNvPr>
          <p:cNvSpPr txBox="1"/>
          <p:nvPr/>
        </p:nvSpPr>
        <p:spPr>
          <a:xfrm>
            <a:off x="6560405" y="5127365"/>
            <a:ext cx="22213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Symmetric Encryption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4FE1A-0AAB-43EB-B992-4428675A5D62}"/>
              </a:ext>
            </a:extLst>
          </p:cNvPr>
          <p:cNvSpPr txBox="1"/>
          <p:nvPr/>
        </p:nvSpPr>
        <p:spPr>
          <a:xfrm>
            <a:off x="1034529" y="4310436"/>
            <a:ext cx="1578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Input Encoding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4973D-05D3-4783-9775-9E80D4D7A007}"/>
              </a:ext>
            </a:extLst>
          </p:cNvPr>
          <p:cNvSpPr txBox="1"/>
          <p:nvPr/>
        </p:nvSpPr>
        <p:spPr>
          <a:xfrm>
            <a:off x="7004373" y="5747799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decode blob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5FBEC-10E4-4423-BEBA-E39EA5D64938}"/>
              </a:ext>
            </a:extLst>
          </p:cNvPr>
          <p:cNvSpPr txBox="1"/>
          <p:nvPr/>
        </p:nvSpPr>
        <p:spPr>
          <a:xfrm>
            <a:off x="956846" y="5127365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constant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AD662E-F375-4AA6-9F44-A13AEE509B56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874305" y="3284341"/>
            <a:ext cx="1" cy="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14E8E0-8066-4817-94D3-4E4C79B92FEF}"/>
              </a:ext>
            </a:extLst>
          </p:cNvPr>
          <p:cNvCxnSpPr>
            <a:stCxn id="15" idx="2"/>
          </p:cNvCxnSpPr>
          <p:nvPr/>
        </p:nvCxnSpPr>
        <p:spPr>
          <a:xfrm>
            <a:off x="5166069" y="3284341"/>
            <a:ext cx="0" cy="102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87A8D2-CC51-47C6-BDEB-2C0AB74E4083}"/>
              </a:ext>
            </a:extLst>
          </p:cNvPr>
          <p:cNvCxnSpPr>
            <a:stCxn id="7" idx="2"/>
          </p:cNvCxnSpPr>
          <p:nvPr/>
        </p:nvCxnSpPr>
        <p:spPr>
          <a:xfrm>
            <a:off x="3874305" y="3984331"/>
            <a:ext cx="0" cy="3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3E907D1-ED50-4DEE-99D8-4CA1C07D66B0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413160" y="3139932"/>
            <a:ext cx="671234" cy="1165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8896F59-A655-4A65-B436-FFA0F550E16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180734" y="3799665"/>
            <a:ext cx="1055929" cy="508414"/>
          </a:xfrm>
          <a:prstGeom prst="bentConnector3">
            <a:avLst>
              <a:gd name="adj1" fmla="val 100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5C0721-1A53-4016-8B1D-293032E695FA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1823847" y="4679768"/>
            <a:ext cx="1" cy="4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9A5210-53FA-4C5C-9E0F-6DDCE37DE5C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54677" y="4679768"/>
            <a:ext cx="1" cy="4475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74278-C0B3-4376-817F-E697B8FB06D8}"/>
              </a:ext>
            </a:extLst>
          </p:cNvPr>
          <p:cNvCxnSpPr>
            <a:stCxn id="22" idx="0"/>
          </p:cNvCxnSpPr>
          <p:nvPr/>
        </p:nvCxnSpPr>
        <p:spPr>
          <a:xfrm flipV="1">
            <a:off x="5544298" y="4679768"/>
            <a:ext cx="0" cy="4475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BCD122-4193-47C4-9AF7-C216EF11D92F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6181941" y="5312031"/>
            <a:ext cx="378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5746613-E33D-439D-9EA0-F5CC37394464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rot="16200000" flipH="1">
            <a:off x="6130440" y="3586743"/>
            <a:ext cx="1843024" cy="1238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330C2A8-518A-4761-836C-BDCD980B275C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7671062" y="5496697"/>
            <a:ext cx="0" cy="25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1368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11" grpId="0" animBg="1"/>
      <p:bldP spid="21" grpId="0"/>
      <p:bldP spid="22" grpId="0"/>
      <p:bldP spid="26" grpId="0" animBg="1"/>
      <p:bldP spid="27" grpId="0" animBg="1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011-5575-4153-AE8D-0F412DD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#3: Execution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(</a:t>
            </a:r>
            <a:r>
              <a:rPr kumimoji="0" lang="en-US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whenever trigger happens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, w/o client)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3970-7702-436E-973E-238EDE9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20D8DB-6304-4F75-B7FE-F3D7C9D4C5D6}"/>
              </a:ext>
            </a:extLst>
          </p:cNvPr>
          <p:cNvSpPr/>
          <p:nvPr/>
        </p:nvSpPr>
        <p:spPr>
          <a:xfrm>
            <a:off x="970788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Action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6BB110-C9CD-4A9E-B558-74419F6ED3C7}"/>
              </a:ext>
            </a:extLst>
          </p:cNvPr>
          <p:cNvSpPr/>
          <p:nvPr/>
        </p:nvSpPr>
        <p:spPr>
          <a:xfrm>
            <a:off x="4887843" y="1803168"/>
            <a:ext cx="2416315" cy="6779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60D239-BC54-4524-832B-DC993188EEA3}"/>
              </a:ext>
            </a:extLst>
          </p:cNvPr>
          <p:cNvSpPr/>
          <p:nvPr/>
        </p:nvSpPr>
        <p:spPr>
          <a:xfrm>
            <a:off x="83820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/>
              <a:t>Trigger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183C75-9923-4A57-BADF-B63740FFB1EE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484120" y="2142157"/>
            <a:ext cx="2403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FE19F-4CB7-4DB5-B6C2-F94CF27D6EE0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304158" y="2142157"/>
            <a:ext cx="240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C6A9E-732B-485B-920A-925BC361C246}"/>
              </a:ext>
            </a:extLst>
          </p:cNvPr>
          <p:cNvSpPr txBox="1"/>
          <p:nvPr/>
        </p:nvSpPr>
        <p:spPr>
          <a:xfrm>
            <a:off x="374500" y="2709746"/>
            <a:ext cx="6225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sng"/>
              <a:t>Trigger Service does: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22B881-5499-4861-9C1C-50D6A148C2B7}"/>
                  </a:ext>
                </a:extLst>
              </p:cNvPr>
              <p:cNvSpPr txBox="1"/>
              <p:nvPr/>
            </p:nvSpPr>
            <p:spPr>
              <a:xfrm>
                <a:off x="1303499" y="3320403"/>
                <a:ext cx="457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22B881-5499-4861-9C1C-50D6A148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99" y="3320403"/>
                <a:ext cx="4570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61584C5-D411-45C8-92E9-686BB348399A}"/>
              </a:ext>
            </a:extLst>
          </p:cNvPr>
          <p:cNvSpPr txBox="1"/>
          <p:nvPr/>
        </p:nvSpPr>
        <p:spPr>
          <a:xfrm>
            <a:off x="894383" y="402039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encode info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2CFA7-BF26-46BF-A62E-4194665C4FE2}"/>
              </a:ext>
            </a:extLst>
          </p:cNvPr>
          <p:cNvSpPr txBox="1"/>
          <p:nvPr/>
        </p:nvSpPr>
        <p:spPr>
          <a:xfrm>
            <a:off x="2263179" y="4758642"/>
            <a:ext cx="15786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Input Encoding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B89F3-0D8A-4D96-80C5-DF2BE5DF148A}"/>
              </a:ext>
            </a:extLst>
          </p:cNvPr>
          <p:cNvSpPr txBox="1"/>
          <p:nvPr/>
        </p:nvSpPr>
        <p:spPr>
          <a:xfrm>
            <a:off x="2044016" y="5575571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trigger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6C31AD-162E-47EE-B95F-D0A4097C9EB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532026" y="3689735"/>
            <a:ext cx="1" cy="3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98C51A-F290-403E-8B85-1903DC70862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3052497" y="5127974"/>
            <a:ext cx="1" cy="44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A42B35-727B-4EC5-A941-B44BE03AC742}"/>
              </a:ext>
            </a:extLst>
          </p:cNvPr>
          <p:cNvSpPr txBox="1"/>
          <p:nvPr/>
        </p:nvSpPr>
        <p:spPr>
          <a:xfrm>
            <a:off x="2409532" y="330767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trigger 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0D1E3D-7756-45E3-B0FE-B9ACF5CA53B2}"/>
              </a:ext>
            </a:extLst>
          </p:cNvPr>
          <p:cNvCxnSpPr>
            <a:stCxn id="37" idx="2"/>
            <a:endCxn id="23" idx="0"/>
          </p:cNvCxnSpPr>
          <p:nvPr/>
        </p:nvCxnSpPr>
        <p:spPr>
          <a:xfrm>
            <a:off x="3052497" y="3677009"/>
            <a:ext cx="1" cy="108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D7638B-DC77-4291-BC0C-DAB77B33C25E}"/>
              </a:ext>
            </a:extLst>
          </p:cNvPr>
          <p:cNvCxnSpPr>
            <a:stCxn id="15" idx="2"/>
            <a:endCxn id="23" idx="1"/>
          </p:cNvCxnSpPr>
          <p:nvPr/>
        </p:nvCxnSpPr>
        <p:spPr>
          <a:xfrm rot="16200000" flipH="1">
            <a:off x="1620811" y="4300939"/>
            <a:ext cx="553583" cy="731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09C3B9B-C810-4D8B-9C29-B89812F9B7D9}"/>
              </a:ext>
            </a:extLst>
          </p:cNvPr>
          <p:cNvSpPr txBox="1"/>
          <p:nvPr/>
        </p:nvSpPr>
        <p:spPr>
          <a:xfrm>
            <a:off x="2634114" y="1757655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trigger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20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011-5575-4153-AE8D-0F412DD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#3: Execution </a:t>
            </a:r>
            <a:r>
              <a:rPr lang="en-US" sz="1800">
                <a:solidFill>
                  <a:prstClr val="black"/>
                </a:solidFill>
              </a:rPr>
              <a:t>(whenever trigger happens, w/o client)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3970-7702-436E-973E-238EDE9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20D8DB-6304-4F75-B7FE-F3D7C9D4C5D6}"/>
              </a:ext>
            </a:extLst>
          </p:cNvPr>
          <p:cNvSpPr/>
          <p:nvPr/>
        </p:nvSpPr>
        <p:spPr>
          <a:xfrm>
            <a:off x="970788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Action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6BB110-C9CD-4A9E-B558-74419F6ED3C7}"/>
              </a:ext>
            </a:extLst>
          </p:cNvPr>
          <p:cNvSpPr/>
          <p:nvPr/>
        </p:nvSpPr>
        <p:spPr>
          <a:xfrm>
            <a:off x="4887843" y="1803168"/>
            <a:ext cx="2416315" cy="6779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60D239-BC54-4524-832B-DC993188EEA3}"/>
              </a:ext>
            </a:extLst>
          </p:cNvPr>
          <p:cNvSpPr/>
          <p:nvPr/>
        </p:nvSpPr>
        <p:spPr>
          <a:xfrm>
            <a:off x="83820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/>
              <a:t>Trigger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183C75-9923-4A57-BADF-B63740FFB1EE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484120" y="2142157"/>
            <a:ext cx="2403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FE19F-4CB7-4DB5-B6C2-F94CF27D6EE0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7304158" y="2142157"/>
            <a:ext cx="240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C6A9E-732B-485B-920A-925BC361C246}"/>
              </a:ext>
            </a:extLst>
          </p:cNvPr>
          <p:cNvSpPr txBox="1"/>
          <p:nvPr/>
        </p:nvSpPr>
        <p:spPr>
          <a:xfrm>
            <a:off x="4088437" y="2709746"/>
            <a:ext cx="6774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sng"/>
              <a:t>TAP does:</a:t>
            </a:r>
            <a:r>
              <a:rPr lang="en-US" sz="1400" b="0" u="sng"/>
              <a:t> </a:t>
            </a:r>
            <a:endParaRPr lang="en-US" sz="1400" u="sng" baseline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E1A01-5408-445F-979D-51339882E862}"/>
              </a:ext>
            </a:extLst>
          </p:cNvPr>
          <p:cNvSpPr txBox="1"/>
          <p:nvPr/>
        </p:nvSpPr>
        <p:spPr>
          <a:xfrm>
            <a:off x="2634114" y="1757655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trigger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020BA4-CBD8-4928-9201-3EDCDD37C942}"/>
              </a:ext>
            </a:extLst>
          </p:cNvPr>
          <p:cNvSpPr txBox="1"/>
          <p:nvPr/>
        </p:nvSpPr>
        <p:spPr>
          <a:xfrm>
            <a:off x="3012059" y="3401503"/>
            <a:ext cx="154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circuit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A094C3-C885-4E95-B66A-69C52D5CC88A}"/>
              </a:ext>
            </a:extLst>
          </p:cNvPr>
          <p:cNvSpPr txBox="1"/>
          <p:nvPr/>
        </p:nvSpPr>
        <p:spPr>
          <a:xfrm>
            <a:off x="4948545" y="3401503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constant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34E2C-6EE8-4595-A9B9-B8B51ED307F3}"/>
              </a:ext>
            </a:extLst>
          </p:cNvPr>
          <p:cNvSpPr txBox="1"/>
          <p:nvPr/>
        </p:nvSpPr>
        <p:spPr>
          <a:xfrm>
            <a:off x="7072005" y="3401503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trigger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D43EF4-FDD5-46A8-B17C-53DFE8590652}"/>
              </a:ext>
            </a:extLst>
          </p:cNvPr>
          <p:cNvSpPr txBox="1"/>
          <p:nvPr/>
        </p:nvSpPr>
        <p:spPr>
          <a:xfrm>
            <a:off x="4523204" y="4348382"/>
            <a:ext cx="25846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Garbled Circuit Evaluation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EA26CCD-AF01-4BE3-8304-1AD5555597A1}"/>
              </a:ext>
            </a:extLst>
          </p:cNvPr>
          <p:cNvCxnSpPr>
            <a:cxnSpLocks/>
            <a:stCxn id="38" idx="2"/>
            <a:endCxn id="41" idx="1"/>
          </p:cNvCxnSpPr>
          <p:nvPr/>
        </p:nvCxnSpPr>
        <p:spPr>
          <a:xfrm rot="16200000" flipH="1">
            <a:off x="3773282" y="3783125"/>
            <a:ext cx="762213" cy="737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C6439A-C109-4981-876B-C5B7C89679A6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flipH="1">
            <a:off x="5815545" y="3770835"/>
            <a:ext cx="1" cy="57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35932D-0245-4D89-B30A-1C1ED92ABD3E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rot="5400000">
            <a:off x="6659243" y="2927138"/>
            <a:ext cx="577547" cy="2264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E0AD21D-21BC-474F-A1B5-59DE5D2F29A5}"/>
              </a:ext>
            </a:extLst>
          </p:cNvPr>
          <p:cNvSpPr txBox="1"/>
          <p:nvPr/>
        </p:nvSpPr>
        <p:spPr>
          <a:xfrm>
            <a:off x="4829794" y="5339367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action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BB805E-0A8A-44FE-9EC7-6A61D2374E23}"/>
              </a:ext>
            </a:extLst>
          </p:cNvPr>
          <p:cNvCxnSpPr>
            <a:stCxn id="41" idx="2"/>
            <a:endCxn id="50" idx="0"/>
          </p:cNvCxnSpPr>
          <p:nvPr/>
        </p:nvCxnSpPr>
        <p:spPr>
          <a:xfrm>
            <a:off x="5815545" y="4717714"/>
            <a:ext cx="0" cy="62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D0ECCE-FBDA-44E4-9DC1-452096FDF04E}"/>
              </a:ext>
            </a:extLst>
          </p:cNvPr>
          <p:cNvSpPr txBox="1"/>
          <p:nvPr/>
        </p:nvSpPr>
        <p:spPr>
          <a:xfrm>
            <a:off x="7520268" y="1757655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action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782E0A-0274-4B5B-BB4C-594A67DCBAAE}"/>
              </a:ext>
            </a:extLst>
          </p:cNvPr>
          <p:cNvSpPr txBox="1"/>
          <p:nvPr/>
        </p:nvSpPr>
        <p:spPr>
          <a:xfrm>
            <a:off x="7829712" y="2155748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decode blob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9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011-5575-4153-AE8D-0F412DD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#3: Execution </a:t>
            </a:r>
            <a:r>
              <a:rPr lang="en-US" sz="1800">
                <a:solidFill>
                  <a:prstClr val="black"/>
                </a:solidFill>
              </a:rPr>
              <a:t>(whenever trigger happens, w/o client)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3970-7702-436E-973E-238EDE9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3DDA2-939B-4119-A745-CDC62C313B59}"/>
              </a:ext>
            </a:extLst>
          </p:cNvPr>
          <p:cNvSpPr txBox="1"/>
          <p:nvPr/>
        </p:nvSpPr>
        <p:spPr>
          <a:xfrm>
            <a:off x="6096000" y="2788488"/>
            <a:ext cx="6000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sng"/>
              <a:t>Action Service does:</a:t>
            </a:r>
            <a:endParaRPr kumimoji="0" lang="en-US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BE12A0-8274-4C45-9422-B504181E3814}"/>
              </a:ext>
            </a:extLst>
          </p:cNvPr>
          <p:cNvSpPr/>
          <p:nvPr/>
        </p:nvSpPr>
        <p:spPr>
          <a:xfrm>
            <a:off x="970788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Action Service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4291C-2561-4562-8874-EAB3E8CE327C}"/>
              </a:ext>
            </a:extLst>
          </p:cNvPr>
          <p:cNvSpPr/>
          <p:nvPr/>
        </p:nvSpPr>
        <p:spPr>
          <a:xfrm>
            <a:off x="4887843" y="1803168"/>
            <a:ext cx="2416315" cy="677979"/>
          </a:xfrm>
          <a:prstGeom prst="round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Trigger-Action Platform (TAP)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C540121-9436-4058-9D57-2B3A27622AC8}"/>
              </a:ext>
            </a:extLst>
          </p:cNvPr>
          <p:cNvSpPr/>
          <p:nvPr/>
        </p:nvSpPr>
        <p:spPr>
          <a:xfrm>
            <a:off x="838200" y="1913557"/>
            <a:ext cx="1645920" cy="4572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/>
              <a:t>Trigger Service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C4677-8ED6-4D3E-BECC-FF088D42116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2484120" y="2142157"/>
            <a:ext cx="2403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134737-C0DF-4600-AE4D-D543C279F149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 flipV="1">
            <a:off x="7304158" y="2142157"/>
            <a:ext cx="24037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5D8119-9DFA-430F-99B2-CD42600A7345}"/>
              </a:ext>
            </a:extLst>
          </p:cNvPr>
          <p:cNvSpPr txBox="1"/>
          <p:nvPr/>
        </p:nvSpPr>
        <p:spPr>
          <a:xfrm>
            <a:off x="2634114" y="1757655"/>
            <a:ext cx="201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trigger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DB690F-1E15-479B-A11B-699F5109035F}"/>
              </a:ext>
            </a:extLst>
          </p:cNvPr>
          <p:cNvSpPr txBox="1"/>
          <p:nvPr/>
        </p:nvSpPr>
        <p:spPr>
          <a:xfrm>
            <a:off x="8610600" y="3330849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action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F48800-A1E9-4BB7-B823-3FDB1BD62563}"/>
              </a:ext>
            </a:extLst>
          </p:cNvPr>
          <p:cNvSpPr txBox="1"/>
          <p:nvPr/>
        </p:nvSpPr>
        <p:spPr>
          <a:xfrm>
            <a:off x="7829712" y="2155748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decode blob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A965BC-F622-47B4-9C1E-3C6C3D8B7951}"/>
                  </a:ext>
                </a:extLst>
              </p:cNvPr>
              <p:cNvSpPr txBox="1"/>
              <p:nvPr/>
            </p:nvSpPr>
            <p:spPr>
              <a:xfrm>
                <a:off x="5939385" y="3330849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A965BC-F622-47B4-9C1E-3C6C3D8B7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85" y="3330849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2EF04F0-1C8B-4837-B1DB-F6828141ECB9}"/>
              </a:ext>
            </a:extLst>
          </p:cNvPr>
          <p:cNvSpPr txBox="1"/>
          <p:nvPr/>
        </p:nvSpPr>
        <p:spPr>
          <a:xfrm>
            <a:off x="6849587" y="3330849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decode blob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D1305-821A-49CC-BBA1-353CF8B81E1A}"/>
              </a:ext>
            </a:extLst>
          </p:cNvPr>
          <p:cNvSpPr txBox="1"/>
          <p:nvPr/>
        </p:nvSpPr>
        <p:spPr>
          <a:xfrm>
            <a:off x="5893716" y="4229868"/>
            <a:ext cx="22421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Symmetric Decryption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B96C78-CCFB-42C3-9B47-DC7B89D9953C}"/>
              </a:ext>
            </a:extLst>
          </p:cNvPr>
          <p:cNvSpPr txBox="1"/>
          <p:nvPr/>
        </p:nvSpPr>
        <p:spPr>
          <a:xfrm>
            <a:off x="6377149" y="5037080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decode info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F1C904-489F-468B-BF90-08D2D3627C2B}"/>
              </a:ext>
            </a:extLst>
          </p:cNvPr>
          <p:cNvCxnSpPr>
            <a:stCxn id="36" idx="2"/>
          </p:cNvCxnSpPr>
          <p:nvPr/>
        </p:nvCxnSpPr>
        <p:spPr>
          <a:xfrm>
            <a:off x="6190287" y="3700181"/>
            <a:ext cx="0" cy="5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AC5F3D-EA12-44AE-8C24-65544BE16378}"/>
              </a:ext>
            </a:extLst>
          </p:cNvPr>
          <p:cNvCxnSpPr>
            <a:stCxn id="37" idx="2"/>
          </p:cNvCxnSpPr>
          <p:nvPr/>
        </p:nvCxnSpPr>
        <p:spPr>
          <a:xfrm>
            <a:off x="7525894" y="3700181"/>
            <a:ext cx="0" cy="52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39C677-0921-4F74-BC33-4071B8C7BF51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7014792" y="4599200"/>
            <a:ext cx="0" cy="43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477D81-E1B3-404E-B2E9-FDFF21AE7B0B}"/>
              </a:ext>
            </a:extLst>
          </p:cNvPr>
          <p:cNvSpPr txBox="1"/>
          <p:nvPr/>
        </p:nvSpPr>
        <p:spPr>
          <a:xfrm>
            <a:off x="8711653" y="5037080"/>
            <a:ext cx="176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Output Decoding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88DE4C-54B5-4E39-BDD4-ED1539EB81D2}"/>
              </a:ext>
            </a:extLst>
          </p:cNvPr>
          <p:cNvCxnSpPr>
            <a:stCxn id="40" idx="3"/>
            <a:endCxn id="47" idx="1"/>
          </p:cNvCxnSpPr>
          <p:nvPr/>
        </p:nvCxnSpPr>
        <p:spPr>
          <a:xfrm>
            <a:off x="7652435" y="5221746"/>
            <a:ext cx="105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6AD15F-4916-4F0A-9AA2-5C3272895FC0}"/>
              </a:ext>
            </a:extLst>
          </p:cNvPr>
          <p:cNvCxnSpPr>
            <a:stCxn id="34" idx="2"/>
            <a:endCxn id="47" idx="0"/>
          </p:cNvCxnSpPr>
          <p:nvPr/>
        </p:nvCxnSpPr>
        <p:spPr>
          <a:xfrm>
            <a:off x="9596351" y="3700181"/>
            <a:ext cx="0" cy="133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986253A-B70F-4BCC-A0A0-BE3FA07EFCBC}"/>
              </a:ext>
            </a:extLst>
          </p:cNvPr>
          <p:cNvSpPr txBox="1"/>
          <p:nvPr/>
        </p:nvSpPr>
        <p:spPr>
          <a:xfrm>
            <a:off x="8986663" y="5802352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action 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5C5C5E-EA51-49C4-BE70-24E76F460F4F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flipH="1">
            <a:off x="9596350" y="5406412"/>
            <a:ext cx="1" cy="39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3BD694C-4EAD-4B7D-9298-37F80A169190}"/>
              </a:ext>
            </a:extLst>
          </p:cNvPr>
          <p:cNvSpPr txBox="1"/>
          <p:nvPr/>
        </p:nvSpPr>
        <p:spPr>
          <a:xfrm>
            <a:off x="7520268" y="1757655"/>
            <a:ext cx="19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garbled action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3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7" grpId="0" animBg="1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316F28-C867-44C4-B0A9-D42F3169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eTAP’s</a:t>
            </a:r>
            <a:r>
              <a:rPr lang="en-US" dirty="0"/>
              <a:t>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DAB7-226D-4FE4-BE19-958304E3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36"/>
            <a:ext cx="10515600" cy="1548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No need for oblivious transfer: </a:t>
            </a:r>
            <a:r>
              <a:rPr lang="en-US" sz="2000" dirty="0"/>
              <a:t>All input data provided by “Circuit Generator”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Allows for efficient protocol</a:t>
            </a:r>
            <a:r>
              <a:rPr lang="en-US" sz="2000" dirty="0"/>
              <a:t>: Extending semi-honest protocols with authenticity can defend against a malicious TAP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D4C7A08-16D9-40B9-A8FC-4862065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C28E5-8DF4-41F0-9E71-80700F9F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43" y="3927666"/>
            <a:ext cx="3797514" cy="1780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23573B-2E3F-4894-86F9-C59858EBB221}"/>
                  </a:ext>
                </a:extLst>
              </p:cNvPr>
              <p:cNvSpPr txBox="1"/>
              <p:nvPr/>
            </p:nvSpPr>
            <p:spPr>
              <a:xfrm>
                <a:off x="5483233" y="3366710"/>
                <a:ext cx="6142059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Bahnschrift" panose="020B0502040204020203" pitchFamily="34" charset="0"/>
                  </a:rPr>
                  <a:t>Refer to our paper for more details on how </a:t>
                </a:r>
                <a:r>
                  <a:rPr lang="en-US" dirty="0" err="1">
                    <a:latin typeface="Bahnschrift" panose="020B0502040204020203" pitchFamily="34" charset="0"/>
                  </a:rPr>
                  <a:t>eTAP</a:t>
                </a:r>
                <a:r>
                  <a:rPr lang="en-US" dirty="0">
                    <a:latin typeface="Bahnschrift" panose="020B0502040204020203" pitchFamily="34" charset="0"/>
                  </a:rPr>
                  <a:t> …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Achieve garbled circuit authenticity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Κ</m:t>
                        </m:r>
                      </m:e>
                    </m:d>
                  </m:oMath>
                </a14:m>
                <a:r>
                  <a:rPr lang="en-US" sz="1800" dirty="0"/>
                  <a:t> communication overhead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Efficiently prevent Action Service to decode action data when </a:t>
                </a:r>
                <a:r>
                  <a:rPr lang="en-US" sz="1800" i="1" dirty="0"/>
                  <a:t>f</a:t>
                </a:r>
                <a:r>
                  <a:rPr lang="en-US" sz="1800" i="1" baseline="-25000" dirty="0"/>
                  <a:t>1</a:t>
                </a:r>
                <a:r>
                  <a:rPr lang="en-US" sz="1800" dirty="0"/>
                  <a:t> outputs false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Integrate with cover traffic to prevent metadata leakage </a:t>
                </a:r>
                <a:r>
                  <a:rPr lang="en-US" sz="1800" i="1" dirty="0"/>
                  <a:t>w/o</a:t>
                </a:r>
                <a:r>
                  <a:rPr lang="en-US" sz="1800" dirty="0"/>
                  <a:t> generating extra circuits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… and formal proofs on the security of our design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23573B-2E3F-4894-86F9-C59858EB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33" y="3366710"/>
                <a:ext cx="6142059" cy="3354765"/>
              </a:xfrm>
              <a:prstGeom prst="rect">
                <a:avLst/>
              </a:prstGeom>
              <a:blipFill>
                <a:blip r:embed="rId6"/>
                <a:stretch>
                  <a:fillRect l="-794" t="-907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84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AA25-143E-4141-842B-4AFE9D88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functions crawled from top IFTTT + Zapier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9AF5-F931-4E10-BA71-C66DB76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D830C4-43DF-43CF-B483-C3A9CF9F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95887"/>
              </p:ext>
            </p:extLst>
          </p:nvPr>
        </p:nvGraphicFramePr>
        <p:xfrm>
          <a:off x="838200" y="1494183"/>
          <a:ext cx="7648888" cy="45902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5191">
                  <a:extLst>
                    <a:ext uri="{9D8B030D-6E8A-4147-A177-3AD203B41FA5}">
                      <a16:colId xmlns:a16="http://schemas.microsoft.com/office/drawing/2014/main" val="3440484434"/>
                    </a:ext>
                  </a:extLst>
                </a:gridCol>
                <a:gridCol w="4823697">
                  <a:extLst>
                    <a:ext uri="{9D8B030D-6E8A-4147-A177-3AD203B41FA5}">
                      <a16:colId xmlns:a16="http://schemas.microsoft.com/office/drawing/2014/main" val="2249152373"/>
                    </a:ext>
                  </a:extLst>
                </a:gridCol>
              </a:tblGrid>
              <a:tr h="395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US" sz="16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  <a:endParaRPr lang="en-US" sz="16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2379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AND, OR,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Boolean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49097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&lt;, &gt;, ==, +, -, *, 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Basic numeric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25422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== “…”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String comparison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2896213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Map.lookup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Look up the value for the key x in a map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845911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x.contain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contain a string?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0571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end_with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start/end with a string?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6455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x.split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Split x using a delimiter and select the </a:t>
                      </a:r>
                      <a:r>
                        <a:rPr lang="en-US" sz="1600" err="1">
                          <a:latin typeface="+mn-lt"/>
                          <a:cs typeface="Cascadia Code" panose="020B0609020000020004" pitchFamily="49" charset="0"/>
                        </a:rPr>
                        <a:t>i-th</a:t>
                      </a: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 substring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851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Replace all occurrences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93989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x.extract_phone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/email()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Extract the first phone number/email found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0222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x.strip_html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/markdown()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Remove all HTML tags / convert to markdown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433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x.format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Number formatting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75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1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462-4ED1-4E9D-9BFF-3F6DBD94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94"/>
            <a:ext cx="10515600" cy="981982"/>
          </a:xfrm>
        </p:spPr>
        <p:txBody>
          <a:bodyPr>
            <a:normAutofit/>
          </a:bodyPr>
          <a:lstStyle/>
          <a:p>
            <a:r>
              <a:rPr lang="en-US" sz="2800"/>
              <a:t>Online services with different APIs don’t talk to each other</a:t>
            </a:r>
          </a:p>
        </p:txBody>
      </p:sp>
      <p:pic>
        <p:nvPicPr>
          <p:cNvPr id="9" name="Picture 8" descr="Google Sheets logo">
            <a:extLst>
              <a:ext uri="{FF2B5EF4-FFF2-40B4-BE49-F238E27FC236}">
                <a16:creationId xmlns:a16="http://schemas.microsoft.com/office/drawing/2014/main" id="{64F1538A-14B9-4B98-BCF5-A0749EEF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00" y="2001176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lack logo">
            <a:extLst>
              <a:ext uri="{FF2B5EF4-FFF2-40B4-BE49-F238E27FC236}">
                <a16:creationId xmlns:a16="http://schemas.microsoft.com/office/drawing/2014/main" id="{236CE1E2-9045-4BAF-8575-44A01124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93" y="319701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mail logo">
            <a:extLst>
              <a:ext uri="{FF2B5EF4-FFF2-40B4-BE49-F238E27FC236}">
                <a16:creationId xmlns:a16="http://schemas.microsoft.com/office/drawing/2014/main" id="{419566EB-6D79-4681-9374-79FE4624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05" y="3597060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witter logo">
            <a:extLst>
              <a:ext uri="{FF2B5EF4-FFF2-40B4-BE49-F238E27FC236}">
                <a16:creationId xmlns:a16="http://schemas.microsoft.com/office/drawing/2014/main" id="{A319C5B0-0A9D-430F-91B2-C19677E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02" y="43052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Google Drive logo">
            <a:extLst>
              <a:ext uri="{FF2B5EF4-FFF2-40B4-BE49-F238E27FC236}">
                <a16:creationId xmlns:a16="http://schemas.microsoft.com/office/drawing/2014/main" id="{53038F18-27BA-4C08-A5CD-FADBA789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80" y="4977193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rello logo">
            <a:extLst>
              <a:ext uri="{FF2B5EF4-FFF2-40B4-BE49-F238E27FC236}">
                <a16:creationId xmlns:a16="http://schemas.microsoft.com/office/drawing/2014/main" id="{F50D49A9-AF5F-4574-B763-1FE4678A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54" y="583495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hilips Hue logo">
            <a:extLst>
              <a:ext uri="{FF2B5EF4-FFF2-40B4-BE49-F238E27FC236}">
                <a16:creationId xmlns:a16="http://schemas.microsoft.com/office/drawing/2014/main" id="{A2F71AD6-28DF-48D7-BC60-CF637F4B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70" y="284538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oogle Assistant logo">
            <a:extLst>
              <a:ext uri="{FF2B5EF4-FFF2-40B4-BE49-F238E27FC236}">
                <a16:creationId xmlns:a16="http://schemas.microsoft.com/office/drawing/2014/main" id="{41E7D3DA-892A-4CE5-860D-ED4AE479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404" y="1944711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mazon Alexa logo">
            <a:extLst>
              <a:ext uri="{FF2B5EF4-FFF2-40B4-BE49-F238E27FC236}">
                <a16:creationId xmlns:a16="http://schemas.microsoft.com/office/drawing/2014/main" id="{A9819428-714B-462B-AA04-81DF2C9A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959" y="3869173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WEMO logo | Wireless ip camera, Belkin, Open source code">
            <a:extLst>
              <a:ext uri="{FF2B5EF4-FFF2-40B4-BE49-F238E27FC236}">
                <a16:creationId xmlns:a16="http://schemas.microsoft.com/office/drawing/2014/main" id="{9FEB0C6E-8B22-4A55-9BD3-3514E440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35" y="4977193"/>
            <a:ext cx="68453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G-logo | Lg logo, Mobile phone company, Logos">
            <a:extLst>
              <a:ext uri="{FF2B5EF4-FFF2-40B4-BE49-F238E27FC236}">
                <a16:creationId xmlns:a16="http://schemas.microsoft.com/office/drawing/2014/main" id="{14D78825-5B53-46FC-8644-830B04C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942" y="5704463"/>
            <a:ext cx="399932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14D7F-9139-46D0-A421-2E89C3F8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AA25-143E-4141-842B-4AFE9D88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functions crawled from top IFTTT + Zapier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9AF5-F931-4E10-BA71-C66DB76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D830C4-43DF-43CF-B483-C3A9CF9F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94662"/>
              </p:ext>
            </p:extLst>
          </p:nvPr>
        </p:nvGraphicFramePr>
        <p:xfrm>
          <a:off x="838200" y="1494183"/>
          <a:ext cx="7648888" cy="45902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5191">
                  <a:extLst>
                    <a:ext uri="{9D8B030D-6E8A-4147-A177-3AD203B41FA5}">
                      <a16:colId xmlns:a16="http://schemas.microsoft.com/office/drawing/2014/main" val="3440484434"/>
                    </a:ext>
                  </a:extLst>
                </a:gridCol>
                <a:gridCol w="4823697">
                  <a:extLst>
                    <a:ext uri="{9D8B030D-6E8A-4147-A177-3AD203B41FA5}">
                      <a16:colId xmlns:a16="http://schemas.microsoft.com/office/drawing/2014/main" val="2249152373"/>
                    </a:ext>
                  </a:extLst>
                </a:gridCol>
              </a:tblGrid>
              <a:tr h="39568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Function</a:t>
                      </a:r>
                      <a:endParaRPr lang="en-US" sz="16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  <a:endParaRPr lang="en-US" sz="16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2379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AND, OR, NOT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Boolean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9097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&lt;, &gt;, ==, +, -, *, / 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Basic numeric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5422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== “…”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String comparison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96213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Map.lookup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Look up the value for the key x in a map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2450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x.contain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contain a string?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0571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end_with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start/end with a string?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6455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x.split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Split x using a delimiter and select the </a:t>
                      </a:r>
                      <a:r>
                        <a:rPr lang="en-US" sz="1600" dirty="0" err="1">
                          <a:latin typeface="+mn-lt"/>
                          <a:cs typeface="Cascadia Code" panose="020B0609020000020004" pitchFamily="49" charset="0"/>
                        </a:rPr>
                        <a:t>i-th</a:t>
                      </a:r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 substring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851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Replace all occurrences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93989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x.extract_phone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/email()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Extract the first phone number/email found in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0222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x.strip_html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/markdown()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Remove all HTML tags / convert to markdown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433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x.format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Number formatting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8628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0FF2B1-7522-4DD9-9341-13D2D41D8349}"/>
              </a:ext>
            </a:extLst>
          </p:cNvPr>
          <p:cNvSpPr txBox="1"/>
          <p:nvPr/>
        </p:nvSpPr>
        <p:spPr>
          <a:xfrm>
            <a:off x="9167114" y="2262696"/>
            <a:ext cx="227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supported by common GC libraries / easy to implement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57CCC9B-8D40-44B3-82D4-73E525A75800}"/>
              </a:ext>
            </a:extLst>
          </p:cNvPr>
          <p:cNvSpPr/>
          <p:nvPr/>
        </p:nvSpPr>
        <p:spPr>
          <a:xfrm>
            <a:off x="8649964" y="1971810"/>
            <a:ext cx="329357" cy="14127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1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AA25-143E-4141-842B-4AFE9D88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functions crawled from top IFTTT + Zapier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9AF5-F931-4E10-BA71-C66DB76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D830C4-43DF-43CF-B483-C3A9CF9F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25042"/>
              </p:ext>
            </p:extLst>
          </p:nvPr>
        </p:nvGraphicFramePr>
        <p:xfrm>
          <a:off x="838200" y="1494183"/>
          <a:ext cx="7648888" cy="45902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5191">
                  <a:extLst>
                    <a:ext uri="{9D8B030D-6E8A-4147-A177-3AD203B41FA5}">
                      <a16:colId xmlns:a16="http://schemas.microsoft.com/office/drawing/2014/main" val="3440484434"/>
                    </a:ext>
                  </a:extLst>
                </a:gridCol>
                <a:gridCol w="4823697">
                  <a:extLst>
                    <a:ext uri="{9D8B030D-6E8A-4147-A177-3AD203B41FA5}">
                      <a16:colId xmlns:a16="http://schemas.microsoft.com/office/drawing/2014/main" val="2249152373"/>
                    </a:ext>
                  </a:extLst>
                </a:gridCol>
              </a:tblGrid>
              <a:tr h="395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US" sz="16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  <a:endParaRPr lang="en-US" sz="16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2379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AND, OR, NOT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Boolean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9097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&lt;, &gt;, ==, +, -, *, / 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Basic numeric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5422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== “…”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String comparison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96213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Map.lookup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Look up the value for the key x in a map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568161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x.contain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contain a string?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0571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end_with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start/end with a string?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6455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x.split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Split x using a delimiter and select the </a:t>
                      </a:r>
                      <a:r>
                        <a:rPr lang="en-US" sz="1600" err="1">
                          <a:latin typeface="+mn-lt"/>
                          <a:cs typeface="Cascadia Code" panose="020B0609020000020004" pitchFamily="49" charset="0"/>
                        </a:rPr>
                        <a:t>i-th</a:t>
                      </a: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 substring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51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Replace all occurrences in 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989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x.extract_phone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/email()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Extract the first phone number/email found in 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0222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x.strip_html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/markdown()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Remove all HTML tags / convert to markdown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433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x.format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Number formatting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5068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B2BA0D-09B2-4DD7-BE1E-EC676CC081D1}"/>
              </a:ext>
            </a:extLst>
          </p:cNvPr>
          <p:cNvSpPr txBox="1"/>
          <p:nvPr/>
        </p:nvSpPr>
        <p:spPr>
          <a:xfrm>
            <a:off x="9167114" y="4063471"/>
            <a:ext cx="231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be implemented with simple regular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A395F-0EDD-45FD-A962-8A434171F533}"/>
              </a:ext>
            </a:extLst>
          </p:cNvPr>
          <p:cNvSpPr txBox="1"/>
          <p:nvPr/>
        </p:nvSpPr>
        <p:spPr>
          <a:xfrm>
            <a:off x="9167114" y="2262696"/>
            <a:ext cx="227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supported by common GC libraries / easy to implement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49E8710-6F72-4F45-B526-9691492C7EE9}"/>
              </a:ext>
            </a:extLst>
          </p:cNvPr>
          <p:cNvSpPr/>
          <p:nvPr/>
        </p:nvSpPr>
        <p:spPr>
          <a:xfrm>
            <a:off x="8649964" y="1971810"/>
            <a:ext cx="329357" cy="14127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2FF348-A232-4963-8F2F-FA20CD1A344B}"/>
              </a:ext>
            </a:extLst>
          </p:cNvPr>
          <p:cNvSpPr/>
          <p:nvPr/>
        </p:nvSpPr>
        <p:spPr>
          <a:xfrm>
            <a:off x="8649964" y="3429000"/>
            <a:ext cx="329357" cy="185371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BCB5BDDC-D09F-450C-860D-E9ACCBB77992}"/>
              </a:ext>
            </a:extLst>
          </p:cNvPr>
          <p:cNvSpPr/>
          <p:nvPr/>
        </p:nvSpPr>
        <p:spPr>
          <a:xfrm>
            <a:off x="9017224" y="5028205"/>
            <a:ext cx="3065671" cy="1056241"/>
          </a:xfrm>
          <a:prstGeom prst="wedgeRoundRectCallout">
            <a:avLst>
              <a:gd name="adj1" fmla="val -37766"/>
              <a:gd name="adj2" fmla="val -79529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Challenge</a:t>
            </a:r>
            <a:r>
              <a:rPr lang="en-US" sz="160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: How to evaluate regular expression efficiently in garbled circuits?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998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A47463D-CF32-41D1-999F-F8DC00C6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00" y="2978384"/>
            <a:ext cx="4961071" cy="234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818AD-C627-42FE-B57A-BF567C8A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for Regular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90F0-E67B-46B4-9993-0C7A183A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44DD4B-82A1-4E83-BCBC-8E57C39AAA73}"/>
                  </a:ext>
                </a:extLst>
              </p:cNvPr>
              <p:cNvSpPr txBox="1"/>
              <p:nvPr/>
            </p:nvSpPr>
            <p:spPr>
              <a:xfrm>
                <a:off x="4750329" y="2218970"/>
                <a:ext cx="1589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i="1" dirty="0"/>
                  <a:t>before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baseline="30000" dirty="0" err="1"/>
                  <a:t>th</a:t>
                </a:r>
                <a:r>
                  <a:rPr lang="en-US" sz="1600" dirty="0"/>
                  <a:t> character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44DD4B-82A1-4E83-BCBC-8E57C39AA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29" y="2218970"/>
                <a:ext cx="1589215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F13EF6C-A777-426B-8A82-6E9308FD0A8E}"/>
              </a:ext>
            </a:extLst>
          </p:cNvPr>
          <p:cNvSpPr/>
          <p:nvPr/>
        </p:nvSpPr>
        <p:spPr>
          <a:xfrm>
            <a:off x="4713238" y="2105887"/>
            <a:ext cx="1663399" cy="335424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7CC1-89E1-4C06-82E0-1A3E7F923973}"/>
                  </a:ext>
                </a:extLst>
              </p:cNvPr>
              <p:cNvSpPr txBox="1"/>
              <p:nvPr/>
            </p:nvSpPr>
            <p:spPr>
              <a:xfrm>
                <a:off x="9250206" y="2218970"/>
                <a:ext cx="15691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i="1" dirty="0"/>
                  <a:t>after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baseline="30000" dirty="0" err="1"/>
                  <a:t>th</a:t>
                </a:r>
                <a:r>
                  <a:rPr lang="en-US" sz="1600" dirty="0"/>
                  <a:t> character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DF7CC1-89E1-4C06-82E0-1A3E7F92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206" y="2218970"/>
                <a:ext cx="1569140" cy="584775"/>
              </a:xfrm>
              <a:prstGeom prst="rect">
                <a:avLst/>
              </a:prstGeom>
              <a:blipFill>
                <a:blip r:embed="rId7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7BBE466-45F1-4A02-8793-371DBD8ADCED}"/>
              </a:ext>
            </a:extLst>
          </p:cNvPr>
          <p:cNvSpPr/>
          <p:nvPr/>
        </p:nvSpPr>
        <p:spPr>
          <a:xfrm>
            <a:off x="9155947" y="2133091"/>
            <a:ext cx="1663399" cy="33270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E038725A-2ACF-4E77-9FB3-70DE919CC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r="22050" b="25161"/>
          <a:stretch/>
        </p:blipFill>
        <p:spPr bwMode="auto">
          <a:xfrm>
            <a:off x="6502388" y="4211594"/>
            <a:ext cx="722454" cy="5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7FFB1-DE00-4436-A5B4-48EF10EDC9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2117" y="3853700"/>
            <a:ext cx="1340541" cy="14648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092DD-0C07-4DD8-975B-CDB714632907}"/>
              </a:ext>
            </a:extLst>
          </p:cNvPr>
          <p:cNvSpPr txBox="1"/>
          <p:nvPr/>
        </p:nvSpPr>
        <p:spPr>
          <a:xfrm>
            <a:off x="1314522" y="2522187"/>
            <a:ext cx="173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Regular Expression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5DA615-5819-425D-9ABC-A180E35E4E8E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2182388" y="2860741"/>
            <a:ext cx="0" cy="99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F54D52-29DA-4323-80CE-B436A53AF2E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52658" y="4586106"/>
            <a:ext cx="179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7C40992-F755-4AEB-8962-7D1A08CA6CA4}"/>
              </a:ext>
            </a:extLst>
          </p:cNvPr>
          <p:cNvSpPr txBox="1"/>
          <p:nvPr/>
        </p:nvSpPr>
        <p:spPr>
          <a:xfrm>
            <a:off x="786331" y="5305363"/>
            <a:ext cx="2792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Deterministic Finite Automaton </a:t>
            </a:r>
            <a:br>
              <a:rPr lang="en-US" sz="1600" dirty="0"/>
            </a:br>
            <a:r>
              <a:rPr lang="en-US" sz="1600" dirty="0"/>
              <a:t>(DFA)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15A50-66CE-4A11-A432-43D8216D649D}"/>
              </a:ext>
            </a:extLst>
          </p:cNvPr>
          <p:cNvSpPr txBox="1"/>
          <p:nvPr/>
        </p:nvSpPr>
        <p:spPr>
          <a:xfrm>
            <a:off x="6301696" y="5608981"/>
            <a:ext cx="309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State Transition Circuit</a:t>
            </a: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9957F0EE-E48B-4134-8DF6-A0057071C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r="22050" b="25161"/>
          <a:stretch/>
        </p:blipFill>
        <p:spPr bwMode="auto">
          <a:xfrm>
            <a:off x="6502388" y="3040365"/>
            <a:ext cx="722454" cy="5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F8CA1C6A-1C2D-4817-A6D7-17E88A76B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" r="22050" b="25161"/>
          <a:stretch/>
        </p:blipFill>
        <p:spPr bwMode="auto">
          <a:xfrm>
            <a:off x="8420850" y="3271953"/>
            <a:ext cx="722454" cy="52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6374B0-0729-40F2-B7C5-EC6A5AEE4264}"/>
                  </a:ext>
                </a:extLst>
              </p:cNvPr>
              <p:cNvSpPr txBox="1"/>
              <p:nvPr/>
            </p:nvSpPr>
            <p:spPr>
              <a:xfrm>
                <a:off x="6917206" y="3308554"/>
                <a:ext cx="4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6374B0-0729-40F2-B7C5-EC6A5AEE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206" y="3308554"/>
                <a:ext cx="43338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C278DD-4B13-4E1E-80E9-6110F7FD65E8}"/>
                  </a:ext>
                </a:extLst>
              </p:cNvPr>
              <p:cNvSpPr txBox="1"/>
              <p:nvPr/>
            </p:nvSpPr>
            <p:spPr>
              <a:xfrm>
                <a:off x="6921464" y="4003500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C278DD-4B13-4E1E-80E9-6110F7FD6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64" y="4003500"/>
                <a:ext cx="433388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FD1C072-5A22-47C3-A80C-487B60AAEB32}"/>
              </a:ext>
            </a:extLst>
          </p:cNvPr>
          <p:cNvSpPr/>
          <p:nvPr/>
        </p:nvSpPr>
        <p:spPr>
          <a:xfrm>
            <a:off x="6838087" y="1901171"/>
            <a:ext cx="2066239" cy="790293"/>
          </a:xfrm>
          <a:prstGeom prst="wedgeRoundRectCallout">
            <a:avLst>
              <a:gd name="adj1" fmla="val -43094"/>
              <a:gd name="adj2" fmla="val 84526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be replaced with </a:t>
            </a:r>
            <a:r>
              <a:rPr lang="en-US" b="1" dirty="0"/>
              <a:t>XOR</a:t>
            </a:r>
            <a:r>
              <a:rPr lang="en-US" dirty="0"/>
              <a:t> gate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8A108805-91CE-4039-9796-0E694BC82068}"/>
              </a:ext>
            </a:extLst>
          </p:cNvPr>
          <p:cNvSpPr/>
          <p:nvPr/>
        </p:nvSpPr>
        <p:spPr>
          <a:xfrm>
            <a:off x="3750147" y="1441293"/>
            <a:ext cx="1904810" cy="494432"/>
          </a:xfrm>
          <a:prstGeom prst="wedgeRoundRectCallout">
            <a:avLst>
              <a:gd name="adj1" fmla="val 37900"/>
              <a:gd name="adj2" fmla="val 103809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One-hot encoded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F5EEC-79AF-4166-B688-C70C65AA04BA}"/>
              </a:ext>
            </a:extLst>
          </p:cNvPr>
          <p:cNvSpPr/>
          <p:nvPr/>
        </p:nvSpPr>
        <p:spPr>
          <a:xfrm>
            <a:off x="3341032" y="6125517"/>
            <a:ext cx="52325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latin typeface="Bahnschrift" panose="020B0502040204020203" pitchFamily="34" charset="0"/>
              </a:rPr>
              <a:t>XOR gates can be computed for free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4" grpId="0" animBg="1"/>
      <p:bldP spid="41" grpId="0"/>
      <p:bldP spid="42" grpId="0"/>
      <p:bldP spid="38" grpId="0"/>
      <p:bldP spid="47" grpId="0"/>
      <p:bldP spid="3" grpId="0" animBg="1"/>
      <p:bldP spid="22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AA25-143E-4141-842B-4AFE9D88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functions crawled from top IFTTT + Zapier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9AF5-F931-4E10-BA71-C66DB768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5D830C4-43DF-43CF-B483-C3A9CF9F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864807"/>
              </p:ext>
            </p:extLst>
          </p:nvPr>
        </p:nvGraphicFramePr>
        <p:xfrm>
          <a:off x="838200" y="1494183"/>
          <a:ext cx="7648888" cy="459026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5191">
                  <a:extLst>
                    <a:ext uri="{9D8B030D-6E8A-4147-A177-3AD203B41FA5}">
                      <a16:colId xmlns:a16="http://schemas.microsoft.com/office/drawing/2014/main" val="3440484434"/>
                    </a:ext>
                  </a:extLst>
                </a:gridCol>
                <a:gridCol w="4823697">
                  <a:extLst>
                    <a:ext uri="{9D8B030D-6E8A-4147-A177-3AD203B41FA5}">
                      <a16:colId xmlns:a16="http://schemas.microsoft.com/office/drawing/2014/main" val="2249152373"/>
                    </a:ext>
                  </a:extLst>
                </a:gridCol>
              </a:tblGrid>
              <a:tr h="3956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Function</a:t>
                      </a:r>
                      <a:endParaRPr lang="en-US" sz="16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Description</a:t>
                      </a:r>
                      <a:endParaRPr lang="en-US" sz="160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2379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AND, OR, NOT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Boolean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9097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&lt;, &gt;, ==, +, -, *, / 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Basic numeric operations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54228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== “…”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String comparison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896213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Map.lookup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Look up the value for the key x in a map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44183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x.contain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contain a string?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05717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end_with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Does x start/end with a string?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6455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x.split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</a:t>
                      </a:r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Split x using a delimiter and select the </a:t>
                      </a:r>
                      <a:r>
                        <a:rPr lang="en-US" sz="1600" err="1">
                          <a:latin typeface="+mn-lt"/>
                          <a:cs typeface="Cascadia Code" panose="020B0609020000020004" pitchFamily="49" charset="0"/>
                        </a:rPr>
                        <a:t>i-th</a:t>
                      </a:r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 substring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8851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Replace all occurrences in 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39896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x.extract_phone</a:t>
                      </a:r>
                      <a:r>
                        <a:rPr lang="en-US" sz="140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/email()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Extract the first phone number/email found in x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60222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x.strip_html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/markdown()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  <a:cs typeface="Cascadia Code" panose="020B0609020000020004" pitchFamily="49" charset="0"/>
                        </a:rPr>
                        <a:t>Remove all HTML tags / convert to markdown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74338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x.format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  <a:cs typeface="Cascadia Code" panose="020B0609020000020004" pitchFamily="49" charset="0"/>
                        </a:rPr>
                        <a:t>Number formatting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414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B65068-9BE7-4FC7-8DA2-3D570307A87E}"/>
              </a:ext>
            </a:extLst>
          </p:cNvPr>
          <p:cNvSpPr txBox="1"/>
          <p:nvPr/>
        </p:nvSpPr>
        <p:spPr>
          <a:xfrm>
            <a:off x="9167114" y="5400699"/>
            <a:ext cx="231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hard to implement efficiently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73C72-77EB-4D9E-892C-BB3A474C54A8}"/>
              </a:ext>
            </a:extLst>
          </p:cNvPr>
          <p:cNvSpPr txBox="1"/>
          <p:nvPr/>
        </p:nvSpPr>
        <p:spPr>
          <a:xfrm>
            <a:off x="923494" y="3414459"/>
            <a:ext cx="1043030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/>
              <a:t>eTAP</a:t>
            </a:r>
            <a:r>
              <a:rPr lang="en-US" sz="2800" dirty="0"/>
              <a:t> supports </a:t>
            </a:r>
            <a:r>
              <a:rPr lang="en-US" sz="2800" b="1" dirty="0"/>
              <a:t>93.4%</a:t>
            </a:r>
            <a:r>
              <a:rPr lang="en-US" sz="2800" dirty="0"/>
              <a:t> of all Zapier rules and </a:t>
            </a:r>
            <a:r>
              <a:rPr lang="en-US" sz="2800" b="1" dirty="0"/>
              <a:t>100%</a:t>
            </a:r>
            <a:r>
              <a:rPr lang="en-US" sz="2800" dirty="0"/>
              <a:t> of top 500 IFTTT rules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6EACB-9984-4940-A10D-F573B19AB028}"/>
              </a:ext>
            </a:extLst>
          </p:cNvPr>
          <p:cNvSpPr txBox="1"/>
          <p:nvPr/>
        </p:nvSpPr>
        <p:spPr>
          <a:xfrm>
            <a:off x="9167114" y="4063471"/>
            <a:ext cx="231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 be implemented with simple regular 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B132B-30E2-48BA-967E-B487CB795506}"/>
              </a:ext>
            </a:extLst>
          </p:cNvPr>
          <p:cNvSpPr txBox="1"/>
          <p:nvPr/>
        </p:nvSpPr>
        <p:spPr>
          <a:xfrm>
            <a:off x="9167114" y="2262696"/>
            <a:ext cx="227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supported by common GC libraries / easy to implement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500CD2F-555C-4941-AE83-5EFC1274F186}"/>
              </a:ext>
            </a:extLst>
          </p:cNvPr>
          <p:cNvSpPr/>
          <p:nvPr/>
        </p:nvSpPr>
        <p:spPr>
          <a:xfrm>
            <a:off x="8649964" y="1971810"/>
            <a:ext cx="329357" cy="141277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B4C8514-2D69-48D7-B3DA-A77CAD7F7DD9}"/>
              </a:ext>
            </a:extLst>
          </p:cNvPr>
          <p:cNvSpPr/>
          <p:nvPr/>
        </p:nvSpPr>
        <p:spPr>
          <a:xfrm>
            <a:off x="8649964" y="3429000"/>
            <a:ext cx="329357" cy="185371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25A9005-0E0F-47FD-83F9-6A452EE05903}"/>
              </a:ext>
            </a:extLst>
          </p:cNvPr>
          <p:cNvSpPr/>
          <p:nvPr/>
        </p:nvSpPr>
        <p:spPr>
          <a:xfrm>
            <a:off x="8645990" y="5339527"/>
            <a:ext cx="329357" cy="744919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0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FCEF-E0C7-4EFE-87C0-5574FA0F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Modest overhead of running encrypted rules in </a:t>
            </a:r>
            <a:r>
              <a:rPr lang="en-US" dirty="0" err="1"/>
              <a:t>eTAP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4D9F-1B5B-4B04-96ED-DC14F78F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EBB37F-FFC1-48E3-B36E-3F72BEE58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014130"/>
              </p:ext>
            </p:extLst>
          </p:nvPr>
        </p:nvGraphicFramePr>
        <p:xfrm>
          <a:off x="325637" y="2512847"/>
          <a:ext cx="4877389" cy="231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1C67E3-4575-43D2-830A-CCE4D059A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34971"/>
              </p:ext>
            </p:extLst>
          </p:nvPr>
        </p:nvGraphicFramePr>
        <p:xfrm>
          <a:off x="5619685" y="2512847"/>
          <a:ext cx="6149593" cy="231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F4C58F5-401B-4585-9215-1BE8020E1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79671"/>
              </p:ext>
            </p:extLst>
          </p:nvPr>
        </p:nvGraphicFramePr>
        <p:xfrm>
          <a:off x="340771" y="5368177"/>
          <a:ext cx="11510457" cy="807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8338">
                  <a:extLst>
                    <a:ext uri="{9D8B030D-6E8A-4147-A177-3AD203B41FA5}">
                      <a16:colId xmlns:a16="http://schemas.microsoft.com/office/drawing/2014/main" val="3440484434"/>
                    </a:ext>
                  </a:extLst>
                </a:gridCol>
                <a:gridCol w="1594783">
                  <a:extLst>
                    <a:ext uri="{9D8B030D-6E8A-4147-A177-3AD203B41FA5}">
                      <a16:colId xmlns:a16="http://schemas.microsoft.com/office/drawing/2014/main" val="2249152373"/>
                    </a:ext>
                  </a:extLst>
                </a:gridCol>
                <a:gridCol w="762723">
                  <a:extLst>
                    <a:ext uri="{9D8B030D-6E8A-4147-A177-3AD203B41FA5}">
                      <a16:colId xmlns:a16="http://schemas.microsoft.com/office/drawing/2014/main" val="777973460"/>
                    </a:ext>
                  </a:extLst>
                </a:gridCol>
                <a:gridCol w="710718">
                  <a:extLst>
                    <a:ext uri="{9D8B030D-6E8A-4147-A177-3AD203B41FA5}">
                      <a16:colId xmlns:a16="http://schemas.microsoft.com/office/drawing/2014/main" val="2585976266"/>
                    </a:ext>
                  </a:extLst>
                </a:gridCol>
                <a:gridCol w="962070">
                  <a:extLst>
                    <a:ext uri="{9D8B030D-6E8A-4147-A177-3AD203B41FA5}">
                      <a16:colId xmlns:a16="http://schemas.microsoft.com/office/drawing/2014/main" val="1852663618"/>
                    </a:ext>
                  </a:extLst>
                </a:gridCol>
                <a:gridCol w="1759462">
                  <a:extLst>
                    <a:ext uri="{9D8B030D-6E8A-4147-A177-3AD203B41FA5}">
                      <a16:colId xmlns:a16="http://schemas.microsoft.com/office/drawing/2014/main" val="497783784"/>
                    </a:ext>
                  </a:extLst>
                </a:gridCol>
                <a:gridCol w="1499443">
                  <a:extLst>
                    <a:ext uri="{9D8B030D-6E8A-4147-A177-3AD203B41FA5}">
                      <a16:colId xmlns:a16="http://schemas.microsoft.com/office/drawing/2014/main" val="1231012535"/>
                    </a:ext>
                  </a:extLst>
                </a:gridCol>
                <a:gridCol w="2045482">
                  <a:extLst>
                    <a:ext uri="{9D8B030D-6E8A-4147-A177-3AD203B41FA5}">
                      <a16:colId xmlns:a16="http://schemas.microsoft.com/office/drawing/2014/main" val="2121252381"/>
                    </a:ext>
                  </a:extLst>
                </a:gridCol>
                <a:gridCol w="1447438">
                  <a:extLst>
                    <a:ext uri="{9D8B030D-6E8A-4147-A177-3AD203B41FA5}">
                      <a16:colId xmlns:a16="http://schemas.microsoft.com/office/drawing/2014/main" val="2943310136"/>
                    </a:ext>
                  </a:extLst>
                </a:gridCol>
              </a:tblGrid>
              <a:tr h="16334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Rule </a:t>
                      </a:r>
                      <a:endParaRPr lang="en-US" sz="1100" b="1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#1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#2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#3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#4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#5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#6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#7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#8</a:t>
                      </a:r>
                      <a:endParaRPr lang="en-US" sz="11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23798"/>
                  </a:ext>
                </a:extLst>
              </a:tr>
              <a:tr h="37681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</a:rPr>
                        <a:t>Functions Used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x.start_with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&gt;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-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 == “…”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x.split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</a:t>
                      </a: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x.start_with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x.replace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(“…”, “…”);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Map.lookup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x.contain</a:t>
                      </a:r>
                      <a:r>
                        <a:rPr lang="en-US" sz="10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(“…”)</a:t>
                      </a:r>
                    </a:p>
                    <a:p>
                      <a:endParaRPr lang="en-US" sz="10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490977"/>
                  </a:ext>
                </a:extLst>
              </a:tr>
            </a:tbl>
          </a:graphicData>
        </a:graphic>
      </p:graphicFrame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62866F4-FD92-458C-B6A2-3AD0A172FEDF}"/>
              </a:ext>
            </a:extLst>
          </p:cNvPr>
          <p:cNvSpPr/>
          <p:nvPr/>
        </p:nvSpPr>
        <p:spPr>
          <a:xfrm>
            <a:off x="3946369" y="2086120"/>
            <a:ext cx="2011346" cy="426727"/>
          </a:xfrm>
          <a:prstGeom prst="wedgeRoundRectCallout">
            <a:avLst>
              <a:gd name="adj1" fmla="val -37119"/>
              <a:gd name="adj2" fmla="val 116090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Avg. </a:t>
            </a:r>
            <a:r>
              <a:rPr lang="en-US" b="1" dirty="0"/>
              <a:t>55%</a:t>
            </a:r>
            <a:r>
              <a:rPr lang="en-US" dirty="0"/>
              <a:t> increase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FC3390D-1CEC-49B3-9ED6-1675AF091E4A}"/>
              </a:ext>
            </a:extLst>
          </p:cNvPr>
          <p:cNvSpPr/>
          <p:nvPr/>
        </p:nvSpPr>
        <p:spPr>
          <a:xfrm>
            <a:off x="6599254" y="2086120"/>
            <a:ext cx="2011346" cy="426727"/>
          </a:xfrm>
          <a:prstGeom prst="wedgeRoundRectCallout">
            <a:avLst>
              <a:gd name="adj1" fmla="val 40016"/>
              <a:gd name="adj2" fmla="val 112028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Avg. </a:t>
            </a:r>
            <a:r>
              <a:rPr lang="en-US" b="1" dirty="0"/>
              <a:t>59%</a:t>
            </a:r>
            <a:r>
              <a:rPr lang="en-US" dirty="0"/>
              <a:t> decrease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8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17BF-992E-4EE1-952C-CD18CAF7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Overhead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F2D2-8996-4311-A942-F4203DD5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36"/>
            <a:ext cx="10515600" cy="21159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Based on prior study </a:t>
            </a:r>
            <a:r>
              <a:rPr lang="da-DK" sz="1400" dirty="0">
                <a:solidFill>
                  <a:prstClr val="black"/>
                </a:solidFill>
              </a:rPr>
              <a:t>[Mi et al, 2017] [Cobb et al, 2020]</a:t>
            </a:r>
            <a:r>
              <a:rPr lang="en-US" sz="2000" dirty="0"/>
              <a:t>, assuming that </a:t>
            </a:r>
          </a:p>
          <a:p>
            <a:r>
              <a:rPr lang="en-US" sz="2000" dirty="0"/>
              <a:t>an average user has </a:t>
            </a:r>
            <a:r>
              <a:rPr lang="en-US" sz="2000" b="1" dirty="0"/>
              <a:t>26 rules </a:t>
            </a:r>
            <a:r>
              <a:rPr lang="en-US" sz="2000" dirty="0"/>
              <a:t>installed</a:t>
            </a:r>
          </a:p>
          <a:p>
            <a:r>
              <a:rPr lang="en-US" sz="2000" dirty="0"/>
              <a:t>each rule will be executed once </a:t>
            </a:r>
            <a:r>
              <a:rPr lang="en-US" sz="2000" b="1" dirty="0"/>
              <a:t>every 15 minutes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Client needs to spend </a:t>
            </a:r>
            <a:r>
              <a:rPr lang="en-US" sz="2000" b="1" dirty="0"/>
              <a:t>10.2</a:t>
            </a:r>
            <a:r>
              <a:rPr lang="en-US" sz="2000" dirty="0"/>
              <a:t> </a:t>
            </a:r>
            <a:r>
              <a:rPr lang="en-US" sz="2000" b="1" dirty="0"/>
              <a:t>seconds</a:t>
            </a:r>
            <a:r>
              <a:rPr lang="en-US" sz="2000" dirty="0"/>
              <a:t> per day to generate garbled circuits of size </a:t>
            </a:r>
            <a:r>
              <a:rPr lang="en-US" sz="2000" b="1" dirty="0"/>
              <a:t>61.7 MB</a:t>
            </a:r>
            <a:r>
              <a:rPr lang="en-US" sz="2000" dirty="0"/>
              <a:t> in total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0117A-29B3-43E8-AE2F-0E6A454E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3628"/>
            <a:ext cx="2743200" cy="365125"/>
          </a:xfrm>
        </p:spPr>
        <p:txBody>
          <a:bodyPr/>
          <a:lstStyle/>
          <a:p>
            <a:fld id="{FF300FE6-7111-4A8F-8078-83F768E7DCF2}" type="slidenum">
              <a:rPr lang="en-US" smtClean="0"/>
              <a:t>25</a:t>
            </a:fld>
            <a:endParaRPr lang="en-US"/>
          </a:p>
        </p:txBody>
      </p:sp>
      <p:pic>
        <p:nvPicPr>
          <p:cNvPr id="6" name="Graphic 5" descr="Video camera outline">
            <a:extLst>
              <a:ext uri="{FF2B5EF4-FFF2-40B4-BE49-F238E27FC236}">
                <a16:creationId xmlns:a16="http://schemas.microsoft.com/office/drawing/2014/main" id="{270795C5-2885-4B90-B48D-A721FAC9B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2787" y="4350462"/>
            <a:ext cx="547124" cy="547124"/>
          </a:xfrm>
          <a:prstGeom prst="rect">
            <a:avLst/>
          </a:prstGeom>
        </p:spPr>
      </p:pic>
      <p:pic>
        <p:nvPicPr>
          <p:cNvPr id="10" name="Graphic 9" descr="Images outline">
            <a:extLst>
              <a:ext uri="{FF2B5EF4-FFF2-40B4-BE49-F238E27FC236}">
                <a16:creationId xmlns:a16="http://schemas.microsoft.com/office/drawing/2014/main" id="{53CADB75-5570-44EB-9560-D352A10F81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876" y="4350462"/>
            <a:ext cx="547124" cy="547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081D1-8372-44FB-8758-484F09502C14}"/>
                  </a:ext>
                </a:extLst>
              </p:cNvPr>
              <p:cNvSpPr txBox="1"/>
              <p:nvPr/>
            </p:nvSpPr>
            <p:spPr>
              <a:xfrm>
                <a:off x="6649821" y="4427528"/>
                <a:ext cx="76472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 25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081D1-8372-44FB-8758-484F0950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21" y="4427528"/>
                <a:ext cx="764725" cy="392993"/>
              </a:xfrm>
              <a:prstGeom prst="rect">
                <a:avLst/>
              </a:prstGeom>
              <a:blipFill>
                <a:blip r:embed="rId10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B69FEB6-19F0-489E-9A1E-E816A3BDFE0C}"/>
              </a:ext>
            </a:extLst>
          </p:cNvPr>
          <p:cNvSpPr txBox="1"/>
          <p:nvPr/>
        </p:nvSpPr>
        <p:spPr>
          <a:xfrm>
            <a:off x="8020229" y="4439358"/>
            <a:ext cx="95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/  1 min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94C5CF1-901A-4E39-9395-CB09A60BB1EE}"/>
              </a:ext>
            </a:extLst>
          </p:cNvPr>
          <p:cNvSpPr/>
          <p:nvPr/>
        </p:nvSpPr>
        <p:spPr>
          <a:xfrm>
            <a:off x="6581033" y="4236240"/>
            <a:ext cx="3065671" cy="810312"/>
          </a:xfrm>
          <a:prstGeom prst="wedgeRoundRectCallout">
            <a:avLst>
              <a:gd name="adj1" fmla="val 37343"/>
              <a:gd name="adj2" fmla="val -101011"/>
              <a:gd name="adj3" fmla="val 16667"/>
            </a:avLst>
          </a:prstGeom>
          <a:noFill/>
          <a:ln>
            <a:solidFill>
              <a:schemeClr val="dk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6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353-DC00-41A1-BE01-BFEAC6C1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12E9-B5CB-4E82-AD05-7E3BB0AF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440"/>
            <a:ext cx="10515600" cy="1423681"/>
          </a:xfrm>
        </p:spPr>
        <p:txBody>
          <a:bodyPr>
            <a:normAutofit/>
          </a:bodyPr>
          <a:lstStyle/>
          <a:p>
            <a:r>
              <a:rPr lang="en-US" sz="2000" dirty="0"/>
              <a:t>Trigger-action platforms provide desirable functionality but pose security and privacy threats if compromised.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We propose </a:t>
            </a:r>
            <a:r>
              <a:rPr lang="en-US" sz="2000" b="1" dirty="0" err="1"/>
              <a:t>eTAP</a:t>
            </a:r>
            <a:r>
              <a:rPr lang="en-US" sz="2000" dirty="0"/>
              <a:t>, a clean-slate design for trigger-action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70EA7-323C-492D-88D0-0BD9947B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4B988B-45DE-4532-91DA-3CA51ED2452B}"/>
              </a:ext>
            </a:extLst>
          </p:cNvPr>
          <p:cNvSpPr txBox="1">
            <a:spLocks/>
          </p:cNvSpPr>
          <p:nvPr/>
        </p:nvSpPr>
        <p:spPr>
          <a:xfrm>
            <a:off x="5202478" y="5685984"/>
            <a:ext cx="5401331" cy="607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w Cen MT" panose="020B0602020104020603" pitchFamily="34" charset="0"/>
              </a:rPr>
              <a:t>Yunang Chen                   yc@cs.wisc.edu          </a:t>
            </a:r>
          </a:p>
        </p:txBody>
      </p:sp>
      <p:pic>
        <p:nvPicPr>
          <p:cNvPr id="6" name="Picture 2" descr="Frontiers and the Chalmers University of Technology form open access  publishing agreement – Science &amp; research news | Frontiers">
            <a:extLst>
              <a:ext uri="{FF2B5EF4-FFF2-40B4-BE49-F238E27FC236}">
                <a16:creationId xmlns:a16="http://schemas.microsoft.com/office/drawing/2014/main" id="{32C6CEB0-D4DB-4AAE-A485-D2236000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77" y="6126731"/>
            <a:ext cx="1496914" cy="39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University of Wisconsin-Madison Customer Story - Salesforce.org">
            <a:extLst>
              <a:ext uri="{FF2B5EF4-FFF2-40B4-BE49-F238E27FC236}">
                <a16:creationId xmlns:a16="http://schemas.microsoft.com/office/drawing/2014/main" id="{335F85EC-1313-4DAF-B60D-C014FE808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8" b="17472"/>
          <a:stretch/>
        </p:blipFill>
        <p:spPr bwMode="auto">
          <a:xfrm>
            <a:off x="1013894" y="6023152"/>
            <a:ext cx="1353543" cy="54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1B708-F2C3-47F3-B43B-9CA0F0B55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781" y="3166016"/>
            <a:ext cx="4283702" cy="2008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5E5ED9-F7ED-441B-9543-0FCB84505AD1}"/>
              </a:ext>
            </a:extLst>
          </p:cNvPr>
          <p:cNvSpPr txBox="1"/>
          <p:nvPr/>
        </p:nvSpPr>
        <p:spPr>
          <a:xfrm>
            <a:off x="970198" y="3303421"/>
            <a:ext cx="2548366" cy="646331"/>
          </a:xfrm>
          <a:prstGeom prst="rect">
            <a:avLst/>
          </a:prstGeom>
          <a:solidFill>
            <a:srgbClr val="B4C7E7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Data privacy and integrity against malicious TAP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F3B73-6AA7-4FC7-9F0D-34AC1A45B1FC}"/>
              </a:ext>
            </a:extLst>
          </p:cNvPr>
          <p:cNvSpPr txBox="1"/>
          <p:nvPr/>
        </p:nvSpPr>
        <p:spPr>
          <a:xfrm>
            <a:off x="970198" y="4360977"/>
            <a:ext cx="2548366" cy="923330"/>
          </a:xfrm>
          <a:prstGeom prst="rect">
            <a:avLst/>
          </a:prstGeom>
          <a:solidFill>
            <a:srgbClr val="B4C7E7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Optimize garbled circuits with asymmetric trust assumptions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7D37A-3DC7-414B-8418-0B19EE55639F}"/>
              </a:ext>
            </a:extLst>
          </p:cNvPr>
          <p:cNvSpPr txBox="1"/>
          <p:nvPr/>
        </p:nvSpPr>
        <p:spPr>
          <a:xfrm>
            <a:off x="8481134" y="3304729"/>
            <a:ext cx="2872666" cy="646331"/>
          </a:xfrm>
          <a:prstGeom prst="rect">
            <a:avLst/>
          </a:prstGeom>
          <a:solidFill>
            <a:srgbClr val="B4C7E7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Efficiently support common string operations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DEBCC-578E-4091-A820-A84BD585DFE8}"/>
              </a:ext>
            </a:extLst>
          </p:cNvPr>
          <p:cNvSpPr txBox="1"/>
          <p:nvPr/>
        </p:nvSpPr>
        <p:spPr>
          <a:xfrm>
            <a:off x="8481134" y="4532761"/>
            <a:ext cx="2872666" cy="646331"/>
          </a:xfrm>
          <a:prstGeom prst="rect">
            <a:avLst/>
          </a:prstGeom>
          <a:solidFill>
            <a:srgbClr val="B4C7E7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Modest performance reduction for rule execution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690BF35-7C2A-44C8-AD13-D75A8FDD7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7756" y="6286621"/>
            <a:ext cx="457200" cy="457200"/>
          </a:xfrm>
          <a:prstGeom prst="rect">
            <a:avLst/>
          </a:prstGeom>
        </p:spPr>
      </p:pic>
      <p:pic>
        <p:nvPicPr>
          <p:cNvPr id="16" name="Graphic 15" descr="Email outline">
            <a:extLst>
              <a:ext uri="{FF2B5EF4-FFF2-40B4-BE49-F238E27FC236}">
                <a16:creationId xmlns:a16="http://schemas.microsoft.com/office/drawing/2014/main" id="{B48781C0-CAAF-4ACE-B26C-E41392C40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143" y="5761324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BBD462-D068-4036-964D-682334E22DF3}"/>
              </a:ext>
            </a:extLst>
          </p:cNvPr>
          <p:cNvSpPr txBox="1"/>
          <p:nvPr/>
        </p:nvSpPr>
        <p:spPr>
          <a:xfrm>
            <a:off x="5767276" y="6330555"/>
            <a:ext cx="4836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https://github.com/EarlMadSec/etap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0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462-4ED1-4E9D-9BFF-3F6DBD94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94"/>
            <a:ext cx="10515600" cy="981982"/>
          </a:xfrm>
        </p:spPr>
        <p:txBody>
          <a:bodyPr>
            <a:normAutofit/>
          </a:bodyPr>
          <a:lstStyle/>
          <a:p>
            <a:r>
              <a:rPr lang="en-US" sz="2800">
                <a:latin typeface="Bahnschrift SemiBold" panose="020B0502040204020203" pitchFamily="34" charset="0"/>
              </a:rPr>
              <a:t>Trigger-Action Platforms (TAPs) </a:t>
            </a:r>
            <a:r>
              <a:rPr lang="en-US" sz="2800"/>
              <a:t>connect independent services to empower </a:t>
            </a:r>
            <a:r>
              <a:rPr lang="en-US"/>
              <a:t>automation rules</a:t>
            </a:r>
          </a:p>
        </p:txBody>
      </p:sp>
      <p:pic>
        <p:nvPicPr>
          <p:cNvPr id="4" name="Picture 3" descr="Brand guidelines - IFTTT">
            <a:extLst>
              <a:ext uri="{FF2B5EF4-FFF2-40B4-BE49-F238E27FC236}">
                <a16:creationId xmlns:a16="http://schemas.microsoft.com/office/drawing/2014/main" id="{57146015-897A-4C1B-97F4-BBB56DFD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65" y="3053671"/>
            <a:ext cx="1867469" cy="6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B643E-AD67-4359-997F-29FEEFAF41BF}"/>
              </a:ext>
            </a:extLst>
          </p:cNvPr>
          <p:cNvSpPr/>
          <p:nvPr/>
        </p:nvSpPr>
        <p:spPr>
          <a:xfrm>
            <a:off x="4712043" y="2028691"/>
            <a:ext cx="2767913" cy="4427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2F12858-F578-4FE8-94C6-1735972AE546}"/>
              </a:ext>
            </a:extLst>
          </p:cNvPr>
          <p:cNvSpPr txBox="1"/>
          <p:nvPr/>
        </p:nvSpPr>
        <p:spPr>
          <a:xfrm>
            <a:off x="4860324" y="2148447"/>
            <a:ext cx="247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Popular Commercial Trigger-Action Platforms</a:t>
            </a:r>
          </a:p>
        </p:txBody>
      </p:sp>
      <p:pic>
        <p:nvPicPr>
          <p:cNvPr id="7" name="Picture 6" descr="Brand Resources - Logos, Marks and other Brand Resources | Zapier">
            <a:extLst>
              <a:ext uri="{FF2B5EF4-FFF2-40B4-BE49-F238E27FC236}">
                <a16:creationId xmlns:a16="http://schemas.microsoft.com/office/drawing/2014/main" id="{1E7C911C-D02A-4A22-A3F6-2479D93A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42" y="4308645"/>
            <a:ext cx="1472514" cy="6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oogle Sheets logo">
            <a:extLst>
              <a:ext uri="{FF2B5EF4-FFF2-40B4-BE49-F238E27FC236}">
                <a16:creationId xmlns:a16="http://schemas.microsoft.com/office/drawing/2014/main" id="{64F1538A-14B9-4B98-BCF5-A0749EEF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23" y="215271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lack logo">
            <a:extLst>
              <a:ext uri="{FF2B5EF4-FFF2-40B4-BE49-F238E27FC236}">
                <a16:creationId xmlns:a16="http://schemas.microsoft.com/office/drawing/2014/main" id="{236CE1E2-9045-4BAF-8575-44A01124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9" y="295204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mail logo">
            <a:extLst>
              <a:ext uri="{FF2B5EF4-FFF2-40B4-BE49-F238E27FC236}">
                <a16:creationId xmlns:a16="http://schemas.microsoft.com/office/drawing/2014/main" id="{419566EB-6D79-4681-9374-79FE4624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48" y="372496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witter logo">
            <a:extLst>
              <a:ext uri="{FF2B5EF4-FFF2-40B4-BE49-F238E27FC236}">
                <a16:creationId xmlns:a16="http://schemas.microsoft.com/office/drawing/2014/main" id="{A319C5B0-0A9D-430F-91B2-C19677E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4" y="487120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Google Drive logo">
            <a:extLst>
              <a:ext uri="{FF2B5EF4-FFF2-40B4-BE49-F238E27FC236}">
                <a16:creationId xmlns:a16="http://schemas.microsoft.com/office/drawing/2014/main" id="{53038F18-27BA-4C08-A5CD-FADBA789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76" y="585150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rello logo">
            <a:extLst>
              <a:ext uri="{FF2B5EF4-FFF2-40B4-BE49-F238E27FC236}">
                <a16:creationId xmlns:a16="http://schemas.microsoft.com/office/drawing/2014/main" id="{F50D49A9-AF5F-4574-B763-1FE4678A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14" y="580520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hilips Hue logo">
            <a:extLst>
              <a:ext uri="{FF2B5EF4-FFF2-40B4-BE49-F238E27FC236}">
                <a16:creationId xmlns:a16="http://schemas.microsoft.com/office/drawing/2014/main" id="{A2F71AD6-28DF-48D7-BC60-CF637F4B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51" y="202940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oogle Assistant logo">
            <a:extLst>
              <a:ext uri="{FF2B5EF4-FFF2-40B4-BE49-F238E27FC236}">
                <a16:creationId xmlns:a16="http://schemas.microsoft.com/office/drawing/2014/main" id="{41E7D3DA-892A-4CE5-860D-ED4AE479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71" y="2952045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mazon Alexa logo">
            <a:extLst>
              <a:ext uri="{FF2B5EF4-FFF2-40B4-BE49-F238E27FC236}">
                <a16:creationId xmlns:a16="http://schemas.microsoft.com/office/drawing/2014/main" id="{A9819428-714B-462B-AA04-81DF2C9A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42" y="3973757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WEMO logo | Wireless ip camera, Belkin, Open source code">
            <a:extLst>
              <a:ext uri="{FF2B5EF4-FFF2-40B4-BE49-F238E27FC236}">
                <a16:creationId xmlns:a16="http://schemas.microsoft.com/office/drawing/2014/main" id="{9FEB0C6E-8B22-4A55-9BD3-3514E440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51" y="4871202"/>
            <a:ext cx="68453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G-logo | Lg logo, Mobile phone company, Logos">
            <a:extLst>
              <a:ext uri="{FF2B5EF4-FFF2-40B4-BE49-F238E27FC236}">
                <a16:creationId xmlns:a16="http://schemas.microsoft.com/office/drawing/2014/main" id="{14D78825-5B53-46FC-8644-830B04C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87" y="6111827"/>
            <a:ext cx="399932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2F32A8-AD6A-4090-99E3-AE8035CBC0F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62673" y="2352742"/>
            <a:ext cx="1649369" cy="8098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078657-B31B-4F78-BBC9-0E527AB87D0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95409" y="3152070"/>
            <a:ext cx="2316633" cy="5161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D27412-7187-474E-9AB8-E112842548ED}"/>
              </a:ext>
            </a:extLst>
          </p:cNvPr>
          <p:cNvCxnSpPr>
            <a:cxnSpLocks/>
          </p:cNvCxnSpPr>
          <p:nvPr/>
        </p:nvCxnSpPr>
        <p:spPr>
          <a:xfrm>
            <a:off x="3343146" y="3924993"/>
            <a:ext cx="1368896" cy="1837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CF134B-C3FA-4B45-B071-4F9DE3B9E1A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595434" y="4402163"/>
            <a:ext cx="2116609" cy="66906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7095DC-23C4-4227-B779-0EE4B1A7C5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53726" y="5158917"/>
            <a:ext cx="1158316" cy="8926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7E9CA9-63EB-4FAD-9081-2785706767F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41864" y="4813477"/>
            <a:ext cx="2687337" cy="1191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9C9934-58E0-4D6E-84C7-22B92447273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479955" y="2229432"/>
            <a:ext cx="1380096" cy="13087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B42079-8DB2-49F0-A6F3-65005B996EF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79955" y="3153213"/>
            <a:ext cx="2553216" cy="810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AD35CF-7B1C-4E65-B44F-415E5D6CEA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79955" y="4174925"/>
            <a:ext cx="1384987" cy="2862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F4C99-780C-4BA1-8474-B6059553F6E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462797" y="4924055"/>
            <a:ext cx="2069854" cy="17574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2E374B-31D7-40B2-9677-2E578EF9609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498528" y="5421699"/>
            <a:ext cx="1827959" cy="8912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Leviton / Samsung SmartThings Kit Quick Start Guide">
            <a:extLst>
              <a:ext uri="{FF2B5EF4-FFF2-40B4-BE49-F238E27FC236}">
                <a16:creationId xmlns:a16="http://schemas.microsoft.com/office/drawing/2014/main" id="{E2CE4B8D-6507-4AC4-A4DA-C61E21AA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14" y="5520382"/>
            <a:ext cx="2411860" cy="5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14D7F-9139-46D0-A421-2E89C3F8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89C9-1727-401D-BA14-69B23913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Trigger-Action Automation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287A0-D171-4616-BAB5-204790B80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138" y="1613143"/>
            <a:ext cx="402336" cy="402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3BE54-B2B6-4A9F-959E-04F1A7A031F9}"/>
              </a:ext>
            </a:extLst>
          </p:cNvPr>
          <p:cNvSpPr txBox="1"/>
          <p:nvPr/>
        </p:nvSpPr>
        <p:spPr>
          <a:xfrm>
            <a:off x="1603474" y="1613143"/>
            <a:ext cx="1699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room PM level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70AB4-6091-433F-98B6-05BB3E80828F}"/>
              </a:ext>
            </a:extLst>
          </p:cNvPr>
          <p:cNvSpPr/>
          <p:nvPr/>
        </p:nvSpPr>
        <p:spPr>
          <a:xfrm>
            <a:off x="1096655" y="1575029"/>
            <a:ext cx="2206451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177CB-7B09-4CBC-A18B-E1A5E0CAF1E1}"/>
              </a:ext>
            </a:extLst>
          </p:cNvPr>
          <p:cNvSpPr txBox="1"/>
          <p:nvPr/>
        </p:nvSpPr>
        <p:spPr>
          <a:xfrm>
            <a:off x="3349448" y="15515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50E09-E775-4331-82CA-F06A1443E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0708" y="1614350"/>
            <a:ext cx="400050" cy="39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F22C3-11FA-4A11-8B87-A9DDC73CF654}"/>
              </a:ext>
            </a:extLst>
          </p:cNvPr>
          <p:cNvSpPr txBox="1"/>
          <p:nvPr/>
        </p:nvSpPr>
        <p:spPr>
          <a:xfrm>
            <a:off x="6760758" y="1613173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turn on air purifier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017DE7-7A2A-45CF-A52B-73F423C8B982}"/>
              </a:ext>
            </a:extLst>
          </p:cNvPr>
          <p:cNvSpPr/>
          <p:nvPr/>
        </p:nvSpPr>
        <p:spPr>
          <a:xfrm>
            <a:off x="6245876" y="1575029"/>
            <a:ext cx="2634373" cy="4763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0919E7-5601-4ED8-A872-6814FBF6DC0A}"/>
              </a:ext>
            </a:extLst>
          </p:cNvPr>
          <p:cNvSpPr/>
          <p:nvPr/>
        </p:nvSpPr>
        <p:spPr>
          <a:xfrm>
            <a:off x="3759992" y="1575029"/>
            <a:ext cx="1230702" cy="47633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/>
              <a:t>threshold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079EE-C6C5-4AA9-B688-40B8228F0B64}"/>
              </a:ext>
            </a:extLst>
          </p:cNvPr>
          <p:cNvSpPr txBox="1"/>
          <p:nvPr/>
        </p:nvSpPr>
        <p:spPr>
          <a:xfrm>
            <a:off x="610769" y="1551588"/>
            <a:ext cx="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IF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AA206-C7A2-4986-846C-02D075801B0C}"/>
              </a:ext>
            </a:extLst>
          </p:cNvPr>
          <p:cNvSpPr txBox="1"/>
          <p:nvPr/>
        </p:nvSpPr>
        <p:spPr>
          <a:xfrm>
            <a:off x="5037036" y="155158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, </a:t>
            </a:r>
            <a:r>
              <a:rPr lang="en-US" sz="2800" b="1"/>
              <a:t>THEN</a:t>
            </a:r>
            <a:endParaRPr lang="en-US" b="1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566B7D-0ADA-4B5F-9A39-56A4A6BF2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960" y="2905141"/>
            <a:ext cx="402336" cy="4023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F1DDA6-B636-41E1-B440-92B3CD15A990}"/>
              </a:ext>
            </a:extLst>
          </p:cNvPr>
          <p:cNvSpPr txBox="1"/>
          <p:nvPr/>
        </p:nvSpPr>
        <p:spPr>
          <a:xfrm>
            <a:off x="1629296" y="2905141"/>
            <a:ext cx="2158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new email received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C869EB5-5D71-4E17-9025-EF983F2FACB7}"/>
              </a:ext>
            </a:extLst>
          </p:cNvPr>
          <p:cNvSpPr/>
          <p:nvPr/>
        </p:nvSpPr>
        <p:spPr>
          <a:xfrm>
            <a:off x="1122477" y="2867027"/>
            <a:ext cx="2665743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10F39-A4CF-4D18-AF5A-3736B2C61583}"/>
              </a:ext>
            </a:extLst>
          </p:cNvPr>
          <p:cNvSpPr txBox="1"/>
          <p:nvPr/>
        </p:nvSpPr>
        <p:spPr>
          <a:xfrm>
            <a:off x="3796585" y="2894948"/>
            <a:ext cx="89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is from</a:t>
            </a:r>
            <a:endParaRPr lang="en-US" sz="1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0D5BA6-E48A-4D9B-932C-C3BD7720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9737" y="2876172"/>
            <a:ext cx="383320" cy="3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1F601D-E3B2-4B35-A6DF-0D6E4542E78A}"/>
              </a:ext>
            </a:extLst>
          </p:cNvPr>
          <p:cNvSpPr txBox="1"/>
          <p:nvPr/>
        </p:nvSpPr>
        <p:spPr>
          <a:xfrm>
            <a:off x="7131422" y="2867807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ring smart speaker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8DFF93-6739-4AC7-B56D-C8B9436E1803}"/>
              </a:ext>
            </a:extLst>
          </p:cNvPr>
          <p:cNvSpPr/>
          <p:nvPr/>
        </p:nvSpPr>
        <p:spPr>
          <a:xfrm>
            <a:off x="6616540" y="2829663"/>
            <a:ext cx="2607121" cy="4763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F7DAAE-4238-4B86-BF1A-9D12B912B638}"/>
              </a:ext>
            </a:extLst>
          </p:cNvPr>
          <p:cNvSpPr/>
          <p:nvPr/>
        </p:nvSpPr>
        <p:spPr>
          <a:xfrm>
            <a:off x="4700279" y="2872194"/>
            <a:ext cx="773580" cy="46937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/>
              <a:t>bank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925C73-1A42-4296-81F1-115E16F4220A}"/>
              </a:ext>
            </a:extLst>
          </p:cNvPr>
          <p:cNvSpPr txBox="1"/>
          <p:nvPr/>
        </p:nvSpPr>
        <p:spPr>
          <a:xfrm>
            <a:off x="594062" y="2843586"/>
            <a:ext cx="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IF</a:t>
            </a:r>
            <a:endParaRPr lang="en-US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5EDA2-3986-48C1-9C3F-7C5D59F1CF21}"/>
              </a:ext>
            </a:extLst>
          </p:cNvPr>
          <p:cNvSpPr txBox="1"/>
          <p:nvPr/>
        </p:nvSpPr>
        <p:spPr>
          <a:xfrm>
            <a:off x="5454042" y="2829663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, </a:t>
            </a:r>
            <a:r>
              <a:rPr lang="en-US" sz="2800" b="1"/>
              <a:t>THEN</a:t>
            </a:r>
            <a:endParaRPr lang="en-US" b="1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7C30923-6300-45E0-B364-9E6848CC3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747" y="4156114"/>
            <a:ext cx="402336" cy="4023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FFCEE0F-82D8-4E20-A85C-FB9A23812685}"/>
              </a:ext>
            </a:extLst>
          </p:cNvPr>
          <p:cNvSpPr txBox="1"/>
          <p:nvPr/>
        </p:nvSpPr>
        <p:spPr>
          <a:xfrm>
            <a:off x="1635083" y="4157227"/>
            <a:ext cx="1757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new transaction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1235F0-B023-4CF1-B2CE-BC5A087C907A}"/>
              </a:ext>
            </a:extLst>
          </p:cNvPr>
          <p:cNvSpPr/>
          <p:nvPr/>
        </p:nvSpPr>
        <p:spPr>
          <a:xfrm>
            <a:off x="1128264" y="4119113"/>
            <a:ext cx="2333133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BA412-3AC4-4F72-A191-0E6E6AC5BA44}"/>
              </a:ext>
            </a:extLst>
          </p:cNvPr>
          <p:cNvSpPr txBox="1"/>
          <p:nvPr/>
        </p:nvSpPr>
        <p:spPr>
          <a:xfrm>
            <a:off x="3463934" y="4157227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happens with</a:t>
            </a:r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963906-2194-4B24-8351-815C151D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39722" y="5368779"/>
            <a:ext cx="383320" cy="3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2CEE839-257E-4FCB-8311-E35D9EA9FFEA}"/>
              </a:ext>
            </a:extLst>
          </p:cNvPr>
          <p:cNvSpPr txBox="1"/>
          <p:nvPr/>
        </p:nvSpPr>
        <p:spPr>
          <a:xfrm>
            <a:off x="2131407" y="5360414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1"/>
                </a:solidFill>
              </a:rPr>
              <a:t>send SMS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76CCDB4-A7CB-4BF5-A083-00D7ECF11AB0}"/>
              </a:ext>
            </a:extLst>
          </p:cNvPr>
          <p:cNvSpPr/>
          <p:nvPr/>
        </p:nvSpPr>
        <p:spPr>
          <a:xfrm>
            <a:off x="1616525" y="5322270"/>
            <a:ext cx="1696616" cy="4763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B63A086-8D5F-40E8-8250-8A77CC76E6EB}"/>
              </a:ext>
            </a:extLst>
          </p:cNvPr>
          <p:cNvSpPr/>
          <p:nvPr/>
        </p:nvSpPr>
        <p:spPr>
          <a:xfrm>
            <a:off x="7832315" y="4077763"/>
            <a:ext cx="923594" cy="47633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/>
              <a:t>$100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FFE276-8F79-4EE3-ADEF-A8202547A199}"/>
              </a:ext>
            </a:extLst>
          </p:cNvPr>
          <p:cNvSpPr txBox="1"/>
          <p:nvPr/>
        </p:nvSpPr>
        <p:spPr>
          <a:xfrm>
            <a:off x="599849" y="4095672"/>
            <a:ext cx="43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IF</a:t>
            </a:r>
            <a:endParaRPr lang="en-US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9DE748-9AD9-48DF-B4F8-14960977FE76}"/>
              </a:ext>
            </a:extLst>
          </p:cNvPr>
          <p:cNvSpPr txBox="1"/>
          <p:nvPr/>
        </p:nvSpPr>
        <p:spPr>
          <a:xfrm>
            <a:off x="614320" y="5304398"/>
            <a:ext cx="968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THEN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B883A-2F9A-4FE9-9BBD-C882FA5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4</a:t>
            </a:fld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F50744-8627-4C8C-A839-C2ADF4CBF6D5}"/>
              </a:ext>
            </a:extLst>
          </p:cNvPr>
          <p:cNvSpPr/>
          <p:nvPr/>
        </p:nvSpPr>
        <p:spPr>
          <a:xfrm>
            <a:off x="5038403" y="4113005"/>
            <a:ext cx="2333133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/>
              <a:t>transaction amount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3833D5-230C-410D-A021-B52799D0D83D}"/>
              </a:ext>
            </a:extLst>
          </p:cNvPr>
          <p:cNvSpPr txBox="1"/>
          <p:nvPr/>
        </p:nvSpPr>
        <p:spPr>
          <a:xfrm>
            <a:off x="7419465" y="40553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&gt;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C031A-0587-45D0-9954-0DA13B2220AA}"/>
              </a:ext>
            </a:extLst>
          </p:cNvPr>
          <p:cNvSpPr txBox="1"/>
          <p:nvPr/>
        </p:nvSpPr>
        <p:spPr>
          <a:xfrm>
            <a:off x="4372243" y="4725203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</a:t>
            </a:r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6A72F96-FF7E-4B67-A8A4-DC79812C2686}"/>
              </a:ext>
            </a:extLst>
          </p:cNvPr>
          <p:cNvSpPr/>
          <p:nvPr/>
        </p:nvSpPr>
        <p:spPr>
          <a:xfrm>
            <a:off x="7781340" y="4686031"/>
            <a:ext cx="1217757" cy="47633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/>
              <a:t>midnight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BF1AF23-52FC-4047-82F1-99096C022C6E}"/>
              </a:ext>
            </a:extLst>
          </p:cNvPr>
          <p:cNvSpPr/>
          <p:nvPr/>
        </p:nvSpPr>
        <p:spPr>
          <a:xfrm>
            <a:off x="5020178" y="4687089"/>
            <a:ext cx="1909328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/>
              <a:t>transaction time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DDADBA-82EC-4359-BD57-30AC01D85A7D}"/>
              </a:ext>
            </a:extLst>
          </p:cNvPr>
          <p:cNvSpPr txBox="1"/>
          <p:nvPr/>
        </p:nvSpPr>
        <p:spPr>
          <a:xfrm>
            <a:off x="6925139" y="4725203"/>
            <a:ext cx="89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during</a:t>
            </a:r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D0063E-C740-4747-8E6B-D74A1D9671B5}"/>
              </a:ext>
            </a:extLst>
          </p:cNvPr>
          <p:cNvSpPr txBox="1"/>
          <p:nvPr/>
        </p:nvSpPr>
        <p:spPr>
          <a:xfrm>
            <a:off x="3305052" y="5371491"/>
            <a:ext cx="644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with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4898878-36AD-4AD6-9A5B-628D27543740}"/>
              </a:ext>
            </a:extLst>
          </p:cNvPr>
          <p:cNvSpPr/>
          <p:nvPr/>
        </p:nvSpPr>
        <p:spPr>
          <a:xfrm>
            <a:off x="3949094" y="5322270"/>
            <a:ext cx="1142943" cy="4763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/>
              <a:t>receiver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CD6EC3-5DDE-4FB0-AEED-B3312AD2EBF3}"/>
              </a:ext>
            </a:extLst>
          </p:cNvPr>
          <p:cNvSpPr txBox="1"/>
          <p:nvPr/>
        </p:nvSpPr>
        <p:spPr>
          <a:xfrm>
            <a:off x="5095627" y="53043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2A6493-C979-45B5-9691-4C560166BD3B}"/>
              </a:ext>
            </a:extLst>
          </p:cNvPr>
          <p:cNvSpPr txBox="1"/>
          <p:nvPr/>
        </p:nvSpPr>
        <p:spPr>
          <a:xfrm>
            <a:off x="8999097" y="4660020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, </a:t>
            </a:r>
            <a:endParaRPr lang="en-US" b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9515DD6-80C5-4308-A458-A8CF12AE0868}"/>
              </a:ext>
            </a:extLst>
          </p:cNvPr>
          <p:cNvSpPr/>
          <p:nvPr/>
        </p:nvSpPr>
        <p:spPr>
          <a:xfrm>
            <a:off x="8443107" y="5333377"/>
            <a:ext cx="2313011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/>
              <a:t>contact information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FEA14FE-F6CA-4448-8C7D-B997F8BA4006}"/>
              </a:ext>
            </a:extLst>
          </p:cNvPr>
          <p:cNvSpPr/>
          <p:nvPr/>
        </p:nvSpPr>
        <p:spPr>
          <a:xfrm>
            <a:off x="3940220" y="5953662"/>
            <a:ext cx="1696616" cy="47633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/>
              <a:t>message body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8645FD-F484-4B77-8272-7521497FF3DD}"/>
              </a:ext>
            </a:extLst>
          </p:cNvPr>
          <p:cNvSpPr txBox="1"/>
          <p:nvPr/>
        </p:nvSpPr>
        <p:spPr>
          <a:xfrm>
            <a:off x="5671090" y="59368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D25F10F-D529-4398-A97A-997C96ED6822}"/>
              </a:ext>
            </a:extLst>
          </p:cNvPr>
          <p:cNvSpPr/>
          <p:nvPr/>
        </p:nvSpPr>
        <p:spPr>
          <a:xfrm>
            <a:off x="8010832" y="5953662"/>
            <a:ext cx="2264694" cy="476338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2000"/>
              <a:t>transaction details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4D1DF9-941E-4159-9B66-7A8EC84225D2}"/>
              </a:ext>
            </a:extLst>
          </p:cNvPr>
          <p:cNvSpPr txBox="1"/>
          <p:nvPr/>
        </p:nvSpPr>
        <p:spPr>
          <a:xfrm>
            <a:off x="3303106" y="599556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</a:t>
            </a:r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096C7B-C382-4576-8C64-F0332CF0B982}"/>
              </a:ext>
            </a:extLst>
          </p:cNvPr>
          <p:cNvSpPr txBox="1"/>
          <p:nvPr/>
        </p:nvSpPr>
        <p:spPr>
          <a:xfrm>
            <a:off x="5403988" y="5360414"/>
            <a:ext cx="3107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phone number extract from </a:t>
            </a:r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7561FF0-F323-41CB-8C7B-E01FE0924E6C}"/>
              </a:ext>
            </a:extLst>
          </p:cNvPr>
          <p:cNvSpPr/>
          <p:nvPr/>
        </p:nvSpPr>
        <p:spPr>
          <a:xfrm>
            <a:off x="6035292" y="5960305"/>
            <a:ext cx="1505258" cy="47633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000"/>
              <a:t>“Warning: 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6D2177-D37D-45A3-8B52-3D6C75B8A412}"/>
              </a:ext>
            </a:extLst>
          </p:cNvPr>
          <p:cNvSpPr txBox="1"/>
          <p:nvPr/>
        </p:nvSpPr>
        <p:spPr>
          <a:xfrm>
            <a:off x="7593590" y="59374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1CE99-8C26-4BF2-B030-8D27AA5D6D36}"/>
              </a:ext>
            </a:extLst>
          </p:cNvPr>
          <p:cNvCxnSpPr/>
          <p:nvPr/>
        </p:nvCxnSpPr>
        <p:spPr>
          <a:xfrm>
            <a:off x="554707" y="2457179"/>
            <a:ext cx="1056543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94D49C-CB59-4C3F-9687-8881699689E7}"/>
              </a:ext>
            </a:extLst>
          </p:cNvPr>
          <p:cNvCxnSpPr/>
          <p:nvPr/>
        </p:nvCxnSpPr>
        <p:spPr>
          <a:xfrm>
            <a:off x="554707" y="3736328"/>
            <a:ext cx="1056543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241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2" grpId="0"/>
      <p:bldP spid="43" grpId="0" animBg="1"/>
      <p:bldP spid="44" grpId="0" animBg="1"/>
      <p:bldP spid="45" grpId="0"/>
      <p:bldP spid="46" grpId="0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 animBg="1"/>
      <p:bldP spid="65" grpId="0"/>
      <p:bldP spid="66" grpId="0"/>
      <p:bldP spid="67" grpId="0" animBg="1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462-4ED1-4E9D-9BFF-3F6DBD94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However, users risk their privacy and security</a:t>
            </a:r>
          </a:p>
        </p:txBody>
      </p:sp>
      <p:pic>
        <p:nvPicPr>
          <p:cNvPr id="4" name="Picture 3" descr="Brand guidelines - IFTTT">
            <a:extLst>
              <a:ext uri="{FF2B5EF4-FFF2-40B4-BE49-F238E27FC236}">
                <a16:creationId xmlns:a16="http://schemas.microsoft.com/office/drawing/2014/main" id="{57146015-897A-4C1B-97F4-BBB56DFDB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65" y="3053671"/>
            <a:ext cx="1867469" cy="6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5B643E-AD67-4359-997F-29FEEFAF41BF}"/>
              </a:ext>
            </a:extLst>
          </p:cNvPr>
          <p:cNvSpPr/>
          <p:nvPr/>
        </p:nvSpPr>
        <p:spPr>
          <a:xfrm>
            <a:off x="4712043" y="2028691"/>
            <a:ext cx="2767913" cy="44270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2F12858-F578-4FE8-94C6-1735972AE546}"/>
              </a:ext>
            </a:extLst>
          </p:cNvPr>
          <p:cNvSpPr txBox="1"/>
          <p:nvPr/>
        </p:nvSpPr>
        <p:spPr>
          <a:xfrm>
            <a:off x="4860324" y="2148447"/>
            <a:ext cx="247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What happens if TAP is compromised?</a:t>
            </a:r>
          </a:p>
        </p:txBody>
      </p:sp>
      <p:pic>
        <p:nvPicPr>
          <p:cNvPr id="7" name="Picture 6" descr="Brand Resources - Logos, Marks and other Brand Resources | Zapier">
            <a:extLst>
              <a:ext uri="{FF2B5EF4-FFF2-40B4-BE49-F238E27FC236}">
                <a16:creationId xmlns:a16="http://schemas.microsoft.com/office/drawing/2014/main" id="{1E7C911C-D02A-4A22-A3F6-2479D93A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42" y="4308645"/>
            <a:ext cx="1472514" cy="6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oogle Sheets logo">
            <a:extLst>
              <a:ext uri="{FF2B5EF4-FFF2-40B4-BE49-F238E27FC236}">
                <a16:creationId xmlns:a16="http://schemas.microsoft.com/office/drawing/2014/main" id="{64F1538A-14B9-4B98-BCF5-A0749EEF9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623" y="215271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lack logo">
            <a:extLst>
              <a:ext uri="{FF2B5EF4-FFF2-40B4-BE49-F238E27FC236}">
                <a16:creationId xmlns:a16="http://schemas.microsoft.com/office/drawing/2014/main" id="{236CE1E2-9045-4BAF-8575-44A01124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59" y="295204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mail logo">
            <a:extLst>
              <a:ext uri="{FF2B5EF4-FFF2-40B4-BE49-F238E27FC236}">
                <a16:creationId xmlns:a16="http://schemas.microsoft.com/office/drawing/2014/main" id="{419566EB-6D79-4681-9374-79FE4624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648" y="3724968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witter logo">
            <a:extLst>
              <a:ext uri="{FF2B5EF4-FFF2-40B4-BE49-F238E27FC236}">
                <a16:creationId xmlns:a16="http://schemas.microsoft.com/office/drawing/2014/main" id="{A319C5B0-0A9D-430F-91B2-C19677EA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4" y="487120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Google Drive logo">
            <a:extLst>
              <a:ext uri="{FF2B5EF4-FFF2-40B4-BE49-F238E27FC236}">
                <a16:creationId xmlns:a16="http://schemas.microsoft.com/office/drawing/2014/main" id="{53038F18-27BA-4C08-A5CD-FADBA789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676" y="585150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Trello logo">
            <a:extLst>
              <a:ext uri="{FF2B5EF4-FFF2-40B4-BE49-F238E27FC236}">
                <a16:creationId xmlns:a16="http://schemas.microsoft.com/office/drawing/2014/main" id="{F50D49A9-AF5F-4574-B763-1FE4678AA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814" y="5805202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hilips Hue logo">
            <a:extLst>
              <a:ext uri="{FF2B5EF4-FFF2-40B4-BE49-F238E27FC236}">
                <a16:creationId xmlns:a16="http://schemas.microsoft.com/office/drawing/2014/main" id="{A2F71AD6-28DF-48D7-BC60-CF637F4BD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051" y="202940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oogle Assistant logo">
            <a:extLst>
              <a:ext uri="{FF2B5EF4-FFF2-40B4-BE49-F238E27FC236}">
                <a16:creationId xmlns:a16="http://schemas.microsoft.com/office/drawing/2014/main" id="{41E7D3DA-892A-4CE5-860D-ED4AE479F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171" y="2952045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mazon Alexa logo">
            <a:extLst>
              <a:ext uri="{FF2B5EF4-FFF2-40B4-BE49-F238E27FC236}">
                <a16:creationId xmlns:a16="http://schemas.microsoft.com/office/drawing/2014/main" id="{A9819428-714B-462B-AA04-81DF2C9A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42" y="3973757"/>
            <a:ext cx="402336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WEMO logo | Wireless ip camera, Belkin, Open source code">
            <a:extLst>
              <a:ext uri="{FF2B5EF4-FFF2-40B4-BE49-F238E27FC236}">
                <a16:creationId xmlns:a16="http://schemas.microsoft.com/office/drawing/2014/main" id="{9FEB0C6E-8B22-4A55-9BD3-3514E440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51" y="4871202"/>
            <a:ext cx="68453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LG-logo | Lg logo, Mobile phone company, Logos">
            <a:extLst>
              <a:ext uri="{FF2B5EF4-FFF2-40B4-BE49-F238E27FC236}">
                <a16:creationId xmlns:a16="http://schemas.microsoft.com/office/drawing/2014/main" id="{14D78825-5B53-46FC-8644-830B04CBE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87" y="6111827"/>
            <a:ext cx="399932" cy="4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2F32A8-AD6A-4090-99E3-AE8035CBC0F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062673" y="2352742"/>
            <a:ext cx="1649369" cy="8098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078657-B31B-4F78-BBC9-0E527AB87D0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95409" y="3152070"/>
            <a:ext cx="2316633" cy="51611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D27412-7187-474E-9AB8-E112842548ED}"/>
              </a:ext>
            </a:extLst>
          </p:cNvPr>
          <p:cNvCxnSpPr>
            <a:cxnSpLocks/>
          </p:cNvCxnSpPr>
          <p:nvPr/>
        </p:nvCxnSpPr>
        <p:spPr>
          <a:xfrm>
            <a:off x="3343146" y="3924993"/>
            <a:ext cx="1368896" cy="1837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CF134B-C3FA-4B45-B071-4F9DE3B9E1A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595434" y="4402163"/>
            <a:ext cx="2116609" cy="6690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7095DC-23C4-4227-B779-0EE4B1A7C55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53726" y="5115531"/>
            <a:ext cx="1155206" cy="9360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7E9CA9-63EB-4FAD-9081-2785706767F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041864" y="4813477"/>
            <a:ext cx="2667068" cy="119175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9C9934-58E0-4D6E-84C7-22B92447273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479955" y="2229432"/>
            <a:ext cx="1380096" cy="13087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B42079-8DB2-49F0-A6F3-65005B996EF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479955" y="3153213"/>
            <a:ext cx="2553216" cy="8107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AD35CF-7B1C-4E65-B44F-415E5D6CEA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79955" y="4174925"/>
            <a:ext cx="1384987" cy="28629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0F4C99-780C-4BA1-8474-B6059553F6E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462797" y="4924055"/>
            <a:ext cx="2069854" cy="17574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2E374B-31D7-40B2-9677-2E578EF9609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498528" y="5421699"/>
            <a:ext cx="1827959" cy="8912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Leviton / Samsung SmartThings Kit Quick Start Guide">
            <a:extLst>
              <a:ext uri="{FF2B5EF4-FFF2-40B4-BE49-F238E27FC236}">
                <a16:creationId xmlns:a16="http://schemas.microsoft.com/office/drawing/2014/main" id="{E2CE4B8D-6507-4AC4-A4DA-C61E21AA1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14" y="5520382"/>
            <a:ext cx="2411860" cy="51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9D6E6-2D88-4211-8E03-40C96494AB73}"/>
              </a:ext>
            </a:extLst>
          </p:cNvPr>
          <p:cNvSpPr txBox="1"/>
          <p:nvPr/>
        </p:nvSpPr>
        <p:spPr>
          <a:xfrm>
            <a:off x="775361" y="2948505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Chat logs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E2062F-1D61-43AC-8D4E-0D7730DD8AAE}"/>
              </a:ext>
            </a:extLst>
          </p:cNvPr>
          <p:cNvSpPr txBox="1"/>
          <p:nvPr/>
        </p:nvSpPr>
        <p:spPr>
          <a:xfrm>
            <a:off x="1817121" y="372163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Emails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702F7-3848-499B-A293-D83C72D16B29}"/>
              </a:ext>
            </a:extLst>
          </p:cNvPr>
          <p:cNvSpPr txBox="1"/>
          <p:nvPr/>
        </p:nvSpPr>
        <p:spPr>
          <a:xfrm>
            <a:off x="458030" y="4871202"/>
            <a:ext cx="167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Social networks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BADC7-F32B-496A-BF1C-C6A135181B28}"/>
              </a:ext>
            </a:extLst>
          </p:cNvPr>
          <p:cNvSpPr txBox="1"/>
          <p:nvPr/>
        </p:nvSpPr>
        <p:spPr>
          <a:xfrm>
            <a:off x="1901778" y="62797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Cloud files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5435FD-AD3F-4053-BC15-5ECA718BA589}"/>
              </a:ext>
            </a:extLst>
          </p:cNvPr>
          <p:cNvSpPr txBox="1"/>
          <p:nvPr/>
        </p:nvSpPr>
        <p:spPr>
          <a:xfrm>
            <a:off x="8964022" y="2528979"/>
            <a:ext cx="143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lights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8152B-B2E0-4F46-8E52-AC01BC196E96}"/>
              </a:ext>
            </a:extLst>
          </p:cNvPr>
          <p:cNvSpPr txBox="1"/>
          <p:nvPr/>
        </p:nvSpPr>
        <p:spPr>
          <a:xfrm>
            <a:off x="9526453" y="4404421"/>
            <a:ext cx="236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power outlets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6BC39-E3D5-4037-84B0-DB9400C41AAB}"/>
              </a:ext>
            </a:extLst>
          </p:cNvPr>
          <p:cNvSpPr txBox="1"/>
          <p:nvPr/>
        </p:nvSpPr>
        <p:spPr>
          <a:xfrm>
            <a:off x="9726419" y="5666648"/>
            <a:ext cx="14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ovens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28C1830-8E9F-4685-B99E-13FA48A6651D}"/>
              </a:ext>
            </a:extLst>
          </p:cNvPr>
          <p:cNvSpPr/>
          <p:nvPr/>
        </p:nvSpPr>
        <p:spPr>
          <a:xfrm>
            <a:off x="2427127" y="1292372"/>
            <a:ext cx="2281805" cy="707882"/>
          </a:xfrm>
          <a:prstGeom prst="wedgeRoundRectCallout">
            <a:avLst>
              <a:gd name="adj1" fmla="val 40780"/>
              <a:gd name="adj2" fmla="val 881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Sensitive information is leaked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DC4AC554-826D-4D99-8206-6E87D703CB0E}"/>
              </a:ext>
            </a:extLst>
          </p:cNvPr>
          <p:cNvSpPr/>
          <p:nvPr/>
        </p:nvSpPr>
        <p:spPr>
          <a:xfrm>
            <a:off x="7498528" y="1299848"/>
            <a:ext cx="2364098" cy="707882"/>
          </a:xfrm>
          <a:prstGeom prst="wedgeRoundRectCallout">
            <a:avLst>
              <a:gd name="adj1" fmla="val -38733"/>
              <a:gd name="adj2" fmla="val 956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Arbitrary actions can be performed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27E43A-F5F2-4AC8-80AA-BDB90323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7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6" grpId="0"/>
      <p:bldP spid="37" grpId="0"/>
      <p:bldP spid="38" grpId="0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DEB-D8CF-484D-B5E3-6700AFEB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SemiBold" panose="020B0502040204020203" pitchFamily="34" charset="0"/>
              </a:rPr>
              <a:t>Security Concerns in TAPs: </a:t>
            </a:r>
            <a:r>
              <a:rPr lang="en-US"/>
              <a:t>IFTTT as a Case Study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9A3-5B0B-4940-8CAD-492D5780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IFTTT’s Term of Use states…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  <a:p>
            <a:pPr marL="0" indent="0">
              <a:buNone/>
            </a:pPr>
            <a:br>
              <a:rPr lang="en-US" sz="2000"/>
            </a:br>
            <a:endParaRPr lang="en-US" sz="2000"/>
          </a:p>
          <a:p>
            <a:r>
              <a:rPr lang="en-US" sz="2000"/>
              <a:t>IFTTT operates on lots of sensitive information</a:t>
            </a:r>
          </a:p>
          <a:p>
            <a:pPr lvl="1"/>
            <a:r>
              <a:rPr lang="en-US" sz="1800"/>
              <a:t>Integrated with </a:t>
            </a:r>
            <a:r>
              <a:rPr lang="en-US" sz="1800" b="1"/>
              <a:t>600+ services</a:t>
            </a:r>
          </a:p>
          <a:p>
            <a:pPr lvl="1"/>
            <a:r>
              <a:rPr lang="en-US" sz="1800"/>
              <a:t>Has </a:t>
            </a:r>
            <a:r>
              <a:rPr lang="en-US" sz="1800" b="1"/>
              <a:t>20M+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2AB85-0F6E-4038-8622-0EF2884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BDB8C-C88A-CB4F-86F9-211855A89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 b="4628"/>
          <a:stretch/>
        </p:blipFill>
        <p:spPr>
          <a:xfrm>
            <a:off x="2411009" y="2316583"/>
            <a:ext cx="7369981" cy="22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DEB-D8CF-484D-B5E3-6700AFEB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 SemiBold" panose="020B0502040204020203" pitchFamily="34" charset="0"/>
              </a:rPr>
              <a:t>Security Concerns in TAPs: </a:t>
            </a:r>
            <a:r>
              <a:rPr lang="en-US"/>
              <a:t>IFTTT as a Case Study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19A3-5B0B-4940-8CAD-492D5780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Access tokens acquired by IFTTT are </a:t>
            </a:r>
            <a:r>
              <a:rPr lang="en-US" sz="2000" b="1" dirty="0"/>
              <a:t>overprivileged</a:t>
            </a:r>
            <a:r>
              <a:rPr lang="en-US" sz="2000" dirty="0"/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[Fernandes et al, 2018] </a:t>
            </a:r>
            <a:endParaRPr lang="en-US" sz="2000" dirty="0"/>
          </a:p>
          <a:p>
            <a:pPr marL="457200" lvl="1" indent="0">
              <a:buNone/>
            </a:pP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2000" dirty="0"/>
              <a:t>Gmail removed its triggers from IFTTT due to security concern in 2019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2AB85-0F6E-4038-8622-0EF2884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B0509-C556-2241-82F9-AA5394C19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327" y="4230973"/>
            <a:ext cx="6483964" cy="2607822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38595805-5CDE-45E0-920D-1EBFD76F2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9651" y="2948456"/>
            <a:ext cx="647880" cy="647880"/>
          </a:xfrm>
          <a:prstGeom prst="rect">
            <a:avLst/>
          </a:prstGeom>
        </p:spPr>
      </p:pic>
      <p:pic>
        <p:nvPicPr>
          <p:cNvPr id="10" name="Picture 9" descr="Brand guidelines - IFTTT">
            <a:extLst>
              <a:ext uri="{FF2B5EF4-FFF2-40B4-BE49-F238E27FC236}">
                <a16:creationId xmlns:a16="http://schemas.microsoft.com/office/drawing/2014/main" id="{66DF04B9-F6A2-438A-9F96-DEFAE209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65" y="2928082"/>
            <a:ext cx="1867469" cy="6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1F78AA-53AD-455F-9BDB-560AA2D3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468" y="2960114"/>
            <a:ext cx="696563" cy="6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3E939-70BE-4102-8707-1B14CA50A0C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027531" y="3272396"/>
            <a:ext cx="3134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FE49C-CD9D-4DA8-9C13-5A2D38078C4D}"/>
              </a:ext>
            </a:extLst>
          </p:cNvPr>
          <p:cNvCxnSpPr>
            <a:cxnSpLocks/>
            <a:stCxn id="10" idx="3"/>
            <a:endCxn id="1026" idx="1"/>
          </p:cNvCxnSpPr>
          <p:nvPr/>
        </p:nvCxnSpPr>
        <p:spPr>
          <a:xfrm>
            <a:off x="7029734" y="3272397"/>
            <a:ext cx="3134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019E8B-8587-4CC0-8DC9-228C07D5631B}"/>
              </a:ext>
            </a:extLst>
          </p:cNvPr>
          <p:cNvSpPr txBox="1"/>
          <p:nvPr/>
        </p:nvSpPr>
        <p:spPr>
          <a:xfrm>
            <a:off x="2342937" y="2733112"/>
            <a:ext cx="250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Trigger a rule when I </a:t>
            </a:r>
            <a:r>
              <a:rPr lang="en-US" sz="1400">
                <a:solidFill>
                  <a:schemeClr val="accent6"/>
                </a:solidFill>
              </a:rPr>
              <a:t>upload a new file</a:t>
            </a:r>
            <a:r>
              <a:rPr lang="en-US" sz="1400"/>
              <a:t> to Google Drive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412639-C976-4188-A00D-C0809C6F025D}"/>
                  </a:ext>
                </a:extLst>
              </p:cNvPr>
              <p:cNvSpPr txBox="1"/>
              <p:nvPr/>
            </p:nvSpPr>
            <p:spPr>
              <a:xfrm>
                <a:off x="7478787" y="2193944"/>
                <a:ext cx="250392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Give me a token that can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6"/>
                    </a:solidFill>
                  </a:rPr>
                  <a:t>Access given files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FF0000"/>
                    </a:solidFill>
                  </a:rPr>
                  <a:t>Share given files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rgbClr val="FF0000"/>
                    </a:solidFill>
                  </a:rPr>
                  <a:t>Delete given files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412639-C976-4188-A00D-C0809C6F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787" y="2193944"/>
                <a:ext cx="2503922" cy="1384995"/>
              </a:xfrm>
              <a:prstGeom prst="rect">
                <a:avLst/>
              </a:prstGeom>
              <a:blipFill>
                <a:blip r:embed="rId11"/>
                <a:stretch>
                  <a:fillRect l="-730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6308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B4AA-DA9A-4011-AC99-1954A8CD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6"/>
            <a:ext cx="10515600" cy="981982"/>
          </a:xfrm>
        </p:spPr>
        <p:txBody>
          <a:bodyPr>
            <a:noAutofit/>
          </a:bodyPr>
          <a:lstStyle/>
          <a:p>
            <a:r>
              <a:rPr lang="en-US" sz="3600" dirty="0"/>
              <a:t>How to design a </a:t>
            </a:r>
            <a:r>
              <a:rPr lang="en-US" sz="3600" dirty="0">
                <a:latin typeface="Bahnschrift SemiBold" panose="020B0502040204020203" pitchFamily="34" charset="0"/>
              </a:rPr>
              <a:t>secure</a:t>
            </a:r>
            <a:r>
              <a:rPr lang="en-US" sz="3600" dirty="0"/>
              <a:t> trigger-action system?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F5F2-FB8A-47A3-8062-B5FF6CF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2836-2EDA-6146-A8CE-3C973B3C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525"/>
            <a:ext cx="10515600" cy="98198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Bahnschrift" panose="020B0502040204020203" pitchFamily="34" charset="0"/>
              </a:rPr>
              <a:t>eTAP</a:t>
            </a:r>
            <a:r>
              <a:rPr lang="en-US" sz="3600" dirty="0"/>
              <a:t>: encrypted Trigger-Action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423F0-2893-C147-B4C5-CBF46E8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0FE6-7111-4A8F-8078-83F768E7DCF2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 descr="Lock outline">
            <a:extLst>
              <a:ext uri="{FF2B5EF4-FFF2-40B4-BE49-F238E27FC236}">
                <a16:creationId xmlns:a16="http://schemas.microsoft.com/office/drawing/2014/main" id="{4C52C01B-D3D3-4018-9B25-229A0DF9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0843" y="2725767"/>
            <a:ext cx="548640" cy="548640"/>
          </a:xfrm>
          <a:prstGeom prst="rect">
            <a:avLst/>
          </a:prstGeom>
        </p:spPr>
      </p:pic>
      <p:pic>
        <p:nvPicPr>
          <p:cNvPr id="12" name="Graphic 11" descr="Mathematics outline">
            <a:extLst>
              <a:ext uri="{FF2B5EF4-FFF2-40B4-BE49-F238E27FC236}">
                <a16:creationId xmlns:a16="http://schemas.microsoft.com/office/drawing/2014/main" id="{F5848C5C-6DEB-4798-980F-04176D218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843" y="3465012"/>
            <a:ext cx="548640" cy="548640"/>
          </a:xfrm>
          <a:prstGeom prst="rect">
            <a:avLst/>
          </a:prstGeom>
        </p:spPr>
      </p:pic>
      <p:pic>
        <p:nvPicPr>
          <p:cNvPr id="14" name="Graphic 13" descr="Bar chart outline">
            <a:extLst>
              <a:ext uri="{FF2B5EF4-FFF2-40B4-BE49-F238E27FC236}">
                <a16:creationId xmlns:a16="http://schemas.microsoft.com/office/drawing/2014/main" id="{D5C81612-C782-4D6B-BFED-44F507114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843" y="4995888"/>
            <a:ext cx="548640" cy="548640"/>
          </a:xfrm>
          <a:prstGeom prst="rect">
            <a:avLst/>
          </a:prstGeom>
        </p:spPr>
      </p:pic>
      <p:pic>
        <p:nvPicPr>
          <p:cNvPr id="5" name="Graphic 4" descr="Quotes outline">
            <a:extLst>
              <a:ext uri="{FF2B5EF4-FFF2-40B4-BE49-F238E27FC236}">
                <a16:creationId xmlns:a16="http://schemas.microsoft.com/office/drawing/2014/main" id="{DA977DC0-D922-4BFF-ABAD-782114B64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0843" y="4234576"/>
            <a:ext cx="548640" cy="548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4D14C3-258E-4F84-9B6D-40074010A524}"/>
              </a:ext>
            </a:extLst>
          </p:cNvPr>
          <p:cNvSpPr txBox="1"/>
          <p:nvPr/>
        </p:nvSpPr>
        <p:spPr>
          <a:xfrm>
            <a:off x="3539142" y="2609547"/>
            <a:ext cx="6095276" cy="65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/>
                <a:ea typeface="+mn-ea"/>
                <a:cs typeface="+mn-cs"/>
              </a:rPr>
              <a:t>Protect data privacy and integrity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CE36E-EDB7-4A93-BF2A-3CB92D006C78}"/>
              </a:ext>
            </a:extLst>
          </p:cNvPr>
          <p:cNvSpPr txBox="1"/>
          <p:nvPr/>
        </p:nvSpPr>
        <p:spPr>
          <a:xfrm>
            <a:off x="3539142" y="3348792"/>
            <a:ext cx="6095276" cy="65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/>
                <a:ea typeface="+mn-ea"/>
                <a:cs typeface="+mn-cs"/>
              </a:rPr>
              <a:t>Support computations in rules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6B46D-25DA-4FAD-AFEB-33632679B1D7}"/>
              </a:ext>
            </a:extLst>
          </p:cNvPr>
          <p:cNvSpPr txBox="1"/>
          <p:nvPr/>
        </p:nvSpPr>
        <p:spPr>
          <a:xfrm>
            <a:off x="3539142" y="4118356"/>
            <a:ext cx="6095276" cy="65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/>
                <a:ea typeface="+mn-ea"/>
                <a:cs typeface="+mn-cs"/>
              </a:rPr>
              <a:t>Optimize for string operations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F4195-C626-4365-8295-6A4EBF86172E}"/>
              </a:ext>
            </a:extLst>
          </p:cNvPr>
          <p:cNvSpPr txBox="1"/>
          <p:nvPr/>
        </p:nvSpPr>
        <p:spPr>
          <a:xfrm>
            <a:off x="3539142" y="4879668"/>
            <a:ext cx="6095276" cy="65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"/>
                <a:ea typeface="+mn-ea"/>
                <a:cs typeface="+mn-cs"/>
              </a:rPr>
              <a:t>Efficient protocol with low overhead</a:t>
            </a:r>
          </a:p>
        </p:txBody>
      </p:sp>
    </p:spTree>
    <p:extLst>
      <p:ext uri="{BB962C8B-B14F-4D97-AF65-F5344CB8AC3E}">
        <p14:creationId xmlns:p14="http://schemas.microsoft.com/office/powerpoint/2010/main" val="643774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.9|8.1|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5.2|9.2|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.5|18.4|6.1|19.9|18|3.8|15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1|6.4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5.8|5|7.7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ahnschrift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dk1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D6EBCBCE8B724CA3CBFF08645DF237" ma:contentTypeVersion="7" ma:contentTypeDescription="Create a new document." ma:contentTypeScope="" ma:versionID="56cba4d1adae40c0ae9e099a373a2f40">
  <xsd:schema xmlns:xsd="http://www.w3.org/2001/XMLSchema" xmlns:xs="http://www.w3.org/2001/XMLSchema" xmlns:p="http://schemas.microsoft.com/office/2006/metadata/properties" xmlns:ns3="a28129af-ea2c-4d89-99f2-a52ec4f44413" xmlns:ns4="e68e4ba1-1fcc-43b1-b267-c073b0e70f40" targetNamespace="http://schemas.microsoft.com/office/2006/metadata/properties" ma:root="true" ma:fieldsID="e6e758210ae27875a190d2b7d5c67787" ns3:_="" ns4:_="">
    <xsd:import namespace="a28129af-ea2c-4d89-99f2-a52ec4f44413"/>
    <xsd:import namespace="e68e4ba1-1fcc-43b1-b267-c073b0e70f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8129af-ea2c-4d89-99f2-a52ec4f44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e4ba1-1fcc-43b1-b267-c073b0e70f4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94AB12-07EC-43D3-B05D-3F4A6CB66716}">
  <ds:schemaRefs>
    <ds:schemaRef ds:uri="a28129af-ea2c-4d89-99f2-a52ec4f4441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e68e4ba1-1fcc-43b1-b267-c073b0e70f4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02708F-1D35-4669-BD89-E270C75D24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9EDD9-46AD-4FF4-9B24-7FF05ED92963}">
  <ds:schemaRefs>
    <ds:schemaRef ds:uri="a28129af-ea2c-4d89-99f2-a52ec4f44413"/>
    <ds:schemaRef ds:uri="e68e4ba1-1fcc-43b1-b267-c073b0e70f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1880</Words>
  <Application>Microsoft Office PowerPoint</Application>
  <PresentationFormat>Widescreen</PresentationFormat>
  <Paragraphs>416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Bahnschrift</vt:lpstr>
      <vt:lpstr>Bahnschrift Light</vt:lpstr>
      <vt:lpstr>Bahnschrift SemiBold</vt:lpstr>
      <vt:lpstr>Calibri</vt:lpstr>
      <vt:lpstr>Calibri Light</vt:lpstr>
      <vt:lpstr>Cambria Math</vt:lpstr>
      <vt:lpstr>Cascadia Code</vt:lpstr>
      <vt:lpstr>Tw Cen MT</vt:lpstr>
      <vt:lpstr>Office Theme</vt:lpstr>
      <vt:lpstr>Data Privacy in  Trigger-Action Systems</vt:lpstr>
      <vt:lpstr>Online services with different APIs don’t talk to each other</vt:lpstr>
      <vt:lpstr>Trigger-Action Platforms (TAPs) connect independent services to empower automation rules</vt:lpstr>
      <vt:lpstr>Trigger-Action Automation Rules</vt:lpstr>
      <vt:lpstr>However, users risk their privacy and security</vt:lpstr>
      <vt:lpstr>Security Concerns in TAPs: IFTTT as a Case Study  </vt:lpstr>
      <vt:lpstr>Security Concerns in TAPs: IFTTT as a Case Study  </vt:lpstr>
      <vt:lpstr>How to design a secure trigger-action system? </vt:lpstr>
      <vt:lpstr>eTAP: encrypted Trigger-Action Platform</vt:lpstr>
      <vt:lpstr>Abstract Paradigm of a Trigger-Action System</vt:lpstr>
      <vt:lpstr>Security Guarantees and Practical Consideration of eTAP</vt:lpstr>
      <vt:lpstr>Design Overview of eTAP</vt:lpstr>
      <vt:lpstr>Phase #1: Setup (once, w/ client)</vt:lpstr>
      <vt:lpstr>Phase #2: Function Garbling (periodic, w/ client)</vt:lpstr>
      <vt:lpstr>Phase #3: Execution (whenever trigger happens, w/o client)</vt:lpstr>
      <vt:lpstr>Phase #3: Execution (whenever trigger happens, w/o client)</vt:lpstr>
      <vt:lpstr>Phase #3: Execution (whenever trigger happens, w/o client)</vt:lpstr>
      <vt:lpstr>Benefits of eTAP’s Design</vt:lpstr>
      <vt:lpstr>Common functions crawled from top IFTTT + Zapier rules</vt:lpstr>
      <vt:lpstr>Common functions crawled from top IFTTT + Zapier rules</vt:lpstr>
      <vt:lpstr>Common functions crawled from top IFTTT + Zapier rules</vt:lpstr>
      <vt:lpstr>Optimize for Regular Expression</vt:lpstr>
      <vt:lpstr>Common functions crawled from top IFTTT + Zapier rules</vt:lpstr>
      <vt:lpstr>Modest overhead of running encrypted rules in eTAP</vt:lpstr>
      <vt:lpstr>Client Overhead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Yunang Chen</dc:creator>
  <cp:lastModifiedBy>YUNANG</cp:lastModifiedBy>
  <cp:revision>4</cp:revision>
  <dcterms:created xsi:type="dcterms:W3CDTF">2021-03-22T07:10:52Z</dcterms:created>
  <dcterms:modified xsi:type="dcterms:W3CDTF">2021-04-26T06:48:07Z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0x01010092D6EBCBCE8B724CA3CBFF08645DF237</vt:lpwstr>
  </property>
</Properties>
</file>