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4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59"/>
        <p:guide pos="388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164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4.xml"/><Relationship Id="rId8" Type="http://schemas.openxmlformats.org/officeDocument/2006/relationships/tags" Target="../tags/tag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2.xml"/><Relationship Id="rId4" Type="http://schemas.openxmlformats.org/officeDocument/2006/relationships/image" Target="file:///C:\Users\1V994W2\Documents\Tencent%20Files\574576071\FileRecv\&#25340;&#35013;&#32032;&#26448;\&#31616;&#32422;&#21333;&#22270;-30\\05\subject_holdright_73,173,97_0_staid_full_0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5" Type="http://schemas.openxmlformats.org/officeDocument/2006/relationships/tags" Target="../tags/tag10.xml"/><Relationship Id="rId14" Type="http://schemas.openxmlformats.org/officeDocument/2006/relationships/tags" Target="../tags/tag9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68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67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8.xml"/><Relationship Id="rId8" Type="http://schemas.openxmlformats.org/officeDocument/2006/relationships/tags" Target="../tags/tag77.xml"/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image" Target="file:///C:\Users\1V994W2\Documents\Tencent%20Files\574576071\FileRecv\&#25340;&#35013;&#32032;&#26448;\&#31616;&#32422;&#21333;&#22270;-30\\05\subject_holdright_73,173,97_0_staid_full_0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73.xml"/><Relationship Id="rId10" Type="http://schemas.openxmlformats.org/officeDocument/2006/relationships/tags" Target="../tags/tag79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tags" Target="../tags/tag8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8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80.xml"/><Relationship Id="rId11" Type="http://schemas.openxmlformats.org/officeDocument/2006/relationships/tags" Target="../tags/tag85.xml"/><Relationship Id="rId10" Type="http://schemas.openxmlformats.org/officeDocument/2006/relationships/tags" Target="../tags/tag84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88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3" Type="http://schemas.openxmlformats.org/officeDocument/2006/relationships/tags" Target="../tags/tag93.xml"/><Relationship Id="rId12" Type="http://schemas.openxmlformats.org/officeDocument/2006/relationships/tags" Target="../tags/tag92.xml"/><Relationship Id="rId11" Type="http://schemas.openxmlformats.org/officeDocument/2006/relationships/tags" Target="../tags/tag91.xml"/><Relationship Id="rId10" Type="http://schemas.openxmlformats.org/officeDocument/2006/relationships/tags" Target="../tags/tag90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1" Type="http://schemas.openxmlformats.org/officeDocument/2006/relationships/tags" Target="../tags/tag101.xml"/><Relationship Id="rId10" Type="http://schemas.openxmlformats.org/officeDocument/2006/relationships/tags" Target="../tags/tag100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104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4" Type="http://schemas.openxmlformats.org/officeDocument/2006/relationships/tags" Target="../tags/tag110.xml"/><Relationship Id="rId13" Type="http://schemas.openxmlformats.org/officeDocument/2006/relationships/tags" Target="../tags/tag109.xml"/><Relationship Id="rId12" Type="http://schemas.openxmlformats.org/officeDocument/2006/relationships/tags" Target="../tags/tag108.xml"/><Relationship Id="rId11" Type="http://schemas.openxmlformats.org/officeDocument/2006/relationships/tags" Target="../tags/tag107.xml"/><Relationship Id="rId10" Type="http://schemas.openxmlformats.org/officeDocument/2006/relationships/tags" Target="../tags/tag106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113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4" Type="http://schemas.openxmlformats.org/officeDocument/2006/relationships/tags" Target="../tags/tag119.xml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12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6" Type="http://schemas.openxmlformats.org/officeDocument/2006/relationships/tags" Target="../tags/tag130.xml"/><Relationship Id="rId15" Type="http://schemas.openxmlformats.org/officeDocument/2006/relationships/tags" Target="../tags/tag129.xml"/><Relationship Id="rId14" Type="http://schemas.openxmlformats.org/officeDocument/2006/relationships/tags" Target="../tags/tag128.xml"/><Relationship Id="rId13" Type="http://schemas.openxmlformats.org/officeDocument/2006/relationships/tags" Target="../tags/tag127.xml"/><Relationship Id="rId12" Type="http://schemas.openxmlformats.org/officeDocument/2006/relationships/tags" Target="../tags/tag126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34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133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3" Type="http://schemas.openxmlformats.org/officeDocument/2006/relationships/tags" Target="../tags/tag138.xml"/><Relationship Id="rId12" Type="http://schemas.openxmlformats.org/officeDocument/2006/relationships/tags" Target="../tags/tag137.xml"/><Relationship Id="rId11" Type="http://schemas.openxmlformats.org/officeDocument/2006/relationships/tags" Target="../tags/tag136.xml"/><Relationship Id="rId10" Type="http://schemas.openxmlformats.org/officeDocument/2006/relationships/tags" Target="../tags/tag135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12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11.xml"/><Relationship Id="rId12" Type="http://schemas.openxmlformats.org/officeDocument/2006/relationships/tags" Target="../tags/tag17.xml"/><Relationship Id="rId11" Type="http://schemas.openxmlformats.org/officeDocument/2006/relationships/tags" Target="../tags/tag16.xml"/><Relationship Id="rId10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image" Target="file:///C:\Users\1V994W2\PycharmProjects\PPT_Background_Generation/pic_temp/pic_half_to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25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24.xml"/><Relationship Id="rId13" Type="http://schemas.openxmlformats.org/officeDocument/2006/relationships/tags" Target="../tags/tag31.xml"/><Relationship Id="rId12" Type="http://schemas.openxmlformats.org/officeDocument/2006/relationships/tags" Target="../tags/tag30.xml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33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32.xml"/><Relationship Id="rId15" Type="http://schemas.openxmlformats.org/officeDocument/2006/relationships/tags" Target="../tags/tag41.xml"/><Relationship Id="rId14" Type="http://schemas.openxmlformats.org/officeDocument/2006/relationships/tags" Target="../tags/tag40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image" Target="file:///C:\Users\1V994W2\PycharmProjects\PPT_Background_Generation/pic_temp/0_pic_quater_lef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image" Target="file:///C:\Users\1V994W2\Documents\Tencent%20Files\574576071\FileRecv\&#25340;&#35013;&#32032;&#26448;\&#31616;&#32422;&#21333;&#22270;-30\\05\subject_holdright_73,173,97_0_staid_full_0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42.xml"/><Relationship Id="rId12" Type="http://schemas.openxmlformats.org/officeDocument/2006/relationships/tags" Target="../tags/tag48.xml"/><Relationship Id="rId11" Type="http://schemas.openxmlformats.org/officeDocument/2006/relationships/tags" Target="../tags/tag47.xml"/><Relationship Id="rId10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53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52.xml"/><Relationship Id="rId13" Type="http://schemas.openxmlformats.org/officeDocument/2006/relationships/tags" Target="../tags/tag59.xml"/><Relationship Id="rId12" Type="http://schemas.openxmlformats.org/officeDocument/2006/relationships/tags" Target="../tags/tag58.xml"/><Relationship Id="rId11" Type="http://schemas.openxmlformats.org/officeDocument/2006/relationships/tags" Target="../tags/tag57.xml"/><Relationship Id="rId10" Type="http://schemas.openxmlformats.org/officeDocument/2006/relationships/tags" Target="../tags/tag56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63.xml"/><Relationship Id="rId8" Type="http://schemas.openxmlformats.org/officeDocument/2006/relationships/tags" Target="../tags/tag6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6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60.xml"/><Relationship Id="rId12" Type="http://schemas.openxmlformats.org/officeDocument/2006/relationships/tags" Target="../tags/tag66.xml"/><Relationship Id="rId11" Type="http://schemas.openxmlformats.org/officeDocument/2006/relationships/tags" Target="../tags/tag65.xml"/><Relationship Id="rId10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85800"/>
            <a:ext cx="5486400" cy="5486400"/>
          </a:xfrm>
          <a:prstGeom prst="rect">
            <a:avLst/>
          </a:prstGeom>
        </p:spPr>
      </p:pic>
      <p:pic>
        <p:nvPicPr>
          <p:cNvPr id="5" name="图片 4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16045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11"/>
            </p:custDataLst>
          </p:nvPr>
        </p:nvSpPr>
        <p:spPr>
          <a:xfrm>
            <a:off x="6757036" y="2256791"/>
            <a:ext cx="4911504" cy="1080297"/>
          </a:xfr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lang="zh-CN" altLang="en-US" sz="5400" b="0" spc="6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4" hasCustomPrompt="1"/>
            <p:custDataLst>
              <p:tags r:id="rId12"/>
            </p:custDataLst>
          </p:nvPr>
        </p:nvSpPr>
        <p:spPr>
          <a:xfrm>
            <a:off x="6757035" y="3427730"/>
            <a:ext cx="4351655" cy="1315720"/>
          </a:xfrm>
        </p:spPr>
        <p:txBody>
          <a:bodyPr vert="horz" wrap="square" lIns="91440" tIns="45720" rIns="91440" bIns="45720" rtlCol="0" anchor="t">
            <a:normAutofit/>
          </a:bodyPr>
          <a:lstStyle>
            <a:lvl1pPr marL="0" indent="0">
              <a:buNone/>
              <a:defRPr kumimoji="0" lang="zh-CN" altLang="en-US" sz="18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228600" marR="0" lvl="0" indent="-228600">
              <a:lnSpc>
                <a:spcPct val="120000"/>
              </a:lnSpc>
              <a:spcAft>
                <a:spcPts val="0"/>
              </a:spcAft>
              <a:buClrTx/>
              <a:buSzTx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 userDrawn="1">
            <p:custDataLst>
              <p:tags r:id="rId13"/>
            </p:custDataLst>
          </p:nvPr>
        </p:nvCxnSpPr>
        <p:spPr>
          <a:xfrm>
            <a:off x="6757034" y="3427730"/>
            <a:ext cx="435165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5"/>
          <p:cNvSpPr>
            <a:spLocks noGrp="1"/>
          </p:cNvSpPr>
          <p:nvPr>
            <p:ph type="body" sz="quarter" idx="15" hasCustomPrompt="1"/>
            <p:custDataLst>
              <p:tags r:id="rId14"/>
            </p:custDataLst>
          </p:nvPr>
        </p:nvSpPr>
        <p:spPr>
          <a:xfrm>
            <a:off x="6757034" y="4834088"/>
            <a:ext cx="2006600" cy="512407"/>
          </a:xfrm>
        </p:spPr>
        <p:txBody>
          <a:bodyPr lIns="91440" tIns="45720" rIns="91440" bIns="45720"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3" name="文本占位符 10"/>
          <p:cNvSpPr>
            <a:spLocks noGrp="1"/>
          </p:cNvSpPr>
          <p:nvPr>
            <p:ph type="body" sz="quarter" idx="16" hasCustomPrompt="1"/>
            <p:custDataLst>
              <p:tags r:id="rId15"/>
            </p:custDataLst>
          </p:nvPr>
        </p:nvSpPr>
        <p:spPr>
          <a:xfrm>
            <a:off x="9102089" y="4834088"/>
            <a:ext cx="2006600" cy="513163"/>
          </a:xfrm>
        </p:spPr>
        <p:txBody>
          <a:bodyPr lIns="91440" tIns="45720" rIns="91440" bIns="45720"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16045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85800"/>
            <a:ext cx="5486400" cy="54864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8"/>
            </p:custDataLst>
          </p:nvPr>
        </p:nvSpPr>
        <p:spPr>
          <a:xfrm>
            <a:off x="991235" y="2195195"/>
            <a:ext cx="4359910" cy="1172210"/>
          </a:xfr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lang="zh-CN" altLang="en-US" sz="6600" b="0" spc="7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>
            <p:custDataLst>
              <p:tags r:id="rId9"/>
            </p:custDataLst>
          </p:nvPr>
        </p:nvCxnSpPr>
        <p:spPr>
          <a:xfrm flipV="1">
            <a:off x="532765" y="2342833"/>
            <a:ext cx="0" cy="228601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7"/>
          <p:cNvSpPr>
            <a:spLocks noGrp="1"/>
          </p:cNvSpPr>
          <p:nvPr>
            <p:ph type="body" idx="14" hasCustomPrompt="1"/>
            <p:custDataLst>
              <p:tags r:id="rId10"/>
            </p:custDataLst>
          </p:nvPr>
        </p:nvSpPr>
        <p:spPr>
          <a:xfrm>
            <a:off x="991235" y="3456138"/>
            <a:ext cx="4826000" cy="1368426"/>
          </a:xfrm>
        </p:spPr>
        <p:txBody>
          <a:bodyPr vert="horz" wrap="square" lIns="91440" tIns="45720" rIns="91440" bIns="45720" rtlCol="0" anchor="t">
            <a:normAutofit/>
          </a:bodyPr>
          <a:lstStyle>
            <a:lvl1pPr marL="0" indent="0">
              <a:buNone/>
              <a:defRPr kumimoji="0" lang="zh-CN" altLang="en-US" sz="1800" b="0" i="0" spc="20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228600" marR="0" lvl="0" indent="-228600">
              <a:lnSpc>
                <a:spcPct val="120000"/>
              </a:lnSpc>
              <a:spcAft>
                <a:spcPts val="0"/>
              </a:spcAft>
              <a:buClrTx/>
              <a:buSzTx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160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160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160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160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1955"/>
            <a:ext cx="720090" cy="7160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237797"/>
            <a:ext cx="1620202" cy="1620202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46900"/>
            <a:ext cx="1620202" cy="16111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160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4826000"/>
            <a:ext cx="4064000" cy="2032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4667250" y="1839600"/>
            <a:ext cx="4633913" cy="835025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37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4667250" y="2773017"/>
            <a:ext cx="4633913" cy="7255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160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160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080" y="1234440"/>
            <a:ext cx="4389120" cy="4389120"/>
          </a:xfrm>
          <a:prstGeom prst="rect">
            <a:avLst/>
          </a:prstGeom>
        </p:spPr>
      </p:pic>
      <p:sp>
        <p:nvSpPr>
          <p:cNvPr id="7" name="任意多边形 6"/>
          <p:cNvSpPr/>
          <p:nvPr userDrawn="1">
            <p:custDataLst>
              <p:tags r:id="rId5"/>
            </p:custDataLst>
          </p:nvPr>
        </p:nvSpPr>
        <p:spPr>
          <a:xfrm flipH="1">
            <a:off x="0" y="0"/>
            <a:ext cx="7313295" cy="6858000"/>
          </a:xfrm>
          <a:custGeom>
            <a:avLst/>
            <a:gdLst>
              <a:gd name="connsiteX0" fmla="*/ 1714500 w 7314000"/>
              <a:gd name="connsiteY0" fmla="*/ 0 h 6858000"/>
              <a:gd name="connsiteX1" fmla="*/ 7314000 w 7314000"/>
              <a:gd name="connsiteY1" fmla="*/ 0 h 6858000"/>
              <a:gd name="connsiteX2" fmla="*/ 7314000 w 7314000"/>
              <a:gd name="connsiteY2" fmla="*/ 6858000 h 6858000"/>
              <a:gd name="connsiteX3" fmla="*/ 0 w 7314000"/>
              <a:gd name="connsiteY3" fmla="*/ 6858000 h 6858000"/>
              <a:gd name="connsiteX4" fmla="*/ 1714500 w 731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000" h="6858000">
                <a:moveTo>
                  <a:pt x="1714500" y="0"/>
                </a:moveTo>
                <a:lnTo>
                  <a:pt x="7314000" y="0"/>
                </a:lnTo>
                <a:lnTo>
                  <a:pt x="7314000" y="6858000"/>
                </a:lnTo>
                <a:lnTo>
                  <a:pt x="0" y="6858000"/>
                </a:lnTo>
                <a:lnTo>
                  <a:pt x="1714500" y="0"/>
                </a:lnTo>
                <a:close/>
              </a:path>
            </a:pathLst>
          </a:cu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6" name="图片 5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160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16045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44.xml"/><Relationship Id="rId23" Type="http://schemas.openxmlformats.org/officeDocument/2006/relationships/tags" Target="../tags/tag143.xml"/><Relationship Id="rId22" Type="http://schemas.openxmlformats.org/officeDocument/2006/relationships/tags" Target="../tags/tag142.xml"/><Relationship Id="rId21" Type="http://schemas.openxmlformats.org/officeDocument/2006/relationships/tags" Target="../tags/tag141.xml"/><Relationship Id="rId20" Type="http://schemas.openxmlformats.org/officeDocument/2006/relationships/tags" Target="../tags/tag140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3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0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6.xml"/><Relationship Id="rId1" Type="http://schemas.openxmlformats.org/officeDocument/2006/relationships/tags" Target="../tags/tag14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156.x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3.bin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9.xml"/><Relationship Id="rId1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60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1.xml"/><Relationship Id="rId1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6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9.xml"/><Relationship Id="rId2" Type="http://schemas.openxmlformats.org/officeDocument/2006/relationships/image" Target="../media/image5.png"/><Relationship Id="rId1" Type="http://schemas.openxmlformats.org/officeDocument/2006/relationships/tags" Target="../tags/tag14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0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1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8.xml"/><Relationship Id="rId4" Type="http://schemas.openxmlformats.org/officeDocument/2006/relationships/tags" Target="../tags/tag15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.xml"/><Relationship Id="rId8" Type="http://schemas.openxmlformats.org/officeDocument/2006/relationships/tags" Target="../tags/tag153.xml"/><Relationship Id="rId7" Type="http://schemas.openxmlformats.org/officeDocument/2006/relationships/image" Target="../media/image15.wmf"/><Relationship Id="rId6" Type="http://schemas.openxmlformats.org/officeDocument/2006/relationships/oleObject" Target="../embeddings/oleObject2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.bin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0" Type="http://schemas.openxmlformats.org/officeDocument/2006/relationships/vmlDrawing" Target="../drawings/vmlDrawing1.v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4.xml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5.xml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1"/>
            </p:custDataLst>
          </p:nvPr>
        </p:nvSpPr>
        <p:spPr>
          <a:xfrm>
            <a:off x="6305550" y="1706880"/>
            <a:ext cx="5447665" cy="1630045"/>
          </a:xfrm>
        </p:spPr>
        <p:txBody>
          <a:bodyPr>
            <a:noAutofit/>
          </a:bodyPr>
          <a:lstStyle/>
          <a:p>
            <a:r>
              <a:rPr lang="en-US" altLang="zh-CN">
                <a:sym typeface="+mn-ea"/>
              </a:rPr>
              <a:t> </a:t>
            </a:r>
            <a:r>
              <a:rPr altLang="zh-CN">
                <a:sym typeface="+mn-ea"/>
              </a:rPr>
              <a:t>Mask Former</a:t>
            </a:r>
            <a:endParaRPr lang="zh-CN" altLang="zh-CN" dirty="0"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443230"/>
            <a:ext cx="10852150" cy="766445"/>
          </a:xfrm>
        </p:spPr>
        <p:txBody>
          <a:bodyPr>
            <a:normAutofit/>
          </a:bodyPr>
          <a:p>
            <a:r>
              <a:rPr lang="zh-CN" altLang="en-US" b="1"/>
              <a:t>全景分割评价指标- PQ</a:t>
            </a:r>
            <a:endParaRPr lang="zh-CN" altLang="en-US" b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77330" y="1209675"/>
            <a:ext cx="5113020" cy="2972435"/>
          </a:xfrm>
        </p:spPr>
        <p:txBody>
          <a:bodyPr>
            <a:noAutofit/>
          </a:bodyPr>
          <a:p>
            <a:r>
              <a:rPr lang="zh-CN" altLang="en-US" sz="2000"/>
              <a:t>PQ =  SQ *   RQ</a:t>
            </a:r>
            <a:endParaRPr lang="zh-CN" altLang="en-US" sz="2000"/>
          </a:p>
          <a:p>
            <a:r>
              <a:rPr lang="zh-CN" altLang="en-US" sz="2000"/>
              <a:t>SQ是所有匹配的mIoU</a:t>
            </a:r>
            <a:endParaRPr lang="zh-CN" altLang="en-US" sz="2000"/>
          </a:p>
          <a:p>
            <a:r>
              <a:rPr lang="zh-CN" altLang="en-US" sz="2000"/>
              <a:t>RQ是在检测设置中广泛用于质量评估的熟悉的F1-score</a:t>
            </a:r>
            <a:endParaRPr lang="zh-CN" altLang="en-US" sz="2000"/>
          </a:p>
          <a:p>
            <a:endParaRPr lang="zh-CN" altLang="en-US" sz="2000"/>
          </a:p>
        </p:txBody>
      </p:sp>
      <p:pic>
        <p:nvPicPr>
          <p:cNvPr id="5" name="图片占位符 4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42925" y="1412875"/>
            <a:ext cx="5887720" cy="24676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95" y="4366895"/>
            <a:ext cx="5981700" cy="12287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595" y="4366895"/>
            <a:ext cx="3057525" cy="990600"/>
          </a:xfrm>
          <a:prstGeom prst="rect">
            <a:avLst/>
          </a:prstGeom>
        </p:spPr>
      </p:pic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62520" y="3099435"/>
          <a:ext cx="257048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4" imgW="1295400" imgH="393700" progId="Equation.KSEE3">
                  <p:embed/>
                </p:oleObj>
              </mc:Choice>
              <mc:Fallback>
                <p:oleObj name="" r:id="rId4" imgW="12954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62520" y="3099435"/>
                        <a:ext cx="2570480" cy="781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6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3678555" y="1741170"/>
            <a:ext cx="5396230" cy="989965"/>
          </a:xfrm>
        </p:spPr>
        <p:txBody>
          <a:bodyPr>
            <a:noAutofit/>
          </a:bodyPr>
          <a:p>
            <a:pPr algn="ctr"/>
            <a:r>
              <a:rPr altLang="zh-CN" sz="4800">
                <a:sym typeface="+mn-ea"/>
              </a:rPr>
              <a:t>Mask</a:t>
            </a:r>
            <a:r>
              <a:rPr lang="en-US" altLang="zh-CN" sz="4800">
                <a:sym typeface="+mn-ea"/>
              </a:rPr>
              <a:t>2 </a:t>
            </a:r>
            <a:r>
              <a:rPr altLang="zh-CN" sz="4800">
                <a:sym typeface="+mn-ea"/>
              </a:rPr>
              <a:t>Former</a:t>
            </a:r>
            <a:endParaRPr lang="zh-CN" altLang="zh-CN" sz="4800" dirty="0">
              <a:sym typeface="+mn-ea"/>
            </a:endParaRPr>
          </a:p>
          <a:p>
            <a:pPr algn="ctr"/>
            <a:endParaRPr lang="zh-CN" altLang="zh-CN" sz="4800"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2408555" y="2955925"/>
            <a:ext cx="8106410" cy="1049655"/>
          </a:xfrm>
        </p:spPr>
        <p:txBody>
          <a:bodyPr>
            <a:noAutofit/>
          </a:bodyPr>
          <a:p>
            <a:pPr algn="ctr"/>
            <a:r>
              <a:rPr lang="zh-CN" altLang="en-US" sz="2000"/>
              <a:t>Masked-attention Mask Transformer for Universal Image Segmentation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443230"/>
            <a:ext cx="10852150" cy="822325"/>
          </a:xfrm>
        </p:spPr>
        <p:txBody>
          <a:bodyPr/>
          <a:p>
            <a:r>
              <a:rPr altLang="zh-CN" sz="3200" b="1">
                <a:sym typeface="+mn-ea"/>
              </a:rPr>
              <a:t>Mask</a:t>
            </a:r>
            <a:r>
              <a:rPr lang="en-US" altLang="zh-CN" sz="3200" b="1">
                <a:sym typeface="+mn-ea"/>
              </a:rPr>
              <a:t>2 </a:t>
            </a:r>
            <a:r>
              <a:rPr altLang="zh-CN" sz="3200" b="1">
                <a:sym typeface="+mn-ea"/>
              </a:rPr>
              <a:t>Former</a:t>
            </a:r>
            <a:endParaRPr lang="en-US" altLang="zh-CN" sz="3200" b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473835"/>
            <a:ext cx="10852150" cy="4867275"/>
          </a:xfrm>
        </p:spPr>
        <p:txBody>
          <a:bodyPr/>
          <a:p>
            <a:r>
              <a:rPr sz="24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提出</a:t>
            </a:r>
            <a:r>
              <a:rPr sz="24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了通用的图像分割架构,它在不同的分割任务中优于专门的架构，同时仍然很容易在每个任务上训练</a:t>
            </a:r>
            <a:endParaRPr sz="24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r>
              <a:rPr sz="24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在</a:t>
            </a:r>
            <a:r>
              <a:rPr lang="en-US" altLang="zh-CN" sz="24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maskformer</a:t>
            </a:r>
            <a:r>
              <a:rPr sz="24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的基础上：</a:t>
            </a:r>
            <a:endParaRPr lang="zh-CN" altLang="en-US" sz="24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marL="0" indent="0">
              <a:buNone/>
            </a:pPr>
            <a:r>
              <a:rPr lang="en-US" altLang="zh-CN" sz="24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           </a:t>
            </a:r>
            <a:r>
              <a:rPr lang="zh-CN" altLang="en-US" sz="24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增加了masked attention机制</a:t>
            </a:r>
            <a:endParaRPr lang="zh-CN" altLang="en-US" sz="24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marL="0" indent="0">
              <a:buNone/>
            </a:pPr>
            <a:r>
              <a:rPr lang="zh-CN" altLang="en-US" sz="24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 </a:t>
            </a:r>
            <a:r>
              <a:rPr lang="en-US" altLang="zh-CN" sz="24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          使用多尺度高分辨率特征来帮助模型分割小目标/区域</a:t>
            </a:r>
            <a:endParaRPr lang="en-US" altLang="zh-CN" sz="24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marL="0" indent="0">
              <a:buNone/>
            </a:pPr>
            <a:r>
              <a:rPr lang="en-US" altLang="zh-CN" sz="24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           </a:t>
            </a:r>
            <a:r>
              <a:rPr lang="zh-CN" altLang="en-US" sz="24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调整了decoder部分的self-attention和cross-attention的顺序</a:t>
            </a:r>
            <a:endParaRPr lang="zh-CN" altLang="en-US" sz="24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marL="0" indent="0">
              <a:buNone/>
            </a:pPr>
            <a:r>
              <a:rPr lang="en-US" altLang="zh-CN" sz="24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           </a:t>
            </a:r>
            <a:r>
              <a:rPr sz="24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通</a:t>
            </a:r>
            <a:r>
              <a:rPr lang="zh-CN" altLang="en-US" sz="24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过在少量随机采样点上计算</a:t>
            </a:r>
            <a:r>
              <a:rPr lang="en-US" altLang="zh-CN" sz="24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mask loss</a:t>
            </a:r>
            <a:r>
              <a:rPr lang="zh-CN" altLang="en-US" sz="24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，</a:t>
            </a:r>
            <a:r>
              <a:rPr lang="zh-CN" altLang="en-US" sz="24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来加快训练速度</a:t>
            </a:r>
            <a:endParaRPr lang="zh-CN" altLang="en-US" sz="24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endParaRPr lang="zh-CN" altLang="en-US" sz="20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endParaRPr lang="zh-CN" altLang="en-US" sz="20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6290" y="443230"/>
            <a:ext cx="10725785" cy="1203325"/>
          </a:xfrm>
        </p:spPr>
        <p:txBody>
          <a:bodyPr/>
          <a:p>
            <a:r>
              <a:rPr lang="zh-CN" altLang="en-US" sz="3200" b="1"/>
              <a:t>Mask2Former overview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 r="9961"/>
          <a:stretch>
            <a:fillRect/>
          </a:stretch>
        </p:blipFill>
        <p:spPr>
          <a:xfrm>
            <a:off x="584200" y="1409065"/>
            <a:ext cx="6584950" cy="4590415"/>
          </a:xfrm>
          <a:prstGeom prst="rect">
            <a:avLst/>
          </a:prstGeom>
        </p:spPr>
      </p:pic>
      <p:sp>
        <p:nvSpPr>
          <p:cNvPr id="5" name="文本占位符 4"/>
          <p:cNvSpPr>
            <a:spLocks noGrp="1"/>
          </p:cNvSpPr>
          <p:nvPr>
            <p:ph type="body" sz="half" idx="2"/>
          </p:nvPr>
        </p:nvSpPr>
        <p:spPr>
          <a:xfrm>
            <a:off x="7256780" y="1251585"/>
            <a:ext cx="4701540" cy="5130800"/>
          </a:xfrm>
        </p:spPr>
        <p:txBody>
          <a:bodyPr>
            <a:normAutofit lnSpcReduction="20000"/>
          </a:bodyPr>
          <a:p>
            <a:r>
              <a:rPr sz="200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Mask2Former采用与MaskFormer相同的元架构，具有backbone、像素解码器和transformer解码器</a:t>
            </a:r>
            <a:r>
              <a:rPr lang="zh-CN" sz="200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三部分</a:t>
            </a:r>
            <a:r>
              <a:rPr sz="200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。</a:t>
            </a:r>
            <a:endParaRPr sz="2000"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  <a:p>
            <a:r>
              <a:rPr lang="en-US" sz="200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backbone</a:t>
            </a:r>
            <a:r>
              <a:rPr sz="200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从图像中提取低分辨率特征的主干。</a:t>
            </a:r>
            <a:endParaRPr sz="2000"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  <a:p>
            <a:r>
              <a:rPr sz="200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像素解码器，从主干的输出中逐渐上采样低分辨率的特征，以生成高分辨率的逐像素嵌入。</a:t>
            </a:r>
            <a:endParaRPr sz="2000"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  <a:p>
            <a:r>
              <a:rPr sz="200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Transformer解码器，它通过图像特征处理对象查询。</a:t>
            </a:r>
            <a:endParaRPr sz="2000"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443230"/>
            <a:ext cx="10852150" cy="681990"/>
          </a:xfrm>
        </p:spPr>
        <p:txBody>
          <a:bodyPr/>
          <a:p>
            <a:r>
              <a:rPr lang="zh-CN" altLang="en-US" sz="3200" b="1"/>
              <a:t>Masked attention</a:t>
            </a:r>
            <a:endParaRPr lang="zh-CN" altLang="en-US" sz="3200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011555"/>
            <a:ext cx="10852150" cy="5530215"/>
          </a:xfrm>
        </p:spPr>
        <p:txBody>
          <a:bodyPr>
            <a:normAutofit lnSpcReduction="20000"/>
          </a:bodyPr>
          <a:p>
            <a:pPr>
              <a:lnSpc>
                <a:spcPct val="200000"/>
              </a:lnSpc>
            </a:pPr>
            <a:r>
              <a:rPr lang="zh-CN" altLang="en-US" sz="2000"/>
              <a:t>基于transformer的模型收敛缓慢是由于交叉注意层的全局上下文，交叉注意学习关注局部对象区域需要许多训练时间。</a:t>
            </a:r>
            <a:r>
              <a:rPr lang="zh-CN" altLang="en-US" sz="2000"/>
              <a:t>本文假设局部特征足以更新查询特征，通过自注意可以收集上下文信息。</a:t>
            </a:r>
            <a:endParaRPr lang="zh-CN" altLang="en-US" sz="2000"/>
          </a:p>
          <a:p>
            <a:pPr>
              <a:lnSpc>
                <a:spcPct val="200000"/>
              </a:lnSpc>
            </a:pPr>
            <a:r>
              <a:rPr lang="zh-CN" altLang="en-US" sz="2000"/>
              <a:t>标准的交叉注意计算：</a:t>
            </a:r>
            <a:endParaRPr lang="zh-CN" altLang="en-US" sz="2000"/>
          </a:p>
          <a:p>
            <a:pPr>
              <a:lnSpc>
                <a:spcPct val="200000"/>
              </a:lnSpc>
            </a:pPr>
            <a:r>
              <a:rPr lang="zh-CN" altLang="en-US" sz="2000"/>
              <a:t>masked attention模型的注意力矩阵计算：</a:t>
            </a:r>
            <a:endParaRPr lang="zh-CN" altLang="en-US" sz="2000"/>
          </a:p>
          <a:p>
            <a:pPr>
              <a:lnSpc>
                <a:spcPct val="200000"/>
              </a:lnSpc>
            </a:pPr>
            <a:endParaRPr lang="zh-CN" altLang="en-US" sz="2000"/>
          </a:p>
          <a:p>
            <a:pPr>
              <a:lnSpc>
                <a:spcPct val="200000"/>
              </a:lnSpc>
            </a:pPr>
            <a:r>
              <a:rPr lang="zh-CN" altLang="en-US" sz="2000"/>
              <a:t>添加</a:t>
            </a:r>
            <a:r>
              <a:rPr lang="zh-CN" altLang="en-US" sz="2000"/>
              <a:t>了特征位置(x, y)的注意掩码</a:t>
            </a:r>
            <a:endParaRPr lang="zh-CN" altLang="en-US" sz="2000"/>
          </a:p>
          <a:p>
            <a:pPr>
              <a:lnSpc>
                <a:spcPct val="200000"/>
              </a:lnSpc>
            </a:pP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6965"/>
          <a:stretch>
            <a:fillRect/>
          </a:stretch>
        </p:blipFill>
        <p:spPr>
          <a:xfrm>
            <a:off x="3756025" y="2820670"/>
            <a:ext cx="4116070" cy="7321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785" y="4220210"/>
            <a:ext cx="6118225" cy="8591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450" y="5079365"/>
            <a:ext cx="789940" cy="4768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7465" y="5504180"/>
            <a:ext cx="5629275" cy="92202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108700" y="5544820"/>
            <a:ext cx="2247900" cy="5080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443230"/>
            <a:ext cx="10852150" cy="681990"/>
          </a:xfrm>
        </p:spPr>
        <p:txBody>
          <a:bodyPr/>
          <a:p>
            <a:r>
              <a:rPr lang="zh-CN" altLang="en-US" sz="3200" b="1"/>
              <a:t>高分辨率特征</a:t>
            </a:r>
            <a:endParaRPr lang="zh-CN" altLang="en-US" sz="3200" b="1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9925" y="1125220"/>
            <a:ext cx="10852150" cy="24314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69925" y="3655695"/>
            <a:ext cx="10904220" cy="3276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/>
              <a:t>1</a:t>
            </a:r>
            <a:r>
              <a:rPr lang="zh-CN" altLang="en-US"/>
              <a:t>、输入1/32，1/16，1/8，1/4四个分辨率的特征，采用Deformable DETR提出的Deformable Transformer进行多尺度特征交互。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en-US" altLang="zh-CN"/>
              <a:t>2</a:t>
            </a:r>
            <a:r>
              <a:rPr lang="zh-CN" altLang="en-US"/>
              <a:t>、具体来讲，对于1/32，1/16，1/8三个特征图上的每一个像素，在三个特征图上各预测K个点，最终使用3K个点的特征加权来更新当前像素点的特征。每个分辨率K个点的选取，是通过以当前像素所在的位置为参考点，预测K个(x, y)偏移量得到。有效避免了Transformer采用全局特征来更新单个像素特征导致的极高的计算复杂度，将计算量从H W × H W降低到了HW × K 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en-US" altLang="zh-CN"/>
              <a:t>3</a:t>
            </a:r>
            <a:r>
              <a:rPr lang="zh-CN" altLang="en-US"/>
              <a:t>、最终还将1/8分辨率的特征上采样到1/4并与输入1/4特征sum融合用于作为mask预测的高分辨率特征。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6715"/>
            <a:ext cx="10852150" cy="738505"/>
          </a:xfrm>
        </p:spPr>
        <p:txBody>
          <a:bodyPr/>
          <a:p>
            <a:r>
              <a:rPr lang="zh-CN" altLang="en-US" sz="3200" b="1"/>
              <a:t> Transformer decoder </a:t>
            </a:r>
            <a:endParaRPr lang="zh-CN" altLang="en-US" sz="3200" b="1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89885" y="1207770"/>
            <a:ext cx="2894965" cy="5051425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/>
        </p:nvSpPr>
        <p:spPr>
          <a:xfrm>
            <a:off x="5901055" y="1125220"/>
            <a:ext cx="5532120" cy="5216525"/>
          </a:xfrm>
          <a:prstGeom prst="rect">
            <a:avLst/>
          </a:prstGeom>
        </p:spPr>
        <p:txBody>
          <a:bodyPr vert="horz" lIns="90170" tIns="46990" rIns="90170" bIns="46990" rtlCol="0"/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/>
              <a:t>三点</a:t>
            </a:r>
            <a:r>
              <a:rPr lang="zh-CN" altLang="en-US"/>
              <a:t>改进：</a:t>
            </a:r>
            <a:endParaRPr lang="zh-CN" altLang="en-US"/>
          </a:p>
          <a:p>
            <a:pPr>
              <a:lnSpc>
                <a:spcPct val="200000"/>
              </a:lnSpc>
            </a:pPr>
            <a:r>
              <a:rPr lang="zh-CN" altLang="en-US"/>
              <a:t>首先，交换一下self-attention和cross-attention顺序,使计算更有效</a:t>
            </a:r>
            <a:endParaRPr lang="zh-CN" altLang="en-US"/>
          </a:p>
          <a:p>
            <a:pPr>
              <a:lnSpc>
                <a:spcPct val="200000"/>
              </a:lnSpc>
            </a:pPr>
            <a:r>
              <a:rPr lang="zh-CN" altLang="en-US"/>
              <a:t> 其次，使查询特征可学习，可学习的查询特征在被用于Transformer解码器预测掩码(M0)之前是直接监督的。这些可学习的查询功能类似于区域提议网络RPN，并且能够生成掩码提议。</a:t>
            </a:r>
            <a:endParaRPr lang="zh-CN" altLang="en-US"/>
          </a:p>
          <a:p>
            <a:pPr>
              <a:lnSpc>
                <a:spcPct val="200000"/>
              </a:lnSpc>
            </a:pPr>
            <a:r>
              <a:rPr lang="zh-CN" altLang="en-US"/>
              <a:t> 最后，完全消除了dropout。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t="19157" r="3730"/>
          <a:stretch>
            <a:fillRect/>
          </a:stretch>
        </p:blipFill>
        <p:spPr>
          <a:xfrm>
            <a:off x="267970" y="1387475"/>
            <a:ext cx="2621915" cy="46920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635" y="443230"/>
            <a:ext cx="11140440" cy="721360"/>
          </a:xfrm>
        </p:spPr>
        <p:txBody>
          <a:bodyPr>
            <a:noAutofit/>
          </a:bodyPr>
          <a:p>
            <a:r>
              <a:rPr lang="zh-CN" altLang="en-US" sz="2800" b="1"/>
              <a:t>采样点损失函数</a:t>
            </a:r>
            <a:endParaRPr lang="zh-CN" altLang="en-US" sz="2800" b="1"/>
          </a:p>
        </p:txBody>
      </p:sp>
      <p:sp>
        <p:nvSpPr>
          <p:cNvPr id="3" name="文本框 2"/>
          <p:cNvSpPr txBox="1"/>
          <p:nvPr/>
        </p:nvSpPr>
        <p:spPr>
          <a:xfrm>
            <a:off x="381000" y="1164590"/>
            <a:ext cx="5676900" cy="5492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受 PointRend 和 Implicit PointRend 的启发，通过在 K个随机采样点而不是整个掩码上计算掩码损失来训练分割模型。在本文中设置K=12544，即112×112点。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本文在匹配损失和最终损失计算中使用采样点计算掩码损失：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、在构建二分匹配成本矩阵的匹配损失中，对所有预测和真实掩码的相同的 K 点集进行均匀采样。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、在预测之间的最终损失及其匹配的ground truth中，使用importance sampling为不同的预测和ground truth对不同的K点进行采样。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这种训练策略有效地将训练内存减少了 3 倍，从每张图像 18GB 到 6GB。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443230"/>
            <a:ext cx="11091545" cy="1217930"/>
          </a:xfrm>
        </p:spPr>
        <p:txBody>
          <a:bodyPr/>
          <a:p>
            <a:pPr algn="ctr">
              <a:lnSpc>
                <a:spcPct val="150000"/>
              </a:lnSpc>
            </a:pPr>
            <a:r>
              <a:rPr lang="zh-CN" altLang="en-US" sz="2800" b="1"/>
              <a:t>Per-Pixel </a:t>
            </a:r>
            <a:r>
              <a:rPr lang="zh-CN" altLang="en-US" sz="2800" b="1">
                <a:ln>
                  <a:noFill/>
                </a:ln>
              </a:rPr>
              <a:t>Classification </a:t>
            </a:r>
            <a:r>
              <a:rPr lang="zh-CN" altLang="en-US" sz="2800" b="1"/>
              <a:t>is Not All You Need</a:t>
            </a:r>
            <a:r>
              <a:rPr lang="en-US" altLang="zh-CN" sz="2800" b="1"/>
              <a:t> </a:t>
            </a:r>
            <a:r>
              <a:rPr lang="zh-CN" altLang="en-US" sz="2800" b="1"/>
              <a:t>for Semantic</a:t>
            </a:r>
            <a:r>
              <a:rPr lang="en-US" altLang="zh-CN" sz="2800" b="1"/>
              <a:t> </a:t>
            </a:r>
            <a:r>
              <a:rPr lang="zh-CN" altLang="en-US" sz="2800" b="1"/>
              <a:t>Segmentation</a:t>
            </a:r>
            <a:endParaRPr lang="zh-CN" altLang="en-US" sz="2800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868170"/>
            <a:ext cx="10852150" cy="4472940"/>
          </a:xfrm>
        </p:spPr>
        <p:txBody>
          <a:bodyPr>
            <a:normAutofit fontScale="70000"/>
          </a:bodyPr>
          <a:p>
            <a:r>
              <a:rPr sz="2855" b="1"/>
              <a:t>背景：</a:t>
            </a:r>
            <a:endParaRPr sz="2855" b="1"/>
          </a:p>
          <a:p>
            <a:pPr marL="0" indent="0">
              <a:buNone/>
            </a:pPr>
            <a:r>
              <a:rPr lang="en-US" altLang="zh-CN" sz="2500"/>
              <a:t>     </a:t>
            </a:r>
            <a:r>
              <a:rPr lang="en-US" altLang="zh-CN" sz="2570"/>
              <a:t>   </a:t>
            </a:r>
            <a:r>
              <a:rPr sz="2570"/>
              <a:t>语义分割：per-pixel classification</a:t>
            </a:r>
            <a:r>
              <a:rPr lang="en-US" altLang="zh-CN" sz="2570"/>
              <a:t>                                                  </a:t>
            </a:r>
            <a:endParaRPr lang="en-US" altLang="zh-CN" sz="2570"/>
          </a:p>
          <a:p>
            <a:pPr marL="0" indent="0">
              <a:buNone/>
            </a:pPr>
            <a:r>
              <a:rPr lang="en-US" altLang="zh-CN" sz="2570"/>
              <a:t>        </a:t>
            </a:r>
            <a:r>
              <a:rPr sz="2570"/>
              <a:t>实例分割：mask classification</a:t>
            </a:r>
            <a:endParaRPr sz="2570"/>
          </a:p>
          <a:p>
            <a:pPr marL="0" indent="0">
              <a:buNone/>
            </a:pPr>
            <a:r>
              <a:rPr lang="en-US" altLang="zh-CN" sz="2570"/>
              <a:t>        </a:t>
            </a:r>
            <a:r>
              <a:rPr sz="2570"/>
              <a:t>Per-Pixel Classification无法适应实例分割任务</a:t>
            </a:r>
            <a:endParaRPr sz="2570"/>
          </a:p>
          <a:p>
            <a:pPr marL="0" indent="0">
              <a:buNone/>
            </a:pPr>
            <a:r>
              <a:rPr sz="2570"/>
              <a:t> </a:t>
            </a:r>
            <a:r>
              <a:rPr lang="en-US" altLang="zh-CN" sz="2570"/>
              <a:t>       </a:t>
            </a:r>
            <a:r>
              <a:rPr sz="2570"/>
              <a:t>一个pixel如果既有instance信息又有cl</a:t>
            </a:r>
            <a:r>
              <a:rPr lang="en-US" altLang="zh-CN" sz="2570"/>
              <a:t>s</a:t>
            </a:r>
            <a:r>
              <a:rPr sz="2570"/>
              <a:t>信息，需要的类别数会很大</a:t>
            </a:r>
            <a:endParaRPr sz="2570"/>
          </a:p>
          <a:p>
            <a:r>
              <a:rPr sz="2900" b="1"/>
              <a:t>提出问题</a:t>
            </a:r>
            <a:r>
              <a:rPr sz="2500"/>
              <a:t>：</a:t>
            </a:r>
            <a:endParaRPr sz="2500"/>
          </a:p>
          <a:p>
            <a:pPr marL="0" algn="l">
              <a:buClrTx/>
              <a:buSzTx/>
              <a:buNone/>
            </a:pPr>
            <a:r>
              <a:rPr lang="en-US" altLang="zh-CN" sz="2570"/>
              <a:t>  </a:t>
            </a:r>
            <a:r>
              <a:rPr sz="2570"/>
              <a:t> </a:t>
            </a:r>
            <a:r>
              <a:rPr lang="en-US" altLang="zh-CN" sz="2570"/>
              <a:t>     </a:t>
            </a:r>
            <a:r>
              <a:rPr sz="2570"/>
              <a:t>能否找到一个简洁通用的mask classification模型同时解决语义分割和实例分割问题？</a:t>
            </a:r>
            <a:endParaRPr sz="2570"/>
          </a:p>
          <a:p>
            <a:pPr marL="0" algn="l">
              <a:buClrTx/>
              <a:buSzTx/>
              <a:buNone/>
            </a:pPr>
            <a:r>
              <a:rPr lang="en-US" altLang="zh-CN" sz="2570"/>
              <a:t>        </a:t>
            </a:r>
            <a:r>
              <a:rPr sz="2570"/>
              <a:t>mask classification模型在语义分割上的结果能否超越传统的像素分类模型？</a:t>
            </a:r>
            <a:endParaRPr sz="2570"/>
          </a:p>
          <a:p>
            <a:pPr marL="0" indent="0">
              <a:buNone/>
            </a:pPr>
            <a:endParaRPr sz="2000"/>
          </a:p>
          <a:p>
            <a:pPr marL="0" indent="0">
              <a:buNone/>
            </a:pPr>
            <a:endParaRPr sz="2000">
              <a:sym typeface="+mn-ea"/>
            </a:endParaRPr>
          </a:p>
          <a:p>
            <a:endParaRPr sz="20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6440" y="443230"/>
            <a:ext cx="10767695" cy="610870"/>
          </a:xfrm>
        </p:spPr>
        <p:txBody>
          <a:bodyPr/>
          <a:p>
            <a:r>
              <a:rPr lang="zh-CN" altLang="en-US" sz="2800" b="1"/>
              <a:t>Per-pixel classification vs mask classification</a:t>
            </a:r>
            <a:endParaRPr lang="zh-CN" altLang="en-US" sz="2800" b="1"/>
          </a:p>
        </p:txBody>
      </p:sp>
      <p:pic>
        <p:nvPicPr>
          <p:cNvPr id="4" name="内容占位符 3" descr="image-20220705134641474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rcRect l="1903" r="2582" b="40167"/>
          <a:stretch>
            <a:fillRect/>
          </a:stretch>
        </p:blipFill>
        <p:spPr>
          <a:xfrm>
            <a:off x="853440" y="1209040"/>
            <a:ext cx="10767695" cy="283972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/>
        </p:nvSpPr>
        <p:spPr>
          <a:xfrm>
            <a:off x="515620" y="4203700"/>
            <a:ext cx="11006455" cy="2137410"/>
          </a:xfrm>
          <a:prstGeom prst="rect">
            <a:avLst/>
          </a:prstGeom>
        </p:spPr>
        <p:txBody>
          <a:bodyPr vert="horz" lIns="90170" tIns="46990" rIns="90170" bIns="46990" rtlCol="0">
            <a:normAutofit fontScale="90000"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000">
                <a:sym typeface="+mn-ea"/>
              </a:rPr>
              <a:t>自</a:t>
            </a:r>
            <a:r>
              <a:rPr lang="en-US" altLang="zh-CN" sz="2000">
                <a:sym typeface="+mn-ea"/>
              </a:rPr>
              <a:t>FCN</a:t>
            </a:r>
            <a:r>
              <a:rPr sz="2000">
                <a:sym typeface="+mn-ea"/>
              </a:rPr>
              <a:t>以来，逐像素分类把</a:t>
            </a:r>
            <a:r>
              <a:rPr sz="2000">
                <a:sym typeface="+mn-ea"/>
              </a:rPr>
              <a:t>语义分割</a:t>
            </a:r>
            <a:r>
              <a:rPr sz="2000">
                <a:sym typeface="+mn-ea"/>
              </a:rPr>
              <a:t>从一个分割的问题变成了一个分类的问题，对每个输出像素计算分类损失</a:t>
            </a:r>
            <a:endParaRPr sz="2000">
              <a:sym typeface="+mn-ea"/>
            </a:endParaRPr>
          </a:p>
          <a:p>
            <a:r>
              <a:rPr lang="en-US" altLang="zh-CN" sz="2000">
                <a:sym typeface="+mn-ea"/>
              </a:rPr>
              <a:t>mask</a:t>
            </a:r>
            <a:r>
              <a:rPr sz="2000">
                <a:sym typeface="+mn-ea"/>
              </a:rPr>
              <a:t>分类是一种将图像分割和分类问题</a:t>
            </a:r>
            <a:r>
              <a:rPr sz="2000">
                <a:sym typeface="+mn-ea"/>
              </a:rPr>
              <a:t>分离开来</a:t>
            </a:r>
            <a:r>
              <a:rPr sz="2000">
                <a:sym typeface="+mn-ea"/>
              </a:rPr>
              <a:t>的分割方法。不是对每个像素进行分类，而是基于</a:t>
            </a:r>
            <a:r>
              <a:rPr lang="en-US" altLang="zh-CN" sz="2000">
                <a:sym typeface="+mn-ea"/>
              </a:rPr>
              <a:t>mask</a:t>
            </a:r>
            <a:r>
              <a:rPr sz="2000">
                <a:sym typeface="+mn-ea"/>
              </a:rPr>
              <a:t>分类的方法预测一组二进制掩码，每个掩码都与单个类预测相关联</a:t>
            </a:r>
            <a:endParaRPr sz="2000"/>
          </a:p>
          <a:p>
            <a:endParaRPr sz="2000"/>
          </a:p>
          <a:p>
            <a:pPr marL="0" indent="0">
              <a:buNone/>
            </a:pPr>
            <a:endParaRPr sz="2000">
              <a:sym typeface="+mn-ea"/>
            </a:endParaRPr>
          </a:p>
          <a:p>
            <a:endParaRPr sz="2000"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443230"/>
            <a:ext cx="10852150" cy="688340"/>
          </a:xfrm>
        </p:spPr>
        <p:txBody>
          <a:bodyPr/>
          <a:p>
            <a:r>
              <a:rPr lang="en-US" altLang="zh-CN" sz="3600" b="1"/>
              <a:t>Mask Former</a:t>
            </a:r>
            <a:endParaRPr lang="en-US" altLang="zh-CN" sz="3600" b="1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70305" y="1388745"/>
            <a:ext cx="9422765" cy="245491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69925" y="4100830"/>
            <a:ext cx="104241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200000"/>
              </a:lnSpc>
            </a:pPr>
            <a:r>
              <a:rPr lang="zh-CN" altLang="en-US"/>
              <a:t>mask classification模型可以同时解决语义分割和实例分割问题，并且我们发现这个模型甚至不用做任何改动：包括模型结构(model architecture)，训练的loss，以及训练方法。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/>
              <a:t>mask classification模型在语义分割上不仅比像素分类模型的结果更好，而且需要更少的参数和计算量。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443230"/>
            <a:ext cx="10852150" cy="695325"/>
          </a:xfrm>
        </p:spPr>
        <p:txBody>
          <a:bodyPr/>
          <a:p>
            <a:r>
              <a:rPr lang="en-US" altLang="zh-CN" sz="3600" b="1"/>
              <a:t>OverView</a:t>
            </a:r>
            <a:endParaRPr lang="en-US" altLang="zh-CN" sz="3600" b="1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96265" y="1138555"/>
            <a:ext cx="10998835" cy="35064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53440" y="4388485"/>
            <a:ext cx="86734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200000"/>
              </a:lnSpc>
            </a:pPr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三个模块：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pixel-level module</a:t>
            </a:r>
            <a:endParaRPr lang="en-US" altLang="zh-CN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    transformer module</a:t>
            </a:r>
            <a:endParaRPr lang="en-US" altLang="zh-CN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    segmentation module</a:t>
            </a:r>
            <a:endParaRPr lang="en-US" altLang="zh-CN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225" y="430530"/>
            <a:ext cx="10991850" cy="652780"/>
          </a:xfrm>
        </p:spPr>
        <p:txBody>
          <a:bodyPr>
            <a:noAutofit/>
          </a:bodyPr>
          <a:p>
            <a:r>
              <a:rPr lang="en-US" altLang="zh-CN" sz="36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Pixel-level</a:t>
            </a:r>
            <a:r>
              <a:rPr sz="36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、</a:t>
            </a:r>
            <a:r>
              <a:rPr lang="en-US" altLang="zh-CN" sz="36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Transformer module</a:t>
            </a:r>
            <a:endParaRPr lang="en-US" altLang="zh-CN" sz="36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95770" y="1212850"/>
            <a:ext cx="4726305" cy="4716145"/>
          </a:xfrm>
        </p:spPr>
        <p:txBody>
          <a:bodyPr/>
          <a:p>
            <a:r>
              <a:rPr sz="2000"/>
              <a:t>Pixel-level module：提取用于生成二进制掩码预测的逐像素嵌入。</a:t>
            </a:r>
            <a:r>
              <a:rPr sz="2000"/>
              <a:t>其中，像素解码器逐步对特征进行上采样，生成逐像素嵌入</a:t>
            </a:r>
            <a:endParaRPr sz="2000"/>
          </a:p>
          <a:p>
            <a:r>
              <a:rPr sz="2000">
                <a:sym typeface="+mn-ea"/>
              </a:rPr>
              <a:t>Transformer module：</a:t>
            </a:r>
            <a:r>
              <a:rPr sz="2000"/>
              <a:t>使用标准的Transformer解码器从图像特征F和N个可学习的位置嵌入(即查询)计算其输出</a:t>
            </a:r>
            <a:endParaRPr sz="2000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3084830" y="5697855"/>
            <a:ext cx="78105" cy="361315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4550" y="6122670"/>
            <a:ext cx="2019300" cy="40132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rcRect l="2296"/>
          <a:stretch>
            <a:fillRect/>
          </a:stretch>
        </p:blipFill>
        <p:spPr>
          <a:xfrm>
            <a:off x="4983480" y="6058535"/>
            <a:ext cx="2404745" cy="54038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图片占位符 9"/>
          <p:cNvPicPr>
            <a:picLocks noChangeAspect="1"/>
          </p:cNvPicPr>
          <p:nvPr>
            <p:ph type="pic" idx="1"/>
          </p:nvPr>
        </p:nvPicPr>
        <p:blipFill>
          <a:blip r:embed="rId3"/>
          <a:stretch>
            <a:fillRect/>
          </a:stretch>
        </p:blipFill>
        <p:spPr>
          <a:xfrm>
            <a:off x="431165" y="1212215"/>
            <a:ext cx="6050280" cy="4464685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 flipH="1">
            <a:off x="6146800" y="5687060"/>
            <a:ext cx="78105" cy="361315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225" y="443230"/>
            <a:ext cx="10991850" cy="652780"/>
          </a:xfrm>
        </p:spPr>
        <p:txBody>
          <a:bodyPr>
            <a:noAutofit/>
          </a:bodyPr>
          <a:p>
            <a:r>
              <a:rPr lang="en-US" altLang="zh-CN" sz="36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Segmentation module</a:t>
            </a:r>
            <a:endParaRPr lang="en-US" altLang="zh-CN" sz="36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07720" y="5061585"/>
            <a:ext cx="10714355" cy="1377315"/>
          </a:xfrm>
        </p:spPr>
        <p:txBody>
          <a:bodyPr>
            <a:normAutofit lnSpcReduction="20000"/>
          </a:bodyPr>
          <a:p>
            <a:r>
              <a:rPr sz="2000"/>
              <a:t>在每段嵌入Q上应用线性分类器，然后进行softmax激活，对每个段产生类概率预测</a:t>
            </a:r>
            <a:endParaRPr sz="2000"/>
          </a:p>
          <a:p>
            <a:r>
              <a:rPr sz="2000"/>
              <a:t>MLP将每段嵌入Q转换为维度</a:t>
            </a:r>
            <a:r>
              <a:rPr lang="en-US" altLang="zh-CN" sz="2000"/>
              <a:t>   </a:t>
            </a:r>
            <a:r>
              <a:rPr sz="2000"/>
              <a:t>的个掩码嵌入与逐像素嵌入计算</a:t>
            </a:r>
            <a:r>
              <a:rPr sz="2000"/>
              <a:t>点击点积，得到每个二进制掩码预测。</a:t>
            </a:r>
            <a:endParaRPr sz="2000"/>
          </a:p>
          <a:p>
            <a:endParaRPr sz="2000"/>
          </a:p>
        </p:txBody>
      </p:sp>
      <p:pic>
        <p:nvPicPr>
          <p:cNvPr id="11" name="图片占位符 10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1682750" y="1096010"/>
            <a:ext cx="7611110" cy="39655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890" y="1248410"/>
            <a:ext cx="1387475" cy="37338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465" y="622300"/>
            <a:ext cx="2114550" cy="47371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5" name="直接箭头连接符 14"/>
          <p:cNvCxnSpPr/>
          <p:nvPr/>
        </p:nvCxnSpPr>
        <p:spPr>
          <a:xfrm flipV="1">
            <a:off x="5323205" y="1071880"/>
            <a:ext cx="408940" cy="875030"/>
          </a:xfrm>
          <a:prstGeom prst="straightConnector1">
            <a:avLst/>
          </a:prstGeom>
          <a:ln w="12700">
            <a:solidFill>
              <a:srgbClr val="FF0000">
                <a:alpha val="97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67885" y="5669280"/>
          <a:ext cx="21780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4" imgW="203200" imgH="228600" progId="Equation.KSEE3">
                  <p:embed/>
                </p:oleObj>
              </mc:Choice>
              <mc:Fallback>
                <p:oleObj name="" r:id="rId4" imgW="2032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67885" y="5669280"/>
                        <a:ext cx="217805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/>
          <p:nvPr/>
        </p:nvGraphicFramePr>
        <p:xfrm>
          <a:off x="6007100" y="3332480"/>
          <a:ext cx="177800" cy="193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6" imgW="203200" imgH="228600" progId="Equation.KSEE3">
                  <p:embed/>
                </p:oleObj>
              </mc:Choice>
              <mc:Fallback>
                <p:oleObj name="" r:id="rId6" imgW="203200" imgH="228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07100" y="3332480"/>
                        <a:ext cx="177800" cy="193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8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4045" y="373380"/>
            <a:ext cx="10908030" cy="722630"/>
          </a:xfrm>
        </p:spPr>
        <p:txBody>
          <a:bodyPr/>
          <a:p>
            <a:pPr algn="ctr"/>
            <a:r>
              <a:rPr lang="zh-CN" altLang="en-US" sz="3200" b="1"/>
              <a:t>Semantic segmentation on ADE20K val </a:t>
            </a:r>
            <a:endParaRPr lang="zh-CN" altLang="en-US" sz="3200" b="1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6295" y="1232535"/>
            <a:ext cx="10519410" cy="46863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4045" y="373380"/>
            <a:ext cx="10908030" cy="722630"/>
          </a:xfrm>
        </p:spPr>
        <p:txBody>
          <a:bodyPr/>
          <a:p>
            <a:pPr algn="ctr"/>
            <a:r>
              <a:rPr lang="zh-CN" altLang="en-US" sz="3200" b="1"/>
              <a:t>Panoptic segmentation on COCO panoptic val </a:t>
            </a:r>
            <a:endParaRPr lang="zh-CN" altLang="en-US" sz="3200" b="1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9715" y="1315720"/>
            <a:ext cx="11616055" cy="39827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90220" y="5298440"/>
            <a:ext cx="1103185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200000"/>
              </a:lnSpc>
            </a:pPr>
            <a:r>
              <a:rPr lang="zh-CN" altLang="en-US" sz="2000"/>
              <a:t>当类的数量很大时，MaskFormer优于逐像素分类基线。基于mask分类的方法优于目前最先进的语义分割(ADE20K为55.6 mIoU)和全景分割(COCO为52.7 PQ)模型。</a:t>
            </a:r>
            <a:endParaRPr lang="zh-CN" altLang="en-US" sz="2000"/>
          </a:p>
        </p:txBody>
      </p:sp>
    </p:spTree>
    <p:custDataLst>
      <p:tags r:id="rId2"/>
    </p:custDataLst>
  </p:cSld>
  <p:clrMapOvr>
    <a:masterClrMapping/>
  </p:clrMapOvr>
  <p:transition/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INDEX" val="1"/>
  <p:tag name="KSO_WM_UNIT_TYPE" val="i"/>
  <p:tag name="KSO_WM_UNIT_SUBTYPE" val="h"/>
  <p:tag name="KSO_WM_SLIDE_BACKGROUND_TYPE" val="topBottom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INDEX" val="1"/>
  <p:tag name="KSO_WM_UNIT_TYPE" val="i"/>
  <p:tag name="KSO_WM_UNIT_SUBTYPE" val="h"/>
  <p:tag name="KSO_WM_SLIDE_BACKGROUND_TYPE" val="bottomTop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INDEX" val="1"/>
  <p:tag name="KSO_WM_UNIT_TYPE" val="i"/>
  <p:tag name="KSO_WM_UNIT_SUBTYPE" val="h"/>
  <p:tag name="KSO_WM_SLIDE_BACKGROUND_TYPE" val="navigation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INDEX" val="1"/>
  <p:tag name="KSO_WM_UNIT_TYPE" val="i"/>
  <p:tag name="KSO_WM_UNIT_SUBTYPE" val="h"/>
  <p:tag name="KSO_WM_SLIDE_BACKGROUND_TYPE" val="belt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175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175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175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5、18、19、20、21、24、29、34、37、38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0"/>
  <p:tag name="KSO_WM_UNIT_TYPE" val="a"/>
  <p:tag name="KSO_WM_UNIT_INDEX" val="1"/>
  <p:tag name="KSO_WM_UNIT_PRESET_TEXT" val="部门工作汇报"/>
  <p:tag name="KSO_WM_TEMPLATE_CATEGORY" val="custom"/>
  <p:tag name="KSO_WM_TEMPLATE_INDEX" val="20204175"/>
  <p:tag name="KSO_WM_UNIT_ID" val="custom20204175_1*a*1"/>
  <p:tag name="KSO_WM_UNIT_ISNUMDGMTITLE" val="0"/>
</p:tagLst>
</file>

<file path=ppt/tags/tag146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1"/>
  <p:tag name="KSO_WM_TAG_VERSION" val="1.0"/>
  <p:tag name="KSO_WM_SLIDE_LAYOUT" val="a_b"/>
  <p:tag name="KSO_WM_SLIDE_LAYOUT_CNT" val="1_3"/>
  <p:tag name="KSO_WM_SLIDE_TYPE" val="title"/>
  <p:tag name="KSO_WM_SLIDE_SUBTYPE" val="pureTxt"/>
  <p:tag name="KSO_WM_TEMPLATE_MASTER_TYPE" val="1"/>
  <p:tag name="KSO_WM_TEMPLATE_COLOR_TYPE" val="1"/>
  <p:tag name="KSO_WM_TEMPLATE_CATEGORY" val="custom"/>
  <p:tag name="KSO_WM_TEMPLATE_INDEX" val="20204175"/>
  <p:tag name="KSO_WM_SLIDE_ID" val="custom20204175_1"/>
  <p:tag name="KSO_WM_TEMPLATE_MASTER_THUMB_INDEX" val="12"/>
  <p:tag name="KSO_WM_TEMPLATE_THUMBS_INDEX" val="1、4、7、9、12、15、18、19、20、21、24、29、34、37、38"/>
</p:tagLst>
</file>

<file path=ppt/tags/tag147.xml><?xml version="1.0" encoding="utf-8"?>
<p:tagLst xmlns:p="http://schemas.openxmlformats.org/presentationml/2006/main">
  <p:tag name="KSO_WM_BEAUTIFY_FLAG" val="#wm#"/>
  <p:tag name="KSO_WM_TEMPLATE_CATEGORY" val="custom"/>
  <p:tag name="KSO_WM_TEMPLATE_INDEX" val="20204175"/>
</p:tagLst>
</file>

<file path=ppt/tags/tag148.xml><?xml version="1.0" encoding="utf-8"?>
<p:tagLst xmlns:p="http://schemas.openxmlformats.org/presentationml/2006/main">
  <p:tag name="KSO_WM_UNIT_PLACING_PICTURE_USER_VIEWPORT" val="{&quot;height&quot;:5310,&quot;width&quot;:12615}"/>
</p:tagLst>
</file>

<file path=ppt/tags/tag149.xml><?xml version="1.0" encoding="utf-8"?>
<p:tagLst xmlns:p="http://schemas.openxmlformats.org/presentationml/2006/main">
  <p:tag name="KSO_WM_BEAUTIFY_FLAG" val="#wm#"/>
  <p:tag name="KSO_WM_TEMPLATE_CATEGORY" val="custom"/>
  <p:tag name="KSO_WM_TEMPLATE_INDEX" val="20204175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#wm#"/>
  <p:tag name="KSO_WM_TEMPLATE_CATEGORY" val="custom"/>
  <p:tag name="KSO_WM_TEMPLATE_INDEX" val="20204175"/>
</p:tagLst>
</file>

<file path=ppt/tags/tag151.xml><?xml version="1.0" encoding="utf-8"?>
<p:tagLst xmlns:p="http://schemas.openxmlformats.org/presentationml/2006/main">
  <p:tag name="KSO_WM_BEAUTIFY_FLAG" val="#wm#"/>
  <p:tag name="KSO_WM_TEMPLATE_CATEGORY" val="custom"/>
  <p:tag name="KSO_WM_TEMPLATE_INDEX" val="20204175"/>
</p:tagLst>
</file>

<file path=ppt/tags/tag152.xml><?xml version="1.0" encoding="utf-8"?>
<p:tagLst xmlns:p="http://schemas.openxmlformats.org/presentationml/2006/main">
  <p:tag name="KSO_WM_BEAUTIFY_FLAG" val="#wm#"/>
  <p:tag name="KSO_WM_TEMPLATE_CATEGORY" val="custom"/>
  <p:tag name="KSO_WM_TEMPLATE_INDEX" val="20204175"/>
</p:tagLst>
</file>

<file path=ppt/tags/tag153.xml><?xml version="1.0" encoding="utf-8"?>
<p:tagLst xmlns:p="http://schemas.openxmlformats.org/presentationml/2006/main">
  <p:tag name="KSO_WM_BEAUTIFY_FLAG" val="#wm#"/>
  <p:tag name="KSO_WM_TEMPLATE_CATEGORY" val="custom"/>
  <p:tag name="KSO_WM_TEMPLATE_INDEX" val="20204175"/>
</p:tagLst>
</file>

<file path=ppt/tags/tag154.xml><?xml version="1.0" encoding="utf-8"?>
<p:tagLst xmlns:p="http://schemas.openxmlformats.org/presentationml/2006/main">
  <p:tag name="KSO_WM_BEAUTIFY_FLAG" val="#wm#"/>
  <p:tag name="KSO_WM_TEMPLATE_CATEGORY" val="custom"/>
  <p:tag name="KSO_WM_TEMPLATE_INDEX" val="20204175"/>
</p:tagLst>
</file>

<file path=ppt/tags/tag155.xml><?xml version="1.0" encoding="utf-8"?>
<p:tagLst xmlns:p="http://schemas.openxmlformats.org/presentationml/2006/main">
  <p:tag name="KSO_WM_BEAUTIFY_FLAG" val="#wm#"/>
  <p:tag name="KSO_WM_TEMPLATE_CATEGORY" val="custom"/>
  <p:tag name="KSO_WM_TEMPLATE_INDEX" val="20204175"/>
</p:tagLst>
</file>

<file path=ppt/tags/tag156.xml><?xml version="1.0" encoding="utf-8"?>
<p:tagLst xmlns:p="http://schemas.openxmlformats.org/presentationml/2006/main">
  <p:tag name="KSO_WM_BEAUTIFY_FLAG" val="#wm#"/>
  <p:tag name="KSO_WM_TEMPLATE_CATEGORY" val="custom"/>
  <p:tag name="KSO_WM_TEMPLATE_INDEX" val="20204175"/>
</p:tagLst>
</file>

<file path=ppt/tags/tag157.xml><?xml version="1.0" encoding="utf-8"?>
<p:tagLst xmlns:p="http://schemas.openxmlformats.org/presentationml/2006/main">
  <p:tag name="KSO_WM_BEAUTIFY_FLAG" val="#wm#"/>
  <p:tag name="KSO_WM_TEMPLATE_CATEGORY" val="custom"/>
  <p:tag name="KSO_WM_TEMPLATE_INDEX" val="20204175"/>
</p:tagLst>
</file>

<file path=ppt/tags/tag158.xml><?xml version="1.0" encoding="utf-8"?>
<p:tagLst xmlns:p="http://schemas.openxmlformats.org/presentationml/2006/main">
  <p:tag name="KSO_WM_BEAUTIFY_FLAG" val="#wm#"/>
  <p:tag name="KSO_WM_TEMPLATE_CATEGORY" val="custom"/>
  <p:tag name="KSO_WM_TEMPLATE_INDEX" val="20204175"/>
</p:tagLst>
</file>

<file path=ppt/tags/tag159.xml><?xml version="1.0" encoding="utf-8"?>
<p:tagLst xmlns:p="http://schemas.openxmlformats.org/presentationml/2006/main">
  <p:tag name="KSO_WM_BEAUTIFY_FLAG" val="#wm#"/>
  <p:tag name="KSO_WM_TEMPLATE_CATEGORY" val="custom"/>
  <p:tag name="KSO_WM_TEMPLATE_INDEX" val="20204175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BEAUTIFY_FLAG" val="#wm#"/>
  <p:tag name="KSO_WM_TEMPLATE_CATEGORY" val="custom"/>
  <p:tag name="KSO_WM_TEMPLATE_INDEX" val="20204175"/>
</p:tagLst>
</file>

<file path=ppt/tags/tag161.xml><?xml version="1.0" encoding="utf-8"?>
<p:tagLst xmlns:p="http://schemas.openxmlformats.org/presentationml/2006/main">
  <p:tag name="KSO_WM_BEAUTIFY_FLAG" val="#wm#"/>
  <p:tag name="KSO_WM_TEMPLATE_CATEGORY" val="custom"/>
  <p:tag name="KSO_WM_TEMPLATE_INDEX" val="20204175"/>
</p:tagLst>
</file>

<file path=ppt/tags/tag162.xml><?xml version="1.0" encoding="utf-8"?>
<p:tagLst xmlns:p="http://schemas.openxmlformats.org/presentationml/2006/main">
  <p:tag name="KSO_WM_BEAUTIFY_FLAG" val="#wm#"/>
  <p:tag name="KSO_WM_TEMPLATE_CATEGORY" val="custom"/>
  <p:tag name="KSO_WM_TEMPLATE_INDEX" val="20204175"/>
</p:tagLst>
</file>

<file path=ppt/tags/tag163.xml><?xml version="1.0" encoding="utf-8"?>
<p:tagLst xmlns:p="http://schemas.openxmlformats.org/presentationml/2006/main">
  <p:tag name="KSO_WM_BEAUTIFY_FLAG" val="#wm#"/>
  <p:tag name="KSO_WM_TEMPLATE_CATEGORY" val="custom"/>
  <p:tag name="KSO_WM_TEMPLATE_INDEX" val="20204175"/>
</p:tagLst>
</file>

<file path=ppt/tags/tag164.xml><?xml version="1.0" encoding="utf-8"?>
<p:tagLst xmlns:p="http://schemas.openxmlformats.org/presentationml/2006/main">
  <p:tag name="KSO_WPP_MARK_KEY" val="65018bec-1017-4a26-9891-c9a092cca2fe"/>
  <p:tag name="COMMONDATA" val="eyJoZGlkIjoiNTk4NmE0ZTdjMWFlNWEwY2U3ZjVkZDdmMmFkNTYxY2QifQ==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INDEX" val="1"/>
  <p:tag name="KSO_WM_UNIT_TYPE" val="y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INDEX" val="1"/>
  <p:tag name="KSO_WM_UNIT_TYPE" val="i"/>
  <p:tag name="KSO_WM_UNIT_SUBTYPE" val="h"/>
  <p:tag name="KSO_WM_SLIDE_BACKGROUND_TYPE" val="frame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INDEX" val="1"/>
  <p:tag name="KSO_WM_UNIT_TYPE" val="i"/>
  <p:tag name="KSO_WM_UNIT_SUBTYPE" val="h"/>
  <p:tag name="KSO_WM_SLIDE_BACKGROUND_TYPE" val="leftRight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heme/theme1.xml><?xml version="1.0" encoding="utf-8"?>
<a:theme xmlns:a="http://schemas.openxmlformats.org/drawingml/2006/main" name="1_Office 主题​​">
  <a:themeElements>
    <a:clrScheme name="自定义 1">
      <a:dk1>
        <a:srgbClr val="000000"/>
      </a:dk1>
      <a:lt1>
        <a:srgbClr val="FFFFFF"/>
      </a:lt1>
      <a:dk2>
        <a:srgbClr val="ECEFED"/>
      </a:dk2>
      <a:lt2>
        <a:srgbClr val="FCFDFC"/>
      </a:lt2>
      <a:accent1>
        <a:srgbClr val="49AD60"/>
      </a:accent1>
      <a:accent2>
        <a:srgbClr val="19A68E"/>
      </a:accent2>
      <a:accent3>
        <a:srgbClr val="0797C7"/>
      </a:accent3>
      <a:accent4>
        <a:srgbClr val="1780ED"/>
      </a:accent4>
      <a:accent5>
        <a:srgbClr val="4C64E4"/>
      </a:accent5>
      <a:accent6>
        <a:srgbClr val="9249AB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2799</Words>
  <Application>WPS 演示</Application>
  <PresentationFormat>宽屏</PresentationFormat>
  <Paragraphs>114</Paragraphs>
  <Slides>17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汉仪旗黑-85S</vt:lpstr>
      <vt:lpstr>黑体</vt:lpstr>
      <vt:lpstr>华文仿宋</vt:lpstr>
      <vt:lpstr>新宋体</vt:lpstr>
      <vt:lpstr>华文楷体</vt:lpstr>
      <vt:lpstr>Arial Unicode MS</vt:lpstr>
      <vt:lpstr>Calibri</vt:lpstr>
      <vt:lpstr>1_Office 主题​​</vt:lpstr>
      <vt:lpstr>Equation.KSEE3</vt:lpstr>
      <vt:lpstr>Equation.KSEE3</vt:lpstr>
      <vt:lpstr>Equation.KSEE3</vt:lpstr>
      <vt:lpstr> Mask Former</vt:lpstr>
      <vt:lpstr>Per-Pixel Classification is Not All You Need for Semantic Segmentation</vt:lpstr>
      <vt:lpstr>Per-pixel classification vs mask classification</vt:lpstr>
      <vt:lpstr>Mask Former</vt:lpstr>
      <vt:lpstr>OverView</vt:lpstr>
      <vt:lpstr>Pixel-level、Transformer module</vt:lpstr>
      <vt:lpstr>Segmentation module</vt:lpstr>
      <vt:lpstr>Semantic segmentation on ADE20K val </vt:lpstr>
      <vt:lpstr>Panoptic segmentation on COCO panoptic val </vt:lpstr>
      <vt:lpstr>全景分割评价指标- PQ</vt:lpstr>
      <vt:lpstr>PowerPoint 演示文稿</vt:lpstr>
      <vt:lpstr>Mask2 Former</vt:lpstr>
      <vt:lpstr>Mask2Former overview </vt:lpstr>
      <vt:lpstr>Masked attention</vt:lpstr>
      <vt:lpstr>高分辨率特征</vt:lpstr>
      <vt:lpstr> Transformer decoder </vt:lpstr>
      <vt:lpstr>采样点损失函数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釿棘</cp:lastModifiedBy>
  <cp:revision>202</cp:revision>
  <dcterms:created xsi:type="dcterms:W3CDTF">2019-06-19T02:08:00Z</dcterms:created>
  <dcterms:modified xsi:type="dcterms:W3CDTF">2022-10-30T09:12:44Z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2052-11.1.0.12598</vt:lpwstr>
  </property>
  <property fmtid="{D5CDD505-2E9C-101B-9397-08002B2CF9AE}" pid="3" name="ICV">
    <vt:lpwstr>DB5BA89079A649CAB580FD83B1504D20</vt:lpwstr>
  </property>
</Properties>
</file>