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1" r:id="rId6"/>
    <p:sldId id="260" r:id="rId7"/>
    <p:sldId id="262" r:id="rId8"/>
    <p:sldId id="263" r:id="rId9"/>
    <p:sldId id="264" r:id="rId10"/>
    <p:sldId id="267" r:id="rId11"/>
    <p:sldId id="265" r:id="rId12"/>
    <p:sldId id="269" r:id="rId13"/>
    <p:sldId id="270" r:id="rId14"/>
    <p:sldId id="271" r:id="rId15"/>
    <p:sldId id="272"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0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06.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png"/><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3.png"/><Relationship Id="rId5" Type="http://schemas.openxmlformats.org/officeDocument/2006/relationships/tags" Target="../tags/tag60.xm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image" Target="../media/image3.png"/><Relationship Id="rId5" Type="http://schemas.openxmlformats.org/officeDocument/2006/relationships/tags" Target="../tags/tag80.xml"/><Relationship Id="rId4" Type="http://schemas.openxmlformats.org/officeDocument/2006/relationships/image" Target="../media/image2.png"/><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media/image3.png"/><Relationship Id="rId6" Type="http://schemas.openxmlformats.org/officeDocument/2006/relationships/tags" Target="../tags/tag8.xml"/><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820147" y="0"/>
            <a:ext cx="10551706"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6299250" y="1903720"/>
            <a:ext cx="4826038" cy="1846659"/>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6299250" y="3939742"/>
            <a:ext cx="4826034" cy="954823"/>
          </a:xfrm>
        </p:spPr>
        <p:txBody>
          <a:bodyPr vert="horz" wrap="square" lIns="0" tIns="0" rIns="0" bIns="0" rtlCol="0" anchor="t">
            <a:normAutofit/>
          </a:bodyPr>
          <a:lstStyle>
            <a:lvl1pPr marL="0" marR="0" lvl="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 name="图片 1"/>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820147" y="0"/>
            <a:ext cx="10551706"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2"/>
          <p:cNvSpPr/>
          <p:nvPr>
            <p:ph type="body" idx="1" hasCustomPrompt="1"/>
            <p:custDataLst>
              <p:tags r:id="rId4"/>
            </p:custDataLst>
          </p:nvPr>
        </p:nvSpPr>
        <p:spPr>
          <a:xfrm>
            <a:off x="6604053" y="4342662"/>
            <a:ext cx="4826038" cy="383300"/>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2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3"/>
          <p:cNvSpPr/>
          <p:nvPr>
            <p:ph type="title" hasCustomPrompt="1"/>
            <p:custDataLst>
              <p:tags r:id="rId5"/>
            </p:custDataLst>
          </p:nvPr>
        </p:nvSpPr>
        <p:spPr>
          <a:xfrm>
            <a:off x="6604053" y="3106952"/>
            <a:ext cx="4826038" cy="1076960"/>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70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6061" y="-1080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15153" y="1811319"/>
            <a:ext cx="3076008" cy="3235350"/>
          </a:xfrm>
          <a:prstGeom prst="rect">
            <a:avLst/>
          </a:prstGeom>
        </p:spPr>
      </p:pic>
      <p:pic>
        <p:nvPicPr>
          <p:cNvPr id="2" name="图片 1"/>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7" name="图片 6"/>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8"/>
            </p:custDataLst>
          </p:nvPr>
        </p:nvSpPr>
        <p:spPr>
          <a:xfrm>
            <a:off x="452187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9"/>
            </p:custDataLst>
          </p:nvPr>
        </p:nvSpPr>
        <p:spPr>
          <a:xfrm>
            <a:off x="452187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0" name="图片 9"/>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624956" y="1234440"/>
            <a:ext cx="4172954" cy="4389120"/>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slideLayout" Target="../slideLayouts/slideLayout2.xml"/><Relationship Id="rId19" Type="http://schemas.openxmlformats.org/officeDocument/2006/relationships/tags" Target="../tags/tag8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0.xml"/><Relationship Id="rId2" Type="http://schemas.openxmlformats.org/officeDocument/2006/relationships/image" Target="../media/image5.png"/><Relationship Id="rId1" Type="http://schemas.openxmlformats.org/officeDocument/2006/relationships/tags" Target="../tags/tag89.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0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10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03.xm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04.xml"/><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9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tags" Target="../tags/tag94.xml"/><Relationship Id="rId2" Type="http://schemas.openxmlformats.org/officeDocument/2006/relationships/image" Target="../media/image6.png"/><Relationship Id="rId1" Type="http://schemas.openxmlformats.org/officeDocument/2006/relationships/tags" Target="../tags/tag9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5.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97.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99.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9" name="直接连接符 28"/>
          <p:cNvCxnSpPr/>
          <p:nvPr>
            <p:custDataLst>
              <p:tags r:id="rId1"/>
            </p:custDataLst>
          </p:nvPr>
        </p:nvCxnSpPr>
        <p:spPr>
          <a:xfrm>
            <a:off x="6711657" y="5770247"/>
            <a:ext cx="306750" cy="0"/>
          </a:xfrm>
          <a:prstGeom prst="line">
            <a:avLst/>
          </a:prstGeom>
          <a:ln w="50800">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rcRect l="2788"/>
          <a:stretch>
            <a:fillRect/>
          </a:stretch>
        </p:blipFill>
        <p:spPr>
          <a:xfrm>
            <a:off x="3361690" y="1470025"/>
            <a:ext cx="8607425" cy="3022600"/>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8955" y="443230"/>
            <a:ext cx="10993120" cy="808990"/>
          </a:xfrm>
        </p:spPr>
        <p:txBody>
          <a:bodyPr>
            <a:normAutofit/>
          </a:bodyPr>
          <a:p>
            <a:r>
              <a:rPr lang="zh-CN" altLang="en-US"/>
              <a:t>消融实验</a:t>
            </a:r>
            <a:r>
              <a:rPr lang="en-US" altLang="zh-CN"/>
              <a:t>--Instant pseudo labeling</a:t>
            </a:r>
            <a:endParaRPr lang="en-US" altLang="zh-CN"/>
          </a:p>
        </p:txBody>
      </p:sp>
      <p:pic>
        <p:nvPicPr>
          <p:cNvPr id="3" name="图片 2"/>
          <p:cNvPicPr>
            <a:picLocks noChangeAspect="1"/>
          </p:cNvPicPr>
          <p:nvPr>
            <p:custDataLst>
              <p:tags r:id="rId1"/>
            </p:custDataLst>
          </p:nvPr>
        </p:nvPicPr>
        <p:blipFill>
          <a:blip r:embed="rId2"/>
          <a:srcRect l="5297" r="8818"/>
          <a:stretch>
            <a:fillRect/>
          </a:stretch>
        </p:blipFill>
        <p:spPr>
          <a:xfrm>
            <a:off x="472440" y="1473200"/>
            <a:ext cx="5498465" cy="4152265"/>
          </a:xfrm>
          <a:prstGeom prst="rect">
            <a:avLst/>
          </a:prstGeom>
        </p:spPr>
      </p:pic>
      <p:pic>
        <p:nvPicPr>
          <p:cNvPr id="4" name="图片 3"/>
          <p:cNvPicPr>
            <a:picLocks noChangeAspect="1"/>
          </p:cNvPicPr>
          <p:nvPr/>
        </p:nvPicPr>
        <p:blipFill>
          <a:blip r:embed="rId3"/>
          <a:srcRect l="2926"/>
          <a:stretch>
            <a:fillRect/>
          </a:stretch>
        </p:blipFill>
        <p:spPr>
          <a:xfrm>
            <a:off x="5970905" y="1739900"/>
            <a:ext cx="6088380" cy="3618865"/>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39775" y="301625"/>
            <a:ext cx="10782300" cy="865505"/>
          </a:xfrm>
        </p:spPr>
        <p:txBody>
          <a:bodyPr>
            <a:normAutofit/>
          </a:bodyPr>
          <a:p>
            <a:r>
              <a:rPr lang="zh-CN" altLang="en-US"/>
              <a:t>消融实验</a:t>
            </a:r>
            <a:r>
              <a:rPr lang="en-US" altLang="zh-CN"/>
              <a:t>--Size of unlabeled data</a:t>
            </a:r>
            <a:endParaRPr lang="en-US" altLang="zh-CN"/>
          </a:p>
        </p:txBody>
      </p:sp>
      <p:pic>
        <p:nvPicPr>
          <p:cNvPr id="5" name="图片 4"/>
          <p:cNvPicPr>
            <a:picLocks noChangeAspect="1"/>
          </p:cNvPicPr>
          <p:nvPr/>
        </p:nvPicPr>
        <p:blipFill>
          <a:blip r:embed="rId1"/>
          <a:stretch>
            <a:fillRect/>
          </a:stretch>
        </p:blipFill>
        <p:spPr>
          <a:xfrm>
            <a:off x="2193925" y="1266825"/>
            <a:ext cx="6212840" cy="432498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8955" y="443230"/>
            <a:ext cx="10993120" cy="723900"/>
          </a:xfrm>
        </p:spPr>
        <p:txBody>
          <a:bodyPr>
            <a:normAutofit/>
          </a:bodyPr>
          <a:p>
            <a:r>
              <a:rPr lang="zh-CN" altLang="en-US"/>
              <a:t>消融实验</a:t>
            </a:r>
            <a:endParaRPr lang="zh-CN" altLang="en-US"/>
          </a:p>
        </p:txBody>
      </p:sp>
      <p:pic>
        <p:nvPicPr>
          <p:cNvPr id="3" name="图片 2"/>
          <p:cNvPicPr>
            <a:picLocks noChangeAspect="1"/>
          </p:cNvPicPr>
          <p:nvPr/>
        </p:nvPicPr>
        <p:blipFill>
          <a:blip r:embed="rId1"/>
          <a:stretch>
            <a:fillRect/>
          </a:stretch>
        </p:blipFill>
        <p:spPr>
          <a:xfrm>
            <a:off x="2400935" y="403225"/>
            <a:ext cx="6400800" cy="1514475"/>
          </a:xfrm>
          <a:prstGeom prst="rect">
            <a:avLst/>
          </a:prstGeom>
        </p:spPr>
      </p:pic>
      <p:pic>
        <p:nvPicPr>
          <p:cNvPr id="4" name="图片 3"/>
          <p:cNvPicPr>
            <a:picLocks noChangeAspect="1"/>
          </p:cNvPicPr>
          <p:nvPr/>
        </p:nvPicPr>
        <p:blipFill>
          <a:blip r:embed="rId2"/>
          <a:stretch>
            <a:fillRect/>
          </a:stretch>
        </p:blipFill>
        <p:spPr>
          <a:xfrm>
            <a:off x="2400935" y="1917700"/>
            <a:ext cx="6263005" cy="452818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8955" y="443230"/>
            <a:ext cx="10993120" cy="723900"/>
          </a:xfrm>
        </p:spPr>
        <p:txBody>
          <a:bodyPr>
            <a:normAutofit/>
          </a:bodyPr>
          <a:p>
            <a:r>
              <a:rPr lang="zh-CN" altLang="en-US"/>
              <a:t>消融实验</a:t>
            </a:r>
            <a:r>
              <a:rPr lang="en-US" altLang="zh-CN"/>
              <a:t>--Co-rectify</a:t>
            </a:r>
            <a:endParaRPr lang="en-US" altLang="zh-CN"/>
          </a:p>
        </p:txBody>
      </p:sp>
      <p:pic>
        <p:nvPicPr>
          <p:cNvPr id="5" name="图片 4"/>
          <p:cNvPicPr>
            <a:picLocks noChangeAspect="1"/>
          </p:cNvPicPr>
          <p:nvPr/>
        </p:nvPicPr>
        <p:blipFill>
          <a:blip r:embed="rId1"/>
          <a:stretch>
            <a:fillRect/>
          </a:stretch>
        </p:blipFill>
        <p:spPr>
          <a:xfrm>
            <a:off x="311785" y="1520825"/>
            <a:ext cx="5879465" cy="4239895"/>
          </a:xfrm>
          <a:prstGeom prst="rect">
            <a:avLst/>
          </a:prstGeom>
        </p:spPr>
      </p:pic>
      <p:pic>
        <p:nvPicPr>
          <p:cNvPr id="6" name="图片 5"/>
          <p:cNvPicPr>
            <a:picLocks noChangeAspect="1"/>
          </p:cNvPicPr>
          <p:nvPr/>
        </p:nvPicPr>
        <p:blipFill>
          <a:blip r:embed="rId2"/>
          <a:stretch>
            <a:fillRect/>
          </a:stretch>
        </p:blipFill>
        <p:spPr>
          <a:xfrm>
            <a:off x="6191250" y="682625"/>
            <a:ext cx="5242560" cy="549275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56590" y="443230"/>
            <a:ext cx="10865485" cy="568325"/>
          </a:xfrm>
        </p:spPr>
        <p:txBody>
          <a:bodyPr/>
          <a:p>
            <a:r>
              <a:rPr sz="3200"/>
              <a:t>总结</a:t>
            </a:r>
            <a:endParaRPr sz="3200"/>
          </a:p>
        </p:txBody>
      </p:sp>
      <p:sp>
        <p:nvSpPr>
          <p:cNvPr id="8" name="内容占位符 2"/>
          <p:cNvSpPr>
            <a:spLocks noGrp="1"/>
          </p:cNvSpPr>
          <p:nvPr/>
        </p:nvSpPr>
        <p:spPr>
          <a:xfrm>
            <a:off x="5099050" y="1011555"/>
            <a:ext cx="6423025" cy="5104765"/>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sz="2000">
                <a:latin typeface="华文新魏" panose="02010800040101010101" charset="-122"/>
                <a:ea typeface="华文新魏" panose="02010800040101010101" charset="-122"/>
                <a:cs typeface="华文新魏" panose="02010800040101010101" charset="-122"/>
              </a:rPr>
              <a:t>提出了一个简单有效的端到端SSOD框架</a:t>
            </a:r>
            <a:r>
              <a:rPr lang="en-US" altLang="zh-CN" sz="2000">
                <a:latin typeface="华文新魏" panose="02010800040101010101" charset="-122"/>
                <a:ea typeface="华文新魏" panose="02010800040101010101" charset="-122"/>
                <a:cs typeface="华文新魏" panose="02010800040101010101" charset="-122"/>
              </a:rPr>
              <a:t>-Instant-Teaching</a:t>
            </a:r>
            <a:endParaRPr lang="en-US" altLang="zh-CN" sz="2000">
              <a:latin typeface="华文新魏" panose="02010800040101010101" charset="-122"/>
              <a:ea typeface="华文新魏" panose="02010800040101010101" charset="-122"/>
              <a:cs typeface="华文新魏" panose="02010800040101010101" charset="-122"/>
            </a:endParaRPr>
          </a:p>
          <a:p>
            <a:r>
              <a:rPr sz="2000">
                <a:latin typeface="华文新魏" panose="02010800040101010101" charset="-122"/>
                <a:ea typeface="华文新魏" panose="02010800040101010101" charset="-122"/>
                <a:cs typeface="华文新魏" panose="02010800040101010101" charset="-122"/>
              </a:rPr>
              <a:t>使用扩展的weak-strong data augmentations方案对</a:t>
            </a:r>
            <a:r>
              <a:rPr lang="en-US" altLang="zh-CN" sz="2000">
                <a:latin typeface="华文新魏" panose="02010800040101010101" charset="-122"/>
                <a:ea typeface="华文新魏" panose="02010800040101010101" charset="-122"/>
                <a:cs typeface="华文新魏" panose="02010800040101010101" charset="-122"/>
              </a:rPr>
              <a:t>instant pseudo labeling</a:t>
            </a:r>
            <a:r>
              <a:rPr sz="2000">
                <a:latin typeface="华文新魏" panose="02010800040101010101" charset="-122"/>
                <a:ea typeface="华文新魏" panose="02010800040101010101" charset="-122"/>
                <a:cs typeface="华文新魏" panose="02010800040101010101" charset="-122"/>
              </a:rPr>
              <a:t>进行教学</a:t>
            </a:r>
            <a:endParaRPr lang="en-US" altLang="zh-CN" sz="2000">
              <a:latin typeface="华文新魏" panose="02010800040101010101" charset="-122"/>
              <a:ea typeface="华文新魏" panose="02010800040101010101" charset="-122"/>
              <a:cs typeface="华文新魏" panose="02010800040101010101" charset="-122"/>
            </a:endParaRPr>
          </a:p>
          <a:p>
            <a:r>
              <a:rPr sz="2000">
                <a:latin typeface="华文新魏" panose="02010800040101010101" charset="-122"/>
                <a:ea typeface="华文新魏" panose="02010800040101010101" charset="-122"/>
                <a:cs typeface="华文新魏" panose="02010800040101010101" charset="-122"/>
              </a:rPr>
              <a:t>进一步提出co-rectify方案，缓解</a:t>
            </a:r>
            <a:r>
              <a:rPr sz="2000">
                <a:sym typeface="+mn-ea"/>
              </a:rPr>
              <a:t>confirmation bias </a:t>
            </a:r>
            <a:endParaRPr sz="2000">
              <a:sym typeface="+mn-ea"/>
            </a:endParaRPr>
          </a:p>
          <a:p>
            <a:r>
              <a:rPr sz="2000">
                <a:latin typeface="华文新魏" panose="02010800040101010101" charset="-122"/>
                <a:ea typeface="华文新魏" panose="02010800040101010101" charset="-122"/>
                <a:cs typeface="华文新魏" panose="02010800040101010101" charset="-122"/>
                <a:sym typeface="+mn-ea"/>
              </a:rPr>
              <a:t>大量实验表明该方法的显著优越性</a:t>
            </a:r>
            <a:endParaRPr sz="2000">
              <a:latin typeface="华文新魏" panose="02010800040101010101" charset="-122"/>
              <a:ea typeface="华文新魏" panose="02010800040101010101" charset="-122"/>
              <a:cs typeface="华文新魏" panose="02010800040101010101" charset="-122"/>
              <a:sym typeface="+mn-ea"/>
            </a:endParaRPr>
          </a:p>
          <a:p>
            <a:r>
              <a:rPr sz="2000">
                <a:latin typeface="华文新魏" panose="02010800040101010101" charset="-122"/>
                <a:ea typeface="华文新魏" panose="02010800040101010101" charset="-122"/>
                <a:cs typeface="华文新魏" panose="02010800040101010101" charset="-122"/>
                <a:sym typeface="+mn-ea"/>
              </a:rPr>
              <a:t>通用的</a:t>
            </a:r>
            <a:r>
              <a:rPr lang="en-US" altLang="zh-CN" sz="2000">
                <a:latin typeface="华文新魏" panose="02010800040101010101" charset="-122"/>
                <a:ea typeface="华文新魏" panose="02010800040101010101" charset="-122"/>
                <a:cs typeface="华文新魏" panose="02010800040101010101" charset="-122"/>
                <a:sym typeface="+mn-ea"/>
              </a:rPr>
              <a:t>SSOD</a:t>
            </a:r>
            <a:r>
              <a:rPr sz="2000">
                <a:latin typeface="华文新魏" panose="02010800040101010101" charset="-122"/>
                <a:ea typeface="华文新魏" panose="02010800040101010101" charset="-122"/>
                <a:cs typeface="华文新魏" panose="02010800040101010101" charset="-122"/>
                <a:sym typeface="+mn-ea"/>
              </a:rPr>
              <a:t>框架，不局限于目标检测模型，可直接应用于其他检测器</a:t>
            </a:r>
            <a:endParaRPr sz="2000">
              <a:latin typeface="华文新魏" panose="02010800040101010101" charset="-122"/>
              <a:ea typeface="华文新魏" panose="02010800040101010101" charset="-122"/>
              <a:cs typeface="华文新魏" panose="02010800040101010101" charset="-122"/>
            </a:endParaRPr>
          </a:p>
          <a:p>
            <a:endParaRPr sz="2000">
              <a:latin typeface="华文新魏" panose="02010800040101010101" charset="-122"/>
              <a:ea typeface="华文新魏" panose="02010800040101010101" charset="-122"/>
              <a:cs typeface="华文新魏" panose="02010800040101010101"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0852150" cy="640080"/>
          </a:xfrm>
        </p:spPr>
        <p:txBody>
          <a:bodyPr/>
          <a:p>
            <a:r>
              <a:rPr lang="en-US" altLang="zh-CN" sz="3200"/>
              <a:t>Motivation</a:t>
            </a:r>
            <a:endParaRPr lang="en-US" altLang="zh-CN" sz="3200"/>
          </a:p>
        </p:txBody>
      </p:sp>
      <p:sp>
        <p:nvSpPr>
          <p:cNvPr id="3" name="内容占位符 2"/>
          <p:cNvSpPr>
            <a:spLocks noGrp="1"/>
          </p:cNvSpPr>
          <p:nvPr>
            <p:ph idx="1"/>
          </p:nvPr>
        </p:nvSpPr>
        <p:spPr>
          <a:xfrm>
            <a:off x="768985" y="1082675"/>
            <a:ext cx="10753090" cy="5258435"/>
          </a:xfrm>
        </p:spPr>
        <p:txBody>
          <a:bodyPr/>
          <a:p>
            <a:r>
              <a:rPr lang="zh-CN" altLang="en-US" sz="2000"/>
              <a:t>现有的</a:t>
            </a:r>
            <a:r>
              <a:rPr sz="2000">
                <a:sym typeface="+mn-ea"/>
              </a:rPr>
              <a:t>半监督目标</a:t>
            </a:r>
            <a:r>
              <a:rPr lang="zh-CN" altLang="en-US" sz="2000"/>
              <a:t>检测方面的SOTA方案STAC，其pseudo labels通过离线获得，并且在训练过程中是不更新的。这样有一个问题，当训练的半监督模型的精度已经超过生成pseudo labels的模型时，继续使用不更新的pseudo labels，会限制半监督模型精度的进一步提升。</a:t>
            </a:r>
            <a:endParaRPr lang="zh-CN" altLang="en-US" sz="2000"/>
          </a:p>
          <a:p>
            <a:endParaRPr lang="zh-CN" altLang="en-US" sz="2000"/>
          </a:p>
          <a:p>
            <a:r>
              <a:rPr lang="zh-CN" altLang="en-US" sz="2000"/>
              <a:t>data augmentations 在半监督学习中占据非常重要的位置，如何针对半监督学习设计</a:t>
            </a:r>
            <a:r>
              <a:rPr sz="2000">
                <a:sym typeface="+mn-ea"/>
              </a:rPr>
              <a:t>更有效</a:t>
            </a:r>
            <a:r>
              <a:rPr lang="zh-CN" altLang="en-US" sz="2000"/>
              <a:t>的数据增强方式？</a:t>
            </a:r>
            <a:endParaRPr lang="zh-CN" altLang="en-US" sz="2000"/>
          </a:p>
          <a:p>
            <a:endParaRPr lang="zh-CN" altLang="en-US" sz="2000"/>
          </a:p>
          <a:p>
            <a:r>
              <a:rPr sz="2000">
                <a:sym typeface="+mn-ea"/>
              </a:rPr>
              <a:t>confirmation bias问题：</a:t>
            </a:r>
            <a:r>
              <a:rPr lang="zh-CN" altLang="en-US" sz="2000"/>
              <a:t>pseudo labels中容易存在错误label，尤其是在训练初期，并且这种错误会在半监督训练中累积。如何设计矫正策略去尽可能修正这些错误的pseudo labels？</a:t>
            </a:r>
            <a:endParaRPr lang="zh-CN" altLang="en-US" sz="2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3"/>
          </p:nvPr>
        </p:nvSpPr>
        <p:spPr>
          <a:xfrm>
            <a:off x="1437640" y="689610"/>
            <a:ext cx="9088755" cy="4940935"/>
          </a:xfrm>
        </p:spPr>
        <p:txBody>
          <a:bodyPr>
            <a:noAutofit/>
          </a:bodyPr>
          <a:p>
            <a:pPr marL="0" indent="0" algn="l">
              <a:buNone/>
            </a:pPr>
            <a:endParaRPr lang="zh-CN" altLang="en-US"/>
          </a:p>
          <a:p>
            <a:pPr algn="l"/>
            <a:r>
              <a:rPr lang="zh-CN" altLang="en-US" sz="1800"/>
              <a:t>采用在线伪标注更新的方式。随着模型训练收敛，模型的精度提升的同时，在线生成的pseudo labels的质量也会得到及时的提高，从而反过来进一步促进模型的学习。</a:t>
            </a:r>
            <a:endParaRPr lang="zh-CN" altLang="en-US" sz="1800"/>
          </a:p>
          <a:p>
            <a:pPr algn="l"/>
            <a:endParaRPr lang="zh-CN" altLang="en-US" sz="1800"/>
          </a:p>
          <a:p>
            <a:pPr algn="l"/>
            <a:r>
              <a:rPr lang="zh-CN" altLang="en-US" sz="1800"/>
              <a:t>为了更有效的对unlabel images 进行数据增强，采用在labeled images 和 unlabeled images 之间进行Mixup和Mosaic增强。</a:t>
            </a:r>
            <a:endParaRPr lang="zh-CN" altLang="en-US" sz="1800"/>
          </a:p>
          <a:p>
            <a:pPr algn="l"/>
            <a:endParaRPr lang="zh-CN" altLang="en-US" sz="1800"/>
          </a:p>
          <a:p>
            <a:pPr algn="l"/>
            <a:r>
              <a:rPr lang="zh-CN" altLang="en-US" sz="1800"/>
              <a:t>针对confirmation bias 问题，提出了Co-rectify的方案，即同时训练两个模型，两个模型分别为彼此检查和纠正pseudo labels，从而有效抑制错误预测的累积，提高模型精度。值得注意的是，虽然在训练时，需要同时训练两个模型，但是infernece时，只需要使用单个模型即可，因此，不影响模型推理的速度。</a:t>
            </a:r>
            <a:endParaRPr lang="zh-CN" altLang="en-US" sz="1800"/>
          </a:p>
        </p:txBody>
      </p:sp>
      <p:sp>
        <p:nvSpPr>
          <p:cNvPr id="4" name="标题 3"/>
          <p:cNvSpPr>
            <a:spLocks noGrp="1"/>
          </p:cNvSpPr>
          <p:nvPr>
            <p:ph type="title"/>
          </p:nvPr>
        </p:nvSpPr>
        <p:spPr>
          <a:xfrm>
            <a:off x="359410" y="287655"/>
            <a:ext cx="10852150" cy="640080"/>
          </a:xfrm>
        </p:spPr>
        <p:txBody>
          <a:bodyPr/>
          <a:p>
            <a:pPr algn="l"/>
            <a:r>
              <a:rPr lang="en-US" altLang="zh-CN" sz="3200"/>
              <a:t>M</a:t>
            </a:r>
            <a:r>
              <a:rPr lang="en-US" altLang="zh-CN" sz="3200"/>
              <a:t>ethod</a:t>
            </a:r>
            <a:endParaRPr lang="en-US" altLang="zh-CN" sz="32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custDataLst>
              <p:tags r:id="rId1"/>
            </p:custDataLst>
          </p:nvPr>
        </p:nvPicPr>
        <p:blipFill>
          <a:blip r:embed="rId2"/>
          <a:stretch>
            <a:fillRect/>
          </a:stretch>
        </p:blipFill>
        <p:spPr>
          <a:xfrm>
            <a:off x="756285" y="437515"/>
            <a:ext cx="10528300" cy="4257040"/>
          </a:xfrm>
          <a:prstGeom prst="rect">
            <a:avLst/>
          </a:prstGeom>
        </p:spPr>
      </p:pic>
      <p:sp>
        <p:nvSpPr>
          <p:cNvPr id="10" name="文本框 9"/>
          <p:cNvSpPr txBox="1"/>
          <p:nvPr/>
        </p:nvSpPr>
        <p:spPr>
          <a:xfrm>
            <a:off x="889635" y="4951730"/>
            <a:ext cx="10243820" cy="1322070"/>
          </a:xfrm>
          <a:prstGeom prst="rect">
            <a:avLst/>
          </a:prstGeom>
          <a:noFill/>
        </p:spPr>
        <p:txBody>
          <a:bodyPr wrap="square" rtlCol="0">
            <a:spAutoFit/>
          </a:bodyPr>
          <a:p>
            <a:r>
              <a:rPr lang="zh-CN" altLang="en-US" sz="2000">
                <a:latin typeface="华文楷体" panose="02010600040101010101" charset="-122"/>
                <a:ea typeface="华文楷体" panose="02010600040101010101" charset="-122"/>
                <a:cs typeface="华文楷体" panose="02010600040101010101" charset="-122"/>
              </a:rPr>
              <a:t>两个模块</a:t>
            </a:r>
            <a:r>
              <a:rPr lang="en-US" altLang="zh-CN" sz="2000">
                <a:latin typeface="华文楷体" panose="02010600040101010101" charset="-122"/>
                <a:ea typeface="华文楷体" panose="02010600040101010101" charset="-122"/>
                <a:cs typeface="华文楷体" panose="02010600040101010101" charset="-122"/>
              </a:rPr>
              <a:t>:</a:t>
            </a:r>
            <a:r>
              <a:rPr lang="zh-CN" altLang="en-US" sz="2000">
                <a:latin typeface="华文楷体" panose="02010600040101010101" charset="-122"/>
                <a:ea typeface="华文楷体" panose="02010600040101010101" charset="-122"/>
                <a:cs typeface="华文楷体" panose="02010600040101010101" charset="-122"/>
              </a:rPr>
              <a:t>基于弱-强数据增强的即时伪标注和协同校正</a:t>
            </a:r>
            <a:endParaRPr lang="zh-CN" altLang="en-US" sz="2000">
              <a:latin typeface="华文楷体" panose="02010600040101010101" charset="-122"/>
              <a:ea typeface="华文楷体" panose="02010600040101010101" charset="-122"/>
              <a:cs typeface="华文楷体" panose="02010600040101010101" charset="-122"/>
            </a:endParaRPr>
          </a:p>
          <a:p>
            <a:endParaRPr lang="zh-CN" altLang="en-US" sz="2000">
              <a:latin typeface="华文楷体" panose="02010600040101010101" charset="-122"/>
              <a:ea typeface="华文楷体" panose="02010600040101010101" charset="-122"/>
              <a:cs typeface="华文楷体" panose="02010600040101010101" charset="-122"/>
            </a:endParaRPr>
          </a:p>
          <a:p>
            <a:r>
              <a:rPr lang="en-US" altLang="zh-CN" sz="2000">
                <a:latin typeface="华文楷体" panose="02010600040101010101" charset="-122"/>
                <a:ea typeface="华文楷体" panose="02010600040101010101" charset="-122"/>
                <a:cs typeface="华文楷体" panose="02010600040101010101" charset="-122"/>
                <a:sym typeface="+mn-ea"/>
              </a:rPr>
              <a:t>I</a:t>
            </a:r>
            <a:r>
              <a:rPr lang="zh-CN" altLang="en-US" sz="2000">
                <a:latin typeface="华文楷体" panose="02010600040101010101" charset="-122"/>
                <a:ea typeface="华文楷体" panose="02010600040101010101" charset="-122"/>
                <a:cs typeface="华文楷体" panose="02010600040101010101" charset="-122"/>
                <a:sym typeface="+mn-ea"/>
              </a:rPr>
              <a:t>nstant - </a:t>
            </a:r>
            <a:r>
              <a:rPr lang="en-US" altLang="zh-CN" sz="2000">
                <a:latin typeface="华文楷体" panose="02010600040101010101" charset="-122"/>
                <a:ea typeface="华文楷体" panose="02010600040101010101" charset="-122"/>
                <a:cs typeface="华文楷体" panose="02010600040101010101" charset="-122"/>
                <a:sym typeface="+mn-ea"/>
              </a:rPr>
              <a:t>T</a:t>
            </a:r>
            <a:r>
              <a:rPr lang="zh-CN" altLang="en-US" sz="2000">
                <a:latin typeface="华文楷体" panose="02010600040101010101" charset="-122"/>
                <a:ea typeface="华文楷体" panose="02010600040101010101" charset="-122"/>
                <a:cs typeface="华文楷体" panose="02010600040101010101" charset="-122"/>
                <a:sym typeface="+mn-ea"/>
              </a:rPr>
              <a:t>eaching</a:t>
            </a:r>
            <a:r>
              <a:rPr lang="zh-CN" altLang="en-US" sz="2000">
                <a:latin typeface="华文楷体" panose="02010600040101010101" charset="-122"/>
                <a:ea typeface="华文楷体" panose="02010600040101010101" charset="-122"/>
                <a:cs typeface="华文楷体" panose="02010600040101010101" charset="-122"/>
              </a:rPr>
              <a:t>使用弱-强数据增强的即时伪标记模块已经形成了一个完整的SSOD框架，优于最先进的方法</a:t>
            </a:r>
            <a:endParaRPr lang="zh-CN" altLang="en-US" sz="2000">
              <a:latin typeface="华文楷体" panose="02010600040101010101" charset="-122"/>
              <a:ea typeface="华文楷体" panose="02010600040101010101" charset="-122"/>
              <a:cs typeface="华文楷体" panose="02010600040101010101" charset="-122"/>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0852150" cy="706120"/>
          </a:xfrm>
        </p:spPr>
        <p:txBody>
          <a:bodyPr/>
          <a:p>
            <a:r>
              <a:rPr lang="zh-CN" altLang="en-US"/>
              <a:t>Instant pseudo labeling</a:t>
            </a:r>
            <a:endParaRPr lang="zh-CN" altLang="en-US"/>
          </a:p>
        </p:txBody>
      </p:sp>
      <p:pic>
        <p:nvPicPr>
          <p:cNvPr id="7" name="内容占位符 6"/>
          <p:cNvPicPr>
            <a:picLocks noChangeAspect="1"/>
          </p:cNvPicPr>
          <p:nvPr>
            <p:ph idx="1"/>
          </p:nvPr>
        </p:nvPicPr>
        <p:blipFill>
          <a:blip r:embed="rId1"/>
          <a:stretch>
            <a:fillRect/>
          </a:stretch>
        </p:blipFill>
        <p:spPr>
          <a:xfrm>
            <a:off x="571500" y="1650365"/>
            <a:ext cx="7181850" cy="3556635"/>
          </a:xfrm>
          <a:prstGeom prst="rect">
            <a:avLst/>
          </a:prstGeom>
        </p:spPr>
      </p:pic>
      <p:sp>
        <p:nvSpPr>
          <p:cNvPr id="8" name="内容占位符 2"/>
          <p:cNvSpPr>
            <a:spLocks noGrp="1"/>
          </p:cNvSpPr>
          <p:nvPr/>
        </p:nvSpPr>
        <p:spPr>
          <a:xfrm>
            <a:off x="7752715" y="923925"/>
            <a:ext cx="4051935" cy="5191760"/>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a:latin typeface="华文新魏" panose="02010800040101010101" charset="-122"/>
                <a:ea typeface="华文新魏" panose="02010800040101010101" charset="-122"/>
                <a:cs typeface="华文新魏" panose="02010800040101010101" charset="-122"/>
              </a:rPr>
              <a:t>第一步，使用当前模型在一个小批处理中生成未标记数据的伪标注</a:t>
            </a:r>
            <a:r>
              <a:rPr sz="2000">
                <a:latin typeface="华文新魏" panose="02010800040101010101" charset="-122"/>
                <a:ea typeface="华文新魏" panose="02010800040101010101" charset="-122"/>
                <a:cs typeface="华文新魏" panose="02010800040101010101" charset="-122"/>
              </a:rPr>
              <a:t>，对未标记的数据应用弱增强(随机翻转)</a:t>
            </a:r>
            <a:endParaRPr sz="2000">
              <a:latin typeface="华文新魏" panose="02010800040101010101" charset="-122"/>
              <a:ea typeface="华文新魏" panose="02010800040101010101" charset="-122"/>
              <a:cs typeface="华文新魏" panose="02010800040101010101" charset="-122"/>
            </a:endParaRPr>
          </a:p>
          <a:p>
            <a:r>
              <a:rPr sz="2000">
                <a:latin typeface="华文新魏" panose="02010800040101010101" charset="-122"/>
                <a:ea typeface="华文新魏" panose="02010800040101010101" charset="-122"/>
                <a:cs typeface="华文新魏" panose="02010800040101010101" charset="-122"/>
              </a:rPr>
              <a:t>使用第一步生成的伪</a:t>
            </a:r>
            <a:r>
              <a:rPr sz="2000">
                <a:latin typeface="华文新魏" panose="02010800040101010101" charset="-122"/>
                <a:ea typeface="华文新魏" panose="02010800040101010101" charset="-122"/>
                <a:cs typeface="华文新魏" panose="02010800040101010101" charset="-122"/>
              </a:rPr>
              <a:t>标注对相同的未标记数据应用强增强，并使用一个完整的训练目标来更新模型参数</a:t>
            </a:r>
            <a:endParaRPr sz="2000">
              <a:latin typeface="华文新魏" panose="02010800040101010101" charset="-122"/>
              <a:ea typeface="华文新魏" panose="02010800040101010101" charset="-122"/>
              <a:cs typeface="华文新魏" panose="02010800040101010101" charset="-122"/>
            </a:endParaRPr>
          </a:p>
          <a:p>
            <a:r>
              <a:rPr sz="2000">
                <a:latin typeface="华文新魏" panose="02010800040101010101" charset="-122"/>
                <a:ea typeface="华文新魏" panose="02010800040101010101" charset="-122"/>
                <a:cs typeface="华文新魏" panose="02010800040101010101" charset="-122"/>
              </a:rPr>
              <a:t>通过联合最小化监督损失和非监督损失来训练模型</a:t>
            </a:r>
            <a:endParaRPr sz="2000">
              <a:latin typeface="华文新魏" panose="02010800040101010101" charset="-122"/>
              <a:ea typeface="华文新魏" panose="02010800040101010101" charset="-122"/>
              <a:cs typeface="华文新魏" panose="02010800040101010101" charset="-122"/>
            </a:endParaRPr>
          </a:p>
          <a:p>
            <a:endParaRPr sz="2000">
              <a:latin typeface="华文新魏" panose="02010800040101010101" charset="-122"/>
              <a:ea typeface="华文新魏" panose="02010800040101010101" charset="-122"/>
              <a:cs typeface="华文新魏" panose="02010800040101010101" charset="-122"/>
            </a:endParaRPr>
          </a:p>
        </p:txBody>
      </p:sp>
      <p:pic>
        <p:nvPicPr>
          <p:cNvPr id="3" name="图片 2"/>
          <p:cNvPicPr>
            <a:picLocks noChangeAspect="1"/>
          </p:cNvPicPr>
          <p:nvPr/>
        </p:nvPicPr>
        <p:blipFill>
          <a:blip r:embed="rId2"/>
          <a:stretch>
            <a:fillRect/>
          </a:stretch>
        </p:blipFill>
        <p:spPr>
          <a:xfrm>
            <a:off x="8621395" y="5366385"/>
            <a:ext cx="2314575" cy="49530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358140"/>
            <a:ext cx="10852150" cy="625475"/>
          </a:xfrm>
        </p:spPr>
        <p:txBody>
          <a:bodyPr/>
          <a:p>
            <a:r>
              <a:rPr lang="zh-CN" altLang="en-US" sz="2800"/>
              <a:t>Weak-strong data augmentations</a:t>
            </a:r>
            <a:endParaRPr lang="zh-CN" altLang="en-US" sz="2800"/>
          </a:p>
        </p:txBody>
      </p:sp>
      <p:pic>
        <p:nvPicPr>
          <p:cNvPr id="4" name="内容占位符 3"/>
          <p:cNvPicPr>
            <a:picLocks noChangeAspect="1"/>
          </p:cNvPicPr>
          <p:nvPr>
            <p:ph idx="1"/>
          </p:nvPr>
        </p:nvPicPr>
        <p:blipFill>
          <a:blip r:embed="rId1"/>
          <a:srcRect l="3440"/>
          <a:stretch>
            <a:fillRect/>
          </a:stretch>
        </p:blipFill>
        <p:spPr>
          <a:xfrm>
            <a:off x="6165215" y="1068705"/>
            <a:ext cx="5935345" cy="5436870"/>
          </a:xfrm>
          <a:prstGeom prst="rect">
            <a:avLst/>
          </a:prstGeom>
        </p:spPr>
      </p:pic>
      <p:sp>
        <p:nvSpPr>
          <p:cNvPr id="5" name="文本框 4"/>
          <p:cNvSpPr txBox="1"/>
          <p:nvPr/>
        </p:nvSpPr>
        <p:spPr>
          <a:xfrm>
            <a:off x="433705" y="984250"/>
            <a:ext cx="6069965" cy="2399665"/>
          </a:xfrm>
          <a:prstGeom prst="rect">
            <a:avLst/>
          </a:prstGeom>
          <a:noFill/>
        </p:spPr>
        <p:txBody>
          <a:bodyPr wrap="square" rtlCol="0">
            <a:spAutoFit/>
          </a:bodyPr>
          <a:p>
            <a:pPr fontAlgn="auto">
              <a:lnSpc>
                <a:spcPct val="150000"/>
              </a:lnSpc>
            </a:pPr>
            <a:r>
              <a:rPr lang="en-US" altLang="zh-CN" sz="2000">
                <a:latin typeface="华文楷体" panose="02010600040101010101" charset="-122"/>
                <a:ea typeface="华文楷体" panose="02010600040101010101" charset="-122"/>
                <a:cs typeface="华文楷体" panose="02010600040101010101" charset="-122"/>
              </a:rPr>
              <a:t>1</a:t>
            </a:r>
            <a:r>
              <a:rPr lang="zh-CN" altLang="en-US" sz="2000">
                <a:latin typeface="华文楷体" panose="02010600040101010101" charset="-122"/>
                <a:ea typeface="华文楷体" panose="02010600040101010101" charset="-122"/>
                <a:cs typeface="华文楷体" panose="02010600040101010101" charset="-122"/>
              </a:rPr>
              <a:t>、Mixup方法，给定一个未标记的图像及其伪标注，从小批中随机选择一个带</a:t>
            </a:r>
            <a:r>
              <a:rPr lang="en-US" altLang="zh-CN" sz="2000">
                <a:latin typeface="华文楷体" panose="02010600040101010101" charset="-122"/>
                <a:ea typeface="华文楷体" panose="02010600040101010101" charset="-122"/>
                <a:cs typeface="华文楷体" panose="02010600040101010101" charset="-122"/>
              </a:rPr>
              <a:t>ground-truth</a:t>
            </a:r>
            <a:r>
              <a:rPr lang="zh-CN" altLang="en-US" sz="2000">
                <a:latin typeface="华文楷体" panose="02010600040101010101" charset="-122"/>
                <a:ea typeface="华文楷体" panose="02010600040101010101" charset="-122"/>
                <a:cs typeface="华文楷体" panose="02010600040101010101" charset="-122"/>
              </a:rPr>
              <a:t>图像，用</a:t>
            </a:r>
            <a:r>
              <a:rPr lang="en-US" altLang="zh-CN" sz="2000">
                <a:latin typeface="华文楷体" panose="02010600040101010101" charset="-122"/>
                <a:ea typeface="华文楷体" panose="02010600040101010101" charset="-122"/>
                <a:cs typeface="华文楷体" panose="02010600040101010101" charset="-122"/>
              </a:rPr>
              <a:t> Beta</a:t>
            </a:r>
            <a:r>
              <a:rPr lang="zh-CN" altLang="en-US" sz="2000">
                <a:latin typeface="华文楷体" panose="02010600040101010101" charset="-122"/>
                <a:ea typeface="华文楷体" panose="02010600040101010101" charset="-122"/>
                <a:cs typeface="华文楷体" panose="02010600040101010101" charset="-122"/>
              </a:rPr>
              <a:t>分布得出的混合系数，混合这两张图片及其类标签和边界框坐标，使用图像和类的混合标签和边界框坐标来代替未标记的图像的内容和伪</a:t>
            </a:r>
            <a:r>
              <a:rPr lang="zh-CN" altLang="en-US" sz="2000">
                <a:latin typeface="华文楷体" panose="02010600040101010101" charset="-122"/>
                <a:ea typeface="华文楷体" panose="02010600040101010101" charset="-122"/>
                <a:cs typeface="华文楷体" panose="02010600040101010101" charset="-122"/>
              </a:rPr>
              <a:t>标注。</a:t>
            </a:r>
            <a:endParaRPr lang="zh-CN" altLang="en-US" sz="2000">
              <a:latin typeface="华文楷体" panose="02010600040101010101" charset="-122"/>
              <a:ea typeface="华文楷体" panose="02010600040101010101" charset="-122"/>
              <a:cs typeface="华文楷体" panose="02010600040101010101" charset="-122"/>
            </a:endParaRPr>
          </a:p>
        </p:txBody>
      </p:sp>
      <p:pic>
        <p:nvPicPr>
          <p:cNvPr id="7" name="图片 6"/>
          <p:cNvPicPr>
            <a:picLocks noChangeAspect="1"/>
          </p:cNvPicPr>
          <p:nvPr/>
        </p:nvPicPr>
        <p:blipFill>
          <a:blip r:embed="rId2"/>
          <a:stretch>
            <a:fillRect/>
          </a:stretch>
        </p:blipFill>
        <p:spPr>
          <a:xfrm>
            <a:off x="869950" y="3261995"/>
            <a:ext cx="4605655" cy="1400175"/>
          </a:xfrm>
          <a:prstGeom prst="rect">
            <a:avLst/>
          </a:prstGeom>
        </p:spPr>
      </p:pic>
      <p:sp>
        <p:nvSpPr>
          <p:cNvPr id="8" name="文本框 7"/>
          <p:cNvSpPr txBox="1"/>
          <p:nvPr/>
        </p:nvSpPr>
        <p:spPr>
          <a:xfrm>
            <a:off x="564515" y="4661535"/>
            <a:ext cx="5693410" cy="1476375"/>
          </a:xfrm>
          <a:prstGeom prst="rect">
            <a:avLst/>
          </a:prstGeom>
          <a:noFill/>
        </p:spPr>
        <p:txBody>
          <a:bodyPr wrap="square" rtlCol="0">
            <a:spAutoFit/>
          </a:bodyPr>
          <a:p>
            <a:pPr algn="l">
              <a:lnSpc>
                <a:spcPct val="150000"/>
              </a:lnSpc>
              <a:buClrTx/>
              <a:buSzTx/>
              <a:buFontTx/>
            </a:pPr>
            <a:r>
              <a:rPr lang="en-US" altLang="zh-CN" sz="2000">
                <a:latin typeface="华文楷体" panose="02010600040101010101" charset="-122"/>
                <a:ea typeface="华文楷体" panose="02010600040101010101" charset="-122"/>
                <a:cs typeface="华文楷体" panose="02010600040101010101" charset="-122"/>
              </a:rPr>
              <a:t>2、Mosaic方法，给定一个小批量的无标签图像和有标签的图像，我们随机进行两种混合(水平混合和垂直混合)，并对其对应的</a:t>
            </a:r>
            <a:r>
              <a:rPr lang="zh-CN" altLang="en-US" sz="2000">
                <a:latin typeface="华文楷体" panose="02010600040101010101" charset="-122"/>
                <a:ea typeface="华文楷体" panose="02010600040101010101" charset="-122"/>
                <a:cs typeface="华文楷体" panose="02010600040101010101" charset="-122"/>
              </a:rPr>
              <a:t>标注</a:t>
            </a:r>
            <a:r>
              <a:rPr lang="en-US" altLang="zh-CN" sz="2000">
                <a:latin typeface="华文楷体" panose="02010600040101010101" charset="-122"/>
                <a:ea typeface="华文楷体" panose="02010600040101010101" charset="-122"/>
                <a:cs typeface="华文楷体" panose="02010600040101010101" charset="-122"/>
              </a:rPr>
              <a:t>进行相应的混合</a:t>
            </a:r>
            <a:endParaRPr lang="en-US" altLang="zh-CN" sz="2000">
              <a:latin typeface="华文楷体" panose="02010600040101010101" charset="-122"/>
              <a:ea typeface="华文楷体" panose="02010600040101010101" charset="-122"/>
              <a:cs typeface="华文楷体" panose="02010600040101010101"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70805" y="135400"/>
            <a:ext cx="3960000" cy="882000"/>
          </a:xfrm>
        </p:spPr>
        <p:txBody>
          <a:bodyPr/>
          <a:p>
            <a:pPr algn="ctr"/>
            <a:r>
              <a:rPr lang="zh-CN" altLang="en-US"/>
              <a:t>Co-rectify</a:t>
            </a:r>
            <a:endParaRPr lang="zh-CN" altLang="en-US"/>
          </a:p>
        </p:txBody>
      </p:sp>
      <p:pic>
        <p:nvPicPr>
          <p:cNvPr id="5" name="内容占位符 4"/>
          <p:cNvPicPr>
            <a:picLocks noChangeAspect="1"/>
          </p:cNvPicPr>
          <p:nvPr>
            <p:ph sz="quarter" idx="14"/>
          </p:nvPr>
        </p:nvPicPr>
        <p:blipFill>
          <a:blip r:embed="rId1"/>
          <a:stretch>
            <a:fillRect/>
          </a:stretch>
        </p:blipFill>
        <p:spPr>
          <a:xfrm>
            <a:off x="792480" y="1102360"/>
            <a:ext cx="3543300" cy="5059045"/>
          </a:xfrm>
          <a:prstGeom prst="rect">
            <a:avLst/>
          </a:prstGeom>
        </p:spPr>
      </p:pic>
      <p:sp>
        <p:nvSpPr>
          <p:cNvPr id="8" name="内容占位符 2"/>
          <p:cNvSpPr>
            <a:spLocks noGrp="1"/>
          </p:cNvSpPr>
          <p:nvPr/>
        </p:nvSpPr>
        <p:spPr>
          <a:xfrm>
            <a:off x="5269865" y="853440"/>
            <a:ext cx="6534785" cy="5262245"/>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sz="2000">
                <a:latin typeface="华文新魏" panose="02010800040101010101" charset="-122"/>
                <a:ea typeface="华文新魏" panose="02010800040101010101" charset="-122"/>
                <a:cs typeface="华文新魏" panose="02010800040101010101" charset="-122"/>
              </a:rPr>
              <a:t>协同校正方案同时训练两个模型(</a:t>
            </a:r>
            <a:r>
              <a:rPr lang="en-US" altLang="zh-CN" sz="2000">
                <a:latin typeface="华文新魏" panose="02010800040101010101" charset="-122"/>
                <a:ea typeface="华文新魏" panose="02010800040101010101" charset="-122"/>
                <a:cs typeface="华文新魏" panose="02010800040101010101" charset="-122"/>
              </a:rPr>
              <a:t>Model</a:t>
            </a:r>
            <a:r>
              <a:rPr sz="2000">
                <a:latin typeface="华文新魏" panose="02010800040101010101" charset="-122"/>
                <a:ea typeface="华文新魏" panose="02010800040101010101" charset="-122"/>
                <a:cs typeface="华文新魏" panose="02010800040101010101" charset="-122"/>
              </a:rPr>
              <a:t>-a)和(</a:t>
            </a:r>
            <a:r>
              <a:rPr lang="en-US" altLang="zh-CN" sz="2000">
                <a:latin typeface="华文新魏" panose="02010800040101010101" charset="-122"/>
                <a:ea typeface="华文新魏" panose="02010800040101010101" charset="-122"/>
                <a:cs typeface="华文新魏" panose="02010800040101010101" charset="-122"/>
                <a:sym typeface="+mn-ea"/>
              </a:rPr>
              <a:t>Model</a:t>
            </a:r>
            <a:r>
              <a:rPr sz="2000">
                <a:latin typeface="华文新魏" panose="02010800040101010101" charset="-122"/>
                <a:ea typeface="华文新魏" panose="02010800040101010101" charset="-122"/>
                <a:cs typeface="华文新魏" panose="02010800040101010101" charset="-122"/>
              </a:rPr>
              <a:t>-b)。这两个模型相互帮助，纠正错误的预测。</a:t>
            </a:r>
            <a:endParaRPr sz="2000">
              <a:latin typeface="华文新魏" panose="02010800040101010101" charset="-122"/>
              <a:ea typeface="华文新魏" panose="02010800040101010101" charset="-122"/>
              <a:cs typeface="华文新魏" panose="02010800040101010101" charset="-122"/>
            </a:endParaRPr>
          </a:p>
          <a:p>
            <a:r>
              <a:rPr lang="en-US" altLang="zh-CN" sz="2000">
                <a:latin typeface="华文新魏" panose="02010800040101010101" charset="-122"/>
                <a:ea typeface="华文新魏" panose="02010800040101010101" charset="-122"/>
                <a:cs typeface="华文新魏" panose="02010800040101010101" charset="-122"/>
              </a:rPr>
              <a:t>关键在于两种模型不会收敛到同一个模式。</a:t>
            </a:r>
            <a:endParaRPr lang="en-US" altLang="zh-CN" sz="2000">
              <a:latin typeface="华文新魏" panose="02010800040101010101" charset="-122"/>
              <a:ea typeface="华文新魏" panose="02010800040101010101" charset="-122"/>
              <a:cs typeface="华文新魏" panose="02010800040101010101" charset="-122"/>
            </a:endParaRPr>
          </a:p>
          <a:p>
            <a:r>
              <a:rPr lang="en-US" altLang="zh-CN" sz="2000">
                <a:latin typeface="华文新魏" panose="02010800040101010101" charset="-122"/>
                <a:ea typeface="华文新魏" panose="02010800040101010101" charset="-122"/>
                <a:cs typeface="华文新魏" panose="02010800040101010101" charset="-122"/>
              </a:rPr>
              <a:t>采取两种措施来确保两个模型独立收敛</a:t>
            </a:r>
            <a:r>
              <a:rPr sz="2000">
                <a:latin typeface="华文新魏" panose="02010800040101010101" charset="-122"/>
                <a:ea typeface="华文新魏" panose="02010800040101010101" charset="-122"/>
                <a:cs typeface="华文新魏" panose="02010800040101010101" charset="-122"/>
              </a:rPr>
              <a:t>：</a:t>
            </a:r>
            <a:endParaRPr sz="2000">
              <a:latin typeface="华文新魏" panose="02010800040101010101" charset="-122"/>
              <a:ea typeface="华文新魏" panose="02010800040101010101" charset="-122"/>
              <a:cs typeface="华文新魏" panose="02010800040101010101" charset="-122"/>
            </a:endParaRPr>
          </a:p>
          <a:p>
            <a:pPr marL="0" indent="0">
              <a:buNone/>
            </a:pPr>
            <a:r>
              <a:rPr lang="en-US" altLang="zh-CN" sz="2000">
                <a:latin typeface="华文新魏" panose="02010800040101010101" charset="-122"/>
                <a:ea typeface="华文新魏" panose="02010800040101010101" charset="-122"/>
                <a:cs typeface="华文新魏" panose="02010800040101010101" charset="-122"/>
              </a:rPr>
              <a:t>   1</a:t>
            </a:r>
            <a:r>
              <a:rPr sz="2000">
                <a:latin typeface="华文新魏" panose="02010800040101010101" charset="-122"/>
                <a:ea typeface="华文新魏" panose="02010800040101010101" charset="-122"/>
                <a:cs typeface="华文新魏" panose="02010800040101010101" charset="-122"/>
              </a:rPr>
              <a:t>、</a:t>
            </a:r>
            <a:r>
              <a:rPr sz="2000">
                <a:latin typeface="华文新魏" panose="02010800040101010101" charset="-122"/>
                <a:ea typeface="华文新魏" panose="02010800040101010101" charset="-122"/>
                <a:cs typeface="华文新魏" panose="02010800040101010101" charset="-122"/>
              </a:rPr>
              <a:t>虽然两个模型具有相同的结构，但使用不同的初始化参数；</a:t>
            </a:r>
            <a:endParaRPr sz="2000">
              <a:latin typeface="华文新魏" panose="02010800040101010101" charset="-122"/>
              <a:ea typeface="华文新魏" panose="02010800040101010101" charset="-122"/>
              <a:cs typeface="华文新魏" panose="02010800040101010101" charset="-122"/>
            </a:endParaRPr>
          </a:p>
          <a:p>
            <a:pPr marL="0" indent="0">
              <a:buNone/>
            </a:pPr>
            <a:r>
              <a:rPr lang="en-US" altLang="zh-CN" sz="2000">
                <a:latin typeface="华文新魏" panose="02010800040101010101" charset="-122"/>
                <a:ea typeface="华文新魏" panose="02010800040101010101" charset="-122"/>
                <a:cs typeface="华文新魏" panose="02010800040101010101" charset="-122"/>
              </a:rPr>
              <a:t>  2</a:t>
            </a:r>
            <a:r>
              <a:rPr sz="2000">
                <a:latin typeface="华文新魏" panose="02010800040101010101" charset="-122"/>
                <a:ea typeface="华文新魏" panose="02010800040101010101" charset="-122"/>
                <a:cs typeface="华文新魏" panose="02010800040101010101" charset="-122"/>
              </a:rPr>
              <a:t>、虽然两个模型在每个小批处理中共享相同的数据，但它们的数据扩充和伪标注也不同。</a:t>
            </a:r>
            <a:endParaRPr lang="en-US" altLang="zh-CN" sz="2000">
              <a:latin typeface="华文新魏" panose="02010800040101010101" charset="-122"/>
              <a:ea typeface="华文新魏" panose="02010800040101010101" charset="-122"/>
              <a:cs typeface="华文新魏" panose="02010800040101010101"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0852150" cy="822325"/>
          </a:xfrm>
        </p:spPr>
        <p:txBody>
          <a:bodyPr/>
          <a:p>
            <a:r>
              <a:rPr lang="zh-CN" altLang="en-US" sz="2800"/>
              <a:t>实验结果</a:t>
            </a:r>
            <a:endParaRPr lang="zh-CN" altLang="en-US" sz="2800"/>
          </a:p>
        </p:txBody>
      </p:sp>
      <p:pic>
        <p:nvPicPr>
          <p:cNvPr id="4" name="内容占位符 3"/>
          <p:cNvPicPr>
            <a:picLocks noChangeAspect="1"/>
          </p:cNvPicPr>
          <p:nvPr>
            <p:ph idx="1"/>
          </p:nvPr>
        </p:nvPicPr>
        <p:blipFill>
          <a:blip r:embed="rId1"/>
          <a:stretch>
            <a:fillRect/>
          </a:stretch>
        </p:blipFill>
        <p:spPr>
          <a:xfrm>
            <a:off x="408305" y="1703705"/>
            <a:ext cx="11547475" cy="2505710"/>
          </a:xfrm>
          <a:prstGeom prst="rect">
            <a:avLst/>
          </a:prstGeom>
        </p:spPr>
      </p:pic>
      <p:sp>
        <p:nvSpPr>
          <p:cNvPr id="3" name="文本框 2"/>
          <p:cNvSpPr txBox="1"/>
          <p:nvPr/>
        </p:nvSpPr>
        <p:spPr>
          <a:xfrm>
            <a:off x="889000" y="4373880"/>
            <a:ext cx="10414000" cy="1198880"/>
          </a:xfrm>
          <a:prstGeom prst="rect">
            <a:avLst/>
          </a:prstGeom>
          <a:noFill/>
        </p:spPr>
        <p:txBody>
          <a:bodyPr wrap="square" rtlCol="0">
            <a:spAutoFit/>
          </a:bodyPr>
          <a:p>
            <a:pPr fontAlgn="auto">
              <a:lnSpc>
                <a:spcPct val="200000"/>
              </a:lnSpc>
            </a:pPr>
            <a:r>
              <a:rPr lang="zh-CN" altLang="en-US"/>
              <a:t>当使用2%的标记数据时，我们的方法在MS-COCO上超过了最先进的方法4.2 mAP。即使有MS-COCO的</a:t>
            </a:r>
            <a:r>
              <a:rPr lang="zh-CN" altLang="en-US"/>
              <a:t>全监督信息，所提出的方法仍然比最先进的方法高出约1.0 mAP。</a:t>
            </a:r>
            <a:endParaRPr lang="zh-CN" alt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sz="quarter" idx="13"/>
          </p:nvPr>
        </p:nvPicPr>
        <p:blipFill>
          <a:blip r:embed="rId1"/>
          <a:stretch>
            <a:fillRect/>
          </a:stretch>
        </p:blipFill>
        <p:spPr>
          <a:xfrm>
            <a:off x="1877060" y="581025"/>
            <a:ext cx="8437245" cy="4580255"/>
          </a:xfrm>
          <a:prstGeom prst="rect">
            <a:avLst/>
          </a:prstGeom>
        </p:spPr>
      </p:pic>
      <p:sp>
        <p:nvSpPr>
          <p:cNvPr id="2" name="文本框 1"/>
          <p:cNvSpPr txBox="1"/>
          <p:nvPr/>
        </p:nvSpPr>
        <p:spPr>
          <a:xfrm>
            <a:off x="1283335" y="5033645"/>
            <a:ext cx="9483090" cy="1198880"/>
          </a:xfrm>
          <a:prstGeom prst="rect">
            <a:avLst/>
          </a:prstGeom>
          <a:noFill/>
        </p:spPr>
        <p:txBody>
          <a:bodyPr wrap="square" rtlCol="0">
            <a:spAutoFit/>
          </a:bodyPr>
          <a:p>
            <a:pPr fontAlgn="auto">
              <a:lnSpc>
                <a:spcPct val="200000"/>
              </a:lnSpc>
            </a:pPr>
            <a:r>
              <a:rPr lang="zh-CN" altLang="en-US"/>
              <a:t>在PASCAL VOC上，我们使用VOC07作为标记数据，VOC12作为未标记数据，可以实现5个以上的mAP改进。</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2539_1*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b"/>
  <p:tag name="KSO_WM_UNIT_DEC_AREA_ID" val="459e1ffaeaef4ff0a43a4f1c2adb5386"/>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38c47ec3b11401c932f0eb923a27a05"/>
</p:tagLst>
</file>

<file path=ppt/tags/tag10.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2539_1*b*1"/>
  <p:tag name="KSO_WM_TEMPLATE_CATEGORY" val="custom"/>
  <p:tag name="KSO_WM_TEMPLATE_INDEX" val="20202539"/>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97a1ba1e0239481a8346f78f100c05b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23c8a3ff53154304866d462c365f0e43"/>
  <p:tag name="KSO_WM_UNIT_TEXT_FILL_FORE_SCHEMECOLOR_INDEX_BRIGHTNESS" val="0.35"/>
  <p:tag name="KSO_WM_UNIT_TEXT_FILL_FORE_SCHEMECOLOR_INDEX" val="13"/>
  <p:tag name="KSO_WM_UNIT_TEXT_FILL_TYPE" val="1"/>
  <p:tag name="KSO_WM_TEMPLATE_ASSEMBLE_XID" val="5f977b67989d9bef5b8d1a69"/>
  <p:tag name="KSO_WM_TEMPLATE_ASSEMBLE_GROUPID" val="5f8951aaa61ec3b55284815a"/>
</p:tagLst>
</file>

<file path=ppt/tags/tag100.xml><?xml version="1.0" encoding="utf-8"?>
<p:tagLst xmlns:p="http://schemas.openxmlformats.org/presentationml/2006/main">
  <p:tag name="KSO_WM_UNIT_PLACING_PICTURE_USER_VIEWPORT" val="{&quot;height&quot;:4650,&quot;width&quot;:7170}"/>
</p:tagLst>
</file>

<file path=ppt/tags/tag101.xml><?xml version="1.0" encoding="utf-8"?>
<p:tagLst xmlns:p="http://schemas.openxmlformats.org/presentationml/2006/main">
  <p:tag name="KSO_WM_BEAUTIFY_FLAG" val="#wm#"/>
  <p:tag name="KSO_WM_TEMPLATE_CATEGORY" val="custom"/>
  <p:tag name="KSO_WM_TEMPLATE_INDEX" val="20202539"/>
</p:tagLst>
</file>

<file path=ppt/tags/tag102.xml><?xml version="1.0" encoding="utf-8"?>
<p:tagLst xmlns:p="http://schemas.openxmlformats.org/presentationml/2006/main">
  <p:tag name="KSO_WM_BEAUTIFY_FLAG" val="#wm#"/>
  <p:tag name="KSO_WM_TEMPLATE_CATEGORY" val="custom"/>
  <p:tag name="KSO_WM_TEMPLATE_INDEX" val="20202539"/>
</p:tagLst>
</file>

<file path=ppt/tags/tag103.xml><?xml version="1.0" encoding="utf-8"?>
<p:tagLst xmlns:p="http://schemas.openxmlformats.org/presentationml/2006/main">
  <p:tag name="KSO_WM_BEAUTIFY_FLAG" val="#wm#"/>
  <p:tag name="KSO_WM_TEMPLATE_CATEGORY" val="custom"/>
  <p:tag name="KSO_WM_TEMPLATE_INDEX" val="20202539"/>
</p:tagLst>
</file>

<file path=ppt/tags/tag104.xml><?xml version="1.0" encoding="utf-8"?>
<p:tagLst xmlns:p="http://schemas.openxmlformats.org/presentationml/2006/main">
  <p:tag name="KSO_WM_BEAUTIFY_FLAG" val="#wm#"/>
  <p:tag name="KSO_WM_TEMPLATE_CATEGORY" val="custom"/>
  <p:tag name="KSO_WM_TEMPLATE_INDEX" val="20202539"/>
</p:tagLst>
</file>

<file path=ppt/tags/tag105.xml><?xml version="1.0" encoding="utf-8"?>
<p:tagLst xmlns:p="http://schemas.openxmlformats.org/presentationml/2006/main">
  <p:tag name="KSO_WM_BEAUTIFY_FLAG" val="#wm#"/>
  <p:tag name="KSO_WM_TEMPLATE_CATEGORY" val="custom"/>
  <p:tag name="KSO_WM_TEMPLATE_INDEX" val="20202539"/>
</p:tagLst>
</file>

<file path=ppt/tags/tag106.xml><?xml version="1.0" encoding="utf-8"?>
<p:tagLst xmlns:p="http://schemas.openxmlformats.org/presentationml/2006/main">
  <p:tag name="COMMONDATA" val="eyJoZGlkIjoiNTk4NmE0ZTdjMWFlNWEwY2U3ZjVkZDdmMmFkNTYxY2QifQ=="/>
  <p:tag name="KSO_WPP_MARK_KEY" val="6f6df768-3811-4e7b-95b4-b069ddd12a53"/>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3*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d"/>
  <p:tag name="KSO_WM_UNIT_DEC_AREA_ID" val="ee17cdc9cb42499b9547130e0c53aaa1"/>
  <p:tag name="KSO_WM_UNIT_DECORATE_INFO" val=""/>
  <p:tag name="KSO_WM_UNIT_SM_LIMIT_TYPE" val=""/>
  <p:tag name="KSO_WM_CHIP_FILLAREA_FILL_RULE" val="{&quot;fill_align&quot;:&quot;cm&quot;,&quot;fill_effect&quot;:[],&quot;fill_mode&quot;:&quot;full&quot;,&quot;sacle_strategy&quot;:&quot;stretch&quot;}"/>
  <p:tag name="KSO_WM_ASSEMBLE_CHIP_INDEX" val="dc896a132919499a9e124162f37e7339"/>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4*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e"/>
  <p:tag name="KSO_WM_UNIT_DEC_AREA_ID" val="54f261adf302494b98fb8119de876051"/>
  <p:tag name="KSO_WM_UNIT_DECORATE_INFO" val=""/>
  <p:tag name="KSO_WM_UNIT_SM_LIMIT_TYPE" val=""/>
  <p:tag name="KSO_WM_CHIP_FILLAREA_FILL_RULE" val="{&quot;fill_align&quot;:&quot;cm&quot;,&quot;fill_effect&quot;:[],&quot;fill_mode&quot;:&quot;full&quot;,&quot;sacle_strategy&quot;:&quot;stretch&quot;}"/>
  <p:tag name="KSO_WM_ASSEMBLE_CHIP_INDEX" val="5b4cce07f09141a2823f245e41623f6d"/>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3*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d"/>
  <p:tag name="KSO_WM_UNIT_DEC_AREA_ID" val="ee17cdc9cb42499b9547130e0c53aaa1"/>
  <p:tag name="KSO_WM_UNIT_DECORATE_INFO" val=""/>
  <p:tag name="KSO_WM_UNIT_SM_LIMIT_TYPE" val=""/>
  <p:tag name="KSO_WM_CHIP_FILLAREA_FILL_RULE" val="{&quot;fill_align&quot;:&quot;cm&quot;,&quot;fill_effect&quot;:[],&quot;fill_mode&quot;:&quot;full&quot;,&quot;sacle_strategy&quot;:&quot;stretch&quot;}"/>
  <p:tag name="KSO_WM_ASSEMBLE_CHIP_INDEX" val="dc896a132919499a9e124162f37e7339"/>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4*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e"/>
  <p:tag name="KSO_WM_UNIT_DEC_AREA_ID" val="54f261adf302494b98fb8119de876051"/>
  <p:tag name="KSO_WM_UNIT_DECORATE_INFO" val=""/>
  <p:tag name="KSO_WM_UNIT_SM_LIMIT_TYPE" val=""/>
  <p:tag name="KSO_WM_CHIP_FILLAREA_FILL_RULE" val="{&quot;fill_align&quot;:&quot;cm&quot;,&quot;fill_effect&quot;:[],&quot;fill_mode&quot;:&quot;full&quot;,&quot;sacle_strategy&quot;:&quot;stretch&quot;}"/>
  <p:tag name="KSO_WM_ASSEMBLE_CHIP_INDEX" val="5b4cce07f09141a2823f245e41623f6d"/>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2539_2*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c"/>
  <p:tag name="KSO_WM_UNIT_DEC_AREA_ID" val="c52ced1dcc2645bfb4b2fe1388a5206a"/>
  <p:tag name="KSO_WM_UNIT_DECORATE_INFO" val=""/>
  <p:tag name="KSO_WM_UNIT_SM_LIMIT_TYPE" val=""/>
  <p:tag name="KSO_WM_CHIP_FILLAREA_FILL_RULE" val="{&quot;fill_align&quot;:&quot;rm&quot;,&quot;fill_effect&quot;:[],&quot;fill_mode&quot;:&quot;adaptive&quot;,&quot;sacle_strategy&quot;:&quot;stretch&quot;}"/>
  <p:tag name="KSO_WM_ASSEMBLE_CHIP_INDEX" val="80a74a86ba6646f596b5650d19417b44"/>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3*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d"/>
  <p:tag name="KSO_WM_UNIT_DEC_AREA_ID" val="0198cb0ab93e4998bbc41a67dab5765a"/>
  <p:tag name="KSO_WM_UNIT_DECORATE_INFO" val=""/>
  <p:tag name="KSO_WM_UNIT_SM_LIMIT_TYPE" val=""/>
  <p:tag name="KSO_WM_CHIP_FILLAREA_FILL_RULE" val="{&quot;fill_align&quot;:&quot;cm&quot;,&quot;fill_effect&quot;:[],&quot;fill_mode&quot;:&quot;full&quot;,&quot;sacle_strategy&quot;:&quot;stretch&quot;}"/>
  <p:tag name="KSO_WM_ASSEMBLE_CHIP_INDEX" val="bf299f4d912541c9bd99e9dc8d74cdd3"/>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3*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d"/>
  <p:tag name="KSO_WM_UNIT_DEC_AREA_ID" val="ee17cdc9cb42499b9547130e0c53aaa1"/>
  <p:tag name="KSO_WM_UNIT_DECORATE_INFO" val=""/>
  <p:tag name="KSO_WM_UNIT_SM_LIMIT_TYPE" val=""/>
  <p:tag name="KSO_WM_CHIP_FILLAREA_FILL_RULE" val="{&quot;fill_align&quot;:&quot;cm&quot;,&quot;fill_effect&quot;:[],&quot;fill_mode&quot;:&quot;full&quot;,&quot;sacle_strategy&quot;:&quot;stretch&quot;}"/>
  <p:tag name="KSO_WM_ASSEMBLE_CHIP_INDEX" val="dc896a132919499a9e124162f37e7339"/>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4*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e"/>
  <p:tag name="KSO_WM_UNIT_DEC_AREA_ID" val="54f261adf302494b98fb8119de876051"/>
  <p:tag name="KSO_WM_UNIT_DECORATE_INFO" val=""/>
  <p:tag name="KSO_WM_UNIT_SM_LIMIT_TYPE" val=""/>
  <p:tag name="KSO_WM_CHIP_FILLAREA_FILL_RULE" val="{&quot;fill_align&quot;:&quot;cm&quot;,&quot;fill_effect&quot;:[],&quot;fill_mode&quot;:&quot;full&quot;,&quot;sacle_strategy&quot;:&quot;stretch&quot;}"/>
  <p:tag name="KSO_WM_ASSEMBLE_CHIP_INDEX" val="5b4cce07f09141a2823f245e41623f6d"/>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3*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d"/>
  <p:tag name="KSO_WM_UNIT_DEC_AREA_ID" val="ee17cdc9cb42499b9547130e0c53aaa1"/>
  <p:tag name="KSO_WM_UNIT_DECORATE_INFO" val=""/>
  <p:tag name="KSO_WM_UNIT_SM_LIMIT_TYPE" val=""/>
  <p:tag name="KSO_WM_CHIP_FILLAREA_FILL_RULE" val="{&quot;fill_align&quot;:&quot;cm&quot;,&quot;fill_effect&quot;:[],&quot;fill_mode&quot;:&quot;full&quot;,&quot;sacle_strategy&quot;:&quot;stretch&quot;}"/>
  <p:tag name="KSO_WM_ASSEMBLE_CHIP_INDEX" val="dc896a132919499a9e124162f37e7339"/>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39_1*a*1"/>
  <p:tag name="KSO_WM_TEMPLATE_CATEGORY" val="custom"/>
  <p:tag name="KSO_WM_TEMPLATE_INDEX" val="20202539"/>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同心逐梦 不断超越"/>
  <p:tag name="KSO_WM_UNIT_BLOCK" val="0"/>
  <p:tag name="KSO_WM_UNIT_DEC_AREA_ID" val="cd3c4eb68d504f9eaf6c2b86158589d1"/>
  <p:tag name="KSO_WM_UNIT_DEFAULT_FONT" val="24;60;4"/>
  <p:tag name="KSO_WM_CHIP_GROUPID" val="5f2a21a5f9bfba6a976c1f34"/>
  <p:tag name="KSO_WM_CHIP_XID" val="5f2a21a5f9bfba6a976c1f35"/>
  <p:tag name="KSO_WM_CHIP_FILLAREA_FILL_RULE" val="{&quot;fill_align&quot;:&quot;cm&quot;,&quot;fill_mode&quot;:&quot;adaptive&quot;,&quot;sacle_strategy&quot;:&quot;smart&quot;}"/>
  <p:tag name="KSO_WM_ASSEMBLE_CHIP_INDEX" val="a08b8555d6544f568867a3a4d922b0f7"/>
  <p:tag name="KSO_WM_UNIT_TEXT_FILL_FORE_SCHEMECOLOR_INDEX_BRIGHTNESS" val="0.15"/>
  <p:tag name="KSO_WM_UNIT_TEXT_FILL_FORE_SCHEMECOLOR_INDEX" val="13"/>
  <p:tag name="KSO_WM_UNIT_TEXT_FILL_TYPE" val="1"/>
  <p:tag name="KSO_WM_TEMPLATE_ASSEMBLE_XID" val="5f977b67989d9bef5b8d1a71"/>
  <p:tag name="KSO_WM_TEMPLATE_ASSEMBLE_GROUPID" val="5f8951aaa61ec3b55284815a"/>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4*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e"/>
  <p:tag name="KSO_WM_UNIT_DEC_AREA_ID" val="54f261adf302494b98fb8119de876051"/>
  <p:tag name="KSO_WM_UNIT_DECORATE_INFO" val=""/>
  <p:tag name="KSO_WM_UNIT_SM_LIMIT_TYPE" val=""/>
  <p:tag name="KSO_WM_CHIP_FILLAREA_FILL_RULE" val="{&quot;fill_align&quot;:&quot;cm&quot;,&quot;fill_effect&quot;:[],&quot;fill_mode&quot;:&quot;full&quot;,&quot;sacle_strategy&quot;:&quot;stretch&quot;}"/>
  <p:tag name="KSO_WM_ASSEMBLE_CHIP_INDEX" val="5b4cce07f09141a2823f245e41623f6d"/>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3*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d"/>
  <p:tag name="KSO_WM_UNIT_DEC_AREA_ID" val="ee17cdc9cb42499b9547130e0c53aaa1"/>
  <p:tag name="KSO_WM_UNIT_DECORATE_INFO" val=""/>
  <p:tag name="KSO_WM_UNIT_SM_LIMIT_TYPE" val=""/>
  <p:tag name="KSO_WM_CHIP_FILLAREA_FILL_RULE" val="{&quot;fill_align&quot;:&quot;cm&quot;,&quot;fill_effect&quot;:[],&quot;fill_mode&quot;:&quot;full&quot;,&quot;sacle_strategy&quot;:&quot;stretch&quot;}"/>
  <p:tag name="KSO_WM_ASSEMBLE_CHIP_INDEX" val="dc896a132919499a9e124162f37e7339"/>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4*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e"/>
  <p:tag name="KSO_WM_UNIT_DEC_AREA_ID" val="54f261adf302494b98fb8119de876051"/>
  <p:tag name="KSO_WM_UNIT_DECORATE_INFO" val=""/>
  <p:tag name="KSO_WM_UNIT_SM_LIMIT_TYPE" val=""/>
  <p:tag name="KSO_WM_CHIP_FILLAREA_FILL_RULE" val="{&quot;fill_align&quot;:&quot;cm&quot;,&quot;fill_effect&quot;:[],&quot;fill_mode&quot;:&quot;full&quot;,&quot;sacle_strategy&quot;:&quot;stretch&quot;}"/>
  <p:tag name="KSO_WM_ASSEMBLE_CHIP_INDEX" val="5b4cce07f09141a2823f245e41623f6d"/>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2539_1*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b"/>
  <p:tag name="KSO_WM_UNIT_DEC_AREA_ID" val="459e1ffaeaef4ff0a43a4f1c2adb5386"/>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38c47ec3b11401c932f0eb923a27a05"/>
</p:tagLst>
</file>

<file path=ppt/tags/tag24.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b"/>
  <p:tag name="KSO_WM_UNIT_INDEX" val="1"/>
  <p:tag name="KSO_WM_UNIT_ID" val="custom20202539_1*b*1"/>
  <p:tag name="KSO_WM_TEMPLATE_CATEGORY" val="custom"/>
  <p:tag name="KSO_WM_TEMPLATE_INDEX" val="20202539"/>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8c9144068c074316b758290ce294acd8"/>
  <p:tag name="KSO_WM_CHIP_GROUPID" val="5ebe393c0ac41c4a0a5255d3"/>
  <p:tag name="KSO_WM_CHIP_XID" val="5ebe393c0ac41c4a0a5255d4"/>
  <p:tag name="KSO_WM_CHIP_FILLAREA_FILL_RULE" val="{&quot;fill_align&quot;:&quot;cm&quot;,&quot;fill_mode&quot;:&quot;adaptive&quot;,&quot;sacle_strategy&quot;:&quot;smart&quot;}"/>
  <p:tag name="KSO_WM_ASSEMBLE_CHIP_INDEX" val="f168398bacbf4470b8b6dd372d79a05a"/>
  <p:tag name="KSO_WM_UNIT_TEXT_FILL_FORE_SCHEMECOLOR_INDEX_BRIGHTNESS" val="0.35"/>
  <p:tag name="KSO_WM_UNIT_TEXT_FILL_FORE_SCHEMECOLOR_INDEX" val="13"/>
  <p:tag name="KSO_WM_UNIT_TEXT_FILL_TYPE" val="1"/>
  <p:tag name="KSO_WM_TEMPLATE_ASSEMBLE_XID" val="5f977b67989d9bef5b8d1a85"/>
  <p:tag name="KSO_WM_TEMPLATE_ASSEMBLE_GROUPID" val="5f8951aaa61ec3b55284815a"/>
</p:tagLst>
</file>

<file path=ppt/tags/tag25.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539_1*a*1"/>
  <p:tag name="KSO_WM_TEMPLATE_CATEGORY" val="custom"/>
  <p:tag name="KSO_WM_TEMPLATE_INDEX" val="20202539"/>
  <p:tag name="KSO_WM_UNIT_LAYERLEVEL" val="1"/>
  <p:tag name="KSO_WM_TAG_VERSION" val="1.0"/>
  <p:tag name="KSO_WM_BEAUTIFY_FLAG" val="#wm#"/>
  <p:tag name="KSO_WM_UNIT_PRESET_TEXT" val="谢谢观看"/>
  <p:tag name="KSO_WM_UNIT_DEFAULT_FONT" val="60;81;4"/>
  <p:tag name="KSO_WM_UNIT_BLOCK" val="0"/>
  <p:tag name="KSO_WM_UNIT_DEC_AREA_ID" val="d68ba6deb98146ea8836cd6a6a1e7a39"/>
  <p:tag name="KSO_WM_CHIP_GROUPID" val="5ebe393c0ac41c4a0a5255d3"/>
  <p:tag name="KSO_WM_CHIP_XID" val="5ebe393c0ac41c4a0a5255d4"/>
  <p:tag name="KSO_WM_CHIP_FILLAREA_FILL_RULE" val="{&quot;fill_align&quot;:&quot;cm&quot;,&quot;fill_mode&quot;:&quot;adaptive&quot;,&quot;sacle_strategy&quot;:&quot;smart&quot;}"/>
  <p:tag name="KSO_WM_ASSEMBLE_CHIP_INDEX" val="f168398bacbf4470b8b6dd372d79a05a"/>
  <p:tag name="KSO_WM_UNIT_TEXT_FILL_FORE_SCHEMECOLOR_INDEX_BRIGHTNESS" val="0.15"/>
  <p:tag name="KSO_WM_UNIT_TEXT_FILL_FORE_SCHEMECOLOR_INDEX" val="13"/>
  <p:tag name="KSO_WM_UNIT_TEXT_FILL_TYPE" val="1"/>
  <p:tag name="KSO_WM_TEMPLATE_ASSEMBLE_XID" val="5f977b67989d9bef5b8d1a85"/>
  <p:tag name="KSO_WM_TEMPLATE_ASSEMBLE_GROUPID" val="5f8951aaa61ec3b55284815a"/>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3*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d"/>
  <p:tag name="KSO_WM_UNIT_DEC_AREA_ID" val="ee17cdc9cb42499b9547130e0c53aaa1"/>
  <p:tag name="KSO_WM_UNIT_DECORATE_INFO" val=""/>
  <p:tag name="KSO_WM_UNIT_SM_LIMIT_TYPE" val=""/>
  <p:tag name="KSO_WM_CHIP_FILLAREA_FILL_RULE" val="{&quot;fill_align&quot;:&quot;cm&quot;,&quot;fill_effect&quot;:[],&quot;fill_mode&quot;:&quot;full&quot;,&quot;sacle_strategy&quot;:&quot;stretch&quot;}"/>
  <p:tag name="KSO_WM_ASSEMBLE_CHIP_INDEX" val="dc896a132919499a9e124162f37e7339"/>
  <p:tag name="KSO_WM_SLIDE_BACKGROUND_TYPE" val="gener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4*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e"/>
  <p:tag name="KSO_WM_UNIT_DEC_AREA_ID" val="54f261adf302494b98fb8119de876051"/>
  <p:tag name="KSO_WM_UNIT_DECORATE_INFO" val=""/>
  <p:tag name="KSO_WM_UNIT_SM_LIMIT_TYPE" val=""/>
  <p:tag name="KSO_WM_CHIP_FILLAREA_FILL_RULE" val="{&quot;fill_align&quot;:&quot;cm&quot;,&quot;fill_effect&quot;:[],&quot;fill_mode&quot;:&quot;full&quot;,&quot;sacle_strategy&quot;:&quot;stretch&quot;}"/>
  <p:tag name="KSO_WM_ASSEMBLE_CHIP_INDEX" val="5b4cce07f09141a2823f245e41623f6d"/>
  <p:tag name="KSO_WM_SLIDE_BACKGROUND_TYPE" val="general"/>
</p:tagLst>
</file>

<file path=ppt/tags/tag28.xml><?xml version="1.0" encoding="utf-8"?>
<p:tagLst xmlns:p="http://schemas.openxmlformats.org/presentationml/2006/main">
  <p:tag name="KSO_WM_SLIDE_BACKGROUND_TYPE" val="general"/>
</p:tagLst>
</file>

<file path=ppt/tags/tag29.xml><?xml version="1.0" encoding="utf-8"?>
<p:tagLst xmlns:p="http://schemas.openxmlformats.org/presentationml/2006/main">
  <p:tag name="KSO_WM_SLIDE_BACKGROUND_TYPE" val="general"/>
</p:tagLst>
</file>

<file path=ppt/tags/tag3.xml><?xml version="1.0" encoding="utf-8"?>
<p:tagLst xmlns:p="http://schemas.openxmlformats.org/presentationml/2006/main">
  <p:tag name="KSO_WM_UNIT_ISCONTENTSTITLE" val="0"/>
  <p:tag name="KSO_WM_UNIT_NOCLEAR" val="0"/>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custom20202539_1*b*1"/>
  <p:tag name="KSO_WM_TEMPLATE_CATEGORY" val="custom"/>
  <p:tag name="KSO_WM_TEMPLATE_INDEX" val="20202539"/>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edc8f2961cd24bc5bdc48366bb809a97"/>
  <p:tag name="KSO_WM_UNIT_DEFAULT_FONT" val="18;24;2"/>
  <p:tag name="KSO_WM_CHIP_GROUPID" val="5f2a21a5f9bfba6a976c1f34"/>
  <p:tag name="KSO_WM_CHIP_XID" val="5f2a21a5f9bfba6a976c1f35"/>
  <p:tag name="KSO_WM_CHIP_FILLAREA_FILL_RULE" val="{&quot;fill_align&quot;:&quot;cm&quot;,&quot;fill_mode&quot;:&quot;adaptive&quot;,&quot;sacle_strategy&quot;:&quot;smart&quot;}"/>
  <p:tag name="KSO_WM_ASSEMBLE_CHIP_INDEX" val="a08b8555d6544f568867a3a4d922b0f7"/>
  <p:tag name="KSO_WM_UNIT_TEXT_FILL_FORE_SCHEMECOLOR_INDEX_BRIGHTNESS" val="0.35"/>
  <p:tag name="KSO_WM_UNIT_TEXT_FILL_FORE_SCHEMECOLOR_INDEX" val="13"/>
  <p:tag name="KSO_WM_UNIT_TEXT_FILL_TYPE" val="1"/>
  <p:tag name="KSO_WM_TEMPLATE_ASSEMBLE_XID" val="5f977b67989d9bef5b8d1a71"/>
  <p:tag name="KSO_WM_TEMPLATE_ASSEMBLE_GROUPID" val="5f8951aaa61ec3b55284815a"/>
</p:tagLst>
</file>

<file path=ppt/tags/tag30.xml><?xml version="1.0" encoding="utf-8"?>
<p:tagLst xmlns:p="http://schemas.openxmlformats.org/presentationml/2006/main">
  <p:tag name="KSO_WM_SLIDE_BACKGROUND_TYPE" val="general"/>
</p:tagLst>
</file>

<file path=ppt/tags/tag31.xml><?xml version="1.0" encoding="utf-8"?>
<p:tagLst xmlns:p="http://schemas.openxmlformats.org/presentationml/2006/main">
  <p:tag name="KSO_WM_SLIDE_BACKGROUND_TYPE" val="gener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2539_5*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f"/>
  <p:tag name="KSO_WM_UNIT_DEC_AREA_ID" val="05fd7f219a2c4ea389e57a8c8de8791e"/>
  <p:tag name="KSO_WM_UNIT_DECORATE_INFO" val=""/>
  <p:tag name="KSO_WM_UNIT_SM_LIMIT_TYPE" val=""/>
  <p:tag name="KSO_WM_CHIP_FILLAREA_FILL_RULE" val="{&quot;fill_align&quot;:&quot;cm&quot;,&quot;fill_effect&quot;:[],&quot;fill_mode&quot;:&quot;full&quot;,&quot;sacle_strategy&quot;:&quot;stretch&quot;}"/>
  <p:tag name="KSO_WM_ASSEMBLE_CHIP_INDEX" val="470362d41b5f424bafb5ceddc7ec493b"/>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3*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d"/>
  <p:tag name="KSO_WM_UNIT_DEC_AREA_ID" val="d4db688aa8834d7eb123dc0bab7fdc6d"/>
  <p:tag name="KSO_WM_UNIT_DECORATE_INFO" val=""/>
  <p:tag name="KSO_WM_UNIT_SM_LIMIT_TYPE" val=""/>
  <p:tag name="KSO_WM_CHIP_FILLAREA_FILL_RULE" val="{&quot;fill_align&quot;:&quot;cm&quot;,&quot;fill_effect&quot;:[],&quot;fill_mode&quot;:&quot;full&quot;,&quot;sacle_strategy&quot;:&quot;stretch&quot;}"/>
  <p:tag name="KSO_WM_ASSEMBLE_CHIP_INDEX" val="08ac178bd8224e9baf856c37518070f3"/>
  <p:tag name="KSO_WM_SLIDE_BACKGROUND_TYPE" val="frame"/>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4*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e"/>
  <p:tag name="KSO_WM_UNIT_DEC_AREA_ID" val="9be94d474ff24c80aa1af272859b8fb9"/>
  <p:tag name="KSO_WM_UNIT_DECORATE_INFO" val=""/>
  <p:tag name="KSO_WM_UNIT_SM_LIMIT_TYPE" val=""/>
  <p:tag name="KSO_WM_CHIP_FILLAREA_FILL_RULE" val="{&quot;fill_align&quot;:&quot;cm&quot;,&quot;fill_effect&quot;:[],&quot;fill_mode&quot;:&quot;full&quot;,&quot;sacle_strategy&quot;:&quot;stretch&quot;}"/>
  <p:tag name="KSO_WM_ASSEMBLE_CHIP_INDEX" val="c8e0907697d1420ab4411884079df87b"/>
  <p:tag name="KSO_WM_SLIDE_BACKGROUND_TYPE" val="frame"/>
</p:tagLst>
</file>

<file path=ppt/tags/tag35.xml><?xml version="1.0" encoding="utf-8"?>
<p:tagLst xmlns:p="http://schemas.openxmlformats.org/presentationml/2006/main">
  <p:tag name="KSO_WM_SLIDE_BACKGROUND_TYPE" val="frame"/>
</p:tagLst>
</file>

<file path=ppt/tags/tag36.xml><?xml version="1.0" encoding="utf-8"?>
<p:tagLst xmlns:p="http://schemas.openxmlformats.org/presentationml/2006/main">
  <p:tag name="KSO_WM_SLIDE_BACKGROUND_TYPE" val="frame"/>
</p:tagLst>
</file>

<file path=ppt/tags/tag37.xml><?xml version="1.0" encoding="utf-8"?>
<p:tagLst xmlns:p="http://schemas.openxmlformats.org/presentationml/2006/main">
  <p:tag name="KSO_WM_SLIDE_BACKGROUND_TYPE" val="frame"/>
</p:tagLst>
</file>

<file path=ppt/tags/tag38.xml><?xml version="1.0" encoding="utf-8"?>
<p:tagLst xmlns:p="http://schemas.openxmlformats.org/presentationml/2006/main">
  <p:tag name="KSO_WM_SLIDE_BACKGROUND_TYPE" val="frame"/>
</p:tagLst>
</file>

<file path=ppt/tags/tag39.xml><?xml version="1.0" encoding="utf-8"?>
<p:tagLst xmlns:p="http://schemas.openxmlformats.org/presentationml/2006/main">
  <p:tag name="KSO_WM_SLIDE_BACKGROUND_TYPE" val="frame"/>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3*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d"/>
  <p:tag name="KSO_WM_UNIT_DEC_AREA_ID" val="ee17cdc9cb42499b9547130e0c53aaa1"/>
  <p:tag name="KSO_WM_UNIT_DECORATE_INFO" val=""/>
  <p:tag name="KSO_WM_UNIT_SM_LIMIT_TYPE" val=""/>
  <p:tag name="KSO_WM_CHIP_FILLAREA_FILL_RULE" val="{&quot;fill_align&quot;:&quot;cm&quot;,&quot;fill_effect&quot;:[],&quot;fill_mode&quot;:&quot;full&quot;,&quot;sacle_strategy&quot;:&quot;stretch&quot;}"/>
  <p:tag name="KSO_WM_ASSEMBLE_CHIP_INDEX" val="dc896a132919499a9e124162f37e7339"/>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2539_5*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f"/>
  <p:tag name="KSO_WM_UNIT_DEC_AREA_ID" val="9f948287e1c74f199874822ca77f0fe1"/>
  <p:tag name="KSO_WM_UNIT_DECORATE_INFO" val=""/>
  <p:tag name="KSO_WM_UNIT_SM_LIMIT_TYPE" val=""/>
  <p:tag name="KSO_WM_CHIP_FILLAREA_FILL_RULE" val="{&quot;fill_align&quot;:&quot;cm&quot;,&quot;fill_effect&quot;:[],&quot;fill_mode&quot;:&quot;full&quot;,&quot;sacle_strategy&quot;:&quot;stretch&quot;}"/>
  <p:tag name="KSO_WM_ASSEMBLE_CHIP_INDEX" val="f13900f674a648c890ce77c4369bd73d"/>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3*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d"/>
  <p:tag name="KSO_WM_UNIT_DEC_AREA_ID" val="0c89448ba7144705878f3fcd056111c0"/>
  <p:tag name="KSO_WM_UNIT_DECORATE_INFO" val=""/>
  <p:tag name="KSO_WM_UNIT_SM_LIMIT_TYPE" val=""/>
  <p:tag name="KSO_WM_CHIP_FILLAREA_FILL_RULE" val="{&quot;fill_align&quot;:&quot;cm&quot;,&quot;fill_effect&quot;:[],&quot;fill_mode&quot;:&quot;full&quot;,&quot;sacle_strategy&quot;:&quot;stretch&quot;}"/>
  <p:tag name="KSO_WM_ASSEMBLE_CHIP_INDEX" val="92841d8c0bec4cf58047cad3daa84114"/>
  <p:tag name="KSO_WM_SLIDE_BACKGROUND_TYPE" val="leftRight"/>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4*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e"/>
  <p:tag name="KSO_WM_UNIT_DEC_AREA_ID" val="f133f116a3a545f2adf2694e856b8c15"/>
  <p:tag name="KSO_WM_UNIT_DECORATE_INFO" val=""/>
  <p:tag name="KSO_WM_UNIT_SM_LIMIT_TYPE" val=""/>
  <p:tag name="KSO_WM_CHIP_FILLAREA_FILL_RULE" val="{&quot;fill_align&quot;:&quot;cm&quot;,&quot;fill_effect&quot;:[],&quot;fill_mode&quot;:&quot;full&quot;,&quot;sacle_strategy&quot;:&quot;stretch&quot;}"/>
  <p:tag name="KSO_WM_ASSEMBLE_CHIP_INDEX" val="44e5e7619ef940dd9cf1e7c6544db098"/>
  <p:tag name="KSO_WM_SLIDE_BACKGROUND_TYPE" val="leftRight"/>
</p:tagLst>
</file>

<file path=ppt/tags/tag43.xml><?xml version="1.0" encoding="utf-8"?>
<p:tagLst xmlns:p="http://schemas.openxmlformats.org/presentationml/2006/main">
  <p:tag name="KSO_WM_SLIDE_BACKGROUND_TYPE" val="leftRight"/>
</p:tagLst>
</file>

<file path=ppt/tags/tag44.xml><?xml version="1.0" encoding="utf-8"?>
<p:tagLst xmlns:p="http://schemas.openxmlformats.org/presentationml/2006/main">
  <p:tag name="KSO_WM_SLIDE_BACKGROUND_TYPE" val="leftRight"/>
</p:tagLst>
</file>

<file path=ppt/tags/tag45.xml><?xml version="1.0" encoding="utf-8"?>
<p:tagLst xmlns:p="http://schemas.openxmlformats.org/presentationml/2006/main">
  <p:tag name="KSO_WM_SLIDE_BACKGROUND_TYPE" val="leftRight"/>
</p:tagLst>
</file>

<file path=ppt/tags/tag46.xml><?xml version="1.0" encoding="utf-8"?>
<p:tagLst xmlns:p="http://schemas.openxmlformats.org/presentationml/2006/main">
  <p:tag name="KSO_WM_SLIDE_BACKGROUND_TYPE" val="leftRight"/>
</p:tagLst>
</file>

<file path=ppt/tags/tag47.xml><?xml version="1.0" encoding="utf-8"?>
<p:tagLst xmlns:p="http://schemas.openxmlformats.org/presentationml/2006/main">
  <p:tag name="KSO_WM_SLIDE_BACKGROUND_TYPE" val="leftRight"/>
</p:tagLst>
</file>

<file path=ppt/tags/tag48.xml><?xml version="1.0" encoding="utf-8"?>
<p:tagLst xmlns:p="http://schemas.openxmlformats.org/presentationml/2006/main">
  <p:tag name="KSO_WM_SLIDE_BACKGROUND_TYPE" val="leftRight"/>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2539_5*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f"/>
  <p:tag name="KSO_WM_UNIT_DEC_AREA_ID" val="d1d68ccb66204802b9ed26076d686b51"/>
  <p:tag name="KSO_WM_UNIT_DECORATE_INFO" val=""/>
  <p:tag name="KSO_WM_UNIT_SM_LIMIT_TYPE" val=""/>
  <p:tag name="KSO_WM_CHIP_FILLAREA_FILL_RULE" val="{&quot;fill_align&quot;:&quot;cm&quot;,&quot;fill_effect&quot;:[],&quot;fill_mode&quot;:&quot;full&quot;,&quot;sacle_strategy&quot;:&quot;stretch&quot;}"/>
  <p:tag name="KSO_WM_ASSEMBLE_CHIP_INDEX" val="dc878398bf4149558f51dc7b606efffb"/>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4*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e"/>
  <p:tag name="KSO_WM_UNIT_DEC_AREA_ID" val="54f261adf302494b98fb8119de876051"/>
  <p:tag name="KSO_WM_UNIT_DECORATE_INFO" val=""/>
  <p:tag name="KSO_WM_UNIT_SM_LIMIT_TYPE" val=""/>
  <p:tag name="KSO_WM_CHIP_FILLAREA_FILL_RULE" val="{&quot;fill_align&quot;:&quot;cm&quot;,&quot;fill_effect&quot;:[],&quot;fill_mode&quot;:&quot;full&quot;,&quot;sacle_strategy&quot;:&quot;stretch&quot;}"/>
  <p:tag name="KSO_WM_ASSEMBLE_CHIP_INDEX" val="5b4cce07f09141a2823f245e41623f6d"/>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3*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d"/>
  <p:tag name="KSO_WM_UNIT_DEC_AREA_ID" val="f436add61dac4e19ac1f216e239c0c87"/>
  <p:tag name="KSO_WM_UNIT_DECORATE_INFO" val=""/>
  <p:tag name="KSO_WM_UNIT_SM_LIMIT_TYPE" val=""/>
  <p:tag name="KSO_WM_CHIP_FILLAREA_FILL_RULE" val="{&quot;fill_align&quot;:&quot;cm&quot;,&quot;fill_effect&quot;:[],&quot;fill_mode&quot;:&quot;full&quot;,&quot;sacle_strategy&quot;:&quot;stretch&quot;}"/>
  <p:tag name="KSO_WM_ASSEMBLE_CHIP_INDEX" val="22dd73b27d134e51ac317b9d3c6ca4c1"/>
  <p:tag name="KSO_WM_SLIDE_BACKGROUND_TYPE" val="topBotto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4*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e"/>
  <p:tag name="KSO_WM_UNIT_DEC_AREA_ID" val="65d03b79bc43464a8c3a02f87f017397"/>
  <p:tag name="KSO_WM_UNIT_DECORATE_INFO" val=""/>
  <p:tag name="KSO_WM_UNIT_SM_LIMIT_TYPE" val=""/>
  <p:tag name="KSO_WM_CHIP_FILLAREA_FILL_RULE" val="{&quot;fill_align&quot;:&quot;cm&quot;,&quot;fill_effect&quot;:[],&quot;fill_mode&quot;:&quot;full&quot;,&quot;sacle_strategy&quot;:&quot;stretch&quot;}"/>
  <p:tag name="KSO_WM_ASSEMBLE_CHIP_INDEX" val="6c6da7cc9a55450fa0558fc12bf8a883"/>
  <p:tag name="KSO_WM_SLIDE_BACKGROUND_TYPE" val="topBottom"/>
</p:tagLst>
</file>

<file path=ppt/tags/tag52.xml><?xml version="1.0" encoding="utf-8"?>
<p:tagLst xmlns:p="http://schemas.openxmlformats.org/presentationml/2006/main">
  <p:tag name="KSO_WM_SLIDE_BACKGROUND_TYPE" val="topBottom"/>
</p:tagLst>
</file>

<file path=ppt/tags/tag53.xml><?xml version="1.0" encoding="utf-8"?>
<p:tagLst xmlns:p="http://schemas.openxmlformats.org/presentationml/2006/main">
  <p:tag name="KSO_WM_SLIDE_BACKGROUND_TYPE" val="topBottom"/>
</p:tagLst>
</file>

<file path=ppt/tags/tag54.xml><?xml version="1.0" encoding="utf-8"?>
<p:tagLst xmlns:p="http://schemas.openxmlformats.org/presentationml/2006/main">
  <p:tag name="KSO_WM_SLIDE_BACKGROUND_TYPE" val="topBottom"/>
</p:tagLst>
</file>

<file path=ppt/tags/tag55.xml><?xml version="1.0" encoding="utf-8"?>
<p:tagLst xmlns:p="http://schemas.openxmlformats.org/presentationml/2006/main">
  <p:tag name="KSO_WM_SLIDE_BACKGROUND_TYPE" val="topBottom"/>
</p:tagLst>
</file>

<file path=ppt/tags/tag56.xml><?xml version="1.0" encoding="utf-8"?>
<p:tagLst xmlns:p="http://schemas.openxmlformats.org/presentationml/2006/main">
  <p:tag name="KSO_WM_SLIDE_BACKGROUND_TYPE" val="topBottom"/>
</p:tagLst>
</file>

<file path=ppt/tags/tag57.xml><?xml version="1.0" encoding="utf-8"?>
<p:tagLst xmlns:p="http://schemas.openxmlformats.org/presentationml/2006/main">
  <p:tag name="KSO_WM_SLIDE_BACKGROUND_TYPE" val="topBotto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2539_5*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f"/>
  <p:tag name="KSO_WM_UNIT_DEC_AREA_ID" val="307f2799f3ef41428eeb604019598308"/>
  <p:tag name="KSO_WM_UNIT_DECORATE_INFO" val=""/>
  <p:tag name="KSO_WM_UNIT_SM_LIMIT_TYPE" val=""/>
  <p:tag name="KSO_WM_CHIP_FILLAREA_FILL_RULE" val="{&quot;fill_align&quot;:&quot;cm&quot;,&quot;fill_effect&quot;:[],&quot;fill_mode&quot;:&quot;full&quot;,&quot;sacle_strategy&quot;:&quot;stretch&quot;}"/>
  <p:tag name="KSO_WM_ASSEMBLE_CHIP_INDEX" val="b158c9224ba04e2a9d30dcffa08eaf5e"/>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3*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d"/>
  <p:tag name="KSO_WM_UNIT_DEC_AREA_ID" val="5444a84f17ff43c18758106f138feefc"/>
  <p:tag name="KSO_WM_UNIT_DECORATE_INFO" val=""/>
  <p:tag name="KSO_WM_UNIT_SM_LIMIT_TYPE" val=""/>
  <p:tag name="KSO_WM_CHIP_FILLAREA_FILL_RULE" val="{&quot;fill_align&quot;:&quot;cm&quot;,&quot;fill_effect&quot;:[],&quot;fill_mode&quot;:&quot;full&quot;,&quot;sacle_strategy&quot;:&quot;stretch&quot;}"/>
  <p:tag name="KSO_WM_ASSEMBLE_CHIP_INDEX" val="6e9e76c5d0ab445c892b69b8a981faa3"/>
  <p:tag name="KSO_WM_SLIDE_BACKGROUND_TYPE" val="bottomTop"/>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2539_2*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c"/>
  <p:tag name="KSO_WM_UNIT_DEC_AREA_ID" val="0783b5b568934c7cb07a07db7e669f87"/>
  <p:tag name="KSO_WM_UNIT_DECORATE_INFO" val=""/>
  <p:tag name="KSO_WM_UNIT_SM_LIMIT_TYPE" val=""/>
  <p:tag name="KSO_WM_CHIP_FILLAREA_FILL_RULE" val="{&quot;fill_align&quot;:&quot;lm&quot;,&quot;fill_effect&quot;:[],&quot;fill_mode&quot;:&quot;adaptive&quot;,&quot;sacle_strategy&quot;:&quot;stretch&quot;}"/>
  <p:tag name="KSO_WM_ASSEMBLE_CHIP_INDEX" val="65c62e2ecce4469795cd6d6ef9cb23aa"/>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4*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e"/>
  <p:tag name="KSO_WM_UNIT_DEC_AREA_ID" val="5ab8bfb83cbe452681c35418bcc10623"/>
  <p:tag name="KSO_WM_UNIT_DECORATE_INFO" val=""/>
  <p:tag name="KSO_WM_UNIT_SM_LIMIT_TYPE" val=""/>
  <p:tag name="KSO_WM_CHIP_FILLAREA_FILL_RULE" val="{&quot;fill_align&quot;:&quot;cm&quot;,&quot;fill_effect&quot;:[],&quot;fill_mode&quot;:&quot;full&quot;,&quot;sacle_strategy&quot;:&quot;stretch&quot;}"/>
  <p:tag name="KSO_WM_ASSEMBLE_CHIP_INDEX" val="d1ea7694ebf541248d0d859dfb846f73"/>
  <p:tag name="KSO_WM_SLIDE_BACKGROUND_TYPE" val="bottomTop"/>
</p:tagLst>
</file>

<file path=ppt/tags/tag61.xml><?xml version="1.0" encoding="utf-8"?>
<p:tagLst xmlns:p="http://schemas.openxmlformats.org/presentationml/2006/main">
  <p:tag name="KSO_WM_SLIDE_BACKGROUND_TYPE" val="bottomTop"/>
</p:tagLst>
</file>

<file path=ppt/tags/tag62.xml><?xml version="1.0" encoding="utf-8"?>
<p:tagLst xmlns:p="http://schemas.openxmlformats.org/presentationml/2006/main">
  <p:tag name="KSO_WM_SLIDE_BACKGROUND_TYPE" val="bottomTop"/>
</p:tagLst>
</file>

<file path=ppt/tags/tag63.xml><?xml version="1.0" encoding="utf-8"?>
<p:tagLst xmlns:p="http://schemas.openxmlformats.org/presentationml/2006/main">
  <p:tag name="KSO_WM_SLIDE_BACKGROUND_TYPE" val="bottomTop"/>
</p:tagLst>
</file>

<file path=ppt/tags/tag64.xml><?xml version="1.0" encoding="utf-8"?>
<p:tagLst xmlns:p="http://schemas.openxmlformats.org/presentationml/2006/main">
  <p:tag name="KSO_WM_SLIDE_BACKGROUND_TYPE" val="bottomTop"/>
</p:tagLst>
</file>

<file path=ppt/tags/tag65.xml><?xml version="1.0" encoding="utf-8"?>
<p:tagLst xmlns:p="http://schemas.openxmlformats.org/presentationml/2006/main">
  <p:tag name="KSO_WM_SLIDE_BACKGROUND_TYPE" val="bottomTop"/>
</p:tagLst>
</file>

<file path=ppt/tags/tag66.xml><?xml version="1.0" encoding="utf-8"?>
<p:tagLst xmlns:p="http://schemas.openxmlformats.org/presentationml/2006/main">
  <p:tag name="KSO_WM_SLIDE_BACKGROUND_TYPE" val="bottomTop"/>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2539_5*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f"/>
  <p:tag name="KSO_WM_UNIT_DEC_AREA_ID" val="ceebee6b7541408f8d48fad36994605e"/>
  <p:tag name="KSO_WM_UNIT_DECORATE_INFO" val=""/>
  <p:tag name="KSO_WM_UNIT_SM_LIMIT_TYPE" val=""/>
  <p:tag name="KSO_WM_CHIP_FILLAREA_FILL_RULE" val="{&quot;fill_align&quot;:&quot;cm&quot;,&quot;fill_effect&quot;:[],&quot;fill_mode&quot;:&quot;full&quot;,&quot;sacle_strategy&quot;:&quot;stretch&quot;}"/>
  <p:tag name="KSO_WM_ASSEMBLE_CHIP_INDEX" val="e815bb8ab2f348fc84a85eb4c5bee2ca"/>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3*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d"/>
  <p:tag name="KSO_WM_UNIT_DEC_AREA_ID" val="57ee9d87c38f4ed681d3c5d6e9320ca3"/>
  <p:tag name="KSO_WM_UNIT_DECORATE_INFO" val=""/>
  <p:tag name="KSO_WM_UNIT_SM_LIMIT_TYPE" val=""/>
  <p:tag name="KSO_WM_CHIP_FILLAREA_FILL_RULE" val="{&quot;fill_align&quot;:&quot;cm&quot;,&quot;fill_effect&quot;:[],&quot;fill_mode&quot;:&quot;full&quot;,&quot;sacle_strategy&quot;:&quot;stretch&quot;}"/>
  <p:tag name="KSO_WM_ASSEMBLE_CHIP_INDEX" val="4f46b39719044b418f953c1a334fc1e8"/>
  <p:tag name="KSO_WM_SLIDE_BACKGROUND_TYPE" val="navigation"/>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4*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e"/>
  <p:tag name="KSO_WM_UNIT_DEC_AREA_ID" val="a9eb3424c51b4bd68670c1de53b29cc7"/>
  <p:tag name="KSO_WM_UNIT_DECORATE_INFO" val=""/>
  <p:tag name="KSO_WM_UNIT_SM_LIMIT_TYPE" val=""/>
  <p:tag name="KSO_WM_CHIP_FILLAREA_FILL_RULE" val="{&quot;fill_align&quot;:&quot;cm&quot;,&quot;fill_effect&quot;:[],&quot;fill_mode&quot;:&quot;full&quot;,&quot;sacle_strategy&quot;:&quot;stretch&quot;}"/>
  <p:tag name="KSO_WM_ASSEMBLE_CHIP_INDEX" val="86722ab4149a4a34a2ef121626aef454"/>
  <p:tag name="KSO_WM_SLIDE_BACKGROUND_TYPE" val="navigation"/>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3*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d"/>
  <p:tag name="KSO_WM_UNIT_DEC_AREA_ID" val="1bbc02725d1a488c83882fdebc8f8590"/>
  <p:tag name="KSO_WM_UNIT_DECORATE_INFO" val=""/>
  <p:tag name="KSO_WM_UNIT_SM_LIMIT_TYPE" val=""/>
  <p:tag name="KSO_WM_CHIP_FILLAREA_FILL_RULE" val="{&quot;fill_align&quot;:&quot;cm&quot;,&quot;fill_effect&quot;:[],&quot;fill_mode&quot;:&quot;full&quot;,&quot;sacle_strategy&quot;:&quot;stretch&quot;}"/>
  <p:tag name="KSO_WM_ASSEMBLE_CHIP_INDEX" val="bb711836b44e46abab60ad504f24483a"/>
</p:tagLst>
</file>

<file path=ppt/tags/tag70.xml><?xml version="1.0" encoding="utf-8"?>
<p:tagLst xmlns:p="http://schemas.openxmlformats.org/presentationml/2006/main">
  <p:tag name="KSO_WM_SLIDE_BACKGROUND_TYPE" val="navigation"/>
</p:tagLst>
</file>

<file path=ppt/tags/tag71.xml><?xml version="1.0" encoding="utf-8"?>
<p:tagLst xmlns:p="http://schemas.openxmlformats.org/presentationml/2006/main">
  <p:tag name="KSO_WM_SLIDE_BACKGROUND_TYPE" val="navigation"/>
</p:tagLst>
</file>

<file path=ppt/tags/tag72.xml><?xml version="1.0" encoding="utf-8"?>
<p:tagLst xmlns:p="http://schemas.openxmlformats.org/presentationml/2006/main">
  <p:tag name="KSO_WM_SLIDE_BACKGROUND_TYPE" val="navigation"/>
</p:tagLst>
</file>

<file path=ppt/tags/tag73.xml><?xml version="1.0" encoding="utf-8"?>
<p:tagLst xmlns:p="http://schemas.openxmlformats.org/presentationml/2006/main">
  <p:tag name="KSO_WM_SLIDE_BACKGROUND_TYPE" val="navigation"/>
</p:tagLst>
</file>

<file path=ppt/tags/tag74.xml><?xml version="1.0" encoding="utf-8"?>
<p:tagLst xmlns:p="http://schemas.openxmlformats.org/presentationml/2006/main">
  <p:tag name="KSO_WM_SLIDE_BACKGROUND_TYPE" val="navigation"/>
</p:tagLst>
</file>

<file path=ppt/tags/tag75.xml><?xml version="1.0" encoding="utf-8"?>
<p:tagLst xmlns:p="http://schemas.openxmlformats.org/presentationml/2006/main">
  <p:tag name="KSO_WM_SLIDE_BACKGROUND_TYPE" val="navigation"/>
</p:tagLst>
</file>

<file path=ppt/tags/tag76.xml><?xml version="1.0" encoding="utf-8"?>
<p:tagLst xmlns:p="http://schemas.openxmlformats.org/presentationml/2006/main">
  <p:tag name="KSO_WM_SLIDE_BACKGROUND_TYPE" val="navigation"/>
</p:tagLst>
</file>

<file path=ppt/tags/tag77.xml><?xml version="1.0" encoding="utf-8"?>
<p:tagLst xmlns:p="http://schemas.openxmlformats.org/presentationml/2006/main">
  <p:tag name="KSO_WM_SLIDE_BACKGROUND_TYPE" val="navigation"/>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2539_5*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f"/>
  <p:tag name="KSO_WM_UNIT_DEC_AREA_ID" val="52030745a55a41728a0452c01e388f29"/>
  <p:tag name="KSO_WM_UNIT_DECORATE_INFO" val=""/>
  <p:tag name="KSO_WM_UNIT_SM_LIMIT_TYPE" val=""/>
  <p:tag name="KSO_WM_CHIP_FILLAREA_FILL_RULE" val="{&quot;fill_align&quot;:&quot;cm&quot;,&quot;fill_effect&quot;:[],&quot;fill_mode&quot;:&quot;full&quot;,&quot;sacle_strategy&quot;:&quot;stretch&quot;}"/>
  <p:tag name="KSO_WM_ASSEMBLE_CHIP_INDEX" val="e78cb17ef13a4a41b9f47a4567969d82"/>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3*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d"/>
  <p:tag name="KSO_WM_UNIT_DEC_AREA_ID" val="f37c9cade68046219e357e1d59d3bb45"/>
  <p:tag name="KSO_WM_UNIT_DECORATE_INFO" val=""/>
  <p:tag name="KSO_WM_UNIT_SM_LIMIT_TYPE" val=""/>
  <p:tag name="KSO_WM_CHIP_FILLAREA_FILL_RULE" val="{&quot;fill_align&quot;:&quot;cm&quot;,&quot;fill_effect&quot;:[],&quot;fill_mode&quot;:&quot;full&quot;,&quot;sacle_strategy&quot;:&quot;stretch&quot;}"/>
  <p:tag name="KSO_WM_ASSEMBLE_CHIP_INDEX" val="8ba8035206ec47a1a19fce0dc2a71042"/>
  <p:tag name="KSO_WM_SLIDE_BACKGROUND_TYPE" val="belt"/>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4*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e"/>
  <p:tag name="KSO_WM_UNIT_DEC_AREA_ID" val="a99ec22cc0e54ab9b72ca7b309d208d7"/>
  <p:tag name="KSO_WM_UNIT_DECORATE_INFO" val=""/>
  <p:tag name="KSO_WM_UNIT_SM_LIMIT_TYPE" val=""/>
  <p:tag name="KSO_WM_CHIP_FILLAREA_FILL_RULE" val="{&quot;fill_align&quot;:&quot;cm&quot;,&quot;fill_effect&quot;:[],&quot;fill_mode&quot;:&quot;full&quot;,&quot;sacle_strategy&quot;:&quot;stretch&quot;}"/>
  <p:tag name="KSO_WM_ASSEMBLE_CHIP_INDEX" val="ae3e51ffdf3446ca9c626fbf5955daf8"/>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39_4*i*1"/>
  <p:tag name="KSO_WM_TEMPLATE_CATEGORY" val="chip"/>
  <p:tag name="KSO_WM_TEMPLATE_INDEX" val="20202539"/>
  <p:tag name="KSO_WM_UNIT_LAYERLEVEL" val="1"/>
  <p:tag name="KSO_WM_TAG_VERSION" val="1.0"/>
  <p:tag name="KSO_WM_BEAUTIFY_FLAG" val="#wm#"/>
  <p:tag name="KSO_WM_CHIP_GROUPID" val="5f8951aaa61ec3b55284815a"/>
  <p:tag name="KSO_WM_CHIP_XID" val="5f8951aaa61ec3b55284815e"/>
  <p:tag name="KSO_WM_UNIT_DEC_AREA_ID" val="a64679b922b1426ebfd2489b231ef0b3"/>
  <p:tag name="KSO_WM_UNIT_DECORATE_INFO" val=""/>
  <p:tag name="KSO_WM_UNIT_SM_LIMIT_TYPE" val=""/>
  <p:tag name="KSO_WM_CHIP_FILLAREA_FILL_RULE" val="{&quot;fill_align&quot;:&quot;cm&quot;,&quot;fill_effect&quot;:[],&quot;fill_mode&quot;:&quot;full&quot;,&quot;sacle_strategy&quot;:&quot;stretch&quot;}"/>
  <p:tag name="KSO_WM_ASSEMBLE_CHIP_INDEX" val="a986e78d8302431d8f964fb068da59a8"/>
  <p:tag name="KSO_WM_SLIDE_BACKGROUND_TYPE" val="belt"/>
</p:tagLst>
</file>

<file path=ppt/tags/tag81.xml><?xml version="1.0" encoding="utf-8"?>
<p:tagLst xmlns:p="http://schemas.openxmlformats.org/presentationml/2006/main">
  <p:tag name="KSO_WM_SLIDE_BACKGROUND_TYPE" val="belt"/>
</p:tagLst>
</file>

<file path=ppt/tags/tag82.xml><?xml version="1.0" encoding="utf-8"?>
<p:tagLst xmlns:p="http://schemas.openxmlformats.org/presentationml/2006/main">
  <p:tag name="KSO_WM_SLIDE_BACKGROUND_TYPE" val="belt"/>
</p:tagLst>
</file>

<file path=ppt/tags/tag83.xml><?xml version="1.0" encoding="utf-8"?>
<p:tagLst xmlns:p="http://schemas.openxmlformats.org/presentationml/2006/main">
  <p:tag name="KSO_WM_SLIDE_BACKGROUND_TYPE" val="belt"/>
</p:tagLst>
</file>

<file path=ppt/tags/tag84.xml><?xml version="1.0" encoding="utf-8"?>
<p:tagLst xmlns:p="http://schemas.openxmlformats.org/presentationml/2006/main">
  <p:tag name="KSO_WM_SLIDE_BACKGROUND_TYPE" val="belt"/>
</p:tagLst>
</file>

<file path=ppt/tags/tag85.xml><?xml version="1.0" encoding="utf-8"?>
<p:tagLst xmlns:p="http://schemas.openxmlformats.org/presentationml/2006/main">
  <p:tag name="KSO_WM_SLIDE_BACKGROUND_TYPE" val="belt"/>
</p:tagLst>
</file>

<file path=ppt/tags/tag86.xml><?xml version="1.0" encoding="utf-8"?>
<p:tagLst xmlns:p="http://schemas.openxmlformats.org/presentationml/2006/main">
  <p:tag name="KSO_WM_TEMPLATE_CATEGORY" val="custom"/>
  <p:tag name="KSO_WM_TEMPLATE_INDEX" val="20202539"/>
</p:tagLst>
</file>

<file path=ppt/tags/tag87.xml><?xml version="1.0" encoding="utf-8"?>
<p:tagLst xmlns:p="http://schemas.openxmlformats.org/presentationml/2006/main">
  <p:tag name="KSO_WM_TEMPLATE_CATEGORY" val="custom"/>
  <p:tag name="KSO_WM_TEMPLATE_INDEX" val="20202539"/>
</p:tagLst>
</file>

<file path=ppt/tags/tag88.xml><?xml version="1.0" encoding="utf-8"?>
<p:tagLst xmlns:p="http://schemas.openxmlformats.org/presentationml/2006/main">
  <p:tag name="KSO_WM_BEAUTIFY_FLAG" val="#wm#"/>
  <p:tag name="KSO_WM_TAG_VERSION" val="1.0"/>
  <p:tag name="KSO_WM_TEMPLATE_CATEGORY" val="custom"/>
  <p:tag name="KSO_WM_TEMPLATE_INDEX" val="20202539"/>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39_1*i*1"/>
  <p:tag name="KSO_WM_TEMPLATE_CATEGORY" val="custom"/>
  <p:tag name="KSO_WM_TEMPLATE_INDEX" val="20202539"/>
  <p:tag name="KSO_WM_UNIT_LAYERLEVEL" val="1"/>
  <p:tag name="KSO_WM_TAG_VERSION" val="1.0"/>
  <p:tag name="KSO_WM_BEAUTIFY_FLAG" val="#wm#"/>
  <p:tag name="KSO_WM_UNIT_BLOCK" val="0"/>
  <p:tag name="KSO_WM_UNIT_SM_LIMIT_TYPE" val="3"/>
  <p:tag name="KSO_WM_UNIT_DEC_AREA_ID" val="3d42dc0bc5d74e48879edf56d074dd62"/>
  <p:tag name="KSO_WM_UNIT_DECORATE_INFO" val="{&quot;DecorateInfoH&quot;:{&quot;IsAbs&quot;:true},&quot;DecorateInfoW&quot;:{&quot;IsAbs&quot;:false},&quot;DecorateInfoX&quot;:{&quot;IsAbs&quot;:true,&quot;Pos&quot;:1},&quot;DecorateInfoY&quot;:{&quot;IsAbs&quot;:true,&quot;Pos&quot;:0},&quot;ReferentInfo&quot;:{&quot;Id&quot;:&quot;edc8f2961cd24bc5bdc48366bb809a97&quot;,&quot;X&quot;:{&quot;Pos&quot;:1},&quot;Y&quot;:{&quot;Pos&quot;:2}},&quot;whChangeMode&quot;:0}"/>
  <p:tag name="KSO_WM_CHIP_GROUPID" val="5f2a21a5f9bfba6a976c1f34"/>
  <p:tag name="KSO_WM_CHIP_XID" val="5f2a21a5f9bfba6a976c1f35"/>
  <p:tag name="KSO_WM_CHIP_FILLAREA_FILL_RULE" val="{&quot;fill_align&quot;:&quot;cm&quot;,&quot;fill_mode&quot;:&quot;adaptive&quot;,&quot;sacle_strategy&quot;:&quot;smart&quot;}"/>
  <p:tag name="KSO_WM_UNIT_DEC_SUPPORTCHANGEPIC" val="0"/>
  <p:tag name="KSO_WM_UNIT_DEC_CHANGEPICRESERVED" val="0"/>
  <p:tag name="KSO_WM_ASSEMBLE_CHIP_INDEX" val="a08b8555d6544f568867a3a4d922b0f7"/>
  <p:tag name="KSO_WM_UNIT_LINE_FORE_SCHEMECOLOR_INDEX_BRIGHTNESS" val="0.25"/>
  <p:tag name="KSO_WM_UNIT_LINE_FORE_SCHEMECOLOR_INDEX" val="13"/>
  <p:tag name="KSO_WM_UNIT_LINE_FILL_TYPE" val="2"/>
</p:tagLst>
</file>

<file path=ppt/tags/tag9.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2539_1*a*1"/>
  <p:tag name="KSO_WM_TEMPLATE_CATEGORY" val="custom"/>
  <p:tag name="KSO_WM_TEMPLATE_INDEX" val="20202539"/>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19c7ffeea1c0407ebeb0eaf5373fd6fd"/>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23c8a3ff53154304866d462c365f0e43"/>
  <p:tag name="KSO_WM_UNIT_TEXT_FILL_FORE_SCHEMECOLOR_INDEX_BRIGHTNESS" val="0.15"/>
  <p:tag name="KSO_WM_UNIT_TEXT_FILL_FORE_SCHEMECOLOR_INDEX" val="13"/>
  <p:tag name="KSO_WM_UNIT_TEXT_FILL_TYPE" val="1"/>
  <p:tag name="KSO_WM_TEMPLATE_ASSEMBLE_XID" val="5f977b67989d9bef5b8d1a69"/>
  <p:tag name="KSO_WM_TEMPLATE_ASSEMBLE_GROUPID" val="5f8951aaa61ec3b55284815a"/>
</p:tagLst>
</file>

<file path=ppt/tags/tag90.xml><?xml version="1.0" encoding="utf-8"?>
<p:tagLst xmlns:p="http://schemas.openxmlformats.org/presentationml/2006/main">
  <p:tag name="KSO_WM_CHIP_INFOS" val="{&quot;layout_type&quot;:&quot;forright&quot;,&quot;slide_type&quot;:[&quot;title&quot;],&quot;aspect_ratio&quot;:&quot;16:9&quot;}"/>
  <p:tag name="KSO_WM_CHIP_XID" val="5ebe041a0ac41c4a0a52557a"/>
  <p:tag name="KSO_WM_CHIP_FILLPROP" val="[[{&quot;fill_id&quot;:&quot;014cd647425143238c2ec88d4832793b&quot;,&quot;fill_align&quot;:&quot;cm&quot;,&quot;text_align&quot;:&quot;lm&quot;,&quot;text_direction&quot;:&quot;horizontal&quot;,&quot;chip_types&quot;:[&quot;text&quot;,&quot;header&quot;]}]]"/>
  <p:tag name="KSO_WM_SLIDE_ID" val="custom20202539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380*460"/>
  <p:tag name="KSO_WM_SLIDE_POSITION" val="520*39"/>
  <p:tag name="KSO_WM_TAG_VERSION" val="1.0"/>
  <p:tag name="KSO_WM_BEAUTIFY_FLAG" val="#wm#"/>
  <p:tag name="KSO_WM_TEMPLATE_CATEGORY" val="custom"/>
  <p:tag name="KSO_WM_TEMPLATE_INDEX" val="20202539"/>
  <p:tag name="KSO_WM_SLIDE_LAYOUT" val="a_b"/>
  <p:tag name="KSO_WM_SLIDE_LAYOUT_CNT" val="1_1"/>
  <p:tag name="KSO_WM_CHIP_GROUPID" val="5ebf6661ddc3daf3fef3f760"/>
  <p:tag name="KSO_WM_SLIDE_LAYOUT_INFO" val="{&quot;id&quot;:&quot;2020-10-27T09:44:18&quot;,&quot;maxSize&quot;:{&quot;size1&quot;:62.450516538266783},&quot;minSize&quot;:{&quot;size1&quot;:50.850516538266781},&quot;normalSize&quot;:{&quot;size1&quot;:56.75051653826678},&quot;subLayout&quot;:[{&quot;id&quot;:&quot;2020-10-27T09:44:18&quot;,&quot;margin&quot;:{&quot;bottom&quot;:0.39325496554374695,&quot;left&quot;:17.497917175292969,&quot;right&quot;:2.9630887508392334,&quot;top&quot;:5.2881102561950684},&quot;type&quot;:0},{&quot;id&quot;:&quot;2020-10-27T09:44:18&quot;,&quot;margin&quot;:{&quot;bottom&quot;:5.4539875984191895,&quot;left&quot;:17.497917175292969,&quot;right&quot;:2.9630887508392334,&quot;top&quot;:0.13275331258773804},&quot;type&quot;:0}],&quot;type&quot;:0}"/>
  <p:tag name="KSO_WM_SLIDE_BK_DARK_LIGHT" val="2"/>
  <p:tag name="KSO_WM_SLIDE_BACKGROUND_TYPE" val="general"/>
  <p:tag name="KSO_WM_SLIDE_SUPPORT_FEATURE_TYPE" val="0"/>
  <p:tag name="KSO_WM_TEMPLATE_MASTER_THUMB_INDEX" val="13"/>
  <p:tag name="KSO_WM_TEMPLATE_ASSEMBLE_XID" val="5f977b67989d9bef5b8d1a71"/>
  <p:tag name="KSO_WM_TEMPLATE_ASSEMBLE_GROUPID" val="5f8951aaa61ec3b55284815a"/>
  <p:tag name="KSO_WM_TEMPLATE_THUMBS_INDEX" val="1、7、11、12、13、49"/>
</p:tagLst>
</file>

<file path=ppt/tags/tag91.xml><?xml version="1.0" encoding="utf-8"?>
<p:tagLst xmlns:p="http://schemas.openxmlformats.org/presentationml/2006/main">
  <p:tag name="KSO_WM_BEAUTIFY_FLAG" val="#wm#"/>
  <p:tag name="KSO_WM_TEMPLATE_CATEGORY" val="custom"/>
  <p:tag name="KSO_WM_TEMPLATE_INDEX" val="20202539"/>
</p:tagLst>
</file>

<file path=ppt/tags/tag92.xml><?xml version="1.0" encoding="utf-8"?>
<p:tagLst xmlns:p="http://schemas.openxmlformats.org/presentationml/2006/main">
  <p:tag name="KSO_WM_BEAUTIFY_FLAG" val="#wm#"/>
  <p:tag name="KSO_WM_TEMPLATE_CATEGORY" val="custom"/>
  <p:tag name="KSO_WM_TEMPLATE_INDEX" val="20202539"/>
</p:tagLst>
</file>

<file path=ppt/tags/tag93.xml><?xml version="1.0" encoding="utf-8"?>
<p:tagLst xmlns:p="http://schemas.openxmlformats.org/presentationml/2006/main">
  <p:tag name="KSO_WM_UNIT_PLACING_PICTURE_USER_VIEWPORT" val="{&quot;height&quot;:5325,&quot;width&quot;:13170}"/>
</p:tagLst>
</file>

<file path=ppt/tags/tag94.xml><?xml version="1.0" encoding="utf-8"?>
<p:tagLst xmlns:p="http://schemas.openxmlformats.org/presentationml/2006/main">
  <p:tag name="KSO_WM_BEAUTIFY_FLAG" val="#wm#"/>
  <p:tag name="KSO_WM_TEMPLATE_CATEGORY" val="custom"/>
  <p:tag name="KSO_WM_TEMPLATE_INDEX" val="20202539"/>
</p:tagLst>
</file>

<file path=ppt/tags/tag95.xml><?xml version="1.0" encoding="utf-8"?>
<p:tagLst xmlns:p="http://schemas.openxmlformats.org/presentationml/2006/main">
  <p:tag name="KSO_WM_BEAUTIFY_FLAG" val="#wm#"/>
  <p:tag name="KSO_WM_TEMPLATE_CATEGORY" val="custom"/>
  <p:tag name="KSO_WM_TEMPLATE_INDEX" val="20202539"/>
</p:tagLst>
</file>

<file path=ppt/tags/tag96.xml><?xml version="1.0" encoding="utf-8"?>
<p:tagLst xmlns:p="http://schemas.openxmlformats.org/presentationml/2006/main">
  <p:tag name="KSO_WM_BEAUTIFY_FLAG" val="#wm#"/>
  <p:tag name="KSO_WM_TEMPLATE_CATEGORY" val="custom"/>
  <p:tag name="KSO_WM_TEMPLATE_INDEX" val="20202539"/>
</p:tagLst>
</file>

<file path=ppt/tags/tag97.xml><?xml version="1.0" encoding="utf-8"?>
<p:tagLst xmlns:p="http://schemas.openxmlformats.org/presentationml/2006/main">
  <p:tag name="KSO_WM_BEAUTIFY_FLAG" val="#wm#"/>
  <p:tag name="KSO_WM_TEMPLATE_CATEGORY" val="custom"/>
  <p:tag name="KSO_WM_TEMPLATE_INDEX" val="20202539"/>
</p:tagLst>
</file>

<file path=ppt/tags/tag98.xml><?xml version="1.0" encoding="utf-8"?>
<p:tagLst xmlns:p="http://schemas.openxmlformats.org/presentationml/2006/main">
  <p:tag name="KSO_WM_BEAUTIFY_FLAG" val="#wm#"/>
  <p:tag name="KSO_WM_TEMPLATE_CATEGORY" val="custom"/>
  <p:tag name="KSO_WM_TEMPLATE_INDEX" val="20202539"/>
</p:tagLst>
</file>

<file path=ppt/tags/tag99.xml><?xml version="1.0" encoding="utf-8"?>
<p:tagLst xmlns:p="http://schemas.openxmlformats.org/presentationml/2006/main">
  <p:tag name="KSO_WM_BEAUTIFY_FLAG" val="#wm#"/>
  <p:tag name="KSO_WM_TEMPLATE_CATEGORY" val="custom"/>
  <p:tag name="KSO_WM_TEMPLATE_INDEX" val="20202539"/>
</p:tagLst>
</file>

<file path=ppt/theme/theme1.xml><?xml version="1.0" encoding="utf-8"?>
<a:theme xmlns:a="http://schemas.openxmlformats.org/drawingml/2006/main" name="1_Office 主题​​">
  <a:themeElements>
    <a:clrScheme name="Adjacency">
      <a:dk1>
        <a:srgbClr val="000000"/>
      </a:dk1>
      <a:lt1>
        <a:srgbClr val="FFFFFF"/>
      </a:lt1>
      <a:dk2>
        <a:srgbClr val="F0F0F0"/>
      </a:dk2>
      <a:lt2>
        <a:srgbClr val="FFFFFF"/>
      </a:lt2>
      <a:accent1>
        <a:srgbClr val="5AA3A2"/>
      </a:accent1>
      <a:accent2>
        <a:srgbClr val="5097B3"/>
      </a:accent2>
      <a:accent3>
        <a:srgbClr val="5789BD"/>
      </a:accent3>
      <a:accent4>
        <a:srgbClr val="6B78B9"/>
      </a:accent4>
      <a:accent5>
        <a:srgbClr val="8867A2"/>
      </a:accent5>
      <a:accent6>
        <a:srgbClr val="A2597F"/>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1677</Words>
  <Application>WPS 演示</Application>
  <PresentationFormat>宽屏</PresentationFormat>
  <Paragraphs>64</Paragraphs>
  <Slides>14</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微软雅黑</vt:lpstr>
      <vt:lpstr>汉仪旗黑-85S</vt:lpstr>
      <vt:lpstr>黑体</vt:lpstr>
      <vt:lpstr>华文楷体</vt:lpstr>
      <vt:lpstr>华文新魏</vt:lpstr>
      <vt:lpstr>Arial Unicode MS</vt:lpstr>
      <vt:lpstr>Calibri</vt:lpstr>
      <vt:lpstr>Cambria Math</vt:lpstr>
      <vt:lpstr>华文仿宋</vt:lpstr>
      <vt:lpstr>1_Office 主题​​</vt:lpstr>
      <vt:lpstr>PowerPoint 演示文稿</vt:lpstr>
      <vt:lpstr>Motivation</vt:lpstr>
      <vt:lpstr>Method</vt:lpstr>
      <vt:lpstr>PowerPoint 演示文稿</vt:lpstr>
      <vt:lpstr>Instant pseudo labeling</vt:lpstr>
      <vt:lpstr>Weak-strong data augmentations</vt:lpstr>
      <vt:lpstr>Co-rectify</vt:lpstr>
      <vt:lpstr>实验结果</vt:lpstr>
      <vt:lpstr>PowerPoint 演示文稿</vt:lpstr>
      <vt:lpstr>消融实验--Instant pseudo labeling</vt:lpstr>
      <vt:lpstr>消融实验--Size of unlabeled data</vt:lpstr>
      <vt:lpstr>消融实验</vt:lpstr>
      <vt:lpstr>消融实验--Co-rectify</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釿棘</cp:lastModifiedBy>
  <cp:revision>214</cp:revision>
  <dcterms:created xsi:type="dcterms:W3CDTF">2019-06-19T02:08:00Z</dcterms:created>
  <dcterms:modified xsi:type="dcterms:W3CDTF">2022-10-30T09:07:23Z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2C08617EB3764946A49D69352D47AF72</vt:lpwstr>
  </property>
</Properties>
</file>