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0" r:id="rId5"/>
    <p:sldId id="262" r:id="rId6"/>
    <p:sldId id="258" r:id="rId7"/>
    <p:sldId id="261" r:id="rId8"/>
    <p:sldId id="281" r:id="rId9"/>
    <p:sldId id="270" r:id="rId10"/>
    <p:sldId id="282" r:id="rId11"/>
    <p:sldId id="283" r:id="rId12"/>
    <p:sldId id="268" r:id="rId13"/>
    <p:sldId id="265" r:id="rId14"/>
    <p:sldId id="269" r:id="rId15"/>
    <p:sldId id="26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6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8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9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45.xml"/><Relationship Id="rId4" Type="http://schemas.openxmlformats.org/officeDocument/2006/relationships/image" Target="file:///C:\Users\1V994W2\Documents\Tencent%20Files\574576071\FileRecv\&#25340;&#35013;&#32032;&#26448;\&#31616;&#32422;&#28385;&#29256;-28\\04\subject_holdleft_188,0,0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4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3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0" name="组合 9"/>
          <p:cNvGrpSpPr/>
          <p:nvPr userDrawn="1">
            <p:custDataLst>
              <p:tags r:id="rId8"/>
            </p:custDataLst>
          </p:nvPr>
        </p:nvGrpSpPr>
        <p:grpSpPr>
          <a:xfrm>
            <a:off x="3102880" y="2506027"/>
            <a:ext cx="5977890" cy="2463165"/>
            <a:chOff x="3107055" y="2184400"/>
            <a:chExt cx="5977890" cy="2463165"/>
          </a:xfrm>
        </p:grpSpPr>
        <p:cxnSp>
          <p:nvCxnSpPr>
            <p:cNvPr id="11" name="直接连接符 10"/>
            <p:cNvCxnSpPr/>
            <p:nvPr>
              <p:custDataLst>
                <p:tags r:id="rId9"/>
              </p:custDataLst>
            </p:nvPr>
          </p:nvCxnSpPr>
          <p:spPr>
            <a:xfrm>
              <a:off x="3107055" y="2184400"/>
              <a:ext cx="59778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0"/>
              </p:custDataLst>
            </p:nvPr>
          </p:nvCxnSpPr>
          <p:spPr>
            <a:xfrm>
              <a:off x="3107055" y="4647565"/>
              <a:ext cx="59778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3102880" y="1888807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7144655" y="1888807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r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85750" marR="0" lvl="0" indent="-28575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3"/>
            </p:custDataLst>
          </p:nvPr>
        </p:nvSpPr>
        <p:spPr>
          <a:xfrm>
            <a:off x="3102880" y="2871789"/>
            <a:ext cx="5985510" cy="118554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4"/>
            </p:custDataLst>
          </p:nvPr>
        </p:nvSpPr>
        <p:spPr>
          <a:xfrm>
            <a:off x="3102880" y="4186555"/>
            <a:ext cx="5986240" cy="44037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5609591" y="3930015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2808" y="4133215"/>
            <a:ext cx="5366385" cy="593021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412808" y="2331720"/>
            <a:ext cx="5365750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Font typeface="Arial" panose="020B0604020202020204" pitchFamily="34" charset="0"/>
              <a:buNone/>
              <a:defRPr sz="8000" b="0" spc="10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8212"/>
            <a:ext cx="720090" cy="58978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212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30977"/>
            <a:ext cx="1620202" cy="1327023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0977"/>
            <a:ext cx="1620202" cy="13270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215" y="1397000"/>
            <a:ext cx="247278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1163956" y="2644458"/>
            <a:ext cx="5767705" cy="83566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1163956" y="3891599"/>
            <a:ext cx="5767705" cy="43802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>
            <p:custDataLst>
              <p:tags r:id="rId10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625630"/>
            <a:ext cx="4389120" cy="360674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8212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9788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978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8.xml"/><Relationship Id="rId3" Type="http://schemas.openxmlformats.org/officeDocument/2006/relationships/image" Target="../media/image6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60.xml"/><Relationship Id="rId2" Type="http://schemas.openxmlformats.org/officeDocument/2006/relationships/image" Target="../media/image14.png"/><Relationship Id="rId1" Type="http://schemas.openxmlformats.org/officeDocument/2006/relationships/tags" Target="../tags/tag1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52.xml"/><Relationship Id="rId2" Type="http://schemas.openxmlformats.org/officeDocument/2006/relationships/image" Target="../media/image7.png"/><Relationship Id="rId1" Type="http://schemas.openxmlformats.org/officeDocument/2006/relationships/tags" Target="../tags/tag15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A Fast-Converging Query-Based Object Detector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2858770" y="1152525"/>
            <a:ext cx="6474460" cy="1278890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4800" b="0" u="none" strike="noStrike" kern="1200" cap="none" spc="5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ctr"/>
            <a:r>
              <a:rPr lang="zh-CN" altLang="en-US" sz="5400"/>
              <a:t>AdaMixer</a:t>
            </a:r>
            <a:endParaRPr lang="zh-CN" altLang="en-US" sz="5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11035"/>
          <a:stretch>
            <a:fillRect/>
          </a:stretch>
        </p:blipFill>
        <p:spPr>
          <a:xfrm>
            <a:off x="1623695" y="2564130"/>
            <a:ext cx="8945245" cy="23088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32155" y="443230"/>
            <a:ext cx="10789920" cy="850900"/>
          </a:xfrm>
        </p:spPr>
        <p:txBody>
          <a:bodyPr>
            <a:normAutofit/>
          </a:bodyPr>
          <a:p>
            <a:r>
              <a:rPr lang="zh-CN" altLang="en-US" sz="2800"/>
              <a:t>Overall AdaMixer </a:t>
            </a:r>
            <a:r>
              <a:rPr lang="en-US" altLang="zh-CN" sz="2800"/>
              <a:t>D</a:t>
            </a:r>
            <a:r>
              <a:rPr lang="zh-CN" altLang="en-US" sz="2800"/>
              <a:t>etector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1417955"/>
            <a:ext cx="10789920" cy="3633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8515" y="5175250"/>
            <a:ext cx="8323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/>
              <a:t>两个主要部分构成：主干网络、AdaMixer解码器，</a:t>
            </a:r>
            <a:endParaRPr lang="zh-CN" altLang="en-US"/>
          </a:p>
          <a:p>
            <a:pPr fontAlgn="auto">
              <a:lnSpc>
                <a:spcPct val="200000"/>
              </a:lnSpc>
            </a:pPr>
            <a:r>
              <a:rPr lang="zh-CN" altLang="en-US"/>
              <a:t>优点：不需要额外的注意力编码器以及显式的多尺度建模网络</a:t>
            </a:r>
            <a:r>
              <a:rPr lang="en-US" altLang="zh-CN"/>
              <a:t>(FPN)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69925" y="598170"/>
            <a:ext cx="10993120" cy="5742940"/>
          </a:xfrm>
        </p:spPr>
        <p:txBody>
          <a:bodyPr/>
          <a:p>
            <a:r>
              <a:rPr lang="zh-CN" altLang="en-US" sz="2800" b="1"/>
              <a:t>Experiments</a:t>
            </a:r>
            <a:endParaRPr lang="zh-CN" altLang="en-US" sz="28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3575" y="1470660"/>
            <a:ext cx="8065135" cy="4740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>
          <a:xfrm>
            <a:off x="500380" y="443230"/>
            <a:ext cx="11021695" cy="582930"/>
          </a:xfrm>
        </p:spPr>
        <p:txBody>
          <a:bodyPr/>
          <a:p>
            <a:r>
              <a:rPr lang="zh-CN" altLang="en-US" sz="2800"/>
              <a:t> Ablation Studies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1263650"/>
            <a:ext cx="11106150" cy="4792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" y="1505585"/>
            <a:ext cx="10864215" cy="2637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335" y="443230"/>
            <a:ext cx="10746740" cy="758825"/>
          </a:xfrm>
        </p:spPr>
        <p:txBody>
          <a:bodyPr/>
          <a:p>
            <a:r>
              <a:rPr lang="en-US" altLang="zh-CN" sz="3200">
                <a:sym typeface="+mn-ea"/>
              </a:rPr>
              <a:t>Background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335" y="1075055"/>
            <a:ext cx="1074674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32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·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目前基于query的检测器成为研究的热点，通过query集合和图像特征图的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迭代交互抽取特征，不断完善query本身的语义，使其能够完成query对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object的一对一cls和bbox预测。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· 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存在问题：收敛速度慢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性能有限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backbone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和解码器之间额外网络设计的复杂性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335" y="443230"/>
            <a:ext cx="10746740" cy="758825"/>
          </a:xfrm>
        </p:spPr>
        <p:txBody>
          <a:bodyPr/>
          <a:p>
            <a:r>
              <a:rPr lang="en-US" altLang="zh-CN" sz="3200">
                <a:sym typeface="+mn-ea"/>
              </a:rPr>
              <a:t>Contribution</a:t>
            </a:r>
            <a:endParaRPr lang="en-US" altLang="zh-CN" sz="3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335" y="1202055"/>
            <a:ext cx="1043051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200000"/>
              </a:lnSpc>
            </a:pPr>
            <a:r>
              <a:rPr lang="en-US" altLang="zh-CN" sz="2800" b="1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·  </a:t>
            </a:r>
            <a:r>
              <a:rPr lang="zh-CN" altLang="zh-CN" sz="240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本文</a:t>
            </a:r>
            <a:r>
              <a:rPr lang="zh-CN" altLang="zh-CN" sz="240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通过增强检测器的自适应建模能力（增强采样位置的自适应能力和解码特征的自适应能力）来加速query-based检测器的收敛和最终的表现效果，并且使模型架构维持在一个相对简单的结构上。</a:t>
            </a:r>
            <a:endParaRPr lang="zh-CN" altLang="zh-CN" sz="240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3200" b="1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·  </a:t>
            </a:r>
            <a:r>
              <a:rPr lang="zh-CN" altLang="zh-CN" sz="240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提出</a:t>
            </a:r>
            <a:r>
              <a:rPr lang="zh-CN" altLang="zh-CN" sz="240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3D特征空间采样和动态MLP-Mixer检测头两个关键</a:t>
            </a:r>
            <a:r>
              <a:rPr lang="zh-CN" altLang="zh-CN" sz="2400">
                <a:latin typeface="Yu Gothic" panose="020B0400000000000000" charset="-128"/>
                <a:ea typeface="Yu Gothic" panose="020B0400000000000000" charset="-128"/>
                <a:cs typeface="Yu Gothic" panose="020B0400000000000000" charset="-128"/>
                <a:sym typeface="+mn-ea"/>
              </a:rPr>
              <a:t>技术来增强query-based检测器的decoder解码部分</a:t>
            </a:r>
            <a:endParaRPr lang="zh-CN" altLang="zh-CN" sz="240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zh-CN" sz="2400">
              <a:latin typeface="Yu Gothic" panose="020B0400000000000000" charset="-128"/>
              <a:ea typeface="Yu Gothic" panose="020B0400000000000000" charset="-128"/>
              <a:cs typeface="Yu Gothic" panose="020B0400000000000000" charset="-128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605155" y="1548130"/>
            <a:ext cx="6447155" cy="4619625"/>
          </a:xfrm>
        </p:spPr>
        <p:txBody>
          <a:bodyPr>
            <a:noAutofit/>
          </a:bodyPr>
          <a:p>
            <a:pPr marL="0" indent="0">
              <a:lnSpc>
                <a:spcPct val="20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 </a:t>
            </a:r>
            <a:r>
              <a:rPr lang="zh-CN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免于引入设计繁重、计算量大的各种注意力编码器（attentional encoder），或者特征金字塔式的多尺度交互网络</a:t>
            </a:r>
            <a:endParaRPr lang="zh-CN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模型</a:t>
            </a:r>
            <a:r>
              <a:rPr lang="zh-CN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效果超越了很多之前的模型</a:t>
            </a:r>
            <a:endParaRPr lang="zh-CN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· </a:t>
            </a:r>
            <a:r>
              <a:rPr lang="zh-CN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进一步简化了基于query的检测器的结构</a:t>
            </a:r>
            <a:endParaRPr lang="zh-CN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22630" y="513715"/>
            <a:ext cx="10746740" cy="873760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en-US" altLang="zh-CN" sz="3200">
                <a:sym typeface="+mn-ea"/>
              </a:rPr>
              <a:t>Advantage</a:t>
            </a:r>
            <a:endParaRPr lang="en-US" altLang="zh-CN" sz="32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52310" y="1548130"/>
            <a:ext cx="4986020" cy="4058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440" y="1292860"/>
            <a:ext cx="5714365" cy="47650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2940" y="278765"/>
            <a:ext cx="10866755" cy="1014095"/>
          </a:xfrm>
        </p:spPr>
        <p:txBody>
          <a:bodyPr/>
          <a:p>
            <a:r>
              <a:rPr sz="3200">
                <a:sym typeface="+mn-ea"/>
              </a:rPr>
              <a:t>3D </a:t>
            </a:r>
            <a:r>
              <a:rPr lang="en-US" altLang="zh-CN" sz="3200">
                <a:sym typeface="+mn-ea"/>
              </a:rPr>
              <a:t>F</a:t>
            </a:r>
            <a:r>
              <a:rPr sz="3200">
                <a:sym typeface="+mn-ea"/>
              </a:rPr>
              <a:t>eature </a:t>
            </a:r>
            <a:r>
              <a:rPr lang="en-US" altLang="zh-CN" sz="3200">
                <a:sym typeface="+mn-ea"/>
              </a:rPr>
              <a:t>S</a:t>
            </a:r>
            <a:r>
              <a:rPr sz="3200">
                <a:sym typeface="+mn-ea"/>
              </a:rPr>
              <a:t>ampling</a:t>
            </a:r>
            <a:endParaRPr lang="zh-CN" altLang="en-US" sz="320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6186805" y="1097280"/>
            <a:ext cx="5620385" cy="5387975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对位置向量采用的参数化并不是常用框的lrtb坐标或是ccwh坐标，而是xyzr形式，其中z代表着框大小的对数，r代表着框长宽比的对数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把多尺度特征作为三维空间特征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z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轴坐标计算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自适应</a:t>
            </a: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3D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特征采样处理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0" y="4502785"/>
            <a:ext cx="3048000" cy="600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070" y="572770"/>
            <a:ext cx="10982325" cy="644525"/>
          </a:xfrm>
        </p:spPr>
        <p:txBody>
          <a:bodyPr>
            <a:noAutofit/>
          </a:bodyPr>
          <a:p>
            <a:r>
              <a:rPr lang="zh-CN" altLang="en-US" sz="3200"/>
              <a:t>流</a:t>
            </a:r>
            <a:r>
              <a:rPr lang="en-US" altLang="zh-CN" sz="3200"/>
              <a:t> </a:t>
            </a:r>
            <a:r>
              <a:rPr lang="zh-CN" altLang="en-US" sz="3200"/>
              <a:t>程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105" y="1515110"/>
            <a:ext cx="10808970" cy="4826000"/>
          </a:xfrm>
        </p:spPr>
        <p:txBody>
          <a:bodyPr/>
          <a:p>
            <a:pPr>
              <a:lnSpc>
                <a:spcPct val="200000"/>
              </a:lnSpc>
            </a:pPr>
            <a:r>
              <a:rPr sz="1800" b="1"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把query解耦成两个向量，分别是content vector和positional vector，其中query代表着的框可以由位置向量解码而来。</a:t>
            </a:r>
            <a:endParaRPr sz="1800" b="1"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1800" b="1"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在每一个stage，query decoder都会更新refine这两个向量。</a:t>
            </a:r>
            <a:endParaRPr lang="zh-CN" altLang="en-US" sz="1800" b="1"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  <a:p>
            <a:pPr>
              <a:lnSpc>
                <a:spcPct val="200000"/>
              </a:lnSpc>
            </a:pPr>
            <a:r>
              <a:rPr sz="1800" b="1"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自适应3D特征采样首先由query根据自己的内容向量生成多组offset，再在3D特征空间上进行对应点的插值采样得到对应的特征。</a:t>
            </a:r>
            <a:endParaRPr lang="zh-CN" altLang="en-US" sz="1800" b="1"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  <a:p>
            <a:pPr>
              <a:lnSpc>
                <a:spcPct val="200000"/>
              </a:lnSpc>
            </a:pPr>
            <a:r>
              <a:rPr sz="1800" b="1">
                <a:latin typeface="Microsoft YaHei UI Light" panose="020B0502040204020203" charset="-122"/>
                <a:ea typeface="Microsoft YaHei UI Light" panose="020B0502040204020203" charset="-122"/>
                <a:cs typeface="Microsoft YaHei UI Light" panose="020B0502040204020203" charset="-122"/>
                <a:sym typeface="+mn-ea"/>
              </a:rPr>
              <a:t>3D特征空间有益于统一自适应地学习目标物体的位置和尺度的变化。</a:t>
            </a:r>
            <a:endParaRPr lang="zh-CN" altLang="en-US" sz="1800" b="1">
              <a:latin typeface="Microsoft YaHei UI Light" panose="020B0502040204020203" charset="-122"/>
              <a:ea typeface="Microsoft YaHei UI Light" panose="020B0502040204020203" charset="-122"/>
              <a:cs typeface="Microsoft YaHei UI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722800" y="473230"/>
            <a:ext cx="9626400" cy="723600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2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t>Adaptive Content Decoding</a:t>
            </a:r>
          </a:p>
        </p:txBody>
      </p:sp>
      <p:pic>
        <p:nvPicPr>
          <p:cNvPr id="9" name="内容占位符 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24205" y="1196975"/>
            <a:ext cx="10943590" cy="3761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2630" y="4985385"/>
            <a:ext cx="10831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/>
              <a:t>受</a:t>
            </a:r>
            <a:r>
              <a:t>MLP-Mixer提出</a:t>
            </a:r>
            <a:r>
              <a:rPr lang="zh-CN"/>
              <a:t>的</a:t>
            </a:r>
            <a:r>
              <a:t>逐query的自适应通道和空间mixing操作</a:t>
            </a:r>
            <a:r>
              <a:rPr>
                <a:sym typeface="+mn-ea"/>
              </a:rPr>
              <a:t>的启发</a:t>
            </a:r>
            <a:r>
              <a:t>。</a:t>
            </a:r>
            <a:r>
              <a:rPr lang="zh-CN"/>
              <a:t>这里</a:t>
            </a:r>
            <a:r>
              <a:t>的decoder用动态依赖于query的权重去沿两个维度（通道和空间 ）mixing采集到的特征，由于采集的特征可能来自于不同层级的特征图，这样的mixing操作自然赋予了decoder多尺度交互建模的能力。</a:t>
            </a:r>
          </a:p>
          <a:p>
            <a:pPr fontAlgn="auto">
              <a:lnSpc>
                <a:spcPct val="150000"/>
              </a:lnSpc>
            </a:pPr>
          </a:p>
        </p:txBody>
      </p:sp>
      <p:sp>
        <p:nvSpPr>
          <p:cNvPr id="2" name="矩形 1"/>
          <p:cNvSpPr/>
          <p:nvPr/>
        </p:nvSpPr>
        <p:spPr>
          <a:xfrm>
            <a:off x="991870" y="1321435"/>
            <a:ext cx="4054475" cy="3663950"/>
          </a:xfrm>
          <a:prstGeom prst="rect">
            <a:avLst/>
          </a:prstGeom>
          <a:noFill/>
          <a:ln w="22225" cmpd="sng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47310" y="1295400"/>
            <a:ext cx="4645025" cy="3663315"/>
          </a:xfrm>
          <a:prstGeom prst="rect">
            <a:avLst/>
          </a:prstGeom>
          <a:noFill/>
          <a:ln w="22225" cmpd="sng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bldLvl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1048385"/>
          </a:xfrm>
        </p:spPr>
        <p:txBody>
          <a:bodyPr>
            <a:normAutofit/>
          </a:bodyPr>
          <a:p>
            <a:r>
              <a:rPr lang="zh-CN" altLang="en-US"/>
              <a:t>自适应通道混合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704975"/>
            <a:ext cx="5556250" cy="416687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6211570" y="734695"/>
            <a:ext cx="5822315" cy="5734685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首先，对一个分组中的一个查询给定采样特征矩阵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自适应通道混合(ACM)是利用基于q的动态权值对通道维度上的特征x进行变换来自适应增强通道语义。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在这一步中，动态权重在3D空间的不同采样点之间共享，类似于对RoI特征的自适应1 × 1卷积。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13690"/>
            <a:ext cx="10852150" cy="1048385"/>
          </a:xfrm>
        </p:spPr>
        <p:txBody>
          <a:bodyPr>
            <a:normAutofit/>
          </a:bodyPr>
          <a:p>
            <a:r>
              <a:rPr lang="zh-CN" altLang="en-US"/>
              <a:t>自适应空间混合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669925" y="4645025"/>
            <a:ext cx="11363960" cy="1824355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为了使查询能够适应采样特征的空间结构，我们引入了自适应空间混合(ASM)过程。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如图所示，ASM可以描述为:首先对信道混合特征矩阵进行转置，对其空间维度进行动态核。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rcRect l="604"/>
          <a:stretch>
            <a:fillRect/>
          </a:stretch>
        </p:blipFill>
        <p:spPr>
          <a:xfrm>
            <a:off x="2383155" y="1231900"/>
            <a:ext cx="7103745" cy="3132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3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3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3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3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2、23、29、32、36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4331"/>
  <p:tag name="KSO_WM_UNIT_ID" val="custom20204331_1*b*1"/>
  <p:tag name="KSO_WM_UNIT_VALUE" val="25"/>
  <p:tag name="KSO_WM_UNIT_ISNUMDGMTITLE" val="0"/>
</p:tagLst>
</file>

<file path=ppt/tags/tag147.xml><?xml version="1.0" encoding="utf-8"?>
<p:tagLst xmlns:p="http://schemas.openxmlformats.org/presentationml/2006/main">
  <p:tag name="KSO_WM_UNIT_PLACING_PICTURE_USER_VIEWPORT" val="{&quot;height&quot;:2820,&quot;width&quot;:9720}"/>
</p:tagLst>
</file>

<file path=ppt/tags/tag14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31"/>
  <p:tag name="KSO_WM_SLIDE_ID" val="custom20204331_1"/>
  <p:tag name="KSO_WM_TEMPLATE_MASTER_THUMB_INDEX" val="12"/>
  <p:tag name="KSO_WM_TEMPLATE_THUMBS_INDEX" val="1、4、7、9、12、15、16、17、18、19、20、21、22、23、29、32、36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1.xml><?xml version="1.0" encoding="utf-8"?>
<p:tagLst xmlns:p="http://schemas.openxmlformats.org/presentationml/2006/main">
  <p:tag name="KSO_WM_UNIT_PLACING_PICTURE_USER_VIEWPORT" val="{&quot;height&quot;:5055,&quot;width&quot;:6210}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59.xml><?xml version="1.0" encoding="utf-8"?>
<p:tagLst xmlns:p="http://schemas.openxmlformats.org/presentationml/2006/main">
  <p:tag name="KSO_WM_UNIT_PLACING_PICTURE_USER_VIEWPORT" val="{&quot;height&quot;:7539,&quot;width&quot;:12827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31"/>
</p:tagLst>
</file>

<file path=ppt/tags/tag163.xml><?xml version="1.0" encoding="utf-8"?>
<p:tagLst xmlns:p="http://schemas.openxmlformats.org/presentationml/2006/main">
  <p:tag name="COMMONDATA" val="eyJoZGlkIjoiNTk4NmE0ZTdjMWFlNWEwY2U3ZjVkZDdmMmFkNTYxY2Q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75">
      <a:dk1>
        <a:srgbClr val="000000"/>
      </a:dk1>
      <a:lt1>
        <a:srgbClr val="FFFFFF"/>
      </a:lt1>
      <a:dk2>
        <a:srgbClr val="FEF4F4"/>
      </a:dk2>
      <a:lt2>
        <a:srgbClr val="FCFBFB"/>
      </a:lt2>
      <a:accent1>
        <a:srgbClr val="F68282"/>
      </a:accent1>
      <a:accent2>
        <a:srgbClr val="DD9279"/>
      </a:accent2>
      <a:accent3>
        <a:srgbClr val="ECE4D4"/>
      </a:accent3>
      <a:accent4>
        <a:srgbClr val="E4ECD4"/>
      </a:accent4>
      <a:accent5>
        <a:srgbClr val="99DF82"/>
      </a:accent5>
      <a:accent6>
        <a:srgbClr val="68CF6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WPS 演示</Application>
  <PresentationFormat>宽屏</PresentationFormat>
  <Paragraphs>66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汉仪旗黑-85S</vt:lpstr>
      <vt:lpstr>黑体</vt:lpstr>
      <vt:lpstr>等线</vt:lpstr>
      <vt:lpstr>Yu Gothic</vt:lpstr>
      <vt:lpstr>Microsoft YaHei UI Light</vt:lpstr>
      <vt:lpstr>Arial Unicode MS</vt:lpstr>
      <vt:lpstr>Calibri</vt:lpstr>
      <vt:lpstr>PMingLiU-ExtB</vt:lpstr>
      <vt:lpstr>MS PGothic</vt:lpstr>
      <vt:lpstr>等线 Light</vt:lpstr>
      <vt:lpstr>楷体</vt:lpstr>
      <vt:lpstr>方正舒体</vt:lpstr>
      <vt:lpstr>Bahnschrift</vt:lpstr>
      <vt:lpstr>Bahnschrift SemiBold</vt:lpstr>
      <vt:lpstr>Yu Gothic Medium</vt:lpstr>
      <vt:lpstr>1_Office 主题​​</vt:lpstr>
      <vt:lpstr>PowerPoint 演示文稿</vt:lpstr>
      <vt:lpstr>Background</vt:lpstr>
      <vt:lpstr>Background</vt:lpstr>
      <vt:lpstr>PowerPoint 演示文稿</vt:lpstr>
      <vt:lpstr>3D Feature Sampling</vt:lpstr>
      <vt:lpstr>PowerPoint 演示文稿</vt:lpstr>
      <vt:lpstr>PowerPoint 演示文稿</vt:lpstr>
      <vt:lpstr>PowerPoint 演示文稿</vt:lpstr>
      <vt:lpstr>自适应通道混合</vt:lpstr>
      <vt:lpstr>Overall AdaMixer Detector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釿棘</cp:lastModifiedBy>
  <cp:revision>209</cp:revision>
  <dcterms:created xsi:type="dcterms:W3CDTF">2019-06-19T02:08:00Z</dcterms:created>
  <dcterms:modified xsi:type="dcterms:W3CDTF">2022-06-08T14:15:11Z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0468A369EE7C4768BB706F12C9C4949E</vt:lpwstr>
  </property>
</Properties>
</file>