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301" r:id="rId2"/>
    <p:sldId id="256" r:id="rId3"/>
    <p:sldId id="302" r:id="rId4"/>
    <p:sldId id="367" r:id="rId5"/>
    <p:sldId id="333" r:id="rId6"/>
    <p:sldId id="352" r:id="rId7"/>
    <p:sldId id="366" r:id="rId8"/>
    <p:sldId id="334" r:id="rId9"/>
    <p:sldId id="291" r:id="rId10"/>
    <p:sldId id="332" r:id="rId11"/>
    <p:sldId id="337" r:id="rId12"/>
    <p:sldId id="354" r:id="rId13"/>
    <p:sldId id="355" r:id="rId14"/>
    <p:sldId id="362" r:id="rId15"/>
    <p:sldId id="338" r:id="rId16"/>
    <p:sldId id="339" r:id="rId17"/>
    <p:sldId id="356" r:id="rId18"/>
    <p:sldId id="340" r:id="rId19"/>
    <p:sldId id="357" r:id="rId20"/>
    <p:sldId id="341" r:id="rId21"/>
    <p:sldId id="358" r:id="rId22"/>
    <p:sldId id="363" r:id="rId23"/>
    <p:sldId id="342" r:id="rId24"/>
    <p:sldId id="359" r:id="rId25"/>
    <p:sldId id="364" r:id="rId26"/>
    <p:sldId id="343" r:id="rId27"/>
    <p:sldId id="344" r:id="rId28"/>
    <p:sldId id="345" r:id="rId29"/>
    <p:sldId id="346" r:id="rId30"/>
    <p:sldId id="365" r:id="rId31"/>
    <p:sldId id="347" r:id="rId32"/>
    <p:sldId id="360" r:id="rId33"/>
    <p:sldId id="348" r:id="rId34"/>
    <p:sldId id="349" r:id="rId35"/>
    <p:sldId id="351" r:id="rId36"/>
    <p:sldId id="335" r:id="rId37"/>
    <p:sldId id="350" r:id="rId38"/>
    <p:sldId id="336" r:id="rId39"/>
    <p:sldId id="361" r:id="rId40"/>
    <p:sldId id="288" r:id="rId41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996"/>
    <a:srgbClr val="878497"/>
    <a:srgbClr val="4F5261"/>
    <a:srgbClr val="454855"/>
    <a:srgbClr val="ACB6C2"/>
    <a:srgbClr val="E6E6E1"/>
    <a:srgbClr val="777C91"/>
    <a:srgbClr val="DA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3963" autoAdjust="0"/>
  </p:normalViewPr>
  <p:slideViewPr>
    <p:cSldViewPr snapToGrid="0">
      <p:cViewPr varScale="1">
        <p:scale>
          <a:sx n="62" d="100"/>
          <a:sy n="62" d="100"/>
        </p:scale>
        <p:origin x="400" y="45"/>
      </p:cViewPr>
      <p:guideLst/>
    </p:cSldViewPr>
  </p:slideViewPr>
  <p:outlineViewPr>
    <p:cViewPr>
      <p:scale>
        <a:sx n="33" d="100"/>
        <a:sy n="33" d="100"/>
      </p:scale>
      <p:origin x="0" y="-1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E3D3D-54CC-4465-A424-D1F77C67D5F0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7B36A-A9E4-4FF0-8117-3F9EB9F201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51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601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45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28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23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19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51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22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131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3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63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10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94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94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60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89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00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48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45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43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7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68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3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871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023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38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78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9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41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92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0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5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21529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 userDrawn="1"/>
        </p:nvSpPr>
        <p:spPr>
          <a:xfrm rot="9978963">
            <a:off x="-569586" y="1580786"/>
            <a:ext cx="13199716" cy="3218568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145907">
            <a:off x="7747708" y="-758861"/>
            <a:ext cx="3367705" cy="716850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-1" y="3441697"/>
            <a:ext cx="12213529" cy="34163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12192000" cy="7040952"/>
            <a:chOff x="0" y="0"/>
            <a:chExt cx="12192000" cy="7040952"/>
          </a:xfrm>
        </p:grpSpPr>
        <p:sp>
          <p:nvSpPr>
            <p:cNvPr id="7" name="等腰三角形 6"/>
            <p:cNvSpPr/>
            <p:nvPr userDrawn="1"/>
          </p:nvSpPr>
          <p:spPr>
            <a:xfrm>
              <a:off x="0" y="0"/>
              <a:ext cx="12192000" cy="6858000"/>
            </a:xfrm>
            <a:prstGeom prst="triangle">
              <a:avLst>
                <a:gd name="adj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1152482">
              <a:off x="343029" y="212776"/>
              <a:ext cx="2442544" cy="6828176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 rot="10800000" flipH="1">
            <a:off x="5406453" y="0"/>
            <a:ext cx="67855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 flipH="1" flipV="1">
            <a:off x="0" y="1"/>
            <a:ext cx="5694744" cy="613458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 userDrawn="1"/>
        </p:nvSpPr>
        <p:spPr>
          <a:xfrm rot="10554878">
            <a:off x="4340030" y="297589"/>
            <a:ext cx="7892839" cy="552947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0" y="680130"/>
            <a:ext cx="12192000" cy="61778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 userDrawn="1"/>
        </p:nvGrpSpPr>
        <p:grpSpPr>
          <a:xfrm>
            <a:off x="10387584" y="176259"/>
            <a:ext cx="1152000" cy="325779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9" name="Freeform 5"/>
            <p:cNvSpPr/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/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/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/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/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/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/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/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/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/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/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/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/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/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/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/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/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/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/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/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1"/>
            <p:cNvSpPr/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2"/>
            <p:cNvSpPr/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3"/>
            <p:cNvSpPr/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"/>
            <p:cNvSpPr/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5"/>
            <p:cNvSpPr/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等腰三角形 2"/>
          <p:cNvSpPr/>
          <p:nvPr userDrawn="1"/>
        </p:nvSpPr>
        <p:spPr>
          <a:xfrm rot="5400000">
            <a:off x="424534" y="229816"/>
            <a:ext cx="254643" cy="2195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0800000">
            <a:off x="21529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 userDrawn="1"/>
        </p:nvSpPr>
        <p:spPr>
          <a:xfrm rot="9978963">
            <a:off x="-569586" y="1580786"/>
            <a:ext cx="13199716" cy="3218568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145907">
            <a:off x="7747708" y="-758861"/>
            <a:ext cx="3367705" cy="716850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 rot="10800000">
            <a:off x="0" y="-182952"/>
            <a:ext cx="12192000" cy="7040952"/>
            <a:chOff x="0" y="0"/>
            <a:chExt cx="12192000" cy="7040952"/>
          </a:xfrm>
        </p:grpSpPr>
        <p:sp>
          <p:nvSpPr>
            <p:cNvPr id="7" name="等腰三角形 6"/>
            <p:cNvSpPr/>
            <p:nvPr userDrawn="1"/>
          </p:nvSpPr>
          <p:spPr>
            <a:xfrm>
              <a:off x="0" y="0"/>
              <a:ext cx="12192000" cy="6858000"/>
            </a:xfrm>
            <a:prstGeom prst="triangle">
              <a:avLst>
                <a:gd name="adj" fmla="val 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 rot="11152482">
              <a:off x="343029" y="212776"/>
              <a:ext cx="2442544" cy="6828176"/>
            </a:xfrm>
            <a:prstGeom prst="triangle">
              <a:avLst>
                <a:gd name="adj" fmla="val 100000"/>
              </a:avLst>
            </a:prstGeom>
            <a:solidFill>
              <a:schemeClr val="tx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 flipH="1">
            <a:off x="0" y="0"/>
            <a:ext cx="67855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99430" y="0"/>
            <a:ext cx="3193142" cy="6858000"/>
          </a:xfrm>
          <a:prstGeom prst="rect">
            <a:avLst/>
          </a:prstGeom>
          <a:solidFill>
            <a:srgbClr val="777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3717014" y="586644"/>
            <a:ext cx="3367705" cy="701559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0" y="-2"/>
            <a:ext cx="12192000" cy="6858002"/>
          </a:xfrm>
          <a:custGeom>
            <a:avLst/>
            <a:gdLst>
              <a:gd name="connsiteX0" fmla="*/ 4499428 w 12192000"/>
              <a:gd name="connsiteY0" fmla="*/ 1 h 6858002"/>
              <a:gd name="connsiteX1" fmla="*/ 0 w 12192000"/>
              <a:gd name="connsiteY1" fmla="*/ 1 h 6858002"/>
              <a:gd name="connsiteX2" fmla="*/ 0 w 12192000"/>
              <a:gd name="connsiteY2" fmla="*/ 6858002 h 6858002"/>
              <a:gd name="connsiteX3" fmla="*/ 4499428 w 12192000"/>
              <a:gd name="connsiteY3" fmla="*/ 6858002 h 6858002"/>
              <a:gd name="connsiteX4" fmla="*/ 12192000 w 12192000"/>
              <a:gd name="connsiteY4" fmla="*/ 0 h 6858002"/>
              <a:gd name="connsiteX5" fmla="*/ 7692570 w 12192000"/>
              <a:gd name="connsiteY5" fmla="*/ 0 h 6858002"/>
              <a:gd name="connsiteX6" fmla="*/ 7692570 w 12192000"/>
              <a:gd name="connsiteY6" fmla="*/ 6858002 h 6858002"/>
              <a:gd name="connsiteX7" fmla="*/ 12192000 w 12192000"/>
              <a:gd name="connsiteY7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2">
                <a:moveTo>
                  <a:pt x="4499428" y="1"/>
                </a:moveTo>
                <a:lnTo>
                  <a:pt x="0" y="1"/>
                </a:lnTo>
                <a:lnTo>
                  <a:pt x="0" y="6858002"/>
                </a:lnTo>
                <a:lnTo>
                  <a:pt x="4499428" y="6858002"/>
                </a:lnTo>
                <a:close/>
                <a:moveTo>
                  <a:pt x="12192000" y="0"/>
                </a:moveTo>
                <a:lnTo>
                  <a:pt x="7692570" y="0"/>
                </a:lnTo>
                <a:lnTo>
                  <a:pt x="7692570" y="6858002"/>
                </a:lnTo>
                <a:lnTo>
                  <a:pt x="12192000" y="6858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43264" y="586644"/>
            <a:ext cx="3367705" cy="701559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0" y="0"/>
            <a:ext cx="8305800" cy="6858000"/>
            <a:chOff x="0" y="0"/>
            <a:chExt cx="8305800" cy="6858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43264" y="586644"/>
            <a:ext cx="3367705" cy="701559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flipH="1">
            <a:off x="2882900" y="0"/>
            <a:ext cx="93091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黑简体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462090" y="6019448"/>
            <a:ext cx="2417010" cy="683518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1" name="Freeform 12"/>
            <p:cNvSpPr/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2" name="Freeform 13"/>
            <p:cNvSpPr/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3" name="Freeform 14"/>
            <p:cNvSpPr/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4" name="Freeform 15"/>
            <p:cNvSpPr/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5" name="Freeform 16"/>
            <p:cNvSpPr/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6" name="Freeform 17"/>
            <p:cNvSpPr/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7" name="Freeform 18"/>
            <p:cNvSpPr/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8" name="Freeform 19"/>
            <p:cNvSpPr/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29" name="Freeform 20"/>
            <p:cNvSpPr/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0" name="Freeform 21"/>
            <p:cNvSpPr/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1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2" name="Freeform 23"/>
            <p:cNvSpPr/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3" name="Freeform 24"/>
            <p:cNvSpPr/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4" name="Freeform 25"/>
            <p:cNvSpPr/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5" name="Freeform 26"/>
            <p:cNvSpPr/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6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7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8" name="Freeform 29"/>
            <p:cNvSpPr/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39" name="Freeform 30"/>
            <p:cNvSpPr/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0" name="Freeform 31"/>
            <p:cNvSpPr/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1" name="Freeform 32"/>
            <p:cNvSpPr/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2" name="Freeform 33"/>
            <p:cNvSpPr/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3" name="Freeform 34"/>
            <p:cNvSpPr/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4" name="Freeform 35"/>
            <p:cNvSpPr/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5" name="Freeform 36"/>
            <p:cNvSpPr/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6" name="Freeform 37"/>
            <p:cNvSpPr/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7" name="Freeform 38"/>
            <p:cNvSpPr/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8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49" name="Freeform 40"/>
            <p:cNvSpPr/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0" name="Freeform 41"/>
            <p:cNvSpPr/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1" name="Freeform 42"/>
            <p:cNvSpPr/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2" name="Freeform 43"/>
            <p:cNvSpPr/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3" name="Freeform 44"/>
            <p:cNvSpPr/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4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5" name="Freeform 46"/>
            <p:cNvSpPr/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6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7" name="Freeform 48"/>
            <p:cNvSpPr/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8" name="Freeform 49"/>
            <p:cNvSpPr/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59" name="Freeform 50"/>
            <p:cNvSpPr/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0" name="Freeform 51"/>
            <p:cNvSpPr/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1" name="Freeform 52"/>
            <p:cNvSpPr/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2" name="Freeform 53"/>
            <p:cNvSpPr/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3" name="Freeform 54"/>
            <p:cNvSpPr/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  <p:sp>
          <p:nvSpPr>
            <p:cNvPr id="64" name="Freeform 55"/>
            <p:cNvSpPr/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l"/>
              <a:endParaRPr lang="zh-CN" altLang="en-US"/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377667" y="6099995"/>
            <a:ext cx="1755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组长：陈小灵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585938" y="6099995"/>
            <a:ext cx="297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组员：陈静  文胜熙</a:t>
            </a:r>
          </a:p>
        </p:txBody>
      </p:sp>
      <p:sp>
        <p:nvSpPr>
          <p:cNvPr id="69" name="矩形 68"/>
          <p:cNvSpPr/>
          <p:nvPr/>
        </p:nvSpPr>
        <p:spPr>
          <a:xfrm>
            <a:off x="423070" y="5642422"/>
            <a:ext cx="490955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zh-CN" altLang="en-US" sz="2000" spc="300" dirty="0">
                <a:solidFill>
                  <a:schemeClr val="bg1"/>
                </a:solidFill>
                <a:latin typeface="+mj-ea"/>
                <a:ea typeface="+mj-ea"/>
              </a:rPr>
              <a:t>第七组</a:t>
            </a:r>
          </a:p>
        </p:txBody>
      </p:sp>
      <p:sp>
        <p:nvSpPr>
          <p:cNvPr id="70" name="TextBox 10"/>
          <p:cNvSpPr txBox="1"/>
          <p:nvPr/>
        </p:nvSpPr>
        <p:spPr>
          <a:xfrm>
            <a:off x="84827" y="4358571"/>
            <a:ext cx="8365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7200" spc="3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" panose="020B0502040204020203" pitchFamily="34" charset="0"/>
              </a:rPr>
              <a:t>JAVA</a:t>
            </a:r>
            <a:r>
              <a:rPr lang="zh-CN" altLang="en-US" sz="7200" spc="3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" panose="020B0502040204020203" pitchFamily="34" charset="0"/>
              </a:rPr>
              <a:t>课程项目汇报</a:t>
            </a:r>
            <a:endParaRPr lang="en-US" altLang="zh-CN" sz="7200" spc="30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65" name="TextBox 10">
            <a:extLst>
              <a:ext uri="{FF2B5EF4-FFF2-40B4-BE49-F238E27FC236}">
                <a16:creationId xmlns:a16="http://schemas.microsoft.com/office/drawing/2014/main" id="{4545E820-C6B2-4A0D-B0E4-BD2422EBE5AC}"/>
              </a:ext>
            </a:extLst>
          </p:cNvPr>
          <p:cNvSpPr txBox="1"/>
          <p:nvPr/>
        </p:nvSpPr>
        <p:spPr>
          <a:xfrm>
            <a:off x="271603" y="2801814"/>
            <a:ext cx="512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spc="30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" panose="020B0502040204020203" pitchFamily="34" charset="0"/>
              </a:rPr>
              <a:t>Simple Git</a:t>
            </a:r>
            <a:endParaRPr lang="en-US" altLang="zh-CN" sz="6000" spc="300" dirty="0">
              <a:solidFill>
                <a:schemeClr val="bg1"/>
              </a:solidFill>
              <a:latin typeface="方正大黑简体" panose="02010601030101010101" pitchFamily="2" charset="-122"/>
              <a:ea typeface="方正大黑简体" panose="02010601030101010101" pitchFamily="2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65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2. </a:t>
            </a:r>
            <a:r>
              <a:rPr lang="en-US" altLang="zh-CN" sz="2800" b="1" dirty="0" err="1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GetValue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2282687" y="1144371"/>
            <a:ext cx="73880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数据域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构造方法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提供方法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getValue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 ( String path)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功能：通过文件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文件夹路径查找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key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对应的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value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文件夹路径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文件的内容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getValue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 ( File file)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功能：通过文件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文件夹查找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key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对应的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value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文件的内容</a:t>
            </a:r>
            <a:endParaRPr lang="zh-CN" altLang="en-US" sz="20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010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3. Blob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3" name="矩形 2"/>
          <p:cNvSpPr/>
          <p:nvPr/>
        </p:nvSpPr>
        <p:spPr>
          <a:xfrm>
            <a:off x="1124211" y="1141598"/>
            <a:ext cx="107605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数据域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filePath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：原始文件的路径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objectPath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：新的文件路径（即存放文件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文件夹哈希值的文件夹路径）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key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：文件的哈希值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构造函数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Blob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filePath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,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objectPath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功能：输入有原始文件路径与新文件路径就能构造一个存放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key-value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blob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原始文件的路径；字符串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新的文件路径</a:t>
            </a:r>
          </a:p>
        </p:txBody>
      </p:sp>
    </p:spTree>
    <p:extLst>
      <p:ext uri="{BB962C8B-B14F-4D97-AF65-F5344CB8AC3E}">
        <p14:creationId xmlns:p14="http://schemas.microsoft.com/office/powerpoint/2010/main" val="269672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3. Blob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1616764" y="671691"/>
            <a:ext cx="951506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提供方法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addFile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功能：向存储地址中添加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blob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对应的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key-value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（同样文件名的文件，即内容相同的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blob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文件只添加一次）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-Blob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内容的哈希值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getFilePath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功能：获取原始的文件路径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FilePath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getObjectPath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功能：获取新的文件路径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NewPath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getKey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功能：获取原始文件的哈希值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哈希值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getValue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功能：获取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value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；调用了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getValue.java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类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文件的内容</a:t>
            </a:r>
          </a:p>
        </p:txBody>
      </p:sp>
    </p:spTree>
    <p:extLst>
      <p:ext uri="{BB962C8B-B14F-4D97-AF65-F5344CB8AC3E}">
        <p14:creationId xmlns:p14="http://schemas.microsoft.com/office/powerpoint/2010/main" val="13491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1800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4. Tree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5CDDDB-397D-460D-9C75-37CBA1F53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83" y="787099"/>
            <a:ext cx="10393849" cy="47360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56664B-DEF2-4A2C-B6C3-4E36F269C1B3}"/>
              </a:ext>
            </a:extLst>
          </p:cNvPr>
          <p:cNvSpPr txBox="1"/>
          <p:nvPr/>
        </p:nvSpPr>
        <p:spPr>
          <a:xfrm>
            <a:off x="8018761" y="4617145"/>
            <a:ext cx="380885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FF0000"/>
                </a:solidFill>
              </a:rPr>
              <a:t>Tree</a:t>
            </a:r>
            <a:r>
              <a:rPr lang="zh-CN" altLang="en-US" sz="2800">
                <a:solidFill>
                  <a:srgbClr val="FF0000"/>
                </a:solidFill>
              </a:rPr>
              <a:t>文件中的每一行，当作一个</a:t>
            </a:r>
            <a:r>
              <a:rPr lang="en-US" altLang="zh-CN" sz="2800">
                <a:solidFill>
                  <a:srgbClr val="FF0000"/>
                </a:solidFill>
              </a:rPr>
              <a:t>Tree_content</a:t>
            </a:r>
            <a:r>
              <a:rPr lang="zh-CN" altLang="en-US" sz="2800">
                <a:solidFill>
                  <a:srgbClr val="FF0000"/>
                </a:solidFill>
              </a:rPr>
              <a:t>对象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D8CD03-9630-44A5-8FB8-31C82D56B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238" y="4998110"/>
            <a:ext cx="5788892" cy="17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8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1800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4. Tree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1746257" y="946458"/>
            <a:ext cx="89184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数据域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key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文件夹的哈希值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filePath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：原始文件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文件夹的路径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objectPath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：新的文件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文件夹路径（即存放文件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文件夹哈希值的文件夹路径）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StringBuffer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value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：文件的内容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  构造函数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(String P1, String P2)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功能：构造一个有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filePath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objectPath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与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key-value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的实例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若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P1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给定的是一个文件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blob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，则把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blob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从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P1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拷贝到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P2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，内容不变，文件名改成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blob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的哈希码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若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P1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给定的是一个文件夹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，则在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P2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中生成一个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txt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文件，文件内容为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: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原文件夹里的子文件的名字、子文件的哈希码、子文件的类型（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blob or tree)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P2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里的新文件夹名字为以上内容的哈希值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原始的文件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文件夹路径（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P1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）；字符串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新的文件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文件夹路径（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P2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42312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1800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4. Tree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3" name="矩形 2"/>
          <p:cNvSpPr/>
          <p:nvPr/>
        </p:nvSpPr>
        <p:spPr>
          <a:xfrm>
            <a:off x="2646600" y="782458"/>
            <a:ext cx="697064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提供方法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void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gen_tree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功能：生成文件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文件夹的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getFilePath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功能：获取原始的文件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文件夹路径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FilePath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getObjectPath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功能：获取新的文件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文件夹路径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NewPath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getKey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功能：获取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文件的哈希值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哈希值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getValue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功能：返回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的文件内容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文件的内容</a:t>
            </a:r>
          </a:p>
        </p:txBody>
      </p:sp>
    </p:spTree>
    <p:extLst>
      <p:ext uri="{BB962C8B-B14F-4D97-AF65-F5344CB8AC3E}">
        <p14:creationId xmlns:p14="http://schemas.microsoft.com/office/powerpoint/2010/main" val="36074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3387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5. </a:t>
            </a:r>
            <a:r>
              <a:rPr lang="en-US" altLang="zh-CN" sz="2800" b="1" dirty="0" err="1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Tree_content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1676399" y="1333856"/>
            <a:ext cx="88392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数据域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name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：文件名（含后缀）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key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文件夹的哈希值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type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：子文件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文件夹的类型（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blob or tree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objectPath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 = "D:\AsimpleGit\object"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：存放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key-value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的地址（定义成字符串常量，方便修改）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构造函数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Tree_content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功能：构造一个未赋属性的实例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Tree_content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(String f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功能：构造一个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Tree_content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类，其中包含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中子文件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子文件夹的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name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key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type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-Tree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中子文件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文件夹路径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8073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3387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5. </a:t>
            </a:r>
            <a:r>
              <a:rPr lang="en-US" altLang="zh-CN" sz="2800" b="1" dirty="0" err="1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Tree_content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3" name="矩形 2"/>
          <p:cNvSpPr/>
          <p:nvPr/>
        </p:nvSpPr>
        <p:spPr>
          <a:xfrm>
            <a:off x="1719469" y="671691"/>
            <a:ext cx="875637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提供方法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output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功能：输出子文件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文件夹的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value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内容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-"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type key name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getName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功能：获取文件名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getKey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功能：获取哈希值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哈希值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getType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功能：获取类型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文件的类型（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blob or tree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void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get_tree_content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 String line)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功能：供回滚使用，传入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的每一行的内容信息，得到该行所代表的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type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key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name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-Tree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文件中的一行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返回值：无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7825A8-E5CA-49E0-A3DF-CE504689375A}"/>
              </a:ext>
            </a:extLst>
          </p:cNvPr>
          <p:cNvSpPr txBox="1"/>
          <p:nvPr/>
        </p:nvSpPr>
        <p:spPr>
          <a:xfrm>
            <a:off x="7700211" y="1474619"/>
            <a:ext cx="380885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把</a:t>
            </a:r>
            <a:r>
              <a:rPr lang="en-US" altLang="zh-CN" sz="2800">
                <a:solidFill>
                  <a:srgbClr val="FF0000"/>
                </a:solidFill>
              </a:rPr>
              <a:t>Tree</a:t>
            </a:r>
            <a:r>
              <a:rPr lang="zh-CN" altLang="en-US" sz="2800">
                <a:solidFill>
                  <a:srgbClr val="FF0000"/>
                </a:solidFill>
              </a:rPr>
              <a:t>文件中的每一行，作为一个</a:t>
            </a:r>
            <a:r>
              <a:rPr lang="en-US" altLang="zh-CN" sz="2800">
                <a:solidFill>
                  <a:srgbClr val="FF0000"/>
                </a:solidFill>
              </a:rPr>
              <a:t>Tree_content</a:t>
            </a:r>
            <a:r>
              <a:rPr lang="zh-CN" altLang="en-US" sz="2800">
                <a:solidFill>
                  <a:srgbClr val="FF0000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3597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6. Head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1823906" y="1247435"/>
            <a:ext cx="893576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说明：</a:t>
            </a:r>
            <a:r>
              <a:rPr lang="en-US" altLang="zh-CN" sz="2400" dirty="0">
                <a:solidFill>
                  <a:srgbClr val="FF0000"/>
                </a:solidFill>
                <a:latin typeface="-apple-system"/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  <a:latin typeface="-apple-system"/>
              </a:rPr>
              <a:t>文件中会保存过往所有的</a:t>
            </a:r>
            <a:r>
              <a:rPr lang="en-US" altLang="zh-CN" sz="2400" dirty="0">
                <a:solidFill>
                  <a:srgbClr val="FF0000"/>
                </a:solidFill>
                <a:latin typeface="-apple-system"/>
              </a:rPr>
              <a:t>commit</a:t>
            </a:r>
            <a:r>
              <a:rPr lang="zh-CN" altLang="en-US" sz="2400" dirty="0">
                <a:solidFill>
                  <a:srgbClr val="FF0000"/>
                </a:solidFill>
                <a:latin typeface="-apple-system"/>
              </a:rPr>
              <a:t>，最新的</a:t>
            </a:r>
            <a:r>
              <a:rPr lang="en-US" altLang="zh-CN" sz="2400" dirty="0">
                <a:solidFill>
                  <a:srgbClr val="FF0000"/>
                </a:solidFill>
                <a:latin typeface="-apple-system"/>
              </a:rPr>
              <a:t>commit</a:t>
            </a:r>
            <a:r>
              <a:rPr lang="zh-CN" altLang="en-US" sz="2400" dirty="0">
                <a:solidFill>
                  <a:srgbClr val="FF0000"/>
                </a:solidFill>
                <a:latin typeface="-apple-system"/>
              </a:rPr>
              <a:t>保存在最后一行。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数据域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400" b="1" dirty="0" err="1">
                <a:solidFill>
                  <a:srgbClr val="24292E"/>
                </a:solidFill>
                <a:latin typeface="-apple-system"/>
              </a:rPr>
              <a:t>gitPath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：字符串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存放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文件的目录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(-)File </a:t>
            </a:r>
            <a:r>
              <a:rPr lang="en-US" altLang="zh-CN" sz="2400" b="1" dirty="0" err="1">
                <a:solidFill>
                  <a:srgbClr val="24292E"/>
                </a:solidFill>
                <a:latin typeface="-apple-system"/>
              </a:rPr>
              <a:t>head_file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：文件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存放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内容的文件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400" b="1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：字符串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-head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的内容</a:t>
            </a:r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构造函数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24292E"/>
                </a:solidFill>
                <a:latin typeface="-apple-system"/>
              </a:rPr>
              <a:t>HEAD()</a:t>
            </a:r>
            <a:endParaRPr lang="en-US" altLang="zh-CN" sz="2400" dirty="0">
              <a:solidFill>
                <a:srgbClr val="24292E"/>
              </a:solidFill>
              <a:latin typeface="-apple-system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功能：创建填充了各项数据域的</a:t>
            </a:r>
            <a:r>
              <a:rPr lang="en-US" altLang="zh-CN" sz="2400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实例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4292E"/>
                </a:solidFill>
                <a:latin typeface="-apple-system"/>
              </a:rPr>
              <a:t>参数：无</a:t>
            </a:r>
          </a:p>
        </p:txBody>
      </p:sp>
    </p:spTree>
    <p:extLst>
      <p:ext uri="{BB962C8B-B14F-4D97-AF65-F5344CB8AC3E}">
        <p14:creationId xmlns:p14="http://schemas.microsoft.com/office/powerpoint/2010/main" val="362479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6. Head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3" name="矩形 2"/>
          <p:cNvSpPr/>
          <p:nvPr/>
        </p:nvSpPr>
        <p:spPr>
          <a:xfrm>
            <a:off x="1679712" y="1068099"/>
            <a:ext cx="90346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提供方法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void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update_head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 ( String commit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功能：在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成功的情况下，如果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文件不存在则创建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文件，如果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文件存在则更新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文件的内容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get_head</a:t>
            </a: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()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功能：当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文件存在的时候，读取最新的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值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返回值：返回值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最新的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值内容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get_last_tree_key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功能：读取上一次的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文件里的第一行存放的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tree_key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上一次文件夹的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key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2131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2301094" y="2274379"/>
            <a:ext cx="22060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明兰" panose="02010600030101010101" pitchFamily="2" charset="-122"/>
                <a:ea typeface="Segoe UI Symbol" panose="020B0502040204020203" pitchFamily="34" charset="0"/>
                <a:cs typeface="Segoe UI Light" panose="020B0502040204020203" pitchFamily="34" charset="0"/>
              </a:rPr>
              <a:t>目录</a:t>
            </a:r>
            <a:endParaRPr lang="en-US" altLang="zh-CN" sz="6000" dirty="0">
              <a:solidFill>
                <a:schemeClr val="bg1"/>
              </a:solidFill>
              <a:latin typeface="明兰" panose="02010600030101010101" pitchFamily="2" charset="-122"/>
              <a:ea typeface="Segoe UI Symbol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Overview</a:t>
            </a:r>
            <a:endParaRPr lang="zh-CN" altLang="en-US" sz="40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410200" y="2184604"/>
            <a:ext cx="391637" cy="357095"/>
          </a:xfrm>
          <a:prstGeom prst="rect">
            <a:avLst/>
          </a:prstGeom>
          <a:solidFill>
            <a:srgbClr val="4F5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明兰" panose="02010600030101010101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261736" y="2177608"/>
            <a:ext cx="637033" cy="360040"/>
          </a:xfrm>
          <a:prstGeom prst="rect">
            <a:avLst/>
          </a:prstGeom>
          <a:solidFill>
            <a:srgbClr val="4F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BE6C8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261736" y="2902987"/>
            <a:ext cx="637033" cy="360040"/>
          </a:xfrm>
          <a:prstGeom prst="rect">
            <a:avLst/>
          </a:prstGeom>
          <a:solidFill>
            <a:srgbClr val="4F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rgbClr val="EBE6C8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261736" y="3613126"/>
            <a:ext cx="637033" cy="360040"/>
          </a:xfrm>
          <a:prstGeom prst="rect">
            <a:avLst/>
          </a:prstGeom>
          <a:solidFill>
            <a:srgbClr val="4F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rgbClr val="EBE6C8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261736" y="4323265"/>
            <a:ext cx="637033" cy="360040"/>
          </a:xfrm>
          <a:prstGeom prst="rect">
            <a:avLst/>
          </a:prstGeom>
          <a:solidFill>
            <a:srgbClr val="4F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rgbClr val="EBE6C8"/>
              </a:solidFill>
            </a:endParaRPr>
          </a:p>
        </p:txBody>
      </p:sp>
      <p:sp>
        <p:nvSpPr>
          <p:cNvPr id="114" name="TextBox 26"/>
          <p:cNvSpPr txBox="1"/>
          <p:nvPr/>
        </p:nvSpPr>
        <p:spPr>
          <a:xfrm>
            <a:off x="7370900" y="2168316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BE6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rgbClr val="EBE6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27"/>
          <p:cNvSpPr txBox="1"/>
          <p:nvPr/>
        </p:nvSpPr>
        <p:spPr>
          <a:xfrm>
            <a:off x="7370900" y="2902987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BE6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rgbClr val="EBE6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Box 28"/>
          <p:cNvSpPr txBox="1"/>
          <p:nvPr/>
        </p:nvSpPr>
        <p:spPr>
          <a:xfrm>
            <a:off x="7370900" y="3613126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BE6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rgbClr val="EBE6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29"/>
          <p:cNvSpPr txBox="1"/>
          <p:nvPr/>
        </p:nvSpPr>
        <p:spPr>
          <a:xfrm>
            <a:off x="7351770" y="4323265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BE6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rgbClr val="EBE6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30"/>
          <p:cNvSpPr txBox="1"/>
          <p:nvPr/>
        </p:nvSpPr>
        <p:spPr>
          <a:xfrm>
            <a:off x="8125832" y="20502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类调用图</a:t>
            </a:r>
          </a:p>
        </p:txBody>
      </p:sp>
      <p:sp>
        <p:nvSpPr>
          <p:cNvPr id="119" name="TextBox 31"/>
          <p:cNvSpPr txBox="1"/>
          <p:nvPr/>
        </p:nvSpPr>
        <p:spPr>
          <a:xfrm>
            <a:off x="8125832" y="277642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代码说明文档</a:t>
            </a:r>
          </a:p>
        </p:txBody>
      </p:sp>
      <p:sp>
        <p:nvSpPr>
          <p:cNvPr id="120" name="TextBox 32"/>
          <p:cNvSpPr txBox="1"/>
          <p:nvPr/>
        </p:nvSpPr>
        <p:spPr>
          <a:xfrm>
            <a:off x="8125831" y="3508952"/>
            <a:ext cx="2297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遇到过的</a:t>
            </a:r>
            <a:r>
              <a:rPr lang="en-US" altLang="zh-CN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bug</a:t>
            </a:r>
            <a:endParaRPr lang="zh-CN" altLang="en-US" sz="2800" b="1" dirty="0">
              <a:solidFill>
                <a:srgbClr val="4F4D63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121" name="TextBox 33"/>
          <p:cNvSpPr txBox="1"/>
          <p:nvPr/>
        </p:nvSpPr>
        <p:spPr>
          <a:xfrm>
            <a:off x="8125830" y="421888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4F4D63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可以改进的地方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7. Commit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1686339" y="1080418"/>
            <a:ext cx="895847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数据域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filePath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：工作区目录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gitPath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：存放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文件的目录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：上一次生成的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文件的文件名，也可命名为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last_commit_key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current_tree_key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：新生成的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文件的第一行内容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last_tree_key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：上一次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文件中的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tree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current_commit_key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：新生成的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文件的文件名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StringBuffer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value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：本次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文件的内容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构造函数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功能：构造一个未赋属性的实例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(String path1, String path2 )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功能：提供文件路径和存放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文件路径即可生成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各项属性的实例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-path1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（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filePath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）；字符串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-path2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（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gitPath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16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7. Commit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3" name="矩形 2"/>
          <p:cNvSpPr/>
          <p:nvPr/>
        </p:nvSpPr>
        <p:spPr>
          <a:xfrm>
            <a:off x="1868557" y="1335159"/>
            <a:ext cx="86371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提供方法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void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gen_commit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功能：判断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是否需要更新，如需要则生成新的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文件，同时更新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getValue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功能：得到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文件的内容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文件的内容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get_all_commit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功能：返回历史所有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的哈希值（供回滚时使用）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-HEAD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文件中所有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的内容</a:t>
            </a:r>
          </a:p>
        </p:txBody>
      </p:sp>
    </p:spTree>
    <p:extLst>
      <p:ext uri="{BB962C8B-B14F-4D97-AF65-F5344CB8AC3E}">
        <p14:creationId xmlns:p14="http://schemas.microsoft.com/office/powerpoint/2010/main" val="36306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7. Commit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3" name="矩形 2"/>
          <p:cNvSpPr/>
          <p:nvPr/>
        </p:nvSpPr>
        <p:spPr>
          <a:xfrm>
            <a:off x="4763011" y="5810906"/>
            <a:ext cx="8637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800">
                <a:solidFill>
                  <a:srgbClr val="24292E"/>
                </a:solidFill>
                <a:latin typeface="-apple-system"/>
              </a:rPr>
              <a:t>展示</a:t>
            </a:r>
            <a:endParaRPr lang="zh-CN" altLang="en-US" sz="2800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EB2D34-71B7-4DBF-A215-8F751D959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7" y="1354413"/>
            <a:ext cx="5305213" cy="35682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D36871-1F84-429E-8F83-56CE202F6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319" y="1481607"/>
            <a:ext cx="6503659" cy="331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0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回滚任务设计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1308651" y="1073935"/>
            <a:ext cx="914731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说明一：要实现回滚功能，就要完成以下操作：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​ 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1.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在回滚之前，新建一个分支，该分支就用当前最新的一次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key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来命名，用于之后的往后回滚。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​ 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2.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清空目标路径下的文件。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​ 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3.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根据一个历史版本号（也就是某次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的文件名） 读取该文件它的第一行，就得到了那次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所提交的整个大文件夹的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，再根据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里面的内容，一一把文件复制到目标路径：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子文件若是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blob, 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就根据它的哈希码，去存放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object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的路径下找到它，然后复制到目标路径，用到了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CopyBlob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子文件若是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Tree, 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就在目标路径下新建一个子文件夹；并且根据它的哈希码，去存放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object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的路径下找到相应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文件，递归即可。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​ 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4.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更新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文件，恢复到相应的历史状态。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br>
              <a:rPr lang="zh-CN" altLang="en-US" sz="2000" dirty="0"/>
            </a:b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6E0C03-93A3-4988-B0C0-336997501010}"/>
              </a:ext>
            </a:extLst>
          </p:cNvPr>
          <p:cNvSpPr txBox="1"/>
          <p:nvPr/>
        </p:nvSpPr>
        <p:spPr>
          <a:xfrm>
            <a:off x="8497731" y="893774"/>
            <a:ext cx="35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RollBack.java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5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回滚任务设计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1779105" y="1083366"/>
            <a:ext cx="842838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说明二：解释一下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</a:rPr>
              <a:t>object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路径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对于第一次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commit, 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把所有的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blob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存到这个路径下。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如果是不同文件名，但内容完全相同的子文件，只会保存一个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blob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，而不是两个。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对于第二次或第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N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次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如果某些旧文件改动了，则会在该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object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路径下新增相应的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blob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，同时旧的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blob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不会被删除。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如果新增了全新的文件，就在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object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路径下新增新的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或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blob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由此，便可知所有的历史版本的文件内容。</a:t>
            </a:r>
          </a:p>
        </p:txBody>
      </p:sp>
    </p:spTree>
    <p:extLst>
      <p:ext uri="{BB962C8B-B14F-4D97-AF65-F5344CB8AC3E}">
        <p14:creationId xmlns:p14="http://schemas.microsoft.com/office/powerpoint/2010/main" val="54180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808FD04-F22E-4573-8F42-DA480376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4" y="1764741"/>
            <a:ext cx="7141580" cy="400047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4" name="TextBox 10"/>
          <p:cNvSpPr txBox="1"/>
          <p:nvPr/>
        </p:nvSpPr>
        <p:spPr>
          <a:xfrm>
            <a:off x="845914" y="508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回滚任务设计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D57D4B-4768-4342-9E7B-607E0E4DC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255" y="4180475"/>
            <a:ext cx="5408669" cy="2470908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6123744-C080-465D-BB22-67EC533F20F9}"/>
              </a:ext>
            </a:extLst>
          </p:cNvPr>
          <p:cNvSpPr txBox="1"/>
          <p:nvPr/>
        </p:nvSpPr>
        <p:spPr>
          <a:xfrm>
            <a:off x="7667212" y="2830921"/>
            <a:ext cx="3300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Object</a:t>
            </a:r>
            <a:r>
              <a:rPr lang="zh-CN" altLang="en-US" sz="2400">
                <a:solidFill>
                  <a:srgbClr val="FF0000"/>
                </a:solidFill>
              </a:rPr>
              <a:t>路径</a:t>
            </a:r>
            <a:r>
              <a:rPr lang="zh-CN" altLang="en-US" sz="2400"/>
              <a:t>用于保存所有的</a:t>
            </a:r>
            <a:r>
              <a:rPr lang="en-US" altLang="zh-CN" sz="2400"/>
              <a:t>Tree</a:t>
            </a:r>
            <a:r>
              <a:rPr lang="zh-CN" altLang="en-US" sz="2400"/>
              <a:t>和</a:t>
            </a:r>
            <a:r>
              <a:rPr lang="en-US" altLang="zh-CN" sz="2400"/>
              <a:t>Blob</a:t>
            </a:r>
            <a:r>
              <a:rPr lang="zh-CN" altLang="en-US" sz="2400"/>
              <a:t>文件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42A496-3802-4A73-9AC9-3981E7F21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190" y="206617"/>
            <a:ext cx="4382777" cy="2183005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27507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553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8. </a:t>
            </a:r>
            <a:r>
              <a:rPr lang="en-US" altLang="zh-CN" sz="2800" b="1" dirty="0" err="1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RollBack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1845687" y="1069372"/>
            <a:ext cx="8666923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数据域：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treeKey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文件中记录的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key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treePath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文件的路径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goalPath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 = "D:\AsimpleGit\goalPath"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：回滚文件存放路径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commitPath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 = "D:\AsimpleGit\commitPath"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文件的路径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构造函数：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RollBack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String commit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功能：通过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创建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RollBack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实例，如果成功则输出提示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实例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提供方法：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boolean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gen_file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filePath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,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goalPath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功能：读取文件路径实现回滚并还原内容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文件路径；字符串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存放回滚文件的路径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true</a:t>
            </a:r>
            <a:endParaRPr lang="en-US" altLang="zh-CN" sz="20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5088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3301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9. </a:t>
            </a:r>
            <a:r>
              <a:rPr lang="en-US" altLang="zh-CN" sz="2800" b="1" dirty="0" err="1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DeleteFolder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1620078" y="829420"/>
            <a:ext cx="8915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数据域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构造函数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DeleteFolder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folderPath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功能：传入文件夹路径，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文件夹路径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DeleteFolder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File folder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功能：重载构造函数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文件夹路径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提供方法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void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delete_file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 (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folderPath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功能：第一版本的删文件夹函数：传入的路径只能是文件夹路径，不能是文件。过程中会调用第二版本的删文件夹函数。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文件夹路径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void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delete_file_completely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 (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folderPath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功能：第二版本的删文件夹函数，用于删除整个文件夹或文件。如果传入的是文件夹，会把最大的这个文件夹也删掉。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文件夹路径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返回值：无</a:t>
            </a:r>
          </a:p>
          <a:p>
            <a:br>
              <a:rPr lang="zh-CN" altLang="en-US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776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955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10. </a:t>
            </a:r>
            <a:r>
              <a:rPr lang="en-US" altLang="zh-CN" sz="2800" b="1" dirty="0" err="1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CopyBlob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1759226" y="872559"/>
            <a:ext cx="933284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数据域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filePath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：原始文件的路径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goalPath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：目标文件夹的路径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(-)String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newName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：新的文件名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构造函数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CopyBlob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filePath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,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goalPath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,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newName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功能：构造一个实例，从原文件路径复制到目标路径，并重新命名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原始文件的路径；字符串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目标文件夹的路径；字符串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新的文件名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CopyBlob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(File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file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,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goalPath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,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newName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功能：构造一个实例，将原文件复制到目标路径，并重新命名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原始文件；字符串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目标文件夹的路径；字符串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新的文件名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提供方法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void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gen_file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功能：将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key-value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内容转化为文件存储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返回值：无</a:t>
            </a:r>
            <a:endParaRPr lang="zh-CN" altLang="en-US" sz="20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99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分支任务设计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1115499" y="931963"/>
            <a:ext cx="95316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​   默认分支是主分支，所有的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文件和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文件都放在了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Global.gitPath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这个路径下。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​   初始化仓库，即提交第一次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时，会往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Global.save_current_branch_file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（即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current_commit.txt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文件）写入默认的分支名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​  若要</a:t>
            </a:r>
            <a:r>
              <a:rPr lang="zh-CN" altLang="en-US" sz="2000" dirty="0">
                <a:solidFill>
                  <a:srgbClr val="FF0000"/>
                </a:solidFill>
                <a:latin typeface="-apple-system"/>
              </a:rPr>
              <a:t>创立新的分支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。要做的操作有：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（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1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）在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Global.branches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路径下建立新的文件夹，文件夹名字是新的分支名</a:t>
            </a:r>
          </a:p>
          <a:p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（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2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）把当前分支路径下的所有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文件和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文件原封不动地复制到新的分支文件下。</a:t>
            </a:r>
          </a:p>
          <a:p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 这相当于是复制整个文件夹的操作，所以我写了一个工具类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: CopyTree.java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，用来复制</a:t>
            </a:r>
            <a:r>
              <a:rPr lang="zh-CN" altLang="en-US" sz="2000">
                <a:solidFill>
                  <a:srgbClr val="24292E"/>
                </a:solidFill>
                <a:latin typeface="-apple-system"/>
              </a:rPr>
              <a:t>整个文件夹</a:t>
            </a:r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（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3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）仅仅是创建新分支而已，并没有切换当前</a:t>
            </a:r>
            <a:r>
              <a:rPr lang="zh-CN" altLang="en-US" sz="2000">
                <a:solidFill>
                  <a:srgbClr val="24292E"/>
                </a:solidFill>
                <a:latin typeface="-apple-system"/>
              </a:rPr>
              <a:t>分支。</a:t>
            </a:r>
            <a:endParaRPr lang="en-US" altLang="zh-CN" sz="2000">
              <a:solidFill>
                <a:srgbClr val="24292E"/>
              </a:solidFill>
              <a:latin typeface="-apple-system"/>
            </a:endParaRPr>
          </a:p>
          <a:p>
            <a:endParaRPr lang="en-US" altLang="zh-CN" sz="200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24292E"/>
                </a:solidFill>
                <a:latin typeface="-apple-system"/>
              </a:rPr>
              <a:t>若要</a:t>
            </a:r>
            <a:r>
              <a:rPr lang="zh-CN" altLang="en-US" sz="2000" b="0" i="0">
                <a:solidFill>
                  <a:srgbClr val="FF0000"/>
                </a:solidFill>
                <a:effectLst/>
                <a:latin typeface="-apple-system"/>
              </a:rPr>
              <a:t>切换分支</a:t>
            </a:r>
            <a:r>
              <a:rPr lang="zh-CN" altLang="en-US" sz="2000" b="0" i="0">
                <a:solidFill>
                  <a:srgbClr val="24292E"/>
                </a:solidFill>
                <a:effectLst/>
                <a:latin typeface="-apple-system"/>
              </a:rPr>
              <a:t>，要完成下列操作：</a:t>
            </a:r>
          </a:p>
          <a:p>
            <a:r>
              <a:rPr lang="zh-CN" altLang="en-US" sz="2000" b="0" i="0">
                <a:solidFill>
                  <a:srgbClr val="24292E"/>
                </a:solidFill>
                <a:effectLst/>
                <a:latin typeface="-apple-system"/>
              </a:rPr>
              <a:t>	 	（</a:t>
            </a:r>
            <a:r>
              <a:rPr lang="en-US" altLang="zh-CN" sz="2000" b="0" i="0">
                <a:solidFill>
                  <a:srgbClr val="24292E"/>
                </a:solidFill>
                <a:effectLst/>
                <a:latin typeface="-apple-system"/>
              </a:rPr>
              <a:t>1</a:t>
            </a:r>
            <a:r>
              <a:rPr lang="zh-CN" altLang="en-US" sz="2000" b="0" i="0">
                <a:solidFill>
                  <a:srgbClr val="24292E"/>
                </a:solidFill>
                <a:effectLst/>
                <a:latin typeface="-apple-system"/>
              </a:rPr>
              <a:t>）往</a:t>
            </a:r>
            <a:r>
              <a:rPr lang="en-US" altLang="zh-CN" sz="2000" b="0" i="0">
                <a:solidFill>
                  <a:srgbClr val="24292E"/>
                </a:solidFill>
                <a:effectLst/>
                <a:latin typeface="-apple-system"/>
              </a:rPr>
              <a:t>current_commit.txt</a:t>
            </a:r>
            <a:r>
              <a:rPr lang="zh-CN" altLang="en-US" sz="2000" b="0" i="0">
                <a:solidFill>
                  <a:srgbClr val="24292E"/>
                </a:solidFill>
                <a:effectLst/>
                <a:latin typeface="-apple-system"/>
              </a:rPr>
              <a:t>文件内写入新的分支名，覆盖原有的内容。</a:t>
            </a:r>
          </a:p>
          <a:p>
            <a:r>
              <a:rPr lang="zh-CN" altLang="en-US" sz="2000" b="0" i="0">
                <a:solidFill>
                  <a:srgbClr val="24292E"/>
                </a:solidFill>
                <a:effectLst/>
                <a:latin typeface="-apple-system"/>
              </a:rPr>
              <a:t>	 	（</a:t>
            </a:r>
            <a:r>
              <a:rPr lang="en-US" altLang="zh-CN" sz="2000" b="0" i="0">
                <a:solidFill>
                  <a:srgbClr val="24292E"/>
                </a:solidFill>
                <a:effectLst/>
                <a:latin typeface="-apple-system"/>
              </a:rPr>
              <a:t>2</a:t>
            </a:r>
            <a:r>
              <a:rPr lang="zh-CN" altLang="en-US" sz="2000" b="0" i="0">
                <a:solidFill>
                  <a:srgbClr val="24292E"/>
                </a:solidFill>
                <a:effectLst/>
                <a:latin typeface="-apple-system"/>
              </a:rPr>
              <a:t>）用回滚的办法，把仓库切换到另一个分支的最新状态</a:t>
            </a:r>
            <a:endParaRPr lang="zh-CN" altLang="en-US" sz="20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E26043-7582-4A29-906A-366C813523DA}"/>
              </a:ext>
            </a:extLst>
          </p:cNvPr>
          <p:cNvSpPr txBox="1"/>
          <p:nvPr/>
        </p:nvSpPr>
        <p:spPr>
          <a:xfrm>
            <a:off x="8866451" y="2275687"/>
            <a:ext cx="35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Branch.java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7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24100" y="2164081"/>
            <a:ext cx="320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01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4121" y="273873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类调用图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分支任务设计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03F9F1-C385-4E4D-9A81-29BA14DB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4" y="1873175"/>
            <a:ext cx="3902040" cy="23963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034A62-9E51-4FC8-A180-4C2CEB433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288" y="1196106"/>
            <a:ext cx="8229587" cy="44657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8C8C3A-0887-4B8C-B573-C40CEB2091FD}"/>
              </a:ext>
            </a:extLst>
          </p:cNvPr>
          <p:cNvSpPr txBox="1"/>
          <p:nvPr/>
        </p:nvSpPr>
        <p:spPr>
          <a:xfrm>
            <a:off x="1155032" y="4616175"/>
            <a:ext cx="286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新建分支展示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5F3FB7-DFA3-4F2E-A7EA-3F7356A890D8}"/>
              </a:ext>
            </a:extLst>
          </p:cNvPr>
          <p:cNvSpPr txBox="1"/>
          <p:nvPr/>
        </p:nvSpPr>
        <p:spPr>
          <a:xfrm>
            <a:off x="7188016" y="6033609"/>
            <a:ext cx="286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切换分支展示</a:t>
            </a:r>
          </a:p>
        </p:txBody>
      </p:sp>
    </p:spTree>
    <p:extLst>
      <p:ext uri="{BB962C8B-B14F-4D97-AF65-F5344CB8AC3E}">
        <p14:creationId xmlns:p14="http://schemas.microsoft.com/office/powerpoint/2010/main" val="60052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51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11. Branch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3" name="矩形 2"/>
          <p:cNvSpPr/>
          <p:nvPr/>
        </p:nvSpPr>
        <p:spPr>
          <a:xfrm>
            <a:off x="1908313" y="1326517"/>
            <a:ext cx="815008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数据域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(#)String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current_branch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：当前分支的名字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(#)String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current_branch_path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：当前分支的文件夹路径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(#)String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latest_commit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：最新的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文件名（其哈希值）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构造函数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Branch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功能：得到当前分支的名字，以及它的文件夹路径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Branch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newBranchName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功能：得到当前分支的名字，以及它的文件夹路径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新的分支名</a:t>
            </a:r>
          </a:p>
          <a:p>
            <a:br>
              <a:rPr lang="zh-CN" altLang="en-US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115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51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11. Branch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1928191" y="1166843"/>
            <a:ext cx="88955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提供方法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void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gen_branch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newBranchName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功能：创建新的分支文件夹，用来放该分支的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文件，并把当前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Branch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文件夹的全部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文件复制到新的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Branch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文件夹下面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新的分支名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 ：无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void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change_branch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branch_name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功能：用于切换分支，往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current_commit.txt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文件内写入新的分支名，覆盖原有的内容。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分支名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listBranch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 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功能：返回当前的所有分支名字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参数：无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所有的分支名</a:t>
            </a:r>
            <a:endParaRPr lang="zh-CN" altLang="en-US" sz="20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533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936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12. </a:t>
            </a:r>
            <a:r>
              <a:rPr lang="en-US" altLang="zh-CN" sz="2800" b="1" dirty="0" err="1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CopyTree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1779103" y="1602867"/>
            <a:ext cx="866692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数据域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构造函数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CopyTree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filePath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,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goalPath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功能：生成实例，通过输入原来的和新的文件夹路径实现文件夹的复制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原文件夹路径；字符串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新文件夹路径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提供方法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void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gen_file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filePath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, String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goalPath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功能：复制文件夹的全部内容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原文件夹路径；字符串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新文件夹路径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返回值：无</a:t>
            </a:r>
            <a:endParaRPr lang="zh-CN" altLang="en-US" sz="20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991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命令行交互任务设计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45914" y="1317453"/>
            <a:ext cx="10836667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通过命令行向Command.java文件的main函数传入字符串数组，实现以下功能：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1.git initial "仓库路径"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初始化，传入仓库路径，作为工作区目录；默认为main分支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2.git commit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在当前分支下，提交当前仓库的内容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3.git history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在当前分支下，查看提交过的commit历史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4.git rollback "某次commit的哈希值"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在当前分支下，实现回滚到某一次历史状态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5.git branch "新的分支名"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新建分支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6.git checkout "已有的分支名"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切换到另一条分支；工作区文件夹得内容也会随着改变，相当于回滚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B522EF-8125-47BC-85B4-EDDCEB85736A}"/>
              </a:ext>
            </a:extLst>
          </p:cNvPr>
          <p:cNvSpPr txBox="1"/>
          <p:nvPr/>
        </p:nvSpPr>
        <p:spPr>
          <a:xfrm>
            <a:off x="8557067" y="2241311"/>
            <a:ext cx="35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Command.java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13. Command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2" name="矩形 1"/>
          <p:cNvSpPr/>
          <p:nvPr/>
        </p:nvSpPr>
        <p:spPr>
          <a:xfrm>
            <a:off x="1636218" y="1635920"/>
            <a:ext cx="86072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 main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函数功能：从命令行中读取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git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命令</a:t>
            </a:r>
            <a:endParaRPr lang="en-US" altLang="zh-CN" sz="20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输入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"initial / commit / history / rollback / checkout / branch"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，实现对应功能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否则，输出“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Sorry, this is not a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git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 command. Try again.”</a:t>
            </a:r>
            <a:endParaRPr lang="en-US" altLang="zh-CN" sz="20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9EBBAA-BA0C-47F4-9AA3-7C9DB0877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7" y="574020"/>
            <a:ext cx="9962147" cy="61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8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5825836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24100" y="2164081"/>
            <a:ext cx="320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03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24681" y="2894174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遇到过的</a:t>
            </a:r>
            <a:r>
              <a:rPr lang="en-US" altLang="zh-CN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bug</a:t>
            </a:r>
            <a:endParaRPr lang="zh-CN" altLang="en-US" sz="54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3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31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遇到过的</a:t>
            </a:r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Bug</a:t>
            </a:r>
            <a:endParaRPr lang="zh-CN" altLang="en-US" sz="28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3660" y="1286376"/>
            <a:ext cx="87616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/>
              <a:t>输入流没有及时关闭，导致</a:t>
            </a:r>
            <a:r>
              <a:rPr lang="en-US" altLang="zh-CN" sz="2400"/>
              <a:t>File</a:t>
            </a:r>
            <a:r>
              <a:rPr lang="zh-CN" altLang="en-US" sz="2400"/>
              <a:t>改名不成功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）由于全局变量循环调用造成的</a:t>
            </a:r>
            <a:r>
              <a:rPr lang="en-US" altLang="zh-CN" sz="2400"/>
              <a:t>bug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）输出流，按行读取文件时，末尾多加了一个换行符，导致哈希值计算错误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）优化代码时，有些文件没有相应改变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</a:t>
            </a:r>
            <a:r>
              <a:rPr lang="en-US" altLang="zh-CN" sz="2400"/>
              <a:t>char</a:t>
            </a:r>
            <a:r>
              <a:rPr lang="zh-CN" altLang="en-US" sz="2400"/>
              <a:t>数组没有</a:t>
            </a:r>
            <a:r>
              <a:rPr lang="en-US" altLang="zh-CN" sz="2400"/>
              <a:t>toString</a:t>
            </a:r>
            <a:r>
              <a:rPr lang="zh-CN" altLang="en-US" sz="2400"/>
              <a:t>方法</a:t>
            </a:r>
            <a:endParaRPr lang="en-US" altLang="zh-CN" sz="240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04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5400964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24100" y="2164081"/>
            <a:ext cx="320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04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34691" y="284799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可以改进的地方</a:t>
            </a:r>
          </a:p>
        </p:txBody>
      </p:sp>
    </p:spTree>
    <p:extLst>
      <p:ext uri="{BB962C8B-B14F-4D97-AF65-F5344CB8AC3E}">
        <p14:creationId xmlns:p14="http://schemas.microsoft.com/office/powerpoint/2010/main" val="14420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可以改进的地方</a:t>
            </a:r>
            <a:endParaRPr lang="zh-CN" altLang="en-US" sz="28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001" y="2386406"/>
            <a:ext cx="87616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）初始化仓库，生成</a:t>
            </a:r>
            <a:r>
              <a:rPr lang="en-US" altLang="zh-CN" sz="2400"/>
              <a:t>.\git</a:t>
            </a:r>
            <a:r>
              <a:rPr lang="zh-CN" altLang="en-US" sz="2400"/>
              <a:t>以及</a:t>
            </a:r>
            <a:r>
              <a:rPr lang="en-US" altLang="zh-CN" sz="2400"/>
              <a:t>config</a:t>
            </a:r>
            <a:r>
              <a:rPr lang="zh-CN" altLang="en-US" sz="2400"/>
              <a:t>等文件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）一些细节，如删除分支、不能切换到不存在的分支等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）改进回滚等操作，用</a:t>
            </a:r>
            <a:r>
              <a:rPr lang="en-US" altLang="zh-CN" sz="2400"/>
              <a:t>myers</a:t>
            </a:r>
            <a:r>
              <a:rPr lang="zh-CN" altLang="en-US" sz="2400"/>
              <a:t>算法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）合并分支</a:t>
            </a:r>
            <a:endParaRPr lang="en-US" altLang="zh-CN" sz="240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104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类调用图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EEDA14-2E5D-4A4B-AFE4-A56813C52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37" y="-74617"/>
            <a:ext cx="7615632" cy="700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9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/>
          <p:cNvSpPr txBox="1"/>
          <p:nvPr/>
        </p:nvSpPr>
        <p:spPr>
          <a:xfrm>
            <a:off x="2584398" y="3852137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pc="300" dirty="0">
                <a:solidFill>
                  <a:schemeClr val="bg1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  <a:cs typeface="Segoe UI Light" panose="020B0502040204020203" pitchFamily="34" charset="0"/>
              </a:rPr>
              <a:t>敬请指正</a:t>
            </a:r>
          </a:p>
        </p:txBody>
      </p:sp>
      <p:sp>
        <p:nvSpPr>
          <p:cNvPr id="64" name="矩形 63"/>
          <p:cNvSpPr/>
          <p:nvPr/>
        </p:nvSpPr>
        <p:spPr>
          <a:xfrm>
            <a:off x="9009819" y="4206080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70620" y="5111831"/>
            <a:ext cx="4462765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第七组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2687035" y="3223319"/>
            <a:ext cx="1597872" cy="451870"/>
            <a:chOff x="479376" y="479847"/>
            <a:chExt cx="4271963" cy="1208088"/>
          </a:xfrm>
          <a:solidFill>
            <a:schemeClr val="bg1"/>
          </a:solidFill>
        </p:grpSpPr>
        <p:sp>
          <p:nvSpPr>
            <p:cNvPr id="68" name="Freeform 5"/>
            <p:cNvSpPr/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2"/>
            <p:cNvSpPr/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3"/>
            <p:cNvSpPr/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4"/>
            <p:cNvSpPr/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5"/>
            <p:cNvSpPr/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6"/>
            <p:cNvSpPr/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7"/>
            <p:cNvSpPr/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8"/>
            <p:cNvSpPr/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9"/>
            <p:cNvSpPr/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0"/>
            <p:cNvSpPr/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1"/>
            <p:cNvSpPr/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3"/>
            <p:cNvSpPr/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4"/>
            <p:cNvSpPr/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5"/>
            <p:cNvSpPr/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6"/>
            <p:cNvSpPr/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9"/>
            <p:cNvSpPr/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0"/>
            <p:cNvSpPr/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1"/>
            <p:cNvSpPr/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2"/>
            <p:cNvSpPr/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3"/>
            <p:cNvSpPr/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4"/>
            <p:cNvSpPr/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5"/>
            <p:cNvSpPr/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6"/>
            <p:cNvSpPr/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7"/>
            <p:cNvSpPr/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8"/>
            <p:cNvSpPr/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0"/>
            <p:cNvSpPr/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1"/>
            <p:cNvSpPr/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42"/>
            <p:cNvSpPr/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43"/>
            <p:cNvSpPr/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44"/>
            <p:cNvSpPr/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6"/>
            <p:cNvSpPr/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8"/>
            <p:cNvSpPr/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9"/>
            <p:cNvSpPr/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0"/>
            <p:cNvSpPr/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51"/>
            <p:cNvSpPr/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52"/>
            <p:cNvSpPr/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53"/>
            <p:cNvSpPr/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54"/>
            <p:cNvSpPr/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55"/>
            <p:cNvSpPr/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1227189" y="5699885"/>
            <a:ext cx="1755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组长：陈小灵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370480" y="5700104"/>
            <a:ext cx="297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sym typeface="华文细黑" panose="02010600040101010101" pitchFamily="2" charset="-122"/>
              </a:rPr>
              <a:t>组员：陈静  文胜熙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B16B26-2C36-4F88-9810-456553BAA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67" y="522514"/>
            <a:ext cx="8668461" cy="6173920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845914" y="50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类调用图</a:t>
            </a:r>
          </a:p>
        </p:txBody>
      </p:sp>
    </p:spTree>
    <p:extLst>
      <p:ext uri="{BB962C8B-B14F-4D97-AF65-F5344CB8AC3E}">
        <p14:creationId xmlns:p14="http://schemas.microsoft.com/office/powerpoint/2010/main" val="30672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92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14. Global.java</a:t>
            </a:r>
            <a:endParaRPr lang="zh-CN" altLang="en-US" sz="28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9380" y="1111745"/>
            <a:ext cx="99424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 所有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blob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HEAD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文件、保存当前分支的文件，其存放路径都定义在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Global.java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这个文件类中，且定义为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静态变量（全局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）。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​ 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>
                <a:solidFill>
                  <a:srgbClr val="24292E"/>
                </a:solidFill>
                <a:latin typeface="-apple-system"/>
              </a:rPr>
              <a:t>数据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域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(#)String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filePath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 = "D:\Users\chenxling\Pictures\py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"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：工作区目录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(#)String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objectPath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 = "D:\AsimpleGit\object"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：存放所有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blob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tree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文件的目录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(#)String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save_current_branch_file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 = "D:\AsimpleGit\current_branch.txt"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：用于存放当前分支名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(#)String </a:t>
            </a: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branches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 = "D:\AsimpleGit\branches"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：该文件夹用于存放所有分支文件夹，包括主分支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(#)String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current_branch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：当前分支名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(#)String </a:t>
            </a:r>
            <a:r>
              <a:rPr lang="en-US" altLang="zh-CN" b="1" dirty="0" err="1">
                <a:solidFill>
                  <a:srgbClr val="24292E"/>
                </a:solidFill>
                <a:latin typeface="-apple-system"/>
              </a:rPr>
              <a:t>gitPath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：存放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commit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文件的目录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构造函数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Global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功能：初始化，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从文件中读取当前分支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；得到当前分支的名字，以及它的文件夹路径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参数：无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C84E84-CB5F-4A4C-8791-72EC59A7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2526"/>
            <a:ext cx="8013996" cy="32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92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14. Global.java</a:t>
            </a:r>
            <a:endParaRPr lang="zh-CN" altLang="en-US" sz="2800" b="1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  <a:cs typeface="Segoe UI Light" panose="020B05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C84E84-CB5F-4A4C-8791-72EC59A7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2269" y="50416"/>
            <a:ext cx="8013996" cy="32418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0C8F09-5752-453F-B16F-8B20A692E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08" y="312410"/>
            <a:ext cx="5860180" cy="30556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9E3552-0148-4BB9-97E1-D85510DDE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998" y="2908708"/>
            <a:ext cx="6568543" cy="394929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9CCF42-0F67-420C-8C7F-677B3C1CDD94}"/>
              </a:ext>
            </a:extLst>
          </p:cNvPr>
          <p:cNvSpPr txBox="1"/>
          <p:nvPr/>
        </p:nvSpPr>
        <p:spPr>
          <a:xfrm>
            <a:off x="563765" y="4695753"/>
            <a:ext cx="308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</a:rPr>
              <a:t>Git</a:t>
            </a:r>
            <a:r>
              <a:rPr lang="zh-CN" altLang="en-US" sz="3600">
                <a:solidFill>
                  <a:srgbClr val="FF0000"/>
                </a:solidFill>
              </a:rPr>
              <a:t>仓库结构</a:t>
            </a:r>
          </a:p>
        </p:txBody>
      </p:sp>
    </p:spTree>
    <p:extLst>
      <p:ext uri="{BB962C8B-B14F-4D97-AF65-F5344CB8AC3E}">
        <p14:creationId xmlns:p14="http://schemas.microsoft.com/office/powerpoint/2010/main" val="18630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599" y="1828800"/>
            <a:ext cx="4717473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24100" y="2164081"/>
            <a:ext cx="320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02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15349" y="2729501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代码说明文档</a:t>
            </a:r>
          </a:p>
        </p:txBody>
      </p:sp>
    </p:spTree>
    <p:extLst>
      <p:ext uri="{BB962C8B-B14F-4D97-AF65-F5344CB8AC3E}">
        <p14:creationId xmlns:p14="http://schemas.microsoft.com/office/powerpoint/2010/main" val="89931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 txBox="1"/>
          <p:nvPr/>
        </p:nvSpPr>
        <p:spPr>
          <a:xfrm>
            <a:off x="845914" y="50800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1. </a:t>
            </a:r>
            <a:r>
              <a:rPr lang="en-US" altLang="zh-CN" sz="2800" b="1" dirty="0" err="1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Gen_hash</a:t>
            </a:r>
            <a:r>
              <a:rPr lang="zh-CN" altLang="en-US" sz="2800" b="1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  <a:cs typeface="Segoe UI Light" panose="020B0502040204020203" pitchFamily="34" charset="0"/>
              </a:rPr>
              <a:t>类</a:t>
            </a:r>
          </a:p>
        </p:txBody>
      </p:sp>
      <p:sp>
        <p:nvSpPr>
          <p:cNvPr id="3" name="矩形 2"/>
          <p:cNvSpPr/>
          <p:nvPr/>
        </p:nvSpPr>
        <p:spPr>
          <a:xfrm>
            <a:off x="1625600" y="782528"/>
            <a:ext cx="886690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数据域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构造方法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提供方法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byte[ ] </a:t>
            </a: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SHA1Checksum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</a:t>
            </a:r>
            <a:r>
              <a:rPr lang="en-US" altLang="zh-CN" sz="2000" dirty="0" err="1">
                <a:solidFill>
                  <a:srgbClr val="24292E"/>
                </a:solidFill>
                <a:latin typeface="-apple-system"/>
              </a:rPr>
              <a:t>InputStream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 is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功能：将文件输入流转换成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SHA1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哈希值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参数：文件输入流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返回值：字节数组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哈希值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convertToHexString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(byte data[ ])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功能：将形式为字节数组的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SHA1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哈希值转换为十六进制的字符串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参数：字节数组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哈希值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哈希值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sz="2000" b="1" dirty="0">
                <a:solidFill>
                  <a:srgbClr val="24292E"/>
                </a:solidFill>
                <a:latin typeface="-apple-system"/>
              </a:rPr>
              <a:t>hash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String path 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功能：输入文件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文件夹路径，返回哈希值字符串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文件路径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哈希值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String </a:t>
            </a:r>
            <a:r>
              <a:rPr lang="en-US" altLang="zh-CN" sz="2000" b="1" dirty="0" err="1">
                <a:solidFill>
                  <a:srgbClr val="24292E"/>
                </a:solidFill>
                <a:latin typeface="-apple-system"/>
              </a:rPr>
              <a:t>hashString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( String s)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功能：计算字符串的哈希值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参数：字符串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内容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返回值：字符串</a:t>
            </a:r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zh-CN" altLang="en-US" sz="2000" dirty="0">
                <a:solidFill>
                  <a:srgbClr val="24292E"/>
                </a:solidFill>
                <a:latin typeface="-apple-system"/>
              </a:rPr>
              <a:t>哈希值</a:t>
            </a:r>
            <a:endParaRPr lang="zh-CN" altLang="en-US" sz="20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FB5A0DB-E7EE-4F0C-8ED6-21BFD024E4E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NlQy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ZUMtIqok5BfEDAAAsEQAAJwAAAHVuaXZlcnNhbC9mbGFzaF9wdWJsaXNoaW5nX3NldHRpbmdzLnhtbNVY727aSBD/zlOsfOrHYtImTYoMUZQYBZUABeeu1ekULfaAt1nvut41lH7q0/TB7klu1gsECmlNe5xyQhF4duY3/2e88c4/JZxMIVNMioZzVK05BEQoIyYmDec2aD0/c4jSVESUSwENR0iHnDcrXpqPOFPxELRGVkUQRqh6qhtOrHVad93ZbFZlKs3MqeS5RnxVDWXiphkoEBoyN+V0jl96noJyFgglAPAvkWIh1qxUCPEs0o2Mcg6ERWi5YMYpylucqthxLduIhveTTOYiupRcZiSbjBrOb2cX5rPksVBXLAFhYqKaSDRkXadRxIwVlA/ZZyAxsEmM5p4eO2TGIh03nJe1FwYG2d1tmALc+k4NzKXEIAi9wE9A04hqah+tQg2ftFoSLCmaC5qwMMATYgLQcK6Cu2GnfeXfdXuBP7y7Dm461oY9hAL/XbCHUNAOOv4+/GXhr9/3/UGn3X1zF/R6naDdf5DCiG4ExHM3I+ZhZGWehbAKmKfjPBkJyjgW6TdhVKCxzDnNJhDIFsMsjilX4JAPKUze5pQzPcduqGE33AOkFyqFUA9M2hqOznJwHuAsIBqGuVzVxMnrVU2cnm247lrtD27ttNKjWtMwxuJBWmGa566TlmxjKTZcM89kJHm0cgiSEURdmsBaTwzvmWgh55FDxpgEjq5eZIxyhzCNrocrYZWPlGa66L3WOidBLBwSQG6GW6EIY5qpjYivom4KP2z+2ZUa1F82FJb0GOsfMucRmcuccHYPREuCac4T/BUDWW8mMs5kUlCx3zVRnKFxUwYziM7LKHqPKpIcJXG4pBy01fAxZ5/JCMYyQ1ygUxxFSGfK4lf3Ak6pUg+gdGnjM9si7e6V/+6ZcZBGUyrCPcGxNiBJ9UHw6ZwIqZdyGI6Q5gqKpEQsKs7K+Fb9+TQoluTcpvnfTsYa9AFTchgt+yTmhxaUVhvTadGIprkKaGxBhimxmHgQ4mRhIoeygCEVRAo+JzTE6a1MW0+ZzBVSbANbaPXzFlp5wkTxNMEpiBqzCLJSkLWjFy+PT16dnr2uV92/v3x9/l2hxV7rc2rU2cV2+ejiLCf1zfr8gdB3luiWbEtmiSnUaEvp7heDxQLbHvGea1bP7k1ULMynuIiG/sXg8poM/OFtJxjWyxRDV2Lf6TDGchqb98gyMr3bANPhl4I3US/D2B/4v5cCxASW6ptyaru9Ug6/KcM1sJu8v7bFS5mAk39iJxnOfs4ShuX7v+jjx1rq10fAf9LGv/RCaWfAgdoYaBbGmNGDVcGTH5OHDO9Tiph9Wl0BN+58nrvzdm1OEiZYgnE07wGrK3nz5LiGt8idR5UKom3+h6NZ+QdQSwMEFAACAAgA2VDLSCyqiduxAgAAVAoAACEAAAB1bml2ZXJzYWwvZmxhc2hfc2tpbl9zZXR0aW5ncy54bWyVVm1P2zAQ/r5fUXXfCXstk0wlKJ2ExAYaiO9Ock2sOnZkO2X99/MrsdukzXpCqu+ex3e+t4LklrDlh9kMFZxy8QxKEVZJowm6GSmv53mnFGcXBWcKmLpgXDSYzpcff9oPyizyHIvvQEzlbHABvZuF/UyheB/fFkbGCAVvWsz2D7ziFzkutpXgHSvPhlbvWxCUsK1GXv5YrNajDiiR6l5Bk8S0vjIyjdIKkBJMSN/XRs6yKM6BBk+X9jOR07s6/foD2o5Ioizt5pORMVqLK0iTfHVjZBzP9O1pVRZGThMU/FUa+uWzkVEoxXsQ6eV3X42MMnjbtf/TI63glUloyjldxHcO5bjU42eiujRylmAeZBydrYJPj33rXQTyX+O5R2ZcBadPJq8HC8EUPaewVKIDlIWTs8mavz12Ss8HLDeYSg2IVT3oSQf9hDsZrkl1Pe4PvBFWRiCv6BGvnHYNrFy8ETDV9/jV6tauiji+d10UoICdV0YR9soe+Vun9QgZKXvkMyUlPDK6P4IfWhwnlPgW+2Kezr62AsP6GPIVTsFqPD2YwZWRa68ImIaXsJQmnBfSgKkayqzOhZQdxYQY3pEKK8LZL4PL9/YxEmUHBt9pw32FFFEUhtrNxqiXdFwve0670VvTdnQ/Cv3j3Hmm9A6/nmOlcFE3+kdJzmeedz2398yzYYpZkxoP4p5t+FRSg8UWxAvndLIfxhVMBnM3XGNwlEVZQNlwnpG/ZKgArGtyEGtdNwKhcVKdw9Wkqqn+U68E3qBMCSNGx1S1vo5h8t6XkcI3AWBR1KFr3cFZmo4qQmEHYfYjhX3w2MuQ1F061nA36gE2Km45r5nUk35V9K0S41LDAOFVxzXMcJbzW1jhXNqXJZMflnA/+slaDtvMtF7s3Sl8KyU3a/txCrXS/Df5D1BLAwQUAAIACADZUMtImMCOJccDAAA9EAAAJgAAAHVuaXZlcnNhbC9odG1sX3B1Ymxpc2hpbmdfc2V0dGluZ3MueG1s1Vdtbxo5EP7Or7D21I9lk75cUrQQRclGQaXAwaYvOp0isx5YX7z2du2F0k/3a+6H3S+5MQYSSpKaNmnvhCKy45lnZp6Z8bDR0adckCmUmivZDPbrewEBmSrG5aQZXCRnTw8Dog2VjAoloRlIFZCjVi0qqpHgOhuCMaiqCcJI3ShMM8iMKRphOJvN6lwXpT1VojKIr+upysOiBA3SQBkWgs7xy8wL0MESwQMA/3Ill2atWo2QyCG9UawSQDjDyCW3SVFxbnIRhE5rRNOrSakqyU6UUCUpJ6Nm8Mvhsf2sdBzSKc9BWkp0C4VWbBqUMW6DoGLIPwPJgE8yjPbgRUBmnJmsGTzfe2ZhUD3chlmAu9SphTlRyIE0S/wcDGXUUPfoHBr4ZPRK4ERsLmnO0wRPiM2/GZwml8NO+zS+7PaSeHh5nrzpuBh2MEri98kORkk76cS76PvCn3/ox4NOu/v6Mun1Okm7f22FjG4QEoWbjEXIrKrKFNaERSar8pGkXGCPfkGjBoNdLmg5gUSdcazimAoNAfmzgMlvFRXczHEY9nAYrgCKY11Aaga2bM3AlBUE13AOEAPDWq574uWrdU8cHG6kHjrv12ndGmVEjaFphs2DskVoUXhTtFIbK7mRmn0mIyXYOqExsiwwl+OSUxEQbjC3dH1qLAPmjAvk39ru18fSbCWXZrTUGxyuebStnLZ+7yoD+g+XnBPdpfpOVYKRuaqI4FdAjCJYuCrH/zIgN8eDjEuVL6SCakO04AzIlMMM2JGPow/oIq/QEm+LQoBxHj5W/DMZwViViAt0incLyrl2+PWdgAuq9TUoXcX4xDV9u3sav39iE6RsSmW6IzhWG/LCPAo+nROpzMoO6UhppWFRFMbZ4swnt/q3l0HzvBKuzA9djBvQj1iSx/GyS2G+GoG324xOF4Noh2sBjSPIsSQOEw9SvBm4rMAXMKWSKCnmhKZ4H2s71lOuKo0SN8AOWn97hM6ecLl4muCqR48lg9ILcm//2fMXL389OHzVqIf//PX303uNlpuqL6h151bVyZ2r0M/qi4X4FaN71uKW7Zkqc9uobMvp7at+uZK2r/gotAvh9t2yWIE/ZrUM4+PByTkZxMOLTjJs+JS3q3CSTJphg4ztbz0fm95FggTHXvCWRx/F/iB+6wWIJfGaBD+33Z5Xwq99tAZuN/dv7GWvEPAun7i7CW9zwXOODfm/mMy7huT7h/qHDOb9P/rc2D7UYAIt0wxr9Gh1/flX2YMS9l/iwD2tX6U23p2i8Na31BrKN1/5W7V/AVBLAwQUAAIACADZUMtI+GKxa4QBAAD/BQAAHwAAAHVuaXZlcnNhbC9odG1sX3NraW5fc2V0dGluZ3MuanONlE1vwjAMhu/8iqq7Toh9lu2GBpMmcZi03aYdQjGlIk2iJO3oEP99OOWjad1BfGnePn0du3I2vWC3wjgMnoONe3b7d3/vNEDN6hyufZ136BnqoeHpHD7TDHgqIGwgxeHTo7w9EZRxKJzprPxAW1PzCyW+WTBu6rgiLDShGUIrCO2H0NZU4l+vsn1VVUW1Ns9ya6Xox1JYELYvpM6YY8KrV7fqBTZgWYA+gy5YDJ5p5FYXeXJ8iDDqXCwzxUQ5lYnsz1i8SrTMxbwr/7JUoHc/fFUBg6foZeLZ8dTYNwtZM/FkiNFNKg3GwD7v4wSDhDmbAa/5Dtz6B/WM2wU16CI1qT3QoxuMOq1YAq0uDUcYPiZ2Xq1uRhhtzsLaVsTdLYZHcFaCblmN7zE8UKpcXfADlZYJdqSFtnt+RLlk81Qk+9QDDJLDw6JtV/dOhbrjj0NvhGRjhJbERGZdF8cFU2/JwTWNrFNq5jklCkqURGJFgQV5Gtu8RnD/FXyfO0txFCu73vYPUEsDBBQAAgAIANlQy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lQy0ibbXtbYAAAAGUAAAAcAAAAdW5pdmVyc2FsL2xvY2FsX3NldHRpbmdzLnhtbA3KOw6DMAwA0J1TWN5bYOtAYGNkAQ5gBQsh+YNIhMrtyfaG1w1/Fbj5SodbwPbbILBF3w7bA67L+PkhpEy2kbhxQHOEoa868Ugyc84lJjiFHr4W1oLME2mZ0VXZsO6rF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ZUMtIYv5fY8oIAADwPQAAKQAAAHVuaXZlcnNhbC9za2luX2N1c3RvbWl6YXRpb25fc2V0dGluZ3MueG1s7Rtrb6PK9fv9FSNXV7qVqviBX6m8rjCME7QO9jUk2W1VWdhMYhRgfGHsXV/5Q39Nf1h/Sc8MEINjO5CklbYlbFbLmfOa85zhaHvhk+Mr65BRz/ndYg71DcKY4z+G/Z8Q6i2oS4NJQELCwuoecu/4Nv2m+Q+UwwAaMsu3rcBW+GrYr6Gh+EHdjtxVu/DWHDQbqNPEDdxFKm4psHYpqZeSAmtqo670qgcsIr4BWRCfHefaq2ZWXxJofkgCpvk2+d6XstjppewOrgLLdgAv7Leb/NklUndqkz+oWW91WnjXkCVJaiOlpdbV2q7TuezIdYRrzVZN2g26DakhoXqrVb9s7+qdRkuCt+FlG7g08WUbNTvNZkPdNXADqJEsD9SGsutIl/W6DNJw91LZDYeDTq2G6vW61FR3rbY0HNQQYEvAQ5a63ICSKg2k9k4eyPWuhIbKcDBs7rCK20oLdRu4XavtmoOBVKvtjbvfXdpce2ju7STmfIXhURccXeWxVT0SXL3FOggA2STeyrUYQb7lkU+VBfU84lfimBTxm2AkqmShERDAnL4vQtpnIuDRLwu62v6xVxUrCZpQJZ0LaThy7E+V+Zox6l8sqM+A1YVPA89yK/0/ROESbyYPJd2QoAjdg7Uge3Ed8ZOXLJYFIQzPOSIw8MrytyP6SC/m1uLpMaBr386l5nK7IoHr+E+AXbvsKPisINcJmcaIl9EPd/mTn2wF/gwJV6+N+ZOL0rXmxE0k1sRPAbq9yNctckC6cUKHCVK5zp9zpCvrkWQd0JX5c57GBylZr3X48zoRI98ZoEs84xtn0V1rS4KskKhCnqWiq/WqaDytAvrIjZ2le93Rz3QuhYLjP3INa/zJRcQ3yAXm8lJsNrF/9QAxfj2sJT0PpIBz08UlBgmWk8FMGd9MZP3rbDS+Gs8G2lWlr0RZiXha/tJod7/XW22oXDFdTk7GjTwaZXkhwaxVy8dLN6fj0QwY4tFMx1/MSp//XZh0fGuONB1X+vE/CjOYTPFdpc//zkN6O51i3ZwZI03FM82Y6WNT2GWETaxW+l/pGi2tDUGMoo1DviG2JAjKsxMQFLqOLRZ4yXb8NckhTx3fyJo+m2LDnGqKqY31St+gQbD9k+BsrdkSgmdphch2QmvuEluIhRAR66t0h4I/bOkAJvUsx7/II30q32v61cwcj0fGDOtqAqn0sW8jNbC4pOKMprKBp8AjsKB1v418JqJPcECy6xZmcq1dXY/g1+SKXDuPSxd+2Ru0mWBwyYT4OQghcPAUos4w7sdTldsQBCILraww/EYDOxM0adfl4K3pyhhCUzFT/E3OJuENjnf8BYQOWbAc/G6wYchXeDYYf4EYh9wcFyQaf4aU/FyQ6Cs2IIewkYNMl++0K5lnBE/DJEGSHFxYPN7dLbIWC6Dj1tw4dB0ChFsY0kRkY3hRWJKBf70FR2ry6ES2R4zB2OLt0dkQUCWwoc3lkAVlSMEqj65fb7W/zoayNsLqDMJNHd/PTFEluVDP2iKfMmTZG8tfEDQnC2sNmbCFNduxxRr3vFDht7XzO7JYXH9+jkuXruIvP79BpUzBO6IZnJdBGBxTVuw16dxs8Q7eqAiP9ZNa5DHAm1UwFKzLU238MS4KHW/tRlX6Ixz1rFxRZ72qx/vtld9t/wFljKgEDzSoaAOHFiLC0Il5y4Hm6RYi1PQhiIsvi1Dw+aW0EAN9HPPQKXoHmzuwXEaRO7BoMRb3eGBoJhy27smc3z5yEItcjbx23N/8jugSuJM/p+qcPFA4L7nE2kQHGehdwv15vJw6KmVai6mZI1BcB56PUVABV9fx+B0qH9vbG5yYIuoGmf3c07Vri+x2nSfREcDOa4+8PIc9BNQTUNcKk7iOmtJf3qlItMVpJHdS7ADxnKC5fZXKz3d5zMDyVLmeKbKuYH6j4Pns5qeD7OA2GZnGbCQPOAdIE89iiyV04Qd+z8vPK7oRqHgoA7948waxgsXyX//4Z342B/pEUBRD/1yUDyQ/r5r4md/fdMpI+PccfEx5kCUVLzkJ4wtVQpr/fmVqEKAfcmWxorbkUY9/4solGlIgdqNsmrJyfQNZYoikoOsAzoIFmdzI089Q+MRZv9K/sYInKJwmpW5RRsLyPDZZYR32V9w1cx2fFCR/dyfimze1yUxWVXH3hxx1ncVT1H5tuMDEn/mQSx+L8FOuZR2q8wFLYjusOE/R3JKqBSUhet8XhM3RXvcM2H9QcS2o4SzzfcZnAXUn/MvWy0+5gMA/xEEY91nAr/TJWxojXNJvse/6D5YbAloadIg6AR0m/LAYs8zCDrGnPHfsNN8Ycoh4R13oC0q0nRTrLPyQSlEG4stvWsAz7IXmcM2Kl1Kq74GH+Dr5zl7gp4CH+AbvKWO4173U6XApTZp8jhtYQRqex3eAQ3xRpWKc5C2LwzUY8c+yYWojMSCL6VGb9EVvNB2PxOnMYWmFqyc07vnPx5cbTjPfim2HfOyQWdiHb/V8/PaYw1xyOrjFPiAF06YW78cyIMY5lgLR+ODQGBEUse2KfKrARcRaLHmlDyso5vGpws0ZTWhO0a2SesbLWYpSaHOe1BP1XJTzQiJ9XsWLiaJRsp8n6lVf2KlXPeehXsz2tAP9tTcnAYYYcKDKxR7KAtPoy+RT2J04kR7QnVhNM2BL4O3DHSnJhBQgE1jiWJVkS/SSXoezJXNcsiFJqUoBUsY5v/9eCNlxPrhlNiIPLB3eMaRwFsS1bh+L2RqYgp+kEjeytJCDlYJJx6x5KHZ/pFolzWev45F2lJRpHu7pCk3ZgderR0QB7inr96rpNgs16siU9ezoNZrcltPWctpaTlvLaesPM239qRy3luPWctxajlvLcWs5bi3HreW4tRy3luPWctxajlvLcWs5bi3HreW4tRy3/iDj1j3q/8+0dU9UDlv/N4etOeaYHz5tzUH4w45bo/AsPG2NyMpha6Fh67Gp6cdPW093nY8dtqa0+i9MWw9hQAr8Tv6n7n8DUEsDBBQAAgAIANtQy0gugG8OhCsAAGRrAAAXAAAAdW5pdmVyc2FsL3VuaXZlcnNhbC5wbmftfQk0lO3/dwpJCnnIFEaJnpIwKmSPqCx5kn03RAlNU9YZE8qSyShPRhEtjyTrlPWxjMIM0Uxa7FlmkixjGjJjmeWdaVXx+7/nvO857++8R+fEcc99X9f3+n6++3Xd30mwtjJbJ7xJeMWKFesOHzI5tmIFP2jFipVXhAS5V14Omf/L/cUHPWZ2YEUhQWaE+we/r5Gl0YoVGNRapqcA9+81Zw45QlesWF/P+8+HD3rgvWLFqdnDJkbHQ90obwPyYB2OBh+rldwvqBp+SBHe1LD9mu9W2tXYh6HpL6X+7tz6x71G4S2SpX4KDpfbhPr+8bqz6bJi9x7R7m4naExZgmV+a//YR3eIb8gJust8/hjzRMGU9plDkb7tfRrzN4naHY79pScIxnGN+PSg2rCZUXts+MwkGgubmr2kCnuSs0mtbsUqkYU/6m5t8qs08f7jqu0uA7lTnJkOBKtDB259YMMW8Z9v5P5w8ZIHJdIhEt7V9G7/AyIjm36/oyCqaTeJfKe8L3zsFPCdYi5S/aWOoLTHBb4FPybioprU5C53pIc+peIlJsLouho/j4I8LQ9CxrnBaAeNYguMf51D7cy04Nb6UL9323Bg9DbQrx9iRYRA2wLtsypm75zDRv4ZVqvX/9PnhAvyxslbmn4mSdrDQ3pVtIhD3JOd168/+2VMIRA/IFrk11XEqss3XTgvnX/Nvln5Zz78NsHt13Xo2k/Z9f5FNcEz9HIs/OOdlTtvr6Q9lo9UaiDG6j35W974VbeAr+g+/CErwNcHo+Z9B7LYI1nrg2qmU2+kCz+4IAw7KkDyNWYim+iCRrHyCleUEltn5hlrE4d7oYSv0z+vQzDxiLTa3AvCD+qahRuI8aeJYt5CoJd+j5qQjESR72xArEvDfr7JTuCR3gEuvWLeC9ZgfcLDfyU5WNKaT1LM2++Aj+WfiS0z81WTpEpG71ewDDU8Lt/nLcNZsokuogPiB0aLLmDPM5HTlh69hbwbokUsH+Sv8YEAghRjv/Ok7g9LgeOGAmU7kymSwd5C+vzABTz8G9B5s67ClXcDP+CmtaPEMxKoT1jkh9AG5Pj1z+A016tWf3z63JfJmSQ798+1P+9wDx/JfuyO6unRTmJpEl5N+MKBLRLl4J6Odo7+9DSUAZ9gBzrr4PPq/uQSLbwI0eO3DsFHbbL26zI/1scxqof1qHOwyebt/do+/PyQ+fk+Rm3I2+dzY5D5Od0WBH4mJyty7oQFk/HaTOf+2z42a/wxsXYs2YacpBcLZZSXByfZRLXtlG96cfHZTWspNM3O48dcdIsHWxviDyP4AeptQVkqnX5PnmQbmSKDhkPfXTULJLAaJI5WT5V2SkLS5RXk7MdHHVbLjCFUi7JZCJcYUckK6hIL8N7uJ76zpI40O5yF6BikUYW2bEXGo8xjkEOHuyeQ5y+c4Q336mxOU64soMtJumglI3sBQAI/AJLXEfevUndywOjXUh74USMgzebmD2OQ9LTuedcMYVBSjb1pmT4urw65JCGuAb4Nc3DV7rBUnZ2FPmamPTteykHf64EeTau7CZzI56qJxE7/A44uOOcoz+/K0mT1r6kIiLQJiGDS0tE1JdYKbARLDhDs7b1XGuG+hLQ0WTU4iRVHrnqudbT6zokIDpKeY180mK1I6+yOiChB35BZC3pUquYmMGG+hDxlJnROqibuQqGwex6t393dokXS0+g22xwyfjTdrrrLt6q/LL0hHT4R1i4LzVJeQmI1tBOt71KqQz+1mYmK6zcgerK8XWOlVNL8+PCT/Xh2yYhdctuB+CFEed+8V9gVCkSu5ypkojdi9J20ZNoSGHhQTZTd9j8SUXSyFnd3R+SHHDBJO7OrIZ5MIv6DC0N7HoKxunyzambnMER6jm1PAIXdwUkqwrMyN4VwRx57pyWZdmdll5unWeyA8ccnPyyU4Y0ogJJjoZHA8dtli898O3iOPM7VXY3j8j3K401iMCH9BfbvTw21+m0te7km6bWdYfKdNdf33tm1m1xQ94Mfr60QGVz99YgV9o64JAuIFn2yeoGR9BE8keZdKShpHdUtLATac+eR0t+NPtWS0t8FKKp7BPU474Jwq3XU6aJiBeOPW2YW2tPWOpGUXR23V+60duYzilU63n7xUQWyfGX9D/ulw4JwrVcUYAmBSfO8NrSJa11OKS+unKdyDAhc26VmLPCo5mmSyJO4gZgftj8KtErD4pFLjPADw4DF5cmQ8gnfZWsocOKBYZl959UtM2Kwn41r7OFUf65tfVCwuBI8uMXWquLaZpEldKtVrfnsOi46pT+sc6iy2o8Vlr4C+trz/T8DPyOdXc2i98R1uCNYH7v9i2TZlH72c27woXYjaqYviUqbcTNgXF0UGC3NsFkGgsOo3xxUDQkdKyg/hY64xRWkgajj8rXl5Ajd2g4BwCZLx3vNSp44Z58fLNPyHeh9pxjsOcNlaxp2pXP/WJe+l1mstcmfTxcunc8Ix0w5bv+A67W4rAP5WCqlRwOCpi/9ULmWC/Jg/8vDwbxRokW4fnYh8p7cYOB91j//HpDsfMiF7tWm+ycDsqcCy6O/i15rkGEyZm8jtEq41Z0rm9xQYAHr69QE+QFTR4+53hE+bcvl3cl1r0ryi1uxT0nadJmvfrUulUtj+x9Eys4zbyVnCCG10NDBSxvXIya3IyYJw776UzfqE1VrQ2mrNnrzApMF3BMBD+yORhbBKf5x9DBa60MPD93YtE+z1lGOOz9mcWaz4lAIJjluexZs8sMwkD0IdDuXy4XfP+1+6XVC1Vvh9d/IVMNGPZRXWBmDZfVga264NJooKx2n9TtoR4oB1QcT8Rs403d4olGLJ83vdEFMQLMi7A9tJIDtTXvpvVBigFvhr/EPN7ayNTLll1K/6hTZ4K2sZIfRIBUauEXODqXLN8YJtx6LorPO7XzgICjr3A/9QpLPJR+2pBQRM5z2dZQykeMCAFo4q/Mqhh1fpOpeBZTIT0tuHJ7by8I87A1M5OzeDoY4I4Pw5T3d8wL5xI2cpPnIoev2fdrD7e8CU9cUjaU9XnnUgPXJUitkYuiYJ/OaK2AReLmTYBQUlKxp/TYSBUL7vUDtTy9LA42M5+MDpmiA8nIMpUwrKN8Eb7J75WWhfV4vpbj2tvzNaGeCOFBdifBmoqhGnZRh42J/HrhTrF91MHSMfA3yH5hMqIKhkOdvi/PVz+kpe8EitI+Mlzlg9ygeiC9L3Pr08kxIBDFRyHxrg9+Tg72IjHsU4YSeVB2T7iPT7dtecAWkQLJi2+14fGSz1iKStjMGqRUSkWt2cT1G4S6lwmEiyU8H1F61LVVVxxGLNZXBwnYcYXJysS9e9H2AVvYoEEJG3M9VtCfk489jlbnXpnrNzZ08Qsd93FpG14D2FHjeTJVMnbV30MVngr+yrBNkLe5tcujMeFFMCRpeYkuib0gGU2PEy0vR1xu882uOZ19SwDyrzqhrnLFJKdXSj/57CJ/L+FjRbwO2NzgmAAqiV4rQklzvLSIwkkamEUHI6UqFND+EpycLlCyk6LTi7K5Qv6B2wPBp6iXMeiUvi/l4ecWnl4P7pt2D4/EVMMCzQxIOKFsBJ4HuQuSJGrhedKIQ9WkYDFcB1dHkGup2NUt/5VshVZIy3yeK/DyRBIFuf3BrqJ/Ozu4Il4Z595Jm23mNqyqn4zHi50ps380EWeCcrDEie7vJ7rUAv7Xq3bNe18pFtLtnUyWqQvPHNK2Q0N2oRBpFNSvtSF7d3uPyFjjGsbW7CCyGSxovshYCLbCf0jjDg8niKXlSJ3bZX0TryLdLFPt4iKF2JAXhTW+LDZrCcHiMwZvuA7HBFhYTXMfPwTJt8mha7Tp7SBljRQf9MLBWSJI5+0jDXoszerHztlFnuvvASuzNqQoZiYZnAIEZwhpf1toi3MJU3pUJJqp/FYvTgAdCoImOP16+eVg3bScfDFSpRw5Z5Qzdk/rdlBgmQ2pSrFEWAuHHb18C5BxAVogaxd7fa/Gq+8jw20CBuG+rSeu/IH8Pf7xN+7jHuPBvmRIvSZKOWDnalmeI4nn6xYVIvumD+rpz6yWlqxa3uLjMC+Gfdr64t3IJTeIzMkWdvA19UNcpKbbYStTp/K/v2UfJ8Uy+U/0eFeVdU0XFoUl6+K/3FfsM9G77UNrhplNNw23We3+YwM3PzmRLxn/xVJhpqDd83rhrFbIjf2ESOHBs1bCSahCWRR9M72e+32LnD3/Itwq66fNjG707r3vaCy4IeoylK14e9BI15zqzyzvPnFTrxnVdvcO3vm3F4+Ir5UcavqfQcVHKN5XD/uT6X3unqHGi/6+qzfXfyrc0wxx4Nxz/Ef5gk2zFiDHDUV/Jk/vn52H+XCSMcBmpbq4/xidZcXdBFPYG+IP5C0ZYPAy7TkjX3cWNs5QfLh7IVNytvBZ39zMzF49kFiVhYSD4X0BCQeXLz8WUKQPOVH0Qhx4EjJy2R0x/hBowoPpvLkQ9WdfAOAs7imcEw1BB8MXjXYKlh1vY0PV6MEovmJch8CQlZdNXAduyaAxKsHTLDB/dkdJxeHvR0x2DvS8NYUVrQRclnwovVDC1M4GTXpqxzYV15EjpeOp5npKavHq0ErwgnuNGRo3b6JEWXnrEzGE1+d8M0tML8vXb7JKfcBlYv+mupyMcM/cjaBITpPMDqHBqhKj+cGHUGTL70mZu3KZx8Scl8/QISqaN5hXJwQiOMb6ZYbj06r56zTBJrr4Z71HJU7Pz/DEfPwAaK16+5gY/gBGkGYtOFVK/KP2Lwm5pcoiT45oC3NzwgX2fIv+MuEA7dn5hAabi9ZciS0XWk8Y5uHV1iclKA4uViJMxGgTV7wWjugxB/i8+vt7c/KL0gV8N0xdb8TXesPUh2EoS84avf70B9O1Z419rI2pIvu+XeeakwOJYUP512e8uxWrVgud+sfwXvl/+bAptr2vb2+oWZdp/S36lv9G0aOT49fLnsBF0uAZjF/xdRrXXLXjuV1/6/fKLktiTTna2711sadXhbl8rTfKfGf594oUmq34BPTzb/2zbNM6p67tuvd/zg4mLmO1v9PCiZEfbG1DbxqnRMJ+vNyxg4iIW+9tlnhtTTnm92d/nh8N5dWHBc9HLoC6D+n8EqilRnpybk7m/wdcCWa7PTZM4s8Vs2ETlcGBSYlGQLLaWpQCcPTSaVlEkCv9g7EtVhepRaLr0TjA1IySMqcomqcqRNHAU7aAyuS7acKSUN4Jt8Lde3Yz2ZuTwm6lnP7J+Tx4HPkh6wyZTsqoHP+Ug5nI2Cgir73saN+S7VurRHZOev5JvVJs5vJwYfs1qLHUJ16PUovG76hOHWNzR33fTkZKLxBQ81oTzAzgzKE7ozDP72rPxHLf9NNGIHKVeiow4f8PEpf65gv5/18h2B8ZJ8Tdge9bH2Ww5gkyANqhDMoOzxjzuwPUmNCaUD1w/PyDm7v/EvIo6tLcBE4Bu3v8P12HZr89ijfsGBfvkE6tkqrZf/ABB8rC/e9J22xzhZHb8dy1o4QHYptDkp7MDpLMuidLkN2i4VtsrGshnCDM1FNtSx0voJfgbzI1JHLI/hEOBjR2GX1yt4pFQ7DM7eb1M4t5b917EWhlShY/WBh0rEps0U8HRsq+aGGo5Qqo47yGOUsfhtUn6qecv46UYXbVSHMSubSPidhk6cb8ph9BnXFHy5M6WnWVKfZ5BLDmAirSDIIDGCfACGhlaMHsqe3ZfgaqqJHy8c6v8khwFrtVuZHpxTQtjJt7wLmV9wgVPuHNvbS3B5xCGyQFz78NLACk1GiSXsfmuh+CiHgGuEItZtpxqdshTzFQlbvwKyfHPcMh5J0NObagVAaUGMQFRphdXi1s1dKCfPM1FP2xoOeyl2TCZLZsTjfTpFAOnGjVgqNfBQUdurgFtPaRNh4y0QMMvSasI7Z+ekp9/jE+HCx+8uPWnCglvBlNhUKoEQ4hv620/T1wlozee7NVhPP4h3pB8PFl8S/MkfE+7EU7xidG+ps6pjU67w2S61IO9/fb4XFFKvwgIGloQGWTwNOQeqMkv6HTY6WPw3aFapQoK0bFCqt2zJB8lcasSWYExrP5Lt3/bniaEJhwef68l6V2CLixBh5cwCuNpFPi+7haXVGo5prpWCJRUk+vLL4XvU1CQOxoBg0zMOMTu6DL0oob+ZvjEeDqLzDQyHU9yqO1ViI6x0VlPoJj4lTfSKM+1wdFyEiwhsW4zpP+TA/zrWhDla+C6mXTxO0bcUfvofYAW/AZ3FEp6c5TJZiBDgtGmn4ryB8iZCLUdSPTR2zoQX4SntBThwX4dJTBYxKqEGjwvf91yM/UNIE/jBzO/KD+Yuq0bgspk2pSE2G5enFBuIBIjKj6xM18rxIBnhOLv+wjgFpT7vtmumTzFAyJb/pOt/Tku+9820cuPLT+2/Nj/P491bvauZtRQ9WYyHgsaMOsNYPEJBcR52xiowdpHdxi8SgP64cI98bpsXjYoFzGunuIoES44ERXFKzAcGog7PKAacAY36xP/I5Cqq2xusTmq57MhQlQJE+zWW3RrIz6Tyrv/15DMk5sXcj28mzY3qrim/CGtxxCGwjP+/eLff4/toh4/RnNqaMrus88GuSFR/C1A8Ak1tTtfKvoFqFbi39JjeqCLWw+I/0/bwKX/l7aBL+y4ydsWP227+DZF8d4oSBXvhkXTej6bPbzt7c6HS2zR+K+EjtOxzBas7kxGlWCEi9aJviXqA3o2RULqbvBp26yU9oEbvpld9U/VJeyXoMl3QrEpTadB3Ht8tjBtXnrR3ati3zlFruiMQ8hpkCV3G0s3cAGlV0BaK5bYBIq4b8fzXHKaSYDyJfaB9GyUuR4PjNqMRy6xkVbse2qZlGVSlkn57yCl+7lmLe1K/WOifkTo3EhOkD7vwIulE9GAwxyk4YEG1VQ4tWqWd2JFE5UrJ4bSmdJKJZMrbDpkOzQnzRY3dMR3R3gFt6ow3rmTaORGt9BBpaYKbxL7wz1U30VBiAUMxzErpskbkCAuk509YJcklNjn4zZtcZxMRvWwkVt7AdV50Y3g8RuDPKdjrql+A0FK2N538KQ/SU5Hy8uCGTKLERHf+offFnx4jrFMyGgZfXqoUsHlJL6EE8Soqs6CGpnqxpaR/xGQaqGJv9tFfayXJF2Vj5/EFBUhiAyyq0zKEpxcw+MkoTJhDUuxapOXmSkyEZ2Wb+A1CazSJdGFRFOr9nYHiGc2BIgaMD8+t4oXWk/i9HSQZ47CR200c5Lkt0yo4vCFqIoCeAOcmyEDIUwMXi7KuLddzpyJWLute2YmSDd2Jh5CYZNqnZLFPQ8xERFIiEUEMqJ2I3V0KXO+dRtXAjLOSkhMp1W4T8oBxPVL1iAsJsgVUvwm0o9ENqfqaJHSKmrgJmIbGBsH6ybHVDr9jHCTPkAVBweqkrbkU5POYliXuUzH0xSwEY5LEUpBjnyW8WxuPwNm0NeovoRspshzZZOclr5vB3Zbg1YwbDw+/sKdGqIpkzP3uObvewJyY+jsfGzfysRpc9dubI/5we4wq5qSbQcSheS7k65Ipe3Cl8sC8IQ2Lk9kqgr1+uNCwpCL1tg7NQA8trcHenn1uwVCEnKlEeNX9Hpa1Nv56ivrtkbHlKV4zYKuCwFJ6qWygBZoiceWYKddnCPNikF0AJgEKdPUdKU2xb9VgMxj5p1rme+u7XdtSVu83p+ZcI2bbmHOvXLjJoSGETEtZRpbAxOtvVhtB2KnzU2cpB9FJhzh/4NSRgeh6KY3KNxc2D2IGgHZ3eTHeEV4w5YZn6PhKlMHTZD+HRHj2Yo0B+cHGzoqRKxIncEI8bv5xii9/pQ3+CVcvQSPpeARJaVP6jfcEbg0IWGrGppvT+ULt1PiEsyhlmNOoW19BuAwZ/61lIqhpMtDHWQYBa7ejvKcpdKvpWm5Z/iH1QbfgmQKyXTDcTRaaahFAIxZroeTSm6YOa+14QlhTjeiVpQ6udTqm5N5q8dfAeOWODvykzFZ4pDbDac1XLWM6NU60btkTPPDri2x8ZKZe51LCoRgOZ+oOKaeU1uLvw2eWOJEiQfx3KHPRsaRLZlsw+ln84/IQZPCipckUI5HoL9mzgEuBwUAEbU9heSllOsmT7l2vdWdfZcSJ7Sj2wop5ZAxFy4zn8vV6RMwmD57hrxaVadr6lZoCH7xzRm6xSVeOQKqA7KiPPVzR4xkowOjUVJuDVhg5Myg3h+yULOlzPJ7I55ZDohG8k4CfmxSQMmQsBQo4PS4+khat/BS0yF40/UIAmjXrvkki3M4V4JgYFEzfK/RUsfTtHmoQ9LlyV2+WXq6tAYJagaJZ4ItH2xp6px6G6q55MpieFNxjcbcc31wK0aT78oAqc0MWBOWQhRSI1X4FGPw/4CXOgX1ldDS9NB6QugUQWhHKiLq3WuutZxpURT3bli/DtjhupRwjKT8d8npMinLpCyTskzK/zYpeUIgGME5BsuZx/b/h4Rejdbbkp17QfjcEscPPuwhQjZJWkclLBH7p4VODL08biiw33bxs5Tnbg5rXRF+UNewxFosdBlnT+68vfLWEsfM9z+HZpgKHPcgLeGMlDIjKvdw6bNawsPdeq9tdW/lTjXIEidhJYg1LjeFHxjmLMFIqymZnL/4JNMqlkigEobddlsKHL9ts8RJ2pywpFcPLghbuCwhEA1QVfT9lTtf5C5xlPWVLv4kl71KhUuUeUiVaHMbPskPxxfP3l6czCTv4bJ3Gf5l+JfhX4Z/Gf5l+JfhX4Z/Gf5l+JfhX4Z/Gf5l+JfhX4Z/Gf5l+JfhX4Z/Gf5l+JfhX4Z/Gf5l+JfhX4Z/Gf5l+JfhX4Z/Gf5l+P8L4K9lUYKO6rI+j1FeYMhE8qTgJL/jHpyz44KWKV/7lYZg59/2EM7LFHEFwvNL69GKT8OHN/tygf3cfTQU++H74IyeOl5fstCp55rbM2Irt3G5UCMZn7WG9tjzKIL3Hlzwk66Y5+qM+Y3SROxw1sJWquHSv/UL+N40gG9MzSFiWwhhC9+Jn9qv4vb91sfkezuGVe2exUcs8VaWeohMg4UffvA0/LVHwPdGAYL59R6Uq73acfxpPw/Y8z80jN0rq7N3mhnGXvjh7bjfer/96PhQvD6m1OzssMwGj58HPL3q144L39ou6H5y50y7r8469Wv33hWrFHi8O8vvuBTvzA4J6pmu2ffTY9b+/5kN10+13785mlf702fR/3lF5y96vwD/7fFzJ99Swd9efvz+4mTdfhG73BMBD3NrR1t+W9CiwuBhn0ybGysC6rNGjgL159pQcvofo0Rl5CLGMXnzSLwkSlXOV7dP/Jgi6q+55oXPMt7Unc0MuwJtNQfatBqTp1DsD6hj0LYKttZ9WcQIy5VcMVoZur9pZq4DGzlzyX3mUt7a3QS9MFooGdLfARQqdNbwXoiH/76Pky2q7pStswHR0WmJuNKAN/o45D5i7T+7MU8Gro31PyTO0c8l0xKOwrweiN2T1JQLKdNCIznvthuExRPNcexxInt8sMWdPclAstKxs+n1QUxcUC8skkkGYj+4oHuz1Huej17a6BaaQ8+abfXts50fmtpAtnqjkfmYzoRPpffDOirGp8KfHULNd4bvAjIHVosOF06VZYZT33VXjT0jd7JrKyhQSujeE9/f3XQ4V9t+i422aC/HMQlUJuG9jCru9C3f1z3kSkoNRl7WG3lzQyOZANNwBe1TQvcz4P0hGgk13kwFlO6kHnkrf0IR/h9tfcTA6siB91h0BjGtRzP+AZxf+q+pLGZzVvUs54E//wZKZXxP5Ie4yA/eQpL4xjStfbjSYUUXE60XK6/OcAqGx9Ou0jsDocBhOXMXfxdjh8JH9jUpYy9d7eXwFKxvmUiV65Xv3UvkpW5khpISTm6nqcA6HzY/2NKYjdLJJGcGzSavB+2G3+7QClx79D09babxn73siMPJ4jrqSZbeYIFI7bDTee9v4L3Ga0+0rbxsh+28IjZ4kFllyewJEHdqhEpykj7m6vmqCJ0kPzXuuSPxpO5sHI7XcBK4zrgbk4Mcr0FVxJat+tALTvAPzMyLRlZ1Np9vLlRGgfsZl7PUR3FfRcpWkKS3rggy0TmvHvCmiMGVoVlSZd/D+uzytaDgWo2AnmjEyY9iEoPT5huT9A4He/e6pvipdjjoi6oPohBFq+6nDZS/3SB+qLR469OEIdpzY36hsbeSAcPPc4MINqb0PrNed6234btUxjvDYWi2tfa+id3BZ10fcbGtqKIW9YRC8ocTvnaJ9pTv0xnctL1XEnWy5Vwj3K1HWxWOTS5waqREI28ZmSpPZBuZ5ocW9Rt4svgb31UWzLlPvgNAq4Af8ZlVUt7526db5MkOHzH0M6eZdtZnnh2KsIigkl/iH03PBJIphZHxgXqmKHJwv4bz9PmqOdD395FJPoIaWFXcHINQ8G/vG2qu6FwkSVHJubTiXbARTlYAgO+bv61nJH6mgXIAWcV6gggwwu1QiEa2cKqn2kVrquae1AxDZKxgTDaVw564frkAP0ivYt241zf6/MsMHEDa7HMVFItQOd3bzx2/44wBbfuJ8lHM+Sp58vpoZOjh5lxGW7yYQp8/+ZpmdG846G2mfxJtMtkntASGQs7MTRa17epXADsOh+54ManaVsJoii8qZfT4kYk1ZjhthfIalDmwJabvKq0KO18VpwobXBuHdgsfKQ6ZrJ3WO2NvUMHQTQJr4/r2u8zdP+aMekWpzNoxmu32tUnbiYHZ4az+GmuoPZY4XZulsrmGSu0mMmaJCLadJ27VWlA7tkR1LXyirEd3i3MovTey2dycwHJsSVMzS25jnzrMZHRm+b2d6pSBsleffK399BI9cnsLmm4SL04057dUOX3qCW7yuT4a3xCW6nmQX6wF3M69MNsFerkS3Qrf1T8+dQ0/eTsayXMLBjCKv3tERzkri9WVRTkV6PyewWRqTTuQ+LL292fiMezK8nLBFnzJtFZvZJeq8+g/Vl/W8EnDmmX/js6sDdmIPw34NxF/xpIBGXGX1bXVNMKphHg3mJyvPIvIf5HjBnrhdmxDuapBOaF82nKA3oJ4YVpAzt5M64pOtMMKiXYHYF7dhcNnT2SpvPMjpxJd18qSyoS0CKyDyQVouUZwS59ZxGNiaC9aNxXq+SzA8tbcHYBBnVsEpTTk/UcaBx/srTvVqqFJ9op7Wqk53huecQPYBzGgOVgJSL0xwvFar8Unb59Ke1zU2PsQ3aPKcbxrd6rxi5T4CAZO5diB7/iyAFXhPVRD2vz4JH1GdlITMaWJHQ55CB5OKGqk3qTI4INxuEovF6bmvE53Kmp81gumm1qBG8JQ1HHnGzrI+61cg3rlphN70OeRRfgw8hhNh5ZLZrTf1evrqXaPlSenGuGkDpW701dZ3npf+CoX2KryZ7z1QO/6i6HNzZNkaNZ8b9thduo9880mey4IbejGh+MdmFU7m+L9/YE06cAptF3Z6CC9EkvVxWa6f3EiGmLUK2dGqGA87lb4Ucy+G6j+QSt4AzWFkpGDa6DeV7/Pkqtg6+VTtgZuMXrvVJaZ2FrZ3oERsSOFjM74uTuza+Hj10UxZ6SALf06Cq/jUXaolINvZ2TZ1/y75yM/9ywpcEsvmV43Erxuj4jM/BapkTPz8c3zlcBzOZGhhfUolaCICbCsQwnCnh+gMuverrTpfZ8aOE8ukMH65jxDfAYS3ZmkggPIsuTXSh0BHXVnn76NRg5R48X3l8jWqVxwkIOOM+rLikt6KWJ4nBkzMLiZX6/KJpio3UNtgsApMzZGuMqpcjDpXzKDIPUuf1W6Xf8QtHgYUoRas9kxjteAZZOl1A3apncY4JkA9EHmgJ7mX0EJH8+iDzCL9VIvBjlWWSZj1quFrwaMURKvJplJVD43t+CyMrg//Vsje3vBcOb1a2A+kx5Fceyw7FoQaQzBa89X6CrsbGTak10sorKVy56aIFyt7bBeVN1ZTNElzYhoZAXVDl8WQ+4MHHkor3D69BtfeBU3vLlqmnLwRLVgWKC/x55UqEEFWrW088iT8nxXaDJkHHNQoub5vPfpN/WUWs2vrmqgUGT8xoMi1EnsWtzF/frOhuJrDVrkFZTIFLhsO7ibkATWiUSnMMoS77F2tyvN2er4MF7nCIBonXcFKSw90pizqooj9aHfoKVMVe8gBuZia2Taa9Z+R55skUxT5Uyqfu7XK9gwqVErVe6TGFBtCnFfl7EWVMbebxYxdSd1N6NvTZtcTy66KKM74a9prbKbDu/33mC8SR+jP0794iHGNIqndQiK5Vlz8IKav3zS/VT7LfSVZjASobM6xzO218qlzA4Nny0/uNaQhKX4KDqrxumHrHNWUq1kg59Y6bKD30Ju5QR75xedr0mrgHGtLjpJCMTmbB5S2bI76++9L/SOjmLAZR9LehT+EcpH6c99GDQGzr0YrAeyP1bp93PYDGAkE49gnkAakuciD7nN6W4OCSG+DQj2LgE7a+QKi5kKge6GyUXkNue6bkb234KU2vl/7X+4eaZutX7xWI1i+1RDJ/wFlwZOeNNctmLAMWxmSVBNybYJ6KxSGpfkMez41Rs5gbNNGf6VYh0H4soSK2v2eNcogMeYLWi4Gbwdsc6nhuwzBrvRU4+zg1eXeJOztxXVzo0O5kSO5qwXt+N/bZMFnO/EB+IaOrWUnEPJe6vmvQc6RR/Rjemv20un1QN0+is1HbofjlQCHzgb4R55lqgk5BBC0vGQ0YyWkEG3WAClZk+gRF+gnlv5fFjjV/0p3/uxF0o8vwZEqGl7h2E0+WGNCzmnmhWDHCp7uyAj1PyQ2flBULLjxAMt+strUOzqcs2bqJu7VmVMezm+SUIWX50eylbM81AIdme2EpmtXWJgQOA3AmM+E0gYcn/fGR7WPLnOAJVdT2E6763ZA3CrRfrUrPJmHUvR43uajQLrBTo+FtIg9VNcs7k+rSC88i1xx7eE6OTAPSDrQ8FTZMGtP3K4fsm5+FTVH1Y1Jd6ygSW3pNUjx+BvyyKxPQ/J7bScYC1V4NRkyPvpJOS0ubmTn3gRyC9Ird8t8lVhRM0FB3HviwkF3TJVrskYIZBb6OCldDQyoycBMl4GZLUB9Zg0IIc2yOs7DVtvF2MwE2NQEbbmKvHV3vhtwURR9JB6TqSaqs2EjacpjFjaPDdJdabeqPDdZMK8rb9xw/GaBp8x9d31SBtVYtWezkrK1GgotvdrNGKIqxsrwtbOE5/hqZrqs/ob/2ygFqifYKEPenn19a0ouTXc2RAp693QUHulpfqo4zQ1l8LEj4qrqp/cchCZGH7r3/YH9sz1cuVFG9f2hKWq5pycrgl48EoOMb51jQTAOCBfHizu3ZAeiovwyq+/HHqWM1fEmXv/uIY2cLa1iPmsSCZyBB15OF7dIb4tevsWXHDy4+G4FkUj0whHk/Rks9GePs/97B63vI7A/nBXUju5V3hNezletMOmZz3weLI4ClIDfvca3PUwroc1+d3wBnwxvME+3oisqlSa8/naVHwYGkWeyuIwC8UUTs3WcSPTXS+y81IMaBIGkCmcekvy1mu501aJM91nLU7HzV4Fzorz3qXqviXrbBBaHmjAYMmNBEdQSLmM3Phb4mOa0H/z/okgEh/2vAaPsdsHj+Z1ZYaf1rMqnx9K/Zrq7BSBzb3Kqg3xxNnJlkeuzqDQj8JIElXGXM8yylKXC3t3ldp1BTI6tHXMdTMPzj8/5+NW1Tcm2kX7OmfF+AYns5XUjVCIcoOw0vNJFSynTSZvyFqSXp1XB9GtKtBA34ufDWi3CO+FVsbO1s6HHEXsGAGkxD7S3If+W/cjOlU3frvnWpQ8ObIWH8f9qwKd+omtXTyt1zfPtroV9DceM631dgLt9q1tPujjdBGCZUdFQ+yxHdP/ZhXsp/+bJU6Y4qZrQbsNA9+0mJtLKTfh3Zw2FB10pz5zwB6NRaciZS8IgUZjkJ2Qv1jGeyfAY6sz8YNojIrCVwIvRFVxffVVa5YOqTQD0fKmVJcwiqcxp4hBbEKtrbKqivZkjj2qpmvYndnoXi1xooFT5G63IYgOQMS+cVcBaLwQ8369GkDbVDEKvIyuJhC4Iby7xe6ThrjQb7Wlgd2RBnlsvU/XpoIcse9k7qEq3zGmC/ZTIk82u+b72ekaofPbI+mPs2rCUDHjWe4sDHAeU09l9VHXgAS5sS43fsWm0+Eq4QJ7DFivDOBjr0vCxzxgCDz8NGtgSov5qMSngYL86i4Zgl5xEY0yH50IAOoazNBOnEsLuSBUhiYT9EYeGsG1rveUTqDvGxhwpgwQoZz5fgQkTRxMTrNou1IzD0w6xR7wlyu6lOd3DEJoHRvXTVod9IRxb/hbdpwq+HBj+k6l9zegbqCNsucz4Ydld7uea2W6HFoNUNja8sdEnjtrdEufMhmNmEUTYwE/bK7NOTBr4OcKD5touGvflX/nOb3e7JeVH+Knxs2Nka13ydn9EiPyClYupXfDDm95BH6UVwqBi1vAZuqB+g2pczPUuWwlLN0fGzx19mKFZfwdPte55ydklBdUEjL2qb3UnboWdjJ4d3h/kcFUDUa5qan3SRM4K2Kisn61wcwTY6Zj+5AvTCVw82y3brDl379UfkxWRSPfuO8G0A5/SmN99Py5MFSh+rnooWO+VGWqD32u7fyRl4CfajyvBOXmCCG14K3Krb8Wmi5E5WmKAXDGvEbTbwysD/+95xrfr19GtLU+9AOCPYzgBxzT/PUz6YrwVVc9dc/N9ItWgf5xumb56w2FXYbeG2kQCe8GPDcRRrjDJ88+F5juhNX/8rVMatZg3vc/0aySxd1nJkKwEbzvZ+DfVCah/tuXSq3iUnzQW7IFxVnNoHRVKD3EpK3g/jt80Mqk8IBH9P8CUEsDBBQAAgAIANtQy0i46rdwSQAAAGoAAAAbAAAAdW5pdmVyc2FsL3VuaXZlcnNhbC5wbmcueG1ss7GvyM1RKEstKs7Mz7NVMtQzULK34+WyKShKLctMLVeoAIoZ6RlAgJJCJSq3PDOlJMNWydwcSSwjNTM9o8RWydTcEi6oDzQSAFBLAQIAABQAAgAIANlQy0gVDq0oZAQAAAcRAAAdAAAAAAAAAAEAAAAAAAAAAAB1bml2ZXJzYWwvY29tbW9uX21lc3NhZ2VzLmxuZ1BLAQIAABQAAgAIANlQy0iqiTkF8QMAACwRAAAnAAAAAAAAAAEAAAAAAJ8EAAB1bml2ZXJzYWwvZmxhc2hfcHVibGlzaGluZ19zZXR0aW5ncy54bWxQSwECAAAUAAIACADZUMtILKqJ27ECAABUCgAAIQAAAAAAAAABAAAAAADVCAAAdW5pdmVyc2FsL2ZsYXNoX3NraW5fc2V0dGluZ3MueG1sUEsBAgAAFAACAAgA2VDLSJjAjiXHAwAAPRAAACYAAAAAAAAAAQAAAAAAxQsAAHVuaXZlcnNhbC9odG1sX3B1Ymxpc2hpbmdfc2V0dGluZ3MueG1sUEsBAgAAFAACAAgA2VDLSPhisWuEAQAA/wUAAB8AAAAAAAAAAQAAAAAA0A8AAHVuaXZlcnNhbC9odG1sX3NraW5fc2V0dGluZ3MuanNQSwECAAAUAAIACADZUMtIPTwv0cEAAADlAQAAGgAAAAAAAAABAAAAAACREQAAdW5pdmVyc2FsL2kxOG5fcHJlc2V0cy54bWxQSwECAAAUAAIACADZUMtIm217W2AAAABlAAAAHAAAAAAAAAABAAAAAACKEgAAdW5pdmVyc2FsL2xvY2FsX3NldHRpbmdzLnhtbFBLAQIAABQAAgAIAESUV0cjtE77+wIAALAIAAAUAAAAAAAAAAEAAAAAACQTAAB1bml2ZXJzYWwvcGxheWVyLnhtbFBLAQIAABQAAgAIANlQy0hi/l9jyggAAPA9AAApAAAAAAAAAAEAAAAAAFEWAAB1bml2ZXJzYWwvc2tpbl9jdXN0b21pemF0aW9uX3NldHRpbmdzLnhtbFBLAQIAABQAAgAIANtQy0gugG8OhCsAAGRrAAAXAAAAAAAAAAAAAAAAAGIfAAB1bml2ZXJzYWwvdW5pdmVyc2FsLnBuZ1BLAQIAABQAAgAIANtQy0i46rdwSQAAAGoAAAAbAAAAAAAAAAEAAAAAABtLAAB1bml2ZXJzYWwvdW5pdmVyc2FsLnBuZy54bWxQSwUGAAAAAAsACwBJAwAAnUsAAAAA"/>
  <p:tag name="ISPRING_PRESENTATION_TITLE" val="03【动画PPT】高质量商务典藏商务汇报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兰亭粗黑+细黑_GBK">
      <a:majorFont>
        <a:latin typeface="Open Sans Semibold"/>
        <a:ea typeface="微软雅黑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3450</Words>
  <Application>Microsoft Office PowerPoint</Application>
  <PresentationFormat>宽屏</PresentationFormat>
  <Paragraphs>466</Paragraphs>
  <Slides>40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-apple-system</vt:lpstr>
      <vt:lpstr>Arial Unicode MS</vt:lpstr>
      <vt:lpstr>Open Sans Light</vt:lpstr>
      <vt:lpstr>方正大黑简体</vt:lpstr>
      <vt:lpstr>明兰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03【动画PPT】高质量商务典藏商务汇报PPT模板</dc:title>
  <dc:creator>chenxling</dc:creator>
  <cp:lastModifiedBy>chen xiaoling</cp:lastModifiedBy>
  <cp:revision>367</cp:revision>
  <dcterms:created xsi:type="dcterms:W3CDTF">2016-03-16T07:26:00Z</dcterms:created>
  <dcterms:modified xsi:type="dcterms:W3CDTF">2021-01-06T07:15:08Z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