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63" r:id="rId7"/>
    <p:sldId id="262" r:id="rId8"/>
    <p:sldId id="258" r:id="rId9"/>
    <p:sldId id="259" r:id="rId10"/>
    <p:sldId id="264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ECE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58fcc1d6cf9017b/%5e.Documents/DA_fu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58fcc1d6cf9017b/%5e.Documents/DA_fu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[DA_fuel.xlsx]Fact1!PivotTable3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'Fuel Type': </a:t>
            </a:r>
            <a:r>
              <a:rPr lang="en-US">
                <a:solidFill>
                  <a:srgbClr val="DD5A13"/>
                </a:solidFill>
              </a:rPr>
              <a:t>Premium</a:t>
            </a:r>
            <a:r>
              <a:rPr lang="en-US"/>
              <a:t> has noticeably higher 'TOTAL annual Fuel Cost'.</a:t>
            </a:r>
          </a:p>
        </c:rich>
      </c:tx>
      <c:layout>
        <c:manualLayout>
          <c:xMode val="edge"/>
          <c:yMode val="edge"/>
          <c:x val="0.11608425494103108"/>
          <c:y val="2.78497167881162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D2D2D2"/>
          </a:solidFill>
          <a:ln>
            <a:noFill/>
          </a:ln>
          <a:effectLst/>
        </c:spPr>
      </c:pivotFmt>
      <c:pivotFmt>
        <c:idx val="2"/>
        <c:spPr>
          <a:solidFill>
            <a:srgbClr val="ED733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Fact1!$B$2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Fact1!$A$3:$A$16</c:f>
              <c:strCache>
                <c:ptCount val="13"/>
                <c:pt idx="0">
                  <c:v>Premium</c:v>
                </c:pt>
                <c:pt idx="1">
                  <c:v>Regular</c:v>
                </c:pt>
                <c:pt idx="2">
                  <c:v>Gasoline or E85</c:v>
                </c:pt>
                <c:pt idx="3">
                  <c:v>Premium or E85</c:v>
                </c:pt>
                <c:pt idx="4">
                  <c:v>Midgrade</c:v>
                </c:pt>
                <c:pt idx="5">
                  <c:v>Diesel</c:v>
                </c:pt>
                <c:pt idx="6">
                  <c:v>Electricity</c:v>
                </c:pt>
                <c:pt idx="7">
                  <c:v>Premium and Electricity</c:v>
                </c:pt>
                <c:pt idx="8">
                  <c:v>Premium Gas or Electricity</c:v>
                </c:pt>
                <c:pt idx="9">
                  <c:v>Regular Gas and Electricity</c:v>
                </c:pt>
                <c:pt idx="10">
                  <c:v>Gasoline or natural gas</c:v>
                </c:pt>
                <c:pt idx="11">
                  <c:v>CNG</c:v>
                </c:pt>
                <c:pt idx="12">
                  <c:v>Regular Gas or Electricity</c:v>
                </c:pt>
              </c:strCache>
            </c:strRef>
          </c:cat>
          <c:val>
            <c:numRef>
              <c:f>Fact1!$B$3:$B$16</c:f>
              <c:numCache>
                <c:formatCode>General</c:formatCode>
                <c:ptCount val="13"/>
                <c:pt idx="0">
                  <c:v>5432150</c:v>
                </c:pt>
                <c:pt idx="1">
                  <c:v>3988200</c:v>
                </c:pt>
                <c:pt idx="2">
                  <c:v>1819600</c:v>
                </c:pt>
                <c:pt idx="3">
                  <c:v>371000</c:v>
                </c:pt>
                <c:pt idx="4">
                  <c:v>136700</c:v>
                </c:pt>
                <c:pt idx="5">
                  <c:v>105300</c:v>
                </c:pt>
                <c:pt idx="6">
                  <c:v>64000</c:v>
                </c:pt>
                <c:pt idx="7">
                  <c:v>41200</c:v>
                </c:pt>
                <c:pt idx="8">
                  <c:v>33500</c:v>
                </c:pt>
                <c:pt idx="9">
                  <c:v>16150</c:v>
                </c:pt>
                <c:pt idx="10">
                  <c:v>6800</c:v>
                </c:pt>
                <c:pt idx="11">
                  <c:v>5400</c:v>
                </c:pt>
                <c:pt idx="12">
                  <c:v>2900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82-5740-B33E-19D28C865C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-30"/>
        <c:axId val="986588175"/>
        <c:axId val="986167103"/>
      </c:barChart>
      <c:catAx>
        <c:axId val="986588175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Fuel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6167103"/>
        <c:crosses val="autoZero"/>
        <c:auto val="1"/>
        <c:lblAlgn val="ctr"/>
        <c:lblOffset val="100"/>
        <c:noMultiLvlLbl val="0"/>
      </c:catAx>
      <c:valAx>
        <c:axId val="986167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annual Fuel Cost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6588175"/>
        <c:crosses val="max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[DA_fuel.xlsx]Fact2!PivotTable4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'Fuel Type': </a:t>
            </a:r>
            <a:r>
              <a:rPr lang="en-US">
                <a:solidFill>
                  <a:srgbClr val="DD5A13"/>
                </a:solidFill>
              </a:rPr>
              <a:t>Regular</a:t>
            </a:r>
            <a:r>
              <a:rPr lang="en-US"/>
              <a:t> and </a:t>
            </a:r>
            <a:r>
              <a:rPr lang="en-US">
                <a:solidFill>
                  <a:srgbClr val="DD5A13"/>
                </a:solidFill>
              </a:rPr>
              <a:t>Premium</a:t>
            </a:r>
            <a:r>
              <a:rPr lang="en-US"/>
              <a:t> have noticeably higher 'City MPG (FT1)'.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D2D2D2"/>
          </a:solidFill>
          <a:ln>
            <a:noFill/>
          </a:ln>
          <a:effectLst/>
        </c:spPr>
      </c:pivotFmt>
      <c:pivotFmt>
        <c:idx val="2"/>
        <c:spPr>
          <a:solidFill>
            <a:srgbClr val="ED7331"/>
          </a:solidFill>
          <a:ln>
            <a:noFill/>
          </a:ln>
          <a:effectLst/>
        </c:spPr>
      </c:pivotFmt>
      <c:pivotFmt>
        <c:idx val="3"/>
        <c:spPr>
          <a:solidFill>
            <a:srgbClr val="ED733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Fact2!$B$2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Fact2!$A$3:$A$16</c:f>
              <c:strCache>
                <c:ptCount val="13"/>
                <c:pt idx="0">
                  <c:v>Regular</c:v>
                </c:pt>
                <c:pt idx="1">
                  <c:v>Premium</c:v>
                </c:pt>
                <c:pt idx="2">
                  <c:v>Electricity</c:v>
                </c:pt>
                <c:pt idx="3">
                  <c:v>Gasoline or E85</c:v>
                </c:pt>
                <c:pt idx="4">
                  <c:v>Diesel</c:v>
                </c:pt>
                <c:pt idx="5">
                  <c:v>Premium or E85</c:v>
                </c:pt>
                <c:pt idx="6">
                  <c:v>Midgrade</c:v>
                </c:pt>
                <c:pt idx="7">
                  <c:v>Regular Gas and Electricity</c:v>
                </c:pt>
                <c:pt idx="8">
                  <c:v>Premium and Electricity</c:v>
                </c:pt>
                <c:pt idx="9">
                  <c:v>Premium Gas or Electricity</c:v>
                </c:pt>
                <c:pt idx="10">
                  <c:v>CNG</c:v>
                </c:pt>
                <c:pt idx="11">
                  <c:v>Regular Gas or Electricity</c:v>
                </c:pt>
                <c:pt idx="12">
                  <c:v>Gasoline or natural gas</c:v>
                </c:pt>
              </c:strCache>
            </c:strRef>
          </c:cat>
          <c:val>
            <c:numRef>
              <c:f>Fact2!$B$3:$B$16</c:f>
              <c:numCache>
                <c:formatCode>General</c:formatCode>
                <c:ptCount val="13"/>
                <c:pt idx="0">
                  <c:v>57991</c:v>
                </c:pt>
                <c:pt idx="1">
                  <c:v>49760</c:v>
                </c:pt>
                <c:pt idx="2">
                  <c:v>10301</c:v>
                </c:pt>
                <c:pt idx="3">
                  <c:v>7203</c:v>
                </c:pt>
                <c:pt idx="4">
                  <c:v>2026</c:v>
                </c:pt>
                <c:pt idx="5">
                  <c:v>1585</c:v>
                </c:pt>
                <c:pt idx="6">
                  <c:v>913</c:v>
                </c:pt>
                <c:pt idx="7">
                  <c:v>805</c:v>
                </c:pt>
                <c:pt idx="8">
                  <c:v>631</c:v>
                </c:pt>
                <c:pt idx="9">
                  <c:v>468</c:v>
                </c:pt>
                <c:pt idx="10">
                  <c:v>93</c:v>
                </c:pt>
                <c:pt idx="11">
                  <c:v>86</c:v>
                </c:pt>
                <c:pt idx="12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4F-E244-BEC6-D02647C281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100"/>
        <c:axId val="989531167"/>
        <c:axId val="989532815"/>
      </c:barChart>
      <c:catAx>
        <c:axId val="989531167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Fuel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9532815"/>
        <c:crosses val="autoZero"/>
        <c:auto val="1"/>
        <c:lblAlgn val="ctr"/>
        <c:lblOffset val="100"/>
        <c:noMultiLvlLbl val="0"/>
      </c:catAx>
      <c:valAx>
        <c:axId val="9895328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City MPG (FT1)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9531167"/>
        <c:crosses val="max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8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7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1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8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2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5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5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3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5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3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B5596F5-2D8E-4D32-8BB5-EA052A88A14C}"/>
              </a:ext>
            </a:extLst>
          </p:cNvPr>
          <p:cNvSpPr/>
          <p:nvPr/>
        </p:nvSpPr>
        <p:spPr>
          <a:xfrm>
            <a:off x="3175" y="3175"/>
            <a:ext cx="12181415" cy="4836583"/>
          </a:xfrm>
          <a:prstGeom prst="rect">
            <a:avLst/>
          </a:prstGeom>
          <a:solidFill>
            <a:srgbClr val="025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905" y="831245"/>
            <a:ext cx="10978443" cy="3195682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Grotesque"/>
                <a:cs typeface="Calibri Light"/>
              </a:rPr>
              <a:t>Capstone II :Vehicle fuel economy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E0E2B-A0BF-4108-BAD0-EBF57CC218BA}"/>
              </a:ext>
            </a:extLst>
          </p:cNvPr>
          <p:cNvSpPr txBox="1"/>
          <p:nvPr/>
        </p:nvSpPr>
        <p:spPr>
          <a:xfrm>
            <a:off x="1988323" y="5441980"/>
            <a:ext cx="77702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latin typeface="Helvetica"/>
                <a:cs typeface="Helvetica"/>
              </a:rPr>
              <a:t>Presented by: </a:t>
            </a:r>
            <a:r>
              <a:rPr lang="en-US" sz="3200" dirty="0" err="1">
                <a:latin typeface="Helvetica"/>
                <a:cs typeface="Calibri"/>
              </a:rPr>
              <a:t>Zhonghai</a:t>
            </a:r>
            <a:r>
              <a:rPr lang="en-US" sz="3200" dirty="0">
                <a:latin typeface="Helvetica"/>
                <a:cs typeface="Calibri"/>
              </a:rPr>
              <a:t>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68E957-6139-4610-B9BB-54489D41503A}"/>
              </a:ext>
            </a:extLst>
          </p:cNvPr>
          <p:cNvSpPr/>
          <p:nvPr/>
        </p:nvSpPr>
        <p:spPr>
          <a:xfrm>
            <a:off x="3175" y="3175"/>
            <a:ext cx="5767917" cy="6857999"/>
          </a:xfrm>
          <a:prstGeom prst="rect">
            <a:avLst/>
          </a:prstGeom>
          <a:solidFill>
            <a:srgbClr val="025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A07F9-A01B-4385-9F2B-F7B01E92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33" y="1470535"/>
            <a:ext cx="3926898" cy="3921176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Grotesque"/>
                <a:cs typeface="Calibri Light"/>
              </a:rPr>
              <a:t>Project goal</a:t>
            </a:r>
            <a:endParaRPr lang="en-US" sz="4800" b="1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1B69-EDDA-4E16-9F39-43E39DD96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"/>
                <a:cs typeface="Calibri"/>
              </a:rPr>
              <a:t>Do regular and premium have significant impact to our fuel economy?</a:t>
            </a:r>
          </a:p>
          <a:p>
            <a:pPr marL="0" indent="0">
              <a:buNone/>
            </a:pPr>
            <a:endParaRPr lang="en-US" sz="2400" dirty="0">
              <a:latin typeface="Helvetica"/>
              <a:cs typeface="Calibri"/>
            </a:endParaRPr>
          </a:p>
          <a:p>
            <a:pPr lvl="1"/>
            <a:r>
              <a:rPr lang="en-US" dirty="0">
                <a:latin typeface="Helvetica"/>
                <a:cs typeface="Calibri"/>
              </a:rPr>
              <a:t>Regular</a:t>
            </a:r>
          </a:p>
          <a:p>
            <a:pPr marL="457200" lvl="1" indent="0">
              <a:buNone/>
            </a:pPr>
            <a:endParaRPr lang="en-US" dirty="0">
              <a:latin typeface="Helvetica"/>
              <a:cs typeface="Calibri"/>
            </a:endParaRPr>
          </a:p>
          <a:p>
            <a:pPr lvl="1"/>
            <a:r>
              <a:rPr lang="en-US" dirty="0">
                <a:latin typeface="Helvetica"/>
                <a:cs typeface="Calibri"/>
              </a:rPr>
              <a:t>Premium</a:t>
            </a:r>
          </a:p>
        </p:txBody>
      </p:sp>
    </p:spTree>
    <p:extLst>
      <p:ext uri="{BB962C8B-B14F-4D97-AF65-F5344CB8AC3E}">
        <p14:creationId xmlns:p14="http://schemas.microsoft.com/office/powerpoint/2010/main" val="204849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68E957-6139-4610-B9BB-54489D41503A}"/>
              </a:ext>
            </a:extLst>
          </p:cNvPr>
          <p:cNvSpPr/>
          <p:nvPr/>
        </p:nvSpPr>
        <p:spPr>
          <a:xfrm>
            <a:off x="3175" y="3175"/>
            <a:ext cx="5767917" cy="6857999"/>
          </a:xfrm>
          <a:prstGeom prst="rect">
            <a:avLst/>
          </a:prstGeom>
          <a:solidFill>
            <a:srgbClr val="025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A07F9-A01B-4385-9F2B-F7B01E92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32" y="1470535"/>
            <a:ext cx="4050211" cy="406047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Grotesque"/>
                <a:cs typeface="Calibri Light"/>
              </a:rPr>
              <a:t>Why regular and premium?</a:t>
            </a:r>
            <a:endParaRPr lang="en-US" sz="4800" b="1" dirty="0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5" name="Content Placeholder 4" descr="Chart type: Clustered Bar. 'Fuel Type': Premium has noticeably higher 'TOTAL annual Fuel Cost'.&#10;&#10;Description automatically generated">
            <a:extLst>
              <a:ext uri="{FF2B5EF4-FFF2-40B4-BE49-F238E27FC236}">
                <a16:creationId xmlns:a16="http://schemas.microsoft.com/office/drawing/2014/main" id="{3A4752B3-0474-AD0A-0F55-01F94ECC9E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394561"/>
              </p:ext>
            </p:extLst>
          </p:nvPr>
        </p:nvGraphicFramePr>
        <p:xfrm>
          <a:off x="5893500" y="26176"/>
          <a:ext cx="5101602" cy="3542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 descr="Chart type: Stacked Bar. 'Fuel Type': Regular and Premium have noticeably higher 'City MPG (FT1)'.&#10;&#10;Description automatically generated">
            <a:extLst>
              <a:ext uri="{FF2B5EF4-FFF2-40B4-BE49-F238E27FC236}">
                <a16:creationId xmlns:a16="http://schemas.microsoft.com/office/drawing/2014/main" id="{76B6727D-5CCE-513E-9F21-5E9E8E3123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587031"/>
              </p:ext>
            </p:extLst>
          </p:nvPr>
        </p:nvGraphicFramePr>
        <p:xfrm>
          <a:off x="6096000" y="3500770"/>
          <a:ext cx="5109367" cy="3389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780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671FC4-1B3F-4496-B089-BA030345AB31}"/>
              </a:ext>
            </a:extLst>
          </p:cNvPr>
          <p:cNvSpPr/>
          <p:nvPr/>
        </p:nvSpPr>
        <p:spPr>
          <a:xfrm>
            <a:off x="3175" y="3175"/>
            <a:ext cx="5767917" cy="6857999"/>
          </a:xfrm>
          <a:prstGeom prst="rect">
            <a:avLst/>
          </a:prstGeom>
          <a:solidFill>
            <a:srgbClr val="025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A07F9-A01B-4385-9F2B-F7B01E92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33" y="1470535"/>
            <a:ext cx="3926898" cy="3921176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Grotesque"/>
                <a:cs typeface="Calibri Light"/>
              </a:rPr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1B69-EDDA-4E16-9F39-43E39DD96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100361"/>
            <a:ext cx="5100320" cy="65954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Helvetica"/>
                <a:cs typeface="Calibri"/>
              </a:rPr>
              <a:t>Null Hypothesis 1 (H</a:t>
            </a:r>
            <a:r>
              <a:rPr lang="en-US" sz="2400" b="1" baseline="-25000" dirty="0">
                <a:latin typeface="Helvetica"/>
                <a:cs typeface="Calibri"/>
              </a:rPr>
              <a:t>0</a:t>
            </a:r>
            <a:r>
              <a:rPr lang="en-US" sz="2400" b="1" dirty="0">
                <a:latin typeface="Helvetica"/>
                <a:cs typeface="Calibri"/>
              </a:rPr>
              <a:t>):</a:t>
            </a:r>
            <a:endParaRPr lang="en-US" b="1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2400" dirty="0">
                <a:latin typeface="Helvetica"/>
                <a:cs typeface="Calibri"/>
              </a:rPr>
              <a:t>Regular and Premium do not have significant effect on fuel economy.</a:t>
            </a:r>
          </a:p>
          <a:p>
            <a:pPr marL="0" indent="0">
              <a:buNone/>
            </a:pPr>
            <a:r>
              <a:rPr lang="en-US" sz="2400" b="1" dirty="0">
                <a:latin typeface="Helvetica"/>
                <a:ea typeface="+mn-lt"/>
                <a:cs typeface="+mn-lt"/>
              </a:rPr>
              <a:t>Alternate Hypothesis 1 (H</a:t>
            </a:r>
            <a:r>
              <a:rPr lang="en-US" sz="2400" b="1" baseline="-25000" dirty="0">
                <a:latin typeface="Helvetica"/>
                <a:ea typeface="+mn-lt"/>
                <a:cs typeface="+mn-lt"/>
              </a:rPr>
              <a:t>a</a:t>
            </a:r>
            <a:r>
              <a:rPr lang="en-US" sz="2400" b="1" dirty="0">
                <a:latin typeface="Helvetica"/>
                <a:ea typeface="+mn-lt"/>
                <a:cs typeface="+mn-lt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Helvetica"/>
                <a:ea typeface="+mn-lt"/>
                <a:cs typeface="+mn-lt"/>
              </a:rPr>
              <a:t>Regular and Premium do have significant effect on fuel economy.</a:t>
            </a:r>
          </a:p>
          <a:p>
            <a:pPr marL="0" indent="0">
              <a:buNone/>
            </a:pPr>
            <a:r>
              <a:rPr lang="en-US" sz="2400" dirty="0">
                <a:latin typeface="Helvetica"/>
                <a:ea typeface="+mn-lt"/>
                <a:cs typeface="+mn-lt"/>
              </a:rPr>
              <a:t>------------------------------------------------</a:t>
            </a:r>
          </a:p>
          <a:p>
            <a:pPr marL="0" indent="0">
              <a:buNone/>
            </a:pPr>
            <a:r>
              <a:rPr lang="en-US" sz="2400" b="1" dirty="0">
                <a:latin typeface="Helvetica"/>
                <a:cs typeface="Calibri"/>
              </a:rPr>
              <a:t>Null Hypothesis 2 (H</a:t>
            </a:r>
            <a:r>
              <a:rPr lang="en-US" sz="2400" b="1" baseline="-25000" dirty="0">
                <a:latin typeface="Helvetica"/>
                <a:cs typeface="Calibri"/>
              </a:rPr>
              <a:t>0</a:t>
            </a:r>
            <a:r>
              <a:rPr lang="en-US" sz="2400" b="1" dirty="0">
                <a:latin typeface="Helvetica"/>
                <a:cs typeface="Calibri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Helvetica"/>
                <a:cs typeface="Calibri"/>
              </a:rPr>
              <a:t>With Electricity, Regular and Premium do not have positive effect on fuel economy significantly.</a:t>
            </a:r>
          </a:p>
          <a:p>
            <a:pPr marL="0" indent="0">
              <a:buNone/>
            </a:pPr>
            <a:r>
              <a:rPr lang="en-US" sz="2400" b="1" dirty="0">
                <a:latin typeface="Helvetica"/>
                <a:ea typeface="+mn-lt"/>
                <a:cs typeface="+mn-lt"/>
              </a:rPr>
              <a:t>Alternate Hypothesis 2 (H</a:t>
            </a:r>
            <a:r>
              <a:rPr lang="en-US" sz="2400" b="1" baseline="-25000" dirty="0">
                <a:latin typeface="Helvetica"/>
                <a:ea typeface="+mn-lt"/>
                <a:cs typeface="+mn-lt"/>
              </a:rPr>
              <a:t>a</a:t>
            </a:r>
            <a:r>
              <a:rPr lang="en-US" sz="2400" b="1" dirty="0">
                <a:latin typeface="Helvetica"/>
                <a:ea typeface="+mn-lt"/>
                <a:cs typeface="+mn-lt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With Electricity, Regular and Premium do have positive effect on fuel economy significantly.</a:t>
            </a:r>
          </a:p>
          <a:p>
            <a:pPr marL="0" indent="0">
              <a:buNone/>
            </a:pPr>
            <a:endParaRPr lang="en-US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6002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1E2BE9-46FB-46B5-B212-F6C5C1F1BCF8}"/>
              </a:ext>
            </a:extLst>
          </p:cNvPr>
          <p:cNvSpPr/>
          <p:nvPr/>
        </p:nvSpPr>
        <p:spPr>
          <a:xfrm>
            <a:off x="3175" y="3175"/>
            <a:ext cx="5767917" cy="6857999"/>
          </a:xfrm>
          <a:prstGeom prst="rect">
            <a:avLst/>
          </a:prstGeom>
          <a:solidFill>
            <a:srgbClr val="025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64F8-3970-463B-A149-ED601695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33" y="1332952"/>
            <a:ext cx="3926898" cy="3921176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Grotesque"/>
                <a:cs typeface="Calibri Light"/>
              </a:rPr>
              <a:t>Process</a:t>
            </a:r>
            <a:endParaRPr lang="en-US" sz="4800" b="1">
              <a:solidFill>
                <a:schemeClr val="bg1"/>
              </a:solidFill>
              <a:latin typeface="Grotesqu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F67F-6172-4367-9C52-0A4BC924D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latin typeface="Helvetica"/>
                <a:cs typeface="Calibri"/>
              </a:rPr>
              <a:t>Collect data on both fuel types, </a:t>
            </a:r>
            <a:r>
              <a:rPr lang="en-US" sz="2400" i="1" dirty="0">
                <a:latin typeface="Helvetica"/>
                <a:cs typeface="Calibri"/>
              </a:rPr>
              <a:t>regular</a:t>
            </a:r>
            <a:r>
              <a:rPr lang="en-US" sz="2400" dirty="0">
                <a:latin typeface="Helvetica"/>
                <a:cs typeface="Calibri"/>
              </a:rPr>
              <a:t> and </a:t>
            </a:r>
            <a:r>
              <a:rPr lang="en-US" sz="2400" i="1" dirty="0">
                <a:latin typeface="Helvetica"/>
                <a:cs typeface="Calibri"/>
              </a:rPr>
              <a:t>premium</a:t>
            </a:r>
            <a:r>
              <a:rPr lang="en-US" sz="2400" dirty="0">
                <a:latin typeface="Helvetica"/>
                <a:cs typeface="Calibri"/>
              </a:rPr>
              <a:t> from Kaggle, given fuel economy scores for each type of fuels.</a:t>
            </a:r>
          </a:p>
          <a:p>
            <a:pPr marL="0" indent="0">
              <a:buNone/>
            </a:pPr>
            <a:endParaRPr lang="en-US" sz="2400" dirty="0">
              <a:latin typeface="Helvetica"/>
              <a:cs typeface="Calibri"/>
            </a:endParaRPr>
          </a:p>
          <a:p>
            <a:r>
              <a:rPr lang="en-US" sz="2400" dirty="0">
                <a:latin typeface="Helvetica"/>
                <a:cs typeface="Calibri"/>
              </a:rPr>
              <a:t>Conduct statistical analyses to see if there is any </a:t>
            </a:r>
            <a:r>
              <a:rPr lang="en-US" sz="2400" i="1" dirty="0">
                <a:latin typeface="Helvetica"/>
                <a:cs typeface="Calibri"/>
              </a:rPr>
              <a:t>statistically significant difference </a:t>
            </a:r>
            <a:r>
              <a:rPr lang="en-US" sz="2400" dirty="0">
                <a:latin typeface="Helvetica"/>
                <a:cs typeface="Calibri"/>
              </a:rPr>
              <a:t>or impact between regular and premium on fuel economy scores.</a:t>
            </a:r>
          </a:p>
        </p:txBody>
      </p:sp>
    </p:spTree>
    <p:extLst>
      <p:ext uri="{BB962C8B-B14F-4D97-AF65-F5344CB8AC3E}">
        <p14:creationId xmlns:p14="http://schemas.microsoft.com/office/powerpoint/2010/main" val="54404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59480C-BFA0-4E0C-A010-2FC11112EC7A}"/>
              </a:ext>
            </a:extLst>
          </p:cNvPr>
          <p:cNvSpPr/>
          <p:nvPr/>
        </p:nvSpPr>
        <p:spPr>
          <a:xfrm>
            <a:off x="3175" y="3175"/>
            <a:ext cx="5767917" cy="6857999"/>
          </a:xfrm>
          <a:prstGeom prst="rect">
            <a:avLst/>
          </a:prstGeom>
          <a:solidFill>
            <a:srgbClr val="025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379B4-351B-4A73-9C7E-F9BC4050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65" y="2118804"/>
            <a:ext cx="4290996" cy="33898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>
                <a:solidFill>
                  <a:schemeClr val="bg1"/>
                </a:solidFill>
                <a:latin typeface="Grotesque"/>
              </a:rPr>
              <a:t>Analysis of </a:t>
            </a:r>
            <a:r>
              <a:rPr lang="en-US" sz="4800" b="1" dirty="0">
                <a:solidFill>
                  <a:schemeClr val="bg1"/>
                </a:solidFill>
                <a:latin typeface="Grotesque"/>
              </a:rPr>
              <a:t>R</a:t>
            </a:r>
            <a:r>
              <a:rPr lang="en-US" sz="4800" b="1" kern="1200" dirty="0">
                <a:solidFill>
                  <a:schemeClr val="bg1"/>
                </a:solidFill>
                <a:latin typeface="Grotesque"/>
              </a:rPr>
              <a:t>egular and Premium</a:t>
            </a:r>
            <a:endParaRPr lang="en-US" sz="4800" b="1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5CCE4C-FE58-4273-A459-71C7CA1A3D2A}"/>
              </a:ext>
            </a:extLst>
          </p:cNvPr>
          <p:cNvSpPr txBox="1">
            <a:spLocks/>
          </p:cNvSpPr>
          <p:nvPr/>
        </p:nvSpPr>
        <p:spPr>
          <a:xfrm>
            <a:off x="6289658" y="3823138"/>
            <a:ext cx="5279600" cy="3034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Helvetica"/>
                <a:ea typeface="+mn-lt"/>
                <a:cs typeface="+mn-lt"/>
              </a:rPr>
              <a:t>(The null hypothesis 1 </a:t>
            </a:r>
            <a:r>
              <a:rPr lang="en-US" sz="2400" b="1" dirty="0">
                <a:latin typeface="Helvetica"/>
                <a:ea typeface="+mn-lt"/>
                <a:cs typeface="+mn-lt"/>
              </a:rPr>
              <a:t>is rejected</a:t>
            </a:r>
            <a:r>
              <a:rPr lang="en-US" sz="2400" dirty="0">
                <a:latin typeface="Helvetica"/>
                <a:ea typeface="+mn-lt"/>
                <a:cs typeface="+mn-lt"/>
              </a:rPr>
              <a:t>)</a:t>
            </a:r>
            <a:endParaRPr lang="en-US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400" b="1" u="sng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2400" b="1" u="sng" dirty="0">
                <a:latin typeface="Helvetica"/>
                <a:cs typeface="Helvetica"/>
              </a:rPr>
              <a:t>Conclusion 1:</a:t>
            </a:r>
            <a:endParaRPr lang="en-US" sz="24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There </a:t>
            </a:r>
            <a:r>
              <a:rPr lang="en-US" sz="2400" b="1" dirty="0">
                <a:latin typeface="Helvetica"/>
                <a:cs typeface="Helvetica"/>
              </a:rPr>
              <a:t>is</a:t>
            </a:r>
            <a:r>
              <a:rPr lang="en-US" sz="2400" dirty="0">
                <a:latin typeface="Helvetica"/>
                <a:cs typeface="Helvetica"/>
              </a:rPr>
              <a:t> significant difference (good or bad) between regular and premium on fuel economy score.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7A4D5EA5-3199-DCFF-2AD0-3FF78C703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63" y="67360"/>
            <a:ext cx="3904750" cy="373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1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59480C-BFA0-4E0C-A010-2FC11112EC7A}"/>
              </a:ext>
            </a:extLst>
          </p:cNvPr>
          <p:cNvSpPr/>
          <p:nvPr/>
        </p:nvSpPr>
        <p:spPr>
          <a:xfrm>
            <a:off x="3175" y="3175"/>
            <a:ext cx="5767917" cy="6857999"/>
          </a:xfrm>
          <a:prstGeom prst="rect">
            <a:avLst/>
          </a:prstGeom>
          <a:solidFill>
            <a:srgbClr val="025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379B4-351B-4A73-9C7E-F9BC4050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65" y="1360450"/>
            <a:ext cx="4290996" cy="41482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Grotesque"/>
                <a:cs typeface="Calibri Light"/>
              </a:rPr>
              <a:t>Analysis of Regular Vs. Premium </a:t>
            </a:r>
            <a:br>
              <a:rPr lang="en-US" sz="4800" b="1" dirty="0">
                <a:solidFill>
                  <a:schemeClr val="bg1"/>
                </a:solidFill>
                <a:latin typeface="Grotesque"/>
                <a:cs typeface="Calibri Light"/>
              </a:rPr>
            </a:br>
            <a:r>
              <a:rPr lang="en-US" sz="4800" b="1" dirty="0">
                <a:solidFill>
                  <a:schemeClr val="bg1"/>
                </a:solidFill>
                <a:latin typeface="Grotesque"/>
                <a:cs typeface="Calibri Light"/>
              </a:rPr>
              <a:t>(Including Electricity)</a:t>
            </a:r>
            <a:endParaRPr lang="en-US" sz="4800" b="1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5CCE4C-FE58-4273-A459-71C7CA1A3D2A}"/>
              </a:ext>
            </a:extLst>
          </p:cNvPr>
          <p:cNvSpPr txBox="1">
            <a:spLocks/>
          </p:cNvSpPr>
          <p:nvPr/>
        </p:nvSpPr>
        <p:spPr>
          <a:xfrm>
            <a:off x="6096000" y="3644942"/>
            <a:ext cx="5809209" cy="3034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Helvetica"/>
                <a:ea typeface="+mn-lt"/>
                <a:cs typeface="+mn-lt"/>
              </a:rPr>
              <a:t>(The null hypothesis 2 </a:t>
            </a:r>
            <a:r>
              <a:rPr lang="en-US" sz="2400" b="1" dirty="0">
                <a:latin typeface="Helvetica"/>
                <a:ea typeface="+mn-lt"/>
                <a:cs typeface="+mn-lt"/>
              </a:rPr>
              <a:t>is ALSO rejected</a:t>
            </a:r>
            <a:r>
              <a:rPr lang="en-US" sz="2400" dirty="0">
                <a:latin typeface="Helvetica"/>
                <a:ea typeface="+mn-lt"/>
                <a:cs typeface="+mn-lt"/>
              </a:rPr>
              <a:t>)</a:t>
            </a:r>
            <a:endParaRPr lang="en-US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400" b="1" u="sng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2400" b="1" u="sng" dirty="0">
                <a:latin typeface="Helvetica"/>
                <a:cs typeface="Helvetica"/>
              </a:rPr>
              <a:t>Conclusion 2:</a:t>
            </a:r>
          </a:p>
          <a:p>
            <a:pPr marL="0" indent="0">
              <a:buNone/>
            </a:pPr>
            <a:r>
              <a:rPr lang="en-US" sz="2400" dirty="0">
                <a:latin typeface="Helvetica"/>
                <a:cs typeface="Helvetica"/>
              </a:rPr>
              <a:t>With electricity, Regular and Premium positively effect on fuel economy score significantly. 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E30BA382-DF31-C8A0-1F04-235FCB4F5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600"/>
            <a:ext cx="5334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2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50262B-C523-4D30-84F4-D8D05F77B5B3}"/>
              </a:ext>
            </a:extLst>
          </p:cNvPr>
          <p:cNvSpPr/>
          <p:nvPr/>
        </p:nvSpPr>
        <p:spPr>
          <a:xfrm>
            <a:off x="3175" y="3175"/>
            <a:ext cx="5767917" cy="6857999"/>
          </a:xfrm>
          <a:prstGeom prst="rect">
            <a:avLst/>
          </a:prstGeom>
          <a:solidFill>
            <a:srgbClr val="025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E708B-4648-45EC-9326-E8E5319A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49" y="2351638"/>
            <a:ext cx="4702766" cy="214752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More FACTS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A5664B2-BB53-6FDC-5033-01B8B0BF3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453" y="99587"/>
            <a:ext cx="6029956" cy="37921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B8871C-9AE6-C1B5-D3DF-F2C1DEE1B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545" y="3991052"/>
            <a:ext cx="3632161" cy="276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C1BAA3-A457-4A9B-8193-49F5C65A2B95}"/>
              </a:ext>
            </a:extLst>
          </p:cNvPr>
          <p:cNvSpPr/>
          <p:nvPr/>
        </p:nvSpPr>
        <p:spPr>
          <a:xfrm>
            <a:off x="13758" y="3175"/>
            <a:ext cx="5767917" cy="6857999"/>
          </a:xfrm>
          <a:prstGeom prst="rect">
            <a:avLst/>
          </a:prstGeom>
          <a:solidFill>
            <a:srgbClr val="025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4BC48-9774-4BE3-BB8B-7A4F6BE6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0" y="1470535"/>
            <a:ext cx="5757814" cy="3921176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Grotesque"/>
                <a:cs typeface="Calibri Light"/>
              </a:rPr>
              <a:t>Final message and recommendations</a:t>
            </a:r>
            <a:endParaRPr lang="en-US" sz="4800" b="1">
              <a:solidFill>
                <a:schemeClr val="bg1"/>
              </a:solidFill>
              <a:latin typeface="Grotesqu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0FD7-A47E-4986-9BCF-7B57E97C7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4037" y="111512"/>
            <a:ext cx="5100320" cy="607741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Helvetica"/>
                <a:cs typeface="Calibri" panose="020F0502020204030204"/>
              </a:rPr>
              <a:t>The statistical analyses showed that Regular and Premium on fuel economy score:</a:t>
            </a:r>
          </a:p>
          <a:p>
            <a:pPr marL="0" indent="0">
              <a:buNone/>
            </a:pPr>
            <a:endParaRPr lang="en-US" sz="2400" dirty="0">
              <a:latin typeface="Helvetica"/>
              <a:cs typeface="Calibri" panose="020F0502020204030204"/>
            </a:endParaRPr>
          </a:p>
          <a:p>
            <a:r>
              <a:rPr lang="en-US" sz="2400" dirty="0">
                <a:latin typeface="Helvetica"/>
                <a:cs typeface="Calibri" panose="020F0502020204030204"/>
              </a:rPr>
              <a:t>Do have a significant impact on fuel economy score</a:t>
            </a:r>
          </a:p>
          <a:p>
            <a:pPr marL="0" indent="0">
              <a:buNone/>
            </a:pPr>
            <a:endParaRPr lang="en-US" sz="2400" dirty="0">
              <a:latin typeface="Helvetica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b="1" u="sng" dirty="0">
                <a:latin typeface="Helvetica"/>
                <a:cs typeface="Calibri" panose="020F0502020204030204"/>
              </a:rPr>
              <a:t>Recommendation:</a:t>
            </a:r>
          </a:p>
          <a:p>
            <a:pPr marL="0" indent="0">
              <a:buNone/>
            </a:pPr>
            <a:r>
              <a:rPr lang="en-US" sz="2400" dirty="0">
                <a:latin typeface="Helvetica"/>
                <a:cs typeface="Calibri" panose="020F0502020204030204"/>
              </a:rPr>
              <a:t>In order to improve fuel economy score from regular and premium, choosing specific car models and manufacturers is necessary. Furthermore, cars with electricity are recommended for improving fuel economy.</a:t>
            </a:r>
          </a:p>
          <a:p>
            <a:pPr marL="0" indent="0">
              <a:buNone/>
            </a:pPr>
            <a:endParaRPr lang="en-US" sz="1800" dirty="0">
              <a:solidFill>
                <a:srgbClr val="595959"/>
              </a:solidFill>
              <a:latin typeface="Helvetica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3800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23560f33-79eb-440e-9597-af772be87b7b" xsi:nil="true"/>
    <Lesson_x0023_ xmlns="23560f33-79eb-440e-9597-af772be87b7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AAF4088E831C47BD6CFC82E6125FE5" ma:contentTypeVersion="13" ma:contentTypeDescription="Create a new document." ma:contentTypeScope="" ma:versionID="26c4de5084f4fddb49fdc66fa84a62d0">
  <xsd:schema xmlns:xsd="http://www.w3.org/2001/XMLSchema" xmlns:xs="http://www.w3.org/2001/XMLSchema" xmlns:p="http://schemas.microsoft.com/office/2006/metadata/properties" xmlns:ns2="23560f33-79eb-440e-9597-af772be87b7b" xmlns:ns3="52c6491e-9efb-4201-96ef-8ec8937a59f2" targetNamespace="http://schemas.microsoft.com/office/2006/metadata/properties" ma:root="true" ma:fieldsID="d5e77d28acfdb3b8add745559b2cccfe" ns2:_="" ns3:_="">
    <xsd:import namespace="23560f33-79eb-440e-9597-af772be87b7b"/>
    <xsd:import namespace="52c6491e-9efb-4201-96ef-8ec8937a59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Notes" minOccurs="0"/>
                <xsd:element ref="ns2:Lesson_x0023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560f33-79eb-440e-9597-af772be87b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Notes" ma:index="19" nillable="true" ma:displayName="Notes" ma:format="Dropdown" ma:internalName="Notes">
      <xsd:simpleType>
        <xsd:restriction base="dms:Note">
          <xsd:maxLength value="255"/>
        </xsd:restriction>
      </xsd:simpleType>
    </xsd:element>
    <xsd:element name="Lesson_x0023_" ma:index="20" nillable="true" ma:displayName="Lesson #" ma:format="Dropdown" ma:internalName="Lesson_x0023_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6491e-9efb-4201-96ef-8ec8937a59f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14CDA-E196-41A1-BF2C-491DEB5B65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FAE3D1-0468-48BF-82EF-214DBF7E8BC0}">
  <ds:schemaRefs>
    <ds:schemaRef ds:uri="http://schemas.microsoft.com/office/2006/metadata/properties"/>
    <ds:schemaRef ds:uri="http://schemas.microsoft.com/office/infopath/2007/PartnerControls"/>
    <ds:schemaRef ds:uri="23560f33-79eb-440e-9597-af772be87b7b"/>
  </ds:schemaRefs>
</ds:datastoreItem>
</file>

<file path=customXml/itemProps3.xml><?xml version="1.0" encoding="utf-8"?>
<ds:datastoreItem xmlns:ds="http://schemas.openxmlformats.org/officeDocument/2006/customXml" ds:itemID="{A8DFB5FF-28D6-4668-931A-256D3454DA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560f33-79eb-440e-9597-af772be87b7b"/>
    <ds:schemaRef ds:uri="52c6491e-9efb-4201-96ef-8ec8937a59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26456</TotalTime>
  <Words>332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Grotesque</vt:lpstr>
      <vt:lpstr>Helvetica</vt:lpstr>
      <vt:lpstr>Office Theme</vt:lpstr>
      <vt:lpstr>Capstone II :Vehicle fuel economy</vt:lpstr>
      <vt:lpstr>Project goal</vt:lpstr>
      <vt:lpstr>Why regular and premium?</vt:lpstr>
      <vt:lpstr>Hypotheses</vt:lpstr>
      <vt:lpstr>Process</vt:lpstr>
      <vt:lpstr>Analysis of Regular and Premium</vt:lpstr>
      <vt:lpstr>Analysis of Regular Vs. Premium  (Including Electricity)</vt:lpstr>
      <vt:lpstr>More FACTS</vt:lpstr>
      <vt:lpstr>Final message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Allen Chen</cp:lastModifiedBy>
  <cp:revision>354</cp:revision>
  <dcterms:created xsi:type="dcterms:W3CDTF">2022-01-05T18:05:09Z</dcterms:created>
  <dcterms:modified xsi:type="dcterms:W3CDTF">2022-09-01T07:50:48Z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0x01010027AAF4088E831C47BD6CFC82E6125FE5</vt:lpwstr>
  </property>
</Properties>
</file>