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2" r:id="rId7"/>
    <p:sldId id="261" r:id="rId8"/>
    <p:sldId id="264" r:id="rId9"/>
    <p:sldId id="265" r:id="rId10"/>
    <p:sldId id="266" r:id="rId11"/>
    <p:sldId id="271"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09" autoAdjust="0"/>
    <p:restoredTop sz="94660"/>
  </p:normalViewPr>
  <p:slideViewPr>
    <p:cSldViewPr snapToGrid="0">
      <p:cViewPr varScale="1">
        <p:scale>
          <a:sx n="92" d="100"/>
          <a:sy n="92" d="100"/>
        </p:scale>
        <p:origin x="184"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i.c/Downloads/capstone1_case_stud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i.c/Downloads/capstone1_case_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i.c/Downloads/capstone1_case_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i.c\Downloads\capstone1_case_study.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Car</a:t>
            </a:r>
            <a:r>
              <a:rPr lang="en-US" baseline="0"/>
              <a:t> revenue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MODEL!$A$3:$A$6</c:f>
              <c:strCache>
                <c:ptCount val="4"/>
                <c:pt idx="0">
                  <c:v>LS</c:v>
                </c:pt>
                <c:pt idx="1">
                  <c:v>Grand Prix</c:v>
                </c:pt>
                <c:pt idx="2">
                  <c:v>Ranger</c:v>
                </c:pt>
                <c:pt idx="3">
                  <c:v>Grand Marquis</c:v>
                </c:pt>
              </c:strCache>
            </c:strRef>
          </c:cat>
          <c:val>
            <c:numRef>
              <c:f>MODEL!$B$3:$B$6</c:f>
              <c:numCache>
                <c:formatCode>"$"#,##0.00</c:formatCode>
                <c:ptCount val="4"/>
                <c:pt idx="0">
                  <c:v>295502</c:v>
                </c:pt>
                <c:pt idx="1">
                  <c:v>307612</c:v>
                </c:pt>
                <c:pt idx="2">
                  <c:v>305946</c:v>
                </c:pt>
                <c:pt idx="3">
                  <c:v>307571</c:v>
                </c:pt>
              </c:numCache>
            </c:numRef>
          </c:val>
          <c:extLst>
            <c:ext xmlns:c16="http://schemas.microsoft.com/office/drawing/2014/chart" uri="{C3380CC4-5D6E-409C-BE32-E72D297353CC}">
              <c16:uniqueId val="{00000000-34C9-6A4D-BC7C-5D381E62C221}"/>
            </c:ext>
          </c:extLst>
        </c:ser>
        <c:dLbls>
          <c:dLblPos val="inEnd"/>
          <c:showLegendKey val="0"/>
          <c:showVal val="1"/>
          <c:showCatName val="0"/>
          <c:showSerName val="0"/>
          <c:showPercent val="0"/>
          <c:showBubbleSize val="0"/>
        </c:dLbls>
        <c:gapWidth val="100"/>
        <c:overlap val="-24"/>
        <c:axId val="971644959"/>
        <c:axId val="971734159"/>
      </c:barChart>
      <c:catAx>
        <c:axId val="9716449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1734159"/>
        <c:crosses val="autoZero"/>
        <c:auto val="1"/>
        <c:lblAlgn val="ctr"/>
        <c:lblOffset val="100"/>
        <c:noMultiLvlLbl val="0"/>
      </c:catAx>
      <c:valAx>
        <c:axId val="971734159"/>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1644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Car</a:t>
            </a:r>
            <a:r>
              <a:rPr lang="en-US" baseline="0"/>
              <a:t> costs monthly</a:t>
            </a:r>
          </a:p>
        </c:rich>
      </c:tx>
      <c:layout>
        <c:manualLayout>
          <c:xMode val="edge"/>
          <c:yMode val="edge"/>
          <c:x val="0.36756969255495048"/>
          <c:y val="4.499999999999999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MODEL!$A$3:$A$6</c:f>
              <c:strCache>
                <c:ptCount val="4"/>
                <c:pt idx="0">
                  <c:v>LS</c:v>
                </c:pt>
                <c:pt idx="1">
                  <c:v>Grand Prix</c:v>
                </c:pt>
                <c:pt idx="2">
                  <c:v>Ranger</c:v>
                </c:pt>
                <c:pt idx="3">
                  <c:v>Grand Marquis</c:v>
                </c:pt>
              </c:strCache>
            </c:strRef>
          </c:cat>
          <c:val>
            <c:numRef>
              <c:f>MODEL!$C$3:$C$6</c:f>
              <c:numCache>
                <c:formatCode>"$"#,##0.00</c:formatCode>
                <c:ptCount val="4"/>
                <c:pt idx="0">
                  <c:v>12053.61</c:v>
                </c:pt>
                <c:pt idx="1">
                  <c:v>13352.550000000001</c:v>
                </c:pt>
                <c:pt idx="2">
                  <c:v>13503.3</c:v>
                </c:pt>
                <c:pt idx="3">
                  <c:v>13889.570000000002</c:v>
                </c:pt>
              </c:numCache>
            </c:numRef>
          </c:val>
          <c:extLst>
            <c:ext xmlns:c16="http://schemas.microsoft.com/office/drawing/2014/chart" uri="{C3380CC4-5D6E-409C-BE32-E72D297353CC}">
              <c16:uniqueId val="{00000000-8C1D-1A42-B235-D7B3D7983B6E}"/>
            </c:ext>
          </c:extLst>
        </c:ser>
        <c:dLbls>
          <c:dLblPos val="inEnd"/>
          <c:showLegendKey val="0"/>
          <c:showVal val="1"/>
          <c:showCatName val="0"/>
          <c:showSerName val="0"/>
          <c:showPercent val="0"/>
          <c:showBubbleSize val="0"/>
        </c:dLbls>
        <c:gapWidth val="100"/>
        <c:overlap val="-24"/>
        <c:axId val="971046607"/>
        <c:axId val="959527903"/>
      </c:barChart>
      <c:catAx>
        <c:axId val="9710466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9527903"/>
        <c:crosses val="autoZero"/>
        <c:auto val="1"/>
        <c:lblAlgn val="ctr"/>
        <c:lblOffset val="100"/>
        <c:noMultiLvlLbl val="0"/>
      </c:catAx>
      <c:valAx>
        <c:axId val="959527903"/>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1046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Baseline profit vs. New profit</a:t>
            </a:r>
          </a:p>
        </c:rich>
      </c:tx>
      <c:layout>
        <c:manualLayout>
          <c:xMode val="edge"/>
          <c:yMode val="edge"/>
          <c:x val="0.26368078530169609"/>
          <c:y val="4.355838902980269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(MODEL!$E$7,MODEL!$E$14)</c:f>
              <c:numCache>
                <c:formatCode>"$"#,##0.00</c:formatCode>
                <c:ptCount val="2"/>
                <c:pt idx="0">
                  <c:v>574092.53</c:v>
                </c:pt>
                <c:pt idx="1">
                  <c:v>616131</c:v>
                </c:pt>
              </c:numCache>
            </c:numRef>
          </c:val>
          <c:extLst>
            <c:ext xmlns:c16="http://schemas.microsoft.com/office/drawing/2014/chart" uri="{C3380CC4-5D6E-409C-BE32-E72D297353CC}">
              <c16:uniqueId val="{00000000-D245-B746-9CD8-EA0DD05B3504}"/>
            </c:ext>
          </c:extLst>
        </c:ser>
        <c:dLbls>
          <c:dLblPos val="inEnd"/>
          <c:showLegendKey val="0"/>
          <c:showVal val="1"/>
          <c:showCatName val="0"/>
          <c:showSerName val="0"/>
          <c:showPercent val="0"/>
          <c:showBubbleSize val="0"/>
        </c:dLbls>
        <c:gapWidth val="100"/>
        <c:overlap val="-24"/>
        <c:axId val="1335719647"/>
        <c:axId val="964815903"/>
      </c:barChart>
      <c:catAx>
        <c:axId val="1335719647"/>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4815903"/>
        <c:crosses val="autoZero"/>
        <c:auto val="1"/>
        <c:lblAlgn val="ctr"/>
        <c:lblOffset val="100"/>
        <c:noMultiLvlLbl val="0"/>
      </c:catAx>
      <c:valAx>
        <c:axId val="964815903"/>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5719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[capstone1_case_study.xlsx]BOT10_profit!PivotTable4</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Bottom</a:t>
            </a:r>
            <a:r>
              <a:rPr lang="en-US" baseline="0"/>
              <a:t> 10 Car Profits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BOT10_profit!$B$1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BOT10_profit!$A$2:$A$12</c:f>
              <c:strCache>
                <c:ptCount val="10"/>
                <c:pt idx="0">
                  <c:v>Nubira</c:v>
                </c:pt>
                <c:pt idx="1">
                  <c:v>5000CS</c:v>
                </c:pt>
                <c:pt idx="2">
                  <c:v>Relay</c:v>
                </c:pt>
                <c:pt idx="3">
                  <c:v>Volare</c:v>
                </c:pt>
                <c:pt idx="4">
                  <c:v>D150 Club</c:v>
                </c:pt>
                <c:pt idx="5">
                  <c:v>SLS-Class</c:v>
                </c:pt>
                <c:pt idx="6">
                  <c:v>GranTurismo</c:v>
                </c:pt>
                <c:pt idx="7">
                  <c:v>Aspire</c:v>
                </c:pt>
                <c:pt idx="8">
                  <c:v>Sparrow</c:v>
                </c:pt>
                <c:pt idx="9">
                  <c:v>RS 4</c:v>
                </c:pt>
              </c:strCache>
            </c:strRef>
          </c:cat>
          <c:val>
            <c:numRef>
              <c:f>BOT10_profit!$B$2:$B$12</c:f>
              <c:numCache>
                <c:formatCode>General</c:formatCode>
                <c:ptCount val="10"/>
                <c:pt idx="0">
                  <c:v>-2470.89</c:v>
                </c:pt>
                <c:pt idx="1">
                  <c:v>-1276.1500000000001</c:v>
                </c:pt>
                <c:pt idx="2">
                  <c:v>-581.87000000000103</c:v>
                </c:pt>
                <c:pt idx="3">
                  <c:v>-229.09999999999991</c:v>
                </c:pt>
                <c:pt idx="4">
                  <c:v>-12.629999999999562</c:v>
                </c:pt>
                <c:pt idx="5">
                  <c:v>670.42000000000007</c:v>
                </c:pt>
                <c:pt idx="6">
                  <c:v>759.11000000000092</c:v>
                </c:pt>
                <c:pt idx="7">
                  <c:v>991.59000000000049</c:v>
                </c:pt>
                <c:pt idx="8">
                  <c:v>1176.3399999999997</c:v>
                </c:pt>
                <c:pt idx="9">
                  <c:v>1203.9899999999998</c:v>
                </c:pt>
              </c:numCache>
            </c:numRef>
          </c:val>
          <c:extLst>
            <c:ext xmlns:c16="http://schemas.microsoft.com/office/drawing/2014/chart" uri="{C3380CC4-5D6E-409C-BE32-E72D297353CC}">
              <c16:uniqueId val="{00000000-FD09-1A4A-AEDA-DB1A28414009}"/>
            </c:ext>
          </c:extLst>
        </c:ser>
        <c:dLbls>
          <c:dLblPos val="inEnd"/>
          <c:showLegendKey val="0"/>
          <c:showVal val="1"/>
          <c:showCatName val="0"/>
          <c:showSerName val="0"/>
          <c:showPercent val="0"/>
          <c:showBubbleSize val="0"/>
        </c:dLbls>
        <c:gapWidth val="115"/>
        <c:overlap val="-20"/>
        <c:axId val="963079247"/>
        <c:axId val="963233983"/>
      </c:barChart>
      <c:catAx>
        <c:axId val="9630792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3233983"/>
        <c:crosses val="autoZero"/>
        <c:auto val="1"/>
        <c:lblAlgn val="ctr"/>
        <c:lblOffset val="100"/>
        <c:noMultiLvlLbl val="0"/>
      </c:catAx>
      <c:valAx>
        <c:axId val="96323398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3079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00:24.995"/>
    </inkml:context>
    <inkml:brush xml:id="br0">
      <inkml:brushProperty name="width" value="0.1" units="cm"/>
      <inkml:brushProperty name="height" value="0.1" units="cm"/>
      <inkml:brushProperty name="color" value="#E71224"/>
    </inkml:brush>
  </inkml:definitions>
  <inkml:trace contextRef="#ctx0" brushRef="#br0">51 7 24575,'0'38'0,"0"12"0,0 2 0,9 13 0,2-13 0,10 10 0,-2-21 0,-7 8 0,4-21 0,-15-2 0,7-10 0,-1 1 0,-5-1 0,5 0 0,-7 0 0,0 1 0,0-1 0,0 0 0,0 0 0,0 0 0,0 1 0,0-1 0,0 0 0,0 0 0,0 1 0,0-1 0,0 0 0,0 0 0,0 1 0,0-1 0,0 0 0,0 0 0,0 1 0,0-1 0,0 0 0,0 0 0,0 0 0,0 1 0,0-1 0,0 0 0,0 0 0,0 10 0,0-7 0,0 16 0,0-16 0,0 16 0,7-16 0,-5 7 0,5-10 0,-7 0 0,0 0 0,0 10 0,0-7 0,0 6 0,0-8 0,0-1 0,0 0 0,0 0 0,0 1 0,0 8 0,0-6 0,0 7 0,0 0 0,0-8 0,0 8 0,7-10 0,-5 10 0,5 2 0,-7 0 0,0 8 0,0-8 0,9 10 0,-7-1 0,6-8 0,0 6 0,-5-16 0,5 6 0,0 1 0,-6-7 0,7 7 0,-9-10 0,0 0 0,0 0 0,0 1 0,0-1 0,7 0 0,-5 0 0,5 0 0,-7 1 0,0-1 0,7 0 0,-5 0 0,5 1 0,-7-1 0,7 0 0,-5 0 0,13 1 0,-14 8 0,15 4 0,-4 20 0,7-8 0,9 9 0,-8-22 0,7 7 0,-11-16 0,2 6 0,-2-8 0,0-1 0,-7 0 0,6-7 0,-6 6 0,16-5 0,4 7 0,8-6 0,1 6 0,0-7 0,0 9 0,-10-9 0,-2-1 0,-10-2 0,0-5 0,0 5 0,0-7 0,1 0 0,-1 0 0,0 0 0,0 0 0,1 7 0,-1-5 0,0 5 0,0-7 0,1 7 0,-1-5 0,0 5 0,0-7 0,1 0 0,-1 0 0,0 8 0,10-7 0,2 15 0,10-6 0,-10 1 0,7 5 0,-16-13 0,7 12 0,-10-13 0,0 5 0,0-7 0,1 0 0,-8 7 0,5-5 0,-5 5 0,7 1 0,1-7 0,-1 14 0,0-13 0,10 13 0,-8-13 0,8 7 0,-10-9 0,10 8 0,-7-6 0,7 6 0,-1 1 0,4 1 0,8 1 0,13 7 0,-9-8 0,20 12 0,-20-12 0,20 0 0,-20-2 0,9-6 0,-22 14 0,-2-14 0,0 5 0,-8-7 0,8 0 0,-10 0 0,10 0 0,2 0 0,22 0 0,-10 0 0,22 0 0,-21 0 0,8 0 0,-20 7 0,6-5 0,-17 5 0,8-7 0,-10 0 0,1 0 0,-1 0 0,0 0 0,0 0 0,1 0 0,-1 0 0,10 0 0,-8 0 0,18 0 0,-18 0 0,8 0 0,-10 0 0,1 0 0,-1 0 0,0 0 0,0 0 0,1 0 0,8 0 0,-6 0 0,7 0 0,-1 0 0,-6 0 0,7-7 0,-10 5 0,10-5 0,0 7 0,1 0 0,-3-8 0,2 7 0,-8-7 0,18 8 0,-18 0 0,8 0 0,0-8 0,-8 6 0,8-7 0,-10 9 0,1-7 0,-1 5 0,0-12 0,10 12 0,-7-13 0,16 13 0,-7-13 0,10 13 0,0-15 0,-10 15 0,7-15 0,-7 15 0,0-14 0,-2 14 0,-2-12 0,-6 5 0,5 0 0,-7-6 0,1 6 0,-1 0 0,0-6 0,0 13 0,1-5 0,-1 7 0,0 0 0,0 0 0,1 0 0,-1 0 0,0 0 0,0-7 0,0 5 0,1-5 0,-1-1 0,0 7 0,0-7 0,-7 1 0,6 5 0,-6-5 0,0 0 0,5 5 0,-12-13 0,13 13 0,-14-12 0,14 12 0,-13-13 0,5 6 0,0 0 0,-5-5 0,5 5 0,0-1 0,-5-4 0,13 12 0,-14-12 0,14 12 0,-13-13 0,5 6 0,-7-7 0,7-1 0,-5 1 0,5 0 0,-7-1 0,7 8 0,-5-6 0,5 6 0,0 0 0,-5-5 0,5 5 0,1-1 0,-7-4 0,7 5 0,-8-8 0,0 1 0,0 0 0,0-1 0,0-9 0,0 8 0,0-8 0,0 9 0,0 1 0,0-1 0,0 1 0,0 0 0,0-1 0,0 1 0,0 0 0,0-1 0,0 1 0,0-1 0,0 1 0,0 0 0,0-1 0,0 1 0,0-1 0,0 1 0,0 0 0,0-1 0,0 1 0,0-1 0,0 1 0,0 0 0,0-1 0,-8 8 0,7-5 0,-7 5 0,8-8 0,0 1 0,0-1 0,-8-9 0,6 8 0,-14-8 0,6 0 0,0 7 0,2-7 0,1 10 0,5-1 0,-5 1 0,7 0 0,0-1 0,-8 8 0,7-6 0,-7 6 0,8-7 0,0 0 0,0-1 0,0 1 0,0-1 0,0 1 0,-7 0 0,5-1 0,-5 1 0,0 0 0,5-1 0,-5-9 0,-1 7 0,6-7 0,-12 10 0,12 0 0,-5-1 0,-1 8 0,7-5 0,-7 5 0,8-8 0,0 1 0,0-1 0,0 1 0,0 0 0,0-1 0,0 1 0,0-1 0,0 1 0,0 0 0,0-1 0,0 1 0,0 0 0,0-1 0,0 1 0,0-1 0,0 1 0,0-10 0,0 7 0,0-16 0,0 6 0,0-8 0,0 8 0,0-6 0,0 6 0,0 1 0,0 2 0,0 10 0,0-1 0,-7 1 0,5 0 0,-12-1 0,12 1 0,-13-1 0,13 1 0,-5 0 0,0-1 0,5 1 0,-5 0 0,7-1 0,-7 1 0,5-1 0,-13 1 0,13 0 0,-12 6 0,12-4 0,-13 12 0,14-12 0,-14 12 0,13-13 0,-12 13 0,4-5 0,-6 0 0,0 5 0,-1-13 0,1 14 0,0-7 0,-1 1 0,-9-3 0,7 0 0,-6-5 0,8 13 0,1-13 0,-1 13 0,1-5 0,0 7 0,-1 0 0,1 0 0,-1 0 0,1 0 0,0 0 0,-1 0 0,1 0 0,-1 0 0,1-7 0,0 5 0,-1-5 0,1 7 0,0 0 0,-1 0 0,1 0 0,-1-8 0,1 7 0,0-7 0,-1 8 0,1 0 0,-1 0 0,1 0 0,0 0 0,-1 0 0,1 0 0,0 0 0,6-7 0,-4 5 0,5-5 0,-8 7 0,1 0 0,0 0 0,-1 0 0,1 0 0,-1 0 0,1 0 0,0 0 0,-1 0 0,1 0 0,0 0 0,-1 0 0,1 0 0,-1 0 0,1 0 0,0 0 0,-1 0 0,1 0 0,-1 0 0,1 0 0,0 0 0,-1 0 0,1 0 0,0 0 0,-1 0 0,1 0 0,-1 0 0,1 0 0,-10 0 0,-2 0 0,-1 0 0,-6 0 0,7 0 0,-10 0 0,0 0 0,0 0 0,10 0 0,-8 0 0,17 0 0,-7 0 0,10 0 0,0 0 0,-1 0 0,1 0 0,-1 0 0,1 0 0,0 0 0,-1 0 0,1 0 0,-1 0 0,1 0 0,0 0 0,-10 0 0,7 0 0,-7 0 0,10 0 0,-1 0 0,1 0 0,0 0 0,-1 0 0,1 0 0,-1 0 0,1 0 0,0 0 0,-10 0 0,7 0 0,-17 0 0,18 0 0,-8 0 0,0 0 0,7 0 0,-7 0 0,10 0 0,-1 0 0,1 0 0,-1 0 0,1 0 0,0 0 0,-1 0 0,1 0 0,0 0 0,-1 0 0,1 0 0,-1 0 0,1 0 0,0 0 0,-1 0 0,1 0 0,-1 0 0,1 0 0,0 0 0,-1 0 0,1 0 0,0 0 0,-1 0 0,-9 0 0,7 0 0,-7 0 0,10 0 0,-10 0 0,7 0 0,-16-8 0,16 5 0,-16-5 0,16 8 0,-17 0 0,18 0 0,-8 0 0,9 0 0,1-7 0,-10 5 0,-2-5 0,-1 7 0,-6-9 0,6 7 0,1-14 0,-7 15 0,16-7 0,-17 8 0,18-7 0,-18 5 0,8-5 0,-1 7 0,-6 0 0,16 0 0,-16 0 0,16 0 0,-7 0 0,10 0 0,-1 0 0,1 0 0,-1 0 0,1 0 0,0 0 0,-1 0 0,1 0 0,-1 0 0,1 0 0,0-7 0,-10 5 0,7-5 0,-7-1 0,10 6 0,-1-5 0,1 7 0,-1 0 0,1 0 0,0 0 0,-1 0 0,1 0 0,0 0 0,-1 0 0,1 0 0,-1 0 0,1 0 0,0 0 0,-1 0 0,1 0 0,-1 0 0,1 0 0,0 0 0,-1 0 0,1 0 0,0 0 0,6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00:54.517"/>
    </inkml:context>
    <inkml:brush xml:id="br0">
      <inkml:brushProperty name="width" value="0.1" units="cm"/>
      <inkml:brushProperty name="height" value="0.1" units="cm"/>
      <inkml:brushProperty name="color" value="#E71224"/>
    </inkml:brush>
  </inkml:definitions>
  <inkml:trace contextRef="#ctx0" brushRef="#br0">1 135 24575,'0'50'0,"0"3"0,0 11 0,0 1 0,0-13 0,0-2 0,0-12 0,0-1 0,0 1 0,0-10 0,0 8 0,0-18 0,0 18 0,0-8 0,0 9 0,0 1 0,0 12 0,0 2 0,0 1 0,0 9 0,0-10 0,0 1 0,0 8 0,0-20 0,0 9 0,0-13 0,0-8 0,0 6 0,0-17 0,0 8 0,0-9 0,0-1 0,0 0 0,0 10 0,0-8 0,0 8 0,0 0 0,0-7 0,0 16 0,0-16 0,0 6 0,0-8 0,0 8 0,0-6 0,0 7 0,0-10 0,0 0 0,0 1 0,0-1 0,0 0 0,7 0 0,-5 0 0,5 1 0,-7-1 0,0 0 0,0 0 0,0 1 0,7-1 0,-5 0 0,5 10 0,0-7 0,-5 16 0,13-17 0,-14 8 0,7-9 0,-8-1 0,7 0 0,-5 0 0,5 0 0,0 1 0,-5-1 0,12 0 0,-12 0 0,13 1 0,-6-1 0,0 0 0,-2 0 0,0 1 0,-5-1 0,5 0 0,-7 0 0,7-7 0,-5 6 0,5-6 0,1 0 0,-7 5 0,14-5 0,-13 7 0,12 1 0,-12-1 0,12 0 0,-12 0 0,5 1 0,0-1 0,2 0 0,0 0 0,6 1 0,-6-1 0,7 0 0,0 0 0,-7 1 0,6-1 0,-6-7 0,0 5 0,5-5 0,-5 7 0,8 1 0,8 0 0,4 1 0,-1-1 0,19 13 0,-16-10 0,19 18 0,-13-9 0,1 1 0,-8 5 0,5-14 0,-6 6 0,9-8 0,29 9 0,-22-6 0,33 7 0,-37-10 0,8-7 0,-11 5 0,-10-15 0,-2 13 0,-10-13 0,0 5 0,1-7 0,-1 0 0,0 0 0,0 0 0,0 0 0,1 0 0,9 0 0,28 0 0,2 0 0,23 0 0,0 0 0,-11 0 0,25 0 0,-37 0 0,20 0 0,-36 0 0,10 0 0,-12 0 0,0 0 0,-10 0 0,7 0 0,5 0 0,13-9 0,11-3 0,1-10 0,-13 10 0,10-7 0,-21 16 0,8-15 0,-11 8 0,0-1 0,-10 3 0,-2 1 0,-1 5 0,-6-13 0,16 13 0,-6-13 0,20 13 0,-8-15 0,9 15 0,-13-15 0,1 15 0,-10-14 0,-2 14 0,-10-5 0,0 7 0,8 0 0,-6 0 0,5-7 0,-6-3 0,-1 1 0,0-5 0,0 12 0,1-13 0,-1 14 0,0-7 0,0 1 0,1 5 0,-1-5 0,0 7 0,0-7 0,0 5 0,1-5 0,-1 7 0,0-8 0,0 6 0,1-5 0,-1 7 0,0 0 0,0 0 0,1 0 0,-1 0 0,0 0 0,0-7 0,1 5 0,-1-5 0,0 7 0,-7-8 0,5 7 0,-5-14 0,8 13 0,-1-5 0,0 0 0,0 5 0,1-13 0,-1 14 0,0-7 0,-7 1 0,6 5 0,-14-12 0,14 12 0,-6-6 0,0 1 0,5 5 0,-5-5 0,0 0 0,6 5 0,-6-13 0,7 6 0,0 0 0,0-5 0,1 12 0,-1-13 0,0 13 0,0-12 0,1 5 0,-1 0 0,0-6 0,0 6 0,1-7 0,-1 6 0,-7-4 0,5 12 0,-5-12 0,0 4 0,6 1 0,-6-5 0,7 12 0,0-13 0,-7 6 0,6 0 0,-6-5 0,0 4 0,5 1 0,-12-5 0,12 5 0,-5-8 0,8 1 0,-8 0 0,5-1 0,-4-9 0,7 7 0,-7-6 0,4 15 0,-12-4 0,13 5 0,-14-8 0,14 1 0,-6 0 0,0-1 0,-2 1 0,-7-1 0,7 1 0,-5 0 0,5-1 0,-7 1 0,0 0 0,8-1 0,-7-9 0,7 7 0,0-16 0,-6 16 0,6-7 0,1 0 0,-7 7 0,6-16 0,-8 16 0,0-7 0,0 10 0,0-1 0,0 1 0,0-10 0,0 7 0,0-16 0,0 16 0,0-16 0,0 16 0,0-7 0,0 0 0,0 7 0,0-7 0,0 10 0,0-1 0,0-8 0,0 6 0,0-7 0,-8 0 0,-2 7 0,-8-16 0,1 16 0,-2-17 0,3 18 0,-2-8 0,2 9 0,-1 1 0,1-1 0,7 1 0,-6 0 0,6-1 0,-7 8 0,-1-5 0,0-5 0,0 0 0,-1-16 0,1 16 0,-1-7 0,-8 0 0,8 7 0,-9-16 0,10 16 0,-2-16 0,3 16 0,-2-7 0,2 17 0,7-6 0,-6 6 0,13-7 0,-12-1 0,3-9 0,2 8 0,-8-18 0,8 17 0,-9-7 0,2 10 0,7 0 0,-6-1 0,13 1 0,-5-1 0,0 8 0,5-5 0,-13 5 0,14-8 0,-7 1 0,1 7 0,5-15 0,-22 19 0,20-19 0,-20 15 0,15-7 0,-8-1 0,1 1 0,0 0 0,-1-1 0,1 8 0,-1-5 0,1 12 0,7-13 0,-6 6 0,6 0 0,-7-6 0,-10 14 0,7-14 0,-7 13 0,0-13 0,7 5 0,-16 0 0,7-6 0,-10 6 0,9-1 0,-6-6 0,7 15 0,-1-13 0,-6 13 0,16-13 0,-7 13 0,10-12 0,-10 12 0,7-13 0,-7 14 0,10-7 0,-1 8 0,-9-8 0,8 6 0,-18-7 0,8 1 0,-1 6 0,-6-15 0,16 15 0,-7-7 0,10 9 0,-1 0 0,1 0 0,0 0 0,-1 0 0,1 0 0,-10 0 0,7 0 0,-16 0 0,-1 0 0,-4 0 0,-5 0 0,7 0 0,-11 0 0,8 0 0,-21 10 0,21 1 0,-9 0 0,12 6 0,10-15 0,-19 16 0,25-16 0,-25 8 0,6 0 0,1-8 0,-1 8 0,6-10 0,7 0 0,-1 7 0,3-5 0,10 5 0,-1-7 0,1 0 0,0 0 0,-1 0 0,1 0 0,0 0 0,-1 0 0,1 0 0,-1 0 0,1 0 0,0 0 0,-1 0 0,1 0 0,-1 0 0,1 0 0,0 0 0,-10 0 0,7 0 0,-7 0 0,10 0 0,-1 0 0,-9 0 0,8 0 0,-8 0 0,9 0 0,1 0 0,-1 0 0,1 0 0,0 0 0,-1 0 0,1 0 0,-1 0 0,1 0 0,0 0 0,-1 0 0,1 0 0,-10 0 0,7 0 0,-7 0 0,0 0 0,-2 0 0,0 0 0,2 0 0,9 0 0,1 0 0,0 0 0,-1 0 0,-9 0 0,7 0 0,-6 0 0,8 0 0,1 0 0,-1 0 0,-9 0 0,8 0 0,-8 0 0,9 0 0,1 0 0,0 0 0,-1 0 0,1 0 0,-1 0 0,1 0 0,0 0 0,-10 0 0,7 0 0,-7 0 0,10 0 0,-1 0 0,-9 0 0,8 0 0,-8 0 0,0 0 0,7 0 0,-7 0 0,0 0 0,7 0 0,-16 0 0,16 0 0,-7 0 0,10 0 0,-1 0 0,1 0 0,-1 0 0,1 0 0,0 0 0,-1 0 0,8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01:20.418"/>
    </inkml:context>
    <inkml:brush xml:id="br0">
      <inkml:brushProperty name="width" value="0.1" units="cm"/>
      <inkml:brushProperty name="height" value="0.1" units="cm"/>
      <inkml:brushProperty name="color" value="#E71224"/>
    </inkml:brush>
  </inkml:definitions>
  <inkml:trace contextRef="#ctx0" brushRef="#br0">175 380 24575,'0'64'0,"0"1"0,0 14 0,0 3-1800,0 15 1800,0-41 0,0 1 0,0-7 0,0 1 0,0 14 0,0 0 0,0-15 0,0 0 0,0 8 0,0-2 558,0 26-558,0-3 0,0-15 303,0-11-303,0-3 0,0-22 0,0 7 920,8-16-920,-7 16 19,15-7-19,-6 10 0,9 0 0,1 11 0,-1-8 0,1 9 0,0-1 0,-2-18 0,2 17 0,-4-30 0,-5 8 0,3-10 0,-12 1 0,5-1 0,-7 0 0,7-7 0,-5 5 0,5-5 0,-7 8 0,0-1 0,0 0 0,0 0 0,0 1 0,8-8 0,-7 5 0,7-5 0,-8 7 0,7-7 0,-5 6 0,5-6 0,-7 7 0,0 0 0,0 1 0,0-1 0,0 0 0,0 0 0,0 0 0,0 1 0,0-1 0,0 0 0,0 0 0,0 1 0,0-1 0,0 0 0,0 0 0,0 1 0,0-1 0,0 0 0,0 0 0,0 1 0,0-1 0,0 0 0,0 0 0,0 0 0,0 1 0,7-1 0,-5 0 0,5 0 0,-7 1 0,0 8 0,7-6 0,-5 7 0,14 0 0,-14-8 0,6 18 0,0-8 0,-6 0 0,15 7 0,-15-16 0,7 7 0,-2-10 0,-5 0 0,5 0 0,0 1 0,-5-1 0,5 0 0,0 0 0,-5 1 0,13-1 0,-14 0 0,14 0 0,-6 1 0,0-1 0,-2 0 0,0 0 0,-5 1 0,12-1 0,-12 0 0,13-7 0,-6 5 0,7-5 0,-7 8 0,5-8 0,-12 5 0,13-12 0,-14 12 0,14-12 0,-6 13 0,7-14 0,0 7 0,10-8 0,-7 7 0,16-5 0,-7 13 0,1-5 0,6 0 0,-17 4 0,8-12 0,-9 12 0,-1-12 0,0 5 0,0-7 0,0 8 0,1-7 0,-1 7 0,0-8 0,0 7 0,10-5 0,2 5 0,1 0 0,6-5 0,-7 13 0,10-12 0,0 5 0,-1 0 0,13 4 0,2-1 0,13 8 0,-12-9 0,8 12 0,-20-12 0,8 8 0,-11-16 0,-10 7 0,8-9 0,-18 0 0,8 0 0,-10 0 0,1 0 0,8 0 0,-6 0 0,16 0 0,-16 0 0,16 0 0,-7 0 0,10 0 0,0 0 0,-10 0 0,7 0 0,-6 0 0,8 0 0,1 0 0,0 0 0,0 0 0,-1 0 0,1 0 0,0 0 0,16-9 0,-12 7 0,13-15 0,-18 15 0,13-16 0,3 16 0,11-8 0,1 1 0,-1 6 0,1-6 0,-1 9 0,-11 0 0,-4 0 0,-11 0 0,-10 0 0,8 0 0,-18 0 0,8 0 0,0 0 0,2-9 0,10 7 0,-1-15 0,1 15 0,12-6 0,-9-1 0,8 7 0,-11-6 0,-10 8 0,-2 0 0,-10 0 0,8 0 0,-6 0 0,5-8 0,-7-1 0,1 0 0,-1-5 0,0 5 0,0-1 0,0-4 0,-7 5 0,6 0 0,-13-6 0,12 6 0,-5-7 0,7-1 0,-7 1 0,6 7 0,-6-6 0,8-3 0,0-1 0,-7-7 0,4 9 0,-5 1 0,0 0 0,6-1 0,-6 1 0,0 0 0,5-1 0,-12 1 0,13-1 0,-14 1 0,15-10 0,-14 7 0,14-7 0,-15 0 0,7 8 0,-8-8 0,7 9 0,-5 1 0,5-1 0,-7 1 0,0 0 0,0-1 0,0 1 0,0 0 0,0-1 0,0 1 0,7-1 0,-5 1 0,5 0 0,-7-1 0,0 1 0,0-1 0,0 1 0,0 0 0,0-10 0,0-3 0,0 1 0,0-7 0,0 16 0,0-17 0,0 18 0,0-8 0,0 9 0,0 1 0,0-1 0,0 1 0,0 0 0,0-1 0,0-9 0,0 8 0,0-18 0,0 8 0,0-1 0,0-6 0,0 16 0,0-16 0,0 16 0,-7-7 0,5 10 0,-5-1 0,7 1 0,0-1 0,0 1 0,0 0 0,0-10 0,0 7 0,0-7 0,0 0 0,0 7 0,0-7 0,-9 0 0,7 8 0,-15-18 0,15 17 0,-6-7 0,8 10 0,-8 0 0,7-1 0,-7 1 0,8-1 0,0 1 0,-7 0 0,5-10 0,-5 7 0,0-7 0,5 0 0,-13 7 0,14-16 0,-15 7 0,6-1 0,0-6 0,-4 16 0,5-7 0,-8 10 0,8-1 0,-6 1 0,5-10 0,-6 7 0,-2-7 0,1 0 0,0 7 0,-2-16 0,10 16 0,-7-7 0,7 10 0,0-1 0,-6 1 0,14 0 0,-7-1 0,8 1 0,-7 0 0,5-1 0,-5 1 0,7-1 0,0 1 0,0 0 0,0-1 0,0 1 0,0-1 0,-7 8 0,5-5 0,-6 5 0,8-8 0,0 1 0,0 0 0,0-1 0,0 1 0,0-1 0,0 1 0,0 0 0,-7-1 0,5 1 0,-5-1 0,7 1 0,-7 0 0,5-1 0,-5 1 0,-1-1 0,7 1 0,-7 0 0,8-1 0,-7 1 0,5 0 0,-5-1 0,7 1 0,0-1 0,0 1 0,-7 0 0,5-10 0,-5 7 0,-1-7 0,6 10 0,-12-1 0,12-9 0,-5 7 0,-1-6 0,7 8 0,-7 1 0,1-1 0,5 1 0,-5 0 0,0-1 0,5 1 0,-13-1 0,13 1 0,-12 7 0,5-6 0,-8 6 0,1 0 0,0 2 0,-1 0 0,1 5 0,-1-5 0,1 7 0,-10-9 0,-2 7 0,-10-15 0,0 15 0,-12-16 0,9 16 0,-8-16 0,11 15 0,0-5 0,0 8 0,0 0 0,0 0 0,10-7 0,-8 5 0,18-5 0,-18 7 0,8 0 0,-10-9 0,0 7 0,0-15 0,0 15 0,10-14 0,-8 6 0,8 1 0,0-7 0,2 14 0,9-5 0,1 0 0,-10 5 0,7-5 0,-16 7 0,7 0 0,-22 0 0,9 0 0,-21 0 0,-5 0 0,13 0 0,-3 0 0,-33 0-276,28 0 0,2 0 276,-8 0 0,-25 0 0,25 0 0,-11 0 0,0 10 0,22-7 0,-19 17 0,24-8 0,-13 10 0,0-10 0,13 6 552,2-16-552,12 6 0,0-8 0,0 8 0,0-6 0,10 7 0,2-9 0,10 0 0,-1 0 0,1 0 0,0 0 0,6 7 0,-4-5 0,5 5 0,-8-7 0,1 0 0,0 0 0,-1 0 0,1 0 0,-1 0 0,1 0 0,0 7 0,-1-5 0,1 5 0,0-7 0,-1 0 0,1 0 0,-1 0 0,1 0 0,0 7 0,-1-5 0,1 6 0,-1-1 0,1-5 0,0 5 0,-1-7 0,1 0 0,-1 0 0,1 0 0,0 0 0,-1 0 0,1 0 0,0 0 0,-1 0 0,1 0 0,-1 0 0,1 0 0,0 0 0,-1 0 0,1 0 0,-1 0 0,1 7 0,0-5 0,-1 5 0,1-7 0,0 0 0,-1 0 0,1 7 0,-1-5 0,1 5 0,0-7 0,-1 0 0,1 0 0,-1 0 0,1 7 0,0-5 0,-1 5 0,8 1 0,-5-7 0,19 7 0,-10-8 0,12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11:06.656"/>
    </inkml:context>
    <inkml:brush xml:id="br0">
      <inkml:brushProperty name="width" value="0.1" units="cm"/>
      <inkml:brushProperty name="height" value="0.1" units="cm"/>
      <inkml:brushProperty name="color" value="#E71224"/>
    </inkml:brush>
  </inkml:definitions>
  <inkml:trace contextRef="#ctx0" brushRef="#br0">1724 37 24575,'-64'0'0,"8"0"0,-23 0 0,14 9 0,0 3 0,1 10 0,-15 0 0,10 10 0,-9-7 0,13 6 0,0-10 0,1 1 0,11-2 0,-9 1 0,21-2 0,-8 1 0,11-1 0,0 0 0,0 0 0,0 8 0,0-6 0,0 6 0,0 0 0,0-6 0,1 6 0,-1 1 0,-12 3 0,19-2 0,-17 0 0,20-3 0,0-6 0,2 6 0,9-10 0,1 0 0,0 1 0,6-1 0,-4 0 0,12 0 0,-13 0 0,14 1 0,-14-1 0,13 0 0,-5 0 0,7 1 0,0-1 0,0 0 0,0 0 0,0 1 0,0-1 0,0 0 0,0 0 0,0 1 0,0-1 0,0 0 0,0 0 0,0 0 0,0 1 0,0-1 0,0 0 0,0 0 0,0 1 0,0-1 0,0 0 0,0 0 0,7-7 0,-5 6 0,5-6 0,-7 7 0,7 0 0,-5 1 0,5-1 0,-7 0 0,8 0 0,-7 0 0,7 1 0,-8-1 0,0 0 0,0 0 0,7 1 0,-5-1 0,5 0 0,-7 0 0,0 10 0,7-7 0,-5 7 0,5-10 0,-7 0 0,7 0 0,-5 10 0,13-7 0,-14 6 0,14-8 0,-13-1 0,12 0 0,-12 0 0,5 1 0,0-1 0,-5 0 0,13 0 0,-14 1 0,14-1 0,-13 0 0,12 0 0,-12 1 0,12-1 0,-12 0 0,5 0 0,0 0 0,-5 1 0,5-1 0,1 0 0,-6 0 0,12 1 0,-12-1 0,12 0 0,-5 0 0,0 1 0,6-1 0,-14 0 0,14 0 0,-13 1 0,5-1 0,0 0 0,-5 0 0,12-7 0,-12 6 0,5-6 0,1 7 0,1-7 0,0 5 0,5-5 0,-12 8 0,12-1 0,-5 0 0,0 0 0,6 1 0,-13-1 0,12-7 0,-5 5 0,0-5 0,5 0 0,-4 6 0,6-6 0,0 7 0,0 0 0,0 1 0,1-1 0,-1 0 0,0 0 0,0 0 0,1 1 0,8 0 0,-6-8 0,7 7 0,-10-14 0,0 5 0,1 0 0,-1-5 0,0 12 0,0-12 0,0 13 0,1-14 0,-1 14 0,17-13 0,-13 5 0,13 0 0,-16-5 0,-1 5 0,0-7 0,0 7 0,1-5 0,-1 5 0,0 1 0,0-7 0,1 7 0,-1-1 0,0-5 0,0 12 0,0-12 0,1 12 0,-1-12 0,0 13 0,0-14 0,1 14 0,-1-6 0,0 7 0,10-7 0,-7 5 0,16-3 0,-17-2 0,8 7 0,-9-7 0,-1 0 0,0 5 0,10-12 0,-8 12 0,8-12 0,-10 12 0,10-12 0,-7 13 0,7-6 0,-1 0 0,-6 5 0,7-5 0,-10 0 0,0 6 0,1-14 0,-1 7 0,0-1 0,0-5 0,0 5 0,1 0 0,-1-5 0,10 13 0,-8-5 0,18 0 0,-18 4 0,18-3 0,-18 5 0,18-6 0,-18 5 0,8-14 0,-10 14 0,1-13 0,-1 12 0,0-12 0,0 12 0,0-12 0,1 5 0,-1 1 0,0 1 0,0 0 0,1-2 0,-1 0 0,0-5 0,0 12 0,1-12 0,8 14 0,1-7 0,2 1 0,-5-3 0,-6 1 0,-1-7 0,0 7 0,0-1 0,0-5 0,1 5 0,-1 0 0,0-5 0,0 5 0,1-7 0,-1 7 0,0-5 0,0 5 0,1-7 0,-1 0 0,10 0 0,-8 0 0,8 0 0,0 0 0,2 9 0,10-7 0,-1 6 0,1 0 0,0-6 0,0 7 0,-1-1 0,1-6 0,7 7 0,-15-9 0,3 0 0,-17 0 0,1 0 0,-1 0 0,0 0 0,0 0 0,0 0 0,1 0 0,-1 0 0,0 0 0,0 0 0,1 0 0,-1 0 0,0 0 0,0 0 0,1 0 0,8 0 0,-6 0 0,16 0 0,-6 0 0,-1 0 0,7 0 0,-7-9 0,0 7 0,-2-6 0,0-1 0,2 7 0,0-6 0,-2 8 0,0 0 0,-7 0 0,6 0 0,-8 0 0,-1 0 0,0 0 0,0 0 0,1-8 0,-1 7 0,0-7 0,0 8 0,0 0 0,1 0 0,-1 0 0,0 0 0,0 0 0,1 0 0,-1 0 0,0 0 0,0 0 0,1 0 0,-1 0 0,0 0 0,0-7 0,1 5 0,-1-5 0,10 7 0,-8-7 0,18 5 0,-18-5 0,8 7 0,-10-8 0,0 6 0,1-5 0,-1 7 0,0-7 0,0 5 0,1-5 0,-1 0 0,0 5 0,0-6 0,1 1 0,-1 5 0,0-12 0,0 12 0,0-13 0,1 14 0,-1-7 0,0 1 0,0 5 0,1-5 0,-1 7 0,0-7 0,0 5 0,1-5 0,-1 7 0,0-8 0,0 6 0,1-5 0,-1 7 0,0 0 0,0-7 0,1 5 0,-1-5 0,0 7 0,-7-8 0,5 7 0,-5-7 0,8 1 0,-1-2 0,0 0 0,-7-6 0,6 6 0,-6 0 0,7-5 0,0 4 0,0 1 0,1-5 0,-8 5 0,5 0 0,-5 1 0,7 1 0,-7-2 0,6 0 0,-6 1 0,0 1 0,5-2 0,-5 0 0,0-6 0,6 6 0,-14-7 0,14 0 0,-13-1 0,13-9 0,-13 7 0,7-6 0,-2 8 0,3-9 0,-1 7 0,7-7 0,-14 10 0,12 0 0,-12-1 0,5 1 0,0 7 0,-5-6 0,5 6 0,-7-17 0,0 7 0,0-7 0,0 10 0,0 0 0,0-1 0,0 1 0,0 0 0,0-1 0,0 1 0,0-10 0,0-2 0,0-1 0,0-6 0,0 16 0,0-17 0,0 18 0,0-8 0,0 9 0,0 1 0,0 0 0,0-1 0,0 1 0,0-1 0,0 1 0,0-10 0,0 7 0,0-16 0,-7 16 0,5-16 0,-5 16 0,-1-17 0,6 8 0,-15-10 0,15 0 0,-15 0 0,7 10 0,0-8 0,-4 18 0,3-18 0,2 17 0,1-7 0,0 10 0,6 0 0,-5-1 0,0 8 0,5-5 0,-5 5 0,-1-1 0,7-4 0,-14 12 0,13-13 0,-12 6 0,5-7 0,-8 0 0,1-1 0,7 1 0,-6-1 0,13 1 0,-5 0 0,0-1 0,5 1 0,-13 0 0,6-1 0,0 1 0,2-1 0,0 1 0,5 0 0,-13 6 0,13-4 0,-12 5 0,12-8 0,-5 1 0,-1 7 0,7-6 0,-14 6 0,13-7 0,-12 7 0,12-6 0,-5 6 0,-1 0 0,6-6 0,-12 6 0,12-7 0,-12 7 0,12-6 0,-13 13 0,13-12 0,-12 5 0,12-8 0,-13 8 0,14-5 0,-14 12 0,13-13 0,-12 14 0,12-14 0,-6 6 0,1 0 0,5-6 0,-12 6 0,12-7 0,-13 7 0,14-6 0,-14 13 0,13-12 0,-12 12 0,5-5 0,-1-1 0,-4 6 0,12-12 0,-5 5 0,0 0 0,5-6 0,-6 6 0,1 0 0,5-6 0,-12 14 0,12-14 0,-5 6 0,-1 0 0,7-6 0,-7 6 0,1-7 0,5-1 0,-12 8 0,12-5 0,-13 12 0,13-13 0,-12 13 0,12-12 0,-13 5 0,14-8 0,-14 8 0,13-5 0,-12 5 0,5 0 0,-1-6 0,-4 13 0,12-12 0,-13 12 0,6-6 0,-7 8 0,0 0 0,-1-7 0,1 5 0,-1-5 0,1 0 0,0 5 0,-1-5 0,1-1 0,-10-2 0,7 1 0,-7-7 0,10 7 0,-1-7 0,-8 6 0,-4-5 0,1 5 0,-8 0 0,18-4 0,-8 12 0,0-14 0,7 7 0,-7-9 0,10 9 0,7-6 0,-6 14 0,13-14 0,-12 13 0,12-12 0,-13 12 0,13-13 0,-12 6 0,5-7 0,-8 7 0,8-6 0,-5 13 0,5-5 0,-8 0 0,1 5 0,-1-13 0,1 14 0,0-14 0,-1 13 0,1-5 0,-1 0 0,1 5 0,-10-5 0,7 7 0,-7 0 0,0-9 0,8 7 0,-18-6 0,17 8 0,-16 0 0,16 0 0,-7 0 0,0 0 0,-2 0 0,-10 0 0,0 0 0,0 0 0,0 0 0,10 0 0,-7-9 0,6 7 0,1-6 0,-8 8 0,18 0 0,-8-8 0,9 7 0,1-7 0,-10 8 0,-2 0 0,-1 0 0,3 0 0,0-8 0,8 6 0,-8-7 0,9 9 0,-9 0 0,8 0 0,-8 0 0,9 0 0,1 0 0,0-7 0,-1 5 0,1-5 0,-1 7 0,1 0 0,0 0 0,-1 0 0,-9 0 0,8 0 0,-8 0 0,9 0 0,-9 0 0,7 0 0,-6 0 0,8 0 0,1 0 0,-1 0 0,1 0 0,0 0 0,-1 0 0,1 0 0,-1 0 0,1-7 0,0 5 0,-1-5 0,1 7 0,0-8 0,-1 6 0,1-5 0,-1 7 0,1 0 0,0 0 0,-1 0 0,1 0 0,-1 0 0,8-7 0,-5 5 0,5-5 0,-8 7 0,1 0 0,-1 0 0,1 0 0,0 0 0,-1 0 0,1 0 0,0 0 0,-1 0 0,1 0 0,-1 0 0,1 0 0,0 0 0,-1 0 0,1 0 0,-1 0 0,1 0 0,0 0 0,-1 0 0,1 0 0,0 0 0,-1 0 0,1 0 0,-1 0 0,1 7 0,0-5 0,-1 5 0,8-7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11:43.428"/>
    </inkml:context>
    <inkml:brush xml:id="br0">
      <inkml:brushProperty name="width" value="0.1" units="cm"/>
      <inkml:brushProperty name="height" value="0.1" units="cm"/>
      <inkml:brushProperty name="color" value="#E71224"/>
    </inkml:brush>
  </inkml:definitions>
  <inkml:trace contextRef="#ctx0" brushRef="#br0">6297 924 24575,'-80'0'0,"5"0"0,-9-13 0,-2-3-3047,-11-1 3047,5-4 0,-2-2 0,40 11 0,0-1 0,-20-6 0,-5-1 0,-9 4 0,2-1 0,22-3 0,0 2 0,-13 9 0,1 1-60,18-3 0,2-1 60,6 5 0,-1 1 0,-6-2 0,1 1 724,-27-4-724,5 11 0,13 0 0,0-9 0,13 6 1513,2-6-1513,0 9 908,9 0-908,-21-10 22,10 8-22,-1-16 0,-9 6 0,10-9 0,-13 0 0,12 0 0,-9 0 0,22 2 0,-10-1 0,12 1 0,-12-2 0,9 2 0,-8-1 0,11 1 0,0 0 0,0 0 0,0 0 0,0 9 0,0-7 0,0 6 0,0 1 0,1-7 0,8 15 0,-6-6 0,6 8 0,-8 0 0,-1 0 0,0 0 0,0 0 0,0 0 0,0 0 0,0 0 0,-12 0 0,10 0 0,-10 0 0,12-9 0,0 7 0,0-6 0,0 8 0,0 0 0,-11 0 0,8 0 0,-21 0 0,21 0 0,-20 0 0,-9 0 0,13 0 0,-21-10 0,37 8 0,-9-8 0,12 10 0,0 0 0,0 0 0,0 0 0,10 0 0,-7 0 0,6-8 0,1 5 0,-8-13 0,8 13 0,-10-13 0,10 6 0,-8 0 0,8-6 0,0 7 0,-8-1 0,8-6 0,-10 14 0,10-7 0,-15 2 0,13 5 0,-6-5 0,1 7 0,16 0 0,-17 0 0,18 0 0,-8 0 0,0 0 0,7 0 0,-17-8 0,18 6 0,-8-7 0,0 9 0,7 0 0,-7 0 0,0 0 0,7 0 0,-7 0 0,0 0 0,-2 0 0,0 0 0,2 0 0,0 0 0,7 0 0,-7 0 0,10 0 0,-1 0 0,1 0 0,-10 0 0,0 0 0,-2 0 0,-5 0 0,14 0 0,-7 0 0,10 0 0,0 0 0,-10 0 0,7 0 0,-7 0 0,10 0 0,-1 0 0,1 0 0,-1 0 0,1 0 0,0 0 0,-1 0 0,1 0 0,-1 0 0,1 0 0,0 0 0,-1 0 0,1 0 0,7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5T03:11:59.485"/>
    </inkml:context>
    <inkml:brush xml:id="br0">
      <inkml:brushProperty name="width" value="0.1" units="cm"/>
      <inkml:brushProperty name="height" value="0.1" units="cm"/>
      <inkml:brushProperty name="color" value="#E71224"/>
    </inkml:brush>
  </inkml:definitions>
  <inkml:trace contextRef="#ctx0" brushRef="#br0">756 1 24575,'-29'0'0,"4"0"0,8 0 0,1 0 0,-1 7 0,1 2 0,0 7 0,-1 0 0,1-7 0,-1 6 0,1-13 0,0 12 0,-1-12 0,1 12 0,0-5 0,-1 7 0,1-6 0,-10 5 0,7-6 0,-7 9 0,10-9 0,-1-2 0,8 0 0,-5-5 0,5 5 0,-1 0 0,-4-5 0,12 13 0,-13-6 0,6 7 0,-7-7 0,0 5 0,7-5 0,-6 0 0,13 6 0,-12-13 0,4 12 0,-6-12 0,0 12 0,-1-5 0,1 0 0,7 6 0,-6-13 0,6 5 0,-7-7 0,-1 0 0,8 7 0,-5-5 0,12 12 0,-13-12 0,13 13 0,-5-6 0,0 0 0,12-2 0,-3-7 0,14 7 0,1-5 0,-8 12 0,5-12 0,-12 12 0,12-12 0,-12 13 0,12-14 0,-12 14 0,13-13 0,-14 12 0,7-5 0,-1 0 0,-5 6 0,12-6 0,-12 7 0,12-7 0,-12 5 0,13-12 0,-14 13 0,14-14 0,-13 14 0,5-6 0,0 0 0,-5 5 0,12-12 0,-12 13 0,13-6 0,-14 7 0,14 0 0,-13 0 0,12-7 0,-12 6 0,12-14 0,-12 14 0,13-6 0,-6 7 0,0 0 0,5 1 0,-5-8 0,0 5 0,-2-5 0,0 0 0,-5 6 0,13-14 0,-14 14 0,14-13 0,-13 12 0,12-5 0,-5 7 0,0 1 0,6-8 0,-6 5 0,7-12 0,-7 12 0,5-12 0,-12 12 0,13-5 0,-14 8 0,7-1 0,-1-7 0,-5 5 0,12-12 0,-12 13 0,12-14 0,-12 14 0,5-6 0,1 0 0,-7 5 0,14-12 0,-13 5 0,5-7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CC77-D10D-4CBF-8D7D-9CF501544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B7261-24CC-4916-8486-049F512AC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A5597-6E91-4EBF-A787-A7B68A202091}"/>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AC87DB2C-6DD1-4A50-A0A8-D68E4D908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E44ED-DAD2-4C93-8F4E-596177C1EC91}"/>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06578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905-4DA2-4453-AD02-0281881F5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CC27B-F2A3-4CBC-BC19-64DA9A32B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36CBF-D874-4523-A944-C4DB8A5EB215}"/>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3A022BF2-4882-49F8-80A1-3A0E9D88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BCF15-5AEC-43A2-96B9-ABFD47401B28}"/>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7414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46FE9-1178-4A51-BE5B-06A0E80B8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D2FEB-01B9-4299-84C4-ED0C23FE6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5282C-D7E5-4C6C-B239-51F88BDEE64F}"/>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5AC6DBDE-D222-4FC2-BF29-6F06DB859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8EDDA-F517-4F08-8535-1B7997E02F8A}"/>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42490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75B1-7F9F-4D17-86BA-B97A53C39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B8088-40FE-4CC0-87F6-755D64361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280C0-42F2-474B-9A02-EFB50D70EBA0}"/>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F460094E-0721-4E0D-BF3C-2673EA582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700D9-EF14-421D-85C5-2068C87FEA40}"/>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0902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719-73E5-4429-9482-6B558CC1E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966E9-8734-480D-9B9B-B2B63BB10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F9B47-F256-493A-BA1B-945C594EA939}"/>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FE39085C-46F8-49CB-8752-D59BB1988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6AC11-0CC8-4F3E-A1FC-70CD5A60BE59}"/>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57007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1FBB-5DED-4BDC-898D-5FF401D5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83C28-4C80-44EB-998A-68C2E91DB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9C3C6-9C6C-45E6-B5D4-663F6AF52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1F451-6986-4C7B-B198-A63BC3F549A9}"/>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6" name="Footer Placeholder 5">
            <a:extLst>
              <a:ext uri="{FF2B5EF4-FFF2-40B4-BE49-F238E27FC236}">
                <a16:creationId xmlns:a16="http://schemas.microsoft.com/office/drawing/2014/main" id="{C1136939-C983-4705-844D-BD2AE7771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3E3C2-E2BB-4EF9-9EA1-77631197ED9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79443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7430-56A5-4BA8-8173-CB8E458BE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59DE6-0078-44BC-B6FC-F2FDBA7B7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DC487-2984-4E78-BE91-9B880CDC2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04C3AA-E0D0-4433-8F23-F1D2FB768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C5BDC-A9EA-4EE0-85C3-503E331E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6EE8A-DC56-4DE8-867B-E5B4354A3B47}"/>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8" name="Footer Placeholder 7">
            <a:extLst>
              <a:ext uri="{FF2B5EF4-FFF2-40B4-BE49-F238E27FC236}">
                <a16:creationId xmlns:a16="http://schemas.microsoft.com/office/drawing/2014/main" id="{A4E64ED3-341E-48C4-A1FF-7DDE71690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28F7D-4BF9-4855-B481-25C7E021C655}"/>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54641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38E-FC3A-4148-819E-E06904419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0B636-82B5-4F2B-B13E-B702CAF09E9E}"/>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4" name="Footer Placeholder 3">
            <a:extLst>
              <a:ext uri="{FF2B5EF4-FFF2-40B4-BE49-F238E27FC236}">
                <a16:creationId xmlns:a16="http://schemas.microsoft.com/office/drawing/2014/main" id="{FE5CB795-7623-4812-A86E-10CB8B5F7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5443B2-D888-4C1C-93A6-9989680BA6B4}"/>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9722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EFFAE-C9CD-4D52-8413-D57CC89A160E}"/>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3" name="Footer Placeholder 2">
            <a:extLst>
              <a:ext uri="{FF2B5EF4-FFF2-40B4-BE49-F238E27FC236}">
                <a16:creationId xmlns:a16="http://schemas.microsoft.com/office/drawing/2014/main" id="{064D0FB3-0D9E-48B0-865E-A9B6E3351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EBD7F-C0EC-483D-B5AE-FB61F2C6DAB3}"/>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74868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362A-1844-4F70-83AC-DBE33F3D5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820E36-0B96-431A-A869-605A28CB1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40E75-FEF8-4775-AF57-BFEE562D0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D0A21-7D9D-4A47-A8D1-B632FFC7AED4}"/>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6" name="Footer Placeholder 5">
            <a:extLst>
              <a:ext uri="{FF2B5EF4-FFF2-40B4-BE49-F238E27FC236}">
                <a16:creationId xmlns:a16="http://schemas.microsoft.com/office/drawing/2014/main" id="{0D6AA681-9DA1-4A6D-87A1-90697384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26CFB-680D-4CA2-B5D5-1D98AF8B83F6}"/>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0926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775A-58F4-4B75-960C-D6F89CE83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BA6D9-7B7F-466F-B3E7-9A8C19052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1F1BF-650A-402D-9281-4EFEAB330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72028-1E99-436D-8B82-EAB5CAA4EDE6}"/>
              </a:ext>
            </a:extLst>
          </p:cNvPr>
          <p:cNvSpPr>
            <a:spLocks noGrp="1"/>
          </p:cNvSpPr>
          <p:nvPr>
            <p:ph type="dt" sz="half" idx="10"/>
          </p:nvPr>
        </p:nvSpPr>
        <p:spPr/>
        <p:txBody>
          <a:bodyPr/>
          <a:lstStyle/>
          <a:p>
            <a:fld id="{D6FDD9C5-DA14-4822-9075-4971673ADD71}" type="datetimeFigureOut">
              <a:rPr lang="en-US" smtClean="0"/>
              <a:t>6/4/22</a:t>
            </a:fld>
            <a:endParaRPr lang="en-US"/>
          </a:p>
        </p:txBody>
      </p:sp>
      <p:sp>
        <p:nvSpPr>
          <p:cNvPr id="6" name="Footer Placeholder 5">
            <a:extLst>
              <a:ext uri="{FF2B5EF4-FFF2-40B4-BE49-F238E27FC236}">
                <a16:creationId xmlns:a16="http://schemas.microsoft.com/office/drawing/2014/main" id="{33346B13-8FF8-4894-A5B2-A7762AD43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1ECF2-5A4D-4499-9136-160133856C0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26727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554B9-0E3B-42AE-B911-DAE76E30B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D9995-D17E-4C1A-A759-34818F185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49D80-523D-4C1C-BE61-60952CC81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DD9C5-DA14-4822-9075-4971673ADD71}" type="datetimeFigureOut">
              <a:rPr lang="en-US" smtClean="0"/>
              <a:t>6/4/22</a:t>
            </a:fld>
            <a:endParaRPr lang="en-US"/>
          </a:p>
        </p:txBody>
      </p:sp>
      <p:sp>
        <p:nvSpPr>
          <p:cNvPr id="5" name="Footer Placeholder 4">
            <a:extLst>
              <a:ext uri="{FF2B5EF4-FFF2-40B4-BE49-F238E27FC236}">
                <a16:creationId xmlns:a16="http://schemas.microsoft.com/office/drawing/2014/main" id="{0723356F-174F-4797-8B8A-4A2F9A568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CEC-B769-44F6-BFDF-FEB6F9267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7303F-AD57-416D-8E70-0C066ECC61A9}" type="slidenum">
              <a:rPr lang="en-US" smtClean="0"/>
              <a:t>‹#›</a:t>
            </a:fld>
            <a:endParaRPr lang="en-US"/>
          </a:p>
        </p:txBody>
      </p:sp>
    </p:spTree>
    <p:extLst>
      <p:ext uri="{BB962C8B-B14F-4D97-AF65-F5344CB8AC3E}">
        <p14:creationId xmlns:p14="http://schemas.microsoft.com/office/powerpoint/2010/main" val="44509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hegg-my.sharepoint.com/:x:/p/jdennis/EVtbvpV_G5FCsl0I2cf96BYB3-hlQJqOll-5NZ1e8RvoCQ?e=ECD05G" TargetMode="External"/><Relationship Id="rId2" Type="http://schemas.openxmlformats.org/officeDocument/2006/relationships/hyperlink" Target="https://chegg-my.sharepoint.com/:x:/p/jdennis/EVCgcjREAJJGheRTOKDIUpABQF8ZjjhidZ1jfPOKGoagXQ?e=s82ReU" TargetMode="External"/><Relationship Id="rId1" Type="http://schemas.openxmlformats.org/officeDocument/2006/relationships/slideLayout" Target="../slideLayouts/slideLayout1.xml"/><Relationship Id="rId5" Type="http://schemas.openxmlformats.org/officeDocument/2006/relationships/hyperlink" Target="https://chegg-my.sharepoint.com/:x:/p/jdennis/EScyTsmWQBBIgjBk6nrB4g8BiIGRubPBz9nLr-z6Bi_khQ?e=xdDxFN" TargetMode="External"/><Relationship Id="rId4" Type="http://schemas.openxmlformats.org/officeDocument/2006/relationships/hyperlink" Target="https://chegg-my.sharepoint.com/:x:/p/jdennis/EaWXoYKXwM9OtJJ-N9WapdwB_O1PRNjHosYmDUttMSlAfA?e=kIax8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emf"/><Relationship Id="rId7" Type="http://schemas.openxmlformats.org/officeDocument/2006/relationships/customXml" Target="../ink/ink2.xml"/><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emf"/><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066800" y="1425290"/>
            <a:ext cx="9144000" cy="955768"/>
          </a:xfrm>
        </p:spPr>
        <p:txBody>
          <a:bodyPr/>
          <a:lstStyle/>
          <a:p>
            <a:r>
              <a:rPr lang="en-US" b="1" dirty="0"/>
              <a:t>Lariat Analysis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95250" y="3129933"/>
            <a:ext cx="11631604" cy="1345280"/>
          </a:xfrm>
        </p:spPr>
        <p:txBody>
          <a:bodyPr vert="horz" lIns="91440" tIns="45720" rIns="91440" bIns="45720" rtlCol="0" anchor="t">
            <a:normAutofit fontScale="77500" lnSpcReduction="20000"/>
          </a:bodyPr>
          <a:lstStyle/>
          <a:p>
            <a:r>
              <a:rPr lang="en-US" sz="2600" dirty="0"/>
              <a:t>Prepared for: </a:t>
            </a:r>
            <a:r>
              <a:rPr lang="en-US" b="1" i="1" dirty="0"/>
              <a:t>Lariat Rent-A-Car</a:t>
            </a:r>
            <a:endParaRPr lang="en-US" sz="2600" b="1" i="1" dirty="0"/>
          </a:p>
          <a:p>
            <a:r>
              <a:rPr lang="en-US" sz="2600" i="1" dirty="0"/>
              <a:t>by </a:t>
            </a:r>
            <a:r>
              <a:rPr lang="en-US" sz="2600" i="1" dirty="0" err="1"/>
              <a:t>Zhonghai</a:t>
            </a:r>
            <a:r>
              <a:rPr lang="en-US" sz="2600" i="1" dirty="0"/>
              <a:t> Chen</a:t>
            </a:r>
          </a:p>
          <a:p>
            <a:endParaRPr lang="en-US" dirty="0"/>
          </a:p>
          <a:p>
            <a:r>
              <a:rPr lang="en-US" sz="2200" i="1" dirty="0"/>
              <a:t>			 provides observations and recommendations for profitability </a:t>
            </a:r>
            <a:endParaRPr lang="en-US" sz="2200" i="1" dirty="0">
              <a:cs typeface="Calibri"/>
            </a:endParaRPr>
          </a:p>
        </p:txBody>
      </p:sp>
    </p:spTree>
    <p:extLst>
      <p:ext uri="{BB962C8B-B14F-4D97-AF65-F5344CB8AC3E}">
        <p14:creationId xmlns:p14="http://schemas.microsoft.com/office/powerpoint/2010/main" val="154278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403613" y="1291334"/>
            <a:ext cx="11631604" cy="913240"/>
          </a:xfrm>
        </p:spPr>
        <p:txBody>
          <a:bodyPr vert="horz" lIns="91440" tIns="45720" rIns="91440" bIns="45720" rtlCol="0" anchor="t">
            <a:normAutofit/>
          </a:bodyPr>
          <a:lstStyle/>
          <a:p>
            <a:pPr algn="l"/>
            <a:r>
              <a:rPr lang="en-US" sz="2600" dirty="0"/>
              <a:t>The chart below shows the effects on profits after reducing car costs monthly, even though car insurances are increased, company profits effectively. </a:t>
            </a:r>
            <a:endParaRPr lang="en-US" sz="2600" dirty="0">
              <a:cs typeface="Calibri"/>
            </a:endParaRPr>
          </a:p>
          <a:p>
            <a:pPr algn="l"/>
            <a:endParaRPr lang="en-US" sz="2600" dirty="0">
              <a:cs typeface="Calibri"/>
            </a:endParaRPr>
          </a:p>
        </p:txBody>
      </p:sp>
      <p:sp>
        <p:nvSpPr>
          <p:cNvPr id="5" name="Title 1">
            <a:extLst>
              <a:ext uri="{FF2B5EF4-FFF2-40B4-BE49-F238E27FC236}">
                <a16:creationId xmlns:a16="http://schemas.microsoft.com/office/drawing/2014/main" id="{31308212-FAF2-4F11-B533-71CE94E94BA0}"/>
              </a:ext>
            </a:extLst>
          </p:cNvPr>
          <p:cNvSpPr txBox="1">
            <a:spLocks/>
          </p:cNvSpPr>
          <p:nvPr/>
        </p:nvSpPr>
        <p:spPr>
          <a:xfrm>
            <a:off x="0" y="0"/>
            <a:ext cx="9144000" cy="9557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Call to Action</a:t>
            </a:r>
          </a:p>
        </p:txBody>
      </p:sp>
      <p:graphicFrame>
        <p:nvGraphicFramePr>
          <p:cNvPr id="9" name="Chart 8">
            <a:extLst>
              <a:ext uri="{FF2B5EF4-FFF2-40B4-BE49-F238E27FC236}">
                <a16:creationId xmlns:a16="http://schemas.microsoft.com/office/drawing/2014/main" id="{5FD64737-7141-977A-3FD9-0B667719E3F1}"/>
              </a:ext>
            </a:extLst>
          </p:cNvPr>
          <p:cNvGraphicFramePr>
            <a:graphicFrameLocks/>
          </p:cNvGraphicFramePr>
          <p:nvPr>
            <p:extLst>
              <p:ext uri="{D42A27DB-BD31-4B8C-83A1-F6EECF244321}">
                <p14:modId xmlns:p14="http://schemas.microsoft.com/office/powerpoint/2010/main" val="3141034546"/>
              </p:ext>
            </p:extLst>
          </p:nvPr>
        </p:nvGraphicFramePr>
        <p:xfrm>
          <a:off x="6192981" y="3034654"/>
          <a:ext cx="5267615" cy="2701129"/>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1">
            <a:extLst>
              <a:ext uri="{FF2B5EF4-FFF2-40B4-BE49-F238E27FC236}">
                <a16:creationId xmlns:a16="http://schemas.microsoft.com/office/drawing/2014/main" id="{71807993-E486-DEDB-78C1-68DE127B420B}"/>
              </a:ext>
            </a:extLst>
          </p:cNvPr>
          <p:cNvPicPr>
            <a:picLocks noChangeAspect="1"/>
          </p:cNvPicPr>
          <p:nvPr/>
        </p:nvPicPr>
        <p:blipFill>
          <a:blip r:embed="rId3"/>
          <a:stretch>
            <a:fillRect/>
          </a:stretch>
        </p:blipFill>
        <p:spPr>
          <a:xfrm>
            <a:off x="731404" y="3034654"/>
            <a:ext cx="5059796" cy="2701128"/>
          </a:xfrm>
          <a:prstGeom prst="rect">
            <a:avLst/>
          </a:prstGeom>
        </p:spPr>
      </p:pic>
    </p:spTree>
    <p:extLst>
      <p:ext uri="{BB962C8B-B14F-4D97-AF65-F5344CB8AC3E}">
        <p14:creationId xmlns:p14="http://schemas.microsoft.com/office/powerpoint/2010/main" val="61746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838199" y="291090"/>
            <a:ext cx="10515599" cy="932688"/>
          </a:xfrm>
        </p:spPr>
        <p:txBody>
          <a:bodyPr>
            <a:normAutofit/>
          </a:bodyPr>
          <a:lstStyle/>
          <a:p>
            <a:pPr algn="l"/>
            <a:r>
              <a:rPr lang="en-US" sz="5400" b="1"/>
              <a:t>Bouns</a:t>
            </a:r>
          </a:p>
        </p:txBody>
      </p:sp>
      <p:graphicFrame>
        <p:nvGraphicFramePr>
          <p:cNvPr id="5" name="Chart 4">
            <a:extLst>
              <a:ext uri="{FF2B5EF4-FFF2-40B4-BE49-F238E27FC236}">
                <a16:creationId xmlns:a16="http://schemas.microsoft.com/office/drawing/2014/main" id="{3A30585D-B87F-32A9-191A-A7D1D24AC38D}"/>
              </a:ext>
            </a:extLst>
          </p:cNvPr>
          <p:cNvGraphicFramePr>
            <a:graphicFrameLocks/>
          </p:cNvGraphicFramePr>
          <p:nvPr>
            <p:extLst>
              <p:ext uri="{D42A27DB-BD31-4B8C-83A1-F6EECF244321}">
                <p14:modId xmlns:p14="http://schemas.microsoft.com/office/powerpoint/2010/main" val="2701184762"/>
              </p:ext>
            </p:extLst>
          </p:nvPr>
        </p:nvGraphicFramePr>
        <p:xfrm>
          <a:off x="5375564" y="1253835"/>
          <a:ext cx="5978233" cy="463434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E8CF1E5-9301-C074-0C84-7E4BA6AD1BB2}"/>
              </a:ext>
            </a:extLst>
          </p:cNvPr>
          <p:cNvSpPr txBox="1"/>
          <p:nvPr/>
        </p:nvSpPr>
        <p:spPr>
          <a:xfrm>
            <a:off x="609599" y="1524000"/>
            <a:ext cx="4530437" cy="3785652"/>
          </a:xfrm>
          <a:prstGeom prst="rect">
            <a:avLst/>
          </a:prstGeom>
          <a:noFill/>
        </p:spPr>
        <p:txBody>
          <a:bodyPr wrap="square" rtlCol="0">
            <a:spAutoFit/>
          </a:bodyPr>
          <a:lstStyle/>
          <a:p>
            <a:r>
              <a:rPr lang="en-US" sz="2400" dirty="0"/>
              <a:t>Accordingly, there are 5 car models that actually cause the company losing money, which are Nubira, 5000CS, Relay, Volare, and D150 Club. </a:t>
            </a:r>
          </a:p>
          <a:p>
            <a:endParaRPr lang="en-US" sz="2400" dirty="0"/>
          </a:p>
          <a:p>
            <a:r>
              <a:rPr lang="en-US" sz="2400" dirty="0"/>
              <a:t>The company management team should consider a reasonable changes on these car brands and models. </a:t>
            </a:r>
          </a:p>
        </p:txBody>
      </p:sp>
    </p:spTree>
    <p:extLst>
      <p:ext uri="{BB962C8B-B14F-4D97-AF65-F5344CB8AC3E}">
        <p14:creationId xmlns:p14="http://schemas.microsoft.com/office/powerpoint/2010/main" val="51742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2356049" y="1938898"/>
            <a:ext cx="7479902" cy="2021633"/>
          </a:xfrm>
        </p:spPr>
        <p:txBody>
          <a:bodyPr>
            <a:normAutofit fontScale="85000" lnSpcReduction="10000"/>
          </a:bodyPr>
          <a:lstStyle/>
          <a:p>
            <a:r>
              <a:rPr lang="en-US" sz="13800" b="1" dirty="0"/>
              <a:t>Thank you!</a:t>
            </a:r>
          </a:p>
        </p:txBody>
      </p:sp>
    </p:spTree>
    <p:extLst>
      <p:ext uri="{BB962C8B-B14F-4D97-AF65-F5344CB8AC3E}">
        <p14:creationId xmlns:p14="http://schemas.microsoft.com/office/powerpoint/2010/main" val="176751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Background</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vert="horz" lIns="91440" tIns="45720" rIns="91440" bIns="45720" rtlCol="0" anchor="t">
            <a:normAutofit/>
          </a:bodyPr>
          <a:lstStyle/>
          <a:p>
            <a:pPr algn="l"/>
            <a:r>
              <a:rPr lang="en-US" sz="2600" dirty="0"/>
              <a:t>Lariat Rent-A-Car is a car rent company located throughout the United States. </a:t>
            </a:r>
            <a:br>
              <a:rPr lang="en-US" sz="2600" dirty="0"/>
            </a:br>
            <a:endParaRPr lang="en-US" sz="2600" dirty="0"/>
          </a:p>
          <a:p>
            <a:pPr algn="l"/>
            <a:r>
              <a:rPr lang="en-US" sz="2600" dirty="0"/>
              <a:t>The company is popular in certain states across the United States, located as follows:</a:t>
            </a:r>
          </a:p>
          <a:p>
            <a:pPr algn="l"/>
            <a:endParaRPr lang="en-US" sz="2600" dirty="0"/>
          </a:p>
          <a:p>
            <a:pPr marL="1828800" lvl="3" indent="-457200" algn="l">
              <a:buFont typeface="Arial" panose="020B0604020202020204" pitchFamily="34" charset="0"/>
              <a:buChar char="•"/>
            </a:pPr>
            <a:r>
              <a:rPr lang="en-US" sz="2400" dirty="0"/>
              <a:t>Texas</a:t>
            </a:r>
          </a:p>
          <a:p>
            <a:pPr marL="1828800" lvl="3" indent="-457200" algn="l">
              <a:buFont typeface="Arial" panose="020B0604020202020204" pitchFamily="34" charset="0"/>
              <a:buChar char="•"/>
            </a:pPr>
            <a:r>
              <a:rPr lang="en-US" sz="2400" dirty="0"/>
              <a:t>California</a:t>
            </a:r>
          </a:p>
          <a:p>
            <a:pPr marL="1828800" lvl="3" indent="-457200" algn="l">
              <a:buFont typeface="Arial" panose="020B0604020202020204" pitchFamily="34" charset="0"/>
              <a:buChar char="•"/>
            </a:pPr>
            <a:r>
              <a:rPr lang="en-US" sz="2400" dirty="0"/>
              <a:t>New York</a:t>
            </a:r>
          </a:p>
          <a:p>
            <a:pPr marL="1828800" lvl="3" indent="-457200" algn="l">
              <a:buFont typeface="Arial" panose="020B0604020202020204" pitchFamily="34" charset="0"/>
              <a:buChar char="•"/>
            </a:pPr>
            <a:r>
              <a:rPr lang="en-US" sz="2400" dirty="0"/>
              <a:t>North Carolina</a:t>
            </a:r>
          </a:p>
          <a:p>
            <a:pPr marL="1828800" lvl="3" indent="-457200" algn="l">
              <a:buFont typeface="Arial" panose="020B0604020202020204" pitchFamily="34" charset="0"/>
              <a:buChar char="•"/>
            </a:pPr>
            <a:r>
              <a:rPr lang="en-US" sz="2400" dirty="0"/>
              <a:t>District of Columbia</a:t>
            </a:r>
            <a:endParaRPr lang="en-US" sz="2400" b="1" dirty="0">
              <a:highlight>
                <a:srgbClr val="FFFF00"/>
              </a:highlight>
              <a:cs typeface="Calibri" panose="020F0502020204030204"/>
            </a:endParaRPr>
          </a:p>
        </p:txBody>
      </p:sp>
      <p:sp>
        <p:nvSpPr>
          <p:cNvPr id="4" name="TextBox 3">
            <a:extLst>
              <a:ext uri="{FF2B5EF4-FFF2-40B4-BE49-F238E27FC236}">
                <a16:creationId xmlns:a16="http://schemas.microsoft.com/office/drawing/2014/main" id="{AD9B2797-9419-DF0C-8A1F-C2061F18C148}"/>
              </a:ext>
            </a:extLst>
          </p:cNvPr>
          <p:cNvSpPr txBox="1"/>
          <p:nvPr/>
        </p:nvSpPr>
        <p:spPr>
          <a:xfrm>
            <a:off x="403613" y="5503025"/>
            <a:ext cx="11631604" cy="1169551"/>
          </a:xfrm>
          <a:prstGeom prst="rect">
            <a:avLst/>
          </a:prstGeom>
          <a:noFill/>
        </p:spPr>
        <p:txBody>
          <a:bodyPr wrap="square" rtlCol="0">
            <a:spAutoFit/>
          </a:bodyPr>
          <a:lstStyle/>
          <a:p>
            <a:r>
              <a:rPr lang="en-US" sz="2600" dirty="0"/>
              <a:t>Lariat offers car rentals with different prices based on car brands,  car models, and years of the car. </a:t>
            </a:r>
          </a:p>
          <a:p>
            <a:endParaRPr lang="en-US" dirty="0"/>
          </a:p>
        </p:txBody>
      </p:sp>
    </p:spTree>
    <p:extLst>
      <p:ext uri="{BB962C8B-B14F-4D97-AF65-F5344CB8AC3E}">
        <p14:creationId xmlns:p14="http://schemas.microsoft.com/office/powerpoint/2010/main" val="42064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Goals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vert="horz" lIns="91440" tIns="45720" rIns="91440" bIns="45720" rtlCol="0" anchor="t">
            <a:normAutofit/>
          </a:bodyPr>
          <a:lstStyle/>
          <a:p>
            <a:pPr algn="l"/>
            <a:r>
              <a:rPr lang="en-US" sz="2600" dirty="0"/>
              <a:t>The company wants to establish the business objective of minimizing costs and maximizing revenue. The company management team believes that the company’s profit is heavily dependent on car costs and car revenues.</a:t>
            </a:r>
          </a:p>
          <a:p>
            <a:pPr algn="l"/>
            <a:endParaRPr lang="en-US" sz="2600" dirty="0"/>
          </a:p>
          <a:p>
            <a:pPr algn="l"/>
            <a:endParaRPr lang="en-US" sz="2600" dirty="0"/>
          </a:p>
          <a:p>
            <a:pPr algn="l"/>
            <a:r>
              <a:rPr lang="en-US" sz="2600" dirty="0"/>
              <a:t>HOWEVER, Their primary goal is to get </a:t>
            </a:r>
            <a:r>
              <a:rPr lang="en-US" sz="2600" b="1" dirty="0"/>
              <a:t>suggestions for increasing overall profitability across all of their rental car fleet.</a:t>
            </a:r>
            <a:endParaRPr lang="en-US" sz="2600" dirty="0"/>
          </a:p>
        </p:txBody>
      </p:sp>
    </p:spTree>
    <p:extLst>
      <p:ext uri="{BB962C8B-B14F-4D97-AF65-F5344CB8AC3E}">
        <p14:creationId xmlns:p14="http://schemas.microsoft.com/office/powerpoint/2010/main" val="176228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The Data</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a:normAutofit/>
          </a:bodyPr>
          <a:lstStyle/>
          <a:p>
            <a:pPr algn="l"/>
            <a:r>
              <a:rPr lang="en-US" sz="2600" dirty="0"/>
              <a:t>Lariat has provided the following dataset from the past year of operations. The dataset includes four data files:</a:t>
            </a:r>
          </a:p>
          <a:p>
            <a:pPr algn="l"/>
            <a:endParaRPr lang="en-US" sz="2600" dirty="0"/>
          </a:p>
          <a:p>
            <a:pPr algn="l"/>
            <a:r>
              <a:rPr lang="en-US" sz="2600" dirty="0">
                <a:hlinkClick r:id="rId2"/>
              </a:rPr>
              <a:t>car id mapping</a:t>
            </a:r>
            <a:r>
              <a:rPr lang="en-US" sz="2600" dirty="0"/>
              <a:t> (maps a unique id to a car brand, model, and year)</a:t>
            </a:r>
          </a:p>
          <a:p>
            <a:pPr algn="l"/>
            <a:r>
              <a:rPr lang="en-US" sz="2600" dirty="0">
                <a:hlinkClick r:id="rId3"/>
              </a:rPr>
              <a:t>car costs</a:t>
            </a:r>
            <a:r>
              <a:rPr lang="en-US" sz="2600" dirty="0"/>
              <a:t> (monthly costs and insurances to maintain each car)</a:t>
            </a:r>
          </a:p>
          <a:p>
            <a:pPr algn="l"/>
            <a:r>
              <a:rPr lang="en-US" sz="2600" dirty="0">
                <a:hlinkClick r:id="rId4"/>
              </a:rPr>
              <a:t>car revenue</a:t>
            </a:r>
            <a:r>
              <a:rPr lang="en-US" sz="2600" dirty="0"/>
              <a:t> (number of rental days, branch id, and rental price per day)</a:t>
            </a:r>
          </a:p>
          <a:p>
            <a:pPr algn="l"/>
            <a:r>
              <a:rPr lang="en-US" sz="2600" dirty="0">
                <a:hlinkClick r:id="rId5"/>
              </a:rPr>
              <a:t>branch </a:t>
            </a:r>
            <a:r>
              <a:rPr lang="en-US" sz="2600" dirty="0">
                <a:hlinkClick r:id="rId5"/>
              </a:rPr>
              <a:t>location</a:t>
            </a:r>
            <a:r>
              <a:rPr lang="en-US" sz="2600" dirty="0"/>
              <a:t> (branch id mapped to city and state)</a:t>
            </a:r>
          </a:p>
        </p:txBody>
      </p:sp>
    </p:spTree>
    <p:extLst>
      <p:ext uri="{BB962C8B-B14F-4D97-AF65-F5344CB8AC3E}">
        <p14:creationId xmlns:p14="http://schemas.microsoft.com/office/powerpoint/2010/main" val="348842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The Process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vert="horz" lIns="91440" tIns="45720" rIns="91440" bIns="45720" rtlCol="0" anchor="t">
            <a:normAutofit/>
          </a:bodyPr>
          <a:lstStyle/>
          <a:p>
            <a:pPr algn="l"/>
            <a:r>
              <a:rPr lang="en-US" sz="2600" dirty="0"/>
              <a:t>I have taken the dataset and combined it in such a way as to make it ready for analysis.</a:t>
            </a:r>
          </a:p>
          <a:p>
            <a:pPr algn="l"/>
            <a:endParaRPr lang="en-US" sz="2600" dirty="0"/>
          </a:p>
          <a:p>
            <a:pPr algn="l"/>
            <a:r>
              <a:rPr lang="en-US" sz="2600" dirty="0"/>
              <a:t>The analysis has been performed, and key findings were noted, along with recommendations to company management.</a:t>
            </a:r>
          </a:p>
          <a:p>
            <a:pPr algn="l"/>
            <a:endParaRPr lang="en-US" sz="2600" dirty="0">
              <a:cs typeface="Calibri" panose="020F0502020204030204"/>
            </a:endParaRPr>
          </a:p>
          <a:p>
            <a:pPr algn="l"/>
            <a:r>
              <a:rPr lang="en-US" sz="2600" dirty="0">
                <a:cs typeface="Calibri" panose="020F0502020204030204"/>
              </a:rPr>
              <a:t>This information follows...</a:t>
            </a:r>
          </a:p>
        </p:txBody>
      </p:sp>
    </p:spTree>
    <p:extLst>
      <p:ext uri="{BB962C8B-B14F-4D97-AF65-F5344CB8AC3E}">
        <p14:creationId xmlns:p14="http://schemas.microsoft.com/office/powerpoint/2010/main" val="236276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vert="horz" lIns="91440" tIns="45720" rIns="91440" bIns="45720" rtlCol="0" anchor="t">
            <a:normAutofit/>
          </a:bodyPr>
          <a:lstStyle/>
          <a:p>
            <a:pPr algn="l"/>
            <a:r>
              <a:rPr lang="en-US" sz="2600" dirty="0"/>
              <a:t>Two things in particular were found during the analysis of the data. The first observation is that:</a:t>
            </a:r>
          </a:p>
          <a:p>
            <a:pPr marL="514350" indent="-514350" algn="l">
              <a:buAutoNum type="arabicPeriod"/>
            </a:pPr>
            <a:r>
              <a:rPr lang="en-US" sz="2600" dirty="0"/>
              <a:t>The top 4 car models that make up the majority of car revenue:</a:t>
            </a:r>
          </a:p>
          <a:p>
            <a:pPr marL="514350" indent="-514350" algn="l">
              <a:buAutoNum type="arabicPeriod"/>
            </a:pPr>
            <a:endParaRPr lang="en-US" sz="2600" dirty="0"/>
          </a:p>
        </p:txBody>
      </p:sp>
      <p:graphicFrame>
        <p:nvGraphicFramePr>
          <p:cNvPr id="6" name="Chart 5">
            <a:extLst>
              <a:ext uri="{FF2B5EF4-FFF2-40B4-BE49-F238E27FC236}">
                <a16:creationId xmlns:a16="http://schemas.microsoft.com/office/drawing/2014/main" id="{6BC99AA0-2018-1E27-631F-9FD673EF38F6}"/>
              </a:ext>
            </a:extLst>
          </p:cNvPr>
          <p:cNvGraphicFramePr>
            <a:graphicFrameLocks/>
          </p:cNvGraphicFramePr>
          <p:nvPr>
            <p:extLst>
              <p:ext uri="{D42A27DB-BD31-4B8C-83A1-F6EECF244321}">
                <p14:modId xmlns:p14="http://schemas.microsoft.com/office/powerpoint/2010/main" val="1374110432"/>
              </p:ext>
            </p:extLst>
          </p:nvPr>
        </p:nvGraphicFramePr>
        <p:xfrm>
          <a:off x="2230581" y="2715491"/>
          <a:ext cx="6373092" cy="3546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543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3"/>
            <a:ext cx="11631604" cy="5188003"/>
          </a:xfrm>
        </p:spPr>
        <p:txBody>
          <a:bodyPr vert="horz" lIns="91440" tIns="45720" rIns="91440" bIns="45720" rtlCol="0" anchor="t">
            <a:normAutofit/>
          </a:bodyPr>
          <a:lstStyle/>
          <a:p>
            <a:pPr algn="l"/>
            <a:r>
              <a:rPr lang="en-US" sz="2600" dirty="0"/>
              <a:t>The second observation is that:</a:t>
            </a:r>
          </a:p>
          <a:p>
            <a:pPr marL="514350" indent="-514350" algn="l">
              <a:buFont typeface="+mj-lt"/>
              <a:buAutoNum type="arabicPeriod" startAt="2"/>
            </a:pPr>
            <a:r>
              <a:rPr lang="en-US" sz="2600" dirty="0"/>
              <a:t>Top 4 car models that costs the most monthly:</a:t>
            </a:r>
          </a:p>
          <a:p>
            <a:pPr marL="514350" indent="-514350" algn="l">
              <a:buAutoNum type="arabicPeriod" startAt="2"/>
            </a:pPr>
            <a:endParaRPr lang="en-US" sz="2600" dirty="0"/>
          </a:p>
          <a:p>
            <a:pPr marL="514350" indent="-514350" algn="l">
              <a:buAutoNum type="arabicPeriod" startAt="2"/>
            </a:pPr>
            <a:endParaRPr lang="en-US" sz="2600" dirty="0">
              <a:cs typeface="Calibri" panose="020F0502020204030204"/>
            </a:endParaRPr>
          </a:p>
          <a:p>
            <a:pPr algn="l"/>
            <a:endParaRPr lang="en-US" sz="2600" dirty="0">
              <a:cs typeface="Calibri" panose="020F0502020204030204"/>
            </a:endParaRPr>
          </a:p>
          <a:p>
            <a:pPr marL="514350" indent="-514350" algn="l">
              <a:buAutoNum type="arabicPeriod" startAt="2"/>
            </a:pPr>
            <a:endParaRPr lang="en-US" sz="2600" dirty="0">
              <a:cs typeface="Calibri" panose="020F0502020204030204"/>
            </a:endParaRPr>
          </a:p>
          <a:p>
            <a:pPr marL="514350" indent="-514350" algn="l">
              <a:buAutoNum type="arabicPeriod" startAt="2"/>
            </a:pPr>
            <a:endParaRPr lang="en-US" sz="2600" dirty="0">
              <a:cs typeface="Calibri" panose="020F0502020204030204"/>
            </a:endParaRPr>
          </a:p>
          <a:p>
            <a:pPr marL="514350" indent="-514350" algn="l">
              <a:buAutoNum type="arabicPeriod" startAt="2"/>
            </a:pPr>
            <a:endParaRPr lang="en-US" sz="2600" dirty="0">
              <a:cs typeface="Calibri" panose="020F0502020204030204"/>
            </a:endParaRPr>
          </a:p>
          <a:p>
            <a:pPr algn="l"/>
            <a:endParaRPr lang="en-US" sz="2600" dirty="0">
              <a:cs typeface="Calibri" panose="020F0502020204030204"/>
            </a:endParaRPr>
          </a:p>
          <a:p>
            <a:pPr algn="l"/>
            <a:r>
              <a:rPr lang="en-US" sz="2600" dirty="0">
                <a:cs typeface="Calibri" panose="020F0502020204030204"/>
              </a:rPr>
              <a:t>Tips: Car model LS profited the most even though it makes the least revenue, because it costs the least monthly.</a:t>
            </a:r>
          </a:p>
        </p:txBody>
      </p:sp>
      <p:graphicFrame>
        <p:nvGraphicFramePr>
          <p:cNvPr id="6" name="Chart 5">
            <a:extLst>
              <a:ext uri="{FF2B5EF4-FFF2-40B4-BE49-F238E27FC236}">
                <a16:creationId xmlns:a16="http://schemas.microsoft.com/office/drawing/2014/main" id="{86B2A6B8-008D-9D10-DFB9-134469CD13ED}"/>
              </a:ext>
            </a:extLst>
          </p:cNvPr>
          <p:cNvGraphicFramePr>
            <a:graphicFrameLocks/>
          </p:cNvGraphicFramePr>
          <p:nvPr>
            <p:extLst>
              <p:ext uri="{D42A27DB-BD31-4B8C-83A1-F6EECF244321}">
                <p14:modId xmlns:p14="http://schemas.microsoft.com/office/powerpoint/2010/main" val="3739161052"/>
              </p:ext>
            </p:extLst>
          </p:nvPr>
        </p:nvGraphicFramePr>
        <p:xfrm>
          <a:off x="1680688" y="2216532"/>
          <a:ext cx="6091712" cy="32421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34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559477" y="3127061"/>
            <a:ext cx="11631604" cy="901694"/>
          </a:xfrm>
        </p:spPr>
        <p:txBody>
          <a:bodyPr vert="horz" lIns="91440" tIns="45720" rIns="91440" bIns="45720" rtlCol="0" anchor="t">
            <a:normAutofit/>
          </a:bodyPr>
          <a:lstStyle/>
          <a:p>
            <a:pPr algn="l"/>
            <a:r>
              <a:rPr lang="en-US" sz="2600" b="1" dirty="0"/>
              <a:t>Scenario II</a:t>
            </a:r>
            <a:r>
              <a:rPr lang="en-US" sz="2600" dirty="0"/>
              <a:t>: Experiment with changing car insurance for each of the 4 car models:</a:t>
            </a:r>
            <a:endParaRPr lang="en-US" sz="2600" dirty="0">
              <a:cs typeface="Calibri"/>
            </a:endParaRPr>
          </a:p>
        </p:txBody>
      </p:sp>
      <p:sp>
        <p:nvSpPr>
          <p:cNvPr id="5" name="Title 1">
            <a:extLst>
              <a:ext uri="{FF2B5EF4-FFF2-40B4-BE49-F238E27FC236}">
                <a16:creationId xmlns:a16="http://schemas.microsoft.com/office/drawing/2014/main" id="{31308212-FAF2-4F11-B533-71CE94E94BA0}"/>
              </a:ext>
            </a:extLst>
          </p:cNvPr>
          <p:cNvSpPr txBox="1">
            <a:spLocks/>
          </p:cNvSpPr>
          <p:nvPr/>
        </p:nvSpPr>
        <p:spPr>
          <a:xfrm>
            <a:off x="0" y="0"/>
            <a:ext cx="9144000" cy="9557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Your Two Scenarios</a:t>
            </a:r>
            <a:endParaRPr lang="en-US" dirty="0"/>
          </a:p>
        </p:txBody>
      </p:sp>
      <p:sp>
        <p:nvSpPr>
          <p:cNvPr id="6" name="Subtitle 2">
            <a:extLst>
              <a:ext uri="{FF2B5EF4-FFF2-40B4-BE49-F238E27FC236}">
                <a16:creationId xmlns:a16="http://schemas.microsoft.com/office/drawing/2014/main" id="{703A2D11-6EEE-4F82-ACDE-3DC86686F4A8}"/>
              </a:ext>
            </a:extLst>
          </p:cNvPr>
          <p:cNvSpPr txBox="1">
            <a:spLocks/>
          </p:cNvSpPr>
          <p:nvPr/>
        </p:nvSpPr>
        <p:spPr>
          <a:xfrm>
            <a:off x="556013" y="1293643"/>
            <a:ext cx="11631604" cy="90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b="1" dirty="0"/>
              <a:t>Scenario I</a:t>
            </a:r>
            <a:r>
              <a:rPr lang="en-US" sz="2600" dirty="0"/>
              <a:t>: Experiment with changing the price of car costs monthly for each of the 4 car models:</a:t>
            </a:r>
            <a:endParaRPr lang="en-US" sz="2600" dirty="0">
              <a:cs typeface="Calibri"/>
            </a:endParaRPr>
          </a:p>
        </p:txBody>
      </p:sp>
      <p:sp>
        <p:nvSpPr>
          <p:cNvPr id="17" name="Subtitle 2">
            <a:extLst>
              <a:ext uri="{FF2B5EF4-FFF2-40B4-BE49-F238E27FC236}">
                <a16:creationId xmlns:a16="http://schemas.microsoft.com/office/drawing/2014/main" id="{200C77D8-E9ED-4138-ABF8-949E97B096A5}"/>
              </a:ext>
            </a:extLst>
          </p:cNvPr>
          <p:cNvSpPr txBox="1">
            <a:spLocks/>
          </p:cNvSpPr>
          <p:nvPr/>
        </p:nvSpPr>
        <p:spPr>
          <a:xfrm>
            <a:off x="561786" y="4988188"/>
            <a:ext cx="11631604" cy="90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a:t>As you experiment with these scenarios, keep track of the new changing car profit:</a:t>
            </a:r>
            <a:endParaRPr lang="en-US" sz="2600" dirty="0">
              <a:cs typeface="Calibri"/>
            </a:endParaRPr>
          </a:p>
        </p:txBody>
      </p:sp>
      <p:pic>
        <p:nvPicPr>
          <p:cNvPr id="11" name="Picture 10">
            <a:extLst>
              <a:ext uri="{FF2B5EF4-FFF2-40B4-BE49-F238E27FC236}">
                <a16:creationId xmlns:a16="http://schemas.microsoft.com/office/drawing/2014/main" id="{2A35880D-D6FA-C688-3BBE-861D0AC7F8B0}"/>
              </a:ext>
            </a:extLst>
          </p:cNvPr>
          <p:cNvPicPr>
            <a:picLocks noChangeAspect="1"/>
          </p:cNvPicPr>
          <p:nvPr/>
        </p:nvPicPr>
        <p:blipFill>
          <a:blip r:embed="rId2"/>
          <a:stretch>
            <a:fillRect/>
          </a:stretch>
        </p:blipFill>
        <p:spPr>
          <a:xfrm>
            <a:off x="2882604" y="1679887"/>
            <a:ext cx="6564644" cy="1398959"/>
          </a:xfrm>
          <a:prstGeom prst="rect">
            <a:avLst/>
          </a:prstGeom>
        </p:spPr>
      </p:pic>
      <p:pic>
        <p:nvPicPr>
          <p:cNvPr id="15" name="Picture 14">
            <a:extLst>
              <a:ext uri="{FF2B5EF4-FFF2-40B4-BE49-F238E27FC236}">
                <a16:creationId xmlns:a16="http://schemas.microsoft.com/office/drawing/2014/main" id="{4CFB883C-379F-53B6-77EE-22A484A18D75}"/>
              </a:ext>
            </a:extLst>
          </p:cNvPr>
          <p:cNvPicPr>
            <a:picLocks noChangeAspect="1"/>
          </p:cNvPicPr>
          <p:nvPr/>
        </p:nvPicPr>
        <p:blipFill>
          <a:blip r:embed="rId3"/>
          <a:stretch>
            <a:fillRect/>
          </a:stretch>
        </p:blipFill>
        <p:spPr>
          <a:xfrm>
            <a:off x="2882604" y="3541705"/>
            <a:ext cx="6564644" cy="1418774"/>
          </a:xfrm>
          <a:prstGeom prst="rect">
            <a:avLst/>
          </a:prstGeom>
        </p:spPr>
      </p:pic>
      <p:pic>
        <p:nvPicPr>
          <p:cNvPr id="16" name="Picture 15">
            <a:extLst>
              <a:ext uri="{FF2B5EF4-FFF2-40B4-BE49-F238E27FC236}">
                <a16:creationId xmlns:a16="http://schemas.microsoft.com/office/drawing/2014/main" id="{975FFADE-0E37-D05B-5AA8-D9848FAED093}"/>
              </a:ext>
            </a:extLst>
          </p:cNvPr>
          <p:cNvPicPr>
            <a:picLocks noChangeAspect="1"/>
          </p:cNvPicPr>
          <p:nvPr/>
        </p:nvPicPr>
        <p:blipFill>
          <a:blip r:embed="rId4"/>
          <a:stretch>
            <a:fillRect/>
          </a:stretch>
        </p:blipFill>
        <p:spPr>
          <a:xfrm>
            <a:off x="2882604" y="5384356"/>
            <a:ext cx="6564644" cy="1418774"/>
          </a:xfrm>
          <a:prstGeom prst="rect">
            <a:avLst/>
          </a:prstGeom>
          <a:ln>
            <a:solidFill>
              <a:schemeClr val="accent1"/>
            </a:solidFill>
          </a:ln>
        </p:spPr>
      </p:pic>
      <mc:AlternateContent xmlns:mc="http://schemas.openxmlformats.org/markup-compatibility/2006">
        <mc:Choice xmlns:p14="http://schemas.microsoft.com/office/powerpoint/2010/main" Requires="p14">
          <p:contentPart p14:bwMode="auto" r:id="rId5">
            <p14:nvContentPartPr>
              <p14:cNvPr id="24" name="Ink 23">
                <a:extLst>
                  <a:ext uri="{FF2B5EF4-FFF2-40B4-BE49-F238E27FC236}">
                    <a16:creationId xmlns:a16="http://schemas.microsoft.com/office/drawing/2014/main" id="{0EDB005A-5425-1878-851B-B19190A4606C}"/>
                  </a:ext>
                </a:extLst>
              </p14:cNvPr>
              <p14:cNvContentPartPr/>
              <p14:nvPr/>
            </p14:nvContentPartPr>
            <p14:xfrm>
              <a:off x="4901105" y="1919760"/>
              <a:ext cx="1571760" cy="1092960"/>
            </p14:xfrm>
          </p:contentPart>
        </mc:Choice>
        <mc:Fallback>
          <p:pic>
            <p:nvPicPr>
              <p:cNvPr id="24" name="Ink 23">
                <a:extLst>
                  <a:ext uri="{FF2B5EF4-FFF2-40B4-BE49-F238E27FC236}">
                    <a16:creationId xmlns:a16="http://schemas.microsoft.com/office/drawing/2014/main" id="{0EDB005A-5425-1878-851B-B19190A4606C}"/>
                  </a:ext>
                </a:extLst>
              </p:cNvPr>
              <p:cNvPicPr/>
              <p:nvPr/>
            </p:nvPicPr>
            <p:blipFill>
              <a:blip r:embed="rId6"/>
              <a:stretch>
                <a:fillRect/>
              </a:stretch>
            </p:blipFill>
            <p:spPr>
              <a:xfrm>
                <a:off x="4883105" y="1901760"/>
                <a:ext cx="1607400" cy="1128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5FA6444C-A28D-03F8-1771-C0FA94A13E6C}"/>
                  </a:ext>
                </a:extLst>
              </p14:cNvPr>
              <p14:cNvContentPartPr/>
              <p14:nvPr/>
            </p14:nvContentPartPr>
            <p14:xfrm>
              <a:off x="6519665" y="3764760"/>
              <a:ext cx="1618200" cy="1154880"/>
            </p14:xfrm>
          </p:contentPart>
        </mc:Choice>
        <mc:Fallback>
          <p:pic>
            <p:nvPicPr>
              <p:cNvPr id="27" name="Ink 26">
                <a:extLst>
                  <a:ext uri="{FF2B5EF4-FFF2-40B4-BE49-F238E27FC236}">
                    <a16:creationId xmlns:a16="http://schemas.microsoft.com/office/drawing/2014/main" id="{5FA6444C-A28D-03F8-1771-C0FA94A13E6C}"/>
                  </a:ext>
                </a:extLst>
              </p:cNvPr>
              <p:cNvPicPr/>
              <p:nvPr/>
            </p:nvPicPr>
            <p:blipFill>
              <a:blip r:embed="rId8"/>
              <a:stretch>
                <a:fillRect/>
              </a:stretch>
            </p:blipFill>
            <p:spPr>
              <a:xfrm>
                <a:off x="6502025" y="3746760"/>
                <a:ext cx="1653840" cy="1190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Ink 29">
                <a:extLst>
                  <a:ext uri="{FF2B5EF4-FFF2-40B4-BE49-F238E27FC236}">
                    <a16:creationId xmlns:a16="http://schemas.microsoft.com/office/drawing/2014/main" id="{531C995B-D674-6071-CF2B-DD2331EC1B72}"/>
                  </a:ext>
                </a:extLst>
              </p14:cNvPr>
              <p14:cNvContentPartPr/>
              <p14:nvPr/>
            </p14:nvContentPartPr>
            <p14:xfrm>
              <a:off x="8185025" y="5534160"/>
              <a:ext cx="1551240" cy="1397160"/>
            </p14:xfrm>
          </p:contentPart>
        </mc:Choice>
        <mc:Fallback>
          <p:pic>
            <p:nvPicPr>
              <p:cNvPr id="30" name="Ink 29">
                <a:extLst>
                  <a:ext uri="{FF2B5EF4-FFF2-40B4-BE49-F238E27FC236}">
                    <a16:creationId xmlns:a16="http://schemas.microsoft.com/office/drawing/2014/main" id="{531C995B-D674-6071-CF2B-DD2331EC1B72}"/>
                  </a:ext>
                </a:extLst>
              </p:cNvPr>
              <p:cNvPicPr/>
              <p:nvPr/>
            </p:nvPicPr>
            <p:blipFill>
              <a:blip r:embed="rId10"/>
              <a:stretch>
                <a:fillRect/>
              </a:stretch>
            </p:blipFill>
            <p:spPr>
              <a:xfrm>
                <a:off x="8167385" y="5516520"/>
                <a:ext cx="1586880" cy="1432800"/>
              </a:xfrm>
              <a:prstGeom prst="rect">
                <a:avLst/>
              </a:prstGeom>
            </p:spPr>
          </p:pic>
        </mc:Fallback>
      </mc:AlternateContent>
    </p:spTree>
    <p:extLst>
      <p:ext uri="{BB962C8B-B14F-4D97-AF65-F5344CB8AC3E}">
        <p14:creationId xmlns:p14="http://schemas.microsoft.com/office/powerpoint/2010/main" val="43531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9144000" cy="955768"/>
          </a:xfrm>
        </p:spPr>
        <p:txBody>
          <a:bodyPr/>
          <a:lstStyle/>
          <a:p>
            <a:pPr algn="l"/>
            <a:r>
              <a:rPr lang="en-US" b="1" dirty="0"/>
              <a:t>Recommendations</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389758" y="1125080"/>
            <a:ext cx="11631604" cy="2506512"/>
          </a:xfrm>
        </p:spPr>
        <p:txBody>
          <a:bodyPr vert="horz" lIns="91440" tIns="45720" rIns="91440" bIns="45720" rtlCol="0" anchor="t">
            <a:normAutofit/>
          </a:bodyPr>
          <a:lstStyle/>
          <a:p>
            <a:pPr algn="l"/>
            <a:r>
              <a:rPr lang="en-US" sz="2600" dirty="0"/>
              <a:t>Reducing car insurances does not change much in term of profiting.</a:t>
            </a:r>
          </a:p>
          <a:p>
            <a:pPr algn="l"/>
            <a:endParaRPr lang="en-US" sz="2600" dirty="0"/>
          </a:p>
          <a:p>
            <a:pPr algn="l"/>
            <a:r>
              <a:rPr lang="en-US" sz="2600" dirty="0"/>
              <a:t>In order to make good profit, minimizing car costing monthly a little bit can have a large increment for car profits.</a:t>
            </a:r>
          </a:p>
        </p:txBody>
      </p:sp>
      <p:pic>
        <p:nvPicPr>
          <p:cNvPr id="3" name="Picture 2">
            <a:extLst>
              <a:ext uri="{FF2B5EF4-FFF2-40B4-BE49-F238E27FC236}">
                <a16:creationId xmlns:a16="http://schemas.microsoft.com/office/drawing/2014/main" id="{198C6F1D-7A05-6698-6017-1710BE5D225F}"/>
              </a:ext>
            </a:extLst>
          </p:cNvPr>
          <p:cNvPicPr>
            <a:picLocks noChangeAspect="1"/>
          </p:cNvPicPr>
          <p:nvPr/>
        </p:nvPicPr>
        <p:blipFill>
          <a:blip r:embed="rId2"/>
          <a:stretch>
            <a:fillRect/>
          </a:stretch>
        </p:blipFill>
        <p:spPr>
          <a:xfrm>
            <a:off x="2651479" y="3429000"/>
            <a:ext cx="6637368" cy="3082636"/>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A079492-B526-875F-1378-1D56C119F6B3}"/>
                  </a:ext>
                </a:extLst>
              </p14:cNvPr>
              <p14:cNvContentPartPr/>
              <p14:nvPr/>
            </p14:nvContentPartPr>
            <p14:xfrm>
              <a:off x="4472345" y="5098200"/>
              <a:ext cx="1917360" cy="1254240"/>
            </p14:xfrm>
          </p:contentPart>
        </mc:Choice>
        <mc:Fallback>
          <p:pic>
            <p:nvPicPr>
              <p:cNvPr id="4" name="Ink 3">
                <a:extLst>
                  <a:ext uri="{FF2B5EF4-FFF2-40B4-BE49-F238E27FC236}">
                    <a16:creationId xmlns:a16="http://schemas.microsoft.com/office/drawing/2014/main" id="{FA079492-B526-875F-1378-1D56C119F6B3}"/>
                  </a:ext>
                </a:extLst>
              </p:cNvPr>
              <p:cNvPicPr/>
              <p:nvPr/>
            </p:nvPicPr>
            <p:blipFill>
              <a:blip r:embed="rId4"/>
              <a:stretch>
                <a:fillRect/>
              </a:stretch>
            </p:blipFill>
            <p:spPr>
              <a:xfrm>
                <a:off x="4454705" y="5080560"/>
                <a:ext cx="1953000" cy="1289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195F5AC-1D4D-E5E5-DBA9-59D50E668133}"/>
                  </a:ext>
                </a:extLst>
              </p14:cNvPr>
              <p14:cNvContentPartPr/>
              <p14:nvPr/>
            </p14:nvContentPartPr>
            <p14:xfrm>
              <a:off x="2416625" y="4819920"/>
              <a:ext cx="2267280" cy="332640"/>
            </p14:xfrm>
          </p:contentPart>
        </mc:Choice>
        <mc:Fallback>
          <p:pic>
            <p:nvPicPr>
              <p:cNvPr id="5" name="Ink 4">
                <a:extLst>
                  <a:ext uri="{FF2B5EF4-FFF2-40B4-BE49-F238E27FC236}">
                    <a16:creationId xmlns:a16="http://schemas.microsoft.com/office/drawing/2014/main" id="{2195F5AC-1D4D-E5E5-DBA9-59D50E668133}"/>
                  </a:ext>
                </a:extLst>
              </p:cNvPr>
              <p:cNvPicPr/>
              <p:nvPr/>
            </p:nvPicPr>
            <p:blipFill>
              <a:blip r:embed="rId6"/>
              <a:stretch>
                <a:fillRect/>
              </a:stretch>
            </p:blipFill>
            <p:spPr>
              <a:xfrm>
                <a:off x="2398985" y="4801920"/>
                <a:ext cx="23029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10857BEB-40D0-7F8C-9A2C-D81DFA104A5E}"/>
                  </a:ext>
                </a:extLst>
              </p14:cNvPr>
              <p14:cNvContentPartPr/>
              <p14:nvPr/>
            </p14:nvContentPartPr>
            <p14:xfrm>
              <a:off x="2307185" y="4624440"/>
              <a:ext cx="272160" cy="428040"/>
            </p14:xfrm>
          </p:contentPart>
        </mc:Choice>
        <mc:Fallback>
          <p:pic>
            <p:nvPicPr>
              <p:cNvPr id="13" name="Ink 12">
                <a:extLst>
                  <a:ext uri="{FF2B5EF4-FFF2-40B4-BE49-F238E27FC236}">
                    <a16:creationId xmlns:a16="http://schemas.microsoft.com/office/drawing/2014/main" id="{10857BEB-40D0-7F8C-9A2C-D81DFA104A5E}"/>
                  </a:ext>
                </a:extLst>
              </p:cNvPr>
              <p:cNvPicPr/>
              <p:nvPr/>
            </p:nvPicPr>
            <p:blipFill>
              <a:blip r:embed="rId8"/>
              <a:stretch>
                <a:fillRect/>
              </a:stretch>
            </p:blipFill>
            <p:spPr>
              <a:xfrm>
                <a:off x="2289545" y="4606800"/>
                <a:ext cx="307800" cy="463680"/>
              </a:xfrm>
              <a:prstGeom prst="rect">
                <a:avLst/>
              </a:prstGeom>
            </p:spPr>
          </p:pic>
        </mc:Fallback>
      </mc:AlternateContent>
      <p:sp>
        <p:nvSpPr>
          <p:cNvPr id="14" name="TextBox 13">
            <a:extLst>
              <a:ext uri="{FF2B5EF4-FFF2-40B4-BE49-F238E27FC236}">
                <a16:creationId xmlns:a16="http://schemas.microsoft.com/office/drawing/2014/main" id="{7B963AE9-BB4B-AAF7-4C2F-BB51F9B4148C}"/>
              </a:ext>
            </a:extLst>
          </p:cNvPr>
          <p:cNvSpPr txBox="1"/>
          <p:nvPr/>
        </p:nvSpPr>
        <p:spPr>
          <a:xfrm>
            <a:off x="499198" y="4321563"/>
            <a:ext cx="1917427" cy="830997"/>
          </a:xfrm>
          <a:prstGeom prst="rect">
            <a:avLst/>
          </a:prstGeom>
          <a:noFill/>
        </p:spPr>
        <p:txBody>
          <a:bodyPr wrap="square" rtlCol="0">
            <a:spAutoFit/>
          </a:bodyPr>
          <a:lstStyle/>
          <a:p>
            <a:r>
              <a:rPr lang="en-US" sz="2400" dirty="0">
                <a:solidFill>
                  <a:srgbClr val="FF0000"/>
                </a:solidFill>
              </a:rPr>
              <a:t>Change these numbers !!!</a:t>
            </a:r>
          </a:p>
        </p:txBody>
      </p:sp>
    </p:spTree>
    <p:extLst>
      <p:ext uri="{BB962C8B-B14F-4D97-AF65-F5344CB8AC3E}">
        <p14:creationId xmlns:p14="http://schemas.microsoft.com/office/powerpoint/2010/main" val="222044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5d369bd-8bde-467c-b699-c19601c37b97">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34A9EF42CEA2429BFE71237D19A485" ma:contentTypeVersion="12" ma:contentTypeDescription="Create a new document." ma:contentTypeScope="" ma:versionID="f31a36017c73c56c51a43ac95cae2e29">
  <xsd:schema xmlns:xsd="http://www.w3.org/2001/XMLSchema" xmlns:xs="http://www.w3.org/2001/XMLSchema" xmlns:p="http://schemas.microsoft.com/office/2006/metadata/properties" xmlns:ns2="d658a4de-c667-4aed-9e1b-7dba23656a8d" xmlns:ns3="c5d369bd-8bde-467c-b699-c19601c37b97" targetNamespace="http://schemas.microsoft.com/office/2006/metadata/properties" ma:root="true" ma:fieldsID="9f01a24722a5e2305c0924706ffde06b" ns2:_="" ns3:_="">
    <xsd:import namespace="d658a4de-c667-4aed-9e1b-7dba23656a8d"/>
    <xsd:import namespace="c5d369bd-8bde-467c-b699-c19601c37b9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58a4de-c667-4aed-9e1b-7dba23656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d369bd-8bde-467c-b699-c19601c37b9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109DF3-7598-4B98-B7CC-5617F83A2927}">
  <ds:schemaRefs>
    <ds:schemaRef ds:uri="http://schemas.microsoft.com/sharepoint/v3/contenttype/forms"/>
  </ds:schemaRefs>
</ds:datastoreItem>
</file>

<file path=customXml/itemProps2.xml><?xml version="1.0" encoding="utf-8"?>
<ds:datastoreItem xmlns:ds="http://schemas.openxmlformats.org/officeDocument/2006/customXml" ds:itemID="{3FCD2CB4-E690-488A-9827-081579632FDE}">
  <ds:schemaRefs>
    <ds:schemaRef ds:uri="http://schemas.microsoft.com/office/2006/metadata/properties"/>
    <ds:schemaRef ds:uri="http://schemas.microsoft.com/office/infopath/2007/PartnerControls"/>
    <ds:schemaRef ds:uri="c5d369bd-8bde-467c-b699-c19601c37b97"/>
  </ds:schemaRefs>
</ds:datastoreItem>
</file>

<file path=customXml/itemProps3.xml><?xml version="1.0" encoding="utf-8"?>
<ds:datastoreItem xmlns:ds="http://schemas.openxmlformats.org/officeDocument/2006/customXml" ds:itemID="{81F5431D-DE15-4BB4-AB80-8258EA4C9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58a4de-c667-4aed-9e1b-7dba23656a8d"/>
    <ds:schemaRef ds:uri="c5d369bd-8bde-467c-b699-c19601c37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372</TotalTime>
  <Words>525</Words>
  <Application>Microsoft Macintosh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Lariat Analysis</vt:lpstr>
      <vt:lpstr>Background</vt:lpstr>
      <vt:lpstr>Goals</vt:lpstr>
      <vt:lpstr>The Data</vt:lpstr>
      <vt:lpstr>The Process</vt:lpstr>
      <vt:lpstr>Key Findings</vt:lpstr>
      <vt:lpstr>Key Findings</vt:lpstr>
      <vt:lpstr>PowerPoint Presentation</vt:lpstr>
      <vt:lpstr>Recommendations</vt:lpstr>
      <vt:lpstr>PowerPoint Presentation</vt:lpstr>
      <vt:lpstr>Bouns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 Resort Analysis</dc:title>
  <dc:creator>John Dennis</dc:creator>
  <cp:lastModifiedBy>Allen Chen</cp:lastModifiedBy>
  <cp:revision>159</cp:revision>
  <dcterms:created xsi:type="dcterms:W3CDTF">2021-09-23T16:31:00Z</dcterms:created>
  <dcterms:modified xsi:type="dcterms:W3CDTF">2022-06-05T03:37:34Z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0x0101004E34A9EF42CEA2429BFE71237D19A485</vt:lpwstr>
  </property>
  <property fmtid="{D5CDD505-2E9C-101B-9397-08002B2CF9AE}" pid="3" name="Order">
    <vt:r8>25600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xd_Signature">
    <vt:bool>false</vt:bool>
  </property>
  <property fmtid="{D5CDD505-2E9C-101B-9397-08002B2CF9AE}" pid="10" name="xd_ProgID">
    <vt:lpwstr/>
  </property>
  <property fmtid="{D5CDD505-2E9C-101B-9397-08002B2CF9AE}" pid="11" name="TemplateUrl">
    <vt:lpwstr/>
  </property>
</Properties>
</file>