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9" r:id="rId2"/>
    <p:sldId id="351" r:id="rId3"/>
    <p:sldId id="353" r:id="rId4"/>
    <p:sldId id="354" r:id="rId5"/>
    <p:sldId id="355" r:id="rId6"/>
    <p:sldId id="356" r:id="rId7"/>
    <p:sldId id="357" r:id="rId8"/>
    <p:sldId id="359" r:id="rId9"/>
    <p:sldId id="358" r:id="rId10"/>
    <p:sldId id="442" r:id="rId11"/>
    <p:sldId id="365" r:id="rId12"/>
    <p:sldId id="370" r:id="rId13"/>
    <p:sldId id="372" r:id="rId14"/>
    <p:sldId id="3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354-2F88-5B85-2D67-60FCEF7B4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77C0B-DEA7-3D36-13A4-018DC62EE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AB397-9022-B042-77E3-94F61AD4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DE89-1995-B116-9FC2-CF515C43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4791-2937-6E92-88E6-E4A3AF1D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42E0-B27D-B6D2-DB72-15F1F60B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BD04D-D6FA-BB6E-546F-7A7B8888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3C36-9FF3-6096-A962-F4A2469B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4EFF-60A6-D525-2621-BC58C2C6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BF2D-FC43-2406-C213-83FE3FB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4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2CBBF-BE1B-D051-485F-540CDEB61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039BB-6F7A-137A-86B6-B0E94ECB5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E023-05CF-F149-AC93-5CC9E36E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5E2F-FDF4-A39C-829C-0644F9A2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0EB5-942E-2C1D-E0C3-F4281BE8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17CC-D82F-F4E1-0295-2BAD55D0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A6A8-85C2-442F-3293-46E59EDB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5DD8-58DF-EF83-D9DF-D089C76F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BA89-ECF5-E98F-557A-0E50F894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907A-A21F-3EF9-5227-42D7AE72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CE38-3990-26D2-E20B-20061EF7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F014D-EA5F-6EC0-21AF-CFC51091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1538-2257-BC09-5737-FC29C3CE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E7AA-B3E3-8485-74D3-80550FE3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CD98-F99C-7C97-71E8-78138674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7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C0EF-5D9B-D84C-5286-1986F8C6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2117-17EC-EA2B-AF0B-7CDF03F2A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2B386-FBB7-7D45-8522-6A525E551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10830-C143-1923-B0D0-ABEB696B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EA92D-9259-69A3-F482-5F89A4DA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5E900-CD74-9899-651D-88F61DBE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7795-8078-BDC4-555C-5D6BC9BB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5AD1A-59AC-FC6B-8B5A-6A616CD5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B6FF-5ABA-3E65-5293-7681BE76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8D8B1-A24D-3BFB-59C1-189EF291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64C04-DDF1-54D9-ADC6-1350F4621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7ECBB-D51B-1783-67EC-40783CDE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AB138-B8AE-E30E-2509-BAE7E47D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E1360-83C0-DCA1-2B2F-A2AC9BBA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ACA4-3763-DB04-3AD8-7D3FD334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B9033-B6D6-512C-DF59-1D8B8DB4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2538C-A46D-D06D-1AB9-A02E224D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688B-63DB-59F4-0059-078B4950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4128C-A3F7-564B-4055-CA3D040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B024F-FA92-41A5-6E07-CE302B0C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50AD8-B280-3D11-D5FB-AEAF592D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5B9-F0CC-7992-B848-EDBC5C44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29EC-1E5E-2ABB-BA83-E9327759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BC23C-3C77-B980-8487-1BE321E2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72692-62B0-3E55-A6EA-79CCA1EC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555C0-D735-4568-F48D-053FACC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10A4-CA06-E1F8-850D-DA62E75E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2AEC-BA52-84C4-2DA1-9D0EFCF7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CB289-362B-0E08-3699-B6D0537F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240BA-3701-248E-585D-049A7768B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CCCBD-0961-EDFC-16C5-C03ABB98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D129D-77C5-951E-5F50-3079625E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7F578-F01D-B9F3-8C1F-3EBD6F01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FC387-1A79-033D-59A9-EBB6FDCB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FC81-AC2F-2401-E267-B9C353C0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46AD-4EF0-936C-20F6-209914874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17F7-73E6-F145-8A24-EDDBA921D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F83D8-A892-30DA-18A0-75C5C6DB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22F8-4850-D042-620A-4ACF33AD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E014-771B-2F45-8065-86C576CF9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9AA737B0-2DF8-20E1-19BE-A3A099D9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83" y="3060149"/>
            <a:ext cx="8504237" cy="989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Eigenvectors &amp; eigenvalues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2700" dirty="0" err="1"/>
              <a:t>Zi</a:t>
            </a:r>
            <a:r>
              <a:rPr lang="en-US" altLang="zh-CN" sz="2700" dirty="0" err="1"/>
              <a:t>chen</a:t>
            </a:r>
            <a:r>
              <a:rPr lang="zh-CN" altLang="en-US" sz="2700" dirty="0"/>
              <a:t> </a:t>
            </a:r>
            <a:r>
              <a:rPr lang="en-US" altLang="zh-CN" sz="2700" dirty="0"/>
              <a:t>Chen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28B12301-7E1D-FF43-C66B-8B1ED676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2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Are there any other eigenvectors?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A846-1C74-C344-3913-623BC7D3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6176"/>
            <a:ext cx="8229600" cy="1050925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Yes! The easiest way to find is with python’s </a:t>
            </a:r>
            <a:r>
              <a:rPr lang="en-US" dirty="0" err="1"/>
              <a:t>eig</a:t>
            </a:r>
            <a:r>
              <a:rPr lang="en-US" dirty="0"/>
              <a:t> command.  </a:t>
            </a:r>
          </a:p>
        </p:txBody>
      </p:sp>
      <p:pic>
        <p:nvPicPr>
          <p:cNvPr id="4" name="Picture 3" descr="Meigvecs.eps">
            <a:extLst>
              <a:ext uri="{FF2B5EF4-FFF2-40B4-BE49-F238E27FC236}">
                <a16:creationId xmlns:a16="http://schemas.microsoft.com/office/drawing/2014/main" id="{27AC20C9-4BE8-C6CC-0D04-7D6ACE838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266950"/>
            <a:ext cx="6057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1A0DCB-9957-FDC1-D791-402D89E9CBB4}"/>
              </a:ext>
            </a:extLst>
          </p:cNvPr>
          <p:cNvSpPr txBox="1">
            <a:spLocks/>
          </p:cNvSpPr>
          <p:nvPr/>
        </p:nvSpPr>
        <p:spPr>
          <a:xfrm>
            <a:off x="2133600" y="3740151"/>
            <a:ext cx="8229600" cy="10525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i="1" dirty="0"/>
              <a:t>Exercise</a:t>
            </a:r>
            <a:r>
              <a:rPr lang="en-US" dirty="0"/>
              <a:t>: verify that (-1.5, 1) is also an eigenvector of 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90C62-27F7-E13B-BBC8-47CD5516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640263"/>
            <a:ext cx="82232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Note: eigenvectors are only defined up to a scale factor. 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Conventions are either to make </a:t>
            </a:r>
            <a:r>
              <a:rPr lang="en-US" altLang="en-US" b="1">
                <a:solidFill>
                  <a:srgbClr val="000000"/>
                </a:solidFill>
              </a:rPr>
              <a:t>e</a:t>
            </a:r>
            <a:r>
              <a:rPr lang="en-US" altLang="en-US">
                <a:solidFill>
                  <a:srgbClr val="000000"/>
                </a:solidFill>
              </a:rPr>
              <a:t>’s unit vectors, or make one of the elements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3632-D227-706B-FD7C-CA0541C0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Step back: </a:t>
            </a:r>
            <a:br>
              <a:rPr lang="en-US" dirty="0"/>
            </a:br>
            <a:r>
              <a:rPr lang="en-US" dirty="0"/>
              <a:t>Eigenvectors obey this equation</a:t>
            </a:r>
          </a:p>
        </p:txBody>
      </p:sp>
      <p:pic>
        <p:nvPicPr>
          <p:cNvPr id="94211" name="Picture 3" descr="eigeq.eps">
            <a:extLst>
              <a:ext uri="{FF2B5EF4-FFF2-40B4-BE49-F238E27FC236}">
                <a16:creationId xmlns:a16="http://schemas.microsoft.com/office/drawing/2014/main" id="{496606C9-2386-932B-D078-51A87214B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603375"/>
            <a:ext cx="210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8785-3DB4-8953-F68D-9769D2EA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Step back: </a:t>
            </a:r>
            <a:br>
              <a:rPr lang="en-US" dirty="0"/>
            </a:br>
            <a:r>
              <a:rPr lang="en-US" dirty="0"/>
              <a:t>Eigenvectors obey this equation</a:t>
            </a:r>
          </a:p>
        </p:txBody>
      </p:sp>
      <p:pic>
        <p:nvPicPr>
          <p:cNvPr id="95235" name="Picture 3" descr="eigeq.eps">
            <a:extLst>
              <a:ext uri="{FF2B5EF4-FFF2-40B4-BE49-F238E27FC236}">
                <a16:creationId xmlns:a16="http://schemas.microsoft.com/office/drawing/2014/main" id="{42AAFDF6-2C0D-4DDD-E3B5-D63736A78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603375"/>
            <a:ext cx="210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4" descr="solvechar.eps">
            <a:extLst>
              <a:ext uri="{FF2B5EF4-FFF2-40B4-BE49-F238E27FC236}">
                <a16:creationId xmlns:a16="http://schemas.microsoft.com/office/drawing/2014/main" id="{770EBD84-6CB3-3660-7716-FC923E990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0"/>
          <a:stretch>
            <a:fillRect/>
          </a:stretch>
        </p:blipFill>
        <p:spPr bwMode="auto">
          <a:xfrm>
            <a:off x="1981200" y="2587625"/>
            <a:ext cx="74803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3108-3ED7-C23F-48EF-F3673292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Step back: </a:t>
            </a:r>
            <a:br>
              <a:rPr lang="en-US" dirty="0"/>
            </a:br>
            <a:r>
              <a:rPr lang="en-US" dirty="0"/>
              <a:t>Eigenvectors obey this equation</a:t>
            </a:r>
          </a:p>
        </p:txBody>
      </p:sp>
      <p:pic>
        <p:nvPicPr>
          <p:cNvPr id="96259" name="Picture 3" descr="eigeq.eps">
            <a:extLst>
              <a:ext uri="{FF2B5EF4-FFF2-40B4-BE49-F238E27FC236}">
                <a16:creationId xmlns:a16="http://schemas.microsoft.com/office/drawing/2014/main" id="{7CE1F37F-E280-8754-CB6A-8CF06EE7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603375"/>
            <a:ext cx="210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0" name="Picture 4" descr="solvechar.eps">
            <a:extLst>
              <a:ext uri="{FF2B5EF4-FFF2-40B4-BE49-F238E27FC236}">
                <a16:creationId xmlns:a16="http://schemas.microsoft.com/office/drawing/2014/main" id="{233CB94B-E532-F207-492C-8D275B3E7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87625"/>
            <a:ext cx="7480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A8E4-EC15-E3BF-9EAD-F2523959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Step back: </a:t>
            </a:r>
            <a:br>
              <a:rPr lang="en-US" dirty="0"/>
            </a:br>
            <a:r>
              <a:rPr lang="en-US" dirty="0"/>
              <a:t>Eigenvectors obey this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8614-D5DA-02A5-99C6-61FD881F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88" y="4556125"/>
            <a:ext cx="8329612" cy="1570038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This is called the characteristic equation for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 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In general, for an N x N matrix, there are N eigenvectors</a:t>
            </a:r>
          </a:p>
        </p:txBody>
      </p:sp>
      <p:pic>
        <p:nvPicPr>
          <p:cNvPr id="97284" name="Picture 3" descr="eigeq.eps">
            <a:extLst>
              <a:ext uri="{FF2B5EF4-FFF2-40B4-BE49-F238E27FC236}">
                <a16:creationId xmlns:a16="http://schemas.microsoft.com/office/drawing/2014/main" id="{549AA639-72B9-F992-8252-5FAE0FD7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603375"/>
            <a:ext cx="2108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4" descr="solvechar.eps">
            <a:extLst>
              <a:ext uri="{FF2B5EF4-FFF2-40B4-BE49-F238E27FC236}">
                <a16:creationId xmlns:a16="http://schemas.microsoft.com/office/drawing/2014/main" id="{238A799C-74D0-64FC-F06F-47F42998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87625"/>
            <a:ext cx="7480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56AAE197-523A-86FC-5E54-87AE009E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 matrices do to vectors?</a:t>
            </a:r>
          </a:p>
        </p:txBody>
      </p:sp>
      <p:pic>
        <p:nvPicPr>
          <p:cNvPr id="84995" name="Picture 4" descr="opexample.eps">
            <a:extLst>
              <a:ext uri="{FF2B5EF4-FFF2-40B4-BE49-F238E27FC236}">
                <a16:creationId xmlns:a16="http://schemas.microsoft.com/office/drawing/2014/main" id="{322A760D-1786-E050-CD15-622ABD947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473326"/>
            <a:ext cx="89106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9EDE43-496E-5F9C-00F6-1347E1416293}"/>
              </a:ext>
            </a:extLst>
          </p:cNvPr>
          <p:cNvSpPr/>
          <p:nvPr/>
        </p:nvSpPr>
        <p:spPr>
          <a:xfrm>
            <a:off x="4208463" y="2286001"/>
            <a:ext cx="6337300" cy="150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E7F19-734D-400B-E676-9AE50477D8A0}"/>
              </a:ext>
            </a:extLst>
          </p:cNvPr>
          <p:cNvCxnSpPr/>
          <p:nvPr/>
        </p:nvCxnSpPr>
        <p:spPr>
          <a:xfrm>
            <a:off x="2413000" y="5391150"/>
            <a:ext cx="4459288" cy="0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0D126A-84B3-3DAA-45B2-B54C2DB2B518}"/>
              </a:ext>
            </a:extLst>
          </p:cNvPr>
          <p:cNvCxnSpPr/>
          <p:nvPr/>
        </p:nvCxnSpPr>
        <p:spPr>
          <a:xfrm flipV="1">
            <a:off x="4537075" y="4121150"/>
            <a:ext cx="0" cy="2528888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EF894-33F6-7572-0C74-357EB47D1093}"/>
              </a:ext>
            </a:extLst>
          </p:cNvPr>
          <p:cNvCxnSpPr/>
          <p:nvPr/>
        </p:nvCxnSpPr>
        <p:spPr>
          <a:xfrm flipV="1">
            <a:off x="4537075" y="4789488"/>
            <a:ext cx="0" cy="601662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1FE6F7-52AD-4DEA-FFBB-D4958EF7E3DF}"/>
              </a:ext>
            </a:extLst>
          </p:cNvPr>
          <p:cNvCxnSpPr/>
          <p:nvPr/>
        </p:nvCxnSpPr>
        <p:spPr>
          <a:xfrm flipV="1">
            <a:off x="4537076" y="5080000"/>
            <a:ext cx="930275" cy="31115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001" name="TextBox 11">
            <a:extLst>
              <a:ext uri="{FF2B5EF4-FFF2-40B4-BE49-F238E27FC236}">
                <a16:creationId xmlns:a16="http://schemas.microsoft.com/office/drawing/2014/main" id="{DFE34449-6BF9-B69B-7FB9-78119728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895850"/>
            <a:ext cx="617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(3,1)</a:t>
            </a:r>
          </a:p>
        </p:txBody>
      </p:sp>
      <p:sp>
        <p:nvSpPr>
          <p:cNvPr id="85002" name="TextBox 12">
            <a:extLst>
              <a:ext uri="{FF2B5EF4-FFF2-40B4-BE49-F238E27FC236}">
                <a16:creationId xmlns:a16="http://schemas.microsoft.com/office/drawing/2014/main" id="{D81DC936-0CCB-B0B5-E47A-3BA0BD53D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4605339"/>
            <a:ext cx="61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(0,2)</a:t>
            </a:r>
          </a:p>
        </p:txBody>
      </p:sp>
      <p:pic>
        <p:nvPicPr>
          <p:cNvPr id="85003" name="Picture 17" descr="M.eps">
            <a:extLst>
              <a:ext uri="{FF2B5EF4-FFF2-40B4-BE49-F238E27FC236}">
                <a16:creationId xmlns:a16="http://schemas.microsoft.com/office/drawing/2014/main" id="{2DDA3001-42F8-2E43-1AD5-8DBB94969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417638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4B8844-DC14-0C3F-F990-844523BEB362}"/>
              </a:ext>
            </a:extLst>
          </p:cNvPr>
          <p:cNvCxnSpPr/>
          <p:nvPr/>
        </p:nvCxnSpPr>
        <p:spPr>
          <a:xfrm flipH="1">
            <a:off x="2225676" y="1938339"/>
            <a:ext cx="479425" cy="534987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F8DFDE-4436-8CFD-C02C-28C4B8004546}"/>
              </a:ext>
            </a:extLst>
          </p:cNvPr>
          <p:cNvCxnSpPr/>
          <p:nvPr/>
        </p:nvCxnSpPr>
        <p:spPr>
          <a:xfrm flipV="1">
            <a:off x="4537075" y="5080000"/>
            <a:ext cx="641350" cy="31115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006" name="TextBox 15">
            <a:extLst>
              <a:ext uri="{FF2B5EF4-FFF2-40B4-BE49-F238E27FC236}">
                <a16:creationId xmlns:a16="http://schemas.microsoft.com/office/drawing/2014/main" id="{D7EC25AA-E84C-F7E3-10BC-FFF0C2A9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3" y="473075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(2,1)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889C31-5EA4-CFB6-072D-B559F5B2FC13}"/>
              </a:ext>
            </a:extLst>
          </p:cNvPr>
          <p:cNvCxnSpPr/>
          <p:nvPr/>
        </p:nvCxnSpPr>
        <p:spPr>
          <a:xfrm flipV="1">
            <a:off x="5464175" y="3821113"/>
            <a:ext cx="0" cy="127000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019" name="Title 1">
            <a:extLst>
              <a:ext uri="{FF2B5EF4-FFF2-40B4-BE49-F238E27FC236}">
                <a16:creationId xmlns:a16="http://schemas.microsoft.com/office/drawing/2014/main" id="{B9DE4915-C45F-D058-07A5-D087520D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</a:t>
            </a:r>
          </a:p>
        </p:txBody>
      </p:sp>
      <p:pic>
        <p:nvPicPr>
          <p:cNvPr id="86020" name="Picture 4" descr="opexample.eps">
            <a:extLst>
              <a:ext uri="{FF2B5EF4-FFF2-40B4-BE49-F238E27FC236}">
                <a16:creationId xmlns:a16="http://schemas.microsoft.com/office/drawing/2014/main" id="{A521D820-3488-C0E0-0C5D-1EA467F2D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473326"/>
            <a:ext cx="89106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21" name="Group 23">
            <a:extLst>
              <a:ext uri="{FF2B5EF4-FFF2-40B4-BE49-F238E27FC236}">
                <a16:creationId xmlns:a16="http://schemas.microsoft.com/office/drawing/2014/main" id="{0E9845C9-CE06-EA8A-B614-88F6E864A852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4121150"/>
            <a:ext cx="4459288" cy="2528888"/>
            <a:chOff x="889000" y="4121764"/>
            <a:chExt cx="4458694" cy="25287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A8B3F9-5CB0-457D-EC81-773841CFAB65}"/>
                </a:ext>
              </a:extLst>
            </p:cNvPr>
            <p:cNvCxnSpPr/>
            <p:nvPr/>
          </p:nvCxnSpPr>
          <p:spPr>
            <a:xfrm>
              <a:off x="889000" y="5391697"/>
              <a:ext cx="4458694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6D4124-4A15-4A1A-267D-CBA40D721CFF}"/>
                </a:ext>
              </a:extLst>
            </p:cNvPr>
            <p:cNvCxnSpPr/>
            <p:nvPr/>
          </p:nvCxnSpPr>
          <p:spPr>
            <a:xfrm flipV="1">
              <a:off x="3012792" y="4121764"/>
              <a:ext cx="0" cy="252875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082BE9-2BDD-0647-8DA0-CD031C79407F}"/>
                </a:ext>
              </a:extLst>
            </p:cNvPr>
            <p:cNvCxnSpPr/>
            <p:nvPr/>
          </p:nvCxnSpPr>
          <p:spPr>
            <a:xfrm flipV="1">
              <a:off x="3012792" y="4121764"/>
              <a:ext cx="0" cy="126993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022" name="TextBox 28">
            <a:extLst>
              <a:ext uri="{FF2B5EF4-FFF2-40B4-BE49-F238E27FC236}">
                <a16:creationId xmlns:a16="http://schemas.microsoft.com/office/drawing/2014/main" id="{C95B2F06-B634-36A4-46AA-8342475ED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3602039"/>
            <a:ext cx="61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(3,5)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8F7448-9133-1D66-8492-C50D3B666819}"/>
              </a:ext>
            </a:extLst>
          </p:cNvPr>
          <p:cNvCxnSpPr/>
          <p:nvPr/>
        </p:nvCxnSpPr>
        <p:spPr>
          <a:xfrm flipV="1">
            <a:off x="4537075" y="4121150"/>
            <a:ext cx="0" cy="127000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30FBC1-CA2C-E49A-3C75-3F8B161745F6}"/>
              </a:ext>
            </a:extLst>
          </p:cNvPr>
          <p:cNvCxnSpPr/>
          <p:nvPr/>
        </p:nvCxnSpPr>
        <p:spPr>
          <a:xfrm flipV="1">
            <a:off x="4533901" y="5076825"/>
            <a:ext cx="930275" cy="31115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F7EE6A-CFE4-2960-28BF-11F561E18E2F}"/>
              </a:ext>
            </a:extLst>
          </p:cNvPr>
          <p:cNvCxnSpPr/>
          <p:nvPr/>
        </p:nvCxnSpPr>
        <p:spPr>
          <a:xfrm>
            <a:off x="2413000" y="5391150"/>
            <a:ext cx="4459288" cy="0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C09B6-7C68-3F9E-6D8F-387CEE4222B3}"/>
              </a:ext>
            </a:extLst>
          </p:cNvPr>
          <p:cNvCxnSpPr/>
          <p:nvPr/>
        </p:nvCxnSpPr>
        <p:spPr>
          <a:xfrm flipV="1">
            <a:off x="4533900" y="4121150"/>
            <a:ext cx="0" cy="2528888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33B388-115B-8603-A36D-7CCEC0C88B8F}"/>
              </a:ext>
            </a:extLst>
          </p:cNvPr>
          <p:cNvCxnSpPr/>
          <p:nvPr/>
        </p:nvCxnSpPr>
        <p:spPr>
          <a:xfrm flipV="1">
            <a:off x="4537076" y="5080000"/>
            <a:ext cx="930275" cy="31115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699D47-7E21-E7E1-1247-C38B59883906}"/>
              </a:ext>
            </a:extLst>
          </p:cNvPr>
          <p:cNvCxnSpPr/>
          <p:nvPr/>
        </p:nvCxnSpPr>
        <p:spPr>
          <a:xfrm flipV="1">
            <a:off x="4533900" y="4786313"/>
            <a:ext cx="0" cy="601662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8692C8-DFB0-3DA0-8777-1FB7025B8B39}"/>
              </a:ext>
            </a:extLst>
          </p:cNvPr>
          <p:cNvCxnSpPr/>
          <p:nvPr/>
        </p:nvCxnSpPr>
        <p:spPr>
          <a:xfrm flipV="1">
            <a:off x="4548189" y="3829050"/>
            <a:ext cx="930275" cy="31115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C3FEF0-429D-070C-5F69-188887904605}"/>
              </a:ext>
            </a:extLst>
          </p:cNvPr>
          <p:cNvCxnSpPr/>
          <p:nvPr/>
        </p:nvCxnSpPr>
        <p:spPr>
          <a:xfrm flipV="1">
            <a:off x="4533901" y="3829050"/>
            <a:ext cx="930275" cy="156210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031" name="Picture 45" descr="M.eps">
            <a:extLst>
              <a:ext uri="{FF2B5EF4-FFF2-40B4-BE49-F238E27FC236}">
                <a16:creationId xmlns:a16="http://schemas.microsoft.com/office/drawing/2014/main" id="{CD10F8B8-D58F-7DBA-9B7F-5A1D625F2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417638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2F22C4-300B-91A2-E13B-AC103D3406E8}"/>
              </a:ext>
            </a:extLst>
          </p:cNvPr>
          <p:cNvCxnSpPr/>
          <p:nvPr/>
        </p:nvCxnSpPr>
        <p:spPr>
          <a:xfrm flipH="1">
            <a:off x="2225676" y="1938339"/>
            <a:ext cx="479425" cy="534987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F8582A-639A-D041-E1BA-25766410730B}"/>
              </a:ext>
            </a:extLst>
          </p:cNvPr>
          <p:cNvCxnSpPr/>
          <p:nvPr/>
        </p:nvCxnSpPr>
        <p:spPr>
          <a:xfrm flipV="1">
            <a:off x="4537075" y="5080000"/>
            <a:ext cx="641350" cy="311150"/>
          </a:xfrm>
          <a:prstGeom prst="line">
            <a:avLst/>
          </a:prstGeom>
          <a:ln w="38100" cmpd="sng">
            <a:solidFill>
              <a:srgbClr val="FF6666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034" name="TextBox 21">
            <a:extLst>
              <a:ext uri="{FF2B5EF4-FFF2-40B4-BE49-F238E27FC236}">
                <a16:creationId xmlns:a16="http://schemas.microsoft.com/office/drawing/2014/main" id="{4008862B-7CB6-FB38-6F3F-49DCEFAA2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3" y="4773614"/>
            <a:ext cx="61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(2,1)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86FA8D-F513-155C-6466-B767B76F2C96}"/>
              </a:ext>
            </a:extLst>
          </p:cNvPr>
          <p:cNvCxnSpPr/>
          <p:nvPr/>
        </p:nvCxnSpPr>
        <p:spPr>
          <a:xfrm flipV="1">
            <a:off x="5464175" y="3821113"/>
            <a:ext cx="0" cy="127000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43" name="Title 1">
            <a:extLst>
              <a:ext uri="{FF2B5EF4-FFF2-40B4-BE49-F238E27FC236}">
                <a16:creationId xmlns:a16="http://schemas.microsoft.com/office/drawing/2014/main" id="{F29AD88D-4376-AB72-C38D-AA7D748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 matrices do to vectors?</a:t>
            </a:r>
          </a:p>
        </p:txBody>
      </p:sp>
      <p:pic>
        <p:nvPicPr>
          <p:cNvPr id="87044" name="Picture 4" descr="opexample.eps">
            <a:extLst>
              <a:ext uri="{FF2B5EF4-FFF2-40B4-BE49-F238E27FC236}">
                <a16:creationId xmlns:a16="http://schemas.microsoft.com/office/drawing/2014/main" id="{79F1E2A1-8F8D-FB7A-4AF2-96E7A0904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473326"/>
            <a:ext cx="89106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45" name="Group 23">
            <a:extLst>
              <a:ext uri="{FF2B5EF4-FFF2-40B4-BE49-F238E27FC236}">
                <a16:creationId xmlns:a16="http://schemas.microsoft.com/office/drawing/2014/main" id="{C8907DE9-E8E2-976C-81F9-1239A316F58E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4121150"/>
            <a:ext cx="4459288" cy="2528888"/>
            <a:chOff x="889000" y="4121764"/>
            <a:chExt cx="4458694" cy="25287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202FCF-C418-F88D-D731-AEAF0F4FC6FA}"/>
                </a:ext>
              </a:extLst>
            </p:cNvPr>
            <p:cNvCxnSpPr/>
            <p:nvPr/>
          </p:nvCxnSpPr>
          <p:spPr>
            <a:xfrm>
              <a:off x="889000" y="5391697"/>
              <a:ext cx="4458694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7F60BD-0C48-6861-8961-3C9335556674}"/>
                </a:ext>
              </a:extLst>
            </p:cNvPr>
            <p:cNvCxnSpPr/>
            <p:nvPr/>
          </p:nvCxnSpPr>
          <p:spPr>
            <a:xfrm flipV="1">
              <a:off x="3012792" y="4121764"/>
              <a:ext cx="0" cy="252875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F3A114-EDFF-9819-40BD-3009DB04ED65}"/>
                </a:ext>
              </a:extLst>
            </p:cNvPr>
            <p:cNvCxnSpPr/>
            <p:nvPr/>
          </p:nvCxnSpPr>
          <p:spPr>
            <a:xfrm flipV="1">
              <a:off x="3012792" y="4121764"/>
              <a:ext cx="0" cy="126993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046" name="TextBox 28">
            <a:extLst>
              <a:ext uri="{FF2B5EF4-FFF2-40B4-BE49-F238E27FC236}">
                <a16:creationId xmlns:a16="http://schemas.microsoft.com/office/drawing/2014/main" id="{0AA3858A-424D-D230-B07B-70577F459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3602039"/>
            <a:ext cx="61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(3,5)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772486-C56A-1BD7-EE1C-A4086FC76B65}"/>
              </a:ext>
            </a:extLst>
          </p:cNvPr>
          <p:cNvCxnSpPr/>
          <p:nvPr/>
        </p:nvCxnSpPr>
        <p:spPr>
          <a:xfrm flipV="1">
            <a:off x="4537075" y="4121150"/>
            <a:ext cx="0" cy="127000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80F520-CED8-11D6-FBCC-85FFE410966B}"/>
              </a:ext>
            </a:extLst>
          </p:cNvPr>
          <p:cNvCxnSpPr/>
          <p:nvPr/>
        </p:nvCxnSpPr>
        <p:spPr>
          <a:xfrm flipV="1">
            <a:off x="4533901" y="5076825"/>
            <a:ext cx="930275" cy="31115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2C413A-BD59-DAED-B3A7-0173203EFD95}"/>
              </a:ext>
            </a:extLst>
          </p:cNvPr>
          <p:cNvCxnSpPr/>
          <p:nvPr/>
        </p:nvCxnSpPr>
        <p:spPr>
          <a:xfrm>
            <a:off x="2413000" y="5391150"/>
            <a:ext cx="4459288" cy="0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F250D5-79FE-E61F-8BE2-C4F2AB6B78CD}"/>
              </a:ext>
            </a:extLst>
          </p:cNvPr>
          <p:cNvCxnSpPr/>
          <p:nvPr/>
        </p:nvCxnSpPr>
        <p:spPr>
          <a:xfrm flipV="1">
            <a:off x="4533900" y="4121150"/>
            <a:ext cx="0" cy="2528888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9A440A-382D-2936-51C5-798E2A63C3EC}"/>
              </a:ext>
            </a:extLst>
          </p:cNvPr>
          <p:cNvCxnSpPr/>
          <p:nvPr/>
        </p:nvCxnSpPr>
        <p:spPr>
          <a:xfrm flipV="1">
            <a:off x="4537076" y="5080000"/>
            <a:ext cx="930275" cy="31115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CD4916-33AE-828F-22E1-15F9CFAEE7D4}"/>
              </a:ext>
            </a:extLst>
          </p:cNvPr>
          <p:cNvCxnSpPr/>
          <p:nvPr/>
        </p:nvCxnSpPr>
        <p:spPr>
          <a:xfrm flipV="1">
            <a:off x="4533900" y="4786313"/>
            <a:ext cx="0" cy="601662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A43735-92C1-CC32-AF5D-678F574B6EF9}"/>
              </a:ext>
            </a:extLst>
          </p:cNvPr>
          <p:cNvCxnSpPr/>
          <p:nvPr/>
        </p:nvCxnSpPr>
        <p:spPr>
          <a:xfrm flipV="1">
            <a:off x="4548189" y="3829050"/>
            <a:ext cx="930275" cy="311150"/>
          </a:xfrm>
          <a:prstGeom prst="line">
            <a:avLst/>
          </a:prstGeom>
          <a:ln w="76200" cmpd="sng">
            <a:solidFill>
              <a:schemeClr val="bg1">
                <a:lumMod val="7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892330-1E87-3B4A-65A3-9415616B6B98}"/>
              </a:ext>
            </a:extLst>
          </p:cNvPr>
          <p:cNvCxnSpPr/>
          <p:nvPr/>
        </p:nvCxnSpPr>
        <p:spPr>
          <a:xfrm flipV="1">
            <a:off x="4533901" y="3829050"/>
            <a:ext cx="930275" cy="1562100"/>
          </a:xfrm>
          <a:prstGeom prst="line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B8CBC5B-D3AC-FFC0-4764-41B35794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289" y="3829050"/>
            <a:ext cx="3673475" cy="2427288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The new vector is:</a:t>
            </a:r>
          </a:p>
          <a:p>
            <a:pPr marL="0" indent="0">
              <a:buNone/>
              <a:defRPr/>
            </a:pPr>
            <a:r>
              <a:rPr lang="en-US" dirty="0"/>
              <a:t>	1) </a:t>
            </a:r>
            <a:r>
              <a:rPr lang="en-US" b="1" dirty="0"/>
              <a:t>rotated</a:t>
            </a:r>
            <a:r>
              <a:rPr lang="en-US" dirty="0"/>
              <a:t> 	</a:t>
            </a:r>
          </a:p>
          <a:p>
            <a:pPr marL="0" indent="0">
              <a:buNone/>
              <a:defRPr/>
            </a:pPr>
            <a:r>
              <a:rPr lang="en-US" dirty="0"/>
              <a:t>	2) </a:t>
            </a:r>
            <a:r>
              <a:rPr lang="en-US" b="1" dirty="0"/>
              <a:t>scaled</a:t>
            </a:r>
            <a:endParaRPr lang="en-US" dirty="0"/>
          </a:p>
        </p:txBody>
      </p:sp>
      <p:pic>
        <p:nvPicPr>
          <p:cNvPr id="87056" name="Picture 45" descr="M.eps">
            <a:extLst>
              <a:ext uri="{FF2B5EF4-FFF2-40B4-BE49-F238E27FC236}">
                <a16:creationId xmlns:a16="http://schemas.microsoft.com/office/drawing/2014/main" id="{D05DE3BD-4FDE-ED08-81A1-990643BF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417638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56F9B1-7728-BE19-BF46-025DB1E47FA2}"/>
              </a:ext>
            </a:extLst>
          </p:cNvPr>
          <p:cNvCxnSpPr/>
          <p:nvPr/>
        </p:nvCxnSpPr>
        <p:spPr>
          <a:xfrm flipH="1">
            <a:off x="2225676" y="1938339"/>
            <a:ext cx="479425" cy="534987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9A58B0-AA29-6F9B-9114-1C8E88A72F9E}"/>
              </a:ext>
            </a:extLst>
          </p:cNvPr>
          <p:cNvCxnSpPr/>
          <p:nvPr/>
        </p:nvCxnSpPr>
        <p:spPr>
          <a:xfrm flipV="1">
            <a:off x="4537075" y="5080000"/>
            <a:ext cx="641350" cy="311150"/>
          </a:xfrm>
          <a:prstGeom prst="line">
            <a:avLst/>
          </a:prstGeom>
          <a:ln w="38100" cmpd="sng">
            <a:solidFill>
              <a:srgbClr val="FF6666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59" name="TextBox 21">
            <a:extLst>
              <a:ext uri="{FF2B5EF4-FFF2-40B4-BE49-F238E27FC236}">
                <a16:creationId xmlns:a16="http://schemas.microsoft.com/office/drawing/2014/main" id="{47621109-AB29-2772-2570-91BDA390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3" y="4773614"/>
            <a:ext cx="61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(2,1)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0372-F49D-5D0B-7E5D-A5BEEDFE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Are there any special vectors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/>
              <a:t>only get scaled</a:t>
            </a:r>
            <a:r>
              <a:rPr lang="en-US" dirty="0"/>
              <a:t>?</a:t>
            </a:r>
          </a:p>
        </p:txBody>
      </p:sp>
      <p:pic>
        <p:nvPicPr>
          <p:cNvPr id="88067" name="Picture 3" descr="eigex.eps">
            <a:extLst>
              <a:ext uri="{FF2B5EF4-FFF2-40B4-BE49-F238E27FC236}">
                <a16:creationId xmlns:a16="http://schemas.microsoft.com/office/drawing/2014/main" id="{386909AA-5929-EFE0-DA9D-6E67A71D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6" y="1935164"/>
            <a:ext cx="8932863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4" descr="M.eps">
            <a:extLst>
              <a:ext uri="{FF2B5EF4-FFF2-40B4-BE49-F238E27FC236}">
                <a16:creationId xmlns:a16="http://schemas.microsoft.com/office/drawing/2014/main" id="{889BB2A3-A9EC-53E9-22F9-4B8A37768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67644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E7FF7-B6C6-9961-EDA3-4826588C9BBD}"/>
              </a:ext>
            </a:extLst>
          </p:cNvPr>
          <p:cNvCxnSpPr>
            <a:cxnSpLocks/>
          </p:cNvCxnSpPr>
          <p:nvPr/>
        </p:nvCxnSpPr>
        <p:spPr>
          <a:xfrm>
            <a:off x="1076325" y="1935164"/>
            <a:ext cx="547686" cy="386556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3FBB7-FF75-07E3-913C-DFC6704174CE}"/>
              </a:ext>
            </a:extLst>
          </p:cNvPr>
          <p:cNvSpPr/>
          <p:nvPr/>
        </p:nvSpPr>
        <p:spPr>
          <a:xfrm>
            <a:off x="3179764" y="1854200"/>
            <a:ext cx="7388225" cy="1409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0C9C-E114-C9DD-CCC7-22A74EC1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Are there any special vectors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/>
              <a:t>only get scaled</a:t>
            </a:r>
            <a:r>
              <a:rPr lang="en-US" dirty="0"/>
              <a:t>?</a:t>
            </a:r>
          </a:p>
        </p:txBody>
      </p:sp>
      <p:pic>
        <p:nvPicPr>
          <p:cNvPr id="89091" name="Picture 3" descr="eigex.eps">
            <a:extLst>
              <a:ext uri="{FF2B5EF4-FFF2-40B4-BE49-F238E27FC236}">
                <a16:creationId xmlns:a16="http://schemas.microsoft.com/office/drawing/2014/main" id="{89103B66-8FB8-A454-8BEB-8B8798FA2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6" y="1935164"/>
            <a:ext cx="8932863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4" descr="M.eps">
            <a:extLst>
              <a:ext uri="{FF2B5EF4-FFF2-40B4-BE49-F238E27FC236}">
                <a16:creationId xmlns:a16="http://schemas.microsoft.com/office/drawing/2014/main" id="{8ED2B365-DE41-6242-0EA8-AB080EF9E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708150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F01C25-D177-F88C-E0E6-7FD7759A86E9}"/>
              </a:ext>
            </a:extLst>
          </p:cNvPr>
          <p:cNvCxnSpPr>
            <a:cxnSpLocks/>
            <a:endCxn id="89091" idx="1"/>
          </p:cNvCxnSpPr>
          <p:nvPr/>
        </p:nvCxnSpPr>
        <p:spPr>
          <a:xfrm>
            <a:off x="1123950" y="2196548"/>
            <a:ext cx="511176" cy="31091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187BBB-9574-5DAA-D127-0059E928793D}"/>
              </a:ext>
            </a:extLst>
          </p:cNvPr>
          <p:cNvCxnSpPr/>
          <p:nvPr/>
        </p:nvCxnSpPr>
        <p:spPr>
          <a:xfrm flipV="1">
            <a:off x="2560639" y="5032376"/>
            <a:ext cx="619125" cy="720725"/>
          </a:xfrm>
          <a:prstGeom prst="line">
            <a:avLst/>
          </a:prstGeom>
          <a:ln w="762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095" name="Picture 11" descr="xvec.eps">
            <a:extLst>
              <a:ext uri="{FF2B5EF4-FFF2-40B4-BE49-F238E27FC236}">
                <a16:creationId xmlns:a16="http://schemas.microsoft.com/office/drawing/2014/main" id="{5FC0084C-13C2-E14B-8C1A-00E5B44EE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5216526"/>
            <a:ext cx="3032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CF4D57-D306-6047-C945-2C942EC5A3D5}"/>
              </a:ext>
            </a:extLst>
          </p:cNvPr>
          <p:cNvCxnSpPr/>
          <p:nvPr/>
        </p:nvCxnSpPr>
        <p:spPr>
          <a:xfrm flipV="1">
            <a:off x="2560638" y="3475038"/>
            <a:ext cx="0" cy="3378200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32398-9C9F-F361-1F60-FF6FC00E9567}"/>
              </a:ext>
            </a:extLst>
          </p:cNvPr>
          <p:cNvCxnSpPr/>
          <p:nvPr/>
        </p:nvCxnSpPr>
        <p:spPr>
          <a:xfrm flipV="1">
            <a:off x="1679575" y="5753100"/>
            <a:ext cx="2941638" cy="0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09EB906-2A0A-EA63-CA37-DC7012D47F28}"/>
              </a:ext>
            </a:extLst>
          </p:cNvPr>
          <p:cNvSpPr/>
          <p:nvPr/>
        </p:nvSpPr>
        <p:spPr>
          <a:xfrm>
            <a:off x="4230688" y="1854200"/>
            <a:ext cx="6337300" cy="1500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099" name="TextBox 7">
            <a:extLst>
              <a:ext uri="{FF2B5EF4-FFF2-40B4-BE49-F238E27FC236}">
                <a16:creationId xmlns:a16="http://schemas.microsoft.com/office/drawing/2014/main" id="{76D62C94-71E4-2169-E417-DDD98D9BD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6" y="3732213"/>
            <a:ext cx="20939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/>
              <a:t>Try (1,1)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3D5D-8EDE-6999-279B-25167A91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Are there any special vectors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/>
              <a:t>only get scaled</a:t>
            </a:r>
            <a:r>
              <a:rPr lang="en-US" dirty="0"/>
              <a:t>?</a:t>
            </a:r>
          </a:p>
        </p:txBody>
      </p:sp>
      <p:pic>
        <p:nvPicPr>
          <p:cNvPr id="90115" name="Picture 3" descr="eigex.eps">
            <a:extLst>
              <a:ext uri="{FF2B5EF4-FFF2-40B4-BE49-F238E27FC236}">
                <a16:creationId xmlns:a16="http://schemas.microsoft.com/office/drawing/2014/main" id="{D822872D-6135-EE71-5B89-089E2287F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6" y="1935164"/>
            <a:ext cx="8932863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6" name="Picture 4" descr="M.eps">
            <a:extLst>
              <a:ext uri="{FF2B5EF4-FFF2-40B4-BE49-F238E27FC236}">
                <a16:creationId xmlns:a16="http://schemas.microsoft.com/office/drawing/2014/main" id="{BC4FE3BA-291A-F8D7-9B24-DA27F9C7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508126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7E59E4-7CB0-4BB5-718F-2421760E1959}"/>
              </a:ext>
            </a:extLst>
          </p:cNvPr>
          <p:cNvCxnSpPr>
            <a:cxnSpLocks/>
          </p:cNvCxnSpPr>
          <p:nvPr/>
        </p:nvCxnSpPr>
        <p:spPr>
          <a:xfrm>
            <a:off x="1252330" y="2012950"/>
            <a:ext cx="427245" cy="302867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374805-084C-4FCE-9ED2-728EC5856304}"/>
              </a:ext>
            </a:extLst>
          </p:cNvPr>
          <p:cNvCxnSpPr/>
          <p:nvPr/>
        </p:nvCxnSpPr>
        <p:spPr>
          <a:xfrm flipV="1">
            <a:off x="2560639" y="5032376"/>
            <a:ext cx="619125" cy="720725"/>
          </a:xfrm>
          <a:prstGeom prst="line">
            <a:avLst/>
          </a:prstGeom>
          <a:ln w="762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119" name="Picture 11" descr="xvec.eps">
            <a:extLst>
              <a:ext uri="{FF2B5EF4-FFF2-40B4-BE49-F238E27FC236}">
                <a16:creationId xmlns:a16="http://schemas.microsoft.com/office/drawing/2014/main" id="{39A23CE4-5181-0EDD-30A1-5E0D133FE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5216526"/>
            <a:ext cx="3032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83747A-D2F2-4BE5-2743-E98197121770}"/>
              </a:ext>
            </a:extLst>
          </p:cNvPr>
          <p:cNvCxnSpPr/>
          <p:nvPr/>
        </p:nvCxnSpPr>
        <p:spPr>
          <a:xfrm flipV="1">
            <a:off x="2560638" y="3475038"/>
            <a:ext cx="0" cy="3378200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D5DC07-B37B-4DAA-756D-3C9ADC245E3D}"/>
              </a:ext>
            </a:extLst>
          </p:cNvPr>
          <p:cNvCxnSpPr/>
          <p:nvPr/>
        </p:nvCxnSpPr>
        <p:spPr>
          <a:xfrm flipV="1">
            <a:off x="1679575" y="5753100"/>
            <a:ext cx="2941638" cy="0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B7231B3-77CE-70A6-86BC-D7BCE03AA832}"/>
              </a:ext>
            </a:extLst>
          </p:cNvPr>
          <p:cNvSpPr/>
          <p:nvPr/>
        </p:nvSpPr>
        <p:spPr>
          <a:xfrm>
            <a:off x="8821738" y="1854200"/>
            <a:ext cx="1846262" cy="1500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3" name="TextBox 14">
            <a:extLst>
              <a:ext uri="{FF2B5EF4-FFF2-40B4-BE49-F238E27FC236}">
                <a16:creationId xmlns:a16="http://schemas.microsoft.com/office/drawing/2014/main" id="{0ECEE35D-F65E-6F5F-90DE-58CB4B36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5178425"/>
            <a:ext cx="11160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= (1,1)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5F791-ECE9-3D79-642E-AE112E810DE4}"/>
              </a:ext>
            </a:extLst>
          </p:cNvPr>
          <p:cNvCxnSpPr/>
          <p:nvPr/>
        </p:nvCxnSpPr>
        <p:spPr>
          <a:xfrm flipV="1">
            <a:off x="2560638" y="3727450"/>
            <a:ext cx="1714500" cy="2025650"/>
          </a:xfrm>
          <a:prstGeom prst="line">
            <a:avLst/>
          </a:prstGeom>
          <a:ln w="127000" cmpd="sng">
            <a:solidFill>
              <a:schemeClr val="bg1">
                <a:lumMod val="50000"/>
              </a:schemeClr>
            </a:solidFill>
            <a:headEnd type="none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139" name="Picture 15" descr="mx.eps">
            <a:extLst>
              <a:ext uri="{FF2B5EF4-FFF2-40B4-BE49-F238E27FC236}">
                <a16:creationId xmlns:a16="http://schemas.microsoft.com/office/drawing/2014/main" id="{DC83F859-1CB2-C279-F9C6-867E6DC4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4130675"/>
            <a:ext cx="914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5E981-8D3D-AC09-B061-1191588B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Are there any special vectors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/>
              <a:t>only get scaled</a:t>
            </a:r>
            <a:r>
              <a:rPr lang="en-US" dirty="0"/>
              <a:t>?</a:t>
            </a:r>
          </a:p>
        </p:txBody>
      </p:sp>
      <p:pic>
        <p:nvPicPr>
          <p:cNvPr id="91141" name="Picture 3" descr="eigex.eps">
            <a:extLst>
              <a:ext uri="{FF2B5EF4-FFF2-40B4-BE49-F238E27FC236}">
                <a16:creationId xmlns:a16="http://schemas.microsoft.com/office/drawing/2014/main" id="{BC356FCD-428D-3820-AA0C-79039C3C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6" y="1935164"/>
            <a:ext cx="8932863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4" descr="M.eps">
            <a:extLst>
              <a:ext uri="{FF2B5EF4-FFF2-40B4-BE49-F238E27FC236}">
                <a16:creationId xmlns:a16="http://schemas.microsoft.com/office/drawing/2014/main" id="{862587DF-18D4-DD6D-D108-1DCCCB8B3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2" y="1508126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37A086-CA1A-7333-73E3-BA1E0999D18C}"/>
              </a:ext>
            </a:extLst>
          </p:cNvPr>
          <p:cNvCxnSpPr>
            <a:cxnSpLocks/>
          </p:cNvCxnSpPr>
          <p:nvPr/>
        </p:nvCxnSpPr>
        <p:spPr>
          <a:xfrm>
            <a:off x="1339852" y="2084594"/>
            <a:ext cx="295274" cy="191467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67E3F5-8A55-298C-FA83-BF13C6FE8A16}"/>
              </a:ext>
            </a:extLst>
          </p:cNvPr>
          <p:cNvCxnSpPr/>
          <p:nvPr/>
        </p:nvCxnSpPr>
        <p:spPr>
          <a:xfrm flipV="1">
            <a:off x="2560639" y="5032376"/>
            <a:ext cx="619125" cy="720725"/>
          </a:xfrm>
          <a:prstGeom prst="line">
            <a:avLst/>
          </a:prstGeom>
          <a:ln w="762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145" name="Picture 11" descr="xvec.eps">
            <a:extLst>
              <a:ext uri="{FF2B5EF4-FFF2-40B4-BE49-F238E27FC236}">
                <a16:creationId xmlns:a16="http://schemas.microsoft.com/office/drawing/2014/main" id="{EC1F16A6-6CC1-3168-37A7-B41E89CA2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5216526"/>
            <a:ext cx="3032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60587-DF8F-8322-54D2-7EAA67922D5F}"/>
              </a:ext>
            </a:extLst>
          </p:cNvPr>
          <p:cNvCxnSpPr/>
          <p:nvPr/>
        </p:nvCxnSpPr>
        <p:spPr>
          <a:xfrm flipV="1">
            <a:off x="2560638" y="3475038"/>
            <a:ext cx="0" cy="3378200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0F6B2-DB8B-C386-5175-B43A2E96A323}"/>
              </a:ext>
            </a:extLst>
          </p:cNvPr>
          <p:cNvCxnSpPr/>
          <p:nvPr/>
        </p:nvCxnSpPr>
        <p:spPr>
          <a:xfrm flipV="1">
            <a:off x="1679575" y="5753100"/>
            <a:ext cx="2941638" cy="0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148" name="TextBox 16">
            <a:extLst>
              <a:ext uri="{FF2B5EF4-FFF2-40B4-BE49-F238E27FC236}">
                <a16:creationId xmlns:a16="http://schemas.microsoft.com/office/drawing/2014/main" id="{2490C02F-BC90-3DA9-B320-4FED5EDB1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4316414"/>
            <a:ext cx="11160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= (3,3)</a:t>
            </a:r>
          </a:p>
        </p:txBody>
      </p:sp>
      <p:sp>
        <p:nvSpPr>
          <p:cNvPr id="91149" name="TextBox 17">
            <a:extLst>
              <a:ext uri="{FF2B5EF4-FFF2-40B4-BE49-F238E27FC236}">
                <a16:creationId xmlns:a16="http://schemas.microsoft.com/office/drawing/2014/main" id="{85C9B925-42E7-9BBA-2DAD-7C0B2077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5178425"/>
            <a:ext cx="11160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= (1,1)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2712-52A5-073A-DF78-5784EA90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Are there any special vectors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/>
              <a:t>only get scaled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7D49-634E-7E82-8BD2-C65ACE17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751" y="3354389"/>
            <a:ext cx="3940175" cy="3208337"/>
          </a:xfrm>
        </p:spPr>
        <p:txBody>
          <a:bodyPr rtlCol="0"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For this special vector, multiplying by M is like multiplying by a scalar.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(1,1) is called an </a:t>
            </a:r>
            <a:r>
              <a:rPr lang="en-US" b="1" dirty="0"/>
              <a:t>eigenvector </a:t>
            </a:r>
            <a:r>
              <a:rPr lang="en-US" dirty="0"/>
              <a:t>of M</a:t>
            </a:r>
            <a:endParaRPr lang="en-US" b="1" dirty="0"/>
          </a:p>
          <a:p>
            <a:pPr>
              <a:buFont typeface="Arial"/>
              <a:buChar char="•"/>
              <a:defRPr/>
            </a:pPr>
            <a:r>
              <a:rPr lang="en-US" dirty="0"/>
              <a:t>3 (the scaling factor) is called the </a:t>
            </a:r>
            <a:r>
              <a:rPr lang="en-US" b="1" dirty="0"/>
              <a:t>eigenvalue</a:t>
            </a:r>
            <a:r>
              <a:rPr lang="en-US" dirty="0"/>
              <a:t> associated with this eigenvector</a:t>
            </a:r>
          </a:p>
        </p:txBody>
      </p:sp>
      <p:pic>
        <p:nvPicPr>
          <p:cNvPr id="92164" name="Picture 3" descr="eigex.eps">
            <a:extLst>
              <a:ext uri="{FF2B5EF4-FFF2-40B4-BE49-F238E27FC236}">
                <a16:creationId xmlns:a16="http://schemas.microsoft.com/office/drawing/2014/main" id="{769728EC-9CA9-65F9-CC0D-96FC4A3C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6" y="1935164"/>
            <a:ext cx="8932863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4" descr="M.eps">
            <a:extLst>
              <a:ext uri="{FF2B5EF4-FFF2-40B4-BE49-F238E27FC236}">
                <a16:creationId xmlns:a16="http://schemas.microsoft.com/office/drawing/2014/main" id="{F065E462-BE54-AA8E-E6FE-37D12B9F0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1630364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5A785F-905E-4DD0-DA52-18C03D9C6F85}"/>
              </a:ext>
            </a:extLst>
          </p:cNvPr>
          <p:cNvCxnSpPr>
            <a:cxnSpLocks/>
          </p:cNvCxnSpPr>
          <p:nvPr/>
        </p:nvCxnSpPr>
        <p:spPr>
          <a:xfrm>
            <a:off x="1635126" y="1918494"/>
            <a:ext cx="700087" cy="94456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6BFA1F-2D38-3698-E1DF-F9EC525E5B59}"/>
              </a:ext>
            </a:extLst>
          </p:cNvPr>
          <p:cNvCxnSpPr/>
          <p:nvPr/>
        </p:nvCxnSpPr>
        <p:spPr>
          <a:xfrm flipV="1">
            <a:off x="2560638" y="3727450"/>
            <a:ext cx="1714500" cy="2025650"/>
          </a:xfrm>
          <a:prstGeom prst="line">
            <a:avLst/>
          </a:prstGeom>
          <a:ln w="127000" cmpd="sng">
            <a:solidFill>
              <a:schemeClr val="bg1">
                <a:lumMod val="50000"/>
              </a:schemeClr>
            </a:solidFill>
            <a:headEnd type="none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7637CB-DB86-A060-8338-67CCC0373351}"/>
              </a:ext>
            </a:extLst>
          </p:cNvPr>
          <p:cNvCxnSpPr/>
          <p:nvPr/>
        </p:nvCxnSpPr>
        <p:spPr>
          <a:xfrm flipV="1">
            <a:off x="2560639" y="5032376"/>
            <a:ext cx="619125" cy="720725"/>
          </a:xfrm>
          <a:prstGeom prst="line">
            <a:avLst/>
          </a:prstGeom>
          <a:ln w="762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69" name="Picture 11" descr="xvec.eps">
            <a:extLst>
              <a:ext uri="{FF2B5EF4-FFF2-40B4-BE49-F238E27FC236}">
                <a16:creationId xmlns:a16="http://schemas.microsoft.com/office/drawing/2014/main" id="{15963909-9FFF-3355-0531-BDC851A70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5216526"/>
            <a:ext cx="3032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A39FEB-27B0-9D27-317F-F468EB845ED9}"/>
              </a:ext>
            </a:extLst>
          </p:cNvPr>
          <p:cNvCxnSpPr/>
          <p:nvPr/>
        </p:nvCxnSpPr>
        <p:spPr>
          <a:xfrm flipV="1">
            <a:off x="2560638" y="3475038"/>
            <a:ext cx="0" cy="3378200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A86BB-E5AF-9499-4E69-F2A1901737C9}"/>
              </a:ext>
            </a:extLst>
          </p:cNvPr>
          <p:cNvCxnSpPr/>
          <p:nvPr/>
        </p:nvCxnSpPr>
        <p:spPr>
          <a:xfrm flipV="1">
            <a:off x="1679575" y="5753100"/>
            <a:ext cx="2941638" cy="0"/>
          </a:xfrm>
          <a:prstGeom prst="line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72" name="Picture 16" descr="mx.eps">
            <a:extLst>
              <a:ext uri="{FF2B5EF4-FFF2-40B4-BE49-F238E27FC236}">
                <a16:creationId xmlns:a16="http://schemas.microsoft.com/office/drawing/2014/main" id="{7F04468E-8690-583F-1FD1-1F1116960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4130675"/>
            <a:ext cx="914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3" name="TextBox 14">
            <a:extLst>
              <a:ext uri="{FF2B5EF4-FFF2-40B4-BE49-F238E27FC236}">
                <a16:creationId xmlns:a16="http://schemas.microsoft.com/office/drawing/2014/main" id="{7F829E09-2824-F948-2EEB-8C7F48186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5178425"/>
            <a:ext cx="11160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= (1,1)</a:t>
            </a:r>
          </a:p>
        </p:txBody>
      </p:sp>
      <p:sp>
        <p:nvSpPr>
          <p:cNvPr id="92174" name="TextBox 17">
            <a:extLst>
              <a:ext uri="{FF2B5EF4-FFF2-40B4-BE49-F238E27FC236}">
                <a16:creationId xmlns:a16="http://schemas.microsoft.com/office/drawing/2014/main" id="{54B0D0CE-9303-12FF-865E-7BAA0A66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4316414"/>
            <a:ext cx="11160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= (3,3)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291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Eigenvectors &amp; eigenvalues  Zichen Chen</vt:lpstr>
      <vt:lpstr>What do matrices do to vectors?</vt:lpstr>
      <vt:lpstr>Recall</vt:lpstr>
      <vt:lpstr>What do matrices do to vectors?</vt:lpstr>
      <vt:lpstr>Are there any special vectors  that only get scaled?</vt:lpstr>
      <vt:lpstr>Are there any special vectors  that only get scaled?</vt:lpstr>
      <vt:lpstr>Are there any special vectors  that only get scaled?</vt:lpstr>
      <vt:lpstr>Are there any special vectors  that only get scaled?</vt:lpstr>
      <vt:lpstr>Are there any special vectors  that only get scaled?</vt:lpstr>
      <vt:lpstr>Are there any other eigenvectors?</vt:lpstr>
      <vt:lpstr>Step back:  Eigenvectors obey this equation</vt:lpstr>
      <vt:lpstr>Step back:  Eigenvectors obey this equation</vt:lpstr>
      <vt:lpstr>Step back:  Eigenvectors obey this equation</vt:lpstr>
      <vt:lpstr>Step back:  Eigenvectors obey this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Eigenvectors &amp; eigenvalues  Zichen Chen</dc:title>
  <dc:creator>#CHEN JIANDA#</dc:creator>
  <cp:lastModifiedBy>#CHEN JIANDA#</cp:lastModifiedBy>
  <cp:revision>1</cp:revision>
  <dcterms:created xsi:type="dcterms:W3CDTF">2022-04-13T23:42:56Z</dcterms:created>
  <dcterms:modified xsi:type="dcterms:W3CDTF">2022-04-14T01:17:39Z</dcterms:modified>
</cp:coreProperties>
</file>