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70" r:id="rId4"/>
    <p:sldId id="271" r:id="rId5"/>
    <p:sldId id="272" r:id="rId6"/>
    <p:sldId id="273" r:id="rId7"/>
    <p:sldId id="263" r:id="rId8"/>
    <p:sldId id="264" r:id="rId9"/>
    <p:sldId id="265" r:id="rId10"/>
    <p:sldId id="268" r:id="rId11"/>
    <p:sldId id="266" r:id="rId12"/>
    <p:sldId id="256"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D133"/>
    <a:srgbClr val="F3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7333" autoAdjust="0"/>
  </p:normalViewPr>
  <p:slideViewPr>
    <p:cSldViewPr>
      <p:cViewPr varScale="1">
        <p:scale>
          <a:sx n="107" d="100"/>
          <a:sy n="107" d="100"/>
        </p:scale>
        <p:origin x="-109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01455-782B-4E75-8A4C-0D0C8DF786EF}" type="datetimeFigureOut">
              <a:rPr lang="zh-CN" altLang="en-US" smtClean="0"/>
              <a:t>2017/6/17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3C747D-BAEE-4928-A191-160A8C978737}" type="slidenum">
              <a:rPr lang="zh-CN" altLang="en-US" smtClean="0"/>
              <a:t>‹#›</a:t>
            </a:fld>
            <a:endParaRPr lang="zh-CN" altLang="en-US"/>
          </a:p>
        </p:txBody>
      </p:sp>
    </p:spTree>
    <p:extLst>
      <p:ext uri="{BB962C8B-B14F-4D97-AF65-F5344CB8AC3E}">
        <p14:creationId xmlns:p14="http://schemas.microsoft.com/office/powerpoint/2010/main" val="20255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近期开始搞消费者</a:t>
            </a:r>
            <a:r>
              <a:rPr lang="en-US" altLang="zh-CN" dirty="0" smtClean="0"/>
              <a:t>app</a:t>
            </a:r>
            <a:r>
              <a:rPr lang="zh-CN" altLang="en-US" dirty="0" smtClean="0"/>
              <a:t>，想把</a:t>
            </a:r>
            <a:r>
              <a:rPr lang="en-US" altLang="zh-CN" dirty="0" smtClean="0"/>
              <a:t>app</a:t>
            </a:r>
            <a:r>
              <a:rPr lang="zh-CN" altLang="en-US" dirty="0" smtClean="0"/>
              <a:t>搞得更好，胡腾就建议使用</a:t>
            </a:r>
            <a:r>
              <a:rPr lang="en-US" altLang="zh-CN" dirty="0" smtClean="0"/>
              <a:t>REST</a:t>
            </a:r>
            <a:r>
              <a:rPr lang="zh-CN" altLang="en-US" dirty="0" smtClean="0"/>
              <a:t>最佳实战去设计接口，所以就了解</a:t>
            </a:r>
            <a:r>
              <a:rPr lang="en-US" altLang="zh-CN" dirty="0" smtClean="0"/>
              <a:t>Google</a:t>
            </a:r>
            <a:r>
              <a:rPr lang="en-US" altLang="zh-CN" baseline="0" dirty="0" smtClean="0"/>
              <a:t> Rest </a:t>
            </a:r>
            <a:r>
              <a:rPr lang="en-US" altLang="zh-CN" baseline="0" dirty="0" err="1" smtClean="0"/>
              <a:t>Api</a:t>
            </a:r>
            <a:r>
              <a:rPr lang="zh-CN" altLang="en-US" baseline="0" dirty="0" smtClean="0"/>
              <a:t>，</a:t>
            </a:r>
            <a:r>
              <a:rPr lang="en-US" altLang="zh-CN" baseline="0" dirty="0" smtClean="0"/>
              <a:t>Ali</a:t>
            </a:r>
            <a:r>
              <a:rPr lang="zh-CN" altLang="en-US" baseline="0" dirty="0" smtClean="0"/>
              <a:t>，网上最佳实践。</a:t>
            </a:r>
            <a:endParaRPr lang="zh-CN" altLang="en-US" dirty="0" smtClean="0"/>
          </a:p>
        </p:txBody>
      </p:sp>
      <p:sp>
        <p:nvSpPr>
          <p:cNvPr id="4" name="灯片编号占位符 3"/>
          <p:cNvSpPr>
            <a:spLocks noGrp="1"/>
          </p:cNvSpPr>
          <p:nvPr>
            <p:ph type="sldNum" sz="quarter" idx="10"/>
          </p:nvPr>
        </p:nvSpPr>
        <p:spPr/>
        <p:txBody>
          <a:bodyPr/>
          <a:lstStyle/>
          <a:p>
            <a:fld id="{D83C747D-BAEE-4928-A191-160A8C978737}" type="slidenum">
              <a:rPr lang="zh-CN" altLang="en-US" smtClean="0"/>
              <a:t>2</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REST</a:t>
            </a:r>
            <a:r>
              <a:rPr lang="zh-CN" altLang="en-US" dirty="0" smtClean="0"/>
              <a:t>，</a:t>
            </a:r>
            <a:r>
              <a:rPr lang="zh-CN" altLang="en-US" sz="1200" b="0" i="0" kern="1200" dirty="0" smtClean="0">
                <a:solidFill>
                  <a:schemeClr val="tx1"/>
                </a:solidFill>
                <a:effectLst/>
                <a:latin typeface="+mn-lt"/>
                <a:ea typeface="+mn-ea"/>
                <a:cs typeface="+mn-cs"/>
              </a:rPr>
              <a:t>表达性</a:t>
            </a:r>
            <a:r>
              <a:rPr lang="zh-CN" altLang="en-US" dirty="0" smtClean="0"/>
              <a:t>状态转移，表述性其实就是</a:t>
            </a:r>
            <a:r>
              <a:rPr lang="en-US" altLang="zh-CN" dirty="0" smtClean="0"/>
              <a:t>URL</a:t>
            </a:r>
            <a:r>
              <a:rPr lang="zh-CN" altLang="en-US" dirty="0" smtClean="0"/>
              <a:t>，但状态转移没有体现出来。</a:t>
            </a:r>
          </a:p>
        </p:txBody>
      </p:sp>
      <p:sp>
        <p:nvSpPr>
          <p:cNvPr id="4" name="灯片编号占位符 3"/>
          <p:cNvSpPr>
            <a:spLocks noGrp="1"/>
          </p:cNvSpPr>
          <p:nvPr>
            <p:ph type="sldNum" sz="quarter" idx="10"/>
          </p:nvPr>
        </p:nvSpPr>
        <p:spPr/>
        <p:txBody>
          <a:bodyPr/>
          <a:lstStyle/>
          <a:p>
            <a:fld id="{D83C747D-BAEE-4928-A191-160A8C978737}" type="slidenum">
              <a:rPr lang="zh-CN" altLang="en-US" smtClean="0"/>
              <a:t>11</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3C747D-BAEE-4928-A191-160A8C978737}" type="slidenum">
              <a:rPr lang="zh-CN" altLang="en-US" smtClean="0"/>
              <a:t>12</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3C747D-BAEE-4928-A191-160A8C978737}" type="slidenum">
              <a:rPr lang="zh-CN" altLang="en-US" smtClean="0"/>
              <a:t>13</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83C747D-BAEE-4928-A191-160A8C978737}" type="slidenum">
              <a:rPr lang="zh-CN" altLang="en-US" smtClean="0"/>
              <a:t>3</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83C747D-BAEE-4928-A191-160A8C978737}" type="slidenum">
              <a:rPr lang="zh-CN" altLang="en-US" smtClean="0"/>
              <a:t>4</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83C747D-BAEE-4928-A191-160A8C978737}" type="slidenum">
              <a:rPr lang="zh-CN" altLang="en-US" smtClean="0"/>
              <a:t>5</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83C747D-BAEE-4928-A191-160A8C978737}" type="slidenum">
              <a:rPr lang="zh-CN" altLang="en-US" smtClean="0"/>
              <a:t>6</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C747D-BAEE-4928-A191-160A8C978737}" type="slidenum">
              <a:rPr lang="zh-CN" altLang="en-US" smtClean="0"/>
              <a:t>7</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C747D-BAEE-4928-A191-160A8C978737}" type="slidenum">
              <a:rPr lang="zh-CN" altLang="en-US" smtClean="0"/>
              <a:t>8</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C747D-BAEE-4928-A191-160A8C978737}" type="slidenum">
              <a:rPr lang="zh-CN" altLang="en-US" smtClean="0"/>
              <a:t>9</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C747D-BAEE-4928-A191-160A8C978737}" type="slidenum">
              <a:rPr lang="zh-CN" altLang="en-US" smtClean="0"/>
              <a:t>10</a:t>
            </a:fld>
            <a:endParaRPr lang="zh-CN" altLang="en-US"/>
          </a:p>
        </p:txBody>
      </p:sp>
    </p:spTree>
    <p:extLst>
      <p:ext uri="{BB962C8B-B14F-4D97-AF65-F5344CB8AC3E}">
        <p14:creationId xmlns:p14="http://schemas.microsoft.com/office/powerpoint/2010/main" val="238955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305611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340508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257834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423315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143711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111378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111026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332774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185166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315053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A2ABE6-D302-4E02-AB29-C347CDB7067D}" type="datetimeFigureOut">
              <a:rPr lang="zh-CN" altLang="en-US" smtClean="0"/>
              <a:t>2017/6/17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230391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2ABE6-D302-4E02-AB29-C347CDB7067D}" type="datetimeFigureOut">
              <a:rPr lang="zh-CN" altLang="en-US" smtClean="0"/>
              <a:t>2017/6/17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7EDC8-63E6-46CC-9CAF-7ADEE5A370C8}" type="slidenum">
              <a:rPr lang="zh-CN" altLang="en-US" smtClean="0"/>
              <a:t>‹#›</a:t>
            </a:fld>
            <a:endParaRPr lang="zh-CN" altLang="en-US"/>
          </a:p>
        </p:txBody>
      </p:sp>
    </p:spTree>
    <p:extLst>
      <p:ext uri="{BB962C8B-B14F-4D97-AF65-F5344CB8AC3E}">
        <p14:creationId xmlns:p14="http://schemas.microsoft.com/office/powerpoint/2010/main" val="72264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yq.aliyun.com/articles/44680" TargetMode="External"/><Relationship Id="rId7" Type="http://schemas.openxmlformats.org/officeDocument/2006/relationships/hyperlink" Target="https://yq.aliyun.com/articles/51693"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yq.aliyun.com/articles/42008" TargetMode="External"/><Relationship Id="rId5" Type="http://schemas.openxmlformats.org/officeDocument/2006/relationships/hyperlink" Target="https://github.com/ZhangBohan/http-api-design-ZH_CN" TargetMode="External"/><Relationship Id="rId4" Type="http://schemas.openxmlformats.org/officeDocument/2006/relationships/hyperlink" Target="https://github.com/archnotes/gitbook/blob/master/API-design-guid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6351116" y="1931250"/>
            <a:ext cx="0" cy="1065281"/>
          </a:xfrm>
          <a:prstGeom prst="line">
            <a:avLst/>
          </a:prstGeom>
          <a:ln w="12700">
            <a:solidFill>
              <a:srgbClr val="B2D133"/>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9592" y="1858821"/>
            <a:ext cx="5227336" cy="682238"/>
          </a:xfrm>
          <a:prstGeom prst="rect">
            <a:avLst/>
          </a:prstGeom>
          <a:noFill/>
        </p:spPr>
        <p:txBody>
          <a:bodyPr wrap="square" rtlCol="0">
            <a:spAutoFit/>
          </a:bodyPr>
          <a:lstStyle/>
          <a:p>
            <a:pPr algn="r">
              <a:lnSpc>
                <a:spcPts val="4600"/>
              </a:lnSpc>
            </a:pPr>
            <a:r>
              <a:rPr lang="en-US" altLang="zh-CN" sz="4000" b="1" dirty="0" smtClean="0">
                <a:solidFill>
                  <a:srgbClr val="B2D133"/>
                </a:solidFill>
                <a:latin typeface="微软雅黑" pitchFamily="34" charset="-122"/>
                <a:ea typeface="微软雅黑" pitchFamily="34" charset="-122"/>
              </a:rPr>
              <a:t>REST API</a:t>
            </a:r>
          </a:p>
        </p:txBody>
      </p:sp>
      <p:pic>
        <p:nvPicPr>
          <p:cNvPr id="1026" name="Picture 2" descr="D:\市场产品组\丰巢设计\丰巢LOGO\丰巢LOGO标准应用\丰巢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5303" y="2046385"/>
            <a:ext cx="2002311" cy="8350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市场产品组\丰巢设计\VI手册\PP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8" y="3427999"/>
            <a:ext cx="9155147" cy="343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605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8"/>
          <p:cNvSpPr>
            <a:spLocks noChangeShapeType="1"/>
          </p:cNvSpPr>
          <p:nvPr/>
        </p:nvSpPr>
        <p:spPr bwMode="auto">
          <a:xfrm>
            <a:off x="5895753" y="4547502"/>
            <a:ext cx="3240088" cy="0"/>
          </a:xfrm>
          <a:prstGeom prst="line">
            <a:avLst/>
          </a:prstGeom>
          <a:noFill/>
          <a:ln w="15875">
            <a:solidFill>
              <a:schemeClr val="bg1"/>
            </a:solidFill>
            <a:round/>
            <a:headEnd/>
            <a:tailEnd/>
          </a:ln>
        </p:spPr>
        <p:txBody>
          <a:bodyPr/>
          <a:lstStyle/>
          <a:p>
            <a:endParaRPr lang="zh-CN" altLang="en-US"/>
          </a:p>
        </p:txBody>
      </p:sp>
      <p:grpSp>
        <p:nvGrpSpPr>
          <p:cNvPr id="16" name="组合 15"/>
          <p:cNvGrpSpPr/>
          <p:nvPr/>
        </p:nvGrpSpPr>
        <p:grpSpPr>
          <a:xfrm>
            <a:off x="0" y="6655668"/>
            <a:ext cx="9144000" cy="202332"/>
            <a:chOff x="0" y="6655668"/>
            <a:chExt cx="9144000" cy="202332"/>
          </a:xfrm>
        </p:grpSpPr>
        <p:sp>
          <p:nvSpPr>
            <p:cNvPr id="17" name="矩形 16"/>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827584" y="274112"/>
            <a:ext cx="6615306" cy="646331"/>
          </a:xfrm>
          <a:prstGeom prst="rect">
            <a:avLst/>
          </a:prstGeom>
          <a:noFill/>
        </p:spPr>
        <p:txBody>
          <a:bodyPr wrap="square" rtlCol="0">
            <a:spAutoFit/>
          </a:bodyPr>
          <a:lstStyle/>
          <a:p>
            <a:r>
              <a:rPr lang="zh-CN" altLang="en-US" sz="3600" dirty="0" smtClean="0">
                <a:solidFill>
                  <a:schemeClr val="tx1">
                    <a:lumMod val="75000"/>
                    <a:lumOff val="25000"/>
                  </a:schemeClr>
                </a:solidFill>
                <a:ea typeface="微软雅黑" pitchFamily="34" charset="-122"/>
              </a:rPr>
              <a:t>安全性</a:t>
            </a:r>
            <a:endParaRPr lang="zh-CN" altLang="en-US" sz="3600" dirty="0">
              <a:solidFill>
                <a:schemeClr val="tx1">
                  <a:lumMod val="75000"/>
                  <a:lumOff val="25000"/>
                </a:schemeClr>
              </a:solidFill>
              <a:ea typeface="微软雅黑" pitchFamily="34" charset="-122"/>
            </a:endParaRPr>
          </a:p>
        </p:txBody>
      </p:sp>
      <p:sp>
        <p:nvSpPr>
          <p:cNvPr id="7" name="椭圆 6"/>
          <p:cNvSpPr/>
          <p:nvPr/>
        </p:nvSpPr>
        <p:spPr>
          <a:xfrm>
            <a:off x="616906" y="1323965"/>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1</a:t>
            </a:r>
            <a:endParaRPr lang="zh-CN" altLang="en-US" sz="2000" b="1" dirty="0">
              <a:latin typeface="Frutiger 55 Roman" pitchFamily="34" charset="0"/>
            </a:endParaRPr>
          </a:p>
        </p:txBody>
      </p:sp>
      <p:sp>
        <p:nvSpPr>
          <p:cNvPr id="8" name="TextBox 7"/>
          <p:cNvSpPr txBox="1"/>
          <p:nvPr/>
        </p:nvSpPr>
        <p:spPr>
          <a:xfrm>
            <a:off x="1133872" y="1314413"/>
            <a:ext cx="1716752" cy="369332"/>
          </a:xfrm>
          <a:prstGeom prst="rect">
            <a:avLst/>
          </a:prstGeom>
          <a:noFill/>
        </p:spPr>
        <p:txBody>
          <a:bodyPr wrap="none" rtlCol="0">
            <a:spAutoFit/>
          </a:bodyPr>
          <a:lstStyle/>
          <a:p>
            <a:r>
              <a:rPr lang="zh-CN" altLang="en-US" b="1" dirty="0" smtClean="0">
                <a:solidFill>
                  <a:schemeClr val="tx1">
                    <a:lumMod val="75000"/>
                    <a:lumOff val="25000"/>
                  </a:schemeClr>
                </a:solidFill>
                <a:ea typeface="微软雅黑" pitchFamily="34" charset="-122"/>
              </a:rPr>
              <a:t>使用</a:t>
            </a:r>
            <a:r>
              <a:rPr lang="en-US" altLang="zh-CN" b="1" dirty="0" smtClean="0">
                <a:solidFill>
                  <a:schemeClr val="tx1">
                    <a:lumMod val="75000"/>
                    <a:lumOff val="25000"/>
                  </a:schemeClr>
                </a:solidFill>
                <a:ea typeface="微软雅黑" pitchFamily="34" charset="-122"/>
              </a:rPr>
              <a:t>HTTPS</a:t>
            </a:r>
            <a:r>
              <a:rPr lang="zh-CN" altLang="en-US" b="1" dirty="0" smtClean="0">
                <a:solidFill>
                  <a:schemeClr val="tx1">
                    <a:lumMod val="75000"/>
                    <a:lumOff val="25000"/>
                  </a:schemeClr>
                </a:solidFill>
                <a:ea typeface="微软雅黑" pitchFamily="34" charset="-122"/>
              </a:rPr>
              <a:t>请求</a:t>
            </a:r>
          </a:p>
        </p:txBody>
      </p:sp>
      <p:sp>
        <p:nvSpPr>
          <p:cNvPr id="9" name="椭圆 8"/>
          <p:cNvSpPr/>
          <p:nvPr/>
        </p:nvSpPr>
        <p:spPr>
          <a:xfrm>
            <a:off x="616906" y="1988880"/>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2</a:t>
            </a:r>
            <a:endParaRPr lang="zh-CN" altLang="en-US" sz="2000" b="1" dirty="0">
              <a:latin typeface="Frutiger 55 Roman" pitchFamily="34" charset="0"/>
            </a:endParaRPr>
          </a:p>
        </p:txBody>
      </p:sp>
      <p:sp>
        <p:nvSpPr>
          <p:cNvPr id="10" name="TextBox 9"/>
          <p:cNvSpPr txBox="1"/>
          <p:nvPr/>
        </p:nvSpPr>
        <p:spPr>
          <a:xfrm>
            <a:off x="1133872" y="1979328"/>
            <a:ext cx="2305503" cy="369332"/>
          </a:xfrm>
          <a:prstGeom prst="rect">
            <a:avLst/>
          </a:prstGeom>
          <a:noFill/>
        </p:spPr>
        <p:txBody>
          <a:bodyPr wrap="none" rtlCol="0">
            <a:spAutoFit/>
          </a:bodyPr>
          <a:lstStyle/>
          <a:p>
            <a:r>
              <a:rPr lang="zh-CN" altLang="en-US" b="1" dirty="0" smtClean="0">
                <a:solidFill>
                  <a:schemeClr val="tx1">
                    <a:lumMod val="75000"/>
                    <a:lumOff val="25000"/>
                  </a:schemeClr>
                </a:solidFill>
                <a:ea typeface="微软雅黑" pitchFamily="34" charset="-122"/>
              </a:rPr>
              <a:t>使用</a:t>
            </a:r>
            <a:r>
              <a:rPr lang="en-US" altLang="zh-CN" b="1" dirty="0" smtClean="0">
                <a:solidFill>
                  <a:schemeClr val="tx1">
                    <a:lumMod val="75000"/>
                    <a:lumOff val="25000"/>
                  </a:schemeClr>
                </a:solidFill>
                <a:ea typeface="微软雅黑" pitchFamily="34" charset="-122"/>
              </a:rPr>
              <a:t>OAuth2</a:t>
            </a:r>
            <a:r>
              <a:rPr lang="zh-CN" altLang="en-US" b="1" dirty="0" smtClean="0">
                <a:solidFill>
                  <a:schemeClr val="tx1">
                    <a:lumMod val="75000"/>
                    <a:lumOff val="25000"/>
                  </a:schemeClr>
                </a:solidFill>
                <a:ea typeface="微软雅黑" pitchFamily="34" charset="-122"/>
              </a:rPr>
              <a:t>进行鉴权</a:t>
            </a:r>
          </a:p>
        </p:txBody>
      </p:sp>
      <p:sp>
        <p:nvSpPr>
          <p:cNvPr id="11" name="椭圆 10"/>
          <p:cNvSpPr/>
          <p:nvPr/>
        </p:nvSpPr>
        <p:spPr>
          <a:xfrm>
            <a:off x="616906" y="2636952"/>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3</a:t>
            </a:r>
            <a:endParaRPr lang="zh-CN" altLang="en-US" sz="2000" b="1" dirty="0">
              <a:latin typeface="Frutiger 55 Roman" pitchFamily="34" charset="0"/>
            </a:endParaRPr>
          </a:p>
        </p:txBody>
      </p:sp>
      <p:sp>
        <p:nvSpPr>
          <p:cNvPr id="12" name="TextBox 11"/>
          <p:cNvSpPr txBox="1"/>
          <p:nvPr/>
        </p:nvSpPr>
        <p:spPr>
          <a:xfrm>
            <a:off x="1133872" y="2627400"/>
            <a:ext cx="6837193" cy="369332"/>
          </a:xfrm>
          <a:prstGeom prst="rect">
            <a:avLst/>
          </a:prstGeom>
          <a:noFill/>
        </p:spPr>
        <p:txBody>
          <a:bodyPr wrap="none" rtlCol="0">
            <a:spAutoFit/>
          </a:bodyPr>
          <a:lstStyle/>
          <a:p>
            <a:r>
              <a:rPr lang="en-US" altLang="zh-CN" b="1" dirty="0" smtClean="0">
                <a:solidFill>
                  <a:schemeClr val="tx1">
                    <a:lumMod val="75000"/>
                    <a:lumOff val="25000"/>
                  </a:schemeClr>
                </a:solidFill>
                <a:ea typeface="微软雅黑" pitchFamily="34" charset="-122"/>
              </a:rPr>
              <a:t>HTTP</a:t>
            </a:r>
            <a:r>
              <a:rPr lang="zh-CN" altLang="en-US" b="1" dirty="0" smtClean="0">
                <a:solidFill>
                  <a:schemeClr val="tx1">
                    <a:lumMod val="75000"/>
                    <a:lumOff val="25000"/>
                  </a:schemeClr>
                </a:solidFill>
                <a:ea typeface="微软雅黑" pitchFamily="34" charset="-122"/>
              </a:rPr>
              <a:t>头</a:t>
            </a:r>
            <a:r>
              <a:rPr lang="zh-CN" altLang="en-US" b="1" dirty="0">
                <a:solidFill>
                  <a:schemeClr val="tx1">
                    <a:lumMod val="75000"/>
                    <a:lumOff val="25000"/>
                  </a:schemeClr>
                </a:solidFill>
                <a:ea typeface="微软雅黑" pitchFamily="34" charset="-122"/>
              </a:rPr>
              <a:t>增加</a:t>
            </a:r>
            <a:r>
              <a:rPr lang="en-US" altLang="zh-CN" b="1" dirty="0">
                <a:solidFill>
                  <a:schemeClr val="tx1">
                    <a:lumMod val="75000"/>
                    <a:lumOff val="25000"/>
                  </a:schemeClr>
                </a:solidFill>
                <a:ea typeface="微软雅黑" pitchFamily="34" charset="-122"/>
              </a:rPr>
              <a:t>Request-Id</a:t>
            </a:r>
            <a:r>
              <a:rPr lang="zh-CN" altLang="en-US" b="1" dirty="0" smtClean="0">
                <a:solidFill>
                  <a:schemeClr val="tx1">
                    <a:lumMod val="75000"/>
                    <a:lumOff val="25000"/>
                  </a:schemeClr>
                </a:solidFill>
                <a:ea typeface="微软雅黑" pitchFamily="34" charset="-122"/>
              </a:rPr>
              <a:t>，方便跟</a:t>
            </a:r>
            <a:r>
              <a:rPr lang="zh-CN" altLang="en-US" b="1" dirty="0">
                <a:solidFill>
                  <a:schemeClr val="tx1">
                    <a:lumMod val="75000"/>
                    <a:lumOff val="25000"/>
                  </a:schemeClr>
                </a:solidFill>
                <a:ea typeface="微软雅黑" pitchFamily="34" charset="-122"/>
              </a:rPr>
              <a:t>踪、诊断和调试请</a:t>
            </a:r>
            <a:r>
              <a:rPr lang="zh-CN" altLang="en-US" b="1" dirty="0" smtClean="0">
                <a:solidFill>
                  <a:schemeClr val="tx1">
                    <a:lumMod val="75000"/>
                    <a:lumOff val="25000"/>
                  </a:schemeClr>
                </a:solidFill>
                <a:ea typeface="微软雅黑" pitchFamily="34" charset="-122"/>
              </a:rPr>
              <a:t>求，一般</a:t>
            </a:r>
            <a:r>
              <a:rPr lang="en-US" altLang="zh-CN" b="1" dirty="0" smtClean="0">
                <a:solidFill>
                  <a:schemeClr val="tx1">
                    <a:lumMod val="75000"/>
                    <a:lumOff val="25000"/>
                  </a:schemeClr>
                </a:solidFill>
                <a:ea typeface="微软雅黑" pitchFamily="34" charset="-122"/>
              </a:rPr>
              <a:t>UUID</a:t>
            </a:r>
            <a:r>
              <a:rPr lang="zh-CN" altLang="en-US" b="1" dirty="0" smtClean="0">
                <a:solidFill>
                  <a:schemeClr val="tx1">
                    <a:lumMod val="75000"/>
                    <a:lumOff val="25000"/>
                  </a:schemeClr>
                </a:solidFill>
                <a:ea typeface="微软雅黑" pitchFamily="34" charset="-122"/>
              </a:rPr>
              <a:t>。</a:t>
            </a:r>
            <a:endParaRPr lang="zh-CN" altLang="en-US" b="1" dirty="0">
              <a:solidFill>
                <a:schemeClr val="tx1">
                  <a:lumMod val="75000"/>
                  <a:lumOff val="25000"/>
                </a:schemeClr>
              </a:solidFill>
              <a:ea typeface="微软雅黑" pitchFamily="34" charset="-122"/>
            </a:endParaRPr>
          </a:p>
        </p:txBody>
      </p:sp>
    </p:spTree>
    <p:extLst>
      <p:ext uri="{BB962C8B-B14F-4D97-AF65-F5344CB8AC3E}">
        <p14:creationId xmlns:p14="http://schemas.microsoft.com/office/powerpoint/2010/main" val="112305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8"/>
          <p:cNvSpPr>
            <a:spLocks noChangeShapeType="1"/>
          </p:cNvSpPr>
          <p:nvPr/>
        </p:nvSpPr>
        <p:spPr bwMode="auto">
          <a:xfrm>
            <a:off x="5895753" y="4547502"/>
            <a:ext cx="3240088" cy="0"/>
          </a:xfrm>
          <a:prstGeom prst="line">
            <a:avLst/>
          </a:prstGeom>
          <a:noFill/>
          <a:ln w="15875">
            <a:solidFill>
              <a:schemeClr val="bg1"/>
            </a:solidFill>
            <a:round/>
            <a:headEnd/>
            <a:tailEnd/>
          </a:ln>
        </p:spPr>
        <p:txBody>
          <a:bodyPr/>
          <a:lstStyle/>
          <a:p>
            <a:endParaRPr lang="zh-CN" altLang="en-US"/>
          </a:p>
        </p:txBody>
      </p:sp>
      <p:grpSp>
        <p:nvGrpSpPr>
          <p:cNvPr id="16" name="组合 15"/>
          <p:cNvGrpSpPr/>
          <p:nvPr/>
        </p:nvGrpSpPr>
        <p:grpSpPr>
          <a:xfrm>
            <a:off x="0" y="6655668"/>
            <a:ext cx="9144000" cy="202332"/>
            <a:chOff x="0" y="6655668"/>
            <a:chExt cx="9144000" cy="202332"/>
          </a:xfrm>
        </p:grpSpPr>
        <p:sp>
          <p:nvSpPr>
            <p:cNvPr id="17" name="矩形 16"/>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827584" y="274112"/>
            <a:ext cx="6615306" cy="1200329"/>
          </a:xfrm>
          <a:prstGeom prst="rect">
            <a:avLst/>
          </a:prstGeom>
          <a:noFill/>
        </p:spPr>
        <p:txBody>
          <a:bodyPr wrap="square" rtlCol="0">
            <a:spAutoFit/>
          </a:bodyPr>
          <a:lstStyle/>
          <a:p>
            <a:r>
              <a:rPr lang="zh-CN" altLang="en-US" sz="3600" dirty="0">
                <a:solidFill>
                  <a:schemeClr val="tx1">
                    <a:lumMod val="75000"/>
                    <a:lumOff val="25000"/>
                  </a:schemeClr>
                </a:solidFill>
                <a:ea typeface="微软雅黑" pitchFamily="34" charset="-122"/>
              </a:rPr>
              <a:t>超媒体作为应用状态的引擎</a:t>
            </a:r>
            <a:r>
              <a:rPr lang="en-US" altLang="zh-CN" sz="3600" dirty="0" smtClean="0">
                <a:solidFill>
                  <a:schemeClr val="tx1">
                    <a:lumMod val="75000"/>
                    <a:lumOff val="25000"/>
                  </a:schemeClr>
                </a:solidFill>
                <a:ea typeface="微软雅黑" pitchFamily="34" charset="-122"/>
              </a:rPr>
              <a:t>(</a:t>
            </a:r>
            <a:r>
              <a:rPr lang="en-US" altLang="zh-CN" sz="3600" dirty="0">
                <a:solidFill>
                  <a:schemeClr val="tx1">
                    <a:lumMod val="75000"/>
                    <a:lumOff val="25000"/>
                  </a:schemeClr>
                </a:solidFill>
                <a:ea typeface="微软雅黑" pitchFamily="34" charset="-122"/>
              </a:rPr>
              <a:t>HATEOAS)</a:t>
            </a:r>
            <a:endParaRPr lang="zh-CN" altLang="en-US" sz="3600" dirty="0">
              <a:solidFill>
                <a:schemeClr val="tx1">
                  <a:lumMod val="75000"/>
                  <a:lumOff val="25000"/>
                </a:schemeClr>
              </a:solidFill>
              <a:ea typeface="微软雅黑" pitchFamily="34" charset="-122"/>
            </a:endParaRPr>
          </a:p>
        </p:txBody>
      </p:sp>
      <p:sp>
        <p:nvSpPr>
          <p:cNvPr id="2" name="TextBox 1"/>
          <p:cNvSpPr txBox="1"/>
          <p:nvPr/>
        </p:nvSpPr>
        <p:spPr>
          <a:xfrm>
            <a:off x="827584" y="2564904"/>
            <a:ext cx="734481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客户端通过服务器提供的超媒体内容中动态提供的动作来进行状态转</a:t>
            </a:r>
            <a:r>
              <a:rPr lang="zh-CN" altLang="en-US" dirty="0" smtClean="0"/>
              <a:t>换</a:t>
            </a:r>
            <a:r>
              <a:rPr lang="en-US" altLang="zh-CN" dirty="0" smtClean="0"/>
              <a:t>.</a:t>
            </a:r>
            <a:endParaRPr lang="zh-CN" altLang="en-US" dirty="0"/>
          </a:p>
        </p:txBody>
      </p:sp>
      <p:sp>
        <p:nvSpPr>
          <p:cNvPr id="8" name="TextBox 7"/>
          <p:cNvSpPr txBox="1"/>
          <p:nvPr/>
        </p:nvSpPr>
        <p:spPr>
          <a:xfrm>
            <a:off x="827584" y="1844824"/>
            <a:ext cx="734481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客户端和服务器的实现之间是紧密耦合</a:t>
            </a:r>
          </a:p>
        </p:txBody>
      </p:sp>
      <p:sp>
        <p:nvSpPr>
          <p:cNvPr id="3" name="TextBox 2"/>
          <p:cNvSpPr txBox="1"/>
          <p:nvPr/>
        </p:nvSpPr>
        <p:spPr>
          <a:xfrm>
            <a:off x="827584" y="3501008"/>
            <a:ext cx="7344816" cy="369332"/>
          </a:xfrm>
          <a:prstGeom prst="rect">
            <a:avLst/>
          </a:prstGeom>
          <a:noFill/>
        </p:spPr>
        <p:txBody>
          <a:bodyPr wrap="square" rtlCol="0">
            <a:spAutoFit/>
          </a:bodyPr>
          <a:lstStyle/>
          <a:p>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6" y="3356992"/>
            <a:ext cx="558165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297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655668"/>
            <a:ext cx="9144000" cy="202332"/>
            <a:chOff x="0" y="6655668"/>
            <a:chExt cx="9144000" cy="202332"/>
          </a:xfrm>
        </p:grpSpPr>
        <p:sp>
          <p:nvSpPr>
            <p:cNvPr id="14" name="矩形 13"/>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377788" y="313492"/>
            <a:ext cx="90000" cy="523220"/>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552" y="313492"/>
            <a:ext cx="5904656"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参考资料</a:t>
            </a:r>
            <a:endParaRPr lang="zh-CN" altLang="en-US" sz="2800" b="1" dirty="0">
              <a:latin typeface="微软雅黑" pitchFamily="34" charset="-122"/>
              <a:ea typeface="微软雅黑" pitchFamily="34" charset="-122"/>
            </a:endParaRPr>
          </a:p>
        </p:txBody>
      </p:sp>
      <p:sp>
        <p:nvSpPr>
          <p:cNvPr id="8" name="TextBox 7"/>
          <p:cNvSpPr txBox="1"/>
          <p:nvPr/>
        </p:nvSpPr>
        <p:spPr>
          <a:xfrm>
            <a:off x="539552" y="1268760"/>
            <a:ext cx="8064896" cy="1477328"/>
          </a:xfrm>
          <a:prstGeom prst="rect">
            <a:avLst/>
          </a:prstGeom>
          <a:noFill/>
        </p:spPr>
        <p:txBody>
          <a:bodyPr wrap="square" rtlCol="0">
            <a:spAutoFit/>
          </a:bodyPr>
          <a:lstStyle/>
          <a:p>
            <a:r>
              <a:rPr lang="en-US" altLang="zh-CN" dirty="0" smtClean="0">
                <a:hlinkClick r:id="rId3"/>
              </a:rPr>
              <a:t>https</a:t>
            </a:r>
            <a:r>
              <a:rPr lang="en-US" altLang="zh-CN" dirty="0">
                <a:hlinkClick r:id="rId3"/>
              </a:rPr>
              <a:t>://yq.aliyun.com/articles/44680</a:t>
            </a:r>
            <a:endParaRPr lang="en-US" altLang="zh-CN" dirty="0"/>
          </a:p>
          <a:p>
            <a:r>
              <a:rPr lang="en-US" altLang="zh-CN" dirty="0">
                <a:hlinkClick r:id="rId4"/>
              </a:rPr>
              <a:t>https://github.com/archnotes/gitbook/blob/master/API-design-guide</a:t>
            </a:r>
            <a:endParaRPr lang="en-US" altLang="zh-CN" dirty="0"/>
          </a:p>
          <a:p>
            <a:r>
              <a:rPr lang="en-US" altLang="zh-CN" dirty="0">
                <a:hlinkClick r:id="rId5"/>
              </a:rPr>
              <a:t>https://github.com/ZhangBohan/http-api-design-ZH_CN</a:t>
            </a:r>
            <a:endParaRPr lang="en-US" altLang="zh-CN" dirty="0"/>
          </a:p>
          <a:p>
            <a:r>
              <a:rPr lang="en-US" altLang="zh-CN" dirty="0">
                <a:hlinkClick r:id="rId6"/>
              </a:rPr>
              <a:t>https://yq.aliyun.com/articles/42008</a:t>
            </a:r>
            <a:endParaRPr lang="en-US" altLang="zh-CN" dirty="0"/>
          </a:p>
          <a:p>
            <a:r>
              <a:rPr lang="en-US" altLang="zh-CN" dirty="0">
                <a:hlinkClick r:id="rId7"/>
              </a:rPr>
              <a:t>https://yq.aliyun.com/articles/51693</a:t>
            </a:r>
            <a:endParaRPr lang="en-US" altLang="zh-CN" dirty="0"/>
          </a:p>
        </p:txBody>
      </p:sp>
    </p:spTree>
    <p:extLst>
      <p:ext uri="{BB962C8B-B14F-4D97-AF65-F5344CB8AC3E}">
        <p14:creationId xmlns:p14="http://schemas.microsoft.com/office/powerpoint/2010/main" val="893021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655668"/>
            <a:ext cx="9144000" cy="202332"/>
            <a:chOff x="0" y="6655668"/>
            <a:chExt cx="9144000" cy="202332"/>
          </a:xfrm>
        </p:grpSpPr>
        <p:sp>
          <p:nvSpPr>
            <p:cNvPr id="14" name="矩形 13"/>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377788" y="313492"/>
            <a:ext cx="90000" cy="523220"/>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67788" y="2420888"/>
            <a:ext cx="8064896" cy="1323439"/>
          </a:xfrm>
          <a:prstGeom prst="rect">
            <a:avLst/>
          </a:prstGeom>
          <a:noFill/>
        </p:spPr>
        <p:txBody>
          <a:bodyPr wrap="square" rtlCol="0">
            <a:spAutoFit/>
          </a:bodyPr>
          <a:lstStyle/>
          <a:p>
            <a:pPr algn="ctr"/>
            <a:r>
              <a:rPr lang="en-US" altLang="zh-CN" sz="8000" dirty="0" smtClean="0">
                <a:latin typeface="微软雅黑" panose="020B0503020204020204" pitchFamily="34" charset="-122"/>
                <a:ea typeface="微软雅黑" panose="020B0503020204020204" pitchFamily="34" charset="-122"/>
              </a:rPr>
              <a:t>The End</a:t>
            </a:r>
            <a:endParaRPr lang="en-US" altLang="zh-CN" sz="8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9714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655668"/>
            <a:ext cx="9144000" cy="202332"/>
            <a:chOff x="0" y="6655668"/>
            <a:chExt cx="9144000" cy="202332"/>
          </a:xfrm>
        </p:grpSpPr>
        <p:sp>
          <p:nvSpPr>
            <p:cNvPr id="14" name="矩形 13"/>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377788" y="313492"/>
            <a:ext cx="90000" cy="523220"/>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552" y="313492"/>
            <a:ext cx="5904656"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什么是</a:t>
            </a:r>
            <a:r>
              <a:rPr lang="en-US" altLang="zh-CN" sz="2800" b="1" dirty="0" smtClean="0">
                <a:latin typeface="微软雅黑" pitchFamily="34" charset="-122"/>
                <a:ea typeface="微软雅黑" pitchFamily="34" charset="-122"/>
              </a:rPr>
              <a:t>REST</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9" name="椭圆 18"/>
          <p:cNvSpPr/>
          <p:nvPr/>
        </p:nvSpPr>
        <p:spPr>
          <a:xfrm>
            <a:off x="539552" y="1832387"/>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1</a:t>
            </a:r>
            <a:endParaRPr lang="zh-CN" altLang="en-US" sz="2000" b="1" dirty="0">
              <a:latin typeface="Frutiger 55 Roman" pitchFamily="34" charset="0"/>
            </a:endParaRPr>
          </a:p>
        </p:txBody>
      </p:sp>
      <p:sp>
        <p:nvSpPr>
          <p:cNvPr id="20" name="TextBox 19"/>
          <p:cNvSpPr txBox="1"/>
          <p:nvPr/>
        </p:nvSpPr>
        <p:spPr>
          <a:xfrm>
            <a:off x="1043608" y="1835532"/>
            <a:ext cx="5887766" cy="369332"/>
          </a:xfrm>
          <a:prstGeom prst="rect">
            <a:avLst/>
          </a:prstGeom>
          <a:noFill/>
        </p:spPr>
        <p:txBody>
          <a:bodyPr wrap="none" rtlCol="0">
            <a:spAutoFit/>
          </a:bodyPr>
          <a:lstStyle/>
          <a:p>
            <a:r>
              <a:rPr lang="zh-CN" altLang="en-US" dirty="0" smtClean="0"/>
              <a:t>全称：</a:t>
            </a:r>
            <a:r>
              <a:rPr lang="en-US" altLang="zh-CN" dirty="0" smtClean="0"/>
              <a:t>Representational </a:t>
            </a:r>
            <a:r>
              <a:rPr lang="en-US" altLang="zh-CN" dirty="0"/>
              <a:t>State Transfer</a:t>
            </a:r>
            <a:r>
              <a:rPr lang="zh-CN" altLang="en-US" dirty="0" smtClean="0"/>
              <a:t>（</a:t>
            </a:r>
            <a:r>
              <a:rPr lang="zh-CN" altLang="en-US" dirty="0"/>
              <a:t>表达性</a:t>
            </a:r>
            <a:r>
              <a:rPr lang="zh-CN" altLang="en-US" dirty="0" smtClean="0"/>
              <a:t>状</a:t>
            </a:r>
            <a:r>
              <a:rPr lang="zh-CN" altLang="en-US" dirty="0"/>
              <a:t>态转移）</a:t>
            </a:r>
            <a:endParaRPr lang="en-US" altLang="zh-CN" dirty="0"/>
          </a:p>
        </p:txBody>
      </p:sp>
      <p:sp>
        <p:nvSpPr>
          <p:cNvPr id="21" name="椭圆 20"/>
          <p:cNvSpPr/>
          <p:nvPr/>
        </p:nvSpPr>
        <p:spPr>
          <a:xfrm>
            <a:off x="539552" y="2420888"/>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2</a:t>
            </a:r>
            <a:endParaRPr lang="zh-CN" altLang="en-US" sz="2000" b="1" dirty="0">
              <a:latin typeface="Frutiger 55 Roman" pitchFamily="34" charset="0"/>
            </a:endParaRPr>
          </a:p>
        </p:txBody>
      </p:sp>
      <p:sp>
        <p:nvSpPr>
          <p:cNvPr id="22" name="TextBox 21"/>
          <p:cNvSpPr txBox="1"/>
          <p:nvPr/>
        </p:nvSpPr>
        <p:spPr>
          <a:xfrm>
            <a:off x="1061864" y="2411596"/>
            <a:ext cx="5670376" cy="369332"/>
          </a:xfrm>
          <a:prstGeom prst="rect">
            <a:avLst/>
          </a:prstGeom>
          <a:noFill/>
        </p:spPr>
        <p:txBody>
          <a:bodyPr wrap="square" rtlCol="0">
            <a:spAutoFit/>
          </a:bodyPr>
          <a:lstStyle/>
          <a:p>
            <a:r>
              <a:rPr lang="zh-CN" altLang="en-US" dirty="0" smtClean="0"/>
              <a:t>作用：描</a:t>
            </a:r>
            <a:r>
              <a:rPr lang="zh-CN" altLang="en-US" dirty="0"/>
              <a:t>述创建</a:t>
            </a:r>
            <a:r>
              <a:rPr lang="en-US" altLang="zh-CN" dirty="0"/>
              <a:t>HTTP API</a:t>
            </a:r>
            <a:r>
              <a:rPr lang="zh-CN" altLang="en-US" dirty="0"/>
              <a:t>的标准方</a:t>
            </a:r>
            <a:r>
              <a:rPr lang="zh-CN" altLang="en-US" dirty="0" smtClean="0"/>
              <a:t>法，即</a:t>
            </a:r>
            <a:r>
              <a:rPr lang="en-US" altLang="zh-CN" dirty="0" smtClean="0"/>
              <a:t>URL</a:t>
            </a:r>
            <a:r>
              <a:rPr lang="zh-CN" altLang="en-US" dirty="0" smtClean="0"/>
              <a:t>如何设计</a:t>
            </a:r>
            <a:endParaRPr lang="zh-CN" altLang="en-US" dirty="0"/>
          </a:p>
        </p:txBody>
      </p:sp>
      <p:sp>
        <p:nvSpPr>
          <p:cNvPr id="23" name="TextBox 22"/>
          <p:cNvSpPr txBox="1"/>
          <p:nvPr/>
        </p:nvSpPr>
        <p:spPr>
          <a:xfrm>
            <a:off x="1152302" y="3140968"/>
            <a:ext cx="6444033" cy="923330"/>
          </a:xfrm>
          <a:prstGeom prst="rect">
            <a:avLst/>
          </a:prstGeom>
          <a:noFill/>
        </p:spPr>
        <p:txBody>
          <a:bodyPr wrap="square" rtlCol="0">
            <a:spAutoFit/>
          </a:bodyPr>
          <a:lstStyle/>
          <a:p>
            <a:r>
              <a:rPr lang="en-US" altLang="zh-CN" dirty="0" smtClean="0"/>
              <a:t>http://edms.fcbox.com/app/v2/upgrade/patch</a:t>
            </a:r>
          </a:p>
          <a:p>
            <a:r>
              <a:rPr lang="en-US" altLang="zh-CN" dirty="0"/>
              <a:t>http://</a:t>
            </a:r>
            <a:r>
              <a:rPr lang="en-US" altLang="zh-CN" dirty="0" smtClean="0"/>
              <a:t>edms.fcbox.com/weixin/addressBook/search</a:t>
            </a:r>
          </a:p>
          <a:p>
            <a:r>
              <a:rPr lang="en-US" altLang="zh-CN" dirty="0"/>
              <a:t>http://</a:t>
            </a:r>
            <a:r>
              <a:rPr lang="en-US" altLang="zh-CN" dirty="0" smtClean="0"/>
              <a:t>gitlab.fcbox.com/api/v4/projects</a:t>
            </a:r>
            <a:r>
              <a:rPr lang="en-US" altLang="zh-CN" dirty="0"/>
              <a:t>/:</a:t>
            </a:r>
            <a:r>
              <a:rPr lang="en-US" altLang="zh-CN" dirty="0" smtClean="0"/>
              <a:t>id/repository/tree</a:t>
            </a:r>
          </a:p>
        </p:txBody>
      </p:sp>
    </p:spTree>
    <p:extLst>
      <p:ext uri="{BB962C8B-B14F-4D97-AF65-F5344CB8AC3E}">
        <p14:creationId xmlns:p14="http://schemas.microsoft.com/office/powerpoint/2010/main" val="67886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655668"/>
            <a:ext cx="9144000" cy="202332"/>
            <a:chOff x="0" y="6655668"/>
            <a:chExt cx="9144000" cy="202332"/>
          </a:xfrm>
        </p:grpSpPr>
        <p:sp>
          <p:nvSpPr>
            <p:cNvPr id="14" name="矩形 13"/>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377788" y="313492"/>
            <a:ext cx="90000" cy="523220"/>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552" y="313492"/>
            <a:ext cx="5904656"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REST</a:t>
            </a:r>
            <a:r>
              <a:rPr lang="zh-CN" altLang="en-US" sz="2800" b="1" dirty="0" smtClean="0">
                <a:latin typeface="微软雅黑" pitchFamily="34" charset="-122"/>
                <a:ea typeface="微软雅黑" pitchFamily="34" charset="-122"/>
              </a:rPr>
              <a:t>成熟</a:t>
            </a:r>
            <a:r>
              <a:rPr lang="zh-CN" altLang="en-US" sz="2800" b="1" dirty="0" smtClean="0">
                <a:latin typeface="微软雅黑" pitchFamily="34" charset="-122"/>
                <a:ea typeface="微软雅黑" pitchFamily="34" charset="-122"/>
              </a:rPr>
              <a:t>度模型</a:t>
            </a:r>
            <a:endParaRPr lang="en-US" altLang="zh-CN" sz="2800" b="1" dirty="0" smtClean="0">
              <a:latin typeface="微软雅黑" pitchFamily="34" charset="-122"/>
              <a:ea typeface="微软雅黑" pitchFamily="34" charset="-122"/>
            </a:endParaRPr>
          </a:p>
        </p:txBody>
      </p:sp>
      <p:sp>
        <p:nvSpPr>
          <p:cNvPr id="19" name="椭圆 18"/>
          <p:cNvSpPr/>
          <p:nvPr/>
        </p:nvSpPr>
        <p:spPr>
          <a:xfrm>
            <a:off x="539552" y="1412776"/>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1</a:t>
            </a:r>
            <a:endParaRPr lang="zh-CN" altLang="en-US" sz="2000" b="1" dirty="0">
              <a:latin typeface="Frutiger 55 Roman" pitchFamily="34" charset="0"/>
            </a:endParaRPr>
          </a:p>
        </p:txBody>
      </p:sp>
      <p:sp>
        <p:nvSpPr>
          <p:cNvPr id="20" name="TextBox 19"/>
          <p:cNvSpPr txBox="1"/>
          <p:nvPr/>
        </p:nvSpPr>
        <p:spPr>
          <a:xfrm>
            <a:off x="1043608" y="1415921"/>
            <a:ext cx="7547131" cy="369332"/>
          </a:xfrm>
          <a:prstGeom prst="rect">
            <a:avLst/>
          </a:prstGeom>
          <a:noFill/>
        </p:spPr>
        <p:txBody>
          <a:bodyPr wrap="none" rtlCol="0">
            <a:spAutoFit/>
          </a:bodyPr>
          <a:lstStyle/>
          <a:p>
            <a:r>
              <a:rPr lang="zh-CN" altLang="en-US" b="1" dirty="0"/>
              <a:t>成</a:t>
            </a:r>
            <a:r>
              <a:rPr lang="zh-CN" altLang="en-US" b="1" dirty="0" smtClean="0"/>
              <a:t>熟度</a:t>
            </a:r>
            <a:r>
              <a:rPr lang="en-US" altLang="zh-CN" b="1" dirty="0" smtClean="0"/>
              <a:t>1</a:t>
            </a:r>
            <a:r>
              <a:rPr lang="zh-CN" altLang="en-US" dirty="0" smtClean="0"/>
              <a:t>：</a:t>
            </a:r>
            <a:r>
              <a:rPr lang="en-US" altLang="zh-CN" dirty="0" smtClean="0"/>
              <a:t>HTTP</a:t>
            </a:r>
            <a:r>
              <a:rPr lang="zh-CN" altLang="en-US" dirty="0" smtClean="0"/>
              <a:t>当成</a:t>
            </a:r>
            <a:r>
              <a:rPr lang="en-US" altLang="zh-CN" dirty="0" smtClean="0"/>
              <a:t>RPC</a:t>
            </a:r>
            <a:r>
              <a:rPr lang="zh-CN" altLang="en-US" dirty="0" smtClean="0"/>
              <a:t>使用。只使用</a:t>
            </a:r>
            <a:r>
              <a:rPr lang="en-US" altLang="zh-CN" dirty="0" smtClean="0"/>
              <a:t>HTTP</a:t>
            </a:r>
            <a:r>
              <a:rPr lang="zh-CN" altLang="en-US" dirty="0" smtClean="0"/>
              <a:t>的</a:t>
            </a:r>
            <a:r>
              <a:rPr lang="en-US" altLang="zh-CN" dirty="0" smtClean="0"/>
              <a:t>POST</a:t>
            </a:r>
            <a:r>
              <a:rPr lang="zh-CN" altLang="en-US" dirty="0" smtClean="0"/>
              <a:t>或</a:t>
            </a:r>
            <a:r>
              <a:rPr lang="en-US" altLang="zh-CN" dirty="0" smtClean="0"/>
              <a:t>GET</a:t>
            </a:r>
            <a:r>
              <a:rPr lang="zh-CN" altLang="en-US" dirty="0" smtClean="0"/>
              <a:t>，</a:t>
            </a:r>
            <a:r>
              <a:rPr lang="en-US" altLang="zh-CN" dirty="0"/>
              <a:t> </a:t>
            </a:r>
            <a:r>
              <a:rPr lang="en-US" altLang="zh-CN" dirty="0" smtClean="0"/>
              <a:t>URL</a:t>
            </a:r>
            <a:r>
              <a:rPr lang="zh-CN" altLang="en-US" dirty="0"/>
              <a:t>以</a:t>
            </a:r>
            <a:r>
              <a:rPr lang="zh-CN" altLang="en-US" dirty="0" smtClean="0"/>
              <a:t>动作起名</a:t>
            </a:r>
            <a:endParaRPr lang="en-US" altLang="zh-CN" dirty="0"/>
          </a:p>
        </p:txBody>
      </p:sp>
      <p:sp>
        <p:nvSpPr>
          <p:cNvPr id="12" name="TextBox 11"/>
          <p:cNvSpPr txBox="1"/>
          <p:nvPr/>
        </p:nvSpPr>
        <p:spPr>
          <a:xfrm>
            <a:off x="1023070" y="1835532"/>
            <a:ext cx="5309852" cy="1477328"/>
          </a:xfrm>
          <a:prstGeom prst="rect">
            <a:avLst/>
          </a:prstGeom>
          <a:noFill/>
        </p:spPr>
        <p:txBody>
          <a:bodyPr wrap="none" rtlCol="0">
            <a:spAutoFit/>
          </a:bodyPr>
          <a:lstStyle/>
          <a:p>
            <a:r>
              <a:rPr lang="en-US" altLang="zh-CN" dirty="0"/>
              <a:t>POST /</a:t>
            </a:r>
            <a:r>
              <a:rPr lang="en-US" altLang="zh-CN" dirty="0" err="1" smtClean="0"/>
              <a:t>appointmentService</a:t>
            </a:r>
            <a:endParaRPr lang="en-US" altLang="zh-CN" dirty="0" smtClean="0"/>
          </a:p>
          <a:p>
            <a:r>
              <a:rPr lang="en-US" altLang="zh-CN" dirty="0"/>
              <a:t>&lt;appointment&gt; </a:t>
            </a:r>
            <a:endParaRPr lang="en-US" altLang="zh-CN" dirty="0" smtClean="0"/>
          </a:p>
          <a:p>
            <a:r>
              <a:rPr lang="en-US" altLang="zh-CN" dirty="0" smtClean="0"/>
              <a:t>&lt;</a:t>
            </a:r>
            <a:r>
              <a:rPr lang="en-US" altLang="zh-CN" dirty="0"/>
              <a:t>slot doctor = "</a:t>
            </a:r>
            <a:r>
              <a:rPr lang="en-US" altLang="zh-CN" dirty="0" err="1"/>
              <a:t>mjones</a:t>
            </a:r>
            <a:r>
              <a:rPr lang="en-US" altLang="zh-CN" dirty="0"/>
              <a:t>" start = "1400" end = "1450"/&gt; </a:t>
            </a:r>
            <a:endParaRPr lang="en-US" altLang="zh-CN" dirty="0" smtClean="0"/>
          </a:p>
          <a:p>
            <a:r>
              <a:rPr lang="en-US" altLang="zh-CN" dirty="0" smtClean="0"/>
              <a:t>&lt;</a:t>
            </a:r>
            <a:r>
              <a:rPr lang="en-US" altLang="zh-CN" dirty="0"/>
              <a:t>patient id = "</a:t>
            </a:r>
            <a:r>
              <a:rPr lang="en-US" altLang="zh-CN" dirty="0" err="1"/>
              <a:t>jsmith</a:t>
            </a:r>
            <a:r>
              <a:rPr lang="en-US" altLang="zh-CN" dirty="0"/>
              <a:t>"/&gt; </a:t>
            </a:r>
            <a:endParaRPr lang="en-US" altLang="zh-CN" dirty="0" smtClean="0"/>
          </a:p>
          <a:p>
            <a:r>
              <a:rPr lang="en-US" altLang="zh-CN" dirty="0" smtClean="0"/>
              <a:t>&lt;/</a:t>
            </a:r>
            <a:r>
              <a:rPr lang="en-US" altLang="zh-CN" dirty="0"/>
              <a:t>appointment&gt;</a:t>
            </a:r>
          </a:p>
        </p:txBody>
      </p:sp>
    </p:spTree>
    <p:extLst>
      <p:ext uri="{BB962C8B-B14F-4D97-AF65-F5344CB8AC3E}">
        <p14:creationId xmlns:p14="http://schemas.microsoft.com/office/powerpoint/2010/main" val="176823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655668"/>
            <a:ext cx="9144000" cy="202332"/>
            <a:chOff x="0" y="6655668"/>
            <a:chExt cx="9144000" cy="202332"/>
          </a:xfrm>
        </p:grpSpPr>
        <p:sp>
          <p:nvSpPr>
            <p:cNvPr id="14" name="矩形 13"/>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377788" y="313492"/>
            <a:ext cx="90000" cy="523220"/>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552" y="313492"/>
            <a:ext cx="5904656"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REST</a:t>
            </a:r>
            <a:r>
              <a:rPr lang="zh-CN" altLang="en-US" sz="2800" b="1" dirty="0" smtClean="0">
                <a:latin typeface="微软雅黑" pitchFamily="34" charset="-122"/>
                <a:ea typeface="微软雅黑" pitchFamily="34" charset="-122"/>
              </a:rPr>
              <a:t>成熟</a:t>
            </a:r>
            <a:r>
              <a:rPr lang="zh-CN" altLang="en-US" sz="2800" b="1" dirty="0">
                <a:latin typeface="微软雅黑" pitchFamily="34" charset="-122"/>
                <a:ea typeface="微软雅黑" pitchFamily="34" charset="-122"/>
              </a:rPr>
              <a:t>度模型</a:t>
            </a:r>
            <a:endParaRPr lang="en-US" altLang="zh-CN" sz="2800" b="1" dirty="0" smtClean="0">
              <a:latin typeface="微软雅黑" pitchFamily="34" charset="-122"/>
              <a:ea typeface="微软雅黑" pitchFamily="34" charset="-122"/>
            </a:endParaRPr>
          </a:p>
        </p:txBody>
      </p:sp>
      <p:sp>
        <p:nvSpPr>
          <p:cNvPr id="21" name="椭圆 20"/>
          <p:cNvSpPr/>
          <p:nvPr/>
        </p:nvSpPr>
        <p:spPr>
          <a:xfrm>
            <a:off x="485293" y="1318781"/>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2</a:t>
            </a:r>
            <a:endParaRPr lang="zh-CN" altLang="en-US" sz="2000" b="1" dirty="0">
              <a:latin typeface="Frutiger 55 Roman" pitchFamily="34" charset="0"/>
            </a:endParaRPr>
          </a:p>
        </p:txBody>
      </p:sp>
      <p:sp>
        <p:nvSpPr>
          <p:cNvPr id="13" name="TextBox 12"/>
          <p:cNvSpPr txBox="1"/>
          <p:nvPr/>
        </p:nvSpPr>
        <p:spPr>
          <a:xfrm>
            <a:off x="1040819" y="1331476"/>
            <a:ext cx="2807179" cy="369332"/>
          </a:xfrm>
          <a:prstGeom prst="rect">
            <a:avLst/>
          </a:prstGeom>
          <a:noFill/>
        </p:spPr>
        <p:txBody>
          <a:bodyPr wrap="none" rtlCol="0">
            <a:spAutoFit/>
          </a:bodyPr>
          <a:lstStyle/>
          <a:p>
            <a:r>
              <a:rPr lang="zh-CN" altLang="en-US" b="1" dirty="0"/>
              <a:t>成</a:t>
            </a:r>
            <a:r>
              <a:rPr lang="zh-CN" altLang="en-US" b="1" dirty="0" smtClean="0"/>
              <a:t>熟度</a:t>
            </a:r>
            <a:r>
              <a:rPr lang="en-US" altLang="zh-CN" b="1" dirty="0" smtClean="0"/>
              <a:t>2</a:t>
            </a:r>
            <a:r>
              <a:rPr lang="zh-CN" altLang="en-US" dirty="0" smtClean="0"/>
              <a:t>：</a:t>
            </a:r>
            <a:r>
              <a:rPr lang="en-US" altLang="zh-CN" dirty="0"/>
              <a:t> </a:t>
            </a:r>
            <a:r>
              <a:rPr lang="en-US" altLang="zh-CN" dirty="0" smtClean="0"/>
              <a:t>URL</a:t>
            </a:r>
            <a:r>
              <a:rPr lang="zh-CN" altLang="en-US" dirty="0" smtClean="0"/>
              <a:t>以</a:t>
            </a:r>
            <a:r>
              <a:rPr lang="zh-CN" altLang="en-US" b="1" dirty="0" smtClean="0">
                <a:solidFill>
                  <a:srgbClr val="FF0000"/>
                </a:solidFill>
              </a:rPr>
              <a:t>资源</a:t>
            </a:r>
            <a:r>
              <a:rPr lang="zh-CN" altLang="en-US" dirty="0" smtClean="0"/>
              <a:t>命名</a:t>
            </a:r>
            <a:endParaRPr lang="en-US" altLang="zh-CN" dirty="0"/>
          </a:p>
        </p:txBody>
      </p:sp>
      <p:sp>
        <p:nvSpPr>
          <p:cNvPr id="18" name="TextBox 17"/>
          <p:cNvSpPr txBox="1"/>
          <p:nvPr/>
        </p:nvSpPr>
        <p:spPr>
          <a:xfrm>
            <a:off x="1070898" y="1918573"/>
            <a:ext cx="4232249"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smtClean="0"/>
              <a:t>URL</a:t>
            </a:r>
            <a:r>
              <a:rPr lang="zh-CN" altLang="en-US" dirty="0" smtClean="0"/>
              <a:t>形式： 资源</a:t>
            </a:r>
            <a:r>
              <a:rPr lang="en-US" altLang="zh-CN" dirty="0" smtClean="0"/>
              <a:t>/</a:t>
            </a:r>
            <a:r>
              <a:rPr lang="zh-CN" altLang="en-US" dirty="0" smtClean="0"/>
              <a:t>资源</a:t>
            </a:r>
            <a:r>
              <a:rPr lang="en-US" altLang="zh-CN" dirty="0" smtClean="0"/>
              <a:t>Id </a:t>
            </a:r>
          </a:p>
          <a:p>
            <a:r>
              <a:rPr lang="en-US" altLang="zh-CN" dirty="0"/>
              <a:t> </a:t>
            </a:r>
            <a:r>
              <a:rPr lang="en-US" altLang="zh-CN" dirty="0" smtClean="0"/>
              <a:t>                    </a:t>
            </a:r>
            <a:r>
              <a:rPr lang="zh-CN" altLang="en-US" dirty="0" smtClean="0"/>
              <a:t>资</a:t>
            </a:r>
            <a:r>
              <a:rPr lang="zh-CN" altLang="en-US" dirty="0"/>
              <a:t>源</a:t>
            </a:r>
            <a:r>
              <a:rPr lang="en-US" altLang="zh-CN" dirty="0"/>
              <a:t>/</a:t>
            </a:r>
            <a:r>
              <a:rPr lang="zh-CN" altLang="en-US" dirty="0"/>
              <a:t>资</a:t>
            </a:r>
            <a:r>
              <a:rPr lang="zh-CN" altLang="en-US" dirty="0" smtClean="0"/>
              <a:t>源动作</a:t>
            </a:r>
            <a:endParaRPr lang="en-US" altLang="zh-CN" dirty="0" smtClean="0"/>
          </a:p>
          <a:p>
            <a:r>
              <a:rPr lang="zh-CN" altLang="en-US" dirty="0" smtClean="0"/>
              <a:t>                     资</a:t>
            </a:r>
            <a:r>
              <a:rPr lang="zh-CN" altLang="en-US" dirty="0"/>
              <a:t>源</a:t>
            </a:r>
            <a:r>
              <a:rPr lang="en-US" altLang="zh-CN" dirty="0"/>
              <a:t>/</a:t>
            </a:r>
            <a:r>
              <a:rPr lang="zh-CN" altLang="en-US" dirty="0"/>
              <a:t>资源</a:t>
            </a:r>
            <a:r>
              <a:rPr lang="en-US" altLang="zh-CN" dirty="0" smtClean="0"/>
              <a:t>Id/</a:t>
            </a:r>
            <a:r>
              <a:rPr lang="zh-CN" altLang="en-US" dirty="0" smtClean="0"/>
              <a:t>子资源</a:t>
            </a:r>
            <a:r>
              <a:rPr lang="en-US" altLang="zh-CN" dirty="0" smtClean="0"/>
              <a:t>/</a:t>
            </a:r>
            <a:r>
              <a:rPr lang="zh-CN" altLang="en-US" dirty="0" smtClean="0"/>
              <a:t>子资源</a:t>
            </a:r>
            <a:r>
              <a:rPr lang="en-US" altLang="zh-CN" dirty="0" smtClean="0"/>
              <a:t>Id</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548770091"/>
              </p:ext>
            </p:extLst>
          </p:nvPr>
        </p:nvGraphicFramePr>
        <p:xfrm>
          <a:off x="377788" y="3212976"/>
          <a:ext cx="8154651" cy="370840"/>
        </p:xfrm>
        <a:graphic>
          <a:graphicData uri="http://schemas.openxmlformats.org/drawingml/2006/table">
            <a:tbl>
              <a:tblPr firstRow="1" bandRow="1">
                <a:tableStyleId>{69012ECD-51FC-41F1-AA8D-1B2483CD663E}</a:tableStyleId>
              </a:tblPr>
              <a:tblGrid>
                <a:gridCol w="2033972"/>
                <a:gridCol w="2952328"/>
                <a:gridCol w="3168351"/>
              </a:tblGrid>
              <a:tr h="370840">
                <a:tc>
                  <a:txBody>
                    <a:bodyPr/>
                    <a:lstStyle/>
                    <a:p>
                      <a:r>
                        <a:rPr lang="zh-CN" altLang="en-US" b="0" dirty="0" smtClean="0"/>
                        <a:t>说明</a:t>
                      </a:r>
                      <a:endParaRPr lang="zh-CN" altLang="en-US" b="0" dirty="0"/>
                    </a:p>
                  </a:txBody>
                  <a:tcPr/>
                </a:tc>
                <a:tc>
                  <a:txBody>
                    <a:bodyPr/>
                    <a:lstStyle/>
                    <a:p>
                      <a:r>
                        <a:rPr lang="zh-CN" altLang="en-US" dirty="0" smtClean="0"/>
                        <a:t>一般设计</a:t>
                      </a:r>
                      <a:endParaRPr lang="zh-CN" altLang="en-US" dirty="0"/>
                    </a:p>
                  </a:txBody>
                  <a:tcPr/>
                </a:tc>
                <a:tc>
                  <a:txBody>
                    <a:bodyPr/>
                    <a:lstStyle/>
                    <a:p>
                      <a:r>
                        <a:rPr lang="en-US" altLang="zh-CN" dirty="0" smtClean="0"/>
                        <a:t>Rest</a:t>
                      </a:r>
                      <a:r>
                        <a:rPr lang="zh-CN" altLang="en-US" dirty="0" smtClean="0"/>
                        <a:t>设计</a:t>
                      </a:r>
                      <a:endParaRPr lang="zh-CN" altLang="en-US" dirty="0"/>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2482544499"/>
              </p:ext>
            </p:extLst>
          </p:nvPr>
        </p:nvGraphicFramePr>
        <p:xfrm>
          <a:off x="377788" y="3573016"/>
          <a:ext cx="8154652" cy="380648"/>
        </p:xfrm>
        <a:graphic>
          <a:graphicData uri="http://schemas.openxmlformats.org/drawingml/2006/table">
            <a:tbl>
              <a:tblPr firstRow="1" bandRow="1">
                <a:tableStyleId>{69CF1AB2-1976-4502-BF36-3FF5EA218861}</a:tableStyleId>
              </a:tblPr>
              <a:tblGrid>
                <a:gridCol w="1673932"/>
                <a:gridCol w="3131488"/>
                <a:gridCol w="3349232"/>
              </a:tblGrid>
              <a:tr h="380648">
                <a:tc>
                  <a:txBody>
                    <a:bodyPr/>
                    <a:lstStyle/>
                    <a:p>
                      <a:r>
                        <a:rPr lang="zh-CN" altLang="en-US" dirty="0" smtClean="0"/>
                        <a:t>查询余额</a:t>
                      </a:r>
                      <a:endParaRPr lang="zh-CN" altLang="en-US" dirty="0"/>
                    </a:p>
                  </a:txBody>
                  <a:tcPr/>
                </a:tc>
                <a:tc>
                  <a:txBody>
                    <a:bodyPr/>
                    <a:lstStyle/>
                    <a:p>
                      <a:r>
                        <a:rPr lang="en-US" altLang="zh-CN" dirty="0" smtClean="0"/>
                        <a:t>/account/</a:t>
                      </a:r>
                      <a:r>
                        <a:rPr lang="en-US" altLang="zh-CN" dirty="0" err="1" smtClean="0"/>
                        <a:t>getMyAccountFund</a:t>
                      </a:r>
                      <a:endParaRPr lang="zh-CN" altLang="en-US" dirty="0"/>
                    </a:p>
                  </a:txBody>
                  <a:tcPr/>
                </a:tc>
                <a:tc>
                  <a:txBody>
                    <a:bodyPr/>
                    <a:lstStyle/>
                    <a:p>
                      <a:r>
                        <a:rPr lang="en-US" altLang="zh-CN" dirty="0" smtClean="0"/>
                        <a:t>/account/</a:t>
                      </a:r>
                      <a:r>
                        <a:rPr lang="en-US" altLang="zh-CN" dirty="0" smtClean="0">
                          <a:solidFill>
                            <a:srgbClr val="FF0000"/>
                          </a:solidFill>
                        </a:rPr>
                        <a:t>{</a:t>
                      </a:r>
                      <a:r>
                        <a:rPr lang="zh-CN" altLang="en-US" dirty="0" smtClean="0">
                          <a:solidFill>
                            <a:srgbClr val="FF0000"/>
                          </a:solidFill>
                        </a:rPr>
                        <a:t>省略</a:t>
                      </a:r>
                      <a:r>
                        <a:rPr lang="en-US" altLang="zh-CN" dirty="0" smtClean="0">
                          <a:solidFill>
                            <a:srgbClr val="FF0000"/>
                          </a:solidFill>
                        </a:rPr>
                        <a:t>Id}</a:t>
                      </a:r>
                      <a:endParaRPr lang="zh-CN" altLang="en-US" dirty="0">
                        <a:solidFill>
                          <a:srgbClr val="FF0000"/>
                        </a:solidFill>
                      </a:endParaRPr>
                    </a:p>
                  </a:txBody>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1131841401"/>
              </p:ext>
            </p:extLst>
          </p:nvPr>
        </p:nvGraphicFramePr>
        <p:xfrm>
          <a:off x="378768" y="3933056"/>
          <a:ext cx="8153672" cy="380648"/>
        </p:xfrm>
        <a:graphic>
          <a:graphicData uri="http://schemas.openxmlformats.org/drawingml/2006/table">
            <a:tbl>
              <a:tblPr firstRow="1" bandRow="1">
                <a:tableStyleId>{69CF1AB2-1976-4502-BF36-3FF5EA218861}</a:tableStyleId>
              </a:tblPr>
              <a:tblGrid>
                <a:gridCol w="1672952"/>
                <a:gridCol w="3131890"/>
                <a:gridCol w="3348830"/>
              </a:tblGrid>
              <a:tr h="380648">
                <a:tc>
                  <a:txBody>
                    <a:bodyPr/>
                    <a:lstStyle/>
                    <a:p>
                      <a:r>
                        <a:rPr lang="zh-CN" altLang="en-US" dirty="0" smtClean="0"/>
                        <a:t>申请提现</a:t>
                      </a:r>
                      <a:endParaRPr lang="zh-CN" altLang="en-US" dirty="0"/>
                    </a:p>
                  </a:txBody>
                  <a:tcPr/>
                </a:tc>
                <a:tc>
                  <a:txBody>
                    <a:bodyPr/>
                    <a:lstStyle/>
                    <a:p>
                      <a:r>
                        <a:rPr lang="en-US" altLang="zh-CN" dirty="0" smtClean="0"/>
                        <a:t>/account/</a:t>
                      </a:r>
                      <a:r>
                        <a:rPr lang="en-US" altLang="zh-CN" dirty="0" err="1" smtClean="0"/>
                        <a:t>applyCrash</a:t>
                      </a:r>
                      <a:endParaRPr lang="zh-CN" altLang="en-US" dirty="0"/>
                    </a:p>
                  </a:txBody>
                  <a:tcPr/>
                </a:tc>
                <a:tc>
                  <a:txBody>
                    <a:bodyPr/>
                    <a:lstStyle/>
                    <a:p>
                      <a:r>
                        <a:rPr lang="en-US" altLang="zh-CN" dirty="0" smtClean="0"/>
                        <a:t>/account/</a:t>
                      </a:r>
                      <a:r>
                        <a:rPr lang="en-US" altLang="zh-CN" dirty="0" err="1" smtClean="0"/>
                        <a:t>applyCrash</a:t>
                      </a:r>
                      <a:endParaRPr lang="zh-CN" altLang="en-US"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163042353"/>
              </p:ext>
            </p:extLst>
          </p:nvPr>
        </p:nvGraphicFramePr>
        <p:xfrm>
          <a:off x="378768" y="4293096"/>
          <a:ext cx="8153672" cy="640080"/>
        </p:xfrm>
        <a:graphic>
          <a:graphicData uri="http://schemas.openxmlformats.org/drawingml/2006/table">
            <a:tbl>
              <a:tblPr firstRow="1" bandRow="1">
                <a:tableStyleId>{69CF1AB2-1976-4502-BF36-3FF5EA218861}</a:tableStyleId>
              </a:tblPr>
              <a:tblGrid>
                <a:gridCol w="1672952"/>
                <a:gridCol w="3131890"/>
                <a:gridCol w="3348830"/>
              </a:tblGrid>
              <a:tr h="380648">
                <a:tc>
                  <a:txBody>
                    <a:bodyPr/>
                    <a:lstStyle/>
                    <a:p>
                      <a:r>
                        <a:rPr lang="zh-CN" altLang="en-US" dirty="0" smtClean="0"/>
                        <a:t>查询绑定账号列表</a:t>
                      </a:r>
                      <a:endParaRPr lang="zh-CN" altLang="en-US" dirty="0"/>
                    </a:p>
                  </a:txBody>
                  <a:tcPr/>
                </a:tc>
                <a:tc>
                  <a:txBody>
                    <a:bodyPr/>
                    <a:lstStyle/>
                    <a:p>
                      <a:r>
                        <a:rPr lang="en-US" altLang="zh-CN" dirty="0" smtClean="0"/>
                        <a:t>/</a:t>
                      </a:r>
                      <a:r>
                        <a:rPr lang="en-US" altLang="zh-CN" dirty="0" err="1" smtClean="0"/>
                        <a:t>accountBinds</a:t>
                      </a:r>
                      <a:r>
                        <a:rPr lang="en-US" altLang="zh-CN" dirty="0" smtClean="0"/>
                        <a:t>/</a:t>
                      </a:r>
                      <a:r>
                        <a:rPr lang="en-US" altLang="zh-CN" dirty="0" err="1" smtClean="0"/>
                        <a:t>queryList</a:t>
                      </a:r>
                      <a:endParaRPr lang="zh-CN" altLang="en-US" dirty="0"/>
                    </a:p>
                  </a:txBody>
                  <a:tcPr/>
                </a:tc>
                <a:tc>
                  <a:txBody>
                    <a:bodyPr/>
                    <a:lstStyle/>
                    <a:p>
                      <a:r>
                        <a:rPr lang="en-US" altLang="zh-CN" dirty="0" smtClean="0"/>
                        <a:t>/</a:t>
                      </a:r>
                      <a:r>
                        <a:rPr lang="en-US" altLang="zh-CN" dirty="0" err="1" smtClean="0"/>
                        <a:t>accountBinds</a:t>
                      </a:r>
                      <a:r>
                        <a:rPr lang="en-US" altLang="zh-CN" dirty="0" smtClean="0"/>
                        <a:t>/</a:t>
                      </a:r>
                      <a:endParaRPr lang="zh-CN" altLang="en-US" dirty="0"/>
                    </a:p>
                  </a:txBody>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3184020841"/>
              </p:ext>
            </p:extLst>
          </p:nvPr>
        </p:nvGraphicFramePr>
        <p:xfrm>
          <a:off x="378768" y="4653136"/>
          <a:ext cx="8153672" cy="380648"/>
        </p:xfrm>
        <a:graphic>
          <a:graphicData uri="http://schemas.openxmlformats.org/drawingml/2006/table">
            <a:tbl>
              <a:tblPr firstRow="1" bandRow="1">
                <a:tableStyleId>{69CF1AB2-1976-4502-BF36-3FF5EA218861}</a:tableStyleId>
              </a:tblPr>
              <a:tblGrid>
                <a:gridCol w="1672952"/>
                <a:gridCol w="3131890"/>
                <a:gridCol w="3348830"/>
              </a:tblGrid>
              <a:tr h="380648">
                <a:tc>
                  <a:txBody>
                    <a:bodyPr/>
                    <a:lstStyle/>
                    <a:p>
                      <a:r>
                        <a:rPr lang="zh-CN" altLang="en-US" dirty="0" smtClean="0"/>
                        <a:t>单个绑定账号</a:t>
                      </a:r>
                      <a:endParaRPr lang="zh-CN" altLang="en-US" dirty="0"/>
                    </a:p>
                  </a:txBody>
                  <a:tcPr/>
                </a:tc>
                <a:tc>
                  <a:txBody>
                    <a:bodyPr/>
                    <a:lstStyle/>
                    <a:p>
                      <a:r>
                        <a:rPr lang="en-US" altLang="zh-CN" dirty="0" smtClean="0"/>
                        <a:t>/</a:t>
                      </a:r>
                      <a:r>
                        <a:rPr lang="en-US" altLang="zh-CN" dirty="0" err="1" smtClean="0"/>
                        <a:t>accountBinds</a:t>
                      </a:r>
                      <a:r>
                        <a:rPr lang="en-US" altLang="zh-CN" dirty="0" smtClean="0"/>
                        <a:t>/</a:t>
                      </a:r>
                      <a:r>
                        <a:rPr lang="en-US" altLang="zh-CN" dirty="0" err="1" smtClean="0"/>
                        <a:t>queryDetail</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dirty="0" err="1" smtClean="0"/>
                        <a:t>accountBinds</a:t>
                      </a:r>
                      <a:r>
                        <a:rPr lang="en-US" altLang="zh-CN" dirty="0" smtClean="0"/>
                        <a:t>/{</a:t>
                      </a:r>
                      <a:r>
                        <a:rPr lang="zh-CN" altLang="en-US" dirty="0" smtClean="0"/>
                        <a:t>账号</a:t>
                      </a:r>
                      <a:r>
                        <a:rPr lang="en-US" altLang="zh-CN" dirty="0" smtClean="0"/>
                        <a:t>Id}</a:t>
                      </a:r>
                      <a:endParaRPr lang="zh-CN" altLang="en-US" dirty="0" smtClean="0"/>
                    </a:p>
                  </a:txBody>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011065926"/>
              </p:ext>
            </p:extLst>
          </p:nvPr>
        </p:nvGraphicFramePr>
        <p:xfrm>
          <a:off x="378768" y="5013176"/>
          <a:ext cx="8153672" cy="380648"/>
        </p:xfrm>
        <a:graphic>
          <a:graphicData uri="http://schemas.openxmlformats.org/drawingml/2006/table">
            <a:tbl>
              <a:tblPr firstRow="1" bandRow="1">
                <a:tableStyleId>{69CF1AB2-1976-4502-BF36-3FF5EA218861}</a:tableStyleId>
              </a:tblPr>
              <a:tblGrid>
                <a:gridCol w="1672952"/>
                <a:gridCol w="3131890"/>
                <a:gridCol w="3348830"/>
              </a:tblGrid>
              <a:tr h="380648">
                <a:tc>
                  <a:txBody>
                    <a:bodyPr/>
                    <a:lstStyle/>
                    <a:p>
                      <a:r>
                        <a:rPr lang="zh-CN" altLang="en-US" dirty="0" smtClean="0"/>
                        <a:t>收支明细列表</a:t>
                      </a:r>
                      <a:endParaRPr lang="zh-CN" altLang="en-US" dirty="0"/>
                    </a:p>
                  </a:txBody>
                  <a:tcPr/>
                </a:tc>
                <a:tc>
                  <a:txBody>
                    <a:bodyPr/>
                    <a:lstStyle/>
                    <a:p>
                      <a:r>
                        <a:rPr lang="en-US" altLang="zh-CN" dirty="0" smtClean="0"/>
                        <a:t>/account/</a:t>
                      </a:r>
                      <a:r>
                        <a:rPr lang="en-US" altLang="zh-CN" dirty="0" err="1" smtClean="0"/>
                        <a:t>queryDetailList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/account/</a:t>
                      </a:r>
                      <a:r>
                        <a:rPr lang="en-US" altLang="zh-CN" dirty="0" smtClean="0">
                          <a:solidFill>
                            <a:srgbClr val="FF0000"/>
                          </a:solidFill>
                        </a:rPr>
                        <a:t>{</a:t>
                      </a:r>
                      <a:r>
                        <a:rPr lang="zh-CN" altLang="en-US" dirty="0" smtClean="0">
                          <a:solidFill>
                            <a:srgbClr val="FF0000"/>
                          </a:solidFill>
                        </a:rPr>
                        <a:t>省略</a:t>
                      </a:r>
                      <a:r>
                        <a:rPr lang="en-US" altLang="zh-CN" dirty="0" smtClean="0">
                          <a:solidFill>
                            <a:srgbClr val="FF0000"/>
                          </a:solidFill>
                        </a:rPr>
                        <a:t>Id}</a:t>
                      </a:r>
                      <a:r>
                        <a:rPr lang="en-US" altLang="zh-CN" dirty="0" smtClean="0"/>
                        <a:t>/details/</a:t>
                      </a:r>
                      <a:endParaRPr lang="zh-CN" altLang="en-US" dirty="0" smtClean="0"/>
                    </a:p>
                  </a:txBody>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809821879"/>
              </p:ext>
            </p:extLst>
          </p:nvPr>
        </p:nvGraphicFramePr>
        <p:xfrm>
          <a:off x="378768" y="5373216"/>
          <a:ext cx="8153672" cy="380648"/>
        </p:xfrm>
        <a:graphic>
          <a:graphicData uri="http://schemas.openxmlformats.org/drawingml/2006/table">
            <a:tbl>
              <a:tblPr firstRow="1" bandRow="1">
                <a:tableStyleId>{69CF1AB2-1976-4502-BF36-3FF5EA218861}</a:tableStyleId>
              </a:tblPr>
              <a:tblGrid>
                <a:gridCol w="1664568"/>
                <a:gridCol w="3140274"/>
                <a:gridCol w="3348830"/>
              </a:tblGrid>
              <a:tr h="380648">
                <a:tc>
                  <a:txBody>
                    <a:bodyPr/>
                    <a:lstStyle/>
                    <a:p>
                      <a:r>
                        <a:rPr lang="zh-CN" altLang="en-US" dirty="0" smtClean="0"/>
                        <a:t>收支明细详情</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/account/</a:t>
                      </a:r>
                      <a:r>
                        <a:rPr lang="en-US" altLang="zh-CN" dirty="0" err="1" smtClean="0"/>
                        <a:t>queryDetail</a:t>
                      </a: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/account/</a:t>
                      </a:r>
                      <a:r>
                        <a:rPr lang="en-US" altLang="zh-CN" dirty="0" smtClean="0">
                          <a:solidFill>
                            <a:srgbClr val="FF0000"/>
                          </a:solidFill>
                        </a:rPr>
                        <a:t>{</a:t>
                      </a:r>
                      <a:r>
                        <a:rPr lang="zh-CN" altLang="en-US" dirty="0" smtClean="0">
                          <a:solidFill>
                            <a:srgbClr val="FF0000"/>
                          </a:solidFill>
                        </a:rPr>
                        <a:t>省略</a:t>
                      </a:r>
                      <a:r>
                        <a:rPr lang="en-US" altLang="zh-CN" dirty="0" smtClean="0">
                          <a:solidFill>
                            <a:srgbClr val="FF0000"/>
                          </a:solidFill>
                        </a:rPr>
                        <a:t>Id}</a:t>
                      </a:r>
                      <a:r>
                        <a:rPr lang="en-US" altLang="zh-CN" dirty="0" smtClean="0"/>
                        <a:t>/details/{id}</a:t>
                      </a:r>
                      <a:endParaRPr lang="zh-CN" altLang="en-US" dirty="0" smtClean="0"/>
                    </a:p>
                  </a:txBody>
                  <a:tcPr/>
                </a:tc>
              </a:tr>
            </a:tbl>
          </a:graphicData>
        </a:graphic>
      </p:graphicFrame>
    </p:spTree>
    <p:extLst>
      <p:ext uri="{BB962C8B-B14F-4D97-AF65-F5344CB8AC3E}">
        <p14:creationId xmlns:p14="http://schemas.microsoft.com/office/powerpoint/2010/main" val="226278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655668"/>
            <a:ext cx="9144000" cy="202332"/>
            <a:chOff x="0" y="6655668"/>
            <a:chExt cx="9144000" cy="202332"/>
          </a:xfrm>
        </p:grpSpPr>
        <p:sp>
          <p:nvSpPr>
            <p:cNvPr id="14" name="矩形 13"/>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377788" y="313492"/>
            <a:ext cx="90000" cy="523220"/>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552" y="313492"/>
            <a:ext cx="5904656"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REST</a:t>
            </a:r>
            <a:r>
              <a:rPr lang="zh-CN" altLang="en-US" sz="2800" b="1" dirty="0" smtClean="0">
                <a:latin typeface="微软雅黑" pitchFamily="34" charset="-122"/>
                <a:ea typeface="微软雅黑" pitchFamily="34" charset="-122"/>
              </a:rPr>
              <a:t>成熟</a:t>
            </a:r>
            <a:r>
              <a:rPr lang="zh-CN" altLang="en-US" sz="2800" b="1" dirty="0" smtClean="0">
                <a:latin typeface="微软雅黑" pitchFamily="34" charset="-122"/>
                <a:ea typeface="微软雅黑" pitchFamily="34" charset="-122"/>
              </a:rPr>
              <a:t>度模型</a:t>
            </a:r>
            <a:endParaRPr lang="en-US" altLang="zh-CN" sz="2800" b="1" dirty="0" smtClean="0">
              <a:latin typeface="微软雅黑" pitchFamily="34" charset="-122"/>
              <a:ea typeface="微软雅黑" pitchFamily="34" charset="-122"/>
            </a:endParaRPr>
          </a:p>
        </p:txBody>
      </p:sp>
      <p:sp>
        <p:nvSpPr>
          <p:cNvPr id="19" name="椭圆 18"/>
          <p:cNvSpPr/>
          <p:nvPr/>
        </p:nvSpPr>
        <p:spPr>
          <a:xfrm>
            <a:off x="539552" y="1168876"/>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3</a:t>
            </a:r>
            <a:endParaRPr lang="zh-CN" altLang="en-US" sz="2000" b="1" dirty="0">
              <a:latin typeface="Frutiger 55 Roman" pitchFamily="34" charset="0"/>
            </a:endParaRPr>
          </a:p>
        </p:txBody>
      </p:sp>
      <p:sp>
        <p:nvSpPr>
          <p:cNvPr id="20" name="TextBox 19"/>
          <p:cNvSpPr txBox="1"/>
          <p:nvPr/>
        </p:nvSpPr>
        <p:spPr>
          <a:xfrm>
            <a:off x="1043608" y="1172021"/>
            <a:ext cx="2643609" cy="369332"/>
          </a:xfrm>
          <a:prstGeom prst="rect">
            <a:avLst/>
          </a:prstGeom>
          <a:noFill/>
        </p:spPr>
        <p:txBody>
          <a:bodyPr wrap="none" rtlCol="0">
            <a:spAutoFit/>
          </a:bodyPr>
          <a:lstStyle/>
          <a:p>
            <a:r>
              <a:rPr lang="zh-CN" altLang="en-US" b="1" dirty="0"/>
              <a:t>成</a:t>
            </a:r>
            <a:r>
              <a:rPr lang="zh-CN" altLang="en-US" b="1" dirty="0" smtClean="0"/>
              <a:t>熟</a:t>
            </a:r>
            <a:r>
              <a:rPr lang="zh-CN" altLang="en-US" b="1" dirty="0" smtClean="0"/>
              <a:t>度</a:t>
            </a:r>
            <a:r>
              <a:rPr lang="en-US" altLang="zh-CN" b="1" dirty="0" smtClean="0"/>
              <a:t>3</a:t>
            </a:r>
            <a:r>
              <a:rPr lang="zh-CN" altLang="en-US" dirty="0" smtClean="0"/>
              <a:t>：使用</a:t>
            </a:r>
            <a:r>
              <a:rPr lang="en-US" altLang="zh-CN" dirty="0" smtClean="0"/>
              <a:t>HTTP</a:t>
            </a:r>
            <a:r>
              <a:rPr lang="zh-CN" altLang="en-US" dirty="0"/>
              <a:t>动词</a:t>
            </a:r>
          </a:p>
        </p:txBody>
      </p:sp>
      <p:sp>
        <p:nvSpPr>
          <p:cNvPr id="10" name="TextBox 9"/>
          <p:cNvSpPr txBox="1"/>
          <p:nvPr/>
        </p:nvSpPr>
        <p:spPr>
          <a:xfrm>
            <a:off x="539552" y="1556792"/>
            <a:ext cx="6870342" cy="369332"/>
          </a:xfrm>
          <a:prstGeom prst="rect">
            <a:avLst/>
          </a:prstGeom>
          <a:noFill/>
        </p:spPr>
        <p:txBody>
          <a:bodyPr wrap="none" rtlCol="0">
            <a:spAutoFit/>
          </a:bodyPr>
          <a:lstStyle/>
          <a:p>
            <a:r>
              <a:rPr lang="en-US" altLang="zh-CN" dirty="0"/>
              <a:t>GET </a:t>
            </a:r>
            <a:r>
              <a:rPr lang="en-US" altLang="zh-CN" dirty="0" smtClean="0"/>
              <a:t>  POST   PUT   DELETE   PATCH   OPTIONS   HEAD   TRACE   CONNECT</a:t>
            </a:r>
            <a:endParaRPr lang="zh-CN" altLang="en-US" dirty="0" smtClean="0">
              <a:solidFill>
                <a:schemeClr val="tx1">
                  <a:lumMod val="75000"/>
                  <a:lumOff val="25000"/>
                </a:schemeClr>
              </a:solidFill>
              <a:ea typeface="微软雅黑"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3853988125"/>
              </p:ext>
            </p:extLst>
          </p:nvPr>
        </p:nvGraphicFramePr>
        <p:xfrm>
          <a:off x="539552" y="1968232"/>
          <a:ext cx="8064896" cy="380648"/>
        </p:xfrm>
        <a:graphic>
          <a:graphicData uri="http://schemas.openxmlformats.org/drawingml/2006/table">
            <a:tbl>
              <a:tblPr firstRow="1" bandRow="1">
                <a:tableStyleId>{B301B821-A1FF-4177-AEE7-76D212191A09}</a:tableStyleId>
              </a:tblPr>
              <a:tblGrid>
                <a:gridCol w="936104"/>
                <a:gridCol w="3816424"/>
                <a:gridCol w="3312368"/>
              </a:tblGrid>
              <a:tr h="380648">
                <a:tc>
                  <a:txBody>
                    <a:bodyPr/>
                    <a:lstStyle/>
                    <a:p>
                      <a:endParaRPr lang="zh-CN" altLang="en-US" dirty="0"/>
                    </a:p>
                  </a:txBody>
                  <a:tcPr/>
                </a:tc>
                <a:tc>
                  <a:txBody>
                    <a:bodyPr/>
                    <a:lstStyle/>
                    <a:p>
                      <a:r>
                        <a:rPr lang="zh-CN" altLang="en-US" dirty="0" smtClean="0">
                          <a:solidFill>
                            <a:schemeClr val="tx1"/>
                          </a:solidFill>
                        </a:rPr>
                        <a:t>说明</a:t>
                      </a:r>
                      <a:endParaRPr lang="zh-CN" altLang="en-US" dirty="0">
                        <a:solidFill>
                          <a:schemeClr val="tx1"/>
                        </a:solidFill>
                      </a:endParaRPr>
                    </a:p>
                  </a:txBody>
                  <a:tcPr/>
                </a:tc>
                <a:tc>
                  <a:txBody>
                    <a:bodyPr/>
                    <a:lstStyle/>
                    <a:p>
                      <a:r>
                        <a:rPr lang="zh-CN" altLang="en-US" dirty="0" smtClean="0">
                          <a:solidFill>
                            <a:schemeClr val="tx1"/>
                          </a:solidFill>
                        </a:rPr>
                        <a:t>应用场景</a:t>
                      </a:r>
                      <a:endParaRPr lang="zh-CN" altLang="en-US" dirty="0">
                        <a:solidFill>
                          <a:schemeClr val="tx1"/>
                        </a:solidFill>
                      </a:endParaRPr>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44865629"/>
              </p:ext>
            </p:extLst>
          </p:nvPr>
        </p:nvGraphicFramePr>
        <p:xfrm>
          <a:off x="539552" y="2348880"/>
          <a:ext cx="8064896" cy="380648"/>
        </p:xfrm>
        <a:graphic>
          <a:graphicData uri="http://schemas.openxmlformats.org/drawingml/2006/table">
            <a:tbl>
              <a:tblPr firstRow="1" bandRow="1">
                <a:tableStyleId>{69CF1AB2-1976-4502-BF36-3FF5EA218861}</a:tableStyleId>
              </a:tblPr>
              <a:tblGrid>
                <a:gridCol w="936104"/>
                <a:gridCol w="3816424"/>
                <a:gridCol w="3312368"/>
              </a:tblGrid>
              <a:tr h="380648">
                <a:tc>
                  <a:txBody>
                    <a:bodyPr/>
                    <a:lstStyle/>
                    <a:p>
                      <a:r>
                        <a:rPr lang="en-US" altLang="zh-CN" b="0" dirty="0" smtClean="0"/>
                        <a:t>GET</a:t>
                      </a:r>
                      <a:endParaRPr lang="zh-CN" altLang="en-US" b="0" dirty="0"/>
                    </a:p>
                  </a:txBody>
                  <a:tcPr/>
                </a:tc>
                <a:tc>
                  <a:txBody>
                    <a:bodyPr/>
                    <a:lstStyle/>
                    <a:p>
                      <a:r>
                        <a:rPr lang="zh-CN" altLang="en-US" sz="1800" b="0" kern="1200" dirty="0" smtClean="0">
                          <a:effectLst/>
                        </a:rPr>
                        <a:t>向特定资源查询，不影响资源数据</a:t>
                      </a:r>
                      <a:endParaRPr lang="zh-CN" altLang="en-US" b="0" dirty="0">
                        <a:solidFill>
                          <a:schemeClr val="tx1"/>
                        </a:solidFill>
                      </a:endParaRPr>
                    </a:p>
                  </a:txBody>
                  <a:tcPr/>
                </a:tc>
                <a:tc>
                  <a:txBody>
                    <a:bodyPr/>
                    <a:lstStyle/>
                    <a:p>
                      <a:r>
                        <a:rPr lang="zh-CN" altLang="en-US" b="0" dirty="0" smtClean="0"/>
                        <a:t>查询列表、详情</a:t>
                      </a:r>
                      <a:endParaRPr lang="zh-CN" altLang="en-US" b="0" dirty="0">
                        <a:solidFill>
                          <a:schemeClr val="tx1"/>
                        </a:solidFill>
                      </a:endParaRPr>
                    </a:p>
                  </a:txBody>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16136331"/>
              </p:ext>
            </p:extLst>
          </p:nvPr>
        </p:nvGraphicFramePr>
        <p:xfrm>
          <a:off x="539552" y="2708920"/>
          <a:ext cx="8064896" cy="380648"/>
        </p:xfrm>
        <a:graphic>
          <a:graphicData uri="http://schemas.openxmlformats.org/drawingml/2006/table">
            <a:tbl>
              <a:tblPr firstRow="1" bandRow="1">
                <a:tableStyleId>{69CF1AB2-1976-4502-BF36-3FF5EA218861}</a:tableStyleId>
              </a:tblPr>
              <a:tblGrid>
                <a:gridCol w="936104"/>
                <a:gridCol w="3816424"/>
                <a:gridCol w="3312368"/>
              </a:tblGrid>
              <a:tr h="380648">
                <a:tc>
                  <a:txBody>
                    <a:bodyPr/>
                    <a:lstStyle/>
                    <a:p>
                      <a:r>
                        <a:rPr lang="en-US" altLang="zh-CN" b="0" dirty="0" smtClean="0"/>
                        <a:t>POST</a:t>
                      </a:r>
                      <a:endParaRPr lang="zh-CN" altLang="en-US" b="0" dirty="0"/>
                    </a:p>
                  </a:txBody>
                  <a:tcPr/>
                </a:tc>
                <a:tc>
                  <a:txBody>
                    <a:bodyPr/>
                    <a:lstStyle/>
                    <a:p>
                      <a:r>
                        <a:rPr lang="zh-CN" altLang="en-US" sz="1800" b="0" kern="1200" dirty="0" smtClean="0">
                          <a:effectLst/>
                        </a:rPr>
                        <a:t>向指定资源新增数据</a:t>
                      </a:r>
                      <a:endParaRPr lang="zh-CN" altLang="en-US" b="0" dirty="0">
                        <a:solidFill>
                          <a:schemeClr val="tx1"/>
                        </a:solidFill>
                      </a:endParaRPr>
                    </a:p>
                  </a:txBody>
                  <a:tcPr/>
                </a:tc>
                <a:tc>
                  <a:txBody>
                    <a:bodyPr/>
                    <a:lstStyle/>
                    <a:p>
                      <a:r>
                        <a:rPr lang="zh-CN" altLang="en-US" b="0" dirty="0" smtClean="0">
                          <a:solidFill>
                            <a:schemeClr val="tx1"/>
                          </a:solidFill>
                        </a:rPr>
                        <a:t>新增、其他</a:t>
                      </a:r>
                      <a:r>
                        <a:rPr lang="zh-CN" altLang="en-US" b="0" dirty="0" smtClean="0">
                          <a:solidFill>
                            <a:srgbClr val="FF0000"/>
                          </a:solidFill>
                        </a:rPr>
                        <a:t>非查询、删除</a:t>
                      </a:r>
                      <a:r>
                        <a:rPr lang="zh-CN" altLang="en-US" b="0" dirty="0" smtClean="0">
                          <a:solidFill>
                            <a:schemeClr val="tx1"/>
                          </a:solidFill>
                        </a:rPr>
                        <a:t>操作</a:t>
                      </a:r>
                      <a:endParaRPr lang="zh-CN" altLang="en-US" b="0" dirty="0">
                        <a:solidFill>
                          <a:schemeClr val="tx1"/>
                        </a:solidFill>
                      </a:endParaRPr>
                    </a:p>
                  </a:txBody>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3248541386"/>
              </p:ext>
            </p:extLst>
          </p:nvPr>
        </p:nvGraphicFramePr>
        <p:xfrm>
          <a:off x="539552" y="3068960"/>
          <a:ext cx="8064896" cy="380648"/>
        </p:xfrm>
        <a:graphic>
          <a:graphicData uri="http://schemas.openxmlformats.org/drawingml/2006/table">
            <a:tbl>
              <a:tblPr firstRow="1" bandRow="1">
                <a:tableStyleId>{69CF1AB2-1976-4502-BF36-3FF5EA218861}</a:tableStyleId>
              </a:tblPr>
              <a:tblGrid>
                <a:gridCol w="936104"/>
                <a:gridCol w="3816424"/>
                <a:gridCol w="3312368"/>
              </a:tblGrid>
              <a:tr h="380648">
                <a:tc>
                  <a:txBody>
                    <a:bodyPr/>
                    <a:lstStyle/>
                    <a:p>
                      <a:r>
                        <a:rPr lang="en-US" altLang="zh-CN" b="0" dirty="0" smtClean="0"/>
                        <a:t>PUT</a:t>
                      </a:r>
                      <a:endParaRPr lang="zh-CN" altLang="en-US" b="0" dirty="0"/>
                    </a:p>
                  </a:txBody>
                  <a:tcPr/>
                </a:tc>
                <a:tc>
                  <a:txBody>
                    <a:bodyPr/>
                    <a:lstStyle/>
                    <a:p>
                      <a:r>
                        <a:rPr lang="zh-CN" altLang="en-US" sz="1800" b="0" kern="1200" dirty="0" smtClean="0">
                          <a:effectLst/>
                        </a:rPr>
                        <a:t>向指定资源更新数据</a:t>
                      </a:r>
                      <a:endParaRPr lang="zh-CN" altLang="en-US" b="0" dirty="0">
                        <a:solidFill>
                          <a:schemeClr val="tx1"/>
                        </a:solidFill>
                      </a:endParaRPr>
                    </a:p>
                  </a:txBody>
                  <a:tcPr/>
                </a:tc>
                <a:tc>
                  <a:txBody>
                    <a:bodyPr/>
                    <a:lstStyle/>
                    <a:p>
                      <a:r>
                        <a:rPr lang="zh-CN" altLang="en-US" b="0" dirty="0" smtClean="0">
                          <a:solidFill>
                            <a:schemeClr val="tx1"/>
                          </a:solidFill>
                        </a:rPr>
                        <a:t>更新</a:t>
                      </a:r>
                      <a:endParaRPr lang="zh-CN" altLang="en-US" b="0" dirty="0">
                        <a:solidFill>
                          <a:schemeClr val="tx1"/>
                        </a:solidFill>
                      </a:endParaRPr>
                    </a:p>
                  </a:txBody>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271670897"/>
              </p:ext>
            </p:extLst>
          </p:nvPr>
        </p:nvGraphicFramePr>
        <p:xfrm>
          <a:off x="539552" y="3429000"/>
          <a:ext cx="8064896" cy="380648"/>
        </p:xfrm>
        <a:graphic>
          <a:graphicData uri="http://schemas.openxmlformats.org/drawingml/2006/table">
            <a:tbl>
              <a:tblPr firstRow="1" bandRow="1">
                <a:tableStyleId>{69CF1AB2-1976-4502-BF36-3FF5EA218861}</a:tableStyleId>
              </a:tblPr>
              <a:tblGrid>
                <a:gridCol w="936104"/>
                <a:gridCol w="3816424"/>
                <a:gridCol w="3312368"/>
              </a:tblGrid>
              <a:tr h="380648">
                <a:tc>
                  <a:txBody>
                    <a:bodyPr/>
                    <a:lstStyle/>
                    <a:p>
                      <a:r>
                        <a:rPr lang="en-US" altLang="zh-CN" b="0" dirty="0" smtClean="0"/>
                        <a:t>DELETE</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smtClean="0">
                          <a:effectLst/>
                        </a:rPr>
                        <a:t>向指定资源删除数据</a:t>
                      </a:r>
                      <a:endParaRPr lang="zh-CN" altLang="en-US"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rPr>
                        <a:t>删除</a:t>
                      </a:r>
                    </a:p>
                  </a:txBody>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794355386"/>
              </p:ext>
            </p:extLst>
          </p:nvPr>
        </p:nvGraphicFramePr>
        <p:xfrm>
          <a:off x="539552" y="3789040"/>
          <a:ext cx="8064896" cy="380648"/>
        </p:xfrm>
        <a:graphic>
          <a:graphicData uri="http://schemas.openxmlformats.org/drawingml/2006/table">
            <a:tbl>
              <a:tblPr firstRow="1" bandRow="1">
                <a:tableStyleId>{69CF1AB2-1976-4502-BF36-3FF5EA218861}</a:tableStyleId>
              </a:tblPr>
              <a:tblGrid>
                <a:gridCol w="936104"/>
                <a:gridCol w="3816424"/>
                <a:gridCol w="3312368"/>
              </a:tblGrid>
              <a:tr h="380648">
                <a:tc>
                  <a:txBody>
                    <a:bodyPr/>
                    <a:lstStyle/>
                    <a:p>
                      <a:r>
                        <a:rPr lang="en-US" altLang="zh-CN" b="0" dirty="0" smtClean="0"/>
                        <a:t>HEAD</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返回请求头</a:t>
                      </a:r>
                      <a:endParaRPr lang="zh-CN" altLang="en-US"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rPr>
                        <a:t>文件下载时获取文件大小</a:t>
                      </a:r>
                    </a:p>
                  </a:txBody>
                  <a:tcPr/>
                </a:tc>
              </a:tr>
            </a:tbl>
          </a:graphicData>
        </a:graphic>
      </p:graphicFrame>
    </p:spTree>
    <p:extLst>
      <p:ext uri="{BB962C8B-B14F-4D97-AF65-F5344CB8AC3E}">
        <p14:creationId xmlns:p14="http://schemas.microsoft.com/office/powerpoint/2010/main" val="3679669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655668"/>
            <a:ext cx="9144000" cy="202332"/>
            <a:chOff x="0" y="6655668"/>
            <a:chExt cx="9144000" cy="202332"/>
          </a:xfrm>
        </p:grpSpPr>
        <p:sp>
          <p:nvSpPr>
            <p:cNvPr id="14" name="矩形 13"/>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377788" y="313492"/>
            <a:ext cx="90000" cy="523220"/>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552" y="313492"/>
            <a:ext cx="5904656"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REST</a:t>
            </a:r>
            <a:r>
              <a:rPr lang="zh-CN" altLang="en-US" sz="2800" b="1" dirty="0" smtClean="0">
                <a:latin typeface="微软雅黑" pitchFamily="34" charset="-122"/>
                <a:ea typeface="微软雅黑" pitchFamily="34" charset="-122"/>
              </a:rPr>
              <a:t>成熟</a:t>
            </a:r>
            <a:r>
              <a:rPr lang="zh-CN" altLang="en-US" sz="2800" b="1" dirty="0" smtClean="0">
                <a:latin typeface="微软雅黑" pitchFamily="34" charset="-122"/>
                <a:ea typeface="微软雅黑" pitchFamily="34" charset="-122"/>
              </a:rPr>
              <a:t>度模型</a:t>
            </a:r>
            <a:endParaRPr lang="en-US" altLang="zh-CN" sz="2800" b="1" dirty="0" smtClean="0">
              <a:latin typeface="微软雅黑" pitchFamily="34" charset="-122"/>
              <a:ea typeface="微软雅黑" pitchFamily="34" charset="-122"/>
            </a:endParaRPr>
          </a:p>
        </p:txBody>
      </p:sp>
      <p:sp>
        <p:nvSpPr>
          <p:cNvPr id="19" name="椭圆 18"/>
          <p:cNvSpPr/>
          <p:nvPr/>
        </p:nvSpPr>
        <p:spPr>
          <a:xfrm>
            <a:off x="539552" y="1168876"/>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3</a:t>
            </a:r>
            <a:endParaRPr lang="zh-CN" altLang="en-US" sz="2000" b="1" dirty="0">
              <a:latin typeface="Frutiger 55 Roman" pitchFamily="34" charset="0"/>
            </a:endParaRPr>
          </a:p>
        </p:txBody>
      </p:sp>
      <p:sp>
        <p:nvSpPr>
          <p:cNvPr id="20" name="TextBox 19"/>
          <p:cNvSpPr txBox="1"/>
          <p:nvPr/>
        </p:nvSpPr>
        <p:spPr>
          <a:xfrm>
            <a:off x="1043608" y="1172021"/>
            <a:ext cx="2643609" cy="369332"/>
          </a:xfrm>
          <a:prstGeom prst="rect">
            <a:avLst/>
          </a:prstGeom>
          <a:noFill/>
        </p:spPr>
        <p:txBody>
          <a:bodyPr wrap="none" rtlCol="0">
            <a:spAutoFit/>
          </a:bodyPr>
          <a:lstStyle/>
          <a:p>
            <a:r>
              <a:rPr lang="zh-CN" altLang="en-US" b="1" dirty="0"/>
              <a:t>成</a:t>
            </a:r>
            <a:r>
              <a:rPr lang="zh-CN" altLang="en-US" b="1" dirty="0" smtClean="0"/>
              <a:t>熟</a:t>
            </a:r>
            <a:r>
              <a:rPr lang="zh-CN" altLang="en-US" b="1" dirty="0" smtClean="0"/>
              <a:t>度</a:t>
            </a:r>
            <a:r>
              <a:rPr lang="en-US" altLang="zh-CN" b="1" dirty="0" smtClean="0"/>
              <a:t>3</a:t>
            </a:r>
            <a:r>
              <a:rPr lang="zh-CN" altLang="en-US" dirty="0" smtClean="0"/>
              <a:t>：使用</a:t>
            </a:r>
            <a:r>
              <a:rPr lang="en-US" altLang="zh-CN" dirty="0" smtClean="0"/>
              <a:t>HTTP</a:t>
            </a:r>
            <a:r>
              <a:rPr lang="zh-CN" altLang="en-US" dirty="0"/>
              <a:t>动词</a:t>
            </a:r>
          </a:p>
        </p:txBody>
      </p:sp>
      <p:graphicFrame>
        <p:nvGraphicFramePr>
          <p:cNvPr id="24" name="表格 23"/>
          <p:cNvGraphicFramePr>
            <a:graphicFrameLocks noGrp="1"/>
          </p:cNvGraphicFramePr>
          <p:nvPr>
            <p:extLst>
              <p:ext uri="{D42A27DB-BD31-4B8C-83A1-F6EECF244321}">
                <p14:modId xmlns:p14="http://schemas.microsoft.com/office/powerpoint/2010/main" val="2907718612"/>
              </p:ext>
            </p:extLst>
          </p:nvPr>
        </p:nvGraphicFramePr>
        <p:xfrm>
          <a:off x="251520" y="1700808"/>
          <a:ext cx="8154650" cy="2966720"/>
        </p:xfrm>
        <a:graphic>
          <a:graphicData uri="http://schemas.openxmlformats.org/drawingml/2006/table">
            <a:tbl>
              <a:tblPr firstRow="1" bandRow="1">
                <a:tableStyleId>{69012ECD-51FC-41F1-AA8D-1B2483CD663E}</a:tableStyleId>
              </a:tblPr>
              <a:tblGrid>
                <a:gridCol w="2016224"/>
                <a:gridCol w="2952328"/>
                <a:gridCol w="2520280"/>
                <a:gridCol w="665818"/>
              </a:tblGrid>
              <a:tr h="370840">
                <a:tc>
                  <a:txBody>
                    <a:bodyPr/>
                    <a:lstStyle/>
                    <a:p>
                      <a:r>
                        <a:rPr lang="zh-CN" altLang="en-US" b="0" dirty="0" smtClean="0"/>
                        <a:t>说明</a:t>
                      </a:r>
                      <a:endParaRPr lang="zh-CN" altLang="en-US" b="0" dirty="0"/>
                    </a:p>
                  </a:txBody>
                  <a:tcPr/>
                </a:tc>
                <a:tc>
                  <a:txBody>
                    <a:bodyPr/>
                    <a:lstStyle/>
                    <a:p>
                      <a:r>
                        <a:rPr lang="zh-CN" altLang="en-US" dirty="0" smtClean="0"/>
                        <a:t>一般设计</a:t>
                      </a:r>
                      <a:r>
                        <a:rPr lang="en-US" altLang="zh-CN" dirty="0" smtClean="0"/>
                        <a:t>(POST)</a:t>
                      </a:r>
                      <a:endParaRPr lang="zh-CN" altLang="en-US" dirty="0"/>
                    </a:p>
                  </a:txBody>
                  <a:tcPr/>
                </a:tc>
                <a:tc>
                  <a:txBody>
                    <a:bodyPr/>
                    <a:lstStyle/>
                    <a:p>
                      <a:r>
                        <a:rPr lang="en-US" altLang="zh-CN" dirty="0" smtClean="0"/>
                        <a:t>Rest</a:t>
                      </a:r>
                      <a:r>
                        <a:rPr lang="zh-CN" altLang="en-US" dirty="0" smtClean="0"/>
                        <a:t>设计</a:t>
                      </a:r>
                      <a:endParaRPr lang="zh-CN" altLang="en-US" dirty="0"/>
                    </a:p>
                  </a:txBody>
                  <a:tcPr/>
                </a:tc>
                <a:tc>
                  <a:txBody>
                    <a:bodyPr/>
                    <a:lstStyle/>
                    <a:p>
                      <a:endParaRPr lang="zh-CN" altLang="en-US" dirty="0"/>
                    </a:p>
                  </a:txBody>
                  <a:tcPr/>
                </a:tc>
              </a:tr>
              <a:tr h="370840">
                <a:tc>
                  <a:txBody>
                    <a:bodyPr/>
                    <a:lstStyle/>
                    <a:p>
                      <a:r>
                        <a:rPr lang="zh-CN" altLang="en-US" dirty="0" smtClean="0"/>
                        <a:t>查询余额</a:t>
                      </a:r>
                      <a:endParaRPr lang="zh-CN" altLang="en-US" dirty="0"/>
                    </a:p>
                  </a:txBody>
                  <a:tcPr/>
                </a:tc>
                <a:tc>
                  <a:txBody>
                    <a:bodyPr/>
                    <a:lstStyle/>
                    <a:p>
                      <a:r>
                        <a:rPr lang="en-US" altLang="zh-CN" dirty="0" smtClean="0"/>
                        <a:t>/account/</a:t>
                      </a:r>
                      <a:r>
                        <a:rPr lang="en-US" altLang="zh-CN" dirty="0" err="1" smtClean="0"/>
                        <a:t>getMyAccountFund</a:t>
                      </a:r>
                      <a:endParaRPr lang="zh-CN" altLang="en-US" dirty="0"/>
                    </a:p>
                  </a:txBody>
                  <a:tcPr/>
                </a:tc>
                <a:tc>
                  <a:txBody>
                    <a:bodyPr/>
                    <a:lstStyle/>
                    <a:p>
                      <a:r>
                        <a:rPr lang="en-US" altLang="zh-CN" dirty="0" smtClean="0"/>
                        <a:t>/account/</a:t>
                      </a:r>
                      <a:endParaRPr lang="zh-CN" altLang="en-US" dirty="0">
                        <a:solidFill>
                          <a:srgbClr val="FF0000"/>
                        </a:solidFill>
                      </a:endParaRPr>
                    </a:p>
                  </a:txBody>
                  <a:tcPr/>
                </a:tc>
                <a:tc>
                  <a:txBody>
                    <a:bodyPr/>
                    <a:lstStyle/>
                    <a:p>
                      <a:r>
                        <a:rPr lang="en-US" altLang="zh-CN" dirty="0" smtClean="0">
                          <a:solidFill>
                            <a:srgbClr val="FF0000"/>
                          </a:solidFill>
                        </a:rPr>
                        <a:t>GET</a:t>
                      </a:r>
                      <a:endParaRPr lang="zh-CN" altLang="en-US" dirty="0">
                        <a:solidFill>
                          <a:srgbClr val="FF0000"/>
                        </a:solidFill>
                      </a:endParaRPr>
                    </a:p>
                  </a:txBody>
                  <a:tcPr/>
                </a:tc>
              </a:tr>
              <a:tr h="370840">
                <a:tc>
                  <a:txBody>
                    <a:bodyPr/>
                    <a:lstStyle/>
                    <a:p>
                      <a:r>
                        <a:rPr lang="zh-CN" altLang="en-US" dirty="0" smtClean="0"/>
                        <a:t>申请提现</a:t>
                      </a:r>
                      <a:endParaRPr lang="zh-CN" altLang="en-US" dirty="0"/>
                    </a:p>
                  </a:txBody>
                  <a:tcPr/>
                </a:tc>
                <a:tc>
                  <a:txBody>
                    <a:bodyPr/>
                    <a:lstStyle/>
                    <a:p>
                      <a:r>
                        <a:rPr lang="en-US" altLang="zh-CN" dirty="0" smtClean="0"/>
                        <a:t>/account/</a:t>
                      </a:r>
                      <a:r>
                        <a:rPr lang="en-US" altLang="zh-CN" dirty="0" err="1" smtClean="0"/>
                        <a:t>applyCrash</a:t>
                      </a:r>
                      <a:endParaRPr lang="zh-CN" altLang="en-US" dirty="0"/>
                    </a:p>
                  </a:txBody>
                  <a:tcPr/>
                </a:tc>
                <a:tc>
                  <a:txBody>
                    <a:bodyPr/>
                    <a:lstStyle/>
                    <a:p>
                      <a:r>
                        <a:rPr lang="en-US" altLang="zh-CN" dirty="0" smtClean="0"/>
                        <a:t>/account/</a:t>
                      </a:r>
                      <a:r>
                        <a:rPr lang="en-US" altLang="zh-CN" dirty="0" err="1" smtClean="0"/>
                        <a:t>applyCrash</a:t>
                      </a:r>
                      <a:endParaRPr lang="zh-CN" altLang="en-US" dirty="0"/>
                    </a:p>
                  </a:txBody>
                  <a:tcPr/>
                </a:tc>
                <a:tc>
                  <a:txBody>
                    <a:bodyPr/>
                    <a:lstStyle/>
                    <a:p>
                      <a:r>
                        <a:rPr lang="en-US" altLang="zh-CN" dirty="0" smtClean="0">
                          <a:solidFill>
                            <a:srgbClr val="FF0000"/>
                          </a:solidFill>
                        </a:rPr>
                        <a:t>POST</a:t>
                      </a:r>
                      <a:endParaRPr lang="zh-CN" altLang="en-US" dirty="0">
                        <a:solidFill>
                          <a:srgbClr val="FF0000"/>
                        </a:solidFill>
                      </a:endParaRPr>
                    </a:p>
                  </a:txBody>
                  <a:tcPr/>
                </a:tc>
              </a:tr>
              <a:tr h="370840">
                <a:tc>
                  <a:txBody>
                    <a:bodyPr/>
                    <a:lstStyle/>
                    <a:p>
                      <a:r>
                        <a:rPr lang="zh-CN" altLang="en-US" dirty="0" smtClean="0"/>
                        <a:t>查询绑定账号列表</a:t>
                      </a:r>
                      <a:endParaRPr lang="zh-CN" altLang="en-US" dirty="0"/>
                    </a:p>
                  </a:txBody>
                  <a:tcPr/>
                </a:tc>
                <a:tc>
                  <a:txBody>
                    <a:bodyPr/>
                    <a:lstStyle/>
                    <a:p>
                      <a:r>
                        <a:rPr lang="en-US" altLang="zh-CN" dirty="0" smtClean="0"/>
                        <a:t>/</a:t>
                      </a:r>
                      <a:r>
                        <a:rPr lang="en-US" altLang="zh-CN" dirty="0" err="1" smtClean="0"/>
                        <a:t>accountBinds</a:t>
                      </a:r>
                      <a:r>
                        <a:rPr lang="en-US" altLang="zh-CN" dirty="0" smtClean="0"/>
                        <a:t>/</a:t>
                      </a:r>
                      <a:r>
                        <a:rPr lang="en-US" altLang="zh-CN" dirty="0" err="1" smtClean="0"/>
                        <a:t>queryList</a:t>
                      </a:r>
                      <a:endParaRPr lang="zh-CN" altLang="en-US" dirty="0"/>
                    </a:p>
                  </a:txBody>
                  <a:tcPr/>
                </a:tc>
                <a:tc>
                  <a:txBody>
                    <a:bodyPr/>
                    <a:lstStyle/>
                    <a:p>
                      <a:r>
                        <a:rPr lang="en-US" altLang="zh-CN" dirty="0" smtClean="0"/>
                        <a:t>/</a:t>
                      </a:r>
                      <a:r>
                        <a:rPr lang="en-US" altLang="zh-CN" dirty="0" err="1" smtClean="0"/>
                        <a:t>accountBinds</a:t>
                      </a:r>
                      <a:r>
                        <a:rPr lang="en-US" altLang="zh-CN" dirty="0" smtClean="0"/>
                        <a:t>/</a:t>
                      </a:r>
                      <a:endParaRPr lang="zh-CN" altLang="en-US" dirty="0"/>
                    </a:p>
                  </a:txBody>
                  <a:tcPr/>
                </a:tc>
                <a:tc>
                  <a:txBody>
                    <a:bodyPr/>
                    <a:lstStyle/>
                    <a:p>
                      <a:r>
                        <a:rPr lang="en-US" altLang="zh-CN" dirty="0" smtClean="0">
                          <a:solidFill>
                            <a:srgbClr val="FF0000"/>
                          </a:solidFill>
                        </a:rPr>
                        <a:t>GET</a:t>
                      </a:r>
                      <a:endParaRPr lang="zh-CN" altLang="en-US" dirty="0">
                        <a:solidFill>
                          <a:srgbClr val="FF0000"/>
                        </a:solidFill>
                      </a:endParaRPr>
                    </a:p>
                  </a:txBody>
                  <a:tcPr/>
                </a:tc>
              </a:tr>
              <a:tr h="370840">
                <a:tc>
                  <a:txBody>
                    <a:bodyPr/>
                    <a:lstStyle/>
                    <a:p>
                      <a:r>
                        <a:rPr lang="zh-CN" altLang="en-US" dirty="0" smtClean="0"/>
                        <a:t>单个</a:t>
                      </a:r>
                      <a:r>
                        <a:rPr lang="zh-CN" altLang="en-US" dirty="0" smtClean="0"/>
                        <a:t>绑定账号</a:t>
                      </a:r>
                      <a:endParaRPr lang="zh-CN" altLang="en-US" dirty="0"/>
                    </a:p>
                  </a:txBody>
                  <a:tcPr/>
                </a:tc>
                <a:tc>
                  <a:txBody>
                    <a:bodyPr/>
                    <a:lstStyle/>
                    <a:p>
                      <a:r>
                        <a:rPr lang="en-US" altLang="zh-CN" dirty="0" smtClean="0"/>
                        <a:t>/</a:t>
                      </a:r>
                      <a:r>
                        <a:rPr lang="en-US" altLang="zh-CN" dirty="0" err="1" smtClean="0"/>
                        <a:t>accountBinds</a:t>
                      </a:r>
                      <a:r>
                        <a:rPr lang="en-US" altLang="zh-CN" dirty="0" smtClean="0"/>
                        <a:t>/</a:t>
                      </a:r>
                      <a:r>
                        <a:rPr lang="en-US" altLang="zh-CN" dirty="0" err="1" smtClean="0"/>
                        <a:t>queryDetail</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dirty="0" err="1" smtClean="0"/>
                        <a:t>accountBinds</a:t>
                      </a:r>
                      <a:r>
                        <a:rPr lang="en-US" altLang="zh-CN" dirty="0" smtClean="0"/>
                        <a:t>/{</a:t>
                      </a:r>
                      <a:r>
                        <a:rPr lang="zh-CN" altLang="en-US" dirty="0" smtClean="0"/>
                        <a:t>账号</a:t>
                      </a:r>
                      <a:r>
                        <a:rPr lang="en-US" altLang="zh-CN" dirty="0" smtClean="0"/>
                        <a:t>Id}</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GET</a:t>
                      </a:r>
                      <a:endParaRPr lang="zh-CN" altLang="en-US" dirty="0" smtClean="0">
                        <a:solidFill>
                          <a:srgbClr val="FF0000"/>
                        </a:solidFill>
                      </a:endParaRPr>
                    </a:p>
                  </a:txBody>
                  <a:tcPr/>
                </a:tc>
              </a:tr>
              <a:tr h="370840">
                <a:tc>
                  <a:txBody>
                    <a:bodyPr/>
                    <a:lstStyle/>
                    <a:p>
                      <a:r>
                        <a:rPr lang="zh-CN" altLang="en-US" dirty="0" smtClean="0"/>
                        <a:t>修改绑定提现账号</a:t>
                      </a:r>
                      <a:endParaRPr lang="zh-CN" altLang="en-US" dirty="0"/>
                    </a:p>
                  </a:txBody>
                  <a:tcPr/>
                </a:tc>
                <a:tc>
                  <a:txBody>
                    <a:bodyPr/>
                    <a:lstStyle/>
                    <a:p>
                      <a:r>
                        <a:rPr lang="en-US" altLang="zh-CN" dirty="0" smtClean="0"/>
                        <a:t>/</a:t>
                      </a:r>
                      <a:r>
                        <a:rPr lang="en-US" altLang="zh-CN" dirty="0" err="1" smtClean="0"/>
                        <a:t>accountBinds</a:t>
                      </a:r>
                      <a:r>
                        <a:rPr lang="en-US" altLang="zh-CN" dirty="0" smtClean="0"/>
                        <a:t>/</a:t>
                      </a:r>
                      <a:r>
                        <a:rPr lang="en-US" altLang="zh-CN" dirty="0" err="1" smtClean="0"/>
                        <a:t>modifyBind</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dirty="0" err="1" smtClean="0"/>
                        <a:t>accountBinds</a:t>
                      </a:r>
                      <a:r>
                        <a:rPr lang="en-US" altLang="zh-CN" dirty="0" smtClean="0"/>
                        <a:t>/{</a:t>
                      </a:r>
                      <a:r>
                        <a:rPr lang="zh-CN" altLang="en-US" dirty="0" smtClean="0"/>
                        <a:t>账号</a:t>
                      </a:r>
                      <a:r>
                        <a:rPr lang="en-US" altLang="zh-CN" dirty="0" smtClean="0"/>
                        <a:t>Id}</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PUT</a:t>
                      </a:r>
                      <a:endParaRPr lang="zh-CN" altLang="en-US" dirty="0" smtClean="0">
                        <a:solidFill>
                          <a:srgbClr val="FF0000"/>
                        </a:solidFill>
                      </a:endParaRPr>
                    </a:p>
                  </a:txBody>
                  <a:tcPr/>
                </a:tc>
              </a:tr>
              <a:tr h="370840">
                <a:tc>
                  <a:txBody>
                    <a:bodyPr/>
                    <a:lstStyle/>
                    <a:p>
                      <a:r>
                        <a:rPr lang="zh-CN" altLang="en-US" dirty="0" smtClean="0"/>
                        <a:t>收支明细列表</a:t>
                      </a:r>
                      <a:endParaRPr lang="zh-CN" altLang="en-US" dirty="0"/>
                    </a:p>
                  </a:txBody>
                  <a:tcPr/>
                </a:tc>
                <a:tc>
                  <a:txBody>
                    <a:bodyPr/>
                    <a:lstStyle/>
                    <a:p>
                      <a:r>
                        <a:rPr lang="en-US" altLang="zh-CN" dirty="0" smtClean="0"/>
                        <a:t>/account/</a:t>
                      </a:r>
                      <a:r>
                        <a:rPr lang="en-US" altLang="zh-CN" dirty="0" err="1" smtClean="0"/>
                        <a:t>queryDetailList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/account/details/</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GET</a:t>
                      </a:r>
                      <a:endParaRPr lang="zh-CN" altLang="en-US" dirty="0" smtClean="0">
                        <a:solidFill>
                          <a:srgbClr val="FF0000"/>
                        </a:solidFill>
                      </a:endParaRPr>
                    </a:p>
                  </a:txBody>
                  <a:tcPr/>
                </a:tc>
              </a:tr>
              <a:tr h="370840">
                <a:tc>
                  <a:txBody>
                    <a:bodyPr/>
                    <a:lstStyle/>
                    <a:p>
                      <a:r>
                        <a:rPr lang="zh-CN" altLang="en-US" dirty="0" smtClean="0"/>
                        <a:t>收支明细详情</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/account/</a:t>
                      </a:r>
                      <a:r>
                        <a:rPr lang="en-US" altLang="zh-CN" dirty="0" err="1" smtClean="0"/>
                        <a:t>queryDetail</a:t>
                      </a: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/account/details/{id}</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GET</a:t>
                      </a:r>
                      <a:endParaRPr lang="zh-CN" altLang="en-US" dirty="0" smtClean="0">
                        <a:solidFill>
                          <a:srgbClr val="FF0000"/>
                        </a:solidFill>
                      </a:endParaRPr>
                    </a:p>
                  </a:txBody>
                  <a:tcPr/>
                </a:tc>
              </a:tr>
            </a:tbl>
          </a:graphicData>
        </a:graphic>
      </p:graphicFrame>
    </p:spTree>
    <p:extLst>
      <p:ext uri="{BB962C8B-B14F-4D97-AF65-F5344CB8AC3E}">
        <p14:creationId xmlns:p14="http://schemas.microsoft.com/office/powerpoint/2010/main" val="3754197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8"/>
          <p:cNvSpPr>
            <a:spLocks noChangeShapeType="1"/>
          </p:cNvSpPr>
          <p:nvPr/>
        </p:nvSpPr>
        <p:spPr bwMode="auto">
          <a:xfrm>
            <a:off x="5895753" y="4547502"/>
            <a:ext cx="3240088" cy="0"/>
          </a:xfrm>
          <a:prstGeom prst="line">
            <a:avLst/>
          </a:prstGeom>
          <a:noFill/>
          <a:ln w="15875">
            <a:solidFill>
              <a:schemeClr val="bg1"/>
            </a:solidFill>
            <a:round/>
            <a:headEnd/>
            <a:tailEnd/>
          </a:ln>
        </p:spPr>
        <p:txBody>
          <a:bodyPr/>
          <a:lstStyle/>
          <a:p>
            <a:endParaRPr lang="zh-CN" altLang="en-US"/>
          </a:p>
        </p:txBody>
      </p:sp>
      <p:grpSp>
        <p:nvGrpSpPr>
          <p:cNvPr id="16" name="组合 15"/>
          <p:cNvGrpSpPr/>
          <p:nvPr/>
        </p:nvGrpSpPr>
        <p:grpSpPr>
          <a:xfrm>
            <a:off x="0" y="6655668"/>
            <a:ext cx="9144000" cy="202332"/>
            <a:chOff x="0" y="6655668"/>
            <a:chExt cx="9144000" cy="202332"/>
          </a:xfrm>
        </p:grpSpPr>
        <p:sp>
          <p:nvSpPr>
            <p:cNvPr id="17" name="矩形 16"/>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866946" y="274112"/>
            <a:ext cx="6615306" cy="646331"/>
          </a:xfrm>
          <a:prstGeom prst="rect">
            <a:avLst/>
          </a:prstGeom>
          <a:noFill/>
        </p:spPr>
        <p:txBody>
          <a:bodyPr wrap="square" rtlCol="0">
            <a:spAutoFit/>
          </a:bodyPr>
          <a:lstStyle/>
          <a:p>
            <a:r>
              <a:rPr lang="zh-CN" altLang="en-US" sz="3600" dirty="0">
                <a:solidFill>
                  <a:schemeClr val="tx1">
                    <a:lumMod val="75000"/>
                    <a:lumOff val="25000"/>
                  </a:schemeClr>
                </a:solidFill>
                <a:ea typeface="微软雅黑" pitchFamily="34" charset="-122"/>
              </a:rPr>
              <a:t>定义非标准接口</a:t>
            </a:r>
          </a:p>
        </p:txBody>
      </p:sp>
      <p:sp>
        <p:nvSpPr>
          <p:cNvPr id="8" name="椭圆 7"/>
          <p:cNvSpPr/>
          <p:nvPr/>
        </p:nvSpPr>
        <p:spPr>
          <a:xfrm>
            <a:off x="920985" y="1134296"/>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1</a:t>
            </a:r>
            <a:endParaRPr lang="zh-CN" altLang="en-US" sz="2000" b="1" dirty="0">
              <a:latin typeface="Frutiger 55 Roman" pitchFamily="34" charset="0"/>
            </a:endParaRPr>
          </a:p>
        </p:txBody>
      </p:sp>
      <p:sp>
        <p:nvSpPr>
          <p:cNvPr id="9" name="TextBox 8"/>
          <p:cNvSpPr txBox="1"/>
          <p:nvPr/>
        </p:nvSpPr>
        <p:spPr>
          <a:xfrm>
            <a:off x="1437951" y="1124744"/>
            <a:ext cx="1569660" cy="369332"/>
          </a:xfrm>
          <a:prstGeom prst="rect">
            <a:avLst/>
          </a:prstGeom>
          <a:noFill/>
        </p:spPr>
        <p:txBody>
          <a:bodyPr wrap="none" rtlCol="0">
            <a:spAutoFit/>
          </a:bodyPr>
          <a:lstStyle/>
          <a:p>
            <a:r>
              <a:rPr lang="zh-CN" altLang="en-US" b="1" dirty="0" smtClean="0">
                <a:solidFill>
                  <a:schemeClr val="tx1">
                    <a:lumMod val="75000"/>
                    <a:lumOff val="25000"/>
                  </a:schemeClr>
                </a:solidFill>
                <a:ea typeface="微软雅黑" pitchFamily="34" charset="-122"/>
              </a:rPr>
              <a:t>非标准接口？</a:t>
            </a:r>
          </a:p>
        </p:txBody>
      </p:sp>
      <p:sp>
        <p:nvSpPr>
          <p:cNvPr id="10" name="TextBox 9"/>
          <p:cNvSpPr txBox="1"/>
          <p:nvPr/>
        </p:nvSpPr>
        <p:spPr>
          <a:xfrm>
            <a:off x="1428363" y="1691886"/>
            <a:ext cx="5647187" cy="369332"/>
          </a:xfrm>
          <a:prstGeom prst="rect">
            <a:avLst/>
          </a:prstGeom>
          <a:noFill/>
        </p:spPr>
        <p:txBody>
          <a:bodyPr wrap="none" rtlCol="0">
            <a:spAutoFit/>
          </a:bodyPr>
          <a:lstStyle/>
          <a:p>
            <a:r>
              <a:rPr lang="zh-CN" altLang="en-US" dirty="0" smtClean="0">
                <a:solidFill>
                  <a:schemeClr val="tx1">
                    <a:lumMod val="75000"/>
                    <a:lumOff val="25000"/>
                  </a:schemeClr>
                </a:solidFill>
                <a:ea typeface="微软雅黑" pitchFamily="34" charset="-122"/>
              </a:rPr>
              <a:t>除标</a:t>
            </a:r>
            <a:r>
              <a:rPr lang="zh-CN" altLang="en-US" dirty="0">
                <a:solidFill>
                  <a:schemeClr val="tx1">
                    <a:lumMod val="75000"/>
                    <a:lumOff val="25000"/>
                  </a:schemeClr>
                </a:solidFill>
                <a:ea typeface="微软雅黑" pitchFamily="34" charset="-122"/>
              </a:rPr>
              <a:t>准接</a:t>
            </a:r>
            <a:r>
              <a:rPr lang="zh-CN" altLang="en-US" dirty="0" smtClean="0">
                <a:solidFill>
                  <a:schemeClr val="tx1">
                    <a:lumMod val="75000"/>
                    <a:lumOff val="25000"/>
                  </a:schemeClr>
                </a:solidFill>
                <a:ea typeface="微软雅黑" pitchFamily="34" charset="-122"/>
              </a:rPr>
              <a:t>口</a:t>
            </a:r>
            <a:r>
              <a:rPr lang="en-US" altLang="zh-CN" dirty="0" smtClean="0">
                <a:solidFill>
                  <a:schemeClr val="tx1">
                    <a:lumMod val="75000"/>
                    <a:lumOff val="25000"/>
                  </a:schemeClr>
                </a:solidFill>
                <a:ea typeface="微软雅黑" pitchFamily="34" charset="-122"/>
              </a:rPr>
              <a:t>(</a:t>
            </a:r>
            <a:r>
              <a:rPr lang="en-US" altLang="zh-CN" dirty="0" smtClean="0"/>
              <a:t>List</a:t>
            </a:r>
            <a:r>
              <a:rPr lang="en-US" altLang="zh-CN" dirty="0"/>
              <a:t>, Get, Create, Update</a:t>
            </a:r>
            <a:r>
              <a:rPr lang="en-US" altLang="zh-CN" dirty="0" smtClean="0"/>
              <a:t>,</a:t>
            </a:r>
            <a:r>
              <a:rPr lang="en-US" altLang="zh-CN" dirty="0"/>
              <a:t> </a:t>
            </a:r>
            <a:r>
              <a:rPr lang="en-US" altLang="zh-CN" dirty="0" smtClean="0"/>
              <a:t>Delete)</a:t>
            </a:r>
            <a:r>
              <a:rPr lang="zh-CN" altLang="en-US" dirty="0" smtClean="0"/>
              <a:t>外的接口</a:t>
            </a:r>
            <a:r>
              <a:rPr lang="zh-CN" altLang="en-US" dirty="0"/>
              <a:t>。</a:t>
            </a:r>
            <a:endParaRPr lang="zh-CN" altLang="en-US" dirty="0" smtClean="0">
              <a:solidFill>
                <a:schemeClr val="tx1">
                  <a:lumMod val="75000"/>
                  <a:lumOff val="25000"/>
                </a:schemeClr>
              </a:solidFill>
              <a:ea typeface="微软雅黑" pitchFamily="34" charset="-122"/>
            </a:endParaRPr>
          </a:p>
        </p:txBody>
      </p:sp>
      <p:sp>
        <p:nvSpPr>
          <p:cNvPr id="11" name="TextBox 10"/>
          <p:cNvSpPr txBox="1"/>
          <p:nvPr/>
        </p:nvSpPr>
        <p:spPr>
          <a:xfrm>
            <a:off x="1428362" y="2348880"/>
            <a:ext cx="2494594" cy="369332"/>
          </a:xfrm>
          <a:prstGeom prst="rect">
            <a:avLst/>
          </a:prstGeom>
          <a:noFill/>
        </p:spPr>
        <p:txBody>
          <a:bodyPr wrap="none" rtlCol="0">
            <a:spAutoFit/>
          </a:bodyPr>
          <a:lstStyle/>
          <a:p>
            <a:r>
              <a:rPr lang="zh-CN" altLang="en-US" dirty="0" smtClean="0">
                <a:solidFill>
                  <a:schemeClr val="tx1">
                    <a:lumMod val="75000"/>
                    <a:lumOff val="25000"/>
                  </a:schemeClr>
                </a:solidFill>
                <a:ea typeface="微软雅黑" pitchFamily="34" charset="-122"/>
              </a:rPr>
              <a:t>定义接口： </a:t>
            </a:r>
            <a:r>
              <a:rPr lang="en-US" altLang="zh-CN" dirty="0" smtClean="0">
                <a:solidFill>
                  <a:schemeClr val="tx1">
                    <a:lumMod val="75000"/>
                    <a:lumOff val="25000"/>
                  </a:schemeClr>
                </a:solidFill>
                <a:ea typeface="微软雅黑" pitchFamily="34" charset="-122"/>
              </a:rPr>
              <a:t>/</a:t>
            </a:r>
            <a:r>
              <a:rPr lang="zh-CN" altLang="en-US" dirty="0" smtClean="0">
                <a:solidFill>
                  <a:schemeClr val="tx1">
                    <a:lumMod val="75000"/>
                    <a:lumOff val="25000"/>
                  </a:schemeClr>
                </a:solidFill>
                <a:ea typeface="微软雅黑" pitchFamily="34" charset="-122"/>
              </a:rPr>
              <a:t>资源</a:t>
            </a:r>
            <a:r>
              <a:rPr lang="en-US" altLang="zh-CN" dirty="0" smtClean="0">
                <a:solidFill>
                  <a:schemeClr val="tx1">
                    <a:lumMod val="75000"/>
                    <a:lumOff val="25000"/>
                  </a:schemeClr>
                </a:solidFill>
                <a:ea typeface="微软雅黑" pitchFamily="34" charset="-122"/>
              </a:rPr>
              <a:t>/</a:t>
            </a:r>
            <a:r>
              <a:rPr lang="zh-CN" altLang="en-US" dirty="0" smtClean="0">
                <a:solidFill>
                  <a:schemeClr val="tx1">
                    <a:lumMod val="75000"/>
                    <a:lumOff val="25000"/>
                  </a:schemeClr>
                </a:solidFill>
                <a:ea typeface="微软雅黑" pitchFamily="34" charset="-122"/>
              </a:rPr>
              <a:t>动作</a:t>
            </a:r>
          </a:p>
        </p:txBody>
      </p:sp>
      <p:sp>
        <p:nvSpPr>
          <p:cNvPr id="12" name="TextBox 11"/>
          <p:cNvSpPr txBox="1"/>
          <p:nvPr/>
        </p:nvSpPr>
        <p:spPr>
          <a:xfrm>
            <a:off x="1403648" y="2924944"/>
            <a:ext cx="2792688" cy="369332"/>
          </a:xfrm>
          <a:prstGeom prst="rect">
            <a:avLst/>
          </a:prstGeom>
          <a:noFill/>
        </p:spPr>
        <p:txBody>
          <a:bodyPr wrap="none" rtlCol="0">
            <a:spAutoFit/>
          </a:bodyPr>
          <a:lstStyle/>
          <a:p>
            <a:r>
              <a:rPr lang="en-US" altLang="zh-CN" dirty="0" smtClean="0">
                <a:solidFill>
                  <a:schemeClr val="tx1">
                    <a:lumMod val="75000"/>
                    <a:lumOff val="25000"/>
                  </a:schemeClr>
                </a:solidFill>
                <a:ea typeface="微软雅黑" pitchFamily="34" charset="-122"/>
              </a:rPr>
              <a:t>HTTP</a:t>
            </a:r>
            <a:r>
              <a:rPr lang="zh-CN" altLang="en-US" dirty="0" smtClean="0">
                <a:solidFill>
                  <a:schemeClr val="tx1">
                    <a:lumMod val="75000"/>
                    <a:lumOff val="25000"/>
                  </a:schemeClr>
                </a:solidFill>
                <a:ea typeface="微软雅黑" pitchFamily="34" charset="-122"/>
              </a:rPr>
              <a:t>请求方法： </a:t>
            </a:r>
            <a:r>
              <a:rPr lang="en-US" altLang="zh-CN" dirty="0" smtClean="0">
                <a:solidFill>
                  <a:schemeClr val="tx1">
                    <a:lumMod val="75000"/>
                    <a:lumOff val="25000"/>
                  </a:schemeClr>
                </a:solidFill>
                <a:ea typeface="微软雅黑" pitchFamily="34" charset="-122"/>
              </a:rPr>
              <a:t>GET POST</a:t>
            </a:r>
            <a:endParaRPr lang="zh-CN" altLang="en-US" dirty="0" smtClean="0">
              <a:solidFill>
                <a:schemeClr val="tx1">
                  <a:lumMod val="75000"/>
                  <a:lumOff val="25000"/>
                </a:schemeClr>
              </a:solidFill>
              <a:ea typeface="微软雅黑" pitchFamily="34" charset="-122"/>
            </a:endParaRPr>
          </a:p>
        </p:txBody>
      </p:sp>
      <p:sp>
        <p:nvSpPr>
          <p:cNvPr id="14" name="TextBox 13"/>
          <p:cNvSpPr txBox="1"/>
          <p:nvPr/>
        </p:nvSpPr>
        <p:spPr>
          <a:xfrm>
            <a:off x="910539" y="3424932"/>
            <a:ext cx="7560840"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例子：</a:t>
            </a:r>
            <a:endParaRPr lang="en-US" altLang="zh-CN" dirty="0" smtClean="0"/>
          </a:p>
          <a:p>
            <a:r>
              <a:rPr lang="zh-CN" altLang="en-US" dirty="0" smtClean="0"/>
              <a:t>申</a:t>
            </a:r>
            <a:r>
              <a:rPr lang="zh-CN" altLang="en-US" dirty="0"/>
              <a:t>请提现：</a:t>
            </a:r>
            <a:r>
              <a:rPr lang="en-US" altLang="zh-CN" dirty="0"/>
              <a:t>http://xxxx/app/v2/myAccount/applyCrash  </a:t>
            </a:r>
            <a:r>
              <a:rPr lang="en-US" altLang="zh-CN" dirty="0" smtClean="0">
                <a:solidFill>
                  <a:srgbClr val="FF0000"/>
                </a:solidFill>
              </a:rPr>
              <a:t>POST</a:t>
            </a:r>
          </a:p>
          <a:p>
            <a:r>
              <a:rPr lang="zh-CN" altLang="en-US" dirty="0"/>
              <a:t>批量查询：</a:t>
            </a:r>
            <a:r>
              <a:rPr lang="en-US" altLang="zh-CN" dirty="0"/>
              <a:t>http://xxxx/app/v2/events/batchGet </a:t>
            </a:r>
            <a:r>
              <a:rPr lang="en-US" altLang="zh-CN" dirty="0">
                <a:solidFill>
                  <a:srgbClr val="FF0000"/>
                </a:solidFill>
              </a:rPr>
              <a:t> </a:t>
            </a:r>
            <a:r>
              <a:rPr lang="en-US" altLang="zh-CN" dirty="0" smtClean="0">
                <a:solidFill>
                  <a:srgbClr val="FF0000"/>
                </a:solidFill>
              </a:rPr>
              <a:t>GET</a:t>
            </a:r>
            <a:endParaRPr lang="en-US" altLang="zh-CN" dirty="0">
              <a:solidFill>
                <a:srgbClr val="FF0000"/>
              </a:solidFill>
            </a:endParaRPr>
          </a:p>
        </p:txBody>
      </p:sp>
    </p:spTree>
    <p:extLst>
      <p:ext uri="{BB962C8B-B14F-4D97-AF65-F5344CB8AC3E}">
        <p14:creationId xmlns:p14="http://schemas.microsoft.com/office/powerpoint/2010/main" val="57470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8"/>
          <p:cNvSpPr>
            <a:spLocks noChangeShapeType="1"/>
          </p:cNvSpPr>
          <p:nvPr/>
        </p:nvSpPr>
        <p:spPr bwMode="auto">
          <a:xfrm>
            <a:off x="5895753" y="4547502"/>
            <a:ext cx="3240088" cy="0"/>
          </a:xfrm>
          <a:prstGeom prst="line">
            <a:avLst/>
          </a:prstGeom>
          <a:noFill/>
          <a:ln w="15875">
            <a:solidFill>
              <a:schemeClr val="bg1"/>
            </a:solidFill>
            <a:round/>
            <a:headEnd/>
            <a:tailEnd/>
          </a:ln>
        </p:spPr>
        <p:txBody>
          <a:bodyPr/>
          <a:lstStyle/>
          <a:p>
            <a:endParaRPr lang="zh-CN" altLang="en-US"/>
          </a:p>
        </p:txBody>
      </p:sp>
      <p:grpSp>
        <p:nvGrpSpPr>
          <p:cNvPr id="16" name="组合 15"/>
          <p:cNvGrpSpPr/>
          <p:nvPr/>
        </p:nvGrpSpPr>
        <p:grpSpPr>
          <a:xfrm>
            <a:off x="0" y="6655668"/>
            <a:ext cx="9144000" cy="202332"/>
            <a:chOff x="0" y="6655668"/>
            <a:chExt cx="9144000" cy="202332"/>
          </a:xfrm>
        </p:grpSpPr>
        <p:sp>
          <p:nvSpPr>
            <p:cNvPr id="17" name="矩形 16"/>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866946" y="274112"/>
            <a:ext cx="6615306" cy="646331"/>
          </a:xfrm>
          <a:prstGeom prst="rect">
            <a:avLst/>
          </a:prstGeom>
          <a:noFill/>
        </p:spPr>
        <p:txBody>
          <a:bodyPr wrap="square" rtlCol="0">
            <a:spAutoFit/>
          </a:bodyPr>
          <a:lstStyle/>
          <a:p>
            <a:r>
              <a:rPr lang="en-US" altLang="zh-CN" sz="3600" dirty="0">
                <a:solidFill>
                  <a:schemeClr val="tx1">
                    <a:lumMod val="75000"/>
                    <a:lumOff val="25000"/>
                  </a:schemeClr>
                </a:solidFill>
                <a:ea typeface="微软雅黑" pitchFamily="34" charset="-122"/>
              </a:rPr>
              <a:t>HTTP</a:t>
            </a:r>
            <a:r>
              <a:rPr lang="zh-CN" altLang="en-US" sz="3600" dirty="0">
                <a:solidFill>
                  <a:schemeClr val="tx1">
                    <a:lumMod val="75000"/>
                    <a:lumOff val="25000"/>
                  </a:schemeClr>
                </a:solidFill>
                <a:ea typeface="微软雅黑" pitchFamily="34" charset="-122"/>
              </a:rPr>
              <a:t>错误码和错误信息</a:t>
            </a:r>
          </a:p>
        </p:txBody>
      </p:sp>
      <p:graphicFrame>
        <p:nvGraphicFramePr>
          <p:cNvPr id="2" name="表格 1"/>
          <p:cNvGraphicFramePr>
            <a:graphicFrameLocks noGrp="1"/>
          </p:cNvGraphicFramePr>
          <p:nvPr>
            <p:extLst>
              <p:ext uri="{D42A27DB-BD31-4B8C-83A1-F6EECF244321}">
                <p14:modId xmlns:p14="http://schemas.microsoft.com/office/powerpoint/2010/main" val="256807558"/>
              </p:ext>
            </p:extLst>
          </p:nvPr>
        </p:nvGraphicFramePr>
        <p:xfrm>
          <a:off x="683567" y="2723123"/>
          <a:ext cx="7416825" cy="3802220"/>
        </p:xfrm>
        <a:graphic>
          <a:graphicData uri="http://schemas.openxmlformats.org/drawingml/2006/table">
            <a:tbl>
              <a:tblPr/>
              <a:tblGrid>
                <a:gridCol w="596757"/>
                <a:gridCol w="1691413"/>
                <a:gridCol w="5128655"/>
              </a:tblGrid>
              <a:tr h="328734">
                <a:tc>
                  <a:txBody>
                    <a:bodyPr/>
                    <a:lstStyle/>
                    <a:p>
                      <a:r>
                        <a:rPr lang="en-US" sz="900" b="1" dirty="0" smtClean="0">
                          <a:effectLst/>
                          <a:latin typeface="微软雅黑" panose="020B0503020204020204" pitchFamily="34" charset="-122"/>
                          <a:ea typeface="微软雅黑" panose="020B0503020204020204" pitchFamily="34" charset="-122"/>
                        </a:rPr>
                        <a:t>HTTP</a:t>
                      </a:r>
                      <a:endParaRPr lang="en-US" sz="900" b="1"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B2D133"/>
                    </a:solidFill>
                  </a:tcPr>
                </a:tc>
                <a:tc>
                  <a:txBody>
                    <a:bodyPr/>
                    <a:lstStyle/>
                    <a:p>
                      <a:r>
                        <a:rPr lang="en-US" altLang="zh-CN" sz="900" b="1" dirty="0" smtClean="0">
                          <a:effectLst/>
                          <a:latin typeface="微软雅黑" panose="020B0503020204020204" pitchFamily="34" charset="-122"/>
                          <a:ea typeface="微软雅黑" panose="020B0503020204020204" pitchFamily="34" charset="-122"/>
                        </a:rPr>
                        <a:t>HTTP</a:t>
                      </a:r>
                      <a:r>
                        <a:rPr lang="zh-CN" altLang="en-US" sz="900" b="1" dirty="0" smtClean="0">
                          <a:effectLst/>
                          <a:latin typeface="微软雅黑" panose="020B0503020204020204" pitchFamily="34" charset="-122"/>
                          <a:ea typeface="微软雅黑" panose="020B0503020204020204" pitchFamily="34" charset="-122"/>
                        </a:rPr>
                        <a:t>错误码说明</a:t>
                      </a:r>
                      <a:endParaRPr lang="zh-CN" altLang="en-US" sz="900" b="1"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B2D133"/>
                    </a:solidFill>
                  </a:tcPr>
                </a:tc>
                <a:tc>
                  <a:txBody>
                    <a:bodyPr/>
                    <a:lstStyle/>
                    <a:p>
                      <a:r>
                        <a:rPr lang="zh-CN" altLang="en-US" sz="900" b="1" dirty="0" smtClean="0">
                          <a:effectLst/>
                          <a:latin typeface="微软雅黑" panose="020B0503020204020204" pitchFamily="34" charset="-122"/>
                          <a:ea typeface="微软雅黑" panose="020B0503020204020204" pitchFamily="34" charset="-122"/>
                        </a:rPr>
                        <a:t>客户端显示消息</a:t>
                      </a:r>
                      <a:endParaRPr lang="zh-CN" altLang="en-US" sz="900" b="1"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B2D133"/>
                    </a:solidFill>
                  </a:tcPr>
                </a:tc>
              </a:tr>
              <a:tr h="328734">
                <a:tc>
                  <a:txBody>
                    <a:bodyPr/>
                    <a:lstStyle/>
                    <a:p>
                      <a:r>
                        <a:rPr lang="en-US" altLang="zh-CN" sz="900" dirty="0" smtClean="0">
                          <a:effectLst/>
                          <a:latin typeface="微软雅黑" panose="020B0503020204020204" pitchFamily="34" charset="-122"/>
                          <a:ea typeface="微软雅黑" panose="020B0503020204020204" pitchFamily="34" charset="-122"/>
                        </a:rPr>
                        <a:t>200</a:t>
                      </a:r>
                      <a:endParaRPr lang="en-US" altLang="zh-CN"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kern="1200" dirty="0" smtClean="0">
                          <a:solidFill>
                            <a:schemeClr val="tx1"/>
                          </a:solidFill>
                          <a:effectLst/>
                          <a:latin typeface="微软雅黑" panose="020B0503020204020204" pitchFamily="34" charset="-122"/>
                          <a:ea typeface="微软雅黑" panose="020B0503020204020204" pitchFamily="34" charset="-122"/>
                          <a:cs typeface="+mn-cs"/>
                        </a:rPr>
                        <a:t>请求已成功</a:t>
                      </a:r>
                      <a:endParaRPr lang="en-US" altLang="zh-CN" sz="9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effectLst/>
                          <a:latin typeface="微软雅黑" panose="020B0503020204020204" pitchFamily="34" charset="-122"/>
                          <a:ea typeface="微软雅黑" panose="020B0503020204020204" pitchFamily="34" charset="-122"/>
                        </a:rPr>
                        <a:t>操作成功</a:t>
                      </a:r>
                      <a:r>
                        <a:rPr lang="en-US" altLang="zh-CN" sz="900" dirty="0" smtClean="0">
                          <a:effectLst/>
                          <a:latin typeface="微软雅黑" panose="020B0503020204020204" pitchFamily="34" charset="-122"/>
                          <a:ea typeface="微软雅黑" panose="020B0503020204020204" pitchFamily="34" charset="-122"/>
                        </a:rPr>
                        <a:t>,</a:t>
                      </a:r>
                      <a:r>
                        <a:rPr lang="en-US" altLang="zh-CN" sz="900" baseline="0" dirty="0" smtClean="0">
                          <a:effectLst/>
                          <a:latin typeface="微软雅黑" panose="020B0503020204020204" pitchFamily="34" charset="-122"/>
                          <a:ea typeface="微软雅黑" panose="020B0503020204020204" pitchFamily="34" charset="-122"/>
                        </a:rPr>
                        <a:t>  </a:t>
                      </a:r>
                      <a:r>
                        <a:rPr lang="zh-CN" altLang="en-US" sz="900" baseline="0" dirty="0" smtClean="0">
                          <a:effectLst/>
                          <a:latin typeface="微软雅黑" panose="020B0503020204020204" pitchFamily="34" charset="-122"/>
                          <a:ea typeface="微软雅黑" panose="020B0503020204020204" pitchFamily="34" charset="-122"/>
                        </a:rPr>
                        <a:t>修改成功、删除成功等， 针对</a:t>
                      </a:r>
                      <a:r>
                        <a:rPr lang="en-US" altLang="zh-CN" sz="900" baseline="0" dirty="0" smtClean="0">
                          <a:effectLst/>
                          <a:latin typeface="微软雅黑" panose="020B0503020204020204" pitchFamily="34" charset="-122"/>
                          <a:ea typeface="微软雅黑" panose="020B0503020204020204" pitchFamily="34" charset="-122"/>
                        </a:rPr>
                        <a:t>HTTP</a:t>
                      </a:r>
                      <a:r>
                        <a:rPr lang="zh-CN" altLang="en-US" sz="900" baseline="0" dirty="0" smtClean="0">
                          <a:effectLst/>
                          <a:latin typeface="微软雅黑" panose="020B0503020204020204" pitchFamily="34" charset="-122"/>
                          <a:ea typeface="微软雅黑" panose="020B0503020204020204" pitchFamily="34" charset="-122"/>
                        </a:rPr>
                        <a:t>请求方法</a:t>
                      </a:r>
                      <a:r>
                        <a:rPr lang="en-US" altLang="zh-CN" sz="900" dirty="0" smtClean="0">
                          <a:effectLst/>
                          <a:latin typeface="微软雅黑" panose="020B0503020204020204" pitchFamily="34" charset="-122"/>
                          <a:ea typeface="微软雅黑" panose="020B0503020204020204" pitchFamily="34" charset="-122"/>
                        </a:rPr>
                        <a:t>GET</a:t>
                      </a:r>
                      <a:r>
                        <a:rPr lang="zh-CN" altLang="en-US" sz="900" baseline="0" dirty="0" smtClean="0">
                          <a:effectLst/>
                          <a:latin typeface="微软雅黑" panose="020B0503020204020204" pitchFamily="34" charset="-122"/>
                          <a:ea typeface="微软雅黑" panose="020B0503020204020204" pitchFamily="34" charset="-122"/>
                        </a:rPr>
                        <a:t>，</a:t>
                      </a:r>
                      <a:r>
                        <a:rPr lang="en-US" altLang="zh-CN" sz="900" baseline="0" dirty="0" smtClean="0">
                          <a:effectLst/>
                          <a:latin typeface="微软雅黑" panose="020B0503020204020204" pitchFamily="34" charset="-122"/>
                          <a:ea typeface="微软雅黑" panose="020B0503020204020204" pitchFamily="34" charset="-122"/>
                        </a:rPr>
                        <a:t>PUT</a:t>
                      </a:r>
                      <a:r>
                        <a:rPr lang="zh-CN" altLang="en-US" sz="900" baseline="0" dirty="0" smtClean="0">
                          <a:effectLst/>
                          <a:latin typeface="微软雅黑" panose="020B0503020204020204" pitchFamily="34" charset="-122"/>
                          <a:ea typeface="微软雅黑" panose="020B0503020204020204" pitchFamily="34" charset="-122"/>
                        </a:rPr>
                        <a:t>，</a:t>
                      </a:r>
                      <a:r>
                        <a:rPr lang="en-US" altLang="zh-CN" sz="900" baseline="0" dirty="0" smtClean="0">
                          <a:effectLst/>
                          <a:latin typeface="微软雅黑" panose="020B0503020204020204" pitchFamily="34" charset="-122"/>
                          <a:ea typeface="微软雅黑" panose="020B0503020204020204" pitchFamily="34" charset="-122"/>
                        </a:rPr>
                        <a:t>DELETE</a:t>
                      </a:r>
                      <a:endParaRPr lang="en-US" altLang="zh-CN" sz="900" dirty="0" smtClean="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44672">
                <a:tc>
                  <a:txBody>
                    <a:bodyPr/>
                    <a:lstStyle/>
                    <a:p>
                      <a:r>
                        <a:rPr lang="en-US" altLang="zh-CN" sz="900" dirty="0" smtClean="0">
                          <a:effectLst/>
                          <a:latin typeface="微软雅黑" panose="020B0503020204020204" pitchFamily="34" charset="-122"/>
                          <a:ea typeface="微软雅黑" panose="020B0503020204020204" pitchFamily="34" charset="-122"/>
                        </a:rPr>
                        <a:t>201</a:t>
                      </a:r>
                      <a:endParaRPr lang="en-US" altLang="zh-CN"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已创建</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创建成功，新增成功，</a:t>
                      </a:r>
                      <a:r>
                        <a:rPr lang="zh-CN" altLang="en-US" sz="900" baseline="0" dirty="0" smtClean="0">
                          <a:effectLst/>
                          <a:latin typeface="微软雅黑" panose="020B0503020204020204" pitchFamily="34" charset="-122"/>
                          <a:ea typeface="微软雅黑" panose="020B0503020204020204" pitchFamily="34" charset="-122"/>
                        </a:rPr>
                        <a:t>针对</a:t>
                      </a:r>
                      <a:r>
                        <a:rPr lang="en-US" altLang="zh-CN" sz="900" baseline="0" dirty="0" smtClean="0">
                          <a:effectLst/>
                          <a:latin typeface="微软雅黑" panose="020B0503020204020204" pitchFamily="34" charset="-122"/>
                          <a:ea typeface="微软雅黑" panose="020B0503020204020204" pitchFamily="34" charset="-122"/>
                        </a:rPr>
                        <a:t>HTTP</a:t>
                      </a:r>
                      <a:r>
                        <a:rPr lang="zh-CN" altLang="en-US" sz="900" baseline="0" dirty="0" smtClean="0">
                          <a:effectLst/>
                          <a:latin typeface="微软雅黑" panose="020B0503020204020204" pitchFamily="34" charset="-122"/>
                          <a:ea typeface="微软雅黑" panose="020B0503020204020204" pitchFamily="34" charset="-122"/>
                        </a:rPr>
                        <a:t>请求方法</a:t>
                      </a:r>
                      <a:r>
                        <a:rPr lang="en-US" altLang="zh-CN" sz="900" baseline="0" dirty="0" smtClean="0">
                          <a:effectLst/>
                          <a:latin typeface="微软雅黑" panose="020B0503020204020204" pitchFamily="34" charset="-122"/>
                          <a:ea typeface="微软雅黑" panose="020B0503020204020204" pitchFamily="34" charset="-122"/>
                        </a:rPr>
                        <a:t>POST</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68925">
                <a:tc>
                  <a:txBody>
                    <a:bodyPr/>
                    <a:lstStyle/>
                    <a:p>
                      <a:r>
                        <a:rPr lang="en-US" altLang="zh-CN" sz="900" dirty="0" smtClean="0">
                          <a:effectLst/>
                          <a:latin typeface="微软雅黑" panose="020B0503020204020204" pitchFamily="34" charset="-122"/>
                          <a:ea typeface="微软雅黑" panose="020B0503020204020204" pitchFamily="34" charset="-122"/>
                        </a:rPr>
                        <a:t>301</a:t>
                      </a:r>
                      <a:endParaRPr lang="en-US" altLang="zh-CN"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重定向</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操作成功。</a:t>
                      </a:r>
                      <a:r>
                        <a:rPr lang="zh-CN" altLang="en-US" sz="900" baseline="0" dirty="0" smtClean="0">
                          <a:effectLst/>
                          <a:latin typeface="微软雅黑" panose="020B0503020204020204" pitchFamily="34" charset="-122"/>
                          <a:ea typeface="微软雅黑" panose="020B0503020204020204" pitchFamily="34" charset="-122"/>
                        </a:rPr>
                        <a:t> 返回一个</a:t>
                      </a:r>
                      <a:r>
                        <a:rPr lang="en-US" altLang="zh-CN" sz="900" baseline="0" dirty="0" smtClean="0">
                          <a:effectLst/>
                          <a:latin typeface="微软雅黑" panose="020B0503020204020204" pitchFamily="34" charset="-122"/>
                          <a:ea typeface="微软雅黑" panose="020B0503020204020204" pitchFamily="34" charset="-122"/>
                        </a:rPr>
                        <a:t>action, </a:t>
                      </a:r>
                      <a:r>
                        <a:rPr lang="zh-CN" altLang="en-US" sz="900" baseline="0" dirty="0" smtClean="0">
                          <a:effectLst/>
                          <a:latin typeface="微软雅黑" panose="020B0503020204020204" pitchFamily="34" charset="-122"/>
                          <a:ea typeface="微软雅黑" panose="020B0503020204020204" pitchFamily="34" charset="-122"/>
                        </a:rPr>
                        <a:t>跳转到下个操作</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28734">
                <a:tc>
                  <a:txBody>
                    <a:bodyPr/>
                    <a:lstStyle/>
                    <a:p>
                      <a:r>
                        <a:rPr lang="en-US" altLang="zh-CN" sz="900" dirty="0">
                          <a:effectLst/>
                          <a:latin typeface="微软雅黑" panose="020B0503020204020204" pitchFamily="34" charset="-122"/>
                          <a:ea typeface="微软雅黑" panose="020B0503020204020204" pitchFamily="34" charset="-122"/>
                        </a:rPr>
                        <a:t>400</a:t>
                      </a: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请求无效</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参数为空、参数不正确</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33218">
                <a:tc>
                  <a:txBody>
                    <a:bodyPr/>
                    <a:lstStyle/>
                    <a:p>
                      <a:r>
                        <a:rPr lang="en-US" altLang="zh-CN" sz="900" dirty="0">
                          <a:effectLst/>
                          <a:latin typeface="微软雅黑" panose="020B0503020204020204" pitchFamily="34" charset="-122"/>
                          <a:ea typeface="微软雅黑" panose="020B0503020204020204" pitchFamily="34" charset="-122"/>
                        </a:rPr>
                        <a:t>401</a:t>
                      </a: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鉴权失败</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重新登录</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28734">
                <a:tc>
                  <a:txBody>
                    <a:bodyPr/>
                    <a:lstStyle/>
                    <a:p>
                      <a:r>
                        <a:rPr lang="en-US" altLang="zh-CN" sz="900" dirty="0">
                          <a:effectLst/>
                          <a:latin typeface="微软雅黑" panose="020B0503020204020204" pitchFamily="34" charset="-122"/>
                          <a:ea typeface="微软雅黑" panose="020B0503020204020204" pitchFamily="34" charset="-122"/>
                        </a:rPr>
                        <a:t>403</a:t>
                      </a: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禁止访问</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不能访问无权限的</a:t>
                      </a:r>
                      <a:r>
                        <a:rPr lang="en-US" altLang="zh-CN" sz="900" dirty="0" smtClean="0">
                          <a:effectLst/>
                          <a:latin typeface="微软雅黑" panose="020B0503020204020204" pitchFamily="34" charset="-122"/>
                          <a:ea typeface="微软雅黑" panose="020B0503020204020204" pitchFamily="34" charset="-122"/>
                        </a:rPr>
                        <a:t>URL</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28734">
                <a:tc>
                  <a:txBody>
                    <a:bodyPr/>
                    <a:lstStyle/>
                    <a:p>
                      <a:r>
                        <a:rPr lang="en-US" altLang="zh-CN" sz="900" dirty="0">
                          <a:effectLst/>
                          <a:latin typeface="微软雅黑" panose="020B0503020204020204" pitchFamily="34" charset="-122"/>
                          <a:ea typeface="微软雅黑" panose="020B0503020204020204" pitchFamily="34" charset="-122"/>
                        </a:rPr>
                        <a:t>404</a:t>
                      </a: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无法找到资源</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数据找不到</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454267">
                <a:tc>
                  <a:txBody>
                    <a:bodyPr/>
                    <a:lstStyle/>
                    <a:p>
                      <a:r>
                        <a:rPr lang="en-US" altLang="zh-CN" sz="900" dirty="0">
                          <a:effectLst/>
                          <a:latin typeface="微软雅黑" panose="020B0503020204020204" pitchFamily="34" charset="-122"/>
                          <a:ea typeface="微软雅黑" panose="020B0503020204020204" pitchFamily="34" charset="-122"/>
                        </a:rPr>
                        <a:t>409</a:t>
                      </a: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请求冲突</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并发或版本冲突，请稍后再试</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28734">
                <a:tc>
                  <a:txBody>
                    <a:bodyPr/>
                    <a:lstStyle/>
                    <a:p>
                      <a:r>
                        <a:rPr lang="en-US" altLang="zh-CN" sz="900" dirty="0">
                          <a:effectLst/>
                          <a:latin typeface="微软雅黑" panose="020B0503020204020204" pitchFamily="34" charset="-122"/>
                          <a:ea typeface="微软雅黑" panose="020B0503020204020204" pitchFamily="34" charset="-122"/>
                        </a:rPr>
                        <a:t>429</a:t>
                      </a: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请求访问频繁</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28734">
                <a:tc>
                  <a:txBody>
                    <a:bodyPr/>
                    <a:lstStyle/>
                    <a:p>
                      <a:r>
                        <a:rPr lang="en-US" altLang="zh-CN" sz="900" dirty="0">
                          <a:effectLst/>
                          <a:latin typeface="微软雅黑" panose="020B0503020204020204" pitchFamily="34" charset="-122"/>
                          <a:ea typeface="微软雅黑" panose="020B0503020204020204" pitchFamily="34" charset="-122"/>
                        </a:rPr>
                        <a:t>500</a:t>
                      </a: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900" dirty="0" smtClean="0">
                          <a:effectLst/>
                          <a:latin typeface="微软雅黑" panose="020B0503020204020204" pitchFamily="34" charset="-122"/>
                          <a:ea typeface="微软雅黑" panose="020B0503020204020204" pitchFamily="34" charset="-122"/>
                        </a:rPr>
                        <a:t>服务器错误</a:t>
                      </a:r>
                      <a:endParaRPr lang="en-US" sz="900" dirty="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effectLst/>
                          <a:latin typeface="微软雅黑" panose="020B0503020204020204" pitchFamily="34" charset="-122"/>
                          <a:ea typeface="微软雅黑" panose="020B0503020204020204" pitchFamily="34" charset="-122"/>
                        </a:rPr>
                        <a:t>操作失败，请稍后再试</a:t>
                      </a:r>
                      <a:endParaRPr lang="en-US" altLang="zh-CN" sz="900" dirty="0" smtClean="0">
                        <a:effectLst/>
                        <a:latin typeface="微软雅黑" panose="020B0503020204020204" pitchFamily="34" charset="-122"/>
                        <a:ea typeface="微软雅黑" panose="020B0503020204020204" pitchFamily="34" charset="-122"/>
                      </a:endParaRPr>
                    </a:p>
                  </a:txBody>
                  <a:tcPr marL="59940" marR="59940" marT="27665" marB="27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796906" y="1484784"/>
            <a:ext cx="6552728" cy="1200329"/>
          </a:xfrm>
          <a:prstGeom prst="rect">
            <a:avLst/>
          </a:prstGeom>
          <a:noFill/>
        </p:spPr>
        <p:txBody>
          <a:bodyPr wrap="square" rtlCol="0">
            <a:spAutoFit/>
          </a:bodyPr>
          <a:lstStyle/>
          <a:p>
            <a:r>
              <a:rPr lang="en-US" altLang="zh-CN" dirty="0"/>
              <a:t>2xx = </a:t>
            </a:r>
            <a:r>
              <a:rPr lang="en-US" altLang="zh-CN" dirty="0" smtClean="0"/>
              <a:t>Success (</a:t>
            </a:r>
            <a:r>
              <a:rPr lang="zh-CN" altLang="en-US" dirty="0" smtClean="0"/>
              <a:t>成功</a:t>
            </a:r>
            <a:r>
              <a:rPr lang="en-US" altLang="zh-CN" dirty="0" smtClean="0"/>
              <a:t>)</a:t>
            </a:r>
          </a:p>
          <a:p>
            <a:r>
              <a:rPr lang="en-US" altLang="zh-CN" dirty="0" smtClean="0"/>
              <a:t>3xx </a:t>
            </a:r>
            <a:r>
              <a:rPr lang="en-US" altLang="zh-CN" dirty="0"/>
              <a:t>= </a:t>
            </a:r>
            <a:r>
              <a:rPr lang="en-US" altLang="zh-CN" dirty="0" smtClean="0"/>
              <a:t>Redirect</a:t>
            </a:r>
            <a:r>
              <a:rPr lang="zh-CN" altLang="en-US" dirty="0" smtClean="0"/>
              <a:t> </a:t>
            </a:r>
            <a:r>
              <a:rPr lang="en-US" altLang="zh-CN" dirty="0" smtClean="0"/>
              <a:t>(</a:t>
            </a:r>
            <a:r>
              <a:rPr lang="zh-CN" altLang="en-US" dirty="0" smtClean="0"/>
              <a:t>重</a:t>
            </a:r>
            <a:r>
              <a:rPr lang="zh-CN" altLang="en-US" dirty="0"/>
              <a:t>定</a:t>
            </a:r>
            <a:r>
              <a:rPr lang="zh-CN" altLang="en-US" dirty="0" smtClean="0"/>
              <a:t>向</a:t>
            </a:r>
            <a:r>
              <a:rPr lang="en-US" altLang="zh-CN" dirty="0" smtClean="0"/>
              <a:t>)</a:t>
            </a:r>
          </a:p>
          <a:p>
            <a:r>
              <a:rPr lang="en-US" altLang="zh-CN" dirty="0" smtClean="0"/>
              <a:t>4xx </a:t>
            </a:r>
            <a:r>
              <a:rPr lang="en-US" altLang="zh-CN" dirty="0"/>
              <a:t>= User </a:t>
            </a:r>
            <a:r>
              <a:rPr lang="en-US" altLang="zh-CN" dirty="0" smtClean="0"/>
              <a:t>error</a:t>
            </a:r>
            <a:r>
              <a:rPr lang="zh-CN" altLang="en-US" dirty="0" smtClean="0"/>
              <a:t> </a:t>
            </a:r>
            <a:r>
              <a:rPr lang="en-US" altLang="zh-CN" dirty="0" smtClean="0"/>
              <a:t>(</a:t>
            </a:r>
            <a:r>
              <a:rPr lang="zh-CN" altLang="en-US" dirty="0" smtClean="0"/>
              <a:t>客</a:t>
            </a:r>
            <a:r>
              <a:rPr lang="zh-CN" altLang="en-US" dirty="0"/>
              <a:t>户端错</a:t>
            </a:r>
            <a:r>
              <a:rPr lang="zh-CN" altLang="en-US" dirty="0" smtClean="0"/>
              <a:t>误</a:t>
            </a:r>
            <a:r>
              <a:rPr lang="en-US" altLang="zh-CN" dirty="0" smtClean="0"/>
              <a:t>)</a:t>
            </a:r>
          </a:p>
          <a:p>
            <a:r>
              <a:rPr lang="en-US" altLang="zh-CN" dirty="0" smtClean="0"/>
              <a:t>5xx </a:t>
            </a:r>
            <a:r>
              <a:rPr lang="en-US" altLang="zh-CN" dirty="0"/>
              <a:t>= Server </a:t>
            </a:r>
            <a:r>
              <a:rPr lang="en-US" altLang="zh-CN" dirty="0" smtClean="0"/>
              <a:t>error (</a:t>
            </a:r>
            <a:r>
              <a:rPr lang="zh-CN" altLang="en-US" dirty="0" smtClean="0"/>
              <a:t>服</a:t>
            </a:r>
            <a:r>
              <a:rPr lang="zh-CN" altLang="en-US" dirty="0"/>
              <a:t>务器端错</a:t>
            </a:r>
            <a:r>
              <a:rPr lang="zh-CN" altLang="en-US" dirty="0" smtClean="0"/>
              <a:t>误</a:t>
            </a:r>
            <a:r>
              <a:rPr lang="en-US" altLang="zh-CN" dirty="0" smtClean="0"/>
              <a:t>)</a:t>
            </a:r>
            <a:endParaRPr lang="zh-CN" altLang="en-US" dirty="0"/>
          </a:p>
        </p:txBody>
      </p:sp>
      <p:sp>
        <p:nvSpPr>
          <p:cNvPr id="9" name="椭圆 8"/>
          <p:cNvSpPr/>
          <p:nvPr/>
        </p:nvSpPr>
        <p:spPr>
          <a:xfrm>
            <a:off x="616906" y="973437"/>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1</a:t>
            </a:r>
            <a:endParaRPr lang="zh-CN" altLang="en-US" sz="2000" b="1" dirty="0">
              <a:latin typeface="Frutiger 55 Roman" pitchFamily="34" charset="0"/>
            </a:endParaRPr>
          </a:p>
        </p:txBody>
      </p:sp>
      <p:sp>
        <p:nvSpPr>
          <p:cNvPr id="10" name="TextBox 9"/>
          <p:cNvSpPr txBox="1"/>
          <p:nvPr/>
        </p:nvSpPr>
        <p:spPr>
          <a:xfrm>
            <a:off x="1133872" y="963885"/>
            <a:ext cx="1376915" cy="369332"/>
          </a:xfrm>
          <a:prstGeom prst="rect">
            <a:avLst/>
          </a:prstGeom>
          <a:noFill/>
        </p:spPr>
        <p:txBody>
          <a:bodyPr wrap="none" rtlCol="0">
            <a:spAutoFit/>
          </a:bodyPr>
          <a:lstStyle/>
          <a:p>
            <a:r>
              <a:rPr lang="en-US" altLang="zh-CN" b="1" dirty="0" smtClean="0">
                <a:solidFill>
                  <a:schemeClr val="tx1">
                    <a:lumMod val="75000"/>
                    <a:lumOff val="25000"/>
                  </a:schemeClr>
                </a:solidFill>
                <a:ea typeface="微软雅黑" pitchFamily="34" charset="-122"/>
              </a:rPr>
              <a:t>HTTP</a:t>
            </a:r>
            <a:r>
              <a:rPr lang="zh-CN" altLang="en-US" b="1" dirty="0" smtClean="0">
                <a:solidFill>
                  <a:schemeClr val="tx1">
                    <a:lumMod val="75000"/>
                    <a:lumOff val="25000"/>
                  </a:schemeClr>
                </a:solidFill>
                <a:ea typeface="微软雅黑" pitchFamily="34" charset="-122"/>
              </a:rPr>
              <a:t>错误码</a:t>
            </a:r>
          </a:p>
        </p:txBody>
      </p:sp>
    </p:spTree>
    <p:extLst>
      <p:ext uri="{BB962C8B-B14F-4D97-AF65-F5344CB8AC3E}">
        <p14:creationId xmlns:p14="http://schemas.microsoft.com/office/powerpoint/2010/main" val="353198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8"/>
          <p:cNvSpPr>
            <a:spLocks noChangeShapeType="1"/>
          </p:cNvSpPr>
          <p:nvPr/>
        </p:nvSpPr>
        <p:spPr bwMode="auto">
          <a:xfrm>
            <a:off x="5895753" y="4547502"/>
            <a:ext cx="3240088" cy="0"/>
          </a:xfrm>
          <a:prstGeom prst="line">
            <a:avLst/>
          </a:prstGeom>
          <a:noFill/>
          <a:ln w="15875">
            <a:solidFill>
              <a:schemeClr val="bg1"/>
            </a:solidFill>
            <a:round/>
            <a:headEnd/>
            <a:tailEnd/>
          </a:ln>
        </p:spPr>
        <p:txBody>
          <a:bodyPr/>
          <a:lstStyle/>
          <a:p>
            <a:endParaRPr lang="zh-CN" altLang="en-US"/>
          </a:p>
        </p:txBody>
      </p:sp>
      <p:grpSp>
        <p:nvGrpSpPr>
          <p:cNvPr id="16" name="组合 15"/>
          <p:cNvGrpSpPr/>
          <p:nvPr/>
        </p:nvGrpSpPr>
        <p:grpSpPr>
          <a:xfrm>
            <a:off x="0" y="6655668"/>
            <a:ext cx="9144000" cy="202332"/>
            <a:chOff x="0" y="6655668"/>
            <a:chExt cx="9144000" cy="202332"/>
          </a:xfrm>
        </p:grpSpPr>
        <p:sp>
          <p:nvSpPr>
            <p:cNvPr id="17" name="矩形 16"/>
            <p:cNvSpPr/>
            <p:nvPr/>
          </p:nvSpPr>
          <p:spPr>
            <a:xfrm>
              <a:off x="1547664" y="6655668"/>
              <a:ext cx="7596336" cy="202332"/>
            </a:xfrm>
            <a:prstGeom prst="rect">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655668"/>
              <a:ext cx="2267745" cy="202332"/>
            </a:xfrm>
            <a:prstGeom prst="rect">
              <a:avLst/>
            </a:prstGeom>
            <a:solidFill>
              <a:srgbClr val="F3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827584" y="274112"/>
            <a:ext cx="6615306" cy="646331"/>
          </a:xfrm>
          <a:prstGeom prst="rect">
            <a:avLst/>
          </a:prstGeom>
          <a:noFill/>
        </p:spPr>
        <p:txBody>
          <a:bodyPr wrap="square" rtlCol="0">
            <a:spAutoFit/>
          </a:bodyPr>
          <a:lstStyle/>
          <a:p>
            <a:r>
              <a:rPr lang="zh-CN" altLang="en-US" sz="3600" dirty="0">
                <a:solidFill>
                  <a:schemeClr val="tx1">
                    <a:lumMod val="75000"/>
                    <a:lumOff val="25000"/>
                  </a:schemeClr>
                </a:solidFill>
                <a:ea typeface="微软雅黑" pitchFamily="34" charset="-122"/>
              </a:rPr>
              <a:t>版本</a:t>
            </a:r>
            <a:r>
              <a:rPr lang="zh-CN" altLang="en-US" sz="3600" dirty="0" smtClean="0">
                <a:solidFill>
                  <a:schemeClr val="tx1">
                    <a:lumMod val="75000"/>
                    <a:lumOff val="25000"/>
                  </a:schemeClr>
                </a:solidFill>
                <a:ea typeface="微软雅黑" pitchFamily="34" charset="-122"/>
              </a:rPr>
              <a:t>化</a:t>
            </a:r>
            <a:endParaRPr lang="zh-CN" altLang="en-US" sz="3600" dirty="0">
              <a:solidFill>
                <a:schemeClr val="tx1">
                  <a:lumMod val="75000"/>
                  <a:lumOff val="25000"/>
                </a:schemeClr>
              </a:solidFill>
              <a:ea typeface="微软雅黑" pitchFamily="34" charset="-122"/>
            </a:endParaRPr>
          </a:p>
        </p:txBody>
      </p:sp>
      <p:sp>
        <p:nvSpPr>
          <p:cNvPr id="7" name="椭圆 6"/>
          <p:cNvSpPr/>
          <p:nvPr/>
        </p:nvSpPr>
        <p:spPr>
          <a:xfrm>
            <a:off x="616906" y="973437"/>
            <a:ext cx="360000" cy="360000"/>
          </a:xfrm>
          <a:prstGeom prst="ellipse">
            <a:avLst/>
          </a:prstGeom>
          <a:solidFill>
            <a:srgbClr val="B2D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Frutiger 55 Roman" pitchFamily="34" charset="0"/>
              </a:rPr>
              <a:t>1</a:t>
            </a:r>
            <a:endParaRPr lang="zh-CN" altLang="en-US" sz="2000" b="1" dirty="0">
              <a:latin typeface="Frutiger 55 Roman" pitchFamily="34" charset="0"/>
            </a:endParaRPr>
          </a:p>
        </p:txBody>
      </p:sp>
      <p:sp>
        <p:nvSpPr>
          <p:cNvPr id="8" name="TextBox 7"/>
          <p:cNvSpPr txBox="1"/>
          <p:nvPr/>
        </p:nvSpPr>
        <p:spPr>
          <a:xfrm>
            <a:off x="1133872" y="963885"/>
            <a:ext cx="1338828" cy="369332"/>
          </a:xfrm>
          <a:prstGeom prst="rect">
            <a:avLst/>
          </a:prstGeom>
          <a:noFill/>
        </p:spPr>
        <p:txBody>
          <a:bodyPr wrap="none" rtlCol="0">
            <a:spAutoFit/>
          </a:bodyPr>
          <a:lstStyle/>
          <a:p>
            <a:r>
              <a:rPr lang="zh-CN" altLang="en-US" b="1" dirty="0" smtClean="0">
                <a:solidFill>
                  <a:schemeClr val="tx1">
                    <a:lumMod val="75000"/>
                    <a:lumOff val="25000"/>
                  </a:schemeClr>
                </a:solidFill>
                <a:ea typeface="微软雅黑" pitchFamily="34" charset="-122"/>
              </a:rPr>
              <a:t>接口版本化</a:t>
            </a:r>
          </a:p>
        </p:txBody>
      </p:sp>
      <p:sp>
        <p:nvSpPr>
          <p:cNvPr id="2" name="TextBox 1"/>
          <p:cNvSpPr txBox="1"/>
          <p:nvPr/>
        </p:nvSpPr>
        <p:spPr>
          <a:xfrm>
            <a:off x="796906" y="1412776"/>
            <a:ext cx="6718891"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版本号：</a:t>
            </a:r>
            <a:r>
              <a:rPr lang="en-US" altLang="zh-CN" dirty="0" smtClean="0"/>
              <a:t>[</a:t>
            </a:r>
            <a:r>
              <a:rPr lang="zh-CN" altLang="en-US" dirty="0" smtClean="0"/>
              <a:t>主版本号</a:t>
            </a:r>
            <a:r>
              <a:rPr lang="en-US" altLang="zh-CN" dirty="0" smtClean="0"/>
              <a:t>].[</a:t>
            </a:r>
            <a:r>
              <a:rPr lang="zh-CN" altLang="en-US" dirty="0"/>
              <a:t>次要版</a:t>
            </a:r>
            <a:r>
              <a:rPr lang="zh-CN" altLang="en-US" dirty="0" smtClean="0"/>
              <a:t>本号</a:t>
            </a:r>
            <a:r>
              <a:rPr lang="en-US" altLang="zh-CN" dirty="0" smtClean="0"/>
              <a:t>].[</a:t>
            </a:r>
            <a:r>
              <a:rPr lang="zh-CN" altLang="en-US" dirty="0" smtClean="0"/>
              <a:t>补丁版本号</a:t>
            </a:r>
            <a:r>
              <a:rPr lang="en-US" altLang="zh-CN" dirty="0" smtClean="0"/>
              <a:t>]</a:t>
            </a:r>
          </a:p>
          <a:p>
            <a:r>
              <a:rPr lang="zh-CN" altLang="en-US" dirty="0" smtClean="0"/>
              <a:t>例如：   </a:t>
            </a:r>
            <a:r>
              <a:rPr lang="en-US" altLang="zh-CN" dirty="0" smtClean="0"/>
              <a:t>1.0.0,  1.0.1</a:t>
            </a:r>
            <a:endParaRPr lang="zh-CN" altLang="en-US" dirty="0"/>
          </a:p>
        </p:txBody>
      </p:sp>
      <p:sp>
        <p:nvSpPr>
          <p:cNvPr id="11" name="TextBox 10"/>
          <p:cNvSpPr txBox="1"/>
          <p:nvPr/>
        </p:nvSpPr>
        <p:spPr>
          <a:xfrm>
            <a:off x="805437" y="2145630"/>
            <a:ext cx="6718891"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smtClean="0"/>
              <a:t>例如：</a:t>
            </a:r>
            <a:endParaRPr lang="en-US" altLang="zh-CN" dirty="0" smtClean="0"/>
          </a:p>
          <a:p>
            <a:r>
              <a:rPr lang="en-US" altLang="zh-CN" dirty="0" smtClean="0"/>
              <a:t>http://xxxxx/v1/</a:t>
            </a:r>
            <a:r>
              <a:rPr lang="zh-CN" altLang="en-US" dirty="0" smtClean="0"/>
              <a:t>资源</a:t>
            </a:r>
            <a:r>
              <a:rPr lang="en-US" altLang="zh-CN" dirty="0" smtClean="0"/>
              <a:t>/</a:t>
            </a:r>
          </a:p>
          <a:p>
            <a:r>
              <a:rPr lang="en-US" altLang="zh-CN" dirty="0" smtClean="0"/>
              <a:t>http://xxxxx/v2/</a:t>
            </a:r>
            <a:r>
              <a:rPr lang="zh-CN" altLang="en-US" dirty="0"/>
              <a:t>资源</a:t>
            </a:r>
            <a:r>
              <a:rPr lang="en-US" altLang="zh-CN" dirty="0" smtClean="0"/>
              <a:t>/</a:t>
            </a:r>
            <a:endParaRPr lang="zh-CN" altLang="en-US" dirty="0"/>
          </a:p>
        </p:txBody>
      </p:sp>
      <p:sp>
        <p:nvSpPr>
          <p:cNvPr id="12" name="TextBox 11"/>
          <p:cNvSpPr txBox="1"/>
          <p:nvPr/>
        </p:nvSpPr>
        <p:spPr>
          <a:xfrm>
            <a:off x="775791" y="3212976"/>
            <a:ext cx="6718891"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版本兼容：</a:t>
            </a:r>
            <a:endParaRPr lang="en-US" altLang="zh-CN" dirty="0" smtClean="0"/>
          </a:p>
          <a:p>
            <a:r>
              <a:rPr lang="zh-CN" altLang="en-US" dirty="0" smtClean="0"/>
              <a:t>修改</a:t>
            </a:r>
            <a:r>
              <a:rPr lang="en-US" altLang="zh-CN" dirty="0" smtClean="0"/>
              <a:t>[</a:t>
            </a:r>
            <a:r>
              <a:rPr lang="zh-CN" altLang="en-US" dirty="0"/>
              <a:t>次要版</a:t>
            </a:r>
            <a:r>
              <a:rPr lang="zh-CN" altLang="en-US" dirty="0" smtClean="0"/>
              <a:t>本号</a:t>
            </a:r>
            <a:r>
              <a:rPr lang="en-US" altLang="zh-CN" dirty="0" smtClean="0"/>
              <a:t>]</a:t>
            </a:r>
            <a:r>
              <a:rPr lang="zh-CN" altLang="en-US" dirty="0" smtClean="0"/>
              <a:t>和</a:t>
            </a:r>
            <a:r>
              <a:rPr lang="en-US" altLang="zh-CN" dirty="0" smtClean="0"/>
              <a:t>[</a:t>
            </a:r>
            <a:r>
              <a:rPr lang="zh-CN" altLang="en-US" dirty="0" smtClean="0"/>
              <a:t>补丁版本号</a:t>
            </a:r>
            <a:r>
              <a:rPr lang="en-US" altLang="zh-CN" dirty="0" smtClean="0"/>
              <a:t>]</a:t>
            </a:r>
            <a:r>
              <a:rPr lang="zh-CN" altLang="en-US" dirty="0" smtClean="0"/>
              <a:t> 都要</a:t>
            </a:r>
            <a:r>
              <a:rPr lang="zh-CN" altLang="en-US" dirty="0" smtClean="0">
                <a:solidFill>
                  <a:srgbClr val="FF0000"/>
                </a:solidFill>
              </a:rPr>
              <a:t>向后兼容</a:t>
            </a:r>
            <a:endParaRPr lang="zh-CN" altLang="en-US" dirty="0">
              <a:solidFill>
                <a:srgbClr val="FF0000"/>
              </a:solidFill>
            </a:endParaRPr>
          </a:p>
        </p:txBody>
      </p:sp>
      <p:sp>
        <p:nvSpPr>
          <p:cNvPr id="14" name="TextBox 13"/>
          <p:cNvSpPr txBox="1"/>
          <p:nvPr/>
        </p:nvSpPr>
        <p:spPr>
          <a:xfrm>
            <a:off x="775790" y="4005064"/>
            <a:ext cx="6748538"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b="1" dirty="0" smtClean="0"/>
              <a:t>可以向后兼容的操作</a:t>
            </a:r>
            <a:endParaRPr lang="en-US" altLang="zh-CN" b="1" dirty="0" smtClean="0"/>
          </a:p>
          <a:p>
            <a:r>
              <a:rPr lang="en-US" altLang="zh-CN" dirty="0" smtClean="0"/>
              <a:t>1. </a:t>
            </a:r>
            <a:r>
              <a:rPr lang="zh-CN" altLang="en-US" dirty="0" smtClean="0"/>
              <a:t>向 </a:t>
            </a:r>
            <a:r>
              <a:rPr lang="en-US" altLang="zh-CN" dirty="0"/>
              <a:t>API </a:t>
            </a:r>
            <a:r>
              <a:rPr lang="zh-CN" altLang="en-US" dirty="0"/>
              <a:t>接口添加方</a:t>
            </a:r>
            <a:r>
              <a:rPr lang="zh-CN" altLang="en-US" dirty="0" smtClean="0"/>
              <a:t>法或接口</a:t>
            </a:r>
            <a:endParaRPr lang="zh-CN" altLang="en-US" dirty="0"/>
          </a:p>
          <a:p>
            <a:r>
              <a:rPr lang="en-US" altLang="zh-CN" dirty="0" smtClean="0"/>
              <a:t>2. </a:t>
            </a:r>
            <a:r>
              <a:rPr lang="zh-CN" altLang="en-US" dirty="0" smtClean="0"/>
              <a:t>向</a:t>
            </a:r>
            <a:r>
              <a:rPr lang="zh-CN" altLang="en-US" dirty="0"/>
              <a:t>方法添加 </a:t>
            </a:r>
            <a:r>
              <a:rPr lang="en-US" altLang="zh-CN" dirty="0"/>
              <a:t>HTTP </a:t>
            </a:r>
            <a:r>
              <a:rPr lang="zh-CN" altLang="en-US" dirty="0"/>
              <a:t>绑定</a:t>
            </a:r>
          </a:p>
          <a:p>
            <a:r>
              <a:rPr lang="en-US" altLang="zh-CN" dirty="0" smtClean="0"/>
              <a:t>3. </a:t>
            </a:r>
            <a:r>
              <a:rPr lang="zh-CN" altLang="en-US" dirty="0" smtClean="0"/>
              <a:t>向</a:t>
            </a:r>
            <a:r>
              <a:rPr lang="zh-CN" altLang="en-US" dirty="0"/>
              <a:t>请求消息中添加字段</a:t>
            </a:r>
          </a:p>
          <a:p>
            <a:r>
              <a:rPr lang="en-US" altLang="zh-CN" dirty="0" smtClean="0"/>
              <a:t>4. </a:t>
            </a:r>
            <a:r>
              <a:rPr lang="zh-CN" altLang="en-US" dirty="0" smtClean="0"/>
              <a:t>向</a:t>
            </a:r>
            <a:r>
              <a:rPr lang="zh-CN" altLang="en-US" dirty="0"/>
              <a:t>响应消息中添加字段</a:t>
            </a:r>
          </a:p>
          <a:p>
            <a:r>
              <a:rPr lang="en-US" altLang="zh-CN" dirty="0" smtClean="0"/>
              <a:t>5. </a:t>
            </a:r>
            <a:r>
              <a:rPr lang="zh-CN" altLang="en-US" dirty="0" smtClean="0"/>
              <a:t>向</a:t>
            </a:r>
            <a:r>
              <a:rPr lang="zh-CN" altLang="en-US" dirty="0"/>
              <a:t>枚举添加</a:t>
            </a:r>
            <a:r>
              <a:rPr lang="zh-CN" altLang="en-US" dirty="0" smtClean="0"/>
              <a:t>值</a:t>
            </a:r>
            <a:endParaRPr lang="en-US" altLang="zh-CN" dirty="0" smtClean="0"/>
          </a:p>
        </p:txBody>
      </p:sp>
    </p:spTree>
    <p:extLst>
      <p:ext uri="{BB962C8B-B14F-4D97-AF65-F5344CB8AC3E}">
        <p14:creationId xmlns:p14="http://schemas.microsoft.com/office/powerpoint/2010/main" val="123297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animBg="1"/>
      <p:bldP spid="11" grpId="0" animBg="1"/>
      <p:bldP spid="12" grpId="0" animBg="1"/>
      <p:bldP spid="1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953</TotalTime>
  <Words>1178</Words>
  <Application>Microsoft Office PowerPoint</Application>
  <PresentationFormat>全屏显示(4:3)</PresentationFormat>
  <Paragraphs>194</Paragraphs>
  <Slides>13</Slides>
  <Notes>12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唐莉萍(tangliping)-品牌管理处</dc:creator>
  <cp:lastModifiedBy>64bitOEM</cp:lastModifiedBy>
  <cp:revision>195</cp:revision>
  <dcterms:created xsi:type="dcterms:W3CDTF">2015-08-18T09:11:32Z</dcterms:created>
  <dcterms:modified xsi:type="dcterms:W3CDTF">2017-06-17T10:07:35Z</dcterms:modified>
</cp:coreProperties>
</file>