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4"/>
  </p:notesMasterIdLst>
  <p:sldIdLst>
    <p:sldId id="392" r:id="rId2"/>
    <p:sldId id="304" r:id="rId3"/>
    <p:sldId id="348" r:id="rId4"/>
    <p:sldId id="349" r:id="rId5"/>
    <p:sldId id="363" r:id="rId6"/>
    <p:sldId id="316" r:id="rId7"/>
    <p:sldId id="317" r:id="rId8"/>
    <p:sldId id="321" r:id="rId9"/>
    <p:sldId id="322" r:id="rId10"/>
    <p:sldId id="378" r:id="rId11"/>
    <p:sldId id="380" r:id="rId12"/>
    <p:sldId id="372" r:id="rId13"/>
    <p:sldId id="373" r:id="rId14"/>
    <p:sldId id="370" r:id="rId15"/>
    <p:sldId id="379" r:id="rId16"/>
    <p:sldId id="371" r:id="rId17"/>
    <p:sldId id="374" r:id="rId18"/>
    <p:sldId id="376" r:id="rId19"/>
    <p:sldId id="375" r:id="rId20"/>
    <p:sldId id="377" r:id="rId21"/>
    <p:sldId id="319" r:id="rId22"/>
    <p:sldId id="387" r:id="rId23"/>
    <p:sldId id="325" r:id="rId24"/>
    <p:sldId id="383" r:id="rId25"/>
    <p:sldId id="326" r:id="rId26"/>
    <p:sldId id="328" r:id="rId27"/>
    <p:sldId id="329" r:id="rId28"/>
    <p:sldId id="381" r:id="rId29"/>
    <p:sldId id="368" r:id="rId30"/>
    <p:sldId id="340" r:id="rId31"/>
    <p:sldId id="341" r:id="rId32"/>
    <p:sldId id="342" r:id="rId33"/>
    <p:sldId id="343" r:id="rId34"/>
    <p:sldId id="345" r:id="rId35"/>
    <p:sldId id="388" r:id="rId36"/>
    <p:sldId id="346" r:id="rId37"/>
    <p:sldId id="347" r:id="rId38"/>
    <p:sldId id="367" r:id="rId39"/>
    <p:sldId id="334" r:id="rId40"/>
    <p:sldId id="389" r:id="rId41"/>
    <p:sldId id="390" r:id="rId42"/>
    <p:sldId id="391" r:id="rId4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3AE"/>
    <a:srgbClr val="002060"/>
    <a:srgbClr val="003366"/>
    <a:srgbClr val="9F5FCF"/>
    <a:srgbClr val="FFCC00"/>
    <a:srgbClr val="CC9900"/>
    <a:srgbClr val="FFFF00"/>
    <a:srgbClr val="FFFF66"/>
    <a:srgbClr val="CC00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 autoAdjust="0"/>
    <p:restoredTop sz="86309" autoAdjust="0"/>
  </p:normalViewPr>
  <p:slideViewPr>
    <p:cSldViewPr>
      <p:cViewPr varScale="1">
        <p:scale>
          <a:sx n="98" d="100"/>
          <a:sy n="98" d="100"/>
        </p:scale>
        <p:origin x="2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编译器：把源代码转化为汇编语言或机器指令</a:t>
            </a:r>
            <a:endParaRPr kumimoji="1" lang="en-US" altLang="zh-CN" dirty="0"/>
          </a:p>
          <a:p>
            <a:r>
              <a:rPr kumimoji="1" lang="zh-CN" altLang="en-US" dirty="0"/>
              <a:t>链接器：把各段程序链接为一个完整的可执行程序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73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23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一般自带</a:t>
            </a:r>
            <a:r>
              <a:rPr lang="en-US" altLang="zh-CN" dirty="0"/>
              <a:t>g++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32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Dev-C++</a:t>
            </a:r>
            <a:r>
              <a:rPr lang="zh-CN" altLang="en-US" dirty="0"/>
              <a:t>会顺便帮忙装一个</a:t>
            </a:r>
            <a:r>
              <a:rPr lang="en-US" altLang="zh-CN" sz="1200" dirty="0"/>
              <a:t>TDM-GCC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532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Code::Blocks</a:t>
            </a:r>
            <a:r>
              <a:rPr lang="en-US" altLang="zh-CN" baseline="0" dirty="0"/>
              <a:t> </a:t>
            </a:r>
            <a:r>
              <a:rPr lang="zh-CN" altLang="en-US" baseline="0" dirty="0"/>
              <a:t>开源跨平台</a:t>
            </a:r>
            <a:endParaRPr lang="en-US" altLang="zh-CN" baseline="0" dirty="0"/>
          </a:p>
          <a:p>
            <a:r>
              <a:rPr lang="en-US" altLang="zh-CN" baseline="0" dirty="0" err="1"/>
              <a:t>CLion</a:t>
            </a:r>
            <a:r>
              <a:rPr lang="en-US" altLang="zh-CN" baseline="0" dirty="0"/>
              <a:t> </a:t>
            </a:r>
            <a:r>
              <a:rPr lang="zh-CN" altLang="en-US" baseline="0" dirty="0"/>
              <a:t>闭源跨平台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29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创建项目后需要稍等项目初始化才能</a:t>
            </a:r>
            <a:r>
              <a:rPr lang="en-US" altLang="zh-CN" dirty="0"/>
              <a:t>build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私有仓库已免费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185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自动修改</a:t>
            </a:r>
            <a:r>
              <a:rPr lang="en-US" altLang="zh-CN" dirty="0"/>
              <a:t>CMakeLists.txt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59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其它创新性的想法</a:t>
            </a:r>
            <a:r>
              <a:rPr lang="zh-CN" altLang="en-US" dirty="0">
                <a:sym typeface="Wingdings" panose="05000000000000000000" pitchFamily="2" charset="2"/>
              </a:rPr>
              <a:t>  </a:t>
            </a:r>
          </a:p>
          <a:p>
            <a:r>
              <a:rPr kumimoji="1" lang="en-US" altLang="zh-CN" dirty="0"/>
              <a:t>----</a:t>
            </a:r>
            <a:r>
              <a:rPr kumimoji="1" lang="zh-CN" altLang="en-US" dirty="0"/>
              <a:t>可以执行任意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命令（比如</a:t>
            </a:r>
            <a:r>
              <a:rPr kumimoji="1" lang="en-US" altLang="zh-CN" dirty="0" err="1"/>
              <a:t>cp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cat</a:t>
            </a:r>
            <a:r>
              <a:rPr kumimoji="1" lang="zh-CN" altLang="en-US" dirty="0"/>
              <a:t>，管道，</a:t>
            </a:r>
            <a:r>
              <a:rPr kumimoji="1" lang="en-US" altLang="zh-CN" dirty="0" err="1"/>
              <a:t>rm</a:t>
            </a:r>
            <a:r>
              <a:rPr kumimoji="1" lang="zh-CN" altLang="en-US" dirty="0"/>
              <a:t>）；比如对一个目录下文件做合并、清理等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443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指代第一个前置条件。比如，规则为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t: p1 p2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，那么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就指代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$*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指代匹配符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匹配的部分， 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匹配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f1.txt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$*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就表示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$@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指代当前目标，就是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Make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命令当前构建的那个目标。比如，</a:t>
            </a:r>
            <a:r>
              <a:rPr lang="en-US" altLang="zh-CN" dirty="0"/>
              <a:t>make foo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$@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就指代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/>
          </a:p>
          <a:p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%.</a:t>
            </a:r>
            <a:r>
              <a:rPr lang="mr-IN" altLang="zh-CN" dirty="0" err="1"/>
              <a:t>o</a:t>
            </a:r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lang="mr-IN" altLang="zh-CN" dirty="0"/>
              <a:t> </a:t>
            </a:r>
            <a:r>
              <a:rPr lang="mr-IN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%.</a:t>
            </a:r>
            <a:r>
              <a:rPr lang="mr-IN" altLang="zh-CN" dirty="0" err="1"/>
              <a:t>c</a:t>
            </a:r>
            <a:r>
              <a:rPr lang="zh-CN" altLang="en-US" baseline="0" dirty="0"/>
              <a:t> </a:t>
            </a:r>
            <a:r>
              <a:rPr lang="en-US" altLang="zh-CN" baseline="0" dirty="0"/>
              <a:t>--》f1.o:</a:t>
            </a:r>
            <a:r>
              <a:rPr lang="zh-CN" altLang="en-US" baseline="0" dirty="0"/>
              <a:t> </a:t>
            </a:r>
            <a:r>
              <a:rPr lang="en-US" altLang="zh-CN" baseline="0" dirty="0"/>
              <a:t>f1.c</a:t>
            </a:r>
            <a:r>
              <a:rPr lang="zh-CN" altLang="en-US" baseline="0" dirty="0"/>
              <a:t> </a:t>
            </a:r>
            <a:r>
              <a:rPr lang="en-US" altLang="zh-CN" baseline="0" dirty="0"/>
              <a:t/>
            </a:r>
            <a:br>
              <a:rPr lang="en-US" altLang="zh-CN" baseline="0" dirty="0"/>
            </a:br>
            <a:r>
              <a:rPr lang="en-US" altLang="zh-CN" baseline="0" dirty="0"/>
              <a:t>f2.o:</a:t>
            </a:r>
            <a:r>
              <a:rPr lang="zh-CN" altLang="en-US" baseline="0" dirty="0"/>
              <a:t> </a:t>
            </a:r>
            <a:r>
              <a:rPr lang="en-US" altLang="zh-CN" baseline="0" dirty="0"/>
              <a:t>f2.c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6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设置多个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的好处是什么呢？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707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递归的调用关系</a:t>
            </a:r>
            <a:endParaRPr kumimoji="1" lang="en-US" altLang="zh-CN" dirty="0"/>
          </a:p>
          <a:p>
            <a:r>
              <a:rPr kumimoji="1" lang="en-US" altLang="zh-CN" dirty="0" err="1"/>
              <a:t>test.exe</a:t>
            </a:r>
            <a:r>
              <a:rPr kumimoji="1" lang="en-US" altLang="zh-CN" dirty="0"/>
              <a:t>: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windows</a:t>
            </a:r>
            <a:r>
              <a:rPr kumimoji="1" lang="zh-CN" altLang="en-US" baseline="0" dirty="0"/>
              <a:t>写后缀</a:t>
            </a:r>
            <a:r>
              <a:rPr kumimoji="1" lang="en-US" altLang="zh-CN" baseline="0" dirty="0"/>
              <a:t>.exe, </a:t>
            </a:r>
            <a:r>
              <a:rPr kumimoji="1" lang="en-US" altLang="zh-CN" baseline="0" dirty="0" err="1"/>
              <a:t>linux</a:t>
            </a:r>
            <a:r>
              <a:rPr kumimoji="1" lang="zh-CN" altLang="en-US" baseline="0" dirty="0"/>
              <a:t>不需要后缀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48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621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make –p</a:t>
            </a:r>
            <a:r>
              <a:rPr lang="zh-CN" altLang="en-US" dirty="0"/>
              <a:t>可查看所有预定义</a:t>
            </a:r>
            <a:endParaRPr lang="en-US" altLang="zh-CN" dirty="0"/>
          </a:p>
          <a:p>
            <a:r>
              <a:rPr lang="en-US" altLang="zh-CN" dirty="0"/>
              <a:t>make –h</a:t>
            </a:r>
            <a:r>
              <a:rPr lang="zh-CN" altLang="en-US" dirty="0"/>
              <a:t>查看帮助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指代第一个前置条件。比如，规则为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t: p1 p2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，那么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就指代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$@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指代当前目标，就是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Make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命令当前构建的那个目标。比如，</a:t>
            </a:r>
            <a:r>
              <a:rPr lang="en-US" altLang="zh-CN" dirty="0"/>
              <a:t>make foo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$@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就指代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013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GIZA++-v2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文件夹下有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10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GIZA++-v2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文件夹下有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OBJ_DIR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为空暂时不知道什么意思，不影响创建文件夹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67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34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11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头文件中应该只是声明，而定义应该放在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45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1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编译时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，编译器需要的是语法的正确，函数与变量的声明的正确。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链接时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，主要是链接函数和全局变量，所以，我们可以使用这些中间目标文件（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文件）来链接我们的应用程序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91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37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4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www.jetbrains.com/student/" TargetMode="External"/><Relationship Id="rId5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ses-smt/giza-pp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82312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0888"/>
            <a:ext cx="9144000" cy="3983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dirty="0"/>
              <a:t>多个源文件的编译与链接</a:t>
            </a:r>
            <a:endParaRPr lang="en-US" altLang="zh-CN" dirty="0"/>
          </a:p>
        </p:txBody>
      </p:sp>
      <p:sp>
        <p:nvSpPr>
          <p:cNvPr id="1844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0718-3674-4E92-A5B4-D26056474D9D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420888"/>
            <a:ext cx="8820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 func.cpp 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ex5_main.cpp func.cpp -o test1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 func.cpp 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test1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./test1 3 4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rm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test1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3364" y="1456869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3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直接编译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707904" y="3356993"/>
            <a:ext cx="4358308" cy="43204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6156176" y="1276677"/>
            <a:ext cx="2664296" cy="1037768"/>
          </a:xfrm>
          <a:prstGeom prst="wedgeEllipseCallout">
            <a:avLst>
              <a:gd name="adj1" fmla="val -29413"/>
              <a:gd name="adj2" fmla="val 14510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建议省略头文件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5557056" y="5858837"/>
            <a:ext cx="2304256" cy="863377"/>
          </a:xfrm>
          <a:prstGeom prst="wedgeEllipseCallout">
            <a:avLst>
              <a:gd name="adj1" fmla="val -83977"/>
              <a:gd name="adj2" fmla="val -203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test1</a:t>
            </a:r>
            <a:endParaRPr lang="zh-CN" altLang="en-US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26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00808"/>
            <a:ext cx="9144000" cy="52100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70" y="1647915"/>
            <a:ext cx="89511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func.cpp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-c ex5_main.cpp -o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main.o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-c func.cpp -o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func.o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func.cpp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func.o</a:t>
            </a:r>
            <a:r>
              <a:rPr lang="en-US" altLang="zh-C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main.o</a:t>
            </a:r>
            <a:r>
              <a:rPr lang="en-US" altLang="zh-C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main.o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func.o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-o test2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ls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ex5_main.cpp func.cpp 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func.o</a:t>
            </a:r>
            <a:r>
              <a:rPr lang="en-US" altLang="zh-C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main.o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test2</a:t>
            </a:r>
          </a:p>
          <a:p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:~$ ./test2 3 4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dirty="0"/>
              <a:t>多个源文件的编译与链接</a:t>
            </a:r>
            <a:endParaRPr lang="en-US" altLang="zh-CN" dirty="0"/>
          </a:p>
        </p:txBody>
      </p:sp>
      <p:sp>
        <p:nvSpPr>
          <p:cNvPr id="1844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0718-3674-4E92-A5B4-D26056474D9D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710" y="105447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3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分步编译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15816" y="2628023"/>
            <a:ext cx="1440160" cy="42340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6436990" y="720700"/>
            <a:ext cx="2167458" cy="1037768"/>
          </a:xfrm>
          <a:prstGeom prst="wedgeEllipseCallout">
            <a:avLst>
              <a:gd name="adj1" fmla="val -141432"/>
              <a:gd name="adj2" fmla="val 1487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只编译不链接</a:t>
            </a:r>
          </a:p>
        </p:txBody>
      </p:sp>
    </p:spTree>
    <p:extLst>
      <p:ext uri="{BB962C8B-B14F-4D97-AF65-F5344CB8AC3E}">
        <p14:creationId xmlns:p14="http://schemas.microsoft.com/office/powerpoint/2010/main" val="221629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916832"/>
            <a:ext cx="78058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  </a:t>
            </a:r>
            <a:r>
              <a:rPr lang="en-US" altLang="zh-CN" sz="3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#define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命令是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语言中的一个宏定义命令，它用来将一个标识符定义为一个字符串，该标识符被称为宏名，被定义的字符串称为替换文本。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在程序被编译前，先将宏名用被定义的字符串替换，这称为</a:t>
            </a:r>
            <a:r>
              <a:rPr lang="zh-CN" altLang="en-US" sz="32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宏替换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，替换后才进行编译，宏替换是简单的替换。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61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4616" y="1899946"/>
            <a:ext cx="7409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宏名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例： 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PI </a:t>
            </a:r>
            <a:r>
              <a:rPr lang="it-IT" altLang="zh-CN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3.1415926535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6996" y="146789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简单的宏替换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06996" y="4068749"/>
            <a:ext cx="7876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宏名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参数表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&gt;)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zh-CN" alt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例： 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sqr(x) ( 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4616" y="3527387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带参数的宏定义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4616" y="5614600"/>
            <a:ext cx="18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(3+2)    </a:t>
            </a:r>
            <a:endParaRPr lang="it-IT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756484" y="5624182"/>
            <a:ext cx="11674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047778" y="5572258"/>
            <a:ext cx="460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(3+2) * (3+2) ) = 25    </a:t>
            </a:r>
            <a:endParaRPr lang="it-IT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31160" y="563389"/>
            <a:ext cx="3161320" cy="99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进一步阅读：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 smtClean="0"/>
              <a:t>》</a:t>
            </a:r>
          </a:p>
          <a:p>
            <a:pPr algn="ctr"/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章 内联函数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84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06996" y="2132856"/>
            <a:ext cx="4505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__BODYDEF_H__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 __BODYDEF_H__ 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 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4136" y="2206172"/>
            <a:ext cx="4488110" cy="176114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5632573" y="1337005"/>
            <a:ext cx="2212082" cy="816575"/>
          </a:xfrm>
          <a:prstGeom prst="wedgeEllipseCallout">
            <a:avLst>
              <a:gd name="adj1" fmla="val -75351"/>
              <a:gd name="adj2" fmla="val 844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宏名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06996" y="119675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防止头文件被重复包含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10444" y="4419109"/>
            <a:ext cx="450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996" y="398590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方法二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2294" y="5428381"/>
            <a:ext cx="7072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越来越多编译器支持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 </a:t>
            </a: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保证物理上的同一个文件不会被编译多次</a:t>
            </a:r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2294" y="168164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方法一</a:t>
            </a:r>
            <a:r>
              <a:rPr lang="en-US" altLang="zh-CN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:    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1032" y="4474270"/>
            <a:ext cx="4481214" cy="9094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9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340548" y="1599848"/>
            <a:ext cx="4519484" cy="956288"/>
          </a:xfrm>
          <a:prstGeom prst="rect">
            <a:avLst/>
          </a:prstGeom>
          <a:solidFill>
            <a:srgbClr val="FF0000"/>
          </a:solidFill>
          <a:ln w="9525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2800" b="1" dirty="0" err="1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func.h</a:t>
            </a:r>
            <a:endParaRPr lang="en-US" altLang="zh-CN" sz="2800" b="1" dirty="0">
              <a:solidFill>
                <a:srgbClr val="FFFF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2800" b="1" dirty="0" err="1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2800" b="1" dirty="0" err="1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b);</a:t>
            </a:r>
            <a:endParaRPr lang="zh-CN" altLang="en-US" sz="2800" b="1" dirty="0">
              <a:solidFill>
                <a:srgbClr val="FFFF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82A592-505B-48EC-BF7A-F0CA3CE9D70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375954" y="2762212"/>
            <a:ext cx="539862" cy="86146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40548" y="3829749"/>
            <a:ext cx="4519484" cy="2248950"/>
          </a:xfrm>
          <a:prstGeom prst="rect">
            <a:avLst/>
          </a:prstGeom>
          <a:solidFill>
            <a:srgbClr val="008000"/>
          </a:solidFill>
          <a:ln w="9525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func.h</a:t>
            </a:r>
            <a:endParaRPr lang="en-US" altLang="zh-CN" sz="2800" b="1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ifndef</a:t>
            </a: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FUNC_H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#define FUNC_H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lang="en-US" altLang="zh-CN" sz="2800" b="1" dirty="0" err="1">
                <a:solidFill>
                  <a:srgbClr val="FFFF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endif</a:t>
            </a:r>
            <a:endParaRPr lang="zh-CN" altLang="en-US" sz="2800" b="1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9044" y="1992313"/>
            <a:ext cx="39874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增加预编译指令，防止多次包含同一头文件时出现编译错误</a:t>
            </a:r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ifndef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符号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#define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符号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内容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endif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40276"/>
            <a:ext cx="8505006" cy="1325563"/>
          </a:xfrm>
        </p:spPr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19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616" y="4137784"/>
            <a:ext cx="723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#define DEBUG</a:t>
            </a:r>
            <a:endParaRPr lang="it-IT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endParaRPr lang="it-IT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4616" y="1844823"/>
            <a:ext cx="7668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标识符</a:t>
            </a:r>
            <a:endParaRPr lang="it-IT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程序段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it-IT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it-IT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it-IT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程序段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4616" y="4612488"/>
            <a:ext cx="7053336" cy="18002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宏定义的使用</a:t>
            </a:r>
            <a:endParaRPr lang="en-US" altLang="zh-CN" dirty="0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596" y="126876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4) </a:t>
            </a:r>
            <a:r>
              <a:rPr lang="zh-CN" altLang="en-US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</a:t>
            </a:r>
            <a:r>
              <a:rPr lang="en-US" altLang="zh-CN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输出等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4283968" y="2691361"/>
            <a:ext cx="3600400" cy="1512168"/>
          </a:xfrm>
          <a:prstGeom prst="wedgeEllipseCallout">
            <a:avLst>
              <a:gd name="adj1" fmla="val -51849"/>
              <a:gd name="adj2" fmla="val 854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控制程序是否输出调试信息</a:t>
            </a:r>
          </a:p>
        </p:txBody>
      </p:sp>
    </p:spTree>
    <p:extLst>
      <p:ext uri="{BB962C8B-B14F-4D97-AF65-F5344CB8AC3E}">
        <p14:creationId xmlns:p14="http://schemas.microsoft.com/office/powerpoint/2010/main" val="408585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11560" y="3356991"/>
            <a:ext cx="7351985" cy="35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US" altLang="zh-CN" dirty="0"/>
              <a:t>Windows</a:t>
            </a:r>
            <a:r>
              <a:rPr lang="zh-CN" altLang="en-US" dirty="0"/>
              <a:t>下配置</a:t>
            </a:r>
            <a:r>
              <a:rPr lang="en-US" altLang="zh-CN" dirty="0"/>
              <a:t>Path</a:t>
            </a:r>
            <a:r>
              <a:rPr lang="zh-CN" altLang="en-US" dirty="0"/>
              <a:t>环境变量</a:t>
            </a:r>
            <a:endParaRPr lang="en-US" altLang="zh-CN" dirty="0"/>
          </a:p>
          <a:p>
            <a:pPr lvl="1" defTabSz="914400" eaLnBrk="1" hangingPunct="1"/>
            <a:r>
              <a:rPr lang="zh-CN" altLang="en-US" dirty="0"/>
              <a:t>当要求系统运行一个程序而没有告诉它程序所在的完整路径时，系统除了在当前目录下面寻找此程序外，还会到</a:t>
            </a:r>
            <a:r>
              <a:rPr lang="en-US" altLang="zh-CN" dirty="0"/>
              <a:t>Path</a:t>
            </a:r>
            <a:r>
              <a:rPr lang="zh-CN" altLang="en-US" dirty="0"/>
              <a:t>中指定的路径去找。</a:t>
            </a:r>
            <a:endParaRPr lang="en-US" altLang="zh-CN" dirty="0"/>
          </a:p>
          <a:p>
            <a:pPr defTabSz="914400" eaLnBrk="1" hangingPunct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461499" cy="1872208"/>
          </a:xfrm>
        </p:spPr>
        <p:txBody>
          <a:bodyPr/>
          <a:lstStyle/>
          <a:p>
            <a:r>
              <a:rPr lang="zh-CN" altLang="en-US" sz="3200" dirty="0"/>
              <a:t>编译器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MinGW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000" dirty="0"/>
              <a:t>Minimalist GNU For Windows</a:t>
            </a:r>
            <a:r>
              <a:rPr lang="zh-CN" altLang="en-US" sz="2000" dirty="0"/>
              <a:t>，是个精简的</a:t>
            </a:r>
            <a:r>
              <a:rPr lang="en-US" altLang="zh-CN" sz="2000" dirty="0"/>
              <a:t>Windows</a:t>
            </a:r>
            <a:r>
              <a:rPr lang="zh-CN" altLang="en-US" sz="2000" dirty="0"/>
              <a:t>平台</a:t>
            </a:r>
            <a:r>
              <a:rPr lang="en-US" altLang="zh-CN" sz="2000" dirty="0"/>
              <a:t>C/C++</a:t>
            </a:r>
            <a:r>
              <a:rPr lang="zh-CN" altLang="en-US" sz="2000" dirty="0"/>
              <a:t>、</a:t>
            </a:r>
            <a:r>
              <a:rPr lang="en-US" altLang="zh-CN" sz="2000" dirty="0"/>
              <a:t>ADA</a:t>
            </a:r>
            <a:r>
              <a:rPr lang="zh-CN" altLang="en-US" sz="2000" dirty="0"/>
              <a:t>及</a:t>
            </a:r>
            <a:r>
              <a:rPr lang="en-US" altLang="zh-CN" sz="2000" dirty="0"/>
              <a:t>Fortran</a:t>
            </a:r>
            <a:r>
              <a:rPr lang="zh-CN" altLang="en-US" sz="2000" dirty="0"/>
              <a:t>编译器</a:t>
            </a:r>
            <a:endParaRPr lang="en-US" altLang="zh-CN" sz="1800" dirty="0"/>
          </a:p>
          <a:p>
            <a:pPr lvl="1"/>
            <a:r>
              <a:rPr lang="en-US" altLang="zh-CN" sz="2800" dirty="0"/>
              <a:t>TDM-GCC:</a:t>
            </a:r>
            <a:r>
              <a:rPr lang="zh-CN" altLang="en-US" dirty="0"/>
              <a:t> </a:t>
            </a:r>
            <a:r>
              <a:rPr lang="it-IT" altLang="zh-CN" dirty="0"/>
              <a:t>Windows</a:t>
            </a:r>
            <a:r>
              <a:rPr lang="zh-CN" altLang="it-IT" dirty="0"/>
              <a:t>版的编译器套件</a:t>
            </a:r>
            <a:r>
              <a:rPr lang="zh-CN" altLang="en-US" dirty="0"/>
              <a:t>，结合了 </a:t>
            </a:r>
            <a:r>
              <a:rPr lang="en-US" altLang="zh-CN" dirty="0"/>
              <a:t>GCC </a:t>
            </a:r>
            <a:r>
              <a:rPr lang="zh-CN" altLang="en-US" dirty="0"/>
              <a:t>工具集中最新的稳定发行版本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en-US" altLang="zh-CN" sz="2800" dirty="0"/>
          </a:p>
          <a:p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628650" y="5085184"/>
            <a:ext cx="7213091" cy="164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US" altLang="zh-CN" dirty="0"/>
              <a:t>Linux </a:t>
            </a:r>
            <a:r>
              <a:rPr lang="en-US" altLang="zh-CN" b="0" dirty="0" err="1">
                <a:solidFill>
                  <a:schemeClr val="tx1"/>
                </a:solidFill>
              </a:rPr>
              <a:t>sudo</a:t>
            </a:r>
            <a:r>
              <a:rPr lang="en-US" altLang="zh-CN" b="0" dirty="0">
                <a:solidFill>
                  <a:schemeClr val="tx1"/>
                </a:solidFill>
              </a:rPr>
              <a:t> apt-get install build-essential</a:t>
            </a:r>
          </a:p>
          <a:p>
            <a:pPr defTabSz="914400" eaLnBrk="1" hangingPunct="1"/>
            <a:r>
              <a:rPr lang="en-US" altLang="zh-CN" dirty="0"/>
              <a:t>Mac</a:t>
            </a:r>
            <a:r>
              <a:rPr lang="en-US" altLang="zh-CN" b="0" dirty="0">
                <a:solidFill>
                  <a:schemeClr val="tx1"/>
                </a:solidFill>
              </a:rPr>
              <a:t> brew install </a:t>
            </a:r>
            <a:r>
              <a:rPr lang="en-US" altLang="zh-CN" b="0" dirty="0" err="1">
                <a:solidFill>
                  <a:schemeClr val="tx1"/>
                </a:solidFill>
              </a:rPr>
              <a:t>gcc</a:t>
            </a:r>
            <a:endParaRPr lang="en-US" altLang="zh-CN" b="0" dirty="0">
              <a:solidFill>
                <a:schemeClr val="tx1"/>
              </a:solidFill>
            </a:endParaRPr>
          </a:p>
          <a:p>
            <a:pPr defTabSz="914400" eaLnBrk="1" hangingPunct="1"/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0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94842" y="1410196"/>
            <a:ext cx="8349158" cy="200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US" altLang="zh-CN" sz="3600" dirty="0"/>
              <a:t>Windows</a:t>
            </a:r>
            <a:r>
              <a:rPr lang="zh-CN" altLang="en-US" sz="3600" dirty="0"/>
              <a:t>下配置环境变量</a:t>
            </a:r>
            <a:endParaRPr lang="en-US" altLang="zh-CN" sz="3600" dirty="0"/>
          </a:p>
          <a:p>
            <a:pPr lvl="1" defTabSz="914400" eaLnBrk="1" hangingPunct="1"/>
            <a:r>
              <a:rPr lang="zh-CN" altLang="en-US" sz="3200" dirty="0"/>
              <a:t>这台电脑</a:t>
            </a:r>
            <a:r>
              <a:rPr lang="zh-CN" altLang="en-US" sz="3200" dirty="0">
                <a:sym typeface="Wingdings"/>
              </a:rPr>
              <a:t></a:t>
            </a:r>
            <a:r>
              <a:rPr lang="zh-CN" altLang="en-US" sz="3200" dirty="0"/>
              <a:t>右键</a:t>
            </a:r>
            <a:r>
              <a:rPr lang="zh-CN" altLang="en-US" sz="3200" dirty="0">
                <a:sym typeface="Wingdings"/>
              </a:rPr>
              <a:t></a:t>
            </a:r>
            <a:r>
              <a:rPr lang="zh-CN" altLang="en-US" sz="3200" dirty="0"/>
              <a:t>高级系统设置</a:t>
            </a:r>
            <a:r>
              <a:rPr lang="zh-CN" altLang="en-US" sz="3200" dirty="0">
                <a:sym typeface="Wingdings"/>
              </a:rPr>
              <a:t></a:t>
            </a:r>
            <a:r>
              <a:rPr lang="zh-CN" altLang="en-US" sz="3200" dirty="0"/>
              <a:t>高级</a:t>
            </a:r>
            <a:r>
              <a:rPr lang="zh-CN" altLang="en-US" sz="3200" dirty="0">
                <a:sym typeface="Wingdings"/>
              </a:rPr>
              <a:t></a:t>
            </a:r>
            <a:r>
              <a:rPr lang="zh-CN" altLang="en-US" sz="3200" dirty="0"/>
              <a:t>环境变量</a:t>
            </a:r>
            <a:r>
              <a:rPr lang="zh-CN" altLang="en-US" sz="3200" dirty="0">
                <a:sym typeface="Wingdings"/>
              </a:rPr>
              <a:t></a:t>
            </a:r>
            <a:r>
              <a:rPr lang="zh-CN" altLang="en-US" sz="3200" dirty="0"/>
              <a:t>用户环境变量</a:t>
            </a:r>
            <a:r>
              <a:rPr lang="en-US" altLang="zh-CN" sz="3200" dirty="0"/>
              <a:t>Path</a:t>
            </a:r>
            <a:r>
              <a:rPr lang="zh-CN" altLang="en-US" sz="3200" dirty="0">
                <a:sym typeface="Wingdings"/>
              </a:rPr>
              <a:t> </a:t>
            </a:r>
            <a:r>
              <a:rPr lang="zh-CN" altLang="en-US" sz="3200" dirty="0"/>
              <a:t>添加</a:t>
            </a:r>
            <a:r>
              <a:rPr lang="en-US" altLang="zh-CN" sz="3200" dirty="0"/>
              <a:t>g++</a:t>
            </a:r>
            <a:r>
              <a:rPr lang="zh-CN" altLang="en-US" sz="3200" dirty="0"/>
              <a:t>所在路径并以分号与其他路径隔开</a:t>
            </a:r>
            <a:endParaRPr lang="en-US" altLang="zh-CN" sz="3200" dirty="0"/>
          </a:p>
          <a:p>
            <a:pPr lvl="1" defTabSz="914400" eaLnBrk="1" hangingPunct="1"/>
            <a:endParaRPr lang="en-US" altLang="zh-CN" sz="3200" dirty="0"/>
          </a:p>
          <a:p>
            <a:pPr lvl="1" defTabSz="914400" eaLnBrk="1" hangingPunct="1"/>
            <a:endParaRPr lang="en-US" altLang="zh-CN" sz="3200" dirty="0"/>
          </a:p>
          <a:p>
            <a:pPr lvl="1" defTabSz="914400" eaLnBrk="1" hangingPunct="1"/>
            <a:endParaRPr lang="en-US" altLang="zh-CN" sz="3200" dirty="0"/>
          </a:p>
          <a:p>
            <a:pPr defTabSz="914400" eaLnBrk="1" hangingPunct="1"/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615973"/>
            <a:ext cx="5051834" cy="244443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718072" y="4838191"/>
            <a:ext cx="1438229" cy="535422"/>
          </a:xfrm>
          <a:prstGeom prst="rect">
            <a:avLst/>
          </a:prstGeom>
          <a:noFill/>
          <a:ln w="635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4520" y="5104328"/>
            <a:ext cx="45105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g++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所在路径：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C:\Dev-Cpp\bin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C:\Dev-Cpp\MinGW64\bin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C:\MinGW\bin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C:\TDM-GCC-64\bin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058" y="3615973"/>
            <a:ext cx="3498383" cy="13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3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52736"/>
            <a:ext cx="7831782" cy="3384376"/>
          </a:xfrm>
        </p:spPr>
        <p:txBody>
          <a:bodyPr/>
          <a:lstStyle/>
          <a:p>
            <a:r>
              <a:rPr lang="en-US" altLang="zh-CN" sz="4000" dirty="0"/>
              <a:t>IDE</a:t>
            </a:r>
          </a:p>
          <a:p>
            <a:pPr lvl="1"/>
            <a:r>
              <a:rPr lang="en-US" altLang="zh-CN" sz="3600" dirty="0"/>
              <a:t>DEV C++</a:t>
            </a:r>
          </a:p>
          <a:p>
            <a:pPr lvl="1"/>
            <a:r>
              <a:rPr lang="en-US" altLang="zh-CN" sz="3600" dirty="0"/>
              <a:t>Code::Blocks</a:t>
            </a:r>
          </a:p>
          <a:p>
            <a:pPr lvl="1"/>
            <a:r>
              <a:rPr lang="en-US" altLang="zh-CN" sz="3600" dirty="0"/>
              <a:t>Visual Studio</a:t>
            </a:r>
          </a:p>
          <a:p>
            <a:pPr lvl="1"/>
            <a:r>
              <a:rPr lang="en-US" altLang="zh-CN" sz="3600" dirty="0" err="1"/>
              <a:t>CLion</a:t>
            </a:r>
            <a:endParaRPr lang="en-US" altLang="zh-CN" sz="3600" dirty="0"/>
          </a:p>
          <a:p>
            <a:pPr lvl="1"/>
            <a:r>
              <a:rPr lang="en-US" altLang="zh-CN" sz="3600" dirty="0" err="1"/>
              <a:t>XCode</a:t>
            </a:r>
            <a:endParaRPr lang="en-US" altLang="zh-CN" sz="3600" dirty="0"/>
          </a:p>
          <a:p>
            <a:pPr lvl="1"/>
            <a:endParaRPr lang="en-US" altLang="zh-CN" sz="3600" dirty="0"/>
          </a:p>
          <a:p>
            <a:pPr lvl="1"/>
            <a:endParaRPr lang="en-US" altLang="zh-CN" sz="3600" dirty="0"/>
          </a:p>
          <a:p>
            <a:endParaRPr lang="zh-CN" altLang="en-US" sz="40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28650" y="4437112"/>
            <a:ext cx="783178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US" altLang="zh-CN" sz="4000" dirty="0"/>
              <a:t>Editor</a:t>
            </a:r>
          </a:p>
          <a:p>
            <a:pPr lvl="1" defTabSz="914400" eaLnBrk="1" hangingPunct="1"/>
            <a:r>
              <a:rPr lang="en-US" altLang="zh-CN" sz="3600" dirty="0"/>
              <a:t>Notepad++</a:t>
            </a:r>
          </a:p>
          <a:p>
            <a:pPr lvl="1" defTabSz="914400" eaLnBrk="1" hangingPunct="1"/>
            <a:r>
              <a:rPr lang="en-US" altLang="zh-CN" sz="3600" dirty="0" err="1"/>
              <a:t>SublimeText</a:t>
            </a:r>
            <a:endParaRPr lang="en-US" altLang="zh-CN" sz="3600" dirty="0"/>
          </a:p>
          <a:p>
            <a:pPr lvl="1" defTabSz="914400" eaLnBrk="1" hangingPunct="1"/>
            <a:r>
              <a:rPr lang="en-US" altLang="zh-CN" sz="3600" dirty="0"/>
              <a:t>VIM</a:t>
            </a:r>
          </a:p>
          <a:p>
            <a:pPr lvl="1" defTabSz="914400" eaLnBrk="1" hangingPunct="1"/>
            <a:endParaRPr lang="en-US" altLang="zh-CN" sz="3600" dirty="0"/>
          </a:p>
          <a:p>
            <a:pPr lvl="1" defTabSz="914400" eaLnBrk="1" hangingPunct="1"/>
            <a:endParaRPr lang="en-US" altLang="zh-CN" sz="3600" dirty="0"/>
          </a:p>
          <a:p>
            <a:pPr defTabSz="914400" eaLnBrk="1" hangingPunct="1"/>
            <a:endParaRPr lang="zh-CN" altLang="en-US" sz="4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12" y="1334987"/>
            <a:ext cx="850904" cy="8686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95" y="1088395"/>
            <a:ext cx="1326922" cy="13269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88" y="4707956"/>
            <a:ext cx="1241324" cy="12413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52" y="5381648"/>
            <a:ext cx="1215704" cy="12157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39" y="2400871"/>
            <a:ext cx="882866" cy="88286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7167" y="2417944"/>
            <a:ext cx="977056" cy="9770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82" y="2413958"/>
            <a:ext cx="901166" cy="90116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82" y="4653136"/>
            <a:ext cx="1118973" cy="11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2387600"/>
          </a:xfrm>
        </p:spPr>
        <p:txBody>
          <a:bodyPr/>
          <a:lstStyle/>
          <a:p>
            <a:r>
              <a:rPr lang="zh-CN" altLang="en-US" sz="6600" dirty="0">
                <a:solidFill>
                  <a:srgbClr val="002060"/>
                </a:solidFill>
                <a:latin typeface="SimHei" charset="-122"/>
                <a:ea typeface="SimHei" charset="-122"/>
                <a:cs typeface="SimHei" charset="-122"/>
              </a:rPr>
              <a:t>编程环境与基本技能</a:t>
            </a:r>
            <a:endParaRPr lang="en-US" altLang="zh-CN" sz="6600" dirty="0">
              <a:solidFill>
                <a:srgbClr val="00206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67744" y="3356992"/>
            <a:ext cx="5184576" cy="3014662"/>
          </a:xfrm>
        </p:spPr>
        <p:txBody>
          <a:bodyPr/>
          <a:lstStyle/>
          <a:p>
            <a:pPr marL="514350" indent="-514350" algn="l">
              <a:buFontTx/>
              <a:buAutoNum type="arabicPeriod"/>
            </a:pPr>
            <a:r>
              <a:rPr lang="zh-CN" altLang="en-US" dirty="0"/>
              <a:t>源程序的结构、编译、链接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TW" altLang="en-US" dirty="0"/>
              <a:t>多个源文件程序的编译与链接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宏定义的使用</a:t>
            </a:r>
            <a:endParaRPr lang="en-US" altLang="zh-CN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编写</a:t>
            </a:r>
            <a:r>
              <a:rPr lang="en-US" altLang="zh-CN" dirty="0"/>
              <a:t>Make</a:t>
            </a:r>
            <a:r>
              <a:rPr lang="zh-CN" altLang="en-US" dirty="0"/>
              <a:t>工具的脚本程序</a:t>
            </a:r>
            <a:endParaRPr lang="en-US" altLang="zh-CN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使用</a:t>
            </a:r>
            <a:r>
              <a:rPr lang="zh-TW" altLang="en-US" dirty="0"/>
              <a:t>程序</a:t>
            </a:r>
            <a:r>
              <a:rPr lang="zh-CN" altLang="en-US" dirty="0"/>
              <a:t>主函数</a:t>
            </a:r>
            <a:r>
              <a:rPr lang="zh-TW" altLang="en-US" dirty="0"/>
              <a:t>的命令行参数</a:t>
            </a:r>
            <a:endParaRPr lang="en-US" altLang="zh-CN" dirty="0"/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F077D3-B9DC-4D58-9A4B-D56A84E5C8E8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54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1" y="3977600"/>
            <a:ext cx="6200775" cy="2543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CLion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03907"/>
            <a:ext cx="8047806" cy="4749029"/>
          </a:xfrm>
        </p:spPr>
        <p:txBody>
          <a:bodyPr/>
          <a:lstStyle/>
          <a:p>
            <a:r>
              <a:rPr lang="en-US" altLang="zh-CN" dirty="0" err="1"/>
              <a:t>CLion</a:t>
            </a:r>
            <a:r>
              <a:rPr lang="en-US" altLang="zh-CN" dirty="0"/>
              <a:t>: Free for student </a:t>
            </a:r>
            <a:r>
              <a:rPr lang="en-US" altLang="zh-CN" dirty="0">
                <a:hlinkClick r:id="rId4"/>
              </a:rPr>
              <a:t>https://www.jetbrains.com/student/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: Student Developer Pack </a:t>
            </a:r>
            <a:r>
              <a:rPr lang="en-US" altLang="zh-CN" dirty="0">
                <a:hlinkClick r:id="rId5"/>
              </a:rPr>
              <a:t>https://education.github.com/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CMake</a:t>
            </a:r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 err="1"/>
              <a:t>Git</a:t>
            </a:r>
            <a:r>
              <a:rPr lang="zh-CN" altLang="en-US" dirty="0"/>
              <a:t>进行代码版本控制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1518" y="4293096"/>
            <a:ext cx="183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97000" y="5277475"/>
            <a:ext cx="183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</a:t>
            </a:r>
          </a:p>
        </p:txBody>
      </p:sp>
      <p:cxnSp>
        <p:nvCxnSpPr>
          <p:cNvPr id="9" name="直接箭头连接符 8"/>
          <p:cNvCxnSpPr>
            <a:stCxn id="6" idx="1"/>
          </p:cNvCxnSpPr>
          <p:nvPr/>
        </p:nvCxnSpPr>
        <p:spPr>
          <a:xfrm flipH="1" flipV="1">
            <a:off x="6984926" y="4504552"/>
            <a:ext cx="756592" cy="5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</p:cNvCxnSpPr>
          <p:nvPr/>
        </p:nvCxnSpPr>
        <p:spPr>
          <a:xfrm flipH="1" flipV="1">
            <a:off x="7056934" y="5015865"/>
            <a:ext cx="440066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0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2" y="1372293"/>
            <a:ext cx="8924925" cy="2047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32" y="4096165"/>
            <a:ext cx="2657189" cy="24787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5" y="4096165"/>
            <a:ext cx="5321617" cy="2235475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IDE</a:t>
            </a:r>
            <a:r>
              <a:rPr lang="zh-CN" altLang="en-US" dirty="0"/>
              <a:t>工程管理多个源文件</a:t>
            </a:r>
            <a:endParaRPr lang="en-US" altLang="zh-CN" dirty="0"/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805E8-9D76-4901-97B9-630566476F8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09251" y="5877271"/>
            <a:ext cx="1709206" cy="35932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86132" y="5335525"/>
            <a:ext cx="1512168" cy="57606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5400000">
            <a:off x="6448763" y="3362889"/>
            <a:ext cx="1189660" cy="647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363495" y="5877272"/>
            <a:ext cx="720674" cy="1440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2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578" y="1114813"/>
            <a:ext cx="8047806" cy="2088232"/>
          </a:xfrm>
        </p:spPr>
        <p:txBody>
          <a:bodyPr/>
          <a:lstStyle/>
          <a:p>
            <a:r>
              <a:rPr lang="en-US" altLang="zh-CN" sz="2400" dirty="0"/>
              <a:t>C++11</a:t>
            </a:r>
            <a:r>
              <a:rPr lang="zh-CN" altLang="en-US" sz="2400" dirty="0"/>
              <a:t>标准由国际标准化组织（</a:t>
            </a:r>
            <a:r>
              <a:rPr lang="en-US" altLang="zh-CN" sz="2400" dirty="0"/>
              <a:t>ISO</a:t>
            </a:r>
            <a:r>
              <a:rPr lang="zh-CN" altLang="en-US" sz="2400" dirty="0"/>
              <a:t>）和国际电工委员会（</a:t>
            </a:r>
            <a:r>
              <a:rPr lang="en-US" altLang="zh-CN" sz="2400" dirty="0"/>
              <a:t>IEC</a:t>
            </a:r>
            <a:r>
              <a:rPr lang="zh-CN" altLang="en-US" sz="2400" dirty="0"/>
              <a:t>）旗下的</a:t>
            </a:r>
            <a:r>
              <a:rPr lang="en-US" altLang="zh-CN" sz="2400" dirty="0"/>
              <a:t>C++</a:t>
            </a:r>
            <a:r>
              <a:rPr lang="zh-CN" altLang="en-US" sz="2400" dirty="0"/>
              <a:t>标准委员会于</a:t>
            </a:r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月出版。</a:t>
            </a:r>
            <a:r>
              <a:rPr lang="en-US" altLang="zh-CN" sz="2400" dirty="0"/>
              <a:t>C++11</a:t>
            </a:r>
            <a:r>
              <a:rPr lang="zh-CN" altLang="en-US" sz="2400" dirty="0"/>
              <a:t>标准为</a:t>
            </a:r>
            <a:r>
              <a:rPr lang="en-US" altLang="zh-CN" sz="2400" dirty="0"/>
              <a:t>C++</a:t>
            </a:r>
            <a:r>
              <a:rPr lang="zh-CN" altLang="en-US" sz="2400" dirty="0"/>
              <a:t>编程语言的第三个官方标准，本课程内容均使用</a:t>
            </a:r>
            <a:r>
              <a:rPr lang="en-US" altLang="zh-CN" sz="2400" dirty="0"/>
              <a:t>C++11</a:t>
            </a:r>
            <a:r>
              <a:rPr lang="zh-CN" altLang="en-US" sz="2400" dirty="0"/>
              <a:t>标准。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5578" y="3785727"/>
            <a:ext cx="743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3)IDE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中创建项目时可选择使用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C++11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标准或创建后修改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CMakeList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标准项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5578" y="2991150"/>
            <a:ext cx="743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以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C++11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标准编译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11 ex6.cpp –o ex6 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578" y="2529485"/>
            <a:ext cx="743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-v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确认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g++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版本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&gt;=4.7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616724"/>
            <a:ext cx="5112568" cy="22412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41" y="4616724"/>
            <a:ext cx="3576080" cy="2241276"/>
          </a:xfrm>
          <a:prstGeom prst="rect">
            <a:avLst/>
          </a:prstGeom>
        </p:spPr>
      </p:pic>
      <p:sp>
        <p:nvSpPr>
          <p:cNvPr id="12" name="七边形 11"/>
          <p:cNvSpPr/>
          <p:nvPr/>
        </p:nvSpPr>
        <p:spPr>
          <a:xfrm>
            <a:off x="1979712" y="4616724"/>
            <a:ext cx="526991" cy="474262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七边形 12"/>
          <p:cNvSpPr/>
          <p:nvPr/>
        </p:nvSpPr>
        <p:spPr>
          <a:xfrm>
            <a:off x="8419888" y="4616724"/>
            <a:ext cx="526991" cy="474262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11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7667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使得大型编译工作自动化的一种工具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减少编译程序花费的时间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确保使用正确的选项进行编译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确保链接正确的程序模块、程序库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事实上，根据</a:t>
            </a:r>
            <a:r>
              <a:rPr lang="en-US" altLang="zh-CN" dirty="0"/>
              <a:t>MAKE</a:t>
            </a:r>
            <a:r>
              <a:rPr lang="zh-CN" altLang="en-US" dirty="0"/>
              <a:t>的机制，还可以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简化任务的重复执行过程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减少说明文档的编写工作量 </a:t>
            </a:r>
            <a:r>
              <a:rPr lang="zh-CN" altLang="en-US" dirty="0">
                <a:sym typeface="Wingdings" panose="05000000000000000000" pitchFamily="2" charset="2"/>
              </a:rPr>
              <a:t> 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其它创新性的想法</a:t>
            </a:r>
            <a:r>
              <a:rPr lang="zh-CN" altLang="en-US" dirty="0">
                <a:sym typeface="Wingdings" panose="05000000000000000000" pitchFamily="2" charset="2"/>
              </a:rPr>
              <a:t>  </a:t>
            </a: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8A745-C5A0-4584-90B0-A6DD4FB61FA9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93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7667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28801"/>
            <a:ext cx="7975798" cy="29523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/>
              <a:t>Makefile</a:t>
            </a:r>
            <a:r>
              <a:rPr lang="zh-CN" altLang="en-US" dirty="0"/>
              <a:t>编写规则</a:t>
            </a:r>
          </a:p>
          <a:p>
            <a:pPr lvl="1"/>
            <a:r>
              <a:rPr lang="zh-CN" altLang="en-US" dirty="0"/>
              <a:t>如果工程没有编译过，那么我们的所有</a:t>
            </a:r>
            <a:r>
              <a:rPr lang="en-US" altLang="zh-CN" dirty="0" err="1"/>
              <a:t>cpp</a:t>
            </a:r>
            <a:r>
              <a:rPr lang="zh-CN" altLang="en-US" dirty="0"/>
              <a:t>文件都要编译并被链接。</a:t>
            </a:r>
            <a:endParaRPr lang="en-US" altLang="zh-CN" dirty="0"/>
          </a:p>
          <a:p>
            <a:pPr lvl="1"/>
            <a:r>
              <a:rPr lang="zh-CN" altLang="en-US" dirty="0"/>
              <a:t>如果工程的某几个</a:t>
            </a:r>
            <a:r>
              <a:rPr lang="en-US" altLang="zh-CN" dirty="0" err="1"/>
              <a:t>cpp</a:t>
            </a:r>
            <a:r>
              <a:rPr lang="zh-CN" altLang="en-US" dirty="0"/>
              <a:t>文件被修改，那么我们只编译被修改的</a:t>
            </a:r>
            <a:r>
              <a:rPr lang="en-US" altLang="zh-CN" dirty="0" err="1"/>
              <a:t>cpp</a:t>
            </a:r>
            <a:r>
              <a:rPr lang="zh-CN" altLang="en-US" dirty="0"/>
              <a:t>文件，并链接目标程序。</a:t>
            </a:r>
            <a:endParaRPr lang="en-US" altLang="zh-CN" dirty="0"/>
          </a:p>
          <a:p>
            <a:pPr lvl="1"/>
            <a:r>
              <a:rPr lang="zh-CN" altLang="en-US" dirty="0"/>
              <a:t>如果工程的头文件被改变了，那么我们需要编译引用了这几个头文件的</a:t>
            </a:r>
            <a:r>
              <a:rPr lang="en-US" altLang="zh-CN" dirty="0" err="1"/>
              <a:t>cpp</a:t>
            </a:r>
            <a:r>
              <a:rPr lang="zh-CN" altLang="en-US" dirty="0"/>
              <a:t>文件，并链接目标程序。</a:t>
            </a:r>
            <a:endParaRPr lang="en-US" altLang="zh-CN" dirty="0"/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8A745-C5A0-4584-90B0-A6DD4FB61FA9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5482" y="4597952"/>
            <a:ext cx="7416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&lt;</a:t>
            </a:r>
            <a:r>
              <a:rPr lang="en-US" altLang="zh-CN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target&gt; : &lt;prerequisites&gt;</a:t>
            </a:r>
            <a:br>
              <a:rPr lang="en-US" altLang="zh-CN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[tab]		&lt;command&gt;</a:t>
            </a:r>
            <a:endParaRPr lang="zh-CN" alt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666" y="5568882"/>
            <a:ext cx="7975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prerequisites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中如果有一个以上的文件比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target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文件要新的话，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command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所定义的命令就会被执行。</a:t>
            </a:r>
            <a:endParaRPr lang="zh-CN" altLang="en-US" sz="32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458112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181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A12D8-3FD9-4E6A-B733-3E00480EC67D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60338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百闻不如一见，来个例子吧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58888" y="1916113"/>
            <a:ext cx="6712094" cy="3693319"/>
          </a:xfrm>
          <a:prstGeom prst="rect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THUOOP @ 20190129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C++ Course for THU2019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all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main.exe test.exe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main.exe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main.cpp student.cpp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-o main.exe main.cpp student.cpp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test.exe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student.cpp student_test.cpp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-o test.exe student_test.cpp student.cpp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clean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TW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del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*.exe</a:t>
            </a: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>
            <a:off x="5435600" y="1485901"/>
            <a:ext cx="1800696" cy="431799"/>
          </a:xfrm>
          <a:prstGeom prst="wedgeRoundRectCallout">
            <a:avLst>
              <a:gd name="adj1" fmla="val -96792"/>
              <a:gd name="adj2" fmla="val 156606"/>
              <a:gd name="adj3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注释以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#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开头</a:t>
            </a:r>
          </a:p>
        </p:txBody>
      </p:sp>
      <p:sp>
        <p:nvSpPr>
          <p:cNvPr id="26630" name="AutoShape 7"/>
          <p:cNvSpPr>
            <a:spLocks noChangeArrowheads="1"/>
          </p:cNvSpPr>
          <p:nvPr/>
        </p:nvSpPr>
        <p:spPr bwMode="auto">
          <a:xfrm>
            <a:off x="107950" y="5373688"/>
            <a:ext cx="1079500" cy="576262"/>
          </a:xfrm>
          <a:prstGeom prst="wedgeRoundRectCallout">
            <a:avLst>
              <a:gd name="adj1" fmla="val 71619"/>
              <a:gd name="adj2" fmla="val -336225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冒号前为“任务”名</a:t>
            </a:r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6805612" y="6021660"/>
            <a:ext cx="1726827" cy="647700"/>
          </a:xfrm>
          <a:prstGeom prst="wedgeRoundRectCallout">
            <a:avLst>
              <a:gd name="adj1" fmla="val -92856"/>
              <a:gd name="adj2" fmla="val -258542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完成“任务”的指令（过程）</a:t>
            </a:r>
          </a:p>
        </p:txBody>
      </p:sp>
      <p:sp>
        <p:nvSpPr>
          <p:cNvPr id="26632" name="AutoShape 9"/>
          <p:cNvSpPr>
            <a:spLocks noChangeArrowheads="1"/>
          </p:cNvSpPr>
          <p:nvPr/>
        </p:nvSpPr>
        <p:spPr bwMode="auto">
          <a:xfrm>
            <a:off x="6732587" y="2565400"/>
            <a:ext cx="1799851" cy="647700"/>
          </a:xfrm>
          <a:prstGeom prst="wedgeRoundRectCallout">
            <a:avLst>
              <a:gd name="adj1" fmla="val -148347"/>
              <a:gd name="adj2" fmla="val 7011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冒号后为“任务”的“条件”</a:t>
            </a:r>
          </a:p>
        </p:txBody>
      </p:sp>
      <p:sp>
        <p:nvSpPr>
          <p:cNvPr id="3" name="椭圆形标注 2"/>
          <p:cNvSpPr/>
          <p:nvPr/>
        </p:nvSpPr>
        <p:spPr>
          <a:xfrm>
            <a:off x="2771800" y="5968207"/>
            <a:ext cx="2952328" cy="773161"/>
          </a:xfrm>
          <a:prstGeom prst="wedgeEllipseCallout">
            <a:avLst>
              <a:gd name="adj1" fmla="val -88044"/>
              <a:gd name="adj2" fmla="val -11283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指令前必须为</a:t>
            </a:r>
            <a:r>
              <a:rPr lang="en-US" altLang="zh-CN" sz="2000" dirty="0">
                <a:solidFill>
                  <a:srgbClr val="002060"/>
                </a:solidFill>
                <a:latin typeface="+mn-ea"/>
              </a:rPr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256716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189038" y="1197943"/>
            <a:ext cx="7127875" cy="1008062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92" y="97299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编写 </a:t>
            </a:r>
            <a:r>
              <a:rPr lang="en-US" altLang="zh-CN" b="1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的基本方法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196752"/>
            <a:ext cx="8352159" cy="53292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zh-CN" altLang="en-US" dirty="0"/>
              <a:t>不怕学习技术（值得学习与掌握的技术）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zh-CN" altLang="en-US" dirty="0"/>
              <a:t>不怕付出劳动（绝对不会降低工作效率）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dirty="0"/>
              <a:t>从一个例子入手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dirty="0"/>
              <a:t>列出源程序清单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dirty="0"/>
              <a:t>搞清楚几个最基本的编译器参数选项</a:t>
            </a:r>
            <a:endParaRPr lang="en-US" altLang="zh-CN" dirty="0"/>
          </a:p>
          <a:p>
            <a:pPr marL="1409700" lvl="2" indent="-609600" eaLnBrk="1" hangingPunct="1">
              <a:lnSpc>
                <a:spcPct val="90000"/>
              </a:lnSpc>
              <a:defRPr/>
            </a:pPr>
            <a:r>
              <a:rPr lang="en-US" altLang="zh-CN" dirty="0"/>
              <a:t>g++ -o</a:t>
            </a:r>
            <a:r>
              <a:rPr lang="zh-CN" altLang="en-US" dirty="0"/>
              <a:t>：指定生成文件名称</a:t>
            </a:r>
            <a:endParaRPr lang="en-US" altLang="zh-CN" dirty="0"/>
          </a:p>
          <a:p>
            <a:pPr marL="1409700" lvl="2" indent="-609600" eaLnBrk="1" hangingPunct="1">
              <a:lnSpc>
                <a:spcPct val="90000"/>
              </a:lnSpc>
              <a:defRPr/>
            </a:pPr>
            <a:r>
              <a:rPr lang="en-US" altLang="zh-CN" dirty="0"/>
              <a:t>g++ -c</a:t>
            </a:r>
            <a:r>
              <a:rPr lang="zh-CN" altLang="en-US" dirty="0"/>
              <a:t>：要求只编译不链接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i="1" dirty="0">
                <a:solidFill>
                  <a:srgbClr val="002060"/>
                </a:solidFill>
              </a:rPr>
              <a:t>4. </a:t>
            </a:r>
            <a:r>
              <a:rPr lang="zh-CN" altLang="en-US" dirty="0">
                <a:solidFill>
                  <a:srgbClr val="002060"/>
                </a:solidFill>
              </a:rPr>
              <a:t>更多</a:t>
            </a:r>
            <a:r>
              <a:rPr lang="en-US" altLang="zh-CN" dirty="0">
                <a:solidFill>
                  <a:srgbClr val="002060"/>
                </a:solidFill>
              </a:rPr>
              <a:t>Make</a:t>
            </a:r>
            <a:r>
              <a:rPr lang="zh-CN" altLang="en-US" dirty="0">
                <a:solidFill>
                  <a:srgbClr val="002060"/>
                </a:solidFill>
              </a:rPr>
              <a:t>用法 </a:t>
            </a:r>
            <a:r>
              <a:rPr lang="en-US" altLang="zh-CN" sz="1400" dirty="0">
                <a:solidFill>
                  <a:srgbClr val="C00000"/>
                </a:solidFill>
              </a:rPr>
              <a:t>http://www.ruanyifeng.com/blog/2015/02/make.html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i="1" dirty="0">
                <a:solidFill>
                  <a:srgbClr val="660066"/>
                </a:solidFill>
              </a:rPr>
              <a:t>课后尝试：</a:t>
            </a:r>
            <a:r>
              <a:rPr lang="zh-TW" altLang="en-US" sz="2800" i="1" dirty="0">
                <a:solidFill>
                  <a:srgbClr val="660066"/>
                </a:solidFill>
              </a:rPr>
              <a:t>可用来提高效率的</a:t>
            </a:r>
            <a:r>
              <a:rPr lang="zh-CN" altLang="en-US" sz="2800" i="1" dirty="0">
                <a:solidFill>
                  <a:srgbClr val="660066"/>
                </a:solidFill>
              </a:rPr>
              <a:t>几个</a:t>
            </a:r>
            <a:r>
              <a:rPr lang="en-US" altLang="zh-CN" sz="2800" i="1" dirty="0">
                <a:solidFill>
                  <a:srgbClr val="660066"/>
                </a:solidFill>
              </a:rPr>
              <a:t>MAKE</a:t>
            </a:r>
            <a:r>
              <a:rPr lang="zh-CN" altLang="en-US" sz="2800" i="1" dirty="0">
                <a:solidFill>
                  <a:srgbClr val="660066"/>
                </a:solidFill>
              </a:rPr>
              <a:t>宏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zh-CN" sz="2000" b="1" i="1" dirty="0">
                <a:solidFill>
                  <a:srgbClr val="660066"/>
                </a:solidFill>
              </a:rPr>
              <a:t>$@</a:t>
            </a:r>
            <a:r>
              <a:rPr lang="zh-CN" altLang="en-US" sz="2000" i="1" dirty="0">
                <a:solidFill>
                  <a:srgbClr val="660066"/>
                </a:solidFill>
              </a:rPr>
              <a:t>代表目标的全名（含后缀）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zh-CN" sz="2000" b="1" i="1" dirty="0">
                <a:solidFill>
                  <a:srgbClr val="660066"/>
                </a:solidFill>
              </a:rPr>
              <a:t>$*</a:t>
            </a:r>
            <a:r>
              <a:rPr lang="zh-CN" altLang="en-US" sz="2000" i="1" dirty="0">
                <a:solidFill>
                  <a:srgbClr val="660066"/>
                </a:solidFill>
              </a:rPr>
              <a:t>代表无后缀的目标名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zh-CN" sz="2000" b="1" i="1" dirty="0">
                <a:solidFill>
                  <a:srgbClr val="660066"/>
                </a:solidFill>
              </a:rPr>
              <a:t>$&lt;</a:t>
            </a:r>
            <a:r>
              <a:rPr lang="zh-CN" altLang="en-US" sz="2000" i="1" dirty="0">
                <a:solidFill>
                  <a:srgbClr val="660066"/>
                </a:solidFill>
              </a:rPr>
              <a:t>代表规则中的源程序名</a:t>
            </a:r>
            <a:endParaRPr lang="en-US" altLang="zh-CN" sz="2000" i="1" dirty="0">
              <a:solidFill>
                <a:srgbClr val="660066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zh-CN" i="1" dirty="0">
                <a:solidFill>
                  <a:srgbClr val="660066"/>
                </a:solidFill>
              </a:rPr>
              <a:t>%</a:t>
            </a:r>
            <a:r>
              <a:rPr lang="zh-CN" altLang="en-US" i="1" dirty="0">
                <a:solidFill>
                  <a:srgbClr val="660066"/>
                </a:solidFill>
              </a:rPr>
              <a:t>：  </a:t>
            </a:r>
            <a:r>
              <a:rPr lang="en-US" altLang="zh-CN" dirty="0">
                <a:solidFill>
                  <a:srgbClr val="660066"/>
                </a:solidFill>
              </a:rPr>
              <a:t>[%.o:</a:t>
            </a:r>
            <a:r>
              <a:rPr lang="zh-CN" altLang="en-US" dirty="0">
                <a:solidFill>
                  <a:srgbClr val="660066"/>
                </a:solidFill>
              </a:rPr>
              <a:t> </a:t>
            </a:r>
            <a:r>
              <a:rPr lang="en-US" altLang="zh-CN" dirty="0">
                <a:solidFill>
                  <a:srgbClr val="660066"/>
                </a:solidFill>
              </a:rPr>
              <a:t>%.</a:t>
            </a:r>
            <a:r>
              <a:rPr lang="en-US" altLang="zh-CN" dirty="0" err="1">
                <a:solidFill>
                  <a:srgbClr val="660066"/>
                </a:solidFill>
              </a:rPr>
              <a:t>cpp</a:t>
            </a:r>
            <a:r>
              <a:rPr lang="en-US" altLang="zh-CN" dirty="0">
                <a:solidFill>
                  <a:srgbClr val="660066"/>
                </a:solidFill>
              </a:rPr>
              <a:t>]</a:t>
            </a:r>
            <a:endParaRPr lang="zh-CN" altLang="en-US" sz="2000" dirty="0">
              <a:solidFill>
                <a:srgbClr val="660066"/>
              </a:solidFill>
            </a:endParaRP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250825" y="2565400"/>
            <a:ext cx="8713788" cy="0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F46F3-6666-4773-8503-751C7F8B159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13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116632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运行 </a:t>
            </a:r>
            <a:r>
              <a:rPr lang="en-US" altLang="zh-CN" b="1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的基本方法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196975"/>
            <a:ext cx="8208590" cy="5400675"/>
          </a:xfrm>
        </p:spPr>
        <p:txBody>
          <a:bodyPr/>
          <a:lstStyle/>
          <a:p>
            <a:pPr marL="2187575" lvl="3" indent="-381000" eaLnBrk="1" hangingPunct="1">
              <a:buFontTx/>
              <a:buNone/>
              <a:defRPr/>
            </a:pPr>
            <a:endParaRPr lang="en-US" altLang="zh-CN" sz="1800" dirty="0"/>
          </a:p>
          <a:p>
            <a:pPr marL="609600" indent="-609600" eaLnBrk="1" hangingPunct="1">
              <a:buFont typeface="Wingdings" pitchFamily="2" charset="2"/>
              <a:buChar char="ü"/>
              <a:defRPr/>
            </a:pPr>
            <a:r>
              <a:rPr lang="zh-TW" altLang="en-US" dirty="0"/>
              <a:t>在</a:t>
            </a:r>
            <a:r>
              <a:rPr lang="zh-CN" altLang="en-US" dirty="0"/>
              <a:t>源代码所在目录中，打开</a:t>
            </a:r>
            <a:r>
              <a:rPr lang="zh-TW" altLang="en-US" dirty="0"/>
              <a:t>控制台窗口</a:t>
            </a:r>
            <a:r>
              <a:rPr lang="zh-CN" altLang="en-US" dirty="0"/>
              <a:t>，然后</a:t>
            </a:r>
            <a:r>
              <a:rPr lang="zh-TW" altLang="en-US" dirty="0"/>
              <a:t>输</a:t>
            </a:r>
            <a:r>
              <a:rPr lang="zh-CN" altLang="en-US" dirty="0"/>
              <a:t>入相应的</a:t>
            </a:r>
            <a:r>
              <a:rPr lang="zh-TW" altLang="en-US" dirty="0"/>
              <a:t>命令</a:t>
            </a:r>
            <a:r>
              <a:rPr lang="zh-CN" altLang="en-US" dirty="0"/>
              <a:t>（如下所示）</a:t>
            </a:r>
            <a:endParaRPr lang="en-US" altLang="zh-TW" dirty="0"/>
          </a:p>
          <a:p>
            <a:pPr marL="0" lvl="1" indent="0" eaLnBrk="1" hangingPunct="1">
              <a:buFontTx/>
              <a:buNone/>
              <a:defRPr/>
            </a:pPr>
            <a:r>
              <a:rPr lang="zh-TW" altLang="en-US" dirty="0"/>
              <a:t>下面命令</a:t>
            </a:r>
            <a:r>
              <a:rPr lang="zh-CN" altLang="en-US" dirty="0"/>
              <a:t>行</a:t>
            </a:r>
            <a:r>
              <a:rPr lang="zh-TW" altLang="en-US" dirty="0"/>
              <a:t>中的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r>
              <a:rPr lang="en-US" altLang="zh-CN" dirty="0">
                <a:sym typeface="Wingdings 3" charset="2"/>
              </a:rPr>
              <a:t>  </a:t>
            </a:r>
            <a:r>
              <a:rPr lang="zh-TW" altLang="en-US" dirty="0">
                <a:sym typeface="Wingdings 3" charset="2"/>
              </a:rPr>
              <a:t>表示输入回车键</a:t>
            </a:r>
            <a:endParaRPr lang="en-US" altLang="zh-CN" dirty="0"/>
          </a:p>
          <a:p>
            <a:pPr marL="990600" lvl="1" indent="-379413" eaLnBrk="1" hangingPunct="1">
              <a:buFont typeface="Wingdings" pitchFamily="2" charset="2"/>
              <a:buChar char="ü"/>
              <a:defRPr/>
            </a:pPr>
            <a:r>
              <a:rPr lang="zh-TW" altLang="en-US" sz="2400" dirty="0">
                <a:solidFill>
                  <a:srgbClr val="333300"/>
                </a:solidFill>
              </a:rPr>
              <a:t>方法</a:t>
            </a:r>
            <a:r>
              <a:rPr lang="en-US" altLang="zh-TW" sz="2400" dirty="0">
                <a:solidFill>
                  <a:srgbClr val="333300"/>
                </a:solidFill>
              </a:rPr>
              <a:t>1</a:t>
            </a:r>
            <a:r>
              <a:rPr lang="zh-TW" altLang="en-US" sz="2400" dirty="0">
                <a:solidFill>
                  <a:srgbClr val="333300"/>
                </a:solidFill>
              </a:rPr>
              <a:t>：</a:t>
            </a:r>
            <a:r>
              <a:rPr lang="en-US" altLang="zh-CN" sz="2400" dirty="0">
                <a:solidFill>
                  <a:srgbClr val="333300"/>
                </a:solidFill>
              </a:rPr>
              <a:t>make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marL="990600" lvl="1" indent="-379413" eaLnBrk="1" hangingPunct="1">
              <a:buFont typeface="Wingdings" pitchFamily="2" charset="2"/>
              <a:buChar char="ü"/>
              <a:defRPr/>
            </a:pPr>
            <a:r>
              <a:rPr lang="zh-TW" altLang="en-US" sz="2400" dirty="0">
                <a:solidFill>
                  <a:srgbClr val="333300"/>
                </a:solidFill>
              </a:rPr>
              <a:t>方法</a:t>
            </a:r>
            <a:r>
              <a:rPr lang="en-US" altLang="zh-TW" sz="2400" dirty="0">
                <a:solidFill>
                  <a:srgbClr val="333300"/>
                </a:solidFill>
              </a:rPr>
              <a:t>2</a:t>
            </a:r>
            <a:r>
              <a:rPr lang="zh-TW" altLang="en-US" sz="2400" dirty="0">
                <a:solidFill>
                  <a:srgbClr val="333300"/>
                </a:solidFill>
              </a:rPr>
              <a:t>：</a:t>
            </a:r>
            <a:r>
              <a:rPr lang="en-US" altLang="zh-CN" sz="2400" dirty="0">
                <a:solidFill>
                  <a:srgbClr val="333300"/>
                </a:solidFill>
              </a:rPr>
              <a:t>make </a:t>
            </a:r>
            <a:r>
              <a:rPr lang="zh-TW" altLang="en-US" sz="2400" dirty="0">
                <a:solidFill>
                  <a:srgbClr val="333300"/>
                </a:solidFill>
              </a:rPr>
              <a:t>任务名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CN" sz="2400" dirty="0"/>
          </a:p>
          <a:p>
            <a:pPr marL="1011237" lvl="2" indent="0" eaLnBrk="1" hangingPunct="1">
              <a:buFontTx/>
              <a:buNone/>
              <a:defRPr/>
            </a:pPr>
            <a:r>
              <a:rPr lang="en-US" altLang="zh-TW" sz="2000" dirty="0">
                <a:solidFill>
                  <a:srgbClr val="00B050"/>
                </a:solidFill>
              </a:rPr>
              <a:t>make clean </a:t>
            </a:r>
            <a:r>
              <a:rPr lang="en-US" altLang="zh-CN" sz="20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1011237" lvl="2" indent="0" eaLnBrk="1" hangingPunct="1">
              <a:buFontTx/>
              <a:buNone/>
              <a:defRPr/>
            </a:pPr>
            <a:r>
              <a:rPr lang="en-US" altLang="zh-TW" sz="2000" dirty="0">
                <a:solidFill>
                  <a:srgbClr val="00B050"/>
                </a:solidFill>
              </a:rPr>
              <a:t>make </a:t>
            </a:r>
            <a:r>
              <a:rPr lang="en-US" altLang="zh-TW" sz="2000" dirty="0" err="1">
                <a:solidFill>
                  <a:srgbClr val="00B050"/>
                </a:solidFill>
              </a:rPr>
              <a:t>test.exe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990600" lvl="1" indent="-379413" eaLnBrk="1" hangingPunct="1">
              <a:buFont typeface="Wingdings" pitchFamily="2" charset="2"/>
              <a:buChar char="ü"/>
              <a:defRPr/>
            </a:pPr>
            <a:r>
              <a:rPr lang="zh-TW" altLang="en-US" sz="2400" dirty="0">
                <a:solidFill>
                  <a:srgbClr val="333300"/>
                </a:solidFill>
              </a:rPr>
              <a:t>方法</a:t>
            </a:r>
            <a:r>
              <a:rPr lang="en-US" altLang="zh-TW" sz="2400" dirty="0">
                <a:solidFill>
                  <a:srgbClr val="333300"/>
                </a:solidFill>
              </a:rPr>
              <a:t>3</a:t>
            </a:r>
            <a:r>
              <a:rPr lang="zh-TW" altLang="en-US" sz="2400" dirty="0">
                <a:solidFill>
                  <a:srgbClr val="333300"/>
                </a:solidFill>
              </a:rPr>
              <a:t>：</a:t>
            </a:r>
            <a:r>
              <a:rPr lang="en-US" altLang="zh-CN" sz="2400" dirty="0">
                <a:solidFill>
                  <a:srgbClr val="333300"/>
                </a:solidFill>
              </a:rPr>
              <a:t>make -f </a:t>
            </a:r>
            <a:r>
              <a:rPr lang="en-US" altLang="zh-CN" sz="2400" dirty="0" err="1">
                <a:solidFill>
                  <a:srgbClr val="333300"/>
                </a:solidFill>
              </a:rPr>
              <a:t>makefile</a:t>
            </a:r>
            <a:r>
              <a:rPr lang="zh-TW" altLang="en-US" sz="2400" dirty="0">
                <a:solidFill>
                  <a:srgbClr val="333300"/>
                </a:solidFill>
              </a:rPr>
              <a:t>的文件名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</a:p>
          <a:p>
            <a:pPr marL="611187" lvl="1" indent="0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	 </a:t>
            </a:r>
            <a:r>
              <a:rPr lang="en-US" altLang="zh-TW" sz="2400" dirty="0">
                <a:solidFill>
                  <a:srgbClr val="00B050"/>
                </a:solidFill>
              </a:rPr>
              <a:t>make –f </a:t>
            </a:r>
            <a:r>
              <a:rPr lang="en-US" altLang="zh-TW" sz="2400" dirty="0" err="1">
                <a:solidFill>
                  <a:srgbClr val="00B050"/>
                </a:solidFill>
              </a:rPr>
              <a:t>my_mkfile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990600" lvl="1" indent="-379413" eaLnBrk="1" hangingPunct="1">
              <a:buFont typeface="Wingdings" pitchFamily="2" charset="2"/>
              <a:buChar char="ü"/>
              <a:defRPr/>
            </a:pPr>
            <a:r>
              <a:rPr lang="zh-TW" altLang="en-US" sz="2400" dirty="0">
                <a:solidFill>
                  <a:srgbClr val="333300"/>
                </a:solidFill>
              </a:rPr>
              <a:t>方法</a:t>
            </a:r>
            <a:r>
              <a:rPr lang="en-US" altLang="zh-TW" sz="2400" dirty="0">
                <a:solidFill>
                  <a:srgbClr val="333300"/>
                </a:solidFill>
              </a:rPr>
              <a:t>4</a:t>
            </a:r>
            <a:r>
              <a:rPr lang="zh-TW" altLang="en-US" sz="2400" dirty="0">
                <a:solidFill>
                  <a:srgbClr val="333300"/>
                </a:solidFill>
              </a:rPr>
              <a:t>：</a:t>
            </a:r>
            <a:r>
              <a:rPr lang="en-US" altLang="zh-CN" sz="2400" dirty="0">
                <a:solidFill>
                  <a:srgbClr val="333300"/>
                </a:solidFill>
              </a:rPr>
              <a:t>make -f </a:t>
            </a:r>
            <a:r>
              <a:rPr lang="en-US" altLang="zh-CN" sz="2400" dirty="0" err="1">
                <a:solidFill>
                  <a:srgbClr val="333300"/>
                </a:solidFill>
              </a:rPr>
              <a:t>makefile</a:t>
            </a:r>
            <a:r>
              <a:rPr lang="zh-TW" altLang="en-US" sz="2400" dirty="0">
                <a:solidFill>
                  <a:srgbClr val="333300"/>
                </a:solidFill>
              </a:rPr>
              <a:t>的文件名</a:t>
            </a:r>
            <a:r>
              <a:rPr lang="en-US" altLang="zh-CN" sz="2400" dirty="0">
                <a:solidFill>
                  <a:srgbClr val="333300"/>
                </a:solidFill>
              </a:rPr>
              <a:t> </a:t>
            </a:r>
            <a:r>
              <a:rPr lang="zh-TW" altLang="en-US" sz="2400" dirty="0">
                <a:solidFill>
                  <a:srgbClr val="333300"/>
                </a:solidFill>
              </a:rPr>
              <a:t>任务名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</a:p>
          <a:p>
            <a:pPr marL="611187" lvl="1" indent="0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	 </a:t>
            </a:r>
            <a:r>
              <a:rPr lang="en-US" altLang="zh-TW" sz="2400" dirty="0">
                <a:solidFill>
                  <a:srgbClr val="00B050"/>
                </a:solidFill>
              </a:rPr>
              <a:t>make –f </a:t>
            </a:r>
            <a:r>
              <a:rPr lang="en-US" altLang="zh-TW" sz="2400" dirty="0" err="1">
                <a:solidFill>
                  <a:srgbClr val="00B050"/>
                </a:solidFill>
              </a:rPr>
              <a:t>my_mkfile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 err="1">
                <a:solidFill>
                  <a:srgbClr val="00B050"/>
                </a:solidFill>
              </a:rPr>
              <a:t>test.exe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Wingdings 3" charset="2"/>
              </a:rPr>
              <a:t></a:t>
            </a:r>
            <a:endParaRPr lang="en-US" altLang="zh-CN" sz="2400" dirty="0"/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7905D-77A9-4757-9B5A-47FD256B1DD4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198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百闻不如一见，来个例子吧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7200" y="1268760"/>
            <a:ext cx="7807208" cy="5355312"/>
          </a:xfrm>
          <a:prstGeom prst="rect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Yao </a:t>
            </a:r>
            <a:r>
              <a:rPr lang="en-US" altLang="zh-CN" sz="1800" b="1" dirty="0" err="1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HaiLong</a:t>
            </a: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@ 20190130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C++ Course for THU2019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all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test.exe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test.exe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product.o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sum.o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main.o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functions.h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product.o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sum.o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main.o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-o test.exe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product.o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product.cpp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functions.h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s-E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-c product.cpp -o product.o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sum.o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sum.cpp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functions.h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s-E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-c sum.cpp -o sum.o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main.o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main.cpp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functions.h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pt-BR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g++ -c main.cpp -o main.o</a:t>
            </a:r>
            <a:endParaRPr lang="es-ES" altLang="zh-CN" sz="18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clean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TW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del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*.o *.exe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82" y="4149080"/>
            <a:ext cx="4599514" cy="1656184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r>
              <a:rPr lang="zh-CN" altLang="en-US"/>
              <a:t>先看一个示例：下列程序的功能是什么？</a:t>
            </a:r>
            <a:endParaRPr lang="en-US" altLang="zh-CN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971550" y="2492375"/>
            <a:ext cx="6083717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ex1.cpp @ 20190129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cin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&lt;&lt; a + b &lt;&lt; 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程序命令行参数</a:t>
            </a:r>
            <a:endParaRPr lang="en-US" altLang="zh-CN"/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99C18-C8D7-4739-97C3-69791228BE06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20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源程序的结构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36943" y="151420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头文件与编译指令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17724" y="321297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</a:rPr>
              <a:t>辅助函数定义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0446" y="1286068"/>
            <a:ext cx="432522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2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2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	return a + b;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 &lt;&lt; add(3, 4);</a:t>
            </a:r>
          </a:p>
          <a:p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}</a:t>
            </a:r>
            <a:endParaRPr lang="zh-CN" altLang="en-US" sz="2800" b="1" dirty="0">
              <a:solidFill>
                <a:srgbClr val="0066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326437" y="1423128"/>
            <a:ext cx="288032" cy="705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5355669" y="2839766"/>
            <a:ext cx="281274" cy="1381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5355669" y="4509120"/>
            <a:ext cx="281274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18529" y="514761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66CC"/>
                </a:solidFill>
              </a:rPr>
              <a:t>主函数定义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hlink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2552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EX1.EXE</a:t>
            </a:r>
            <a:r>
              <a:rPr lang="zh-CN" altLang="en-US" dirty="0"/>
              <a:t>的特点：</a:t>
            </a:r>
          </a:p>
          <a:p>
            <a:pPr lvl="1"/>
            <a:r>
              <a:rPr lang="zh-CN" altLang="en-US" dirty="0"/>
              <a:t>加法的两个操作数在程序运行时输入</a:t>
            </a:r>
          </a:p>
          <a:p>
            <a:pPr lvl="1"/>
            <a:r>
              <a:rPr lang="zh-CN" altLang="en-US" dirty="0"/>
              <a:t>在被“问到”时才输入</a:t>
            </a:r>
          </a:p>
          <a:p>
            <a:pPr lvl="1"/>
            <a:r>
              <a:rPr lang="zh-CN" altLang="en-US" dirty="0"/>
              <a:t>属于“强制交互”</a:t>
            </a:r>
          </a:p>
          <a:p>
            <a:r>
              <a:rPr lang="zh-CN" altLang="en-US" dirty="0"/>
              <a:t>能否有其他的</a:t>
            </a:r>
            <a:r>
              <a:rPr lang="zh-CN" altLang="en-US" b="1" dirty="0">
                <a:solidFill>
                  <a:srgbClr val="FF0000"/>
                </a:solidFill>
              </a:rPr>
              <a:t>人机交互</a:t>
            </a:r>
            <a:r>
              <a:rPr lang="zh-CN" altLang="en-US" dirty="0"/>
              <a:t>方式？</a:t>
            </a:r>
          </a:p>
        </p:txBody>
      </p:sp>
      <p:sp>
        <p:nvSpPr>
          <p:cNvPr id="512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程序命令行参数</a:t>
            </a:r>
            <a:endParaRPr lang="en-US" altLang="zh-CN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153DC-9B7D-4FF0-81BA-8EE0DB7EA165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291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main(int argc, char** argv) ?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r>
              <a:rPr lang="zh-CN" altLang="en-US"/>
              <a:t>请看下面的例子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530141" y="2045915"/>
            <a:ext cx="608371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ex2.cpp @ 20190129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cstdio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24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defRPr/>
            </a:pPr>
            <a:r>
              <a:rPr lang="en-US" altLang="zh-CN" sz="24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	</a:t>
            </a:r>
            <a:r>
              <a:rPr lang="en-US" altLang="zh-CN" sz="2400" b="1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CN" sz="24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a &gt;&gt; b;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en-US" altLang="zh-CN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 = </a:t>
            </a:r>
            <a:r>
              <a:rPr lang="en-US" altLang="zh-CN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&lt;&lt; 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eaLnBrk="1" hangingPunct="1">
              <a:defRPr/>
            </a:pP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307274-0C46-480C-820A-D45F99198B75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44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350"/>
            <a:ext cx="7632700" cy="636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5"/>
          <p:cNvSpPr>
            <a:spLocks noChangeArrowheads="1"/>
          </p:cNvSpPr>
          <p:nvPr/>
        </p:nvSpPr>
        <p:spPr bwMode="auto">
          <a:xfrm>
            <a:off x="5148833" y="1844824"/>
            <a:ext cx="3239591" cy="935211"/>
          </a:xfrm>
          <a:prstGeom prst="wedgeRoundRectCallout">
            <a:avLst>
              <a:gd name="adj1" fmla="val -148259"/>
              <a:gd name="adj2" fmla="val 359926"/>
              <a:gd name="adj3" fmla="val 16667"/>
            </a:avLst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命令行参数。通过</a:t>
            </a:r>
            <a:r>
              <a:rPr lang="en-US" altLang="zh-CN" sz="2800" b="1" dirty="0" err="1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800" b="1" dirty="0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zh-CN" altLang="en-US" sz="2800" b="1" dirty="0">
                <a:solidFill>
                  <a:srgbClr val="FFFF9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传入</a:t>
            </a:r>
          </a:p>
        </p:txBody>
      </p:sp>
      <p:sp>
        <p:nvSpPr>
          <p:cNvPr id="7172" name="Oval 6"/>
          <p:cNvSpPr>
            <a:spLocks noChangeArrowheads="1"/>
          </p:cNvSpPr>
          <p:nvPr/>
        </p:nvSpPr>
        <p:spPr bwMode="auto">
          <a:xfrm>
            <a:off x="1619250" y="5734050"/>
            <a:ext cx="431800" cy="2873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17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C520D-3617-4A0C-A9C7-3A3243992F4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555776" y="5500099"/>
            <a:ext cx="1944216" cy="7552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4718" y="5554553"/>
            <a:ext cx="3097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D:\&gt;ex2 4 5</a:t>
            </a:r>
          </a:p>
        </p:txBody>
      </p:sp>
    </p:spTree>
    <p:extLst>
      <p:ext uri="{BB962C8B-B14F-4D97-AF65-F5344CB8AC3E}">
        <p14:creationId xmlns:p14="http://schemas.microsoft.com/office/powerpoint/2010/main" val="1421247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main(int argc, char** argv) ?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116013" y="1649413"/>
            <a:ext cx="245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EX2.EXE  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4  5</a:t>
            </a:r>
          </a:p>
        </p:txBody>
      </p:sp>
      <p:sp>
        <p:nvSpPr>
          <p:cNvPr id="8197" name="AutoShape 8"/>
          <p:cNvSpPr>
            <a:spLocks/>
          </p:cNvSpPr>
          <p:nvPr/>
        </p:nvSpPr>
        <p:spPr bwMode="auto">
          <a:xfrm rot="-5400000">
            <a:off x="2213769" y="1134269"/>
            <a:ext cx="287338" cy="2286000"/>
          </a:xfrm>
          <a:prstGeom prst="leftBrace">
            <a:avLst>
              <a:gd name="adj1" fmla="val 250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357438" y="2500313"/>
            <a:ext cx="1106487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3 </a:t>
            </a:r>
            <a:r>
              <a:rPr lang="en-US" altLang="zh-CN" sz="1800">
                <a:ea typeface="宋体" panose="02010600030101010101" pitchFamily="2" charset="-122"/>
                <a:sym typeface="Wingdings" panose="05000000000000000000" pitchFamily="2" charset="2"/>
              </a:rPr>
              <a:t> argc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199" name="AutoShape 10"/>
          <p:cNvSpPr>
            <a:spLocks noChangeArrowheads="1"/>
          </p:cNvSpPr>
          <p:nvPr/>
        </p:nvSpPr>
        <p:spPr bwMode="auto">
          <a:xfrm>
            <a:off x="3779838" y="1773238"/>
            <a:ext cx="576262" cy="287337"/>
          </a:xfrm>
          <a:prstGeom prst="right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 flipH="1">
            <a:off x="7281863" y="1633538"/>
            <a:ext cx="792162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“4”</a:t>
            </a:r>
          </a:p>
        </p:txBody>
      </p:sp>
      <p:sp>
        <p:nvSpPr>
          <p:cNvPr id="8201" name="Text Box 12"/>
          <p:cNvSpPr txBox="1">
            <a:spLocks noChangeArrowheads="1"/>
          </p:cNvSpPr>
          <p:nvPr/>
        </p:nvSpPr>
        <p:spPr bwMode="auto">
          <a:xfrm flipH="1">
            <a:off x="8113713" y="1628775"/>
            <a:ext cx="792162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“5”</a:t>
            </a:r>
          </a:p>
        </p:txBody>
      </p:sp>
      <p:sp>
        <p:nvSpPr>
          <p:cNvPr id="8202" name="Text Box 13"/>
          <p:cNvSpPr txBox="1">
            <a:spLocks noChangeArrowheads="1"/>
          </p:cNvSpPr>
          <p:nvPr/>
        </p:nvSpPr>
        <p:spPr bwMode="auto">
          <a:xfrm>
            <a:off x="5146675" y="1628775"/>
            <a:ext cx="20891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“EX2.EXE”</a:t>
            </a:r>
          </a:p>
        </p:txBody>
      </p:sp>
      <p:sp>
        <p:nvSpPr>
          <p:cNvPr id="8203" name="Text Box 14"/>
          <p:cNvSpPr txBox="1">
            <a:spLocks noChangeArrowheads="1"/>
          </p:cNvSpPr>
          <p:nvPr/>
        </p:nvSpPr>
        <p:spPr bwMode="auto">
          <a:xfrm>
            <a:off x="4427538" y="1412875"/>
            <a:ext cx="628650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  <a:sym typeface="Wingdings" panose="05000000000000000000" pitchFamily="2" charset="2"/>
              </a:rPr>
              <a:t>argv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5148263" y="2228850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rgbClr val="7030A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argv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[0]</a:t>
            </a:r>
            <a:endParaRPr lang="en-US" altLang="zh-CN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8205" name="Text Box 16"/>
          <p:cNvSpPr txBox="1">
            <a:spLocks noChangeArrowheads="1"/>
          </p:cNvSpPr>
          <p:nvPr/>
        </p:nvSpPr>
        <p:spPr bwMode="auto">
          <a:xfrm>
            <a:off x="7164388" y="2228850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7030A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argv[1]</a:t>
            </a:r>
            <a:endParaRPr lang="en-US" altLang="zh-CN" sz="1600" b="1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8027988" y="2228850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7030A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argv[2]</a:t>
            </a:r>
            <a:endParaRPr lang="en-US" altLang="zh-CN" sz="1600" b="1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8207" name="Text Box 18"/>
          <p:cNvSpPr txBox="1">
            <a:spLocks noChangeArrowheads="1"/>
          </p:cNvSpPr>
          <p:nvPr/>
        </p:nvSpPr>
        <p:spPr bwMode="auto">
          <a:xfrm>
            <a:off x="4356100" y="18653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char**</a:t>
            </a:r>
          </a:p>
        </p:txBody>
      </p:sp>
      <p:sp>
        <p:nvSpPr>
          <p:cNvPr id="8208" name="Text Box 19"/>
          <p:cNvSpPr txBox="1">
            <a:spLocks noChangeArrowheads="1"/>
          </p:cNvSpPr>
          <p:nvPr/>
        </p:nvSpPr>
        <p:spPr bwMode="auto">
          <a:xfrm>
            <a:off x="1852613" y="2500313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int</a:t>
            </a:r>
          </a:p>
        </p:txBody>
      </p:sp>
      <p:sp>
        <p:nvSpPr>
          <p:cNvPr id="820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7CB845-2F2C-4692-B4DF-88EC6D7B4D2E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6226" y="2738438"/>
            <a:ext cx="514826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ex2.cpp @ 20190129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cstdio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a &gt;&gt; b;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 = 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&lt;&lt;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eaLnBrk="1" hangingPunct="1">
              <a:defRPr/>
            </a:pP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55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zh-CN" sz="3800" dirty="0"/>
              <a:t>IDE</a:t>
            </a:r>
            <a:r>
              <a:rPr lang="zh-CN" altLang="en-US" sz="3800" dirty="0"/>
              <a:t>中如何输入命令行参数？</a:t>
            </a:r>
          </a:p>
        </p:txBody>
      </p:sp>
      <p:sp>
        <p:nvSpPr>
          <p:cNvPr id="1127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E56102-681C-4D38-99D8-A75CF8EC1BFE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9" y="1269180"/>
            <a:ext cx="6739348" cy="27019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7982"/>
            <a:ext cx="8818959" cy="259333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11699" y="5661248"/>
            <a:ext cx="6236765" cy="288032"/>
          </a:xfrm>
          <a:prstGeom prst="rect">
            <a:avLst/>
          </a:prstGeom>
          <a:noFill/>
          <a:ln w="635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曲线连接符 7"/>
          <p:cNvCxnSpPr>
            <a:stCxn id="2" idx="3"/>
            <a:endCxn id="14" idx="3"/>
          </p:cNvCxnSpPr>
          <p:nvPr/>
        </p:nvCxnSpPr>
        <p:spPr>
          <a:xfrm>
            <a:off x="7886657" y="2620156"/>
            <a:ext cx="861807" cy="3185108"/>
          </a:xfrm>
          <a:prstGeom prst="curvedConnector3">
            <a:avLst>
              <a:gd name="adj1" fmla="val 12652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50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8" y="1628800"/>
            <a:ext cx="8401050" cy="5000625"/>
          </a:xfrm>
          <a:prstGeom prst="rect">
            <a:avLst/>
          </a:prstGeom>
        </p:spPr>
      </p:pic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zh-CN" sz="3800" dirty="0"/>
              <a:t>IDE</a:t>
            </a:r>
            <a:r>
              <a:rPr lang="zh-CN" altLang="en-US" sz="3800" dirty="0"/>
              <a:t>中的调试 </a:t>
            </a:r>
            <a:r>
              <a:rPr lang="en-US" altLang="zh-CN" sz="3800" dirty="0"/>
              <a:t>    </a:t>
            </a:r>
            <a:r>
              <a:rPr lang="en-US" altLang="zh-CN" sz="3600" dirty="0">
                <a:solidFill>
                  <a:srgbClr val="0070C0"/>
                </a:solidFill>
              </a:rPr>
              <a:t>Run-&gt;Debug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17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main(int argc, char** argv) ?</a:t>
            </a:r>
          </a:p>
        </p:txBody>
      </p:sp>
      <p:pic>
        <p:nvPicPr>
          <p:cNvPr id="1229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78486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0"/>
          <p:cNvSpPr>
            <a:spLocks noChangeArrowheads="1"/>
          </p:cNvSpPr>
          <p:nvPr/>
        </p:nvSpPr>
        <p:spPr bwMode="auto">
          <a:xfrm>
            <a:off x="684213" y="2924175"/>
            <a:ext cx="1871662" cy="504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E8415-5C23-42A1-A161-49DA90707B03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813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main(int argc, char** argv) ?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899592" y="2852936"/>
            <a:ext cx="7166620" cy="15121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133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2077D8-E613-4DD6-9259-D74B16C74844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8486" y="1258184"/>
            <a:ext cx="7560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ex3.cpp @ 20190129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"Usage: " &lt;&lt;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  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&lt;&lt; " op1 op2" &lt;&lt;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a &gt;&gt; b;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b =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&lt;&lt;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eaLnBrk="1" hangingPunct="1">
              <a:defRPr/>
            </a:pP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49788" y="4547679"/>
            <a:ext cx="38164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原则：总是考虑边界和异常的情况</a:t>
            </a:r>
          </a:p>
        </p:txBody>
      </p:sp>
    </p:spTree>
    <p:extLst>
      <p:ext uri="{BB962C8B-B14F-4D97-AF65-F5344CB8AC3E}">
        <p14:creationId xmlns:p14="http://schemas.microsoft.com/office/powerpoint/2010/main" val="39887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2387600"/>
          </a:xfrm>
        </p:spPr>
        <p:txBody>
          <a:bodyPr/>
          <a:lstStyle/>
          <a:p>
            <a:r>
              <a:rPr lang="zh-CN" altLang="en-US" sz="6600" dirty="0">
                <a:solidFill>
                  <a:srgbClr val="002060"/>
                </a:solidFill>
                <a:latin typeface="SimHei" charset="-122"/>
                <a:ea typeface="SimHei" charset="-122"/>
                <a:cs typeface="SimHei" charset="-122"/>
              </a:rPr>
              <a:t>编程环境与基本技能</a:t>
            </a:r>
            <a:endParaRPr lang="en-US" altLang="zh-CN" sz="6600" dirty="0">
              <a:solidFill>
                <a:srgbClr val="00206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67744" y="3356992"/>
            <a:ext cx="5184576" cy="3014662"/>
          </a:xfrm>
        </p:spPr>
        <p:txBody>
          <a:bodyPr/>
          <a:lstStyle/>
          <a:p>
            <a:pPr marL="514350" indent="-514350" algn="l">
              <a:buFontTx/>
              <a:buAutoNum type="arabicPeriod"/>
            </a:pPr>
            <a:r>
              <a:rPr lang="zh-CN" altLang="en-US" dirty="0"/>
              <a:t>源程序的结构、编译、链接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TW" altLang="en-US" dirty="0"/>
              <a:t>多个源文件程序的编译与链接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宏定义的使用</a:t>
            </a:r>
            <a:endParaRPr lang="en-US" altLang="zh-CN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了解主流编译器及</a:t>
            </a:r>
            <a:r>
              <a:rPr lang="en-US" altLang="zh-CN" dirty="0"/>
              <a:t>IDE</a:t>
            </a:r>
            <a:endParaRPr lang="en-US" altLang="zh-TW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编写</a:t>
            </a:r>
            <a:r>
              <a:rPr lang="en-US" altLang="zh-CN" dirty="0"/>
              <a:t>Make</a:t>
            </a:r>
            <a:r>
              <a:rPr lang="zh-CN" altLang="en-US" dirty="0"/>
              <a:t>工具的脚本程序</a:t>
            </a:r>
            <a:endParaRPr lang="en-US" altLang="zh-CN" dirty="0"/>
          </a:p>
          <a:p>
            <a:pPr marL="514350" indent="-514350" algn="l">
              <a:buFontTx/>
              <a:buAutoNum type="arabicPeriod"/>
            </a:pPr>
            <a:r>
              <a:rPr lang="zh-CN" altLang="en-US" dirty="0"/>
              <a:t>使用</a:t>
            </a:r>
            <a:r>
              <a:rPr lang="zh-TW" altLang="en-US" dirty="0"/>
              <a:t>程序</a:t>
            </a:r>
            <a:r>
              <a:rPr lang="zh-CN" altLang="en-US" dirty="0"/>
              <a:t>主函数</a:t>
            </a:r>
            <a:r>
              <a:rPr lang="zh-TW" altLang="en-US" dirty="0"/>
              <a:t>的命令行参数</a:t>
            </a:r>
            <a:endParaRPr lang="en-US" altLang="zh-CN" dirty="0"/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F077D3-B9DC-4D58-9A4B-D56A84E5C8E8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397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F9A7A-3EFD-4421-8891-33301D70ABDC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7430" y="5085184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课后阅读：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000" b="1" dirty="0">
                <a:solidFill>
                  <a:srgbClr val="7030A0"/>
                </a:solidFill>
              </a:rPr>
              <a:t>《C++</a:t>
            </a:r>
            <a:r>
              <a:rPr lang="zh-CN" altLang="en-US" sz="2000" b="1" dirty="0">
                <a:solidFill>
                  <a:srgbClr val="7030A0"/>
                </a:solidFill>
              </a:rPr>
              <a:t>编程思想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》3.11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make: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 管理分段编译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b="1" dirty="0">
                <a:solidFill>
                  <a:srgbClr val="7030A0"/>
                </a:solidFill>
              </a:rPr>
              <a:t>关于</a:t>
            </a:r>
            <a:r>
              <a:rPr lang="en-US" altLang="zh-CN" sz="2000" b="1" dirty="0">
                <a:solidFill>
                  <a:srgbClr val="7030A0"/>
                </a:solidFill>
              </a:rPr>
              <a:t>make</a:t>
            </a:r>
            <a:r>
              <a:rPr lang="zh-CN" altLang="en-US" sz="2000" b="1" dirty="0">
                <a:solidFill>
                  <a:srgbClr val="7030A0"/>
                </a:solidFill>
              </a:rPr>
              <a:t>的高级用法 </a:t>
            </a:r>
            <a:r>
              <a:rPr lang="en-US" altLang="zh-CN" sz="2000" b="1" dirty="0">
                <a:solidFill>
                  <a:srgbClr val="7030A0"/>
                </a:solidFill>
              </a:rPr>
              <a:t>http://</a:t>
            </a:r>
            <a:r>
              <a:rPr lang="en-US" altLang="zh-CN" sz="2000" b="1" dirty="0" err="1">
                <a:solidFill>
                  <a:srgbClr val="7030A0"/>
                </a:solidFill>
              </a:rPr>
              <a:t>www.ruanyifeng.com</a:t>
            </a:r>
            <a:r>
              <a:rPr lang="en-US" altLang="zh-CN" sz="2000" b="1" dirty="0">
                <a:solidFill>
                  <a:srgbClr val="7030A0"/>
                </a:solidFill>
              </a:rPr>
              <a:t>/blog/2015/02/</a:t>
            </a:r>
            <a:r>
              <a:rPr lang="en-US" altLang="zh-CN" sz="2000" b="1" dirty="0" err="1">
                <a:solidFill>
                  <a:srgbClr val="7030A0"/>
                </a:solidFill>
              </a:rPr>
              <a:t>make.html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3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047185" y="2392238"/>
            <a:ext cx="2268061" cy="2529862"/>
          </a:xfrm>
          <a:prstGeom prst="roundRect">
            <a:avLst>
              <a:gd name="adj" fmla="val 728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编译、链接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0274" y="15523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源程序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1242" y="2708920"/>
            <a:ext cx="1261884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编译器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1242" y="4077072"/>
            <a:ext cx="1261884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/>
              <a:t>链接器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65554" y="5517232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/>
              <a:t>可执行程序</a:t>
            </a:r>
            <a:r>
              <a:rPr lang="en-US" altLang="zh-CN" sz="2800" b="1"/>
              <a:t/>
            </a:r>
            <a:br>
              <a:rPr lang="en-US" altLang="zh-CN" sz="2800" b="1"/>
            </a:br>
            <a:r>
              <a:rPr lang="zh-CN" altLang="en-US" sz="2800" b="1"/>
              <a:t>（与平台相关的机器指令）</a:t>
            </a: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2181216" y="2075557"/>
            <a:ext cx="968" cy="63336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182184" y="3232140"/>
            <a:ext cx="0" cy="84493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 flipH="1">
            <a:off x="2181215" y="4600292"/>
            <a:ext cx="969" cy="9169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hlink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88024" y="5819973"/>
            <a:ext cx="2952328" cy="99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进一步阅读：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 smtClean="0"/>
              <a:t>》</a:t>
            </a:r>
          </a:p>
          <a:p>
            <a:pPr algn="ctr"/>
            <a:r>
              <a:rPr kumimoji="1" lang="en-US" altLang="zh-CN" dirty="0" smtClean="0"/>
              <a:t>2.1</a:t>
            </a:r>
            <a:r>
              <a:rPr kumimoji="1" lang="zh-CN" altLang="en-US" dirty="0"/>
              <a:t>语言的编译过程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852924" y="1268761"/>
            <a:ext cx="4751523" cy="2232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b="1" dirty="0">
                <a:solidFill>
                  <a:schemeClr val="tx1"/>
                </a:solidFill>
              </a:rPr>
              <a:t>第一遍执行语法分析和静态类型检查，将源代码解析为语法分析树的结构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b="1" dirty="0">
                <a:solidFill>
                  <a:schemeClr val="tx1"/>
                </a:solidFill>
              </a:rPr>
              <a:t>第二遍由代码生成器遍历语法分析树，把树的每个节点转换为汇编语言或机器代码，生成目标模块</a:t>
            </a:r>
            <a:r>
              <a:rPr kumimoji="1" lang="en-US" altLang="zh-CN" b="1" dirty="0">
                <a:solidFill>
                  <a:schemeClr val="tx1"/>
                </a:solidFill>
              </a:rPr>
              <a:t>(.o</a:t>
            </a:r>
            <a:r>
              <a:rPr kumimoji="1" lang="zh-CN" altLang="en-US" b="1" dirty="0">
                <a:solidFill>
                  <a:schemeClr val="tx1"/>
                </a:solidFill>
              </a:rPr>
              <a:t>或</a:t>
            </a:r>
            <a:r>
              <a:rPr kumimoji="1" lang="en-US" altLang="zh-CN" b="1" dirty="0">
                <a:solidFill>
                  <a:schemeClr val="tx1"/>
                </a:solidFill>
              </a:rPr>
              <a:t>.</a:t>
            </a:r>
            <a:r>
              <a:rPr kumimoji="1" lang="en-US" altLang="zh-CN" b="1" dirty="0" err="1">
                <a:solidFill>
                  <a:schemeClr val="tx1"/>
                </a:solidFill>
              </a:rPr>
              <a:t>obj</a:t>
            </a:r>
            <a:r>
              <a:rPr kumimoji="1" lang="zh-CN" altLang="en-US" b="1" dirty="0">
                <a:solidFill>
                  <a:schemeClr val="tx1"/>
                </a:solidFill>
              </a:rPr>
              <a:t>文件）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852924" y="3789603"/>
            <a:ext cx="4751523" cy="19083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</a:rPr>
              <a:t>把一组目标模块连接为可执行程序，使得操作系统可以执行它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</a:rPr>
              <a:t>处理目标模块中的函数或变量引用，必要时搜索库文件处理所有的引用</a:t>
            </a:r>
            <a:endParaRPr kumimoji="1"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6" name="直线箭头连接符 15"/>
          <p:cNvCxnSpPr>
            <a:endCxn id="9" idx="1"/>
          </p:cNvCxnSpPr>
          <p:nvPr/>
        </p:nvCxnSpPr>
        <p:spPr>
          <a:xfrm flipV="1">
            <a:off x="2812158" y="2384885"/>
            <a:ext cx="1040766" cy="5856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5" idx="1"/>
          </p:cNvCxnSpPr>
          <p:nvPr/>
        </p:nvCxnSpPr>
        <p:spPr>
          <a:xfrm>
            <a:off x="2812158" y="4368060"/>
            <a:ext cx="1040766" cy="3756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8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7213"/>
            <a:ext cx="8959130" cy="1325563"/>
          </a:xfrm>
        </p:spPr>
        <p:txBody>
          <a:bodyPr/>
          <a:lstStyle/>
          <a:p>
            <a:r>
              <a:rPr lang="zh-CN" altLang="en-US" sz="2800" dirty="0"/>
              <a:t>课后尝试 </a:t>
            </a:r>
            <a:r>
              <a:rPr lang="en-US" altLang="zh-CN" sz="2800" dirty="0"/>
              <a:t>-- </a:t>
            </a:r>
            <a:r>
              <a:rPr lang="zh-CN" altLang="en-US" sz="2800" dirty="0"/>
              <a:t>理解一个开源项目中的</a:t>
            </a:r>
            <a:r>
              <a:rPr lang="en-US" altLang="zh-CN" sz="2800" dirty="0" err="1"/>
              <a:t>Makefile</a:t>
            </a:r>
            <a:endParaRPr lang="zh-CN" alt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7200" y="1268760"/>
            <a:ext cx="7807208" cy="424731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</a:t>
            </a: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  <a:hlinkClick r:id="rId3"/>
              </a:rPr>
              <a:t>https://github.com/moses-smt/giza-pp</a:t>
            </a:r>
            <a:r>
              <a:rPr lang="en-US" altLang="zh-CN" sz="1800" b="1" dirty="0">
                <a:solidFill>
                  <a:srgbClr val="33CC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33CC33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.PHONY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gizapp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mkcls-v2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all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gizapp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mkcls-v2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gizapp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$(MAKE) -C GIZA++-v2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mkcls-v2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$(MAKE) -C mkcls-v2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clean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$(MAKE) -C GIZA++-v2 clean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$(MAKE) -C mkcls-v2 clean</a:t>
            </a:r>
            <a:endParaRPr lang="en-US" altLang="zh-CN" sz="18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24919" y="1750620"/>
            <a:ext cx="3131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.PHONY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后内容无视目标文件存在与否都执行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，避免与工作目录下同名文件夹冲突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750620"/>
            <a:ext cx="1684115" cy="18223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82861" y="5285252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make –C [target]: 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切换到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[target]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文件夹执行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命令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77503" y="519958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预定义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 $(MAKE) = make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77503" y="3856714"/>
            <a:ext cx="3961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定义变量宏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字符串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调用变量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9566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sz="2800" dirty="0"/>
              <a:t>课后尝试 </a:t>
            </a:r>
            <a:r>
              <a:rPr lang="en-US" altLang="zh-CN" sz="2800" dirty="0"/>
              <a:t>-- </a:t>
            </a:r>
            <a:r>
              <a:rPr lang="zh-CN" altLang="en-US" sz="2800" dirty="0"/>
              <a:t>理解一个开源项目中的</a:t>
            </a:r>
            <a:r>
              <a:rPr lang="en-US" altLang="zh-CN" sz="2800" dirty="0" err="1"/>
              <a:t>Makefile</a:t>
            </a:r>
            <a:endParaRPr lang="zh-CN" alt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9441" y="2243773"/>
            <a:ext cx="8724362" cy="53245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.SUFFIXES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.out .o .c .e .r .f .y .l .s .p 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cpp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.alpha2o 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pentiumo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sgio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alphao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该</a:t>
            </a:r>
            <a:r>
              <a:rPr lang="en-US" altLang="zh-CN" sz="2000" dirty="0" err="1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Makefile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所支持后缀类型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206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INSTALLDIR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?= /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/local/bin/ 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“?=”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进行赋值的时候如果该变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								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量已经赋值过了，那么将跳过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CXX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g++                     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后面统一使用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CXX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编译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CFLAGS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$(CFLAGS_GLOBAL) -Wall -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Wno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-parentheses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CFLAGS_OPT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$(CFLAGS) -O3 -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funroll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-loops -DNDEBUG -DWORDINDEX_WITH_4_BYTE -DBINARY_SEARCH_FOR_TTABLE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CFLAGS_PRF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$(CFLAGS) -O2 -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pg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-DNDEBUG -DWORDINDEX_WITH_4_BYTE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... ...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LDFLAGS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00206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985" y="1340768"/>
            <a:ext cx="697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子文件夹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GIZA++-v2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文件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Part1:</a:t>
            </a:r>
            <a:endParaRPr lang="zh-CN" altLang="en-US" sz="24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64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sz="2800" dirty="0"/>
              <a:t>课后尝试 </a:t>
            </a:r>
            <a:r>
              <a:rPr lang="en-US" altLang="zh-CN" sz="2800" dirty="0"/>
              <a:t>-- </a:t>
            </a:r>
            <a:r>
              <a:rPr lang="zh-CN" altLang="en-US" sz="2800" dirty="0"/>
              <a:t>理解一个开源项目中的</a:t>
            </a:r>
            <a:r>
              <a:rPr lang="en-US" altLang="zh-CN" sz="2800" dirty="0" err="1"/>
              <a:t>Makefile</a:t>
            </a:r>
            <a:endParaRPr lang="zh-CN" alt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2672" y="2171765"/>
            <a:ext cx="8931328" cy="470898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include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Makefile.src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206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OBJ_DIR_OPT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optimized/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OBJ_OPT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${</a:t>
            </a: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SRC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:%.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cpp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=$(OBJ_DIR_OPT)%.o}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%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为匹配符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#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提取</a:t>
            </a: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SRC</a:t>
            </a:r>
            <a:r>
              <a:rPr lang="zh-CN" altLang="en-US" sz="2000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中所有</a:t>
            </a:r>
            <a:r>
              <a:rPr lang="en-US" altLang="zh-CN" sz="2000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cpp</a:t>
            </a:r>
            <a:r>
              <a:rPr lang="zh-CN" altLang="en-US" sz="2000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的前缀，构成</a:t>
            </a:r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OBJ_DIR_OPT+</a:t>
            </a:r>
            <a:r>
              <a:rPr lang="zh-CN" altLang="en-US" sz="2000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前缀值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.o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的集合</a:t>
            </a: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OBJ_DIR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GIZA++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$(OBJ_DIR_OPT) $(OBJ_OPT)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.o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文件一起链接为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GIZA++</a:t>
            </a: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$(CXX) $(OBJ_OPT) $(LDFLAGS) -o GIZA++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$(OBJ_DIR_OPT):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$(OBJ_DIR)    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#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创建文件夹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-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mkdir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$(OBJ_DIR_OPT)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$(OBJ_DIR_OPT)%.o</a:t>
            </a:r>
            <a:r>
              <a:rPr lang="pt-BR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%.cpp 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编译所有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cpp</a:t>
            </a:r>
            <a:endParaRPr lang="pt-BR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$(CXX) </a:t>
            </a:r>
            <a:r>
              <a:rPr lang="pt-BR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$(CFLAGS_OPT) -c $&lt; -o $@</a:t>
            </a: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18039" y="5813729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$@ --</a:t>
            </a:r>
            <a:r>
              <a:rPr lang="zh-CN" altLang="en-US" sz="2000" dirty="0"/>
              <a:t>目标文件</a:t>
            </a:r>
          </a:p>
          <a:p>
            <a:r>
              <a:rPr lang="en-US" altLang="zh-CN" sz="2000" dirty="0"/>
              <a:t>$^ --</a:t>
            </a:r>
            <a:r>
              <a:rPr lang="zh-CN" altLang="en-US" sz="2000" dirty="0"/>
              <a:t>所有的依赖文件</a:t>
            </a:r>
          </a:p>
          <a:p>
            <a:r>
              <a:rPr lang="en-US" altLang="zh-CN" sz="2000" dirty="0"/>
              <a:t>$&lt; --</a:t>
            </a:r>
            <a:r>
              <a:rPr lang="zh-CN" altLang="en-US" sz="2000" dirty="0"/>
              <a:t>第一个依赖文件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9985" y="1340768"/>
            <a:ext cx="697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子文件夹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GIZA++-v2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文件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Part2:</a:t>
            </a:r>
            <a:endParaRPr lang="zh-CN" altLang="en-US" sz="24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9203" y="1861193"/>
            <a:ext cx="8734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Makefile.src</a:t>
            </a: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SRC</a:t>
            </a:r>
            <a:r>
              <a:rPr lang="en-US" altLang="zh-CN" sz="2000" dirty="0"/>
              <a:t> =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Parameter.cpp myassert.cpp ...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307809"/>
            <a:ext cx="82809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ls ex1.*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ex1.cpp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cat ex1.cpp</a:t>
            </a:r>
          </a:p>
          <a:p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using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9F5FC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"Hello, OOP" 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&lt;&lt;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-c ex1.cpp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ls ex1.*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ex1.cpp ex1.o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g++ -o ex1.out ex1.o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ls ex1.*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ex1.cpp ex1.o ex1.out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dmye@ubuntu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:~$ ./ex1.out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Hello OOP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hlink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915816" y="3608131"/>
            <a:ext cx="1152128" cy="42340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6076950" y="1527136"/>
            <a:ext cx="2167458" cy="1037768"/>
          </a:xfrm>
          <a:prstGeom prst="wedgeEllipseCallout">
            <a:avLst>
              <a:gd name="adj1" fmla="val -141432"/>
              <a:gd name="adj2" fmla="val 1487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只编译不链接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57590" y="4678046"/>
            <a:ext cx="3558626" cy="42340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6156176" y="3039304"/>
            <a:ext cx="2167458" cy="1037768"/>
          </a:xfrm>
          <a:prstGeom prst="wedgeEllipseCallout">
            <a:avLst>
              <a:gd name="adj1" fmla="val -75870"/>
              <a:gd name="adj2" fmla="val 1082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链接</a:t>
            </a:r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9530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"/>
          <p:cNvSpPr>
            <a:spLocks noChangeArrowheads="1"/>
          </p:cNvSpPr>
          <p:nvPr/>
        </p:nvSpPr>
        <p:spPr bwMode="auto">
          <a:xfrm>
            <a:off x="4643438" y="2346325"/>
            <a:ext cx="2449512" cy="2519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7213"/>
            <a:ext cx="7886700" cy="1325563"/>
          </a:xfrm>
        </p:spPr>
        <p:txBody>
          <a:bodyPr/>
          <a:lstStyle/>
          <a:p>
            <a:r>
              <a:rPr lang="zh-CN" altLang="en-US" dirty="0"/>
              <a:t>多个源文件的编译与链接</a:t>
            </a:r>
            <a:endParaRPr lang="en-US" altLang="zh-CN" dirty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492500" y="2709863"/>
            <a:ext cx="9350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052638" y="1773238"/>
            <a:ext cx="1187450" cy="3968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EX4.cpp</a:t>
            </a:r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6625"/>
            <a:ext cx="9366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2422525"/>
            <a:ext cx="4683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3306763"/>
            <a:ext cx="4683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4149725"/>
            <a:ext cx="4683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492500" y="2925763"/>
            <a:ext cx="1006475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3492500" y="3141663"/>
            <a:ext cx="1006475" cy="11525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5632450" y="251301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part1.cpp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653088" y="33797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part2.cpp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5653088" y="422275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part3.cpp</a:t>
            </a:r>
          </a:p>
        </p:txBody>
      </p:sp>
      <p:sp>
        <p:nvSpPr>
          <p:cNvPr id="16399" name="AutoShape 16"/>
          <p:cNvSpPr>
            <a:spLocks noChangeArrowheads="1"/>
          </p:cNvSpPr>
          <p:nvPr/>
        </p:nvSpPr>
        <p:spPr bwMode="auto">
          <a:xfrm>
            <a:off x="2484438" y="3790950"/>
            <a:ext cx="288925" cy="1296988"/>
          </a:xfrm>
          <a:prstGeom prst="downArrow">
            <a:avLst>
              <a:gd name="adj1" fmla="val 50000"/>
              <a:gd name="adj2" fmla="val 11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2052638" y="53736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EX4.EXE</a:t>
            </a:r>
          </a:p>
        </p:txBody>
      </p:sp>
      <p:sp>
        <p:nvSpPr>
          <p:cNvPr id="16401" name="AutoShape 18"/>
          <p:cNvSpPr>
            <a:spLocks noChangeArrowheads="1"/>
          </p:cNvSpPr>
          <p:nvPr/>
        </p:nvSpPr>
        <p:spPr bwMode="auto">
          <a:xfrm>
            <a:off x="5651500" y="5119688"/>
            <a:ext cx="288925" cy="576262"/>
          </a:xfrm>
          <a:prstGeom prst="down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5229225" y="5807075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EX4.EXE</a:t>
            </a:r>
          </a:p>
        </p:txBody>
      </p:sp>
      <p:sp>
        <p:nvSpPr>
          <p:cNvPr id="1640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22CDD4-EA21-4E93-8007-71FBE1C56863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10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886700" cy="1325563"/>
          </a:xfrm>
        </p:spPr>
        <p:txBody>
          <a:bodyPr/>
          <a:lstStyle/>
          <a:p>
            <a:r>
              <a:rPr lang="zh-CN" altLang="en-US" dirty="0"/>
              <a:t>多个源文件的编译与链接</a:t>
            </a:r>
            <a:endParaRPr lang="en-US" altLang="zh-CN" dirty="0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0401C4-870A-4871-AA76-1CC04E673E8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xmlns="" id="{44C63D00-2848-834A-A59F-B6D62E9C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486055"/>
            <a:ext cx="723787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ex52.cpp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 20190129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cstdlib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 { return a + b;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main(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**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if (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!=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"Usage: " &lt;&lt;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           &lt;&lt; " op1 op2" &lt;&lt;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a =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 	b =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ADD(a, b) &lt;&lt;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endParaRPr lang="zh-CN" altLang="en-US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1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71450" y="1486055"/>
            <a:ext cx="723787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ex52.cpp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 20190129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cstdlib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 { return a + b;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main(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**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if (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!=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"Usage: " &lt;&lt;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           &lt;&lt; " op1 op2" &lt;&lt;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a =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 	b =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ADD(a, b) &lt;&lt; 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endParaRPr lang="zh-CN" altLang="en-US" sz="20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40276"/>
            <a:ext cx="8505006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声明与定义分离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使用头文件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Line 9"/>
          <p:cNvSpPr>
            <a:spLocks noChangeShapeType="1"/>
          </p:cNvSpPr>
          <p:nvPr/>
        </p:nvSpPr>
        <p:spPr bwMode="auto">
          <a:xfrm flipH="1">
            <a:off x="5706521" y="2708920"/>
            <a:ext cx="997133" cy="0"/>
          </a:xfrm>
          <a:prstGeom prst="line">
            <a:avLst/>
          </a:prstGeom>
          <a:noFill/>
          <a:ln w="508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6703655" y="244731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函数声明</a:t>
            </a:r>
          </a:p>
        </p:txBody>
      </p:sp>
      <p:sp>
        <p:nvSpPr>
          <p:cNvPr id="21511" name="AutoShape 12"/>
          <p:cNvSpPr>
            <a:spLocks noChangeArrowheads="1"/>
          </p:cNvSpPr>
          <p:nvPr/>
        </p:nvSpPr>
        <p:spPr bwMode="auto">
          <a:xfrm rot="5400000">
            <a:off x="6760271" y="3597579"/>
            <a:ext cx="1507727" cy="497359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560215-E5CC-48C4-8B57-9F9A4EDEA5A8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1510" name="Text Box 11"/>
          <p:cNvSpPr txBox="1">
            <a:spLocks noChangeArrowheads="1"/>
          </p:cNvSpPr>
          <p:nvPr/>
        </p:nvSpPr>
        <p:spPr bwMode="auto">
          <a:xfrm>
            <a:off x="5957190" y="4732854"/>
            <a:ext cx="3113890" cy="1006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</a:rPr>
              <a:t>ex5.cpp </a:t>
            </a: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func.h</a:t>
            </a: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, func.cpp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Lucida Console" panose="020B06090405040202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	ex5_main.cpp</a:t>
            </a:r>
            <a:endParaRPr lang="en-US" altLang="zh-CN" sz="20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0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1116013" y="1341438"/>
            <a:ext cx="2967777" cy="64851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8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func.h</a:t>
            </a:r>
            <a:endParaRPr lang="en-US" altLang="zh-CN" sz="1800" b="1" dirty="0">
              <a:solidFill>
                <a:srgbClr val="00B05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b);</a:t>
            </a:r>
            <a:endParaRPr lang="zh-CN" altLang="en-US" sz="18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532" name="Text Box 11"/>
          <p:cNvSpPr txBox="1">
            <a:spLocks noChangeArrowheads="1"/>
          </p:cNvSpPr>
          <p:nvPr/>
        </p:nvSpPr>
        <p:spPr bwMode="auto">
          <a:xfrm>
            <a:off x="4643438" y="1341438"/>
            <a:ext cx="3240087" cy="120015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//func.cpp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ADD(</a:t>
            </a: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18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 </a:t>
            </a:r>
            <a:r>
              <a:rPr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 + b; }</a:t>
            </a:r>
            <a:endParaRPr lang="zh-CN" altLang="en-US" sz="18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533" name="Text Box 12"/>
          <p:cNvSpPr txBox="1">
            <a:spLocks noChangeArrowheads="1"/>
          </p:cNvSpPr>
          <p:nvPr/>
        </p:nvSpPr>
        <p:spPr bwMode="auto">
          <a:xfrm>
            <a:off x="1187450" y="2636838"/>
            <a:ext cx="5795176" cy="4081117"/>
          </a:xfrm>
          <a:prstGeom prst="rect">
            <a:avLst/>
          </a:prstGeom>
          <a:noFill/>
          <a:ln w="19050">
            <a:solidFill>
              <a:srgbClr val="66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None/>
            </a:pP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ex5_main.cpp </a:t>
            </a:r>
          </a:p>
          <a:p>
            <a:pPr>
              <a:buNone/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cstdlib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#include “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func.h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 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 ADD()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main(</a:t>
            </a:r>
            <a:r>
              <a:rPr lang="en-US" altLang="zh-CN" sz="16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**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if (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argc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!= 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"Usage: " &lt;&lt;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           &lt;&lt; " op1 op2" &lt;&lt;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b="1" dirty="0" err="1">
                <a:solidFill>
                  <a:srgbClr val="9F5F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a =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 	b =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atoi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argv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&lt;&lt; ADD(a, b) &lt;&lt; 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600" b="1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endParaRPr lang="zh-CN" altLang="en-US" sz="1600" b="1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82A592-505B-48EC-BF7A-F0CA3CE9D702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40276"/>
            <a:ext cx="8505006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声明与定义分离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使用头文件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22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3346</TotalTime>
  <Words>2514</Words>
  <Application>Microsoft Macintosh PowerPoint</Application>
  <PresentationFormat>全屏显示(4:3)</PresentationFormat>
  <Paragraphs>579</Paragraphs>
  <Slides>42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Calibri</vt:lpstr>
      <vt:lpstr>Calibri Light</vt:lpstr>
      <vt:lpstr>Consolas</vt:lpstr>
      <vt:lpstr>Courier New</vt:lpstr>
      <vt:lpstr>Lucida Console</vt:lpstr>
      <vt:lpstr>Mangal</vt:lpstr>
      <vt:lpstr>SimHei</vt:lpstr>
      <vt:lpstr>Wingdings</vt:lpstr>
      <vt:lpstr>Wingdings 3</vt:lpstr>
      <vt:lpstr>等线</vt:lpstr>
      <vt:lpstr>华文楷体</vt:lpstr>
      <vt:lpstr>华文中宋</vt:lpstr>
      <vt:lpstr>宋体</vt:lpstr>
      <vt:lpstr>微软雅黑</vt:lpstr>
      <vt:lpstr>幼圆</vt:lpstr>
      <vt:lpstr>Arial</vt:lpstr>
      <vt:lpstr>Office Theme</vt:lpstr>
      <vt:lpstr>面向对象程序设计基础 （OOP）</vt:lpstr>
      <vt:lpstr>编程环境与基本技能</vt:lpstr>
      <vt:lpstr>源程序的结构</vt:lpstr>
      <vt:lpstr>编译、链接</vt:lpstr>
      <vt:lpstr>PowerPoint 演示文稿</vt:lpstr>
      <vt:lpstr>多个源文件的编译与链接</vt:lpstr>
      <vt:lpstr>多个源文件的编译与链接</vt:lpstr>
      <vt:lpstr>声明与定义分离 —— 使用头文件</vt:lpstr>
      <vt:lpstr>声明与定义分离 —— 使用头文件</vt:lpstr>
      <vt:lpstr>多个源文件的编译与链接</vt:lpstr>
      <vt:lpstr>多个源文件的编译与链接</vt:lpstr>
      <vt:lpstr>宏定义的使用</vt:lpstr>
      <vt:lpstr>宏定义的使用</vt:lpstr>
      <vt:lpstr>宏定义的使用</vt:lpstr>
      <vt:lpstr>宏定义的使用</vt:lpstr>
      <vt:lpstr>宏定义的使用</vt:lpstr>
      <vt:lpstr>了解主流编译器及IDE</vt:lpstr>
      <vt:lpstr>了解主流编译器及IDE</vt:lpstr>
      <vt:lpstr>了解主流编译器及IDE</vt:lpstr>
      <vt:lpstr>CLion </vt:lpstr>
      <vt:lpstr>用IDE工程管理多个源文件</vt:lpstr>
      <vt:lpstr>C++11</vt:lpstr>
      <vt:lpstr>MAKE工具</vt:lpstr>
      <vt:lpstr>MAKE工具</vt:lpstr>
      <vt:lpstr>百闻不如一见，来个例子吧(1)</vt:lpstr>
      <vt:lpstr>编写 Makefile 的基本方法</vt:lpstr>
      <vt:lpstr>运行 Makefile 的基本方法</vt:lpstr>
      <vt:lpstr>百闻不如一见，来个例子吧(2)</vt:lpstr>
      <vt:lpstr>程序命令行参数</vt:lpstr>
      <vt:lpstr>程序命令行参数</vt:lpstr>
      <vt:lpstr>main(int argc, char** argv) ?</vt:lpstr>
      <vt:lpstr>PowerPoint 演示文稿</vt:lpstr>
      <vt:lpstr>main(int argc, char** argv) ?</vt:lpstr>
      <vt:lpstr>IDE中如何输入命令行参数？</vt:lpstr>
      <vt:lpstr>IDE中的调试     Run-&gt;Debug</vt:lpstr>
      <vt:lpstr>main(int argc, char** argv) ?</vt:lpstr>
      <vt:lpstr>main(int argc, char** argv) ?</vt:lpstr>
      <vt:lpstr>编程环境与基本技能</vt:lpstr>
      <vt:lpstr>结 束</vt:lpstr>
      <vt:lpstr>课后尝试 -- 理解一个开源项目中的Makefile</vt:lpstr>
      <vt:lpstr>课后尝试 -- 理解一个开源项目中的Makefile</vt:lpstr>
      <vt:lpstr>课后尝试 -- 理解一个开源项目中的Makefile</vt:lpstr>
    </vt:vector>
  </TitlesOfParts>
  <Company>清华大学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Ye Deming</cp:lastModifiedBy>
  <cp:revision>1757</cp:revision>
  <dcterms:created xsi:type="dcterms:W3CDTF">2002-09-18T00:55:13Z</dcterms:created>
  <dcterms:modified xsi:type="dcterms:W3CDTF">2019-02-26T03:03:53Z</dcterms:modified>
</cp:coreProperties>
</file>