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7" r:id="rId1"/>
  </p:sldMasterIdLst>
  <p:notesMasterIdLst>
    <p:notesMasterId r:id="rId55"/>
  </p:notesMasterIdLst>
  <p:sldIdLst>
    <p:sldId id="895" r:id="rId2"/>
    <p:sldId id="800" r:id="rId3"/>
    <p:sldId id="801" r:id="rId4"/>
    <p:sldId id="886" r:id="rId5"/>
    <p:sldId id="803" r:id="rId6"/>
    <p:sldId id="804" r:id="rId7"/>
    <p:sldId id="805" r:id="rId8"/>
    <p:sldId id="806" r:id="rId9"/>
    <p:sldId id="808" r:id="rId10"/>
    <p:sldId id="756" r:id="rId11"/>
    <p:sldId id="889" r:id="rId12"/>
    <p:sldId id="757" r:id="rId13"/>
    <p:sldId id="759" r:id="rId14"/>
    <p:sldId id="893" r:id="rId15"/>
    <p:sldId id="888" r:id="rId16"/>
    <p:sldId id="894" r:id="rId17"/>
    <p:sldId id="809" r:id="rId18"/>
    <p:sldId id="812" r:id="rId19"/>
    <p:sldId id="760" r:id="rId20"/>
    <p:sldId id="891" r:id="rId21"/>
    <p:sldId id="887" r:id="rId22"/>
    <p:sldId id="892" r:id="rId23"/>
    <p:sldId id="813" r:id="rId24"/>
    <p:sldId id="815" r:id="rId25"/>
    <p:sldId id="765" r:id="rId26"/>
    <p:sldId id="883" r:id="rId27"/>
    <p:sldId id="884" r:id="rId28"/>
    <p:sldId id="890" r:id="rId29"/>
    <p:sldId id="817" r:id="rId30"/>
    <p:sldId id="821" r:id="rId31"/>
    <p:sldId id="819" r:id="rId32"/>
    <p:sldId id="823" r:id="rId33"/>
    <p:sldId id="824" r:id="rId34"/>
    <p:sldId id="825" r:id="rId35"/>
    <p:sldId id="826" r:id="rId36"/>
    <p:sldId id="822" r:id="rId37"/>
    <p:sldId id="827" r:id="rId38"/>
    <p:sldId id="841" r:id="rId39"/>
    <p:sldId id="842" r:id="rId40"/>
    <p:sldId id="843" r:id="rId41"/>
    <p:sldId id="844" r:id="rId42"/>
    <p:sldId id="845" r:id="rId43"/>
    <p:sldId id="829" r:id="rId44"/>
    <p:sldId id="846" r:id="rId45"/>
    <p:sldId id="847" r:id="rId46"/>
    <p:sldId id="848" r:id="rId47"/>
    <p:sldId id="849" r:id="rId48"/>
    <p:sldId id="850" r:id="rId49"/>
    <p:sldId id="854" r:id="rId50"/>
    <p:sldId id="852" r:id="rId51"/>
    <p:sldId id="853" r:id="rId52"/>
    <p:sldId id="882" r:id="rId53"/>
    <p:sldId id="475" r:id="rId54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FF0000"/>
    <a:srgbClr val="0066CC"/>
    <a:srgbClr val="3A536D"/>
    <a:srgbClr val="003366"/>
    <a:srgbClr val="00CC00"/>
    <a:srgbClr val="FFFFFF"/>
    <a:srgbClr val="00FF00"/>
    <a:srgbClr val="FFFF66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826" autoAdjust="0"/>
    <p:restoredTop sz="67095" autoAdjust="0"/>
  </p:normalViewPr>
  <p:slideViewPr>
    <p:cSldViewPr>
      <p:cViewPr varScale="1">
        <p:scale>
          <a:sx n="74" d="100"/>
          <a:sy n="74" d="100"/>
        </p:scale>
        <p:origin x="2480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notesMaster" Target="notesMasters/notesMaster1.xml"/><Relationship Id="rId56" Type="http://schemas.openxmlformats.org/officeDocument/2006/relationships/presProps" Target="presProps.xml"/><Relationship Id="rId57" Type="http://schemas.openxmlformats.org/officeDocument/2006/relationships/viewProps" Target="viewProps.xml"/><Relationship Id="rId58" Type="http://schemas.openxmlformats.org/officeDocument/2006/relationships/theme" Target="theme/theme1.xml"/><Relationship Id="rId59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3CADF62-9072-4DB2-8B29-CF1F9A00E625}" type="doc">
      <dgm:prSet loTypeId="urn:microsoft.com/office/officeart/2005/8/layout/hList1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48F049D-27C4-48EB-A6A8-3136262F0E00}">
      <dgm:prSet/>
      <dgm:spPr/>
      <dgm:t>
        <a:bodyPr/>
        <a:lstStyle/>
        <a:p>
          <a:pPr rtl="0"/>
          <a:r>
            <a:rPr lang="zh-CN" smtClean="0">
              <a:latin typeface="微软雅黑" panose="020B0503020204020204" pitchFamily="34" charset="-122"/>
              <a:ea typeface="微软雅黑" panose="020B0503020204020204" pitchFamily="34" charset="-122"/>
            </a:rPr>
            <a:t>策略</a:t>
          </a:r>
          <a:endParaRPr lang="zh-CN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606A8DD-399D-476D-B124-43B5B8B95057}" type="parTrans" cxnId="{4F757A4C-2E8E-4BF6-AD24-909E9F19B2BC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AB652A7-9B92-4BFF-A4CF-85A05AC23213}" type="sibTrans" cxnId="{4F757A4C-2E8E-4BF6-AD24-909E9F19B2BC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7116CCC-9810-4790-9C8E-F3B449597135}">
      <dgm:prSet/>
      <dgm:spPr/>
      <dgm:t>
        <a:bodyPr/>
        <a:lstStyle/>
        <a:p>
          <a:pPr rtl="0"/>
          <a:r>
            <a:rPr lang="zh-CN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修改对象功能的内核</a:t>
          </a:r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（行为）</a:t>
          </a:r>
          <a:endParaRPr lang="zh-CN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7E2F0C8-3D12-4E15-A966-79830CD5C918}" type="parTrans" cxnId="{A3A55490-FE5C-475A-B273-B70D8A1CAB54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B927750-0F7C-45F1-8436-99887F96ADD4}" type="sibTrans" cxnId="{A3A55490-FE5C-475A-B273-B70D8A1CAB54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2FB1C65-D3F0-4E14-BAC6-31EB67D04750}">
      <dgm:prSet/>
      <dgm:spPr/>
      <dgm:t>
        <a:bodyPr/>
        <a:lstStyle/>
        <a:p>
          <a:pPr rtl="0"/>
          <a:r>
            <a:rPr lang="zh-CN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组件必须了解有哪些需要选择的策略</a:t>
          </a:r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，侧重于功能选择</a:t>
          </a:r>
          <a:endParaRPr lang="zh-CN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9569B89-660B-4B99-906E-F3D39918C178}" type="parTrans" cxnId="{9DD600F9-D715-4F8A-AADD-4AF02B4A5FFA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712DE0D-E0A3-4273-B4C3-C353092D79E2}" type="sibTrans" cxnId="{9DD600F9-D715-4F8A-AADD-4AF02B4A5FFA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810D5F2-69C7-4D09-BD32-32EB15AEB563}">
      <dgm:prSet/>
      <dgm:spPr/>
      <dgm:t>
        <a:bodyPr/>
        <a:lstStyle/>
        <a:p>
          <a:pPr rtl="0"/>
          <a:r>
            <a:rPr lang="zh-CN" smtClean="0">
              <a:latin typeface="微软雅黑" panose="020B0503020204020204" pitchFamily="34" charset="-122"/>
              <a:ea typeface="微软雅黑" panose="020B0503020204020204" pitchFamily="34" charset="-122"/>
            </a:rPr>
            <a:t>装饰</a:t>
          </a:r>
          <a:endParaRPr lang="zh-CN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2E56D0B-2EC8-4963-97E7-5854987D8C3D}" type="parTrans" cxnId="{2E3040FF-94F0-4623-B702-E539A2C7F926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19F3E55-98CD-4859-85CA-24820095871A}" type="sibTrans" cxnId="{2E3040FF-94F0-4623-B702-E539A2C7F926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ACB6BCA-B3FE-4C75-828B-30A82DBB3550}">
      <dgm:prSet/>
      <dgm:spPr/>
      <dgm:t>
        <a:bodyPr/>
        <a:lstStyle/>
        <a:p>
          <a:pPr rtl="0"/>
          <a:r>
            <a:rPr lang="zh-CN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修改对象功能的外壳</a:t>
          </a:r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（结构）</a:t>
          </a:r>
          <a:endParaRPr lang="zh-CN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AAE9504-7504-4C2F-AFC2-0DFB71EB329F}" type="parTrans" cxnId="{7978DA30-B293-405D-BA67-D04A33F3C2D8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CBA0027-2721-491B-9014-B486B3AC16F0}" type="sibTrans" cxnId="{7978DA30-B293-405D-BA67-D04A33F3C2D8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C91614A-6688-4A2E-82C3-44C4ADA8B259}">
      <dgm:prSet/>
      <dgm:spPr/>
      <dgm:t>
        <a:bodyPr/>
        <a:lstStyle/>
        <a:p>
          <a:pPr rtl="0"/>
          <a:r>
            <a:rPr lang="zh-CN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组件无需了解有哪些可以装饰的内容</a:t>
          </a:r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，侧重于功能组装</a:t>
          </a:r>
          <a:endParaRPr lang="zh-CN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B38E74D-CA21-4C54-BE46-AAF34BCB0267}" type="parTrans" cxnId="{7A68B090-4BFB-4E48-9E56-F1EDB73BCC1B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864CD7D-AC0B-4D7F-AD17-9947F94793B2}" type="sibTrans" cxnId="{7A68B090-4BFB-4E48-9E56-F1EDB73BCC1B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A2E385D-5F7F-4691-BD22-1699ED36AEB1}" type="pres">
      <dgm:prSet presAssocID="{B3CADF62-9072-4DB2-8B29-CF1F9A00E62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BB6D6C9D-C67A-49FD-B5AC-A56B1F01E177}" type="pres">
      <dgm:prSet presAssocID="{248F049D-27C4-48EB-A6A8-3136262F0E00}" presName="composite" presStyleCnt="0"/>
      <dgm:spPr/>
    </dgm:pt>
    <dgm:pt modelId="{90B66E35-6A0F-4951-9691-6D102A264ED8}" type="pres">
      <dgm:prSet presAssocID="{248F049D-27C4-48EB-A6A8-3136262F0E00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2F03F65-2E1B-4ED5-A5B3-6BAB1FABC996}" type="pres">
      <dgm:prSet presAssocID="{248F049D-27C4-48EB-A6A8-3136262F0E00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59362C3-E89A-4C14-B5CF-8A84CABB3D97}" type="pres">
      <dgm:prSet presAssocID="{EAB652A7-9B92-4BFF-A4CF-85A05AC23213}" presName="space" presStyleCnt="0"/>
      <dgm:spPr/>
    </dgm:pt>
    <dgm:pt modelId="{1372B495-9CAB-4210-B3E2-DAAFBBC6E26B}" type="pres">
      <dgm:prSet presAssocID="{C810D5F2-69C7-4D09-BD32-32EB15AEB563}" presName="composite" presStyleCnt="0"/>
      <dgm:spPr/>
    </dgm:pt>
    <dgm:pt modelId="{B509EC02-D002-4E91-A4EA-148951A4C31E}" type="pres">
      <dgm:prSet presAssocID="{C810D5F2-69C7-4D09-BD32-32EB15AEB563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AA309F3-879C-4753-AC1A-39F4830B95FD}" type="pres">
      <dgm:prSet presAssocID="{C810D5F2-69C7-4D09-BD32-32EB15AEB563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FB9A739-51FF-4614-9C16-14A0B163373F}" type="presOf" srcId="{C810D5F2-69C7-4D09-BD32-32EB15AEB563}" destId="{B509EC02-D002-4E91-A4EA-148951A4C31E}" srcOrd="0" destOrd="0" presId="urn:microsoft.com/office/officeart/2005/8/layout/hList1"/>
    <dgm:cxn modelId="{86600A42-973D-474F-8579-63AF622EA613}" type="presOf" srcId="{92FB1C65-D3F0-4E14-BAC6-31EB67D04750}" destId="{32F03F65-2E1B-4ED5-A5B3-6BAB1FABC996}" srcOrd="0" destOrd="1" presId="urn:microsoft.com/office/officeart/2005/8/layout/hList1"/>
    <dgm:cxn modelId="{7A68B090-4BFB-4E48-9E56-F1EDB73BCC1B}" srcId="{C810D5F2-69C7-4D09-BD32-32EB15AEB563}" destId="{6C91614A-6688-4A2E-82C3-44C4ADA8B259}" srcOrd="1" destOrd="0" parTransId="{9B38E74D-CA21-4C54-BE46-AAF34BCB0267}" sibTransId="{8864CD7D-AC0B-4D7F-AD17-9947F94793B2}"/>
    <dgm:cxn modelId="{3E410858-A0F8-4C2E-BE09-3D106DDC9515}" type="presOf" srcId="{248F049D-27C4-48EB-A6A8-3136262F0E00}" destId="{90B66E35-6A0F-4951-9691-6D102A264ED8}" srcOrd="0" destOrd="0" presId="urn:microsoft.com/office/officeart/2005/8/layout/hList1"/>
    <dgm:cxn modelId="{4F757A4C-2E8E-4BF6-AD24-909E9F19B2BC}" srcId="{B3CADF62-9072-4DB2-8B29-CF1F9A00E625}" destId="{248F049D-27C4-48EB-A6A8-3136262F0E00}" srcOrd="0" destOrd="0" parTransId="{9606A8DD-399D-476D-B124-43B5B8B95057}" sibTransId="{EAB652A7-9B92-4BFF-A4CF-85A05AC23213}"/>
    <dgm:cxn modelId="{A3A55490-FE5C-475A-B273-B70D8A1CAB54}" srcId="{248F049D-27C4-48EB-A6A8-3136262F0E00}" destId="{77116CCC-9810-4790-9C8E-F3B449597135}" srcOrd="0" destOrd="0" parTransId="{87E2F0C8-3D12-4E15-A966-79830CD5C918}" sibTransId="{6B927750-0F7C-45F1-8436-99887F96ADD4}"/>
    <dgm:cxn modelId="{9DD600F9-D715-4F8A-AADD-4AF02B4A5FFA}" srcId="{248F049D-27C4-48EB-A6A8-3136262F0E00}" destId="{92FB1C65-D3F0-4E14-BAC6-31EB67D04750}" srcOrd="1" destOrd="0" parTransId="{09569B89-660B-4B99-906E-F3D39918C178}" sibTransId="{B712DE0D-E0A3-4273-B4C3-C353092D79E2}"/>
    <dgm:cxn modelId="{EA609051-26B3-4004-946A-AC0A44947CB0}" type="presOf" srcId="{6C91614A-6688-4A2E-82C3-44C4ADA8B259}" destId="{9AA309F3-879C-4753-AC1A-39F4830B95FD}" srcOrd="0" destOrd="1" presId="urn:microsoft.com/office/officeart/2005/8/layout/hList1"/>
    <dgm:cxn modelId="{908E42B6-9EF5-4C0E-BBBC-CE431B0A8618}" type="presOf" srcId="{FACB6BCA-B3FE-4C75-828B-30A82DBB3550}" destId="{9AA309F3-879C-4753-AC1A-39F4830B95FD}" srcOrd="0" destOrd="0" presId="urn:microsoft.com/office/officeart/2005/8/layout/hList1"/>
    <dgm:cxn modelId="{89B91424-37DC-4441-A862-EE5A468BB5F8}" type="presOf" srcId="{77116CCC-9810-4790-9C8E-F3B449597135}" destId="{32F03F65-2E1B-4ED5-A5B3-6BAB1FABC996}" srcOrd="0" destOrd="0" presId="urn:microsoft.com/office/officeart/2005/8/layout/hList1"/>
    <dgm:cxn modelId="{7978DA30-B293-405D-BA67-D04A33F3C2D8}" srcId="{C810D5F2-69C7-4D09-BD32-32EB15AEB563}" destId="{FACB6BCA-B3FE-4C75-828B-30A82DBB3550}" srcOrd="0" destOrd="0" parTransId="{DAAE9504-7504-4C2F-AFC2-0DFB71EB329F}" sibTransId="{ACBA0027-2721-491B-9014-B486B3AC16F0}"/>
    <dgm:cxn modelId="{DD59A15A-89D1-4F6C-B7C5-B9CBCFF5A519}" type="presOf" srcId="{B3CADF62-9072-4DB2-8B29-CF1F9A00E625}" destId="{FA2E385D-5F7F-4691-BD22-1699ED36AEB1}" srcOrd="0" destOrd="0" presId="urn:microsoft.com/office/officeart/2005/8/layout/hList1"/>
    <dgm:cxn modelId="{2E3040FF-94F0-4623-B702-E539A2C7F926}" srcId="{B3CADF62-9072-4DB2-8B29-CF1F9A00E625}" destId="{C810D5F2-69C7-4D09-BD32-32EB15AEB563}" srcOrd="1" destOrd="0" parTransId="{E2E56D0B-2EC8-4963-97E7-5854987D8C3D}" sibTransId="{A19F3E55-98CD-4859-85CA-24820095871A}"/>
    <dgm:cxn modelId="{287B6927-49FB-4D29-8951-0F0A16C55660}" type="presParOf" srcId="{FA2E385D-5F7F-4691-BD22-1699ED36AEB1}" destId="{BB6D6C9D-C67A-49FD-B5AC-A56B1F01E177}" srcOrd="0" destOrd="0" presId="urn:microsoft.com/office/officeart/2005/8/layout/hList1"/>
    <dgm:cxn modelId="{0BEA6025-9D33-4BFC-A22A-02A854797249}" type="presParOf" srcId="{BB6D6C9D-C67A-49FD-B5AC-A56B1F01E177}" destId="{90B66E35-6A0F-4951-9691-6D102A264ED8}" srcOrd="0" destOrd="0" presId="urn:microsoft.com/office/officeart/2005/8/layout/hList1"/>
    <dgm:cxn modelId="{8FC7889B-952D-4C97-8B11-52E14E5FB47A}" type="presParOf" srcId="{BB6D6C9D-C67A-49FD-B5AC-A56B1F01E177}" destId="{32F03F65-2E1B-4ED5-A5B3-6BAB1FABC996}" srcOrd="1" destOrd="0" presId="urn:microsoft.com/office/officeart/2005/8/layout/hList1"/>
    <dgm:cxn modelId="{791650ED-AFE4-411D-9FA6-0E0B14B6D337}" type="presParOf" srcId="{FA2E385D-5F7F-4691-BD22-1699ED36AEB1}" destId="{B59362C3-E89A-4C14-B5CF-8A84CABB3D97}" srcOrd="1" destOrd="0" presId="urn:microsoft.com/office/officeart/2005/8/layout/hList1"/>
    <dgm:cxn modelId="{AE9A5B4E-E3AE-4E87-880E-269BF64A8FC9}" type="presParOf" srcId="{FA2E385D-5F7F-4691-BD22-1699ED36AEB1}" destId="{1372B495-9CAB-4210-B3E2-DAAFBBC6E26B}" srcOrd="2" destOrd="0" presId="urn:microsoft.com/office/officeart/2005/8/layout/hList1"/>
    <dgm:cxn modelId="{40E79F57-2DFF-40BF-9847-D7FAA6E53B16}" type="presParOf" srcId="{1372B495-9CAB-4210-B3E2-DAAFBBC6E26B}" destId="{B509EC02-D002-4E91-A4EA-148951A4C31E}" srcOrd="0" destOrd="0" presId="urn:microsoft.com/office/officeart/2005/8/layout/hList1"/>
    <dgm:cxn modelId="{AE550455-A48B-4A75-9ED4-37B46DE51865}" type="presParOf" srcId="{1372B495-9CAB-4210-B3E2-DAAFBBC6E26B}" destId="{9AA309F3-879C-4753-AC1A-39F4830B95FD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1632C76-31BB-4111-AA2C-FDF331CBB0C2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4F6A4A4-DF94-4A08-9401-A43D816ABCE8}">
      <dgm:prSet/>
      <dgm:spPr/>
      <dgm:t>
        <a:bodyPr/>
        <a:lstStyle/>
        <a:p>
          <a:pPr rtl="0"/>
          <a:r>
            <a:rPr lang="zh-CN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装饰</a:t>
          </a:r>
          <a:endParaRPr lang="zh-CN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7A1760B-66C9-4531-88FD-83478B8FC771}" type="parTrans" cxnId="{29CF803B-8EF6-4D38-97D2-C9D9FDC43304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1A0BF01-4315-4D83-907A-3322B5F0133B}" type="sibTrans" cxnId="{29CF803B-8EF6-4D38-97D2-C9D9FDC43304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A718DAF-FF41-43CF-9CE7-B827256E283D}">
      <dgm:prSet/>
      <dgm:spPr/>
      <dgm:t>
        <a:bodyPr/>
        <a:lstStyle/>
        <a:p>
          <a:pPr rtl="0"/>
          <a:r>
            <a:rPr lang="zh-CN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代理</a:t>
          </a:r>
          <a:endParaRPr lang="zh-CN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D394C6F-215D-438B-B9A7-EDDBCCE405B3}" type="parTrans" cxnId="{E05C3D9A-AC79-4FE6-9C1A-EBAC70003B9C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AF789D3-64ED-4D74-86DE-4FE5E0547F82}" type="sibTrans" cxnId="{E05C3D9A-AC79-4FE6-9C1A-EBAC70003B9C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D1240F6-DFE9-4AD4-8B55-44610C5542E9}">
      <dgm:prSet/>
      <dgm:spPr/>
      <dgm:t>
        <a:bodyPr/>
        <a:lstStyle/>
        <a:p>
          <a:pPr rtl="0"/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为被装饰对象增加额外的行为</a:t>
          </a:r>
          <a:endParaRPr lang="zh-CN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4E69BCE-3865-450F-9634-C80C5BC3DE85}" type="parTrans" cxnId="{8A133B26-1491-4094-8C99-3FAEDE7EFDD3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4A4DE00-C529-478C-9E5E-0F54DC29C830}" type="sibTrans" cxnId="{8A133B26-1491-4094-8C99-3FAEDE7EFDD3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988BA00-D296-4C6B-AC2B-87FABA619034}">
      <dgm:prSet/>
      <dgm:spPr/>
      <dgm:t>
        <a:bodyPr/>
        <a:lstStyle/>
        <a:p>
          <a:pPr rtl="0"/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不影响被装饰对象的原有功能</a:t>
          </a:r>
          <a:endParaRPr lang="zh-CN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C836AB7-AF79-43E0-8770-6DB6C6DDE459}" type="parTrans" cxnId="{2353C0BE-7EFD-489E-AC1A-1EFD55DD723E}">
      <dgm:prSet/>
      <dgm:spPr/>
      <dgm:t>
        <a:bodyPr/>
        <a:lstStyle/>
        <a:p>
          <a:endParaRPr lang="zh-CN" altLang="en-US"/>
        </a:p>
      </dgm:t>
    </dgm:pt>
    <dgm:pt modelId="{53543C7E-941B-41EF-AC83-680E013FFE2E}" type="sibTrans" cxnId="{2353C0BE-7EFD-489E-AC1A-1EFD55DD723E}">
      <dgm:prSet/>
      <dgm:spPr/>
      <dgm:t>
        <a:bodyPr/>
        <a:lstStyle/>
        <a:p>
          <a:endParaRPr lang="zh-CN" altLang="en-US"/>
        </a:p>
      </dgm:t>
    </dgm:pt>
    <dgm:pt modelId="{545E550C-BD42-44E7-B16E-FFB4CF36EAE8}">
      <dgm:prSet/>
      <dgm:spPr/>
      <dgm:t>
        <a:bodyPr/>
        <a:lstStyle/>
        <a:p>
          <a:pPr rtl="0"/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不创建被装饰对象，只是将新功能添加到已有对象上</a:t>
          </a:r>
          <a:endParaRPr lang="zh-CN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B518B81-6904-447C-8E00-80C535C10E98}" type="parTrans" cxnId="{ADDCEE6D-6CD8-494C-8E97-DCBC22B269CE}">
      <dgm:prSet/>
      <dgm:spPr/>
      <dgm:t>
        <a:bodyPr/>
        <a:lstStyle/>
        <a:p>
          <a:endParaRPr lang="zh-CN" altLang="en-US"/>
        </a:p>
      </dgm:t>
    </dgm:pt>
    <dgm:pt modelId="{FC48DFAE-EEE1-4ACF-816C-EB5733447B20}" type="sibTrans" cxnId="{ADDCEE6D-6CD8-494C-8E97-DCBC22B269CE}">
      <dgm:prSet/>
      <dgm:spPr/>
      <dgm:t>
        <a:bodyPr/>
        <a:lstStyle/>
        <a:p>
          <a:endParaRPr lang="zh-CN" altLang="en-US"/>
        </a:p>
      </dgm:t>
    </dgm:pt>
    <dgm:pt modelId="{5FCD7F42-FBFE-4535-8993-982DD0A37B3F}">
      <dgm:prSet/>
      <dgm:spPr/>
      <dgm:t>
        <a:bodyPr/>
        <a:lstStyle/>
        <a:p>
          <a:pPr rtl="0"/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常用来对被代理对象进行更精细的控制</a:t>
          </a:r>
          <a:endParaRPr lang="zh-CN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5D25A2A-34D0-494F-9946-841AB6929F89}" type="parTrans" cxnId="{4CACCA02-7065-4B40-9452-D2DDA09830D1}">
      <dgm:prSet/>
      <dgm:spPr/>
      <dgm:t>
        <a:bodyPr/>
        <a:lstStyle/>
        <a:p>
          <a:endParaRPr lang="zh-CN" altLang="en-US"/>
        </a:p>
      </dgm:t>
    </dgm:pt>
    <dgm:pt modelId="{DC0D72A9-F0D9-463E-B651-EC02039330EA}" type="sibTrans" cxnId="{4CACCA02-7065-4B40-9452-D2DDA09830D1}">
      <dgm:prSet/>
      <dgm:spPr/>
      <dgm:t>
        <a:bodyPr/>
        <a:lstStyle/>
        <a:p>
          <a:endParaRPr lang="zh-CN" altLang="en-US"/>
        </a:p>
      </dgm:t>
    </dgm:pt>
    <dgm:pt modelId="{C755A924-9DFE-4B9A-AC5C-AC0A7912D047}">
      <dgm:prSet/>
      <dgm:spPr/>
      <dgm:t>
        <a:bodyPr/>
        <a:lstStyle/>
        <a:p>
          <a:pPr rtl="0"/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经常多重嵌套装饰</a:t>
          </a:r>
          <a:endParaRPr lang="zh-CN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823A222-D316-40DA-83BD-4BA0A89B7FC6}" type="parTrans" cxnId="{CE434DB1-768C-41B8-BBC7-8D2F426DB915}">
      <dgm:prSet/>
      <dgm:spPr/>
      <dgm:t>
        <a:bodyPr/>
        <a:lstStyle/>
        <a:p>
          <a:endParaRPr lang="zh-CN" altLang="en-US"/>
        </a:p>
      </dgm:t>
    </dgm:pt>
    <dgm:pt modelId="{D214BA07-380A-44C9-9BC8-E161807B8B2B}" type="sibTrans" cxnId="{CE434DB1-768C-41B8-BBC7-8D2F426DB915}">
      <dgm:prSet/>
      <dgm:spPr/>
      <dgm:t>
        <a:bodyPr/>
        <a:lstStyle/>
        <a:p>
          <a:endParaRPr lang="zh-CN" altLang="en-US"/>
        </a:p>
      </dgm:t>
    </dgm:pt>
    <dgm:pt modelId="{C15F783F-35A4-4051-BB3B-674C21C06F75}">
      <dgm:prSet/>
      <dgm:spPr/>
      <dgm:t>
        <a:bodyPr/>
        <a:lstStyle/>
        <a:p>
          <a:pPr rtl="0"/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被代理对象不存在时常创建被代理对象</a:t>
          </a:r>
          <a:endParaRPr lang="zh-CN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B616D48-0E28-4C3B-B756-4E3AA7ADD2E8}" type="parTrans" cxnId="{AC30DE59-88F7-4D39-BAF9-8D2CB587ABD3}">
      <dgm:prSet/>
      <dgm:spPr/>
      <dgm:t>
        <a:bodyPr/>
        <a:lstStyle/>
        <a:p>
          <a:endParaRPr lang="zh-CN" altLang="en-US"/>
        </a:p>
      </dgm:t>
    </dgm:pt>
    <dgm:pt modelId="{8194614A-DABE-4EB4-8C61-CED36E175EE8}" type="sibTrans" cxnId="{AC30DE59-88F7-4D39-BAF9-8D2CB587ABD3}">
      <dgm:prSet/>
      <dgm:spPr/>
      <dgm:t>
        <a:bodyPr/>
        <a:lstStyle/>
        <a:p>
          <a:endParaRPr lang="zh-CN" altLang="en-US"/>
        </a:p>
      </dgm:t>
    </dgm:pt>
    <dgm:pt modelId="{85C540D6-0570-4E45-9329-9DAA162B5F59}">
      <dgm:prSet/>
      <dgm:spPr/>
      <dgm:t>
        <a:bodyPr/>
        <a:lstStyle/>
        <a:p>
          <a:pPr rtl="0"/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少见多重嵌套</a:t>
          </a:r>
          <a:endParaRPr lang="zh-CN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D27FD3F-86EB-4E85-AB4C-D8981BE7C604}" type="parTrans" cxnId="{E796227D-738F-46EB-AEFC-11AE191559FA}">
      <dgm:prSet/>
      <dgm:spPr/>
      <dgm:t>
        <a:bodyPr/>
        <a:lstStyle/>
        <a:p>
          <a:endParaRPr lang="zh-CN" altLang="en-US"/>
        </a:p>
      </dgm:t>
    </dgm:pt>
    <dgm:pt modelId="{470C1776-CA91-4942-A115-8FCF503B229C}" type="sibTrans" cxnId="{E796227D-738F-46EB-AEFC-11AE191559FA}">
      <dgm:prSet/>
      <dgm:spPr/>
      <dgm:t>
        <a:bodyPr/>
        <a:lstStyle/>
        <a:p>
          <a:endParaRPr lang="zh-CN" altLang="en-US"/>
        </a:p>
      </dgm:t>
    </dgm:pt>
    <dgm:pt modelId="{95401872-D6E2-431C-823C-F6D8ED31BF18}" type="pres">
      <dgm:prSet presAssocID="{D1632C76-31BB-4111-AA2C-FDF331CBB0C2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C7CE5D6-514E-4036-94A9-B76047E8FD14}" type="pres">
      <dgm:prSet presAssocID="{44F6A4A4-DF94-4A08-9401-A43D816ABCE8}" presName="composite" presStyleCnt="0"/>
      <dgm:spPr/>
    </dgm:pt>
    <dgm:pt modelId="{48CF98F6-33F8-4C48-8D17-468761362C4C}" type="pres">
      <dgm:prSet presAssocID="{44F6A4A4-DF94-4A08-9401-A43D816ABCE8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6B4EF03-330D-4979-B087-841B3B181740}" type="pres">
      <dgm:prSet presAssocID="{44F6A4A4-DF94-4A08-9401-A43D816ABCE8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82C79B0-9FA8-464F-9E08-8E24B446A550}" type="pres">
      <dgm:prSet presAssocID="{A1A0BF01-4315-4D83-907A-3322B5F0133B}" presName="space" presStyleCnt="0"/>
      <dgm:spPr/>
    </dgm:pt>
    <dgm:pt modelId="{4E4B434C-C597-4306-BCC4-42B9D60C0A8B}" type="pres">
      <dgm:prSet presAssocID="{BA718DAF-FF41-43CF-9CE7-B827256E283D}" presName="composite" presStyleCnt="0"/>
      <dgm:spPr/>
    </dgm:pt>
    <dgm:pt modelId="{27888013-C8EE-419C-8258-572FF879EC7C}" type="pres">
      <dgm:prSet presAssocID="{BA718DAF-FF41-43CF-9CE7-B827256E283D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4D7FF30-888E-4857-B896-F31B151CC666}" type="pres">
      <dgm:prSet presAssocID="{BA718DAF-FF41-43CF-9CE7-B827256E283D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9CF803B-8EF6-4D38-97D2-C9D9FDC43304}" srcId="{D1632C76-31BB-4111-AA2C-FDF331CBB0C2}" destId="{44F6A4A4-DF94-4A08-9401-A43D816ABCE8}" srcOrd="0" destOrd="0" parTransId="{97A1760B-66C9-4531-88FD-83478B8FC771}" sibTransId="{A1A0BF01-4315-4D83-907A-3322B5F0133B}"/>
    <dgm:cxn modelId="{C72726B6-BB54-4DE4-A2FC-D0DB4CE9A465}" type="presOf" srcId="{D1632C76-31BB-4111-AA2C-FDF331CBB0C2}" destId="{95401872-D6E2-431C-823C-F6D8ED31BF18}" srcOrd="0" destOrd="0" presId="urn:microsoft.com/office/officeart/2005/8/layout/hList1"/>
    <dgm:cxn modelId="{7D01DBEB-152D-4522-8FAA-076CB04A664A}" type="presOf" srcId="{BA718DAF-FF41-43CF-9CE7-B827256E283D}" destId="{27888013-C8EE-419C-8258-572FF879EC7C}" srcOrd="0" destOrd="0" presId="urn:microsoft.com/office/officeart/2005/8/layout/hList1"/>
    <dgm:cxn modelId="{AC30DE59-88F7-4D39-BAF9-8D2CB587ABD3}" srcId="{BA718DAF-FF41-43CF-9CE7-B827256E283D}" destId="{C15F783F-35A4-4051-BB3B-674C21C06F75}" srcOrd="1" destOrd="0" parTransId="{5B616D48-0E28-4C3B-B756-4E3AA7ADD2E8}" sibTransId="{8194614A-DABE-4EB4-8C61-CED36E175EE8}"/>
    <dgm:cxn modelId="{8A133B26-1491-4094-8C99-3FAEDE7EFDD3}" srcId="{44F6A4A4-DF94-4A08-9401-A43D816ABCE8}" destId="{6D1240F6-DFE9-4AD4-8B55-44610C5542E9}" srcOrd="0" destOrd="0" parTransId="{C4E69BCE-3865-450F-9634-C80C5BC3DE85}" sibTransId="{44A4DE00-C529-478C-9E5E-0F54DC29C830}"/>
    <dgm:cxn modelId="{E796227D-738F-46EB-AEFC-11AE191559FA}" srcId="{BA718DAF-FF41-43CF-9CE7-B827256E283D}" destId="{85C540D6-0570-4E45-9329-9DAA162B5F59}" srcOrd="2" destOrd="0" parTransId="{DD27FD3F-86EB-4E85-AB4C-D8981BE7C604}" sibTransId="{470C1776-CA91-4942-A115-8FCF503B229C}"/>
    <dgm:cxn modelId="{848B4D6E-4B45-4D70-B74B-F4949486A3F8}" type="presOf" srcId="{C15F783F-35A4-4051-BB3B-674C21C06F75}" destId="{34D7FF30-888E-4857-B896-F31B151CC666}" srcOrd="0" destOrd="1" presId="urn:microsoft.com/office/officeart/2005/8/layout/hList1"/>
    <dgm:cxn modelId="{5092BFC3-DD8C-4F4E-9F5D-BB872176021D}" type="presOf" srcId="{545E550C-BD42-44E7-B16E-FFB4CF36EAE8}" destId="{96B4EF03-330D-4979-B087-841B3B181740}" srcOrd="0" destOrd="2" presId="urn:microsoft.com/office/officeart/2005/8/layout/hList1"/>
    <dgm:cxn modelId="{CE434DB1-768C-41B8-BBC7-8D2F426DB915}" srcId="{44F6A4A4-DF94-4A08-9401-A43D816ABCE8}" destId="{C755A924-9DFE-4B9A-AC5C-AC0A7912D047}" srcOrd="3" destOrd="0" parTransId="{2823A222-D316-40DA-83BD-4BA0A89B7FC6}" sibTransId="{D214BA07-380A-44C9-9BC8-E161807B8B2B}"/>
    <dgm:cxn modelId="{2AAA8D82-00CE-41D3-9308-2B0035990E80}" type="presOf" srcId="{6D1240F6-DFE9-4AD4-8B55-44610C5542E9}" destId="{96B4EF03-330D-4979-B087-841B3B181740}" srcOrd="0" destOrd="0" presId="urn:microsoft.com/office/officeart/2005/8/layout/hList1"/>
    <dgm:cxn modelId="{4CACCA02-7065-4B40-9452-D2DDA09830D1}" srcId="{BA718DAF-FF41-43CF-9CE7-B827256E283D}" destId="{5FCD7F42-FBFE-4535-8993-982DD0A37B3F}" srcOrd="0" destOrd="0" parTransId="{25D25A2A-34D0-494F-9946-841AB6929F89}" sibTransId="{DC0D72A9-F0D9-463E-B651-EC02039330EA}"/>
    <dgm:cxn modelId="{DABE6B14-B147-4760-A81A-799B42608345}" type="presOf" srcId="{C755A924-9DFE-4B9A-AC5C-AC0A7912D047}" destId="{96B4EF03-330D-4979-B087-841B3B181740}" srcOrd="0" destOrd="3" presId="urn:microsoft.com/office/officeart/2005/8/layout/hList1"/>
    <dgm:cxn modelId="{E05C3D9A-AC79-4FE6-9C1A-EBAC70003B9C}" srcId="{D1632C76-31BB-4111-AA2C-FDF331CBB0C2}" destId="{BA718DAF-FF41-43CF-9CE7-B827256E283D}" srcOrd="1" destOrd="0" parTransId="{1D394C6F-215D-438B-B9A7-EDDBCCE405B3}" sibTransId="{DAF789D3-64ED-4D74-86DE-4FE5E0547F82}"/>
    <dgm:cxn modelId="{CE753BCF-862F-422E-B78D-6ECCD39D82E7}" type="presOf" srcId="{2988BA00-D296-4C6B-AC2B-87FABA619034}" destId="{96B4EF03-330D-4979-B087-841B3B181740}" srcOrd="0" destOrd="1" presId="urn:microsoft.com/office/officeart/2005/8/layout/hList1"/>
    <dgm:cxn modelId="{D18F667F-15B2-4589-9D91-0EF21AF57940}" type="presOf" srcId="{85C540D6-0570-4E45-9329-9DAA162B5F59}" destId="{34D7FF30-888E-4857-B896-F31B151CC666}" srcOrd="0" destOrd="2" presId="urn:microsoft.com/office/officeart/2005/8/layout/hList1"/>
    <dgm:cxn modelId="{2353C0BE-7EFD-489E-AC1A-1EFD55DD723E}" srcId="{44F6A4A4-DF94-4A08-9401-A43D816ABCE8}" destId="{2988BA00-D296-4C6B-AC2B-87FABA619034}" srcOrd="1" destOrd="0" parTransId="{6C836AB7-AF79-43E0-8770-6DB6C6DDE459}" sibTransId="{53543C7E-941B-41EF-AC83-680E013FFE2E}"/>
    <dgm:cxn modelId="{ADDCEE6D-6CD8-494C-8E97-DCBC22B269CE}" srcId="{44F6A4A4-DF94-4A08-9401-A43D816ABCE8}" destId="{545E550C-BD42-44E7-B16E-FFB4CF36EAE8}" srcOrd="2" destOrd="0" parTransId="{1B518B81-6904-447C-8E00-80C535C10E98}" sibTransId="{FC48DFAE-EEE1-4ACF-816C-EB5733447B20}"/>
    <dgm:cxn modelId="{1F0CB120-9AE2-4856-ADBA-4D48DD18BE83}" type="presOf" srcId="{44F6A4A4-DF94-4A08-9401-A43D816ABCE8}" destId="{48CF98F6-33F8-4C48-8D17-468761362C4C}" srcOrd="0" destOrd="0" presId="urn:microsoft.com/office/officeart/2005/8/layout/hList1"/>
    <dgm:cxn modelId="{D2779F37-B132-4939-B8E8-6206E713F653}" type="presOf" srcId="{5FCD7F42-FBFE-4535-8993-982DD0A37B3F}" destId="{34D7FF30-888E-4857-B896-F31B151CC666}" srcOrd="0" destOrd="0" presId="urn:microsoft.com/office/officeart/2005/8/layout/hList1"/>
    <dgm:cxn modelId="{6E07B349-D600-45CD-BDEF-FF09DE4FA363}" type="presParOf" srcId="{95401872-D6E2-431C-823C-F6D8ED31BF18}" destId="{7C7CE5D6-514E-4036-94A9-B76047E8FD14}" srcOrd="0" destOrd="0" presId="urn:microsoft.com/office/officeart/2005/8/layout/hList1"/>
    <dgm:cxn modelId="{AF987FEB-4567-4012-9029-1010679B4573}" type="presParOf" srcId="{7C7CE5D6-514E-4036-94A9-B76047E8FD14}" destId="{48CF98F6-33F8-4C48-8D17-468761362C4C}" srcOrd="0" destOrd="0" presId="urn:microsoft.com/office/officeart/2005/8/layout/hList1"/>
    <dgm:cxn modelId="{13A6F77F-2601-4CDA-BD5E-8D6E31B0F434}" type="presParOf" srcId="{7C7CE5D6-514E-4036-94A9-B76047E8FD14}" destId="{96B4EF03-330D-4979-B087-841B3B181740}" srcOrd="1" destOrd="0" presId="urn:microsoft.com/office/officeart/2005/8/layout/hList1"/>
    <dgm:cxn modelId="{1E00FF79-528A-4AF1-8369-54CFCC79A74C}" type="presParOf" srcId="{95401872-D6E2-431C-823C-F6D8ED31BF18}" destId="{182C79B0-9FA8-464F-9E08-8E24B446A550}" srcOrd="1" destOrd="0" presId="urn:microsoft.com/office/officeart/2005/8/layout/hList1"/>
    <dgm:cxn modelId="{467D7BDC-FA9C-4AEA-A49D-D4BCA1AF5F13}" type="presParOf" srcId="{95401872-D6E2-431C-823C-F6D8ED31BF18}" destId="{4E4B434C-C597-4306-BCC4-42B9D60C0A8B}" srcOrd="2" destOrd="0" presId="urn:microsoft.com/office/officeart/2005/8/layout/hList1"/>
    <dgm:cxn modelId="{0D439E20-286C-4DC3-904D-0E9CF23E7958}" type="presParOf" srcId="{4E4B434C-C597-4306-BCC4-42B9D60C0A8B}" destId="{27888013-C8EE-419C-8258-572FF879EC7C}" srcOrd="0" destOrd="0" presId="urn:microsoft.com/office/officeart/2005/8/layout/hList1"/>
    <dgm:cxn modelId="{57E7F3E7-A464-496A-9F5D-60DFDBCD7259}" type="presParOf" srcId="{4E4B434C-C597-4306-BCC4-42B9D60C0A8B}" destId="{34D7FF30-888E-4857-B896-F31B151CC666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B66E35-6A0F-4951-9691-6D102A264ED8}">
      <dsp:nvSpPr>
        <dsp:cNvPr id="0" name=""/>
        <dsp:cNvSpPr/>
      </dsp:nvSpPr>
      <dsp:spPr>
        <a:xfrm>
          <a:off x="38" y="140965"/>
          <a:ext cx="3685337" cy="57600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0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策略</a:t>
          </a:r>
          <a:endParaRPr lang="zh-CN" sz="20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8" y="140965"/>
        <a:ext cx="3685337" cy="576000"/>
      </dsp:txXfrm>
    </dsp:sp>
    <dsp:sp modelId="{32F03F65-2E1B-4ED5-A5B3-6BAB1FABC996}">
      <dsp:nvSpPr>
        <dsp:cNvPr id="0" name=""/>
        <dsp:cNvSpPr/>
      </dsp:nvSpPr>
      <dsp:spPr>
        <a:xfrm>
          <a:off x="38" y="716965"/>
          <a:ext cx="3685337" cy="155692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20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修改对象功能的内核</a:t>
          </a:r>
          <a:r>
            <a:rPr lang="zh-CN" altLang="en-US" sz="20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（行为）</a:t>
          </a:r>
          <a:endParaRPr lang="zh-CN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20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组件必须了解有哪些需要选择的策略</a:t>
          </a:r>
          <a:r>
            <a:rPr lang="zh-CN" altLang="en-US" sz="20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，侧重于功能选择</a:t>
          </a:r>
          <a:endParaRPr lang="zh-CN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8" y="716965"/>
        <a:ext cx="3685337" cy="1556929"/>
      </dsp:txXfrm>
    </dsp:sp>
    <dsp:sp modelId="{B509EC02-D002-4E91-A4EA-148951A4C31E}">
      <dsp:nvSpPr>
        <dsp:cNvPr id="0" name=""/>
        <dsp:cNvSpPr/>
      </dsp:nvSpPr>
      <dsp:spPr>
        <a:xfrm>
          <a:off x="4201323" y="140965"/>
          <a:ext cx="3685337" cy="57600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0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装饰</a:t>
          </a:r>
          <a:endParaRPr lang="zh-CN" sz="20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201323" y="140965"/>
        <a:ext cx="3685337" cy="576000"/>
      </dsp:txXfrm>
    </dsp:sp>
    <dsp:sp modelId="{9AA309F3-879C-4753-AC1A-39F4830B95FD}">
      <dsp:nvSpPr>
        <dsp:cNvPr id="0" name=""/>
        <dsp:cNvSpPr/>
      </dsp:nvSpPr>
      <dsp:spPr>
        <a:xfrm>
          <a:off x="4201323" y="716965"/>
          <a:ext cx="3685337" cy="155692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20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修改对象功能的外壳</a:t>
          </a:r>
          <a:r>
            <a:rPr lang="zh-CN" altLang="en-US" sz="20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（结构）</a:t>
          </a:r>
          <a:endParaRPr lang="zh-CN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20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组件无需了解有哪些可以装饰的内容</a:t>
          </a:r>
          <a:r>
            <a:rPr lang="zh-CN" altLang="en-US" sz="20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，侧重于功能组装</a:t>
          </a:r>
          <a:endParaRPr lang="zh-CN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201323" y="716965"/>
        <a:ext cx="3685337" cy="155692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CF98F6-33F8-4C48-8D17-468761362C4C}">
      <dsp:nvSpPr>
        <dsp:cNvPr id="0" name=""/>
        <dsp:cNvSpPr/>
      </dsp:nvSpPr>
      <dsp:spPr>
        <a:xfrm>
          <a:off x="38" y="213188"/>
          <a:ext cx="3685337" cy="547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9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装饰</a:t>
          </a:r>
          <a:endParaRPr lang="zh-CN" sz="19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8" y="213188"/>
        <a:ext cx="3685337" cy="547200"/>
      </dsp:txXfrm>
    </dsp:sp>
    <dsp:sp modelId="{96B4EF03-330D-4979-B087-841B3B181740}">
      <dsp:nvSpPr>
        <dsp:cNvPr id="0" name=""/>
        <dsp:cNvSpPr/>
      </dsp:nvSpPr>
      <dsp:spPr>
        <a:xfrm>
          <a:off x="38" y="760388"/>
          <a:ext cx="3685337" cy="234697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9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为被装饰对象增加额外的行为</a:t>
          </a:r>
          <a:endParaRPr lang="zh-CN" sz="19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9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不影响被装饰对象的原有功能</a:t>
          </a:r>
          <a:endParaRPr lang="zh-CN" sz="19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9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不创建被装饰对象，只是将新功能添加到已有对象上</a:t>
          </a:r>
          <a:endParaRPr lang="zh-CN" sz="19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9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经常多重嵌套装饰</a:t>
          </a:r>
          <a:endParaRPr lang="zh-CN" sz="19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8" y="760388"/>
        <a:ext cx="3685337" cy="2346974"/>
      </dsp:txXfrm>
    </dsp:sp>
    <dsp:sp modelId="{27888013-C8EE-419C-8258-572FF879EC7C}">
      <dsp:nvSpPr>
        <dsp:cNvPr id="0" name=""/>
        <dsp:cNvSpPr/>
      </dsp:nvSpPr>
      <dsp:spPr>
        <a:xfrm>
          <a:off x="4201323" y="213188"/>
          <a:ext cx="3685337" cy="547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9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代理</a:t>
          </a:r>
          <a:endParaRPr lang="zh-CN" sz="19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201323" y="213188"/>
        <a:ext cx="3685337" cy="547200"/>
      </dsp:txXfrm>
    </dsp:sp>
    <dsp:sp modelId="{34D7FF30-888E-4857-B896-F31B151CC666}">
      <dsp:nvSpPr>
        <dsp:cNvPr id="0" name=""/>
        <dsp:cNvSpPr/>
      </dsp:nvSpPr>
      <dsp:spPr>
        <a:xfrm>
          <a:off x="4201323" y="760388"/>
          <a:ext cx="3685337" cy="234697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9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常用来对被代理对象进行更精细的控制</a:t>
          </a:r>
          <a:endParaRPr lang="zh-CN" sz="19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9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被代理对象不存在时常创建被代理对象</a:t>
          </a:r>
          <a:endParaRPr lang="zh-CN" sz="19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9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少见多重嵌套</a:t>
          </a:r>
          <a:endParaRPr lang="zh-CN" sz="19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201323" y="760388"/>
        <a:ext cx="3685337" cy="23469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fontAlgn="auto" hangingPunct="1">
              <a:spcBef>
                <a:spcPct val="0"/>
              </a:spcBef>
              <a:spcAft>
                <a:spcPts val="0"/>
              </a:spcAft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ct val="0"/>
              </a:spcBef>
              <a:spcAft>
                <a:spcPts val="0"/>
              </a:spcAft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460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460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fontAlgn="auto" hangingPunct="1">
              <a:spcBef>
                <a:spcPct val="0"/>
              </a:spcBef>
              <a:spcAft>
                <a:spcPts val="0"/>
              </a:spcAft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ct val="0"/>
              </a:spcBef>
              <a:spcAft>
                <a:spcPts val="0"/>
              </a:spcAft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3C31A4FB-AB0B-4200-BC82-17C94E69ADE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1837094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1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02017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A8243-D2DF-457D-9ED9-3571299B64CB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83667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>
              <a:latin typeface="Arial" charset="0"/>
            </a:endParaRPr>
          </a:p>
        </p:txBody>
      </p:sp>
      <p:sp>
        <p:nvSpPr>
          <p:cNvPr id="5530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2"/>
                </a:solidFill>
                <a:latin typeface="Lucida Console" pitchFamily="49" charset="0"/>
                <a:ea typeface="黑体" pitchFamily="49" charset="-122"/>
              </a:defRPr>
            </a:lvl1pPr>
            <a:lvl2pPr marL="742950" indent="-285750" eaLnBrk="0" hangingPunct="0">
              <a:defRPr sz="1600" b="1">
                <a:solidFill>
                  <a:schemeClr val="tx2"/>
                </a:solidFill>
                <a:latin typeface="Lucida Console" pitchFamily="49" charset="0"/>
                <a:ea typeface="黑体" pitchFamily="49" charset="-122"/>
              </a:defRPr>
            </a:lvl2pPr>
            <a:lvl3pPr marL="1143000" indent="-228600" eaLnBrk="0" hangingPunct="0">
              <a:defRPr sz="1600" b="1">
                <a:solidFill>
                  <a:schemeClr val="tx2"/>
                </a:solidFill>
                <a:latin typeface="Lucida Console" pitchFamily="49" charset="0"/>
                <a:ea typeface="黑体" pitchFamily="49" charset="-122"/>
              </a:defRPr>
            </a:lvl3pPr>
            <a:lvl4pPr marL="1600200" indent="-228600" eaLnBrk="0" hangingPunct="0">
              <a:defRPr sz="1600" b="1">
                <a:solidFill>
                  <a:schemeClr val="tx2"/>
                </a:solidFill>
                <a:latin typeface="Lucida Console" pitchFamily="49" charset="0"/>
                <a:ea typeface="黑体" pitchFamily="49" charset="-122"/>
              </a:defRPr>
            </a:lvl4pPr>
            <a:lvl5pPr marL="2057400" indent="-228600" eaLnBrk="0" hangingPunct="0">
              <a:defRPr sz="1600" b="1">
                <a:solidFill>
                  <a:schemeClr val="tx2"/>
                </a:solidFill>
                <a:latin typeface="Lucida Console" pitchFamily="49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Lucida Console" pitchFamily="49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Lucida Console" pitchFamily="49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Lucida Console" pitchFamily="49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Lucida Console" pitchFamily="49" charset="0"/>
                <a:ea typeface="黑体" pitchFamily="49" charset="-122"/>
              </a:defRPr>
            </a:lvl9pPr>
          </a:lstStyle>
          <a:p>
            <a:pPr eaLnBrk="1" hangingPunct="1"/>
            <a:fld id="{0F8EAD9C-0D07-452E-8EBD-A72ACBFA4513}" type="slidenum">
              <a:rPr lang="en-US" altLang="zh-CN" sz="1200" b="0" smtClean="0">
                <a:solidFill>
                  <a:schemeClr val="tx1"/>
                </a:solidFill>
                <a:latin typeface="Arial" charset="0"/>
                <a:ea typeface="宋体" charset="-122"/>
              </a:rPr>
              <a:pPr eaLnBrk="1" hangingPunct="1"/>
              <a:t>19</a:t>
            </a:fld>
            <a:endParaRPr lang="en-US" altLang="zh-CN" sz="1200" b="0" smtClean="0">
              <a:solidFill>
                <a:schemeClr val="tx1"/>
              </a:solidFill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382864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>
              <a:latin typeface="Arial" charset="0"/>
            </a:endParaRPr>
          </a:p>
        </p:txBody>
      </p:sp>
      <p:sp>
        <p:nvSpPr>
          <p:cNvPr id="5530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2"/>
                </a:solidFill>
                <a:latin typeface="Lucida Console" pitchFamily="49" charset="0"/>
                <a:ea typeface="黑体" pitchFamily="49" charset="-122"/>
              </a:defRPr>
            </a:lvl1pPr>
            <a:lvl2pPr marL="742950" indent="-285750" eaLnBrk="0" hangingPunct="0">
              <a:defRPr sz="1600" b="1">
                <a:solidFill>
                  <a:schemeClr val="tx2"/>
                </a:solidFill>
                <a:latin typeface="Lucida Console" pitchFamily="49" charset="0"/>
                <a:ea typeface="黑体" pitchFamily="49" charset="-122"/>
              </a:defRPr>
            </a:lvl2pPr>
            <a:lvl3pPr marL="1143000" indent="-228600" eaLnBrk="0" hangingPunct="0">
              <a:defRPr sz="1600" b="1">
                <a:solidFill>
                  <a:schemeClr val="tx2"/>
                </a:solidFill>
                <a:latin typeface="Lucida Console" pitchFamily="49" charset="0"/>
                <a:ea typeface="黑体" pitchFamily="49" charset="-122"/>
              </a:defRPr>
            </a:lvl3pPr>
            <a:lvl4pPr marL="1600200" indent="-228600" eaLnBrk="0" hangingPunct="0">
              <a:defRPr sz="1600" b="1">
                <a:solidFill>
                  <a:schemeClr val="tx2"/>
                </a:solidFill>
                <a:latin typeface="Lucida Console" pitchFamily="49" charset="0"/>
                <a:ea typeface="黑体" pitchFamily="49" charset="-122"/>
              </a:defRPr>
            </a:lvl4pPr>
            <a:lvl5pPr marL="2057400" indent="-228600" eaLnBrk="0" hangingPunct="0">
              <a:defRPr sz="1600" b="1">
                <a:solidFill>
                  <a:schemeClr val="tx2"/>
                </a:solidFill>
                <a:latin typeface="Lucida Console" pitchFamily="49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Lucida Console" pitchFamily="49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Lucida Console" pitchFamily="49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Lucida Console" pitchFamily="49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Lucida Console" pitchFamily="49" charset="0"/>
                <a:ea typeface="黑体" pitchFamily="49" charset="-122"/>
              </a:defRPr>
            </a:lvl9pPr>
          </a:lstStyle>
          <a:p>
            <a:pPr eaLnBrk="1" hangingPunct="1"/>
            <a:fld id="{0F8EAD9C-0D07-452E-8EBD-A72ACBFA4513}" type="slidenum">
              <a:rPr lang="en-US" altLang="zh-CN" sz="1200" b="0" smtClean="0">
                <a:solidFill>
                  <a:schemeClr val="tx1"/>
                </a:solidFill>
                <a:latin typeface="Arial" charset="0"/>
                <a:ea typeface="宋体" charset="-122"/>
              </a:rPr>
              <a:pPr eaLnBrk="1" hangingPunct="1"/>
              <a:t>20</a:t>
            </a:fld>
            <a:endParaRPr lang="en-US" altLang="zh-CN" sz="1200" b="0" smtClean="0">
              <a:solidFill>
                <a:schemeClr val="tx1"/>
              </a:solidFill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98599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A8243-D2DF-457D-9ED9-3571299B64CB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78951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>
              <a:latin typeface="Arial" charset="0"/>
            </a:endParaRPr>
          </a:p>
        </p:txBody>
      </p:sp>
      <p:sp>
        <p:nvSpPr>
          <p:cNvPr id="5530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2"/>
                </a:solidFill>
                <a:latin typeface="Lucida Console" pitchFamily="49" charset="0"/>
                <a:ea typeface="黑体" pitchFamily="49" charset="-122"/>
              </a:defRPr>
            </a:lvl1pPr>
            <a:lvl2pPr marL="742950" indent="-285750" eaLnBrk="0" hangingPunct="0">
              <a:defRPr sz="1600" b="1">
                <a:solidFill>
                  <a:schemeClr val="tx2"/>
                </a:solidFill>
                <a:latin typeface="Lucida Console" pitchFamily="49" charset="0"/>
                <a:ea typeface="黑体" pitchFamily="49" charset="-122"/>
              </a:defRPr>
            </a:lvl2pPr>
            <a:lvl3pPr marL="1143000" indent="-228600" eaLnBrk="0" hangingPunct="0">
              <a:defRPr sz="1600" b="1">
                <a:solidFill>
                  <a:schemeClr val="tx2"/>
                </a:solidFill>
                <a:latin typeface="Lucida Console" pitchFamily="49" charset="0"/>
                <a:ea typeface="黑体" pitchFamily="49" charset="-122"/>
              </a:defRPr>
            </a:lvl3pPr>
            <a:lvl4pPr marL="1600200" indent="-228600" eaLnBrk="0" hangingPunct="0">
              <a:defRPr sz="1600" b="1">
                <a:solidFill>
                  <a:schemeClr val="tx2"/>
                </a:solidFill>
                <a:latin typeface="Lucida Console" pitchFamily="49" charset="0"/>
                <a:ea typeface="黑体" pitchFamily="49" charset="-122"/>
              </a:defRPr>
            </a:lvl4pPr>
            <a:lvl5pPr marL="2057400" indent="-228600" eaLnBrk="0" hangingPunct="0">
              <a:defRPr sz="1600" b="1">
                <a:solidFill>
                  <a:schemeClr val="tx2"/>
                </a:solidFill>
                <a:latin typeface="Lucida Console" pitchFamily="49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Lucida Console" pitchFamily="49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Lucida Console" pitchFamily="49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Lucida Console" pitchFamily="49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Lucida Console" pitchFamily="49" charset="0"/>
                <a:ea typeface="黑体" pitchFamily="49" charset="-122"/>
              </a:defRPr>
            </a:lvl9pPr>
          </a:lstStyle>
          <a:p>
            <a:pPr eaLnBrk="1" hangingPunct="1"/>
            <a:fld id="{0F8EAD9C-0D07-452E-8EBD-A72ACBFA4513}" type="slidenum">
              <a:rPr lang="en-US" altLang="zh-CN" sz="1200" b="0" smtClean="0">
                <a:solidFill>
                  <a:schemeClr val="tx1"/>
                </a:solidFill>
                <a:latin typeface="Arial" charset="0"/>
                <a:ea typeface="宋体" charset="-122"/>
              </a:rPr>
              <a:pPr eaLnBrk="1" hangingPunct="1"/>
              <a:t>22</a:t>
            </a:fld>
            <a:endParaRPr lang="en-US" altLang="zh-CN" sz="1200" b="0" smtClean="0">
              <a:solidFill>
                <a:schemeClr val="tx1"/>
              </a:solidFill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394222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A8243-D2DF-457D-9ED9-3571299B64CB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47494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???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err="1" smtClean="0"/>
              <a:t>RealSubject</a:t>
            </a:r>
            <a:r>
              <a:rPr kumimoji="1" lang="zh-CN" altLang="en-US" baseline="0" dirty="0" smtClean="0"/>
              <a:t> 和</a:t>
            </a:r>
            <a:r>
              <a:rPr kumimoji="1" lang="en-US" altLang="zh-CN" baseline="0" dirty="0" smtClean="0"/>
              <a:t>Proxy</a:t>
            </a:r>
            <a:r>
              <a:rPr kumimoji="1" lang="zh-CN" altLang="en-US" baseline="0" dirty="0" smtClean="0"/>
              <a:t>之间的横线关系是什么？？？</a:t>
            </a:r>
            <a:endParaRPr kumimoji="1" lang="en-US" altLang="zh-CN" baseline="0" dirty="0" smtClean="0"/>
          </a:p>
          <a:p>
            <a:r>
              <a:rPr kumimoji="1" lang="zh-CN" altLang="en-US" baseline="0" dirty="0" smtClean="0"/>
              <a:t>请增加一些解释和说明</a:t>
            </a:r>
            <a:endParaRPr kumimoji="1" lang="en-US" altLang="zh-CN" baseline="0" dirty="0" smtClean="0"/>
          </a:p>
          <a:p>
            <a:endParaRPr kumimoji="1" lang="en-US" altLang="zh-CN" baseline="0" dirty="0" smtClean="0"/>
          </a:p>
          <a:p>
            <a:r>
              <a:rPr kumimoji="1" lang="zh-CN" altLang="en-US" baseline="0" dirty="0" smtClean="0"/>
              <a:t>横线是相互关联，相互之间有使用或者定义</a:t>
            </a:r>
            <a:endParaRPr kumimoji="1" lang="en-US" altLang="zh-CN" baseline="0" dirty="0" smtClean="0"/>
          </a:p>
          <a:p>
            <a:endParaRPr kumimoji="1" lang="en-US" altLang="zh-CN" baseline="0" dirty="0" smtClean="0"/>
          </a:p>
          <a:p>
            <a:r>
              <a:rPr kumimoji="1" lang="en-US" altLang="zh-CN" baseline="0" dirty="0" err="1" smtClean="0"/>
              <a:t>RealSubject</a:t>
            </a:r>
            <a:r>
              <a:rPr kumimoji="1" lang="zh-CN" altLang="en-US" baseline="0" dirty="0" smtClean="0"/>
              <a:t>是实质功能完成者</a:t>
            </a:r>
            <a:endParaRPr kumimoji="1" lang="en-US" altLang="zh-CN" baseline="0" dirty="0" smtClean="0"/>
          </a:p>
          <a:p>
            <a:r>
              <a:rPr kumimoji="1" lang="en-US" altLang="zh-CN" baseline="0" dirty="0" smtClean="0"/>
              <a:t>Proxy</a:t>
            </a:r>
            <a:r>
              <a:rPr kumimoji="1" lang="zh-CN" altLang="en-US" baseline="0" dirty="0" smtClean="0"/>
              <a:t>则是代理人，包装</a:t>
            </a:r>
            <a:r>
              <a:rPr kumimoji="1" lang="en-US" altLang="zh-CN" baseline="0" dirty="0" err="1" smtClean="0"/>
              <a:t>RealSubject</a:t>
            </a:r>
            <a:r>
              <a:rPr kumimoji="1" lang="zh-CN" altLang="en-US" baseline="0" dirty="0" smtClean="0"/>
              <a:t>，对外提供接口，也负责除了</a:t>
            </a:r>
            <a:r>
              <a:rPr kumimoji="1" lang="en-US" altLang="zh-CN" baseline="0" dirty="0" err="1" smtClean="0"/>
              <a:t>RealSubject</a:t>
            </a:r>
            <a:r>
              <a:rPr kumimoji="1" lang="zh-CN" altLang="en-US" baseline="0" dirty="0" smtClean="0"/>
              <a:t>自身功能以外的各种功能，比如后面的引用计数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463713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33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626128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38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774363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40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194881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A8243-D2DF-457D-9ED9-3571299B64CB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962473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41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3972629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42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169983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A8243-D2DF-457D-9ED9-3571299B64CB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62926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A8243-D2DF-457D-9ED9-3571299B64CB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92011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这里要先大概介绍一下</a:t>
            </a:r>
            <a:r>
              <a:rPr lang="en-US" altLang="zh-CN" dirty="0" smtClean="0"/>
              <a:t>vector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我们能不能在</a:t>
            </a:r>
            <a:r>
              <a:rPr lang="en-US" altLang="zh-CN" dirty="0" smtClean="0"/>
              <a:t>vector</a:t>
            </a:r>
            <a:r>
              <a:rPr lang="zh-CN" altLang="en-US" dirty="0" smtClean="0"/>
              <a:t>的基础上来实现</a:t>
            </a:r>
            <a:r>
              <a:rPr lang="en-US" altLang="zh-CN" dirty="0" smtClean="0"/>
              <a:t>stack</a:t>
            </a:r>
            <a:r>
              <a:rPr lang="zh-CN" altLang="en-US" dirty="0" smtClean="0"/>
              <a:t>呢，并以此减少工作量呢？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A8243-D2DF-457D-9ED9-3571299B64CB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83283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>
                <a:latin typeface="Arial" charset="0"/>
              </a:rPr>
              <a:t>？？？</a:t>
            </a:r>
            <a:r>
              <a:rPr lang="en-US" altLang="zh-CN" dirty="0" smtClean="0">
                <a:latin typeface="Arial" charset="0"/>
              </a:rPr>
              <a:t>-&gt;</a:t>
            </a:r>
            <a:r>
              <a:rPr lang="zh-CN" altLang="en-US" baseline="0" dirty="0" smtClean="0">
                <a:latin typeface="Arial" charset="0"/>
              </a:rPr>
              <a:t> 这个箭头的意义说明？？？（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关联：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表示类与类之间的联接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,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它使一个类知道另一个类的属性和方法，这种关系比依赖更强、不存在依赖关系的偶然性、关系也不是临时性的，一般是长期性的，在程序中被关联类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B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以类属性的形式出现在关联类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中，也可能是关联类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引用了一个类型为被关联类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B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的全局变量，关联可以被认为是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use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的意思，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组合是一种比较强关联</a:t>
            </a:r>
            <a:r>
              <a:rPr lang="zh-CN" altLang="en-US" baseline="0" dirty="0" smtClean="0">
                <a:latin typeface="Arial" charset="0"/>
              </a:rPr>
              <a:t>）</a:t>
            </a:r>
            <a:endParaRPr lang="en-US" altLang="zh-CN" baseline="0" dirty="0" smtClean="0">
              <a:latin typeface="Arial" charset="0"/>
            </a:endParaRPr>
          </a:p>
          <a:p>
            <a:endParaRPr lang="en-US" altLang="zh-CN" baseline="0" dirty="0" smtClean="0">
              <a:latin typeface="Arial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>
                <a:latin typeface="Arial" charset="0"/>
              </a:rPr>
              <a:t>https://blog.csdn.net/wuqilianga/article/details/51045736</a:t>
            </a:r>
            <a:r>
              <a:rPr lang="zh-CN" altLang="en-US" baseline="0" dirty="0" smtClean="0">
                <a:latin typeface="Arial" charset="0"/>
              </a:rPr>
              <a:t>解释的比较清楚</a:t>
            </a:r>
            <a:endParaRPr lang="en-US" altLang="zh-CN" dirty="0" smtClean="0">
              <a:latin typeface="Arial" charset="0"/>
            </a:endParaRPr>
          </a:p>
        </p:txBody>
      </p:sp>
      <p:sp>
        <p:nvSpPr>
          <p:cNvPr id="5530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2"/>
                </a:solidFill>
                <a:latin typeface="Lucida Console" pitchFamily="49" charset="0"/>
                <a:ea typeface="黑体" pitchFamily="49" charset="-122"/>
              </a:defRPr>
            </a:lvl1pPr>
            <a:lvl2pPr marL="742950" indent="-285750" eaLnBrk="0" hangingPunct="0">
              <a:defRPr sz="1600" b="1">
                <a:solidFill>
                  <a:schemeClr val="tx2"/>
                </a:solidFill>
                <a:latin typeface="Lucida Console" pitchFamily="49" charset="0"/>
                <a:ea typeface="黑体" pitchFamily="49" charset="-122"/>
              </a:defRPr>
            </a:lvl2pPr>
            <a:lvl3pPr marL="1143000" indent="-228600" eaLnBrk="0" hangingPunct="0">
              <a:defRPr sz="1600" b="1">
                <a:solidFill>
                  <a:schemeClr val="tx2"/>
                </a:solidFill>
                <a:latin typeface="Lucida Console" pitchFamily="49" charset="0"/>
                <a:ea typeface="黑体" pitchFamily="49" charset="-122"/>
              </a:defRPr>
            </a:lvl3pPr>
            <a:lvl4pPr marL="1600200" indent="-228600" eaLnBrk="0" hangingPunct="0">
              <a:defRPr sz="1600" b="1">
                <a:solidFill>
                  <a:schemeClr val="tx2"/>
                </a:solidFill>
                <a:latin typeface="Lucida Console" pitchFamily="49" charset="0"/>
                <a:ea typeface="黑体" pitchFamily="49" charset="-122"/>
              </a:defRPr>
            </a:lvl4pPr>
            <a:lvl5pPr marL="2057400" indent="-228600" eaLnBrk="0" hangingPunct="0">
              <a:defRPr sz="1600" b="1">
                <a:solidFill>
                  <a:schemeClr val="tx2"/>
                </a:solidFill>
                <a:latin typeface="Lucida Console" pitchFamily="49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Lucida Console" pitchFamily="49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Lucida Console" pitchFamily="49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Lucida Console" pitchFamily="49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Lucida Console" pitchFamily="49" charset="0"/>
                <a:ea typeface="黑体" pitchFamily="49" charset="-122"/>
              </a:defRPr>
            </a:lvl9pPr>
          </a:lstStyle>
          <a:p>
            <a:pPr eaLnBrk="1" hangingPunct="1"/>
            <a:fld id="{0F8EAD9C-0D07-452E-8EBD-A72ACBFA4513}" type="slidenum">
              <a:rPr lang="en-US" altLang="zh-CN" sz="1200" b="0" smtClean="0">
                <a:solidFill>
                  <a:schemeClr val="tx1"/>
                </a:solidFill>
                <a:latin typeface="Arial" charset="0"/>
                <a:ea typeface="宋体" charset="-122"/>
              </a:rPr>
              <a:pPr eaLnBrk="1" hangingPunct="1"/>
              <a:t>13</a:t>
            </a:fld>
            <a:endParaRPr lang="en-US" altLang="zh-CN" sz="1200" b="0" smtClean="0">
              <a:solidFill>
                <a:schemeClr val="tx1"/>
              </a:solidFill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711680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>
              <a:latin typeface="Arial" charset="0"/>
            </a:endParaRPr>
          </a:p>
        </p:txBody>
      </p:sp>
      <p:sp>
        <p:nvSpPr>
          <p:cNvPr id="5530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2"/>
                </a:solidFill>
                <a:latin typeface="Lucida Console" pitchFamily="49" charset="0"/>
                <a:ea typeface="黑体" pitchFamily="49" charset="-122"/>
              </a:defRPr>
            </a:lvl1pPr>
            <a:lvl2pPr marL="742950" indent="-285750" eaLnBrk="0" hangingPunct="0">
              <a:defRPr sz="1600" b="1">
                <a:solidFill>
                  <a:schemeClr val="tx2"/>
                </a:solidFill>
                <a:latin typeface="Lucida Console" pitchFamily="49" charset="0"/>
                <a:ea typeface="黑体" pitchFamily="49" charset="-122"/>
              </a:defRPr>
            </a:lvl2pPr>
            <a:lvl3pPr marL="1143000" indent="-228600" eaLnBrk="0" hangingPunct="0">
              <a:defRPr sz="1600" b="1">
                <a:solidFill>
                  <a:schemeClr val="tx2"/>
                </a:solidFill>
                <a:latin typeface="Lucida Console" pitchFamily="49" charset="0"/>
                <a:ea typeface="黑体" pitchFamily="49" charset="-122"/>
              </a:defRPr>
            </a:lvl3pPr>
            <a:lvl4pPr marL="1600200" indent="-228600" eaLnBrk="0" hangingPunct="0">
              <a:defRPr sz="1600" b="1">
                <a:solidFill>
                  <a:schemeClr val="tx2"/>
                </a:solidFill>
                <a:latin typeface="Lucida Console" pitchFamily="49" charset="0"/>
                <a:ea typeface="黑体" pitchFamily="49" charset="-122"/>
              </a:defRPr>
            </a:lvl4pPr>
            <a:lvl5pPr marL="2057400" indent="-228600" eaLnBrk="0" hangingPunct="0">
              <a:defRPr sz="1600" b="1">
                <a:solidFill>
                  <a:schemeClr val="tx2"/>
                </a:solidFill>
                <a:latin typeface="Lucida Console" pitchFamily="49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Lucida Console" pitchFamily="49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Lucida Console" pitchFamily="49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Lucida Console" pitchFamily="49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Lucida Console" pitchFamily="49" charset="0"/>
                <a:ea typeface="黑体" pitchFamily="49" charset="-122"/>
              </a:defRPr>
            </a:lvl9pPr>
          </a:lstStyle>
          <a:p>
            <a:pPr eaLnBrk="1" hangingPunct="1"/>
            <a:fld id="{0F8EAD9C-0D07-452E-8EBD-A72ACBFA4513}" type="slidenum">
              <a:rPr lang="en-US" altLang="zh-CN" sz="1200" b="0" smtClean="0">
                <a:solidFill>
                  <a:schemeClr val="tx1"/>
                </a:solidFill>
                <a:latin typeface="Arial" charset="0"/>
                <a:ea typeface="宋体" charset="-122"/>
              </a:rPr>
              <a:pPr eaLnBrk="1" hangingPunct="1"/>
              <a:t>14</a:t>
            </a:fld>
            <a:endParaRPr lang="en-US" altLang="zh-CN" sz="1200" b="0" smtClean="0">
              <a:solidFill>
                <a:schemeClr val="tx1"/>
              </a:solidFill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177951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A8243-D2DF-457D-9ED9-3571299B64CB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16374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>
              <a:latin typeface="Arial" charset="0"/>
            </a:endParaRPr>
          </a:p>
        </p:txBody>
      </p:sp>
      <p:sp>
        <p:nvSpPr>
          <p:cNvPr id="5530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2"/>
                </a:solidFill>
                <a:latin typeface="Lucida Console" pitchFamily="49" charset="0"/>
                <a:ea typeface="黑体" pitchFamily="49" charset="-122"/>
              </a:defRPr>
            </a:lvl1pPr>
            <a:lvl2pPr marL="742950" indent="-285750" eaLnBrk="0" hangingPunct="0">
              <a:defRPr sz="1600" b="1">
                <a:solidFill>
                  <a:schemeClr val="tx2"/>
                </a:solidFill>
                <a:latin typeface="Lucida Console" pitchFamily="49" charset="0"/>
                <a:ea typeface="黑体" pitchFamily="49" charset="-122"/>
              </a:defRPr>
            </a:lvl2pPr>
            <a:lvl3pPr marL="1143000" indent="-228600" eaLnBrk="0" hangingPunct="0">
              <a:defRPr sz="1600" b="1">
                <a:solidFill>
                  <a:schemeClr val="tx2"/>
                </a:solidFill>
                <a:latin typeface="Lucida Console" pitchFamily="49" charset="0"/>
                <a:ea typeface="黑体" pitchFamily="49" charset="-122"/>
              </a:defRPr>
            </a:lvl3pPr>
            <a:lvl4pPr marL="1600200" indent="-228600" eaLnBrk="0" hangingPunct="0">
              <a:defRPr sz="1600" b="1">
                <a:solidFill>
                  <a:schemeClr val="tx2"/>
                </a:solidFill>
                <a:latin typeface="Lucida Console" pitchFamily="49" charset="0"/>
                <a:ea typeface="黑体" pitchFamily="49" charset="-122"/>
              </a:defRPr>
            </a:lvl4pPr>
            <a:lvl5pPr marL="2057400" indent="-228600" eaLnBrk="0" hangingPunct="0">
              <a:defRPr sz="1600" b="1">
                <a:solidFill>
                  <a:schemeClr val="tx2"/>
                </a:solidFill>
                <a:latin typeface="Lucida Console" pitchFamily="49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Lucida Console" pitchFamily="49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Lucida Console" pitchFamily="49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Lucida Console" pitchFamily="49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Lucida Console" pitchFamily="49" charset="0"/>
                <a:ea typeface="黑体" pitchFamily="49" charset="-122"/>
              </a:defRPr>
            </a:lvl9pPr>
          </a:lstStyle>
          <a:p>
            <a:pPr eaLnBrk="1" hangingPunct="1"/>
            <a:fld id="{0F8EAD9C-0D07-452E-8EBD-A72ACBFA4513}" type="slidenum">
              <a:rPr lang="en-US" altLang="zh-CN" sz="1200" b="0" smtClean="0">
                <a:solidFill>
                  <a:schemeClr val="tx1"/>
                </a:solidFill>
                <a:latin typeface="Arial" charset="0"/>
                <a:ea typeface="宋体" charset="-122"/>
              </a:rPr>
              <a:pPr eaLnBrk="1" hangingPunct="1"/>
              <a:t>16</a:t>
            </a:fld>
            <a:endParaRPr lang="en-US" altLang="zh-CN" sz="1200" b="0" smtClean="0">
              <a:solidFill>
                <a:schemeClr val="tx1"/>
              </a:solidFill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094382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375CB7-C50A-49C3-BF10-448E10BBECB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6393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7DFA39-F49E-4E32-9F7F-DC3B6C5436D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23975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A70E48-0FCB-4A72-B125-9E5A77787C5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97969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7886700" cy="1325563"/>
          </a:xfrm>
        </p:spPr>
        <p:txBody>
          <a:bodyPr/>
          <a:lstStyle>
            <a:lvl1pPr>
              <a:defRPr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28800"/>
            <a:ext cx="8047806" cy="4749029"/>
          </a:xfrm>
        </p:spPr>
        <p:txBody>
          <a:bodyPr/>
          <a:lstStyle>
            <a:lvl1pPr marL="228600" indent="-228600">
              <a:buSzPct val="75000"/>
              <a:buFont typeface="Wingdings" panose="05000000000000000000" pitchFamily="2" charset="2"/>
              <a:buChar char="n"/>
              <a:defRPr b="1" baseline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defRPr>
            </a:lvl1pPr>
            <a:lvl2pPr>
              <a:defRPr baseline="0">
                <a:latin typeface="Consolas" panose="020B0609020204030204" pitchFamily="49" charset="0"/>
                <a:ea typeface="华文楷体" panose="02010600040101010101" pitchFamily="2" charset="-122"/>
              </a:defRPr>
            </a:lvl2pPr>
            <a:lvl3pPr>
              <a:defRPr baseline="0">
                <a:latin typeface="Consolas" panose="020B0609020204030204" pitchFamily="49" charset="0"/>
                <a:ea typeface="华文楷体" panose="02010600040101010101" pitchFamily="2" charset="-122"/>
              </a:defRPr>
            </a:lvl3pPr>
            <a:lvl4pPr>
              <a:defRPr baseline="0">
                <a:latin typeface="Consolas" panose="020B0609020204030204" pitchFamily="49" charset="0"/>
                <a:ea typeface="华文楷体" panose="02010600040101010101" pitchFamily="2" charset="-122"/>
              </a:defRPr>
            </a:lvl4pPr>
            <a:lvl5pPr>
              <a:defRPr baseline="0">
                <a:latin typeface="Consolas" panose="020B0609020204030204" pitchFamily="49" charset="0"/>
                <a:ea typeface="华文楷体" panose="02010600040101010101" pitchFamily="2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48264" y="6377830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D7BE51-03DD-4CCA-8227-D775462981B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89651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A36992-6990-409A-985D-C59BD1CB152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45874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EEA948-DC3E-4FC8-BEDF-6D0D5F7E4CB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61975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D87F4C-F228-4387-9ECA-2FC048F220F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39980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CAB157-5D5D-45D8-AA5F-3FBCA9A54B3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7886700" cy="1325563"/>
          </a:xfrm>
        </p:spPr>
        <p:txBody>
          <a:bodyPr/>
          <a:lstStyle>
            <a:lvl1pPr>
              <a:defRPr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227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4C3BD7-260C-4BC9-9C17-940D7F59C4D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61531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CE6C39-29C4-400B-8A62-388FF04E56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66764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A6EBAE-B12E-4D6F-8E93-26479E22C41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06774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E20A63EA-D302-4CF6-848F-ACE1D644E65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hf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b="1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onsolas" panose="020B0609020204030204" pitchFamily="49" charset="0"/>
          <a:ea typeface="华文楷体" panose="02010600040101010101" pitchFamily="2" charset="-122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onsolas" panose="020B0609020204030204" pitchFamily="49" charset="0"/>
          <a:ea typeface="华文楷体" panose="02010600040101010101" pitchFamily="2" charset="-122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onsolas" panose="020B0609020204030204" pitchFamily="49" charset="0"/>
          <a:ea typeface="华文楷体" panose="02010600040101010101" pitchFamily="2" charset="-122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Consolas" panose="020B0609020204030204" pitchFamily="49" charset="0"/>
          <a:ea typeface="华文楷体" panose="02010600040101010101" pitchFamily="2" charset="-122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Consolas" panose="020B0609020204030204" pitchFamily="49" charset="0"/>
          <a:ea typeface="华文楷体" panose="0201060004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nlp.csai.tsinghua.edu.cn/~lzy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e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4.emf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emf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73088" y="1340768"/>
            <a:ext cx="8062912" cy="2952328"/>
          </a:xfrm>
        </p:spPr>
        <p:txBody>
          <a:bodyPr rtlCol="0" anchor="ctr">
            <a:normAutofit/>
          </a:bodyPr>
          <a:lstStyle/>
          <a:p>
            <a:pPr fontAlgn="auto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b="1" dirty="0">
                <a:solidFill>
                  <a:srgbClr val="0066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面向对象程序设计基础</a:t>
            </a:r>
            <a:br>
              <a:rPr lang="zh-CN" altLang="en-US" b="1" dirty="0">
                <a:solidFill>
                  <a:srgbClr val="0066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dirty="0">
                <a:solidFill>
                  <a:srgbClr val="0066CC"/>
                </a:solidFill>
              </a:rPr>
              <a:t>（</a:t>
            </a:r>
            <a:r>
              <a:rPr lang="en-US" altLang="zh-CN" dirty="0">
                <a:solidFill>
                  <a:srgbClr val="0066CC"/>
                </a:solidFill>
              </a:rPr>
              <a:t>OOP</a:t>
            </a:r>
            <a:r>
              <a:rPr lang="zh-CN" altLang="en-US" dirty="0">
                <a:solidFill>
                  <a:srgbClr val="0066CC"/>
                </a:solidFill>
              </a:rPr>
              <a:t>）</a:t>
            </a:r>
            <a:endParaRPr lang="zh-CN" altLang="en-US" b="1" dirty="0">
              <a:solidFill>
                <a:srgbClr val="0066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副标题 2"/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9144000" cy="2348880"/>
          </a:xfrm>
        </p:spPr>
        <p:txBody>
          <a:bodyPr/>
          <a:lstStyle/>
          <a:p>
            <a:pPr lvl="0"/>
            <a:r>
              <a:rPr lang="zh-CN" altLang="en-US" sz="3600" b="1" dirty="0">
                <a:solidFill>
                  <a:prstClr val="black"/>
                </a:solidFill>
              </a:rPr>
              <a:t>刘知远</a:t>
            </a:r>
            <a:r>
              <a:rPr lang="zh-CN" altLang="en-US" sz="2800" b="1" dirty="0">
                <a:solidFill>
                  <a:prstClr val="black"/>
                </a:solidFill>
              </a:rPr>
              <a:t> </a:t>
            </a:r>
            <a:endParaRPr lang="en-US" altLang="zh-CN" sz="2800" b="1" dirty="0">
              <a:solidFill>
                <a:prstClr val="black"/>
              </a:solidFill>
            </a:endParaRPr>
          </a:p>
          <a:p>
            <a:pPr lvl="0"/>
            <a:r>
              <a:rPr lang="en-US" altLang="zh-CN" sz="2800" b="1" dirty="0" err="1">
                <a:solidFill>
                  <a:prstClr val="black"/>
                </a:solidFill>
              </a:rPr>
              <a:t>liuzy@tsinghua.edu.cn</a:t>
            </a:r>
            <a:endParaRPr lang="en-US" altLang="zh-CN" sz="2800" b="1" dirty="0">
              <a:solidFill>
                <a:prstClr val="black"/>
              </a:solidFill>
            </a:endParaRPr>
          </a:p>
          <a:p>
            <a:pPr lvl="0"/>
            <a:r>
              <a:rPr lang="en-US" altLang="zh-CN" b="1" dirty="0">
                <a:solidFill>
                  <a:prstClr val="black"/>
                </a:solidFill>
                <a:hlinkClick r:id="rId3"/>
              </a:rPr>
              <a:t>http://</a:t>
            </a:r>
            <a:r>
              <a:rPr lang="en-US" altLang="zh-CN" b="1" dirty="0" err="1">
                <a:solidFill>
                  <a:prstClr val="black"/>
                </a:solidFill>
                <a:hlinkClick r:id="rId3"/>
              </a:rPr>
              <a:t>nlp.csai.tsinghua.edu.cn</a:t>
            </a:r>
            <a:r>
              <a:rPr lang="en-US" altLang="zh-CN" b="1" dirty="0">
                <a:solidFill>
                  <a:prstClr val="black"/>
                </a:solidFill>
                <a:hlinkClick r:id="rId3"/>
              </a:rPr>
              <a:t>/~</a:t>
            </a:r>
            <a:r>
              <a:rPr lang="en-US" altLang="zh-CN" b="1" dirty="0" err="1">
                <a:solidFill>
                  <a:prstClr val="black"/>
                </a:solidFill>
                <a:hlinkClick r:id="rId3"/>
              </a:rPr>
              <a:t>lzy</a:t>
            </a:r>
            <a:r>
              <a:rPr lang="en-US" altLang="zh-CN" b="1" dirty="0">
                <a:solidFill>
                  <a:prstClr val="black"/>
                </a:solidFill>
                <a:hlinkClick r:id="rId3"/>
              </a:rPr>
              <a:t>/</a:t>
            </a:r>
            <a:r>
              <a:rPr lang="zh-CN" altLang="en-US" b="1" dirty="0">
                <a:solidFill>
                  <a:prstClr val="black"/>
                </a:solidFill>
                <a:hlinkClick r:id="rId3"/>
              </a:rPr>
              <a:t> </a:t>
            </a:r>
            <a:endParaRPr lang="en-US" altLang="zh-CN" b="1" dirty="0">
              <a:solidFill>
                <a:prstClr val="black"/>
              </a:solidFill>
            </a:endParaRPr>
          </a:p>
          <a:p>
            <a:pPr lvl="0"/>
            <a:r>
              <a:rPr lang="zh-CN" altLang="en-US" b="1" dirty="0">
                <a:solidFill>
                  <a:prstClr val="black"/>
                </a:solidFill>
              </a:rPr>
              <a:t>课程团队：刘知远 姚海龙 黄民烈</a:t>
            </a:r>
          </a:p>
        </p:txBody>
      </p:sp>
    </p:spTree>
    <p:extLst>
      <p:ext uri="{BB962C8B-B14F-4D97-AF65-F5344CB8AC3E}">
        <p14:creationId xmlns:p14="http://schemas.microsoft.com/office/powerpoint/2010/main" val="14830198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适配器</a:t>
            </a:r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考虑生活中一种常见的情况：</a:t>
            </a:r>
            <a:endParaRPr lang="en-US" altLang="zh-CN" dirty="0" smtClean="0"/>
          </a:p>
          <a:p>
            <a:pPr lvl="1">
              <a:buSzPct val="75000"/>
              <a:buFont typeface="Wingdings" pitchFamily="2" charset="2"/>
              <a:buChar char="§"/>
            </a:pPr>
            <a:r>
              <a:rPr lang="zh-CN" altLang="en-US" sz="2800" dirty="0" smtClean="0"/>
              <a:t>有手机、手机</a:t>
            </a:r>
            <a:r>
              <a:rPr lang="zh-CN" altLang="en-US" sz="2800" dirty="0"/>
              <a:t>充电线</a:t>
            </a:r>
            <a:r>
              <a:rPr lang="zh-CN" altLang="en-US" sz="2800" dirty="0" smtClean="0"/>
              <a:t>，要</a:t>
            </a:r>
            <a:r>
              <a:rPr lang="zh-CN" altLang="en-US" sz="2800" dirty="0"/>
              <a:t>给手机</a:t>
            </a:r>
            <a:r>
              <a:rPr lang="zh-CN" altLang="en-US" sz="2800" dirty="0" smtClean="0"/>
              <a:t>充电。</a:t>
            </a:r>
            <a:endParaRPr lang="en-US" altLang="zh-CN" sz="2800" dirty="0"/>
          </a:p>
          <a:p>
            <a:pPr lvl="1">
              <a:buSzPct val="75000"/>
              <a:buFont typeface="Wingdings" pitchFamily="2" charset="2"/>
              <a:buChar char="§"/>
            </a:pPr>
            <a:r>
              <a:rPr lang="zh-CN" altLang="en-US" sz="2800" dirty="0" smtClean="0"/>
              <a:t>充电</a:t>
            </a:r>
            <a:r>
              <a:rPr lang="zh-CN" altLang="en-US" sz="2800" dirty="0"/>
              <a:t>线只能插</a:t>
            </a:r>
            <a:r>
              <a:rPr lang="zh-CN" altLang="en-US" sz="2800" dirty="0" smtClean="0"/>
              <a:t>在</a:t>
            </a:r>
            <a:r>
              <a:rPr lang="en-US" altLang="zh-CN" sz="2800" dirty="0" smtClean="0"/>
              <a:t>USB</a:t>
            </a:r>
            <a:r>
              <a:rPr lang="zh-CN" altLang="en-US" sz="2800" dirty="0" smtClean="0"/>
              <a:t>接口上</a:t>
            </a:r>
            <a:r>
              <a:rPr lang="zh-CN" altLang="en-US" sz="2800" dirty="0"/>
              <a:t>进行</a:t>
            </a:r>
            <a:r>
              <a:rPr lang="zh-CN" altLang="en-US" sz="2800" dirty="0" smtClean="0"/>
              <a:t>充电。</a:t>
            </a:r>
            <a:endParaRPr lang="en-US" altLang="zh-CN" sz="2800" dirty="0"/>
          </a:p>
          <a:p>
            <a:pPr lvl="1">
              <a:buSzPct val="75000"/>
              <a:buFont typeface="Wingdings" pitchFamily="2" charset="2"/>
              <a:buChar char="§"/>
            </a:pPr>
            <a:r>
              <a:rPr lang="zh-CN" altLang="en-US" sz="2800" dirty="0"/>
              <a:t>但是现在只有</a:t>
            </a:r>
            <a:r>
              <a:rPr lang="en-US" altLang="zh-CN" sz="2800" dirty="0"/>
              <a:t>220V</a:t>
            </a:r>
            <a:r>
              <a:rPr lang="zh-CN" altLang="en-US" sz="2800" dirty="0"/>
              <a:t>的</a:t>
            </a:r>
            <a:r>
              <a:rPr lang="zh-CN" altLang="en-US" sz="2800" dirty="0" smtClean="0"/>
              <a:t>插座可以供电。</a:t>
            </a:r>
            <a:endParaRPr lang="en-US" altLang="zh-CN" sz="2800" dirty="0"/>
          </a:p>
          <a:p>
            <a:pPr lvl="1">
              <a:buSzPct val="75000"/>
              <a:buFont typeface="Wingdings" pitchFamily="2" charset="2"/>
              <a:buChar char="§"/>
            </a:pPr>
            <a:r>
              <a:rPr lang="zh-CN" altLang="en-US" sz="2800" dirty="0" smtClean="0"/>
              <a:t>所以需要用一</a:t>
            </a:r>
            <a:r>
              <a:rPr lang="zh-CN" altLang="en-US" sz="2800" dirty="0"/>
              <a:t>个转接</a:t>
            </a:r>
            <a:r>
              <a:rPr lang="zh-CN" altLang="en-US" sz="2800" dirty="0" smtClean="0"/>
              <a:t>头将</a:t>
            </a:r>
            <a:r>
              <a:rPr lang="en-US" altLang="zh-CN" sz="2800" dirty="0" smtClean="0"/>
              <a:t>220V</a:t>
            </a:r>
            <a:r>
              <a:rPr lang="zh-CN" altLang="en-US" sz="2800" dirty="0" smtClean="0"/>
              <a:t>插座和</a:t>
            </a:r>
            <a:r>
              <a:rPr lang="en-US" altLang="zh-CN" sz="2800" dirty="0" smtClean="0"/>
              <a:t>USB</a:t>
            </a:r>
            <a:r>
              <a:rPr lang="zh-CN" altLang="en-US" sz="2800" dirty="0" smtClean="0"/>
              <a:t>口衔接。</a:t>
            </a:r>
            <a:endParaRPr lang="en-US" altLang="zh-CN" sz="2800" dirty="0"/>
          </a:p>
          <a:p>
            <a:pPr lvl="1"/>
            <a:endParaRPr lang="en-US" altLang="zh-CN" dirty="0" smtClean="0"/>
          </a:p>
          <a:p>
            <a:pPr lvl="0"/>
            <a:r>
              <a:rPr lang="zh-CN" altLang="en-US" dirty="0" smtClean="0"/>
              <a:t>这里的转接头实际上就是一种现实中的适配器</a:t>
            </a:r>
            <a:endParaRPr lang="en-US" altLang="zh-CN" dirty="0" smtClean="0"/>
          </a:p>
          <a:p>
            <a:pPr lvl="0"/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4C3BD7-260C-4BC9-9C17-940D7F59C4D1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44101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683568" y="2564904"/>
            <a:ext cx="7772400" cy="1470025"/>
          </a:xfrm>
        </p:spPr>
        <p:txBody>
          <a:bodyPr/>
          <a:lstStyle/>
          <a:p>
            <a:pPr algn="ctr" eaLnBrk="1" hangingPunct="1"/>
            <a:r>
              <a:rPr lang="zh-CN" altLang="en-US" sz="5400" dirty="0" smtClean="0">
                <a:solidFill>
                  <a:srgbClr val="003366"/>
                </a:solidFill>
                <a:latin typeface="Microsoft YaHei" charset="-122"/>
                <a:ea typeface="Microsoft YaHei" charset="-122"/>
                <a:cs typeface="Microsoft YaHei" charset="-122"/>
              </a:rPr>
              <a:t>适配器</a:t>
            </a:r>
            <a:r>
              <a:rPr lang="en-US" altLang="zh-CN" sz="5400" dirty="0">
                <a:solidFill>
                  <a:srgbClr val="003366"/>
                </a:solidFill>
                <a:latin typeface="Microsoft YaHei" charset="-122"/>
                <a:ea typeface="Microsoft YaHei" charset="-122"/>
                <a:cs typeface="Microsoft YaHei" charset="-122"/>
              </a:rPr>
              <a:t/>
            </a:r>
            <a:br>
              <a:rPr lang="en-US" altLang="zh-CN" sz="5400" dirty="0">
                <a:solidFill>
                  <a:srgbClr val="003366"/>
                </a:solidFill>
                <a:latin typeface="Microsoft YaHei" charset="-122"/>
                <a:ea typeface="Microsoft YaHei" charset="-122"/>
                <a:cs typeface="Microsoft YaHei" charset="-122"/>
              </a:rPr>
            </a:br>
            <a:r>
              <a:rPr lang="en-US" altLang="zh-CN" sz="5400" dirty="0" smtClean="0">
                <a:solidFill>
                  <a:srgbClr val="003366"/>
                </a:solidFill>
                <a:latin typeface="Microsoft YaHei" charset="-122"/>
                <a:ea typeface="Microsoft YaHei" charset="-122"/>
                <a:cs typeface="Microsoft YaHei" charset="-122"/>
              </a:rPr>
              <a:t>Adapter</a:t>
            </a:r>
            <a:endParaRPr lang="en-US" altLang="zh-CN" sz="5400" b="1" dirty="0">
              <a:solidFill>
                <a:srgbClr val="003366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4579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991350" y="6524625"/>
            <a:ext cx="2133600" cy="3333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8060402020202020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8060402020202020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8060402020202020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8060402020202020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8060402020202020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6D092EB-5C25-4AA2-B2CD-B9A2BCD4DB8F}" type="slidenum">
              <a:rPr lang="en-US" altLang="zh-CN" sz="1400">
                <a:solidFill>
                  <a:schemeClr val="hlink"/>
                </a:solidFill>
                <a:ea typeface="SimSun" charset="-122"/>
              </a:rPr>
              <a:t>11</a:t>
            </a:fld>
            <a:endParaRPr lang="en-US" altLang="zh-CN" sz="1400">
              <a:solidFill>
                <a:schemeClr val="hlink"/>
              </a:solidFill>
              <a:ea typeface="SimSun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36284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适配器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概述</a:t>
            </a:r>
            <a:endParaRPr kumimoji="1" lang="en-US" altLang="zh-CN" dirty="0"/>
          </a:p>
          <a:p>
            <a:pPr lvl="1">
              <a:buSzPct val="75000"/>
              <a:buFont typeface="Wingdings" pitchFamily="2" charset="2"/>
              <a:buChar char="§"/>
            </a:pPr>
            <a:r>
              <a:rPr lang="zh-CN" altLang="en-US" sz="2800" dirty="0" smtClean="0"/>
              <a:t>适配器模式</a:t>
            </a:r>
            <a:r>
              <a:rPr lang="zh-CN" altLang="en-US" sz="2800" dirty="0"/>
              <a:t>将一个类的接口转换成客户希望的</a:t>
            </a:r>
            <a:r>
              <a:rPr lang="zh-CN" altLang="en-US" sz="2800" dirty="0" smtClean="0"/>
              <a:t>另一</a:t>
            </a:r>
            <a:r>
              <a:rPr lang="zh-CN" altLang="en-US" sz="2800" dirty="0"/>
              <a:t>个</a:t>
            </a:r>
            <a:r>
              <a:rPr lang="zh-CN" altLang="en-US" sz="2800" dirty="0" smtClean="0"/>
              <a:t>接口，从而使得</a:t>
            </a:r>
            <a:r>
              <a:rPr lang="zh-CN" altLang="en-US" sz="2800" dirty="0"/>
              <a:t>原本由于接口不兼容而不能一起工作</a:t>
            </a:r>
            <a:r>
              <a:rPr lang="zh-CN" altLang="en-US" sz="2800" dirty="0" smtClean="0"/>
              <a:t>的类可以在统一的接口环境下工作。</a:t>
            </a:r>
            <a:endParaRPr lang="en-US" altLang="zh-CN" sz="2800" dirty="0" smtClean="0"/>
          </a:p>
          <a:p>
            <a:pPr lvl="2">
              <a:buSzPct val="75000"/>
              <a:buFont typeface="Wingdings" pitchFamily="2" charset="2"/>
              <a:buChar char="§"/>
            </a:pPr>
            <a:endParaRPr lang="en-US" altLang="zh-CN" sz="2400" dirty="0"/>
          </a:p>
          <a:p>
            <a:r>
              <a:rPr kumimoji="1" lang="zh-CN" altLang="en-US" dirty="0"/>
              <a:t>结构</a:t>
            </a:r>
            <a:endParaRPr kumimoji="1" lang="en-US" altLang="zh-CN" dirty="0"/>
          </a:p>
          <a:p>
            <a:pPr lvl="1">
              <a:buSzPct val="75000"/>
              <a:buFont typeface="Wingdings" pitchFamily="2" charset="2"/>
              <a:buChar char="§"/>
            </a:pPr>
            <a:r>
              <a:rPr lang="zh-CN" altLang="en-US" sz="2800" dirty="0" smtClean="0"/>
              <a:t>目标（</a:t>
            </a:r>
            <a:r>
              <a:rPr lang="en-US" altLang="zh-CN" sz="2800" dirty="0"/>
              <a:t>Target</a:t>
            </a:r>
            <a:r>
              <a:rPr lang="zh-CN" altLang="en-US" sz="2800" dirty="0"/>
              <a:t>）：客户所期待的接口</a:t>
            </a:r>
            <a:r>
              <a:rPr lang="zh-CN" altLang="en-US" sz="2800" dirty="0" smtClean="0"/>
              <a:t>。</a:t>
            </a:r>
            <a:endParaRPr lang="en-US" altLang="zh-CN" sz="2800" dirty="0"/>
          </a:p>
          <a:p>
            <a:pPr lvl="1">
              <a:buSzPct val="75000"/>
              <a:buFont typeface="Wingdings" pitchFamily="2" charset="2"/>
              <a:buChar char="§"/>
            </a:pPr>
            <a:r>
              <a:rPr lang="zh-CN" altLang="en-US" sz="2800" dirty="0"/>
              <a:t>需要适配的类（</a:t>
            </a:r>
            <a:r>
              <a:rPr lang="en-US" altLang="zh-CN" sz="2800" dirty="0" err="1"/>
              <a:t>Adaptee</a:t>
            </a:r>
            <a:r>
              <a:rPr lang="zh-CN" altLang="en-US" sz="2800" dirty="0"/>
              <a:t>）：需要适配的</a:t>
            </a:r>
            <a:r>
              <a:rPr lang="zh-CN" altLang="en-US" sz="2800" dirty="0" smtClean="0"/>
              <a:t>类。</a:t>
            </a:r>
            <a:endParaRPr lang="en-US" altLang="zh-CN" sz="2800" dirty="0"/>
          </a:p>
          <a:p>
            <a:pPr lvl="1">
              <a:buSzPct val="75000"/>
              <a:buFont typeface="Wingdings" pitchFamily="2" charset="2"/>
              <a:buChar char="§"/>
            </a:pPr>
            <a:r>
              <a:rPr lang="zh-CN" altLang="en-US" sz="2800" dirty="0"/>
              <a:t>适配器（</a:t>
            </a:r>
            <a:r>
              <a:rPr lang="en-US" altLang="zh-CN" sz="2800" dirty="0"/>
              <a:t>Adapter</a:t>
            </a:r>
            <a:r>
              <a:rPr lang="zh-CN" altLang="en-US" sz="2800" dirty="0"/>
              <a:t>）：通过包装一个需要适配</a:t>
            </a:r>
            <a:r>
              <a:rPr lang="zh-CN" altLang="en-US" sz="2800" dirty="0" smtClean="0"/>
              <a:t>的</a:t>
            </a:r>
            <a:r>
              <a:rPr lang="zh-CN" altLang="en-US" sz="2800" dirty="0"/>
              <a:t>类</a:t>
            </a:r>
            <a:r>
              <a:rPr lang="zh-CN" altLang="en-US" sz="2800" dirty="0" smtClean="0"/>
              <a:t>，</a:t>
            </a:r>
            <a:r>
              <a:rPr lang="zh-CN" altLang="en-US" sz="2800" dirty="0"/>
              <a:t>把原接口转换成目标接口。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00846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适配器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实现一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02839" y="5589240"/>
            <a:ext cx="7886700" cy="537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buSzPct val="75000"/>
            </a:pPr>
            <a:r>
              <a:rPr lang="zh-CN" altLang="en-US" sz="3200" b="1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使用组合实现适配，称作</a:t>
            </a:r>
            <a:r>
              <a:rPr lang="zh-CN" altLang="en-US" sz="3200" b="1" dirty="0" smtClean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对象适配器模式</a:t>
            </a:r>
            <a:endParaRPr lang="en-US" altLang="zh-CN" sz="3200" b="1" dirty="0" smtClean="0">
              <a:solidFill>
                <a:srgbClr val="FF0000"/>
              </a:solidFill>
              <a:latin typeface="Consolas" panose="020B0609020204030204" pitchFamily="49" charset="0"/>
              <a:ea typeface="华文楷体" panose="0201060004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076" y="1442195"/>
            <a:ext cx="8846886" cy="3642989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5080511" y="4005064"/>
            <a:ext cx="427593" cy="432048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1047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适配器基类定义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1278000"/>
            <a:ext cx="6481247" cy="55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112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适配器</a:t>
            </a:r>
            <a:r>
              <a:rPr lang="en-US" altLang="zh-CN" dirty="0"/>
              <a:t>——</a:t>
            </a:r>
            <a:r>
              <a:rPr lang="zh-CN" altLang="en-US" dirty="0"/>
              <a:t>实现一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8649" y="1562512"/>
            <a:ext cx="7886701" cy="5016758"/>
          </a:xfrm>
          <a:prstGeom prst="rect">
            <a:avLst/>
          </a:prstGeom>
          <a:noFill/>
          <a:ln w="31750">
            <a:solidFill>
              <a:srgbClr val="0070C0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rgbClr val="006666"/>
                </a:solidFill>
                <a:latin typeface="Letter Gothic" pitchFamily="49" charset="0"/>
                <a:cs typeface="Courier New" pitchFamily="49" charset="0"/>
              </a:defRPr>
            </a:lvl1pPr>
          </a:lstStyle>
          <a:p>
            <a:r>
              <a:rPr lang="en-US" altLang="zh-CN" sz="2000" dirty="0" smtClean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#include &lt;</a:t>
            </a:r>
            <a:r>
              <a:rPr lang="en-US" altLang="zh-CN" sz="2000" dirty="0" err="1" smtClean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cstring</a:t>
            </a:r>
            <a:r>
              <a:rPr lang="en-US" altLang="zh-CN" sz="2000" dirty="0" smtClean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&gt;</a:t>
            </a:r>
          </a:p>
          <a:p>
            <a:r>
              <a:rPr lang="en-US" altLang="zh-CN" sz="2000" dirty="0" smtClean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#include &lt;</a:t>
            </a:r>
            <a:r>
              <a:rPr lang="en-US" altLang="zh-CN" sz="2000" dirty="0" err="1" smtClean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cstdio</a:t>
            </a:r>
            <a:r>
              <a:rPr lang="en-US" altLang="zh-CN" sz="2000" dirty="0" smtClean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&gt;</a:t>
            </a:r>
          </a:p>
          <a:p>
            <a:r>
              <a:rPr lang="en-US" altLang="zh-CN" sz="2000" dirty="0" smtClean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#include &lt;vector&gt;</a:t>
            </a:r>
          </a:p>
          <a:p>
            <a:r>
              <a:rPr lang="en-US" altLang="zh-CN" sz="2000" dirty="0" smtClean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#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include &lt;</a:t>
            </a:r>
            <a:r>
              <a:rPr lang="en-US" altLang="zh-CN" sz="2000" dirty="0" err="1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iostream</a:t>
            </a:r>
            <a:r>
              <a:rPr lang="en-US" altLang="zh-CN" sz="2000" dirty="0" smtClean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&gt;</a:t>
            </a:r>
          </a:p>
          <a:p>
            <a:endParaRPr lang="en-US" altLang="zh-CN" sz="2000" dirty="0">
              <a:solidFill>
                <a:schemeClr val="tx1"/>
              </a:solidFill>
              <a:latin typeface="Consolas" panose="020B0609020204030204" pitchFamily="49" charset="0"/>
              <a:ea typeface="华文楷体" panose="02010600040101010101" pitchFamily="2" charset="-122"/>
            </a:endParaRPr>
          </a:p>
          <a:p>
            <a:r>
              <a:rPr lang="en-US" altLang="zh-CN" sz="2000" dirty="0" smtClean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//</a:t>
            </a:r>
            <a:r>
              <a:rPr lang="zh-CN" altLang="en-US" sz="2000" dirty="0" smtClean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堆栈基类</a:t>
            </a:r>
            <a:endParaRPr lang="en-US" altLang="zh-CN" sz="2000" dirty="0">
              <a:solidFill>
                <a:srgbClr val="FF0000"/>
              </a:solidFill>
              <a:latin typeface="Consolas" panose="020B0609020204030204" pitchFamily="49" charset="0"/>
              <a:ea typeface="华文楷体" panose="02010600040101010101" pitchFamily="2" charset="-122"/>
              <a:cs typeface="+mn-cs"/>
            </a:endParaRPr>
          </a:p>
          <a:p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class Stack {</a:t>
            </a:r>
          </a:p>
          <a:p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public:</a:t>
            </a:r>
          </a:p>
          <a:p>
            <a:pPr lvl="1"/>
            <a:r>
              <a:rPr lang="en-US" altLang="zh-CN" sz="2000" dirty="0" smtClean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virtual 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~Stack() { }</a:t>
            </a:r>
          </a:p>
          <a:p>
            <a:r>
              <a:rPr lang="en-US" altLang="zh-CN" sz="2000" dirty="0" smtClean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	virtual </a:t>
            </a:r>
            <a:r>
              <a:rPr lang="en-US" altLang="zh-CN" sz="2000" dirty="0" smtClean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	bool 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full() = 0;</a:t>
            </a:r>
          </a:p>
          <a:p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	virtual </a:t>
            </a:r>
            <a:r>
              <a:rPr lang="en-US" altLang="zh-CN" sz="2000" dirty="0" smtClean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	bool 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empty() = 0;</a:t>
            </a:r>
          </a:p>
          <a:p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	virtual </a:t>
            </a:r>
            <a:r>
              <a:rPr lang="en-US" altLang="zh-CN" sz="2000" dirty="0" smtClean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	void 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push(</a:t>
            </a:r>
            <a:r>
              <a:rPr lang="en-US" altLang="zh-CN" sz="2000" dirty="0" err="1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int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 </a:t>
            </a:r>
            <a:r>
              <a:rPr lang="en-US" altLang="zh-CN" sz="2000" dirty="0" err="1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i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) = 0; </a:t>
            </a:r>
          </a:p>
          <a:p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	virtual </a:t>
            </a:r>
            <a:r>
              <a:rPr lang="en-US" altLang="zh-CN" sz="2000" dirty="0" smtClean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	void 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pop() = 0;</a:t>
            </a:r>
          </a:p>
          <a:p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	virtual </a:t>
            </a:r>
            <a:r>
              <a:rPr lang="en-US" altLang="zh-CN" sz="2000" dirty="0" smtClean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	</a:t>
            </a:r>
            <a:r>
              <a:rPr lang="en-US" altLang="zh-CN" sz="2000" dirty="0" err="1" smtClean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int</a:t>
            </a:r>
            <a:r>
              <a:rPr lang="en-US" altLang="zh-CN" sz="2000" dirty="0" smtClean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size() = 0;</a:t>
            </a:r>
          </a:p>
          <a:p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	virtual </a:t>
            </a:r>
            <a:r>
              <a:rPr lang="en-US" altLang="zh-CN" sz="2000" dirty="0" smtClean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	</a:t>
            </a:r>
            <a:r>
              <a:rPr lang="en-US" altLang="zh-CN" sz="2000" dirty="0" err="1" smtClean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int</a:t>
            </a:r>
            <a:r>
              <a:rPr lang="en-US" altLang="zh-CN" sz="2000" dirty="0" smtClean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top() = 0;</a:t>
            </a:r>
          </a:p>
          <a:p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9396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组合方式实现</a:t>
            </a:r>
            <a:r>
              <a:rPr lang="zh-CN" altLang="en-US" dirty="0"/>
              <a:t>适配器模式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1278000"/>
            <a:ext cx="6481247" cy="55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11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适配器</a:t>
            </a:r>
            <a:r>
              <a:rPr lang="en-US" altLang="zh-CN" dirty="0"/>
              <a:t>——</a:t>
            </a:r>
            <a:r>
              <a:rPr lang="zh-CN" altLang="en-US" dirty="0"/>
              <a:t>实现一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9512" y="1607745"/>
            <a:ext cx="8856984" cy="5078313"/>
          </a:xfrm>
          <a:prstGeom prst="rect">
            <a:avLst/>
          </a:prstGeom>
          <a:noFill/>
          <a:ln w="31750">
            <a:solidFill>
              <a:srgbClr val="0070C0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rgbClr val="006666"/>
                </a:solidFill>
                <a:latin typeface="Letter Gothic" pitchFamily="49" charset="0"/>
                <a:cs typeface="Courier New" pitchFamily="49" charset="0"/>
              </a:defRPr>
            </a:lvl1pPr>
          </a:lstStyle>
          <a:p>
            <a:r>
              <a:rPr lang="en-US" altLang="zh-CN" dirty="0" smtClean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class Vector2Stack 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: public Stack</a:t>
            </a:r>
            <a:r>
              <a:rPr lang="en-US" altLang="zh-CN" dirty="0" smtClean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{</a:t>
            </a:r>
          </a:p>
          <a:p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private:</a:t>
            </a:r>
          </a:p>
          <a:p>
            <a:r>
              <a:rPr lang="en-US" altLang="zh-CN" dirty="0" smtClean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	</a:t>
            </a:r>
            <a:r>
              <a:rPr lang="en-US" altLang="zh-CN" dirty="0" err="1" smtClean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std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::vector&lt;</a:t>
            </a:r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int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&gt; </a:t>
            </a:r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m_data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; </a:t>
            </a:r>
            <a:r>
              <a:rPr lang="en-US" altLang="zh-CN" dirty="0" smtClean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//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将</a:t>
            </a:r>
            <a:r>
              <a:rPr lang="en-US" altLang="zh-CN" dirty="0" smtClean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vector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的</a:t>
            </a:r>
            <a:r>
              <a:rPr lang="zh-CN" altLang="en-US" dirty="0" smtClean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接口组合进来实现具体功能</a:t>
            </a:r>
            <a:endParaRPr lang="en-US" altLang="zh-CN" dirty="0">
              <a:solidFill>
                <a:schemeClr val="tx1"/>
              </a:solidFill>
              <a:latin typeface="Consolas" panose="020B0609020204030204" pitchFamily="49" charset="0"/>
              <a:ea typeface="华文楷体" panose="02010600040101010101" pitchFamily="2" charset="-122"/>
            </a:endParaRPr>
          </a:p>
          <a:p>
            <a:r>
              <a:rPr lang="en-US" altLang="zh-CN" dirty="0" smtClean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	</a:t>
            </a:r>
            <a:r>
              <a:rPr lang="en-US" altLang="zh-CN" dirty="0" err="1" smtClean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const</a:t>
            </a:r>
            <a:r>
              <a:rPr lang="en-US" altLang="zh-CN" dirty="0" smtClean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int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m_size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;</a:t>
            </a:r>
          </a:p>
          <a:p>
            <a:r>
              <a:rPr lang="en-US" altLang="zh-CN" dirty="0" smtClean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public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:</a:t>
            </a:r>
          </a:p>
          <a:p>
            <a:r>
              <a:rPr lang="en-US" altLang="zh-CN" dirty="0" smtClean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	Vector2Stack(</a:t>
            </a:r>
            <a:r>
              <a:rPr lang="en-US" altLang="zh-CN" dirty="0" err="1" smtClean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int</a:t>
            </a:r>
            <a:r>
              <a:rPr lang="en-US" altLang="zh-CN" dirty="0" smtClean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size) : </a:t>
            </a:r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m_size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(size) { }</a:t>
            </a:r>
          </a:p>
          <a:p>
            <a:r>
              <a:rPr lang="en-US" altLang="zh-CN" dirty="0" smtClean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	bool 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full() { </a:t>
            </a:r>
            <a:r>
              <a:rPr lang="en-US" altLang="zh-CN" dirty="0" smtClean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return 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(</a:t>
            </a:r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int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)</a:t>
            </a:r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m_data.size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() &gt;= </a:t>
            </a:r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m_size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; </a:t>
            </a:r>
            <a:r>
              <a:rPr lang="en-US" altLang="zh-CN" dirty="0" smtClean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}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 	//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满栈</a:t>
            </a:r>
            <a:r>
              <a:rPr lang="zh-CN" altLang="en-US" dirty="0" smtClean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检测</a:t>
            </a:r>
            <a:endParaRPr lang="en-US" altLang="zh-CN" dirty="0">
              <a:solidFill>
                <a:schemeClr val="tx1"/>
              </a:solidFill>
              <a:latin typeface="Consolas" panose="020B0609020204030204" pitchFamily="49" charset="0"/>
              <a:ea typeface="华文楷体" panose="02010600040101010101" pitchFamily="2" charset="-122"/>
              <a:cs typeface="+mn-cs"/>
            </a:endParaRPr>
          </a:p>
          <a:p>
            <a:r>
              <a:rPr lang="en-US" altLang="zh-CN" dirty="0" smtClean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	bool 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empty() { return (</a:t>
            </a:r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int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)</a:t>
            </a:r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m_data.size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() == 0; </a:t>
            </a:r>
            <a:r>
              <a:rPr lang="en-US" altLang="zh-CN" dirty="0" smtClean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}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 	</a:t>
            </a:r>
            <a:r>
              <a:rPr lang="en-US" altLang="zh-CN" dirty="0" smtClean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//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空</a:t>
            </a:r>
            <a:r>
              <a:rPr lang="zh-CN" altLang="en-US" dirty="0" smtClean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栈检测</a:t>
            </a:r>
            <a:endParaRPr lang="en-US" altLang="zh-CN" dirty="0">
              <a:solidFill>
                <a:schemeClr val="tx1"/>
              </a:solidFill>
              <a:latin typeface="Consolas" panose="020B0609020204030204" pitchFamily="49" charset="0"/>
              <a:ea typeface="华文楷体" panose="02010600040101010101" pitchFamily="2" charset="-122"/>
              <a:cs typeface="+mn-cs"/>
            </a:endParaRPr>
          </a:p>
          <a:p>
            <a:r>
              <a:rPr lang="en-US" altLang="zh-CN" dirty="0" smtClean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	void 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push(</a:t>
            </a:r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int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i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) { </a:t>
            </a:r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m_data.push_back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(</a:t>
            </a:r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i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); </a:t>
            </a:r>
            <a:r>
              <a:rPr lang="en-US" altLang="zh-CN" dirty="0" smtClean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}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 	</a:t>
            </a:r>
            <a:r>
              <a:rPr lang="en-US" altLang="zh-CN" dirty="0" smtClean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	//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入</a:t>
            </a:r>
            <a:r>
              <a:rPr lang="zh-CN" altLang="en-US" dirty="0" smtClean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栈</a:t>
            </a:r>
            <a:endParaRPr lang="en-US" altLang="zh-CN" dirty="0">
              <a:solidFill>
                <a:schemeClr val="tx1"/>
              </a:solidFill>
              <a:latin typeface="Consolas" panose="020B0609020204030204" pitchFamily="49" charset="0"/>
              <a:ea typeface="华文楷体" panose="02010600040101010101" pitchFamily="2" charset="-122"/>
              <a:cs typeface="+mn-cs"/>
            </a:endParaRPr>
          </a:p>
          <a:p>
            <a:r>
              <a:rPr lang="en-US" altLang="zh-CN" dirty="0" smtClean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	void 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pop() { if (!empty()) </a:t>
            </a:r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m_data.pop_back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(); </a:t>
            </a:r>
            <a:r>
              <a:rPr lang="en-US" altLang="zh-CN" dirty="0" smtClean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}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	</a:t>
            </a:r>
            <a:r>
              <a:rPr lang="en-US" altLang="zh-CN" dirty="0" smtClean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//</a:t>
            </a:r>
            <a:r>
              <a:rPr lang="zh-CN" altLang="en-US" dirty="0" smtClean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出栈</a:t>
            </a:r>
            <a:endParaRPr lang="en-US" altLang="zh-CN" dirty="0">
              <a:solidFill>
                <a:schemeClr val="tx1"/>
              </a:solidFill>
              <a:latin typeface="Consolas" panose="020B0609020204030204" pitchFamily="49" charset="0"/>
              <a:ea typeface="华文楷体" panose="02010600040101010101" pitchFamily="2" charset="-122"/>
              <a:cs typeface="+mn-cs"/>
            </a:endParaRPr>
          </a:p>
          <a:p>
            <a:r>
              <a:rPr lang="en-US" altLang="zh-CN" dirty="0" smtClean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	</a:t>
            </a:r>
            <a:r>
              <a:rPr lang="en-US" altLang="zh-CN" dirty="0" err="1" smtClean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int</a:t>
            </a:r>
            <a:r>
              <a:rPr lang="en-US" altLang="zh-CN" dirty="0" smtClean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size() { return </a:t>
            </a:r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m_data.size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(); </a:t>
            </a:r>
            <a:r>
              <a:rPr lang="en-US" altLang="zh-CN" dirty="0" smtClean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}				</a:t>
            </a:r>
            <a:r>
              <a:rPr lang="en-US" altLang="zh-CN" dirty="0" smtClean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//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获取堆栈已用空间</a:t>
            </a:r>
            <a:endParaRPr lang="en-US" altLang="zh-CN" dirty="0">
              <a:solidFill>
                <a:srgbClr val="FF0000"/>
              </a:solidFill>
              <a:latin typeface="Consolas" panose="020B0609020204030204" pitchFamily="49" charset="0"/>
              <a:ea typeface="华文楷体" panose="02010600040101010101" pitchFamily="2" charset="-122"/>
            </a:endParaRPr>
          </a:p>
          <a:p>
            <a:r>
              <a:rPr lang="en-US" altLang="zh-CN" dirty="0" smtClean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	</a:t>
            </a:r>
            <a:r>
              <a:rPr lang="en-US" altLang="zh-CN" dirty="0" err="1" smtClean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int</a:t>
            </a:r>
            <a:r>
              <a:rPr lang="en-US" altLang="zh-CN" dirty="0" smtClean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top() </a:t>
            </a:r>
            <a:r>
              <a:rPr lang="en-US" altLang="zh-CN" dirty="0" smtClean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{										</a:t>
            </a:r>
            <a:r>
              <a:rPr lang="en-US" altLang="zh-CN" dirty="0" smtClean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//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获取栈头</a:t>
            </a:r>
            <a:r>
              <a:rPr lang="zh-CN" altLang="en-US" dirty="0" smtClean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内容</a:t>
            </a:r>
            <a:endParaRPr lang="en-US" altLang="zh-CN" dirty="0">
              <a:solidFill>
                <a:schemeClr val="tx1"/>
              </a:solidFill>
              <a:latin typeface="Consolas" panose="020B0609020204030204" pitchFamily="49" charset="0"/>
              <a:ea typeface="华文楷体" panose="02010600040101010101" pitchFamily="2" charset="-122"/>
            </a:endParaRPr>
          </a:p>
          <a:p>
            <a:r>
              <a:rPr lang="en-US" altLang="zh-CN" dirty="0" smtClean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		if 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(!empty()) </a:t>
            </a:r>
          </a:p>
          <a:p>
            <a:r>
              <a:rPr lang="en-US" altLang="zh-CN" dirty="0" smtClean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			return </a:t>
            </a:r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m_data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[</a:t>
            </a:r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m_data.size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()-1];</a:t>
            </a:r>
          </a:p>
          <a:p>
            <a:r>
              <a:rPr lang="en-US" altLang="zh-CN" dirty="0" smtClean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		else </a:t>
            </a:r>
            <a:endParaRPr lang="en-US" altLang="zh-CN" dirty="0">
              <a:solidFill>
                <a:schemeClr val="tx1"/>
              </a:solidFill>
              <a:latin typeface="Consolas" panose="020B0609020204030204" pitchFamily="49" charset="0"/>
              <a:ea typeface="华文楷体" panose="02010600040101010101" pitchFamily="2" charset="-122"/>
            </a:endParaRPr>
          </a:p>
          <a:p>
            <a:r>
              <a:rPr lang="en-US" altLang="zh-CN" dirty="0" smtClean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			return 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INT_MIN;</a:t>
            </a:r>
          </a:p>
          <a:p>
            <a:r>
              <a:rPr lang="en-US" altLang="zh-CN" dirty="0" smtClean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	}</a:t>
            </a:r>
            <a:endParaRPr lang="en-US" altLang="zh-CN" dirty="0">
              <a:solidFill>
                <a:schemeClr val="tx1"/>
              </a:solidFill>
              <a:latin typeface="Consolas" panose="020B0609020204030204" pitchFamily="49" charset="0"/>
              <a:ea typeface="华文楷体" panose="02010600040101010101" pitchFamily="2" charset="-122"/>
            </a:endParaRPr>
          </a:p>
          <a:p>
            <a:r>
              <a:rPr lang="en-US" altLang="zh-CN" dirty="0" smtClean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};</a:t>
            </a:r>
            <a:endParaRPr lang="en-US" altLang="zh-CN" dirty="0">
              <a:solidFill>
                <a:schemeClr val="tx1"/>
              </a:solidFill>
              <a:latin typeface="Consolas" panose="020B0609020204030204" pitchFamily="49" charset="0"/>
              <a:ea typeface="华文楷体" panose="0201060004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90237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适配器</a:t>
            </a:r>
            <a:r>
              <a:rPr lang="en-US" altLang="zh-CN" dirty="0"/>
              <a:t>——</a:t>
            </a:r>
            <a:r>
              <a:rPr lang="zh-CN" altLang="en-US" dirty="0"/>
              <a:t>实现一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AD4BB-78AE-4348-B817-7175D1FF9E4B}" type="slidenum">
              <a:rPr lang="zh-CN" altLang="en-US" smtClean="0"/>
              <a:pPr/>
              <a:t>18</a:t>
            </a:fld>
            <a:endParaRPr lang="zh-CN" altLang="en-US" dirty="0"/>
          </a:p>
        </p:txBody>
      </p:sp>
      <p:sp>
        <p:nvSpPr>
          <p:cNvPr id="5" name="TextBox 3"/>
          <p:cNvSpPr txBox="1"/>
          <p:nvPr/>
        </p:nvSpPr>
        <p:spPr>
          <a:xfrm>
            <a:off x="628650" y="1555037"/>
            <a:ext cx="7886700" cy="5016758"/>
          </a:xfrm>
          <a:prstGeom prst="rect">
            <a:avLst/>
          </a:prstGeom>
          <a:noFill/>
          <a:ln w="31750">
            <a:solidFill>
              <a:srgbClr val="0070C0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rgbClr val="006666"/>
                </a:solidFill>
                <a:latin typeface="Letter Gothic" pitchFamily="49" charset="0"/>
                <a:cs typeface="Courier New" pitchFamily="49" charset="0"/>
              </a:defRPr>
            </a:lvl1pPr>
          </a:lstStyle>
          <a:p>
            <a:r>
              <a:rPr lang="en-US" altLang="zh-CN" sz="2000" dirty="0" err="1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int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 main(</a:t>
            </a:r>
            <a:r>
              <a:rPr lang="en-US" altLang="zh-CN" sz="2000" dirty="0" err="1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int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 </a:t>
            </a:r>
            <a:r>
              <a:rPr lang="en-US" altLang="zh-CN" sz="2000" dirty="0" err="1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argc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, char *</a:t>
            </a:r>
            <a:r>
              <a:rPr lang="en-US" altLang="zh-CN" sz="2000" dirty="0" err="1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argv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[]) {</a:t>
            </a:r>
          </a:p>
          <a:p>
            <a:endParaRPr lang="en-US" altLang="zh-CN" sz="2000" dirty="0" smtClean="0">
              <a:solidFill>
                <a:schemeClr val="tx1"/>
              </a:solidFill>
              <a:latin typeface="Consolas" panose="020B0609020204030204" pitchFamily="49" charset="0"/>
              <a:ea typeface="华文楷体" panose="02010600040101010101" pitchFamily="2" charset="-122"/>
              <a:cs typeface="+mn-cs"/>
            </a:endParaRPr>
          </a:p>
          <a:p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	</a:t>
            </a:r>
            <a:r>
              <a:rPr lang="en-US" altLang="zh-CN" sz="2000" dirty="0" smtClean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Vector2Stack 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stack(10);</a:t>
            </a:r>
          </a:p>
          <a:p>
            <a:endParaRPr lang="en-US" altLang="zh-CN" sz="2000" dirty="0" smtClean="0">
              <a:solidFill>
                <a:srgbClr val="FF0000"/>
              </a:solidFill>
              <a:latin typeface="Consolas" panose="020B0609020204030204" pitchFamily="49" charset="0"/>
              <a:ea typeface="华文楷体" panose="02010600040101010101" pitchFamily="2" charset="-122"/>
            </a:endParaRPr>
          </a:p>
          <a:p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	//</a:t>
            </a:r>
            <a:r>
              <a:rPr lang="zh-CN" altLang="en-US" sz="20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压入</a:t>
            </a:r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1,2,3,4</a:t>
            </a:r>
          </a:p>
          <a:p>
            <a:r>
              <a:rPr lang="en-US" altLang="zh-CN" sz="2000" dirty="0" smtClean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	for 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(</a:t>
            </a:r>
            <a:r>
              <a:rPr lang="en-US" altLang="zh-CN" sz="2000" dirty="0" err="1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int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 </a:t>
            </a:r>
            <a:r>
              <a:rPr lang="en-US" altLang="zh-CN" sz="2000" dirty="0" err="1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i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 = 1; </a:t>
            </a:r>
            <a:r>
              <a:rPr lang="en-US" altLang="zh-CN" sz="2000" dirty="0" err="1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i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 &lt; 5; </a:t>
            </a:r>
            <a:r>
              <a:rPr lang="en-US" altLang="zh-CN" sz="2000" dirty="0" err="1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i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++)</a:t>
            </a:r>
          </a:p>
          <a:p>
            <a:r>
              <a:rPr lang="en-US" altLang="zh-CN" sz="2000" dirty="0" smtClean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		</a:t>
            </a:r>
            <a:r>
              <a:rPr lang="en-US" altLang="zh-CN" sz="2000" dirty="0" err="1" smtClean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stack.push</a:t>
            </a:r>
            <a:r>
              <a:rPr lang="en-US" altLang="zh-CN" sz="2000" dirty="0" smtClean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(</a:t>
            </a:r>
            <a:r>
              <a:rPr lang="en-US" altLang="zh-CN" sz="2000" dirty="0" err="1" smtClean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i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);</a:t>
            </a:r>
          </a:p>
          <a:p>
            <a:endParaRPr lang="en-US" altLang="zh-CN" sz="2000" dirty="0" smtClean="0">
              <a:solidFill>
                <a:schemeClr val="tx1"/>
              </a:solidFill>
              <a:latin typeface="Consolas" panose="020B0609020204030204" pitchFamily="49" charset="0"/>
              <a:ea typeface="华文楷体" panose="02010600040101010101" pitchFamily="2" charset="-122"/>
              <a:cs typeface="+mn-cs"/>
            </a:endParaRPr>
          </a:p>
          <a:p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	//</a:t>
            </a:r>
            <a:r>
              <a:rPr lang="zh-CN" altLang="en-US" sz="20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逐个弹出</a:t>
            </a:r>
            <a:endParaRPr lang="en-US" altLang="zh-CN" sz="2000" dirty="0">
              <a:solidFill>
                <a:srgbClr val="FF0000"/>
              </a:solidFill>
              <a:latin typeface="Consolas" panose="020B0609020204030204" pitchFamily="49" charset="0"/>
              <a:ea typeface="华文楷体" panose="02010600040101010101" pitchFamily="2" charset="-122"/>
            </a:endParaRPr>
          </a:p>
          <a:p>
            <a:r>
              <a:rPr lang="en-US" altLang="zh-CN" sz="2000" dirty="0" smtClean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	for 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(</a:t>
            </a:r>
            <a:r>
              <a:rPr lang="en-US" altLang="zh-CN" sz="2000" dirty="0" err="1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int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 </a:t>
            </a:r>
            <a:r>
              <a:rPr lang="en-US" altLang="zh-CN" sz="2000" dirty="0" err="1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i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 = 0; </a:t>
            </a:r>
            <a:r>
              <a:rPr lang="en-US" altLang="zh-CN" sz="2000" dirty="0" err="1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i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 &lt; 4; </a:t>
            </a:r>
            <a:r>
              <a:rPr lang="en-US" altLang="zh-CN" sz="2000" dirty="0" err="1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i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++) {</a:t>
            </a:r>
          </a:p>
          <a:p>
            <a:r>
              <a:rPr lang="en-US" altLang="zh-CN" sz="2000" dirty="0" smtClean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		</a:t>
            </a:r>
            <a:r>
              <a:rPr lang="en-US" altLang="zh-CN" sz="2000" dirty="0" err="1" smtClean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std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:: </a:t>
            </a:r>
            <a:r>
              <a:rPr lang="en-US" altLang="zh-CN" sz="2000" dirty="0" err="1" smtClean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cout</a:t>
            </a:r>
            <a:r>
              <a:rPr lang="en-US" altLang="zh-CN" sz="2000" dirty="0" smtClean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&lt;&lt; </a:t>
            </a:r>
            <a:r>
              <a:rPr lang="en-US" altLang="zh-CN" sz="2000" dirty="0" err="1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stack.top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() &lt;&lt; "\n";</a:t>
            </a:r>
          </a:p>
          <a:p>
            <a:r>
              <a:rPr lang="en-US" altLang="zh-CN" sz="2000" dirty="0" smtClean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		</a:t>
            </a:r>
            <a:r>
              <a:rPr lang="en-US" altLang="zh-CN" sz="2000" dirty="0" err="1" smtClean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stack.pop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();</a:t>
            </a:r>
          </a:p>
          <a:p>
            <a:r>
              <a:rPr lang="en-US" altLang="zh-CN" sz="2000" dirty="0" smtClean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	}</a:t>
            </a:r>
            <a:endParaRPr lang="en-US" altLang="zh-CN" sz="2000" dirty="0">
              <a:solidFill>
                <a:schemeClr val="tx1"/>
              </a:solidFill>
              <a:latin typeface="Consolas" panose="020B0609020204030204" pitchFamily="49" charset="0"/>
              <a:ea typeface="华文楷体" panose="02010600040101010101" pitchFamily="2" charset="-122"/>
              <a:cs typeface="+mn-cs"/>
            </a:endParaRPr>
          </a:p>
          <a:p>
            <a:endParaRPr lang="en-US" altLang="zh-CN" sz="2000" dirty="0">
              <a:solidFill>
                <a:schemeClr val="tx1"/>
              </a:solidFill>
              <a:latin typeface="Consolas" panose="020B0609020204030204" pitchFamily="49" charset="0"/>
              <a:ea typeface="华文楷体" panose="02010600040101010101" pitchFamily="2" charset="-122"/>
              <a:cs typeface="+mn-cs"/>
            </a:endParaRPr>
          </a:p>
          <a:p>
            <a:r>
              <a:rPr lang="en-US" altLang="zh-CN" sz="2000" dirty="0" smtClean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	return 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0</a:t>
            </a:r>
            <a:r>
              <a:rPr lang="en-US" altLang="zh-CN" sz="2000" dirty="0" smtClean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;</a:t>
            </a:r>
            <a:endParaRPr lang="en-US" altLang="zh-CN" sz="2000" dirty="0">
              <a:solidFill>
                <a:schemeClr val="tx1"/>
              </a:solidFill>
              <a:latin typeface="Consolas" panose="020B0609020204030204" pitchFamily="49" charset="0"/>
              <a:ea typeface="华文楷体" panose="02010600040101010101" pitchFamily="2" charset="-122"/>
              <a:cs typeface="+mn-cs"/>
            </a:endParaRPr>
          </a:p>
          <a:p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}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1844824"/>
            <a:ext cx="2146410" cy="2095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786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适配器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实现二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28650" y="5629773"/>
            <a:ext cx="7886700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buSzPct val="75000"/>
            </a:pPr>
            <a:r>
              <a:rPr lang="zh-CN" altLang="en-US" sz="3200" b="1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使用继承实现适配，称作</a:t>
            </a:r>
            <a:r>
              <a:rPr lang="zh-CN" altLang="en-US" sz="3200" b="1" dirty="0" smtClean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类适配器模式</a:t>
            </a:r>
            <a:endParaRPr lang="zh-CN" altLang="en-US" sz="3200" b="1" dirty="0">
              <a:solidFill>
                <a:srgbClr val="FF0000"/>
              </a:solidFill>
              <a:latin typeface="Consolas" panose="020B0609020204030204" pitchFamily="49" charset="0"/>
              <a:ea typeface="华文楷体" panose="02010600040101010101" pitchFamily="2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1380546"/>
            <a:ext cx="7864938" cy="3920662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012160" y="3939334"/>
            <a:ext cx="1872208" cy="1152128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5187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本讲内容提要</a:t>
            </a:r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521146" y="1488283"/>
            <a:ext cx="8515350" cy="4749029"/>
          </a:xfrm>
        </p:spPr>
        <p:txBody>
          <a:bodyPr/>
          <a:lstStyle/>
          <a:p>
            <a:r>
              <a:rPr lang="zh-CN" altLang="en-US" dirty="0"/>
              <a:t>设计模式：结构型模式</a:t>
            </a:r>
            <a:endParaRPr lang="en-US" altLang="zh-CN" dirty="0"/>
          </a:p>
          <a:p>
            <a:r>
              <a:rPr lang="en-US" altLang="zh-CN" dirty="0"/>
              <a:t>13.1 </a:t>
            </a:r>
            <a:r>
              <a:rPr lang="zh-CN" altLang="en-US" dirty="0"/>
              <a:t>适配器（</a:t>
            </a:r>
            <a:r>
              <a:rPr lang="en-US" altLang="zh-CN" dirty="0"/>
              <a:t>Adapter</a:t>
            </a:r>
            <a:r>
              <a:rPr lang="zh-CN" altLang="en-US" dirty="0"/>
              <a:t>）模式</a:t>
            </a:r>
            <a:endParaRPr lang="en-US" altLang="zh-CN" dirty="0"/>
          </a:p>
          <a:p>
            <a:r>
              <a:rPr lang="en-US" altLang="zh-CN" dirty="0" smtClean="0"/>
              <a:t>13.2 </a:t>
            </a:r>
            <a:r>
              <a:rPr lang="zh-CN" altLang="en-US" dirty="0"/>
              <a:t>代理</a:t>
            </a:r>
            <a:r>
              <a:rPr lang="en-US" altLang="zh-CN" dirty="0"/>
              <a:t>/</a:t>
            </a:r>
            <a:r>
              <a:rPr lang="zh-CN" altLang="en-US" dirty="0"/>
              <a:t>委托（</a:t>
            </a:r>
            <a:r>
              <a:rPr lang="en-US" altLang="zh-CN" dirty="0"/>
              <a:t>Proxy</a:t>
            </a:r>
            <a:r>
              <a:rPr lang="zh-CN" altLang="en-US" dirty="0"/>
              <a:t>）</a:t>
            </a:r>
            <a:r>
              <a:rPr lang="zh-CN" altLang="en-US" dirty="0" smtClean="0"/>
              <a:t>模式</a:t>
            </a:r>
            <a:endParaRPr lang="en-US" altLang="zh-CN" dirty="0" smtClean="0"/>
          </a:p>
          <a:p>
            <a:r>
              <a:rPr lang="en-US" altLang="zh-CN" dirty="0" smtClean="0"/>
              <a:t>13.3 </a:t>
            </a:r>
            <a:r>
              <a:rPr lang="zh-CN" altLang="en-US" dirty="0"/>
              <a:t>装饰器（</a:t>
            </a:r>
            <a:r>
              <a:rPr lang="en-US" altLang="zh-CN" dirty="0"/>
              <a:t>Decorator</a:t>
            </a:r>
            <a:r>
              <a:rPr lang="zh-CN" altLang="en-US" dirty="0"/>
              <a:t>）模式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4C3BD7-260C-4BC9-9C17-940D7F59C4D1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41778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适配器接口定义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186" y="1233376"/>
            <a:ext cx="7189214" cy="55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8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适配器</a:t>
            </a:r>
            <a:r>
              <a:rPr lang="en-US" altLang="zh-CN" dirty="0"/>
              <a:t>——</a:t>
            </a:r>
            <a:r>
              <a:rPr lang="zh-CN" altLang="en-US" dirty="0"/>
              <a:t>实现二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8649" y="1562512"/>
            <a:ext cx="7886701" cy="5016758"/>
          </a:xfrm>
          <a:prstGeom prst="rect">
            <a:avLst/>
          </a:prstGeom>
          <a:noFill/>
          <a:ln w="31750">
            <a:solidFill>
              <a:srgbClr val="0070C0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rgbClr val="006666"/>
                </a:solidFill>
                <a:latin typeface="Letter Gothic" pitchFamily="49" charset="0"/>
                <a:cs typeface="Courier New" pitchFamily="49" charset="0"/>
              </a:defRPr>
            </a:lvl1pPr>
          </a:lstStyle>
          <a:p>
            <a:r>
              <a:rPr lang="en-US" altLang="zh-CN" sz="2000" dirty="0" smtClean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#include &lt;</a:t>
            </a:r>
            <a:r>
              <a:rPr lang="en-US" altLang="zh-CN" sz="2000" dirty="0" err="1" smtClean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cstring</a:t>
            </a:r>
            <a:r>
              <a:rPr lang="en-US" altLang="zh-CN" sz="2000" dirty="0" smtClean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&gt;</a:t>
            </a:r>
          </a:p>
          <a:p>
            <a:r>
              <a:rPr lang="en-US" altLang="zh-CN" sz="2000" dirty="0" smtClean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#include &lt;</a:t>
            </a:r>
            <a:r>
              <a:rPr lang="en-US" altLang="zh-CN" sz="2000" dirty="0" err="1" smtClean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cstdio</a:t>
            </a:r>
            <a:r>
              <a:rPr lang="en-US" altLang="zh-CN" sz="2000" dirty="0" smtClean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&gt;</a:t>
            </a:r>
          </a:p>
          <a:p>
            <a:r>
              <a:rPr lang="en-US" altLang="zh-CN" sz="2000" dirty="0" smtClean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#include &lt;vector&gt;</a:t>
            </a:r>
          </a:p>
          <a:p>
            <a:r>
              <a:rPr lang="en-US" altLang="zh-CN" sz="2000" dirty="0" smtClean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#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include &lt;</a:t>
            </a:r>
            <a:r>
              <a:rPr lang="en-US" altLang="zh-CN" sz="2000" dirty="0" err="1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iostream</a:t>
            </a:r>
            <a:r>
              <a:rPr lang="en-US" altLang="zh-CN" sz="2000" dirty="0" smtClean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&gt;</a:t>
            </a:r>
          </a:p>
          <a:p>
            <a:endParaRPr lang="en-US" altLang="zh-CN" sz="2000" dirty="0">
              <a:solidFill>
                <a:schemeClr val="tx1"/>
              </a:solidFill>
              <a:latin typeface="Consolas" panose="020B0609020204030204" pitchFamily="49" charset="0"/>
              <a:ea typeface="华文楷体" panose="02010600040101010101" pitchFamily="2" charset="-122"/>
            </a:endParaRPr>
          </a:p>
          <a:p>
            <a:r>
              <a:rPr lang="en-US" altLang="zh-CN" sz="2000" dirty="0" smtClean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//</a:t>
            </a:r>
            <a:r>
              <a:rPr lang="zh-CN" altLang="en-US" sz="2000" dirty="0" smtClean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堆栈基类</a:t>
            </a:r>
            <a:endParaRPr lang="en-US" altLang="zh-CN" sz="2000" dirty="0">
              <a:solidFill>
                <a:srgbClr val="FF0000"/>
              </a:solidFill>
              <a:latin typeface="Consolas" panose="020B0609020204030204" pitchFamily="49" charset="0"/>
              <a:ea typeface="华文楷体" panose="02010600040101010101" pitchFamily="2" charset="-122"/>
              <a:cs typeface="+mn-cs"/>
            </a:endParaRPr>
          </a:p>
          <a:p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class Stack {</a:t>
            </a:r>
          </a:p>
          <a:p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public:</a:t>
            </a:r>
          </a:p>
          <a:p>
            <a:pPr lvl="1"/>
            <a:r>
              <a:rPr lang="en-US" altLang="zh-CN" sz="2000" dirty="0" smtClean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virtual 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~Stack() { }</a:t>
            </a:r>
          </a:p>
          <a:p>
            <a:r>
              <a:rPr lang="en-US" altLang="zh-CN" sz="2000" dirty="0" smtClean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	virtual </a:t>
            </a:r>
            <a:r>
              <a:rPr lang="en-US" altLang="zh-CN" sz="2000" dirty="0" smtClean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	bool 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full() = 0;</a:t>
            </a:r>
          </a:p>
          <a:p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	virtual </a:t>
            </a:r>
            <a:r>
              <a:rPr lang="en-US" altLang="zh-CN" sz="2000" dirty="0" smtClean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	bool 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empty() = 0;</a:t>
            </a:r>
          </a:p>
          <a:p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	virtual </a:t>
            </a:r>
            <a:r>
              <a:rPr lang="en-US" altLang="zh-CN" sz="2000" dirty="0" smtClean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	void 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push(</a:t>
            </a:r>
            <a:r>
              <a:rPr lang="en-US" altLang="zh-CN" sz="2000" dirty="0" err="1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int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 </a:t>
            </a:r>
            <a:r>
              <a:rPr lang="en-US" altLang="zh-CN" sz="2000" dirty="0" err="1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i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) = 0; </a:t>
            </a:r>
          </a:p>
          <a:p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	virtual </a:t>
            </a:r>
            <a:r>
              <a:rPr lang="en-US" altLang="zh-CN" sz="2000" dirty="0" smtClean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	void 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pop() = 0;</a:t>
            </a:r>
          </a:p>
          <a:p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	virtual </a:t>
            </a:r>
            <a:r>
              <a:rPr lang="en-US" altLang="zh-CN" sz="2000" dirty="0" smtClean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	</a:t>
            </a:r>
            <a:r>
              <a:rPr lang="en-US" altLang="zh-CN" sz="2000" dirty="0" err="1" smtClean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int</a:t>
            </a:r>
            <a:r>
              <a:rPr lang="en-US" altLang="zh-CN" sz="2000" dirty="0" smtClean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size() = 0;</a:t>
            </a:r>
          </a:p>
          <a:p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	virtual </a:t>
            </a:r>
            <a:r>
              <a:rPr lang="en-US" altLang="zh-CN" sz="2000" dirty="0" smtClean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	</a:t>
            </a:r>
            <a:r>
              <a:rPr lang="en-US" altLang="zh-CN" sz="2000" dirty="0" err="1" smtClean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int</a:t>
            </a:r>
            <a:r>
              <a:rPr lang="en-US" altLang="zh-CN" sz="2000" dirty="0" smtClean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top() = 0;</a:t>
            </a:r>
          </a:p>
          <a:p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48810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继承</a:t>
            </a:r>
            <a:r>
              <a:rPr lang="zh-CN" altLang="en-US" dirty="0"/>
              <a:t>方式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实现适配器模式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998" y="1272211"/>
            <a:ext cx="7189214" cy="55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007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适配器</a:t>
            </a:r>
            <a:r>
              <a:rPr lang="en-US" altLang="zh-CN" dirty="0"/>
              <a:t>——</a:t>
            </a:r>
            <a:r>
              <a:rPr lang="zh-CN" altLang="en-US" dirty="0"/>
              <a:t>实现二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8650" y="1607745"/>
            <a:ext cx="7886700" cy="4370427"/>
          </a:xfrm>
          <a:prstGeom prst="rect">
            <a:avLst/>
          </a:prstGeom>
          <a:noFill/>
          <a:ln w="31750">
            <a:solidFill>
              <a:srgbClr val="0070C0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rgbClr val="006666"/>
                </a:solidFill>
                <a:latin typeface="Letter Gothic" pitchFamily="49" charset="0"/>
                <a:cs typeface="Courier New" pitchFamily="49" charset="0"/>
              </a:defRPr>
            </a:lvl1pPr>
          </a:lstStyle>
          <a:p>
            <a:r>
              <a:rPr lang="en-US" altLang="zh-CN" sz="2000" dirty="0" smtClean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//</a:t>
            </a:r>
            <a:r>
              <a:rPr lang="zh-CN" altLang="en-US" sz="2000" dirty="0" smtClean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直接继承</a:t>
            </a:r>
            <a:r>
              <a:rPr lang="en-US" altLang="zh-CN" sz="2000" dirty="0" smtClean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vector</a:t>
            </a:r>
            <a:r>
              <a:rPr lang="zh-CN" altLang="en-US" sz="2000" dirty="0" smtClean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并改造接口，采用私有继承可以使得外界只能接触到</a:t>
            </a:r>
            <a:r>
              <a:rPr lang="en-US" altLang="zh-CN" sz="2000" dirty="0" smtClean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Vector2Stack</a:t>
            </a:r>
            <a:r>
              <a:rPr lang="zh-CN" altLang="en-US" sz="2000" dirty="0" smtClean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中的接口</a:t>
            </a:r>
            <a:endParaRPr lang="en-US" altLang="zh-CN" sz="2000" dirty="0" smtClean="0">
              <a:solidFill>
                <a:srgbClr val="FF0000"/>
              </a:solidFill>
              <a:latin typeface="Consolas" panose="020B0609020204030204" pitchFamily="49" charset="0"/>
              <a:ea typeface="华文楷体" panose="02010600040101010101" pitchFamily="2" charset="-122"/>
            </a:endParaRPr>
          </a:p>
          <a:p>
            <a:endParaRPr lang="en-US" altLang="zh-CN" sz="2000" dirty="0">
              <a:solidFill>
                <a:srgbClr val="FF0000"/>
              </a:solidFill>
              <a:latin typeface="Consolas" panose="020B0609020204030204" pitchFamily="49" charset="0"/>
              <a:ea typeface="华文楷体" panose="02010600040101010101" pitchFamily="2" charset="-122"/>
              <a:cs typeface="+mn-cs"/>
            </a:endParaRPr>
          </a:p>
          <a:p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class Vector2Stack : </a:t>
            </a:r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private </a:t>
            </a:r>
            <a:r>
              <a:rPr lang="en-US" altLang="zh-CN" sz="2000" dirty="0" err="1" smtClean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std</a:t>
            </a:r>
            <a:r>
              <a:rPr lang="en-US" altLang="zh-CN" sz="2000" dirty="0" smtClean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::vector&lt;</a:t>
            </a:r>
            <a:r>
              <a:rPr lang="en-US" altLang="zh-CN" sz="2000" dirty="0" err="1" smtClean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int</a:t>
            </a:r>
            <a:r>
              <a:rPr lang="en-US" altLang="zh-CN" sz="2000" dirty="0" smtClean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&gt;, public Stack 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{</a:t>
            </a:r>
          </a:p>
          <a:p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public:</a:t>
            </a:r>
          </a:p>
          <a:p>
            <a:r>
              <a:rPr lang="en-US" altLang="zh-CN" sz="2000" dirty="0" smtClean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	Vector2Stack(</a:t>
            </a:r>
            <a:r>
              <a:rPr lang="en-US" altLang="zh-CN" sz="2000" dirty="0" err="1" smtClean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int</a:t>
            </a:r>
            <a:r>
              <a:rPr lang="en-US" altLang="zh-CN" sz="2000" dirty="0" smtClean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size) : </a:t>
            </a:r>
            <a:r>
              <a:rPr lang="en-US" altLang="zh-CN" sz="2000" b="1" dirty="0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vector&lt;</a:t>
            </a:r>
            <a:r>
              <a:rPr lang="en-US" altLang="zh-CN" sz="2000" b="1" dirty="0" err="1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int</a:t>
            </a:r>
            <a:r>
              <a:rPr lang="en-US" altLang="zh-CN" sz="2000" b="1" dirty="0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&gt;(size)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 { }</a:t>
            </a:r>
          </a:p>
          <a:p>
            <a:r>
              <a:rPr lang="en-US" altLang="zh-CN" sz="2000" dirty="0" smtClean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	bool 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full() { return false; }</a:t>
            </a:r>
          </a:p>
          <a:p>
            <a:r>
              <a:rPr lang="en-US" altLang="zh-CN" sz="2000" dirty="0" smtClean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	bool 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empty() { </a:t>
            </a:r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return vector&lt;</a:t>
            </a:r>
            <a:r>
              <a:rPr lang="en-US" altLang="zh-CN" sz="2000" dirty="0" err="1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int</a:t>
            </a:r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&gt;::empty(); 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}</a:t>
            </a:r>
          </a:p>
          <a:p>
            <a:r>
              <a:rPr lang="en-US" altLang="zh-CN" sz="2000" dirty="0" smtClean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	void 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push(</a:t>
            </a:r>
            <a:r>
              <a:rPr lang="en-US" altLang="zh-CN" sz="2000" dirty="0" err="1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int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 </a:t>
            </a:r>
            <a:r>
              <a:rPr lang="en-US" altLang="zh-CN" sz="2000" dirty="0" err="1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i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) { </a:t>
            </a:r>
            <a:r>
              <a:rPr lang="en-US" altLang="zh-CN" sz="2000" dirty="0" err="1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push_back</a:t>
            </a:r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(</a:t>
            </a:r>
            <a:r>
              <a:rPr lang="en-US" altLang="zh-CN" sz="2000" dirty="0" err="1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i</a:t>
            </a:r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); 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}</a:t>
            </a:r>
          </a:p>
          <a:p>
            <a:r>
              <a:rPr lang="en-US" altLang="zh-CN" sz="2000" dirty="0" smtClean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	void 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pop() { </a:t>
            </a:r>
            <a:r>
              <a:rPr lang="en-US" altLang="zh-CN" sz="2000" dirty="0" err="1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pop_back</a:t>
            </a:r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(); 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}</a:t>
            </a:r>
          </a:p>
          <a:p>
            <a:r>
              <a:rPr lang="en-US" altLang="zh-CN" sz="2000" dirty="0" smtClean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	</a:t>
            </a:r>
            <a:r>
              <a:rPr lang="en-US" altLang="zh-CN" sz="2000" dirty="0" err="1" smtClean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int</a:t>
            </a:r>
            <a:r>
              <a:rPr lang="en-US" altLang="zh-CN" sz="2000" dirty="0" smtClean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size() { return </a:t>
            </a:r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vector&lt;</a:t>
            </a:r>
            <a:r>
              <a:rPr lang="en-US" altLang="zh-CN" sz="2000" dirty="0" err="1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int</a:t>
            </a:r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&gt;::size(); 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}</a:t>
            </a:r>
          </a:p>
          <a:p>
            <a:r>
              <a:rPr lang="en-US" altLang="zh-CN" sz="2000" dirty="0" smtClean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	</a:t>
            </a:r>
            <a:r>
              <a:rPr lang="en-US" altLang="zh-CN" sz="2000" dirty="0" err="1" smtClean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int</a:t>
            </a:r>
            <a:r>
              <a:rPr lang="en-US" altLang="zh-CN" sz="2000" dirty="0" smtClean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top() { return back(); }</a:t>
            </a:r>
          </a:p>
          <a:p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340117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适配器</a:t>
            </a:r>
            <a:r>
              <a:rPr lang="en-US" altLang="zh-CN" dirty="0"/>
              <a:t>——</a:t>
            </a:r>
            <a:r>
              <a:rPr lang="zh-CN" altLang="en-US" dirty="0"/>
              <a:t>实现二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AD4BB-78AE-4348-B817-7175D1FF9E4B}" type="slidenum">
              <a:rPr lang="zh-CN" altLang="en-US" smtClean="0"/>
              <a:pPr/>
              <a:t>24</a:t>
            </a:fld>
            <a:endParaRPr lang="zh-CN" altLang="en-US" dirty="0"/>
          </a:p>
        </p:txBody>
      </p:sp>
      <p:sp>
        <p:nvSpPr>
          <p:cNvPr id="5" name="TextBox 3"/>
          <p:cNvSpPr txBox="1"/>
          <p:nvPr/>
        </p:nvSpPr>
        <p:spPr>
          <a:xfrm>
            <a:off x="628650" y="1555037"/>
            <a:ext cx="7886700" cy="5016758"/>
          </a:xfrm>
          <a:prstGeom prst="rect">
            <a:avLst/>
          </a:prstGeom>
          <a:noFill/>
          <a:ln w="31750">
            <a:solidFill>
              <a:srgbClr val="0070C0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rgbClr val="006666"/>
                </a:solidFill>
                <a:latin typeface="Letter Gothic" pitchFamily="49" charset="0"/>
                <a:cs typeface="Courier New" pitchFamily="49" charset="0"/>
              </a:defRPr>
            </a:lvl1pPr>
          </a:lstStyle>
          <a:p>
            <a:r>
              <a:rPr lang="en-US" altLang="zh-CN" sz="2000" dirty="0" err="1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int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 main(</a:t>
            </a:r>
            <a:r>
              <a:rPr lang="en-US" altLang="zh-CN" sz="2000" dirty="0" err="1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int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 </a:t>
            </a:r>
            <a:r>
              <a:rPr lang="en-US" altLang="zh-CN" sz="2000" dirty="0" err="1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argc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, char *</a:t>
            </a:r>
            <a:r>
              <a:rPr lang="en-US" altLang="zh-CN" sz="2000" dirty="0" err="1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argv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[]) {</a:t>
            </a:r>
          </a:p>
          <a:p>
            <a:endParaRPr lang="en-US" altLang="zh-CN" sz="2000" dirty="0" smtClean="0">
              <a:solidFill>
                <a:schemeClr val="tx1"/>
              </a:solidFill>
              <a:latin typeface="Consolas" panose="020B0609020204030204" pitchFamily="49" charset="0"/>
              <a:ea typeface="华文楷体" panose="02010600040101010101" pitchFamily="2" charset="-122"/>
              <a:cs typeface="+mn-cs"/>
            </a:endParaRPr>
          </a:p>
          <a:p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	</a:t>
            </a:r>
            <a:r>
              <a:rPr lang="en-US" altLang="zh-CN" sz="2000" dirty="0" smtClean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Vector2Stack 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stack(10);</a:t>
            </a:r>
          </a:p>
          <a:p>
            <a:endParaRPr lang="en-US" altLang="zh-CN" sz="2000" dirty="0" smtClean="0">
              <a:solidFill>
                <a:srgbClr val="FF0000"/>
              </a:solidFill>
              <a:latin typeface="Consolas" panose="020B0609020204030204" pitchFamily="49" charset="0"/>
              <a:ea typeface="华文楷体" panose="02010600040101010101" pitchFamily="2" charset="-122"/>
            </a:endParaRPr>
          </a:p>
          <a:p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	//</a:t>
            </a:r>
            <a:r>
              <a:rPr lang="zh-CN" altLang="en-US" sz="20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压入</a:t>
            </a:r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1,2,3,4</a:t>
            </a:r>
          </a:p>
          <a:p>
            <a:r>
              <a:rPr lang="en-US" altLang="zh-CN" sz="2000" dirty="0" smtClean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	for 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(</a:t>
            </a:r>
            <a:r>
              <a:rPr lang="en-US" altLang="zh-CN" sz="2000" dirty="0" err="1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int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 </a:t>
            </a:r>
            <a:r>
              <a:rPr lang="en-US" altLang="zh-CN" sz="2000" dirty="0" err="1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i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 = 1; </a:t>
            </a:r>
            <a:r>
              <a:rPr lang="en-US" altLang="zh-CN" sz="2000" dirty="0" err="1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i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 &lt; 5; </a:t>
            </a:r>
            <a:r>
              <a:rPr lang="en-US" altLang="zh-CN" sz="2000" dirty="0" err="1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i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++)</a:t>
            </a:r>
          </a:p>
          <a:p>
            <a:r>
              <a:rPr lang="en-US" altLang="zh-CN" sz="2000" dirty="0" smtClean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		</a:t>
            </a:r>
            <a:r>
              <a:rPr lang="en-US" altLang="zh-CN" sz="2000" dirty="0" err="1" smtClean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stack.push</a:t>
            </a:r>
            <a:r>
              <a:rPr lang="en-US" altLang="zh-CN" sz="2000" dirty="0" smtClean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(</a:t>
            </a:r>
            <a:r>
              <a:rPr lang="en-US" altLang="zh-CN" sz="2000" dirty="0" err="1" smtClean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i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);</a:t>
            </a:r>
          </a:p>
          <a:p>
            <a:endParaRPr lang="en-US" altLang="zh-CN" sz="2000" dirty="0" smtClean="0">
              <a:solidFill>
                <a:srgbClr val="FF0000"/>
              </a:solidFill>
              <a:latin typeface="Consolas" panose="020B0609020204030204" pitchFamily="49" charset="0"/>
              <a:ea typeface="华文楷体" panose="02010600040101010101" pitchFamily="2" charset="-122"/>
            </a:endParaRPr>
          </a:p>
          <a:p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	//</a:t>
            </a:r>
            <a:r>
              <a:rPr lang="zh-CN" altLang="en-US" sz="20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逐个弹出</a:t>
            </a:r>
            <a:endParaRPr lang="en-US" altLang="zh-CN" sz="2000" dirty="0">
              <a:solidFill>
                <a:srgbClr val="FF0000"/>
              </a:solidFill>
              <a:latin typeface="Consolas" panose="020B0609020204030204" pitchFamily="49" charset="0"/>
              <a:ea typeface="华文楷体" panose="02010600040101010101" pitchFamily="2" charset="-122"/>
            </a:endParaRPr>
          </a:p>
          <a:p>
            <a:r>
              <a:rPr lang="en-US" altLang="zh-CN" sz="2000" dirty="0" smtClean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	for 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(</a:t>
            </a:r>
            <a:r>
              <a:rPr lang="en-US" altLang="zh-CN" sz="2000" dirty="0" err="1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int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 </a:t>
            </a:r>
            <a:r>
              <a:rPr lang="en-US" altLang="zh-CN" sz="2000" dirty="0" err="1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i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 = 0; </a:t>
            </a:r>
            <a:r>
              <a:rPr lang="en-US" altLang="zh-CN" sz="2000" dirty="0" err="1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i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 &lt; 4; </a:t>
            </a:r>
            <a:r>
              <a:rPr lang="en-US" altLang="zh-CN" sz="2000" dirty="0" err="1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i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++) {</a:t>
            </a:r>
          </a:p>
          <a:p>
            <a:r>
              <a:rPr lang="en-US" altLang="zh-CN" sz="2000" dirty="0" smtClean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		</a:t>
            </a:r>
            <a:r>
              <a:rPr lang="en-US" altLang="zh-CN" sz="2000" dirty="0" err="1" smtClean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std</a:t>
            </a:r>
            <a:r>
              <a:rPr lang="en-US" altLang="zh-CN" sz="2000" dirty="0" smtClean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::</a:t>
            </a:r>
            <a:r>
              <a:rPr lang="en-US" altLang="zh-CN" sz="2000" dirty="0" err="1" smtClean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cout</a:t>
            </a:r>
            <a:r>
              <a:rPr lang="en-US" altLang="zh-CN" sz="2000" dirty="0" smtClean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&lt;&lt; </a:t>
            </a:r>
            <a:r>
              <a:rPr lang="en-US" altLang="zh-CN" sz="2000" dirty="0" err="1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stack.top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() &lt;&lt; "\n";</a:t>
            </a:r>
          </a:p>
          <a:p>
            <a:r>
              <a:rPr lang="en-US" altLang="zh-CN" sz="2000" dirty="0" smtClean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		</a:t>
            </a:r>
            <a:r>
              <a:rPr lang="en-US" altLang="zh-CN" sz="2000" dirty="0" err="1" smtClean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stack.pop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();</a:t>
            </a:r>
          </a:p>
          <a:p>
            <a:r>
              <a:rPr lang="en-US" altLang="zh-CN" sz="2000" dirty="0" smtClean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	}</a:t>
            </a:r>
            <a:endParaRPr lang="en-US" altLang="zh-CN" sz="2000" dirty="0">
              <a:solidFill>
                <a:schemeClr val="tx1"/>
              </a:solidFill>
              <a:latin typeface="Consolas" panose="020B0609020204030204" pitchFamily="49" charset="0"/>
              <a:ea typeface="华文楷体" panose="02010600040101010101" pitchFamily="2" charset="-122"/>
              <a:cs typeface="+mn-cs"/>
            </a:endParaRPr>
          </a:p>
          <a:p>
            <a:endParaRPr lang="en-US" altLang="zh-CN" sz="2000" dirty="0">
              <a:solidFill>
                <a:schemeClr val="tx1"/>
              </a:solidFill>
              <a:latin typeface="Consolas" panose="020B0609020204030204" pitchFamily="49" charset="0"/>
              <a:ea typeface="华文楷体" panose="02010600040101010101" pitchFamily="2" charset="-122"/>
              <a:cs typeface="+mn-cs"/>
            </a:endParaRPr>
          </a:p>
          <a:p>
            <a:r>
              <a:rPr lang="en-US" altLang="zh-CN" sz="2000" dirty="0" smtClean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	return 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0</a:t>
            </a:r>
            <a:r>
              <a:rPr lang="en-US" altLang="zh-CN" sz="2000" dirty="0" smtClean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;</a:t>
            </a:r>
            <a:endParaRPr lang="en-US" altLang="zh-CN" sz="2000" dirty="0">
              <a:solidFill>
                <a:schemeClr val="tx1"/>
              </a:solidFill>
              <a:latin typeface="Consolas" panose="020B0609020204030204" pitchFamily="49" charset="0"/>
              <a:ea typeface="华文楷体" panose="02010600040101010101" pitchFamily="2" charset="-122"/>
              <a:cs typeface="+mn-cs"/>
            </a:endParaRPr>
          </a:p>
          <a:p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}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1844824"/>
            <a:ext cx="2146410" cy="2095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526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适配器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6642" y="1196752"/>
            <a:ext cx="8263830" cy="4749029"/>
          </a:xfrm>
        </p:spPr>
        <p:txBody>
          <a:bodyPr/>
          <a:lstStyle/>
          <a:p>
            <a:r>
              <a:rPr kumimoji="1" lang="zh-CN" altLang="en-US" dirty="0" smtClean="0"/>
              <a:t>优点</a:t>
            </a:r>
            <a:endParaRPr kumimoji="1" lang="en-US" altLang="zh-CN" dirty="0" smtClean="0"/>
          </a:p>
          <a:p>
            <a:pPr lvl="1">
              <a:buSzPct val="75000"/>
              <a:buFont typeface="Wingdings" pitchFamily="2" charset="2"/>
              <a:buChar char="§"/>
            </a:pPr>
            <a:r>
              <a:rPr lang="zh-CN" altLang="en-US" dirty="0"/>
              <a:t>通过适配器，客户端</a:t>
            </a:r>
            <a:r>
              <a:rPr lang="zh-CN" altLang="en-US" dirty="0" smtClean="0"/>
              <a:t>可以用统一接口调用各种复杂的底层工作类</a:t>
            </a:r>
            <a:endParaRPr lang="en-US" altLang="zh-CN" dirty="0"/>
          </a:p>
          <a:p>
            <a:pPr lvl="1">
              <a:buSzPct val="75000"/>
              <a:buFont typeface="Wingdings" pitchFamily="2" charset="2"/>
              <a:buChar char="§"/>
            </a:pPr>
            <a:r>
              <a:rPr lang="zh-CN" altLang="en-US" dirty="0"/>
              <a:t>复用了现有的类，提高代码复用</a:t>
            </a:r>
            <a:r>
              <a:rPr lang="zh-CN" altLang="en-US" dirty="0" smtClean="0"/>
              <a:t>率</a:t>
            </a:r>
            <a:endParaRPr lang="en-US" altLang="zh-CN" dirty="0"/>
          </a:p>
          <a:p>
            <a:pPr lvl="1">
              <a:buSzPct val="75000"/>
              <a:buFont typeface="Wingdings" pitchFamily="2" charset="2"/>
              <a:buChar char="§"/>
            </a:pPr>
            <a:r>
              <a:rPr lang="zh-CN" altLang="en-US" dirty="0"/>
              <a:t>将目标类和适配者类解耦，通过引入一个适配器</a:t>
            </a:r>
            <a:r>
              <a:rPr lang="zh-CN" altLang="en-US" dirty="0" smtClean="0"/>
              <a:t>类</a:t>
            </a:r>
            <a:r>
              <a:rPr lang="zh-CN" altLang="en-US" dirty="0"/>
              <a:t>包装</a:t>
            </a:r>
            <a:r>
              <a:rPr lang="zh-CN" altLang="en-US" dirty="0" smtClean="0"/>
              <a:t>现有</a:t>
            </a:r>
            <a:r>
              <a:rPr lang="zh-CN" altLang="en-US" dirty="0"/>
              <a:t>的适配者</a:t>
            </a:r>
            <a:r>
              <a:rPr lang="zh-CN" altLang="en-US" dirty="0" smtClean="0"/>
              <a:t>类以满足新接口需求，无需</a:t>
            </a:r>
            <a:r>
              <a:rPr lang="zh-CN" altLang="en-US" dirty="0"/>
              <a:t>修改原有</a:t>
            </a:r>
            <a:r>
              <a:rPr lang="zh-CN" altLang="en-US" dirty="0" smtClean="0"/>
              <a:t>代码</a:t>
            </a:r>
            <a:endParaRPr lang="en-US" altLang="zh-CN" dirty="0"/>
          </a:p>
          <a:p>
            <a:r>
              <a:rPr kumimoji="1" lang="zh-CN" altLang="en-US" dirty="0" smtClean="0"/>
              <a:t>适用</a:t>
            </a:r>
            <a:r>
              <a:rPr kumimoji="1" lang="zh-CN" altLang="en-US" dirty="0"/>
              <a:t>场景举例</a:t>
            </a:r>
            <a:endParaRPr kumimoji="1" lang="en-US" altLang="zh-CN" dirty="0"/>
          </a:p>
          <a:p>
            <a:pPr lvl="1">
              <a:buSzPct val="75000"/>
              <a:buFont typeface="Wingdings" pitchFamily="2" charset="2"/>
              <a:buChar char="§"/>
            </a:pPr>
            <a:r>
              <a:rPr lang="zh-CN" altLang="en-US" dirty="0"/>
              <a:t>系统</a:t>
            </a:r>
            <a:r>
              <a:rPr lang="zh-CN" altLang="en-US" dirty="0" smtClean="0"/>
              <a:t>需要复用已有的</a:t>
            </a:r>
            <a:r>
              <a:rPr lang="zh-CN" altLang="en-US" dirty="0"/>
              <a:t>类</a:t>
            </a:r>
            <a:r>
              <a:rPr lang="zh-CN" altLang="en-US" dirty="0" smtClean="0"/>
              <a:t>，但这些</a:t>
            </a:r>
            <a:r>
              <a:rPr lang="zh-CN" altLang="en-US" dirty="0"/>
              <a:t>类的接口不符合系统的</a:t>
            </a:r>
            <a:r>
              <a:rPr lang="zh-CN" altLang="en-US" dirty="0" smtClean="0"/>
              <a:t>接口</a:t>
            </a:r>
            <a:endParaRPr lang="en-US" altLang="zh-CN" dirty="0"/>
          </a:p>
          <a:p>
            <a:pPr lvl="1">
              <a:buSzPct val="75000"/>
              <a:buFont typeface="Wingdings" pitchFamily="2" charset="2"/>
              <a:buChar char="§"/>
            </a:pPr>
            <a:r>
              <a:rPr lang="zh-CN" altLang="en-US" dirty="0"/>
              <a:t>接入</a:t>
            </a:r>
            <a:r>
              <a:rPr lang="zh-CN" altLang="en-US" dirty="0" smtClean="0"/>
              <a:t>第三</a:t>
            </a:r>
            <a:r>
              <a:rPr lang="zh-CN" altLang="en-US" dirty="0"/>
              <a:t>方组件</a:t>
            </a:r>
            <a:r>
              <a:rPr lang="zh-CN" altLang="en-US" dirty="0" smtClean="0"/>
              <a:t>，但组件</a:t>
            </a:r>
            <a:r>
              <a:rPr lang="zh-CN" altLang="en-US" dirty="0"/>
              <a:t>接口</a:t>
            </a:r>
            <a:r>
              <a:rPr lang="zh-CN" altLang="en-US" dirty="0" smtClean="0"/>
              <a:t>定义与自身定义不同</a:t>
            </a:r>
            <a:endParaRPr lang="en-US" altLang="zh-CN" dirty="0"/>
          </a:p>
          <a:p>
            <a:pPr lvl="1">
              <a:buSzPct val="75000"/>
              <a:buFont typeface="Wingdings" pitchFamily="2" charset="2"/>
              <a:buChar char="§"/>
            </a:pPr>
            <a:r>
              <a:rPr lang="zh-CN" altLang="en-US" dirty="0" smtClean="0"/>
              <a:t>旧系统开发</a:t>
            </a:r>
            <a:r>
              <a:rPr lang="zh-CN" altLang="en-US" dirty="0"/>
              <a:t>的类已经实现了一些功能，但是</a:t>
            </a:r>
            <a:r>
              <a:rPr lang="zh-CN" altLang="en-US" dirty="0" smtClean="0"/>
              <a:t>客户端只能以新接口</a:t>
            </a:r>
            <a:r>
              <a:rPr lang="zh-CN" altLang="en-US" dirty="0"/>
              <a:t>的形式访问</a:t>
            </a:r>
            <a:r>
              <a:rPr lang="zh-CN" altLang="en-US" dirty="0" smtClean="0"/>
              <a:t>，且我们</a:t>
            </a:r>
            <a:r>
              <a:rPr lang="zh-CN" altLang="en-US" dirty="0"/>
              <a:t>不希望手动更改原有</a:t>
            </a:r>
            <a:r>
              <a:rPr lang="zh-CN" altLang="en-US" dirty="0" smtClean="0"/>
              <a:t>类</a:t>
            </a:r>
            <a:endParaRPr lang="en-US" altLang="zh-CN" dirty="0"/>
          </a:p>
          <a:p>
            <a:pPr lvl="1"/>
            <a:endParaRPr lang="zh-CN" altLang="en-US" sz="2000" dirty="0" smtClean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2815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智能指针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6642" y="1772816"/>
            <a:ext cx="7903790" cy="4351338"/>
          </a:xfrm>
        </p:spPr>
        <p:txBody>
          <a:bodyPr/>
          <a:lstStyle/>
          <a:p>
            <a:pPr algn="just"/>
            <a:r>
              <a:rPr lang="en-US" altLang="zh-CN" dirty="0" smtClean="0"/>
              <a:t>C++</a:t>
            </a:r>
            <a:r>
              <a:rPr lang="zh-CN" altLang="en-US" dirty="0" smtClean="0"/>
              <a:t>中，指针是一个使用起来需要格外注意的东西，尤其是</a:t>
            </a:r>
            <a:r>
              <a:rPr lang="en-US" altLang="zh-CN" dirty="0" smtClean="0"/>
              <a:t>class</a:t>
            </a:r>
            <a:r>
              <a:rPr lang="zh-CN" altLang="en-US" dirty="0" smtClean="0"/>
              <a:t>中有指针，那么析构与释放就会是一个及其棘手的事情，稍有不慎就会程序错误或者内存泄漏。</a:t>
            </a:r>
            <a:endParaRPr lang="en-US" altLang="zh-CN" dirty="0"/>
          </a:p>
          <a:p>
            <a:pPr algn="just"/>
            <a:r>
              <a:rPr lang="zh-CN" altLang="en-US" dirty="0" smtClean="0"/>
              <a:t>我们</a:t>
            </a:r>
            <a:r>
              <a:rPr lang="zh-CN" altLang="en-US" dirty="0"/>
              <a:t>要</a:t>
            </a:r>
            <a:r>
              <a:rPr lang="zh-CN" altLang="en-US" dirty="0" smtClean="0"/>
              <a:t>实现</a:t>
            </a:r>
            <a:r>
              <a:rPr lang="zh-CN" altLang="en-US" dirty="0" smtClean="0">
                <a:solidFill>
                  <a:srgbClr val="FF0000"/>
                </a:solidFill>
              </a:rPr>
              <a:t>智能指针类</a:t>
            </a:r>
            <a:r>
              <a:rPr lang="zh-CN" altLang="en-US" dirty="0" smtClean="0"/>
              <a:t>，能够包裹指针，</a:t>
            </a:r>
            <a:r>
              <a:rPr lang="zh-CN" altLang="en-US" dirty="0" smtClean="0">
                <a:solidFill>
                  <a:srgbClr val="FF0000"/>
                </a:solidFill>
              </a:rPr>
              <a:t>具有指针的各项功能</a:t>
            </a:r>
            <a:r>
              <a:rPr lang="zh-CN" altLang="en-US" dirty="0" smtClean="0"/>
              <a:t>，并能够进行引用计数，在</a:t>
            </a:r>
            <a:r>
              <a:rPr lang="zh-CN" altLang="en-US" dirty="0" smtClean="0">
                <a:solidFill>
                  <a:srgbClr val="FF0000"/>
                </a:solidFill>
              </a:rPr>
              <a:t>计数为</a:t>
            </a:r>
            <a:r>
              <a:rPr lang="en-US" altLang="zh-CN" dirty="0" smtClean="0">
                <a:solidFill>
                  <a:srgbClr val="FF0000"/>
                </a:solidFill>
              </a:rPr>
              <a:t>0</a:t>
            </a:r>
            <a:r>
              <a:rPr lang="zh-CN" altLang="en-US" dirty="0" smtClean="0"/>
              <a:t>时自动释放指针空间。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AD4BB-78AE-4348-B817-7175D1FF9E4B}" type="slidenum">
              <a:rPr lang="zh-CN" altLang="en-US" smtClean="0"/>
              <a:pPr/>
              <a:t>26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9411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智能指针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6642" y="1772816"/>
            <a:ext cx="7903790" cy="4351338"/>
          </a:xfrm>
        </p:spPr>
        <p:txBody>
          <a:bodyPr/>
          <a:lstStyle/>
          <a:p>
            <a:pPr algn="just"/>
            <a:r>
              <a:rPr lang="zh-CN" altLang="en-US" dirty="0" smtClean="0"/>
              <a:t>使用适配器模式可以进行指针的封装，并对外提供指针各项功能的接口。</a:t>
            </a:r>
            <a:endParaRPr lang="en-US" altLang="zh-CN" dirty="0" smtClean="0"/>
          </a:p>
          <a:p>
            <a:pPr algn="just"/>
            <a:endParaRPr lang="en-US" altLang="zh-CN" dirty="0"/>
          </a:p>
          <a:p>
            <a:pPr algn="just"/>
            <a:r>
              <a:rPr lang="zh-CN" altLang="en-US" dirty="0" smtClean="0"/>
              <a:t>但是，适配器模式仅仅只是接口的转换，其本身无法在提供接口的同时进行计数这样的功能控制。</a:t>
            </a:r>
            <a:endParaRPr lang="en-US" altLang="zh-CN" dirty="0" smtClean="0"/>
          </a:p>
          <a:p>
            <a:pPr algn="just"/>
            <a:endParaRPr lang="en-US" altLang="zh-CN" dirty="0"/>
          </a:p>
          <a:p>
            <a:pPr algn="just"/>
            <a:r>
              <a:rPr lang="zh-CN" altLang="en-US" dirty="0" smtClean="0"/>
              <a:t>我们如何在提供功能的同时进行计数控制呢？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AD4BB-78AE-4348-B817-7175D1FF9E4B}" type="slidenum">
              <a:rPr lang="zh-CN" altLang="en-US" smtClean="0"/>
              <a:pPr/>
              <a:t>27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518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683568" y="2564904"/>
            <a:ext cx="7772400" cy="1470025"/>
          </a:xfrm>
        </p:spPr>
        <p:txBody>
          <a:bodyPr/>
          <a:lstStyle/>
          <a:p>
            <a:pPr algn="ctr" eaLnBrk="1" hangingPunct="1"/>
            <a:r>
              <a:rPr lang="zh-CN" altLang="en-US" sz="5400" dirty="0" smtClean="0">
                <a:solidFill>
                  <a:srgbClr val="003366"/>
                </a:solidFill>
                <a:latin typeface="Microsoft YaHei" charset="-122"/>
                <a:ea typeface="Microsoft YaHei" charset="-122"/>
                <a:cs typeface="Microsoft YaHei" charset="-122"/>
              </a:rPr>
              <a:t>代理</a:t>
            </a:r>
            <a:r>
              <a:rPr lang="en-US" altLang="zh-CN" sz="5400" dirty="0" smtClean="0">
                <a:solidFill>
                  <a:srgbClr val="003366"/>
                </a:solidFill>
                <a:latin typeface="Microsoft YaHei" charset="-122"/>
                <a:ea typeface="Microsoft YaHei" charset="-122"/>
                <a:cs typeface="Microsoft YaHei" charset="-122"/>
              </a:rPr>
              <a:t>/</a:t>
            </a:r>
            <a:r>
              <a:rPr lang="zh-CN" altLang="en-US" sz="5400" dirty="0" smtClean="0">
                <a:solidFill>
                  <a:srgbClr val="003366"/>
                </a:solidFill>
                <a:latin typeface="Microsoft YaHei" charset="-122"/>
                <a:ea typeface="Microsoft YaHei" charset="-122"/>
                <a:cs typeface="Microsoft YaHei" charset="-122"/>
              </a:rPr>
              <a:t>委托</a:t>
            </a:r>
            <a:r>
              <a:rPr lang="en-US" altLang="zh-CN" sz="5400" dirty="0">
                <a:solidFill>
                  <a:srgbClr val="003366"/>
                </a:solidFill>
                <a:latin typeface="Microsoft YaHei" charset="-122"/>
                <a:ea typeface="Microsoft YaHei" charset="-122"/>
                <a:cs typeface="Microsoft YaHei" charset="-122"/>
              </a:rPr>
              <a:t/>
            </a:r>
            <a:br>
              <a:rPr lang="en-US" altLang="zh-CN" sz="5400" dirty="0">
                <a:solidFill>
                  <a:srgbClr val="003366"/>
                </a:solidFill>
                <a:latin typeface="Microsoft YaHei" charset="-122"/>
                <a:ea typeface="Microsoft YaHei" charset="-122"/>
                <a:cs typeface="Microsoft YaHei" charset="-122"/>
              </a:rPr>
            </a:br>
            <a:r>
              <a:rPr lang="en-US" altLang="zh-CN" sz="5400" dirty="0">
                <a:solidFill>
                  <a:srgbClr val="003366"/>
                </a:solidFill>
                <a:latin typeface="Microsoft YaHei" charset="-122"/>
                <a:ea typeface="Microsoft YaHei" charset="-122"/>
                <a:cs typeface="Microsoft YaHei" charset="-122"/>
              </a:rPr>
              <a:t>Proxy</a:t>
            </a:r>
            <a:endParaRPr lang="en-US" altLang="zh-CN" sz="5400" b="1" dirty="0">
              <a:solidFill>
                <a:srgbClr val="003366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4579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991350" y="6524625"/>
            <a:ext cx="2133600" cy="3333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8060402020202020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8060402020202020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8060402020202020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8060402020202020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8060402020202020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6D092EB-5C25-4AA2-B2CD-B9A2BCD4DB8F}" type="slidenum">
              <a:rPr lang="en-US" altLang="zh-CN" sz="1400">
                <a:solidFill>
                  <a:schemeClr val="hlink"/>
                </a:solidFill>
                <a:ea typeface="SimSun" charset="-122"/>
              </a:rPr>
              <a:t>28</a:t>
            </a:fld>
            <a:endParaRPr lang="en-US" altLang="zh-CN" sz="1400">
              <a:solidFill>
                <a:schemeClr val="hlink"/>
              </a:solidFill>
              <a:ea typeface="SimSun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09527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3366"/>
                </a:solidFill>
                <a:latin typeface="Microsoft YaHei" charset="-122"/>
                <a:ea typeface="Microsoft YaHei" charset="-122"/>
                <a:cs typeface="Microsoft YaHei" charset="-122"/>
              </a:rPr>
              <a:t>代理</a:t>
            </a:r>
            <a:r>
              <a:rPr lang="en-US" altLang="zh-CN" dirty="0">
                <a:solidFill>
                  <a:srgbClr val="003366"/>
                </a:solidFill>
                <a:latin typeface="Microsoft YaHei" charset="-122"/>
                <a:ea typeface="Microsoft YaHei" charset="-122"/>
                <a:cs typeface="Microsoft YaHei" charset="-122"/>
              </a:rPr>
              <a:t>/</a:t>
            </a:r>
            <a:r>
              <a:rPr lang="zh-CN" altLang="en-US" dirty="0">
                <a:solidFill>
                  <a:srgbClr val="003366"/>
                </a:solidFill>
                <a:latin typeface="Microsoft YaHei" charset="-122"/>
                <a:ea typeface="Microsoft YaHei" charset="-122"/>
                <a:cs typeface="Microsoft YaHei" charset="-122"/>
              </a:rPr>
              <a:t>委托</a:t>
            </a:r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628650" y="1560291"/>
            <a:ext cx="8047806" cy="4749029"/>
          </a:xfrm>
        </p:spPr>
        <p:txBody>
          <a:bodyPr/>
          <a:lstStyle/>
          <a:p>
            <a:r>
              <a:rPr lang="zh-CN" altLang="en-US" dirty="0"/>
              <a:t>在一些应用中，直接访问对象往往会带来诸多</a:t>
            </a:r>
            <a:r>
              <a:rPr lang="zh-CN" altLang="en-US" dirty="0" smtClean="0"/>
              <a:t>问题</a:t>
            </a:r>
            <a:endParaRPr lang="en-US" altLang="zh-CN" dirty="0" smtClean="0"/>
          </a:p>
          <a:p>
            <a:pPr lvl="1">
              <a:buSzPct val="75000"/>
              <a:buFont typeface="Wingdings" pitchFamily="2" charset="2"/>
              <a:buChar char="§"/>
            </a:pPr>
            <a:r>
              <a:rPr lang="zh-CN" altLang="en-US" dirty="0"/>
              <a:t>要访问的对象在远程的机器上。</a:t>
            </a:r>
            <a:endParaRPr lang="en-US" altLang="zh-CN" dirty="0"/>
          </a:p>
          <a:p>
            <a:pPr lvl="1">
              <a:buSzPct val="75000"/>
              <a:buFont typeface="Wingdings" pitchFamily="2" charset="2"/>
              <a:buChar char="§"/>
            </a:pPr>
            <a:r>
              <a:rPr lang="zh-CN" altLang="en-US" dirty="0"/>
              <a:t>被访问对象创建开销很大，或者某些操作需要安全控制，或者需要进程外的访问</a:t>
            </a:r>
            <a:endParaRPr lang="en-US" altLang="zh-CN" dirty="0"/>
          </a:p>
          <a:p>
            <a:pPr lvl="1">
              <a:buSzPct val="75000"/>
              <a:buFont typeface="Wingdings" pitchFamily="2" charset="2"/>
              <a:buChar char="§"/>
            </a:pPr>
            <a:r>
              <a:rPr lang="zh-CN" altLang="en-US" dirty="0"/>
              <a:t>直接访问会给使用者或者系统结构带来不必要的</a:t>
            </a:r>
            <a:r>
              <a:rPr lang="zh-CN" altLang="en-US" dirty="0" smtClean="0"/>
              <a:t>麻烦</a:t>
            </a:r>
            <a:endParaRPr lang="en-US" altLang="zh-CN" dirty="0" smtClean="0"/>
          </a:p>
          <a:p>
            <a:pPr lvl="1">
              <a:buSzPct val="75000"/>
              <a:buFont typeface="Wingdings" pitchFamily="2" charset="2"/>
              <a:buChar char="§"/>
            </a:pPr>
            <a:r>
              <a:rPr lang="zh-CN" altLang="en-US" dirty="0"/>
              <a:t>被访问对象需要实时根据访问者的行为做出诸多复杂处理</a:t>
            </a:r>
            <a:endParaRPr lang="en-US" altLang="zh-CN" dirty="0"/>
          </a:p>
          <a:p>
            <a:r>
              <a:rPr lang="zh-CN" altLang="en-US" dirty="0" smtClean="0"/>
              <a:t>我们</a:t>
            </a:r>
            <a:r>
              <a:rPr lang="zh-CN" altLang="en-US" dirty="0"/>
              <a:t>可以</a:t>
            </a:r>
            <a:r>
              <a:rPr lang="zh-CN" altLang="en-US" dirty="0" smtClean="0"/>
              <a:t>在</a:t>
            </a:r>
            <a:r>
              <a:rPr lang="zh-CN" altLang="en-US" dirty="0"/>
              <a:t>被</a:t>
            </a:r>
            <a:r>
              <a:rPr lang="zh-CN" altLang="en-US" dirty="0" smtClean="0"/>
              <a:t>访问对象上</a:t>
            </a:r>
            <a:r>
              <a:rPr lang="zh-CN" altLang="en-US" dirty="0" smtClean="0">
                <a:solidFill>
                  <a:srgbClr val="FF0000"/>
                </a:solidFill>
              </a:rPr>
              <a:t>加上</a:t>
            </a:r>
            <a:r>
              <a:rPr lang="zh-CN" altLang="en-US" dirty="0">
                <a:solidFill>
                  <a:srgbClr val="FF0000"/>
                </a:solidFill>
              </a:rPr>
              <a:t>一</a:t>
            </a:r>
            <a:r>
              <a:rPr lang="zh-CN" altLang="en-US" dirty="0" smtClean="0">
                <a:solidFill>
                  <a:srgbClr val="FF0000"/>
                </a:solidFill>
              </a:rPr>
              <a:t>个访问层</a:t>
            </a:r>
            <a:r>
              <a:rPr lang="zh-CN" altLang="en-US" dirty="0" smtClean="0"/>
              <a:t>，将复杂操作</a:t>
            </a:r>
            <a:r>
              <a:rPr lang="zh-CN" altLang="en-US" dirty="0">
                <a:solidFill>
                  <a:srgbClr val="FF0000"/>
                </a:solidFill>
              </a:rPr>
              <a:t>包裹</a:t>
            </a:r>
            <a:r>
              <a:rPr lang="zh-CN" altLang="en-US" dirty="0" smtClean="0">
                <a:solidFill>
                  <a:srgbClr val="FF0000"/>
                </a:solidFill>
              </a:rPr>
              <a:t>在内部</a:t>
            </a:r>
            <a:r>
              <a:rPr lang="zh-CN" altLang="en-US" dirty="0" smtClean="0"/>
              <a:t>不对外部类开放，</a:t>
            </a:r>
            <a:r>
              <a:rPr lang="zh-CN" altLang="en-US" dirty="0" smtClean="0">
                <a:solidFill>
                  <a:srgbClr val="FF0000"/>
                </a:solidFill>
              </a:rPr>
              <a:t>仅对外开放功能接口</a:t>
            </a:r>
            <a:r>
              <a:rPr lang="zh-CN" altLang="en-US" dirty="0"/>
              <a:t>，</a:t>
            </a:r>
            <a:r>
              <a:rPr lang="zh-CN" altLang="en-US" dirty="0" smtClean="0"/>
              <a:t>即可完成上述要求，这就是代理</a:t>
            </a:r>
            <a:r>
              <a:rPr lang="en-US" altLang="zh-CN" dirty="0"/>
              <a:t>/</a:t>
            </a:r>
            <a:r>
              <a:rPr lang="zh-CN" altLang="en-US" dirty="0"/>
              <a:t>委托模式</a:t>
            </a:r>
            <a:endParaRPr lang="en-US" altLang="zh-CN" dirty="0"/>
          </a:p>
          <a:p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4C3BD7-260C-4BC9-9C17-940D7F59C4D1}" type="slidenum">
              <a:rPr lang="en-US" altLang="zh-CN" smtClean="0"/>
              <a:pPr>
                <a:defRPr/>
              </a:pPr>
              <a:t>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22404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一个简单例子</a:t>
            </a:r>
            <a:r>
              <a:rPr lang="en-US" altLang="zh-CN" dirty="0" smtClean="0"/>
              <a:t>—</a:t>
            </a:r>
            <a:r>
              <a:rPr lang="zh-CN" altLang="en-US" dirty="0" smtClean="0"/>
              <a:t>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4518116" cy="4351338"/>
          </a:xfrm>
        </p:spPr>
        <p:txBody>
          <a:bodyPr/>
          <a:lstStyle/>
          <a:p>
            <a:r>
              <a:rPr lang="zh-CN" altLang="en-US" dirty="0" smtClean="0"/>
              <a:t>功能类似数组</a:t>
            </a:r>
            <a:endParaRPr lang="en-US" altLang="zh-CN" dirty="0" smtClean="0"/>
          </a:p>
          <a:p>
            <a:r>
              <a:rPr lang="zh-CN" altLang="zh-CN" dirty="0" smtClean="0"/>
              <a:t>元素</a:t>
            </a:r>
            <a:r>
              <a:rPr lang="zh-CN" altLang="zh-CN" dirty="0"/>
              <a:t>访问</a:t>
            </a:r>
            <a:r>
              <a:rPr lang="zh-CN" altLang="zh-CN" dirty="0" smtClean="0"/>
              <a:t>规则有所</a:t>
            </a:r>
            <a:r>
              <a:rPr lang="zh-CN" altLang="zh-CN" dirty="0"/>
              <a:t>不同，是“</a:t>
            </a:r>
            <a:r>
              <a:rPr lang="zh-CN" altLang="en-US" dirty="0"/>
              <a:t>后进先出</a:t>
            </a:r>
            <a:r>
              <a:rPr lang="zh-CN" altLang="zh-CN" dirty="0"/>
              <a:t>”</a:t>
            </a:r>
            <a:r>
              <a:rPr lang="zh-CN" altLang="en-US" dirty="0"/>
              <a:t>（</a:t>
            </a:r>
            <a:r>
              <a:rPr lang="en-US" altLang="zh-CN" dirty="0" smtClean="0"/>
              <a:t>Last-In-First-Out</a:t>
            </a:r>
            <a:r>
              <a:rPr lang="zh-CN" altLang="en-US" dirty="0" smtClean="0"/>
              <a:t>）</a:t>
            </a:r>
            <a:endParaRPr lang="en-US" altLang="zh-CN" dirty="0"/>
          </a:p>
          <a:p>
            <a:r>
              <a:rPr lang="zh-CN" altLang="en-US" dirty="0" smtClean="0"/>
              <a:t>简单起见，只支持</a:t>
            </a:r>
            <a:r>
              <a:rPr lang="en-US" altLang="zh-CN" dirty="0" err="1" smtClean="0"/>
              <a:t>int</a:t>
            </a:r>
            <a:r>
              <a:rPr lang="zh-CN" altLang="en-US" dirty="0" smtClean="0"/>
              <a:t>类型的元素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AD4BB-78AE-4348-B817-7175D1FF9E4B}" type="slidenum">
              <a:rPr lang="zh-CN" altLang="en-US" smtClean="0"/>
              <a:pPr/>
              <a:t>3</a:t>
            </a:fld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2100" y="1825625"/>
            <a:ext cx="2838450" cy="330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858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场景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268760"/>
            <a:ext cx="8047806" cy="4749029"/>
          </a:xfrm>
        </p:spPr>
        <p:txBody>
          <a:bodyPr/>
          <a:lstStyle/>
          <a:p>
            <a:r>
              <a:rPr lang="zh-CN" altLang="en-US" dirty="0"/>
              <a:t>远程代理：</a:t>
            </a:r>
            <a:endParaRPr lang="en-US" altLang="zh-CN" dirty="0"/>
          </a:p>
          <a:p>
            <a:pPr lvl="2">
              <a:buSzPct val="75000"/>
              <a:buFont typeface="Wingdings" pitchFamily="2" charset="2"/>
              <a:buChar char="§"/>
            </a:pPr>
            <a:r>
              <a:rPr lang="zh-CN" altLang="en-US" dirty="0"/>
              <a:t>在实际应用中，经常会有需要从其他进程或者远程地址获取资源的情况，获取这些资源往往需要较长的时间或者无法直接获取，此时我们即可以使用代理</a:t>
            </a:r>
            <a:r>
              <a:rPr lang="en-US" altLang="zh-CN" dirty="0"/>
              <a:t>/</a:t>
            </a:r>
            <a:r>
              <a:rPr lang="zh-CN" altLang="en-US" dirty="0"/>
              <a:t>委托的模式</a:t>
            </a:r>
            <a:endParaRPr lang="en-US" altLang="zh-CN" dirty="0"/>
          </a:p>
          <a:p>
            <a:pPr lvl="2">
              <a:buSzPct val="75000"/>
              <a:buFont typeface="Wingdings" pitchFamily="2" charset="2"/>
              <a:buChar char="§"/>
            </a:pPr>
            <a:r>
              <a:rPr lang="zh-CN" altLang="en-US" dirty="0"/>
              <a:t>我们利用代理</a:t>
            </a:r>
            <a:r>
              <a:rPr lang="en-US" altLang="zh-CN" dirty="0"/>
              <a:t>/</a:t>
            </a:r>
            <a:r>
              <a:rPr lang="zh-CN" altLang="en-US" dirty="0"/>
              <a:t>委托来替换掉原有的获取资源的方式，这样能够更加高效、安全地获取远程资源</a:t>
            </a:r>
            <a:endParaRPr lang="en-US" altLang="zh-CN" dirty="0"/>
          </a:p>
          <a:p>
            <a:r>
              <a:rPr lang="zh-CN" altLang="en-US" dirty="0" smtClean="0"/>
              <a:t>资源安全：</a:t>
            </a:r>
            <a:endParaRPr lang="en-US" altLang="zh-CN" dirty="0" smtClean="0"/>
          </a:p>
          <a:p>
            <a:pPr lvl="2">
              <a:buSzPct val="75000"/>
              <a:buFont typeface="Wingdings" pitchFamily="2" charset="2"/>
              <a:buChar char="§"/>
            </a:pPr>
            <a:r>
              <a:rPr lang="zh-CN" altLang="en-US" dirty="0"/>
              <a:t>在多进程编程中，并不是所有进程都对所有资源拥有访问使用修改的权限，所以在进程调用中，我们可以使用代理</a:t>
            </a:r>
            <a:r>
              <a:rPr lang="en-US" altLang="zh-CN" dirty="0"/>
              <a:t>/</a:t>
            </a:r>
            <a:r>
              <a:rPr lang="zh-CN" altLang="en-US" dirty="0"/>
              <a:t>委托的模式来检查当前进程对当前资源是否拥有使用权限。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30</a:t>
            </a:fld>
            <a:endParaRPr lang="en-US" altLang="zh-CN"/>
          </a:p>
        </p:txBody>
      </p:sp>
      <p:sp>
        <p:nvSpPr>
          <p:cNvPr id="5" name="TextBox 3"/>
          <p:cNvSpPr txBox="1"/>
          <p:nvPr/>
        </p:nvSpPr>
        <p:spPr>
          <a:xfrm>
            <a:off x="709203" y="4941168"/>
            <a:ext cx="7886700" cy="1323439"/>
          </a:xfrm>
          <a:prstGeom prst="rect">
            <a:avLst/>
          </a:prstGeom>
          <a:noFill/>
          <a:ln w="31750">
            <a:solidFill>
              <a:srgbClr val="0070C0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rgbClr val="006666"/>
                </a:solidFill>
                <a:latin typeface="Letter Gothic" pitchFamily="49" charset="0"/>
                <a:cs typeface="Courier New" pitchFamily="49" charset="0"/>
              </a:defRPr>
            </a:lvl1pPr>
          </a:lstStyle>
          <a:p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void Proxy::request() {</a:t>
            </a:r>
          </a:p>
          <a:p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	if (</a:t>
            </a:r>
            <a:r>
              <a:rPr lang="en-US" altLang="zh-CN" sz="1600" dirty="0" err="1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checkAuthority</a:t>
            </a:r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(</a:t>
            </a:r>
            <a:r>
              <a:rPr lang="en-US" altLang="zh-CN" sz="1600" dirty="0" err="1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nowProcess,nowResource</a:t>
            </a:r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)</a:t>
            </a:r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) {</a:t>
            </a:r>
          </a:p>
          <a:p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		//do something;</a:t>
            </a:r>
          </a:p>
          <a:p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	}</a:t>
            </a:r>
          </a:p>
          <a:p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34085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代理</a:t>
            </a:r>
            <a:r>
              <a:rPr lang="en-US" altLang="zh-CN" dirty="0"/>
              <a:t>/</a:t>
            </a:r>
            <a:r>
              <a:rPr lang="zh-CN" altLang="en-US" dirty="0"/>
              <a:t>委托</a:t>
            </a:r>
            <a:endParaRPr lang="en-US" dirty="0"/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4C3BD7-260C-4BC9-9C17-940D7F59C4D1}" type="slidenum">
              <a:rPr lang="en-US" altLang="zh-CN" smtClean="0"/>
              <a:pPr>
                <a:defRPr/>
              </a:pPr>
              <a:t>31</a:t>
            </a:fld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1426616"/>
            <a:ext cx="6912768" cy="488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08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例子：智能指针引用计数</a:t>
            </a:r>
            <a:endParaRPr lang="zh-CN" altLang="en-US" dirty="0"/>
          </a:p>
        </p:txBody>
      </p:sp>
      <p:sp>
        <p:nvSpPr>
          <p:cNvPr id="5" name="TextBox 3"/>
          <p:cNvSpPr txBox="1"/>
          <p:nvPr/>
        </p:nvSpPr>
        <p:spPr>
          <a:xfrm>
            <a:off x="628650" y="1412776"/>
            <a:ext cx="7886700" cy="5355312"/>
          </a:xfrm>
          <a:prstGeom prst="rect">
            <a:avLst/>
          </a:prstGeom>
          <a:noFill/>
          <a:ln w="31750">
            <a:solidFill>
              <a:srgbClr val="0070C0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rgbClr val="006666"/>
                </a:solidFill>
                <a:latin typeface="Letter Gothic" pitchFamily="49" charset="0"/>
                <a:cs typeface="Courier New" pitchFamily="49" charset="0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#include &lt;</a:t>
            </a:r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iostream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&gt;</a:t>
            </a:r>
          </a:p>
          <a:p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using namespace </a:t>
            </a:r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std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;</a:t>
            </a:r>
          </a:p>
          <a:p>
            <a:endParaRPr lang="en-US" altLang="zh-CN" dirty="0">
              <a:solidFill>
                <a:schemeClr val="tx1"/>
              </a:solidFill>
              <a:latin typeface="Consolas" panose="020B0609020204030204" pitchFamily="49" charset="0"/>
              <a:ea typeface="华文楷体" panose="02010600040101010101" pitchFamily="2" charset="-122"/>
              <a:cs typeface="+mn-cs"/>
            </a:endParaRPr>
          </a:p>
          <a:p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template &lt;</a:t>
            </a:r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typename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 T&gt; </a:t>
            </a:r>
            <a:endParaRPr lang="en-US" altLang="zh-CN" dirty="0" smtClean="0">
              <a:solidFill>
                <a:schemeClr val="tx1"/>
              </a:solidFill>
              <a:latin typeface="Consolas" panose="020B0609020204030204" pitchFamily="49" charset="0"/>
              <a:ea typeface="华文楷体" panose="02010600040101010101" pitchFamily="2" charset="-122"/>
              <a:cs typeface="+mn-cs"/>
            </a:endParaRPr>
          </a:p>
          <a:p>
            <a:r>
              <a:rPr lang="en-US" altLang="zh-CN" dirty="0" smtClean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//</a:t>
            </a:r>
            <a:r>
              <a:rPr lang="zh-CN" altLang="en-US" dirty="0" smtClean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提前声明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智能指针模板</a:t>
            </a:r>
            <a:r>
              <a:rPr lang="zh-CN" altLang="en-US" dirty="0" smtClean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类</a:t>
            </a:r>
            <a:endParaRPr lang="en-US" altLang="zh-CN" dirty="0">
              <a:solidFill>
                <a:srgbClr val="FF0000"/>
              </a:solidFill>
              <a:latin typeface="Consolas" panose="020B0609020204030204" pitchFamily="49" charset="0"/>
              <a:ea typeface="华文楷体" panose="02010600040101010101" pitchFamily="2" charset="-122"/>
              <a:cs typeface="+mn-cs"/>
            </a:endParaRPr>
          </a:p>
          <a:p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class </a:t>
            </a:r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SmartPtr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; </a:t>
            </a:r>
            <a:endParaRPr lang="en-US" altLang="zh-CN" dirty="0" smtClean="0">
              <a:solidFill>
                <a:schemeClr val="tx1"/>
              </a:solidFill>
              <a:latin typeface="Consolas" panose="020B0609020204030204" pitchFamily="49" charset="0"/>
              <a:ea typeface="华文楷体" panose="02010600040101010101" pitchFamily="2" charset="-122"/>
              <a:cs typeface="+mn-cs"/>
            </a:endParaRPr>
          </a:p>
          <a:p>
            <a:endParaRPr lang="en-US" altLang="zh-CN" dirty="0" smtClean="0">
              <a:solidFill>
                <a:schemeClr val="tx1"/>
              </a:solidFill>
              <a:latin typeface="Consolas" panose="020B0609020204030204" pitchFamily="49" charset="0"/>
              <a:ea typeface="华文楷体" panose="02010600040101010101" pitchFamily="2" charset="-122"/>
              <a:cs typeface="+mn-cs"/>
            </a:endParaRPr>
          </a:p>
          <a:p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//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辅助</a:t>
            </a:r>
            <a:r>
              <a:rPr lang="zh-CN" altLang="en-US" dirty="0" smtClean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指针，用于存储指针计数以及封装实际指针地址</a:t>
            </a:r>
            <a:endParaRPr lang="en-US" altLang="zh-CN" dirty="0">
              <a:solidFill>
                <a:srgbClr val="FF0000"/>
              </a:solidFill>
              <a:latin typeface="Consolas" panose="020B0609020204030204" pitchFamily="49" charset="0"/>
              <a:ea typeface="华文楷体" panose="02010600040101010101" pitchFamily="2" charset="-122"/>
              <a:cs typeface="+mn-cs"/>
            </a:endParaRPr>
          </a:p>
          <a:p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template &lt;</a:t>
            </a:r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typename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 T</a:t>
            </a:r>
            <a:r>
              <a:rPr lang="en-US" altLang="zh-CN" dirty="0" smtClean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&gt;</a:t>
            </a:r>
            <a:endParaRPr lang="en-US" altLang="zh-CN" dirty="0">
              <a:solidFill>
                <a:schemeClr val="tx1"/>
              </a:solidFill>
              <a:latin typeface="Consolas" panose="020B0609020204030204" pitchFamily="49" charset="0"/>
              <a:ea typeface="华文楷体" panose="02010600040101010101" pitchFamily="2" charset="-122"/>
              <a:cs typeface="+mn-cs"/>
            </a:endParaRPr>
          </a:p>
          <a:p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class </a:t>
            </a:r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U_Ptr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{</a:t>
            </a:r>
          </a:p>
          <a:p>
            <a:r>
              <a:rPr lang="en-US" altLang="zh-CN" dirty="0" smtClean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private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:</a:t>
            </a:r>
          </a:p>
          <a:p>
            <a:r>
              <a:rPr lang="en-US" altLang="zh-CN" dirty="0" smtClean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	friend 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class </a:t>
            </a:r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SmartPtr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&lt;T&gt;;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  <a:ea typeface="华文楷体" panose="02010600040101010101" pitchFamily="2" charset="-122"/>
              <a:cs typeface="+mn-cs"/>
            </a:endParaRPr>
          </a:p>
          <a:p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  </a:t>
            </a:r>
          </a:p>
          <a:p>
            <a:r>
              <a:rPr lang="en-US" altLang="zh-CN" dirty="0" smtClean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	</a:t>
            </a:r>
            <a:r>
              <a:rPr lang="en-US" altLang="zh-CN" dirty="0" err="1" smtClean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U_Ptr</a:t>
            </a:r>
            <a:r>
              <a:rPr lang="en-US" altLang="zh-CN" dirty="0" smtClean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(T 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*</a:t>
            </a:r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ptr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) :p(</a:t>
            </a:r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ptr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),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count(1) 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{ }</a:t>
            </a:r>
          </a:p>
          <a:p>
            <a:pPr lvl="1"/>
            <a:r>
              <a:rPr lang="en-US" altLang="zh-CN" dirty="0" smtClean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~</a:t>
            </a:r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U_Ptr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() { delete p; }</a:t>
            </a:r>
          </a:p>
          <a:p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  </a:t>
            </a:r>
          </a:p>
          <a:p>
            <a:r>
              <a:rPr lang="en-US" altLang="zh-CN" dirty="0" smtClean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	</a:t>
            </a:r>
            <a:r>
              <a:rPr lang="en-US" altLang="zh-CN" dirty="0" err="1" smtClean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int</a:t>
            </a:r>
            <a:r>
              <a:rPr lang="en-US" altLang="zh-CN" dirty="0" smtClean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count;   </a:t>
            </a:r>
          </a:p>
          <a:p>
            <a:r>
              <a:rPr lang="en-US" altLang="zh-CN" dirty="0" smtClean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	T 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*p; </a:t>
            </a:r>
            <a:r>
              <a:rPr lang="en-US" altLang="zh-CN" dirty="0" smtClean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//</a:t>
            </a:r>
            <a:r>
              <a:rPr lang="zh-CN" altLang="en-US" dirty="0" smtClean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数据存放地址</a:t>
            </a:r>
            <a:endParaRPr lang="en-US" altLang="zh-CN" dirty="0">
              <a:solidFill>
                <a:schemeClr val="tx1"/>
              </a:solidFill>
              <a:latin typeface="Consolas" panose="020B0609020204030204" pitchFamily="49" charset="0"/>
              <a:ea typeface="华文楷体" panose="02010600040101010101" pitchFamily="2" charset="-122"/>
              <a:cs typeface="+mn-cs"/>
            </a:endParaRPr>
          </a:p>
          <a:p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};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32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81748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例子</a:t>
            </a:r>
            <a:r>
              <a:rPr lang="zh-CN" altLang="en-US" dirty="0"/>
              <a:t>：智能指针引用</a:t>
            </a:r>
            <a:r>
              <a:rPr lang="zh-CN" altLang="en-US" dirty="0" smtClean="0"/>
              <a:t>计数</a:t>
            </a:r>
            <a:endParaRPr lang="zh-CN" altLang="en-US" dirty="0"/>
          </a:p>
        </p:txBody>
      </p:sp>
      <p:sp>
        <p:nvSpPr>
          <p:cNvPr id="5" name="TextBox 3"/>
          <p:cNvSpPr txBox="1"/>
          <p:nvPr/>
        </p:nvSpPr>
        <p:spPr>
          <a:xfrm>
            <a:off x="611560" y="1268760"/>
            <a:ext cx="7886700" cy="5509200"/>
          </a:xfrm>
          <a:prstGeom prst="rect">
            <a:avLst/>
          </a:prstGeom>
          <a:noFill/>
          <a:ln w="31750">
            <a:solidFill>
              <a:srgbClr val="0070C0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rgbClr val="006666"/>
                </a:solidFill>
                <a:latin typeface="Letter Gothic" pitchFamily="49" charset="0"/>
                <a:cs typeface="Courier New" pitchFamily="49" charset="0"/>
              </a:defRPr>
            </a:lvl1pPr>
          </a:lstStyle>
          <a:p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template &lt;</a:t>
            </a:r>
            <a:r>
              <a:rPr lang="en-US" altLang="zh-CN" sz="1600" dirty="0" err="1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typename</a:t>
            </a:r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 T</a:t>
            </a:r>
            <a:r>
              <a:rPr lang="en-US" altLang="zh-CN" sz="1600" dirty="0" smtClean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&gt;</a:t>
            </a:r>
          </a:p>
          <a:p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//</a:t>
            </a:r>
            <a:r>
              <a:rPr lang="zh-CN" altLang="en-US" sz="16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智能</a:t>
            </a:r>
            <a:r>
              <a:rPr lang="zh-CN" altLang="en-US" sz="1600" dirty="0" smtClean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指针</a:t>
            </a:r>
            <a:endParaRPr lang="en-US" altLang="zh-CN" sz="1600" dirty="0">
              <a:solidFill>
                <a:schemeClr val="tx1"/>
              </a:solidFill>
              <a:latin typeface="Consolas" panose="020B0609020204030204" pitchFamily="49" charset="0"/>
              <a:ea typeface="华文楷体" panose="02010600040101010101" pitchFamily="2" charset="-122"/>
              <a:cs typeface="+mn-cs"/>
            </a:endParaRPr>
          </a:p>
          <a:p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class </a:t>
            </a:r>
            <a:r>
              <a:rPr lang="en-US" altLang="zh-CN" sz="1600" dirty="0" err="1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SmartPtr</a:t>
            </a:r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 </a:t>
            </a:r>
            <a:r>
              <a:rPr lang="en-US" altLang="zh-CN" sz="1600" dirty="0" smtClean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{</a:t>
            </a:r>
          </a:p>
          <a:p>
            <a:r>
              <a:rPr lang="en-US" altLang="zh-CN" sz="1600" dirty="0" smtClean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private</a:t>
            </a:r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:</a:t>
            </a:r>
          </a:p>
          <a:p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	</a:t>
            </a:r>
            <a:r>
              <a:rPr lang="en-US" altLang="zh-CN" sz="1600" dirty="0" err="1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U_Ptr</a:t>
            </a:r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&lt;T&gt; *</a:t>
            </a:r>
            <a:r>
              <a:rPr lang="en-US" altLang="zh-CN" sz="1600" dirty="0" err="1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rp</a:t>
            </a:r>
            <a:r>
              <a:rPr lang="en-US" altLang="zh-CN" sz="1600" dirty="0" smtClean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;	//</a:t>
            </a:r>
            <a:r>
              <a:rPr lang="zh-CN" altLang="en-US" sz="1600" dirty="0" smtClean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进行实际</a:t>
            </a:r>
            <a:r>
              <a:rPr lang="zh-CN" altLang="en-US" sz="1600" dirty="0" smtClean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指针</a:t>
            </a:r>
            <a:r>
              <a:rPr lang="zh-CN" altLang="en-US" sz="1600" dirty="0" smtClean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操作的辅助指针</a:t>
            </a:r>
            <a:endParaRPr lang="zh-CN" altLang="en-US" sz="1600" dirty="0">
              <a:solidFill>
                <a:srgbClr val="FF0000"/>
              </a:solidFill>
              <a:latin typeface="Consolas" panose="020B0609020204030204" pitchFamily="49" charset="0"/>
              <a:ea typeface="华文楷体" panose="02010600040101010101" pitchFamily="2" charset="-122"/>
              <a:cs typeface="+mn-cs"/>
            </a:endParaRPr>
          </a:p>
          <a:p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public:</a:t>
            </a:r>
          </a:p>
          <a:p>
            <a:r>
              <a:rPr lang="en-US" altLang="zh-CN" sz="1600" dirty="0" smtClean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	</a:t>
            </a:r>
            <a:r>
              <a:rPr lang="en-US" altLang="zh-CN" sz="1600" dirty="0" err="1" smtClean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SmartPtr</a:t>
            </a:r>
            <a:r>
              <a:rPr lang="en-US" altLang="zh-CN" sz="1600" dirty="0" smtClean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(T </a:t>
            </a:r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*</a:t>
            </a:r>
            <a:r>
              <a:rPr lang="en-US" altLang="zh-CN" sz="1600" dirty="0" err="1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ptr</a:t>
            </a:r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) :</a:t>
            </a:r>
            <a:r>
              <a:rPr lang="en-US" altLang="zh-CN" sz="1600" dirty="0" err="1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rp</a:t>
            </a:r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(new </a:t>
            </a:r>
            <a:r>
              <a:rPr lang="en-US" altLang="zh-CN" sz="1600" dirty="0" err="1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U_Ptr</a:t>
            </a:r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&lt;T&gt;(</a:t>
            </a:r>
            <a:r>
              <a:rPr lang="en-US" altLang="zh-CN" sz="1600" dirty="0" err="1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ptr</a:t>
            </a:r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)) { </a:t>
            </a:r>
            <a:r>
              <a:rPr lang="en-US" altLang="zh-CN" sz="1600" dirty="0" smtClean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}</a:t>
            </a:r>
          </a:p>
          <a:p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	</a:t>
            </a:r>
            <a:r>
              <a:rPr lang="en-US" altLang="zh-CN" sz="1600" dirty="0" smtClean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//</a:t>
            </a:r>
            <a:r>
              <a:rPr lang="zh-CN" altLang="en-US" sz="1600" dirty="0" smtClean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调动拷贝构造即增加引用计数</a:t>
            </a:r>
            <a:endParaRPr lang="en-US" altLang="zh-CN" sz="1600" dirty="0">
              <a:solidFill>
                <a:srgbClr val="FF0000"/>
              </a:solidFill>
              <a:latin typeface="Consolas" panose="020B0609020204030204" pitchFamily="49" charset="0"/>
              <a:ea typeface="华文楷体" panose="02010600040101010101" pitchFamily="2" charset="-122"/>
              <a:cs typeface="+mn-cs"/>
            </a:endParaRPr>
          </a:p>
          <a:p>
            <a:r>
              <a:rPr lang="en-US" altLang="zh-CN" sz="1600" dirty="0" smtClean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	</a:t>
            </a:r>
            <a:r>
              <a:rPr lang="en-US" altLang="zh-CN" sz="1600" dirty="0" err="1" smtClean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SmartPtr</a:t>
            </a:r>
            <a:r>
              <a:rPr lang="en-US" altLang="zh-CN" sz="1600" dirty="0" smtClean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(</a:t>
            </a:r>
            <a:r>
              <a:rPr lang="en-US" altLang="zh-CN" sz="1600" dirty="0" err="1" smtClean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const</a:t>
            </a:r>
            <a:r>
              <a:rPr lang="en-US" altLang="zh-CN" sz="1600" dirty="0" smtClean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 </a:t>
            </a:r>
            <a:r>
              <a:rPr lang="en-US" altLang="zh-CN" sz="1600" dirty="0" err="1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SmartPtr</a:t>
            </a:r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&lt;T&gt; &amp;</a:t>
            </a:r>
            <a:r>
              <a:rPr lang="en-US" altLang="zh-CN" sz="1600" dirty="0" err="1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sp</a:t>
            </a:r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) :</a:t>
            </a:r>
            <a:r>
              <a:rPr lang="en-US" altLang="zh-CN" sz="1600" dirty="0" err="1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rp</a:t>
            </a:r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(</a:t>
            </a:r>
            <a:r>
              <a:rPr lang="en-US" altLang="zh-CN" sz="1600" dirty="0" err="1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sp.rp</a:t>
            </a:r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) </a:t>
            </a:r>
            <a:r>
              <a:rPr lang="en-US" altLang="zh-CN" sz="1600" dirty="0" smtClean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{ ++</a:t>
            </a:r>
            <a:r>
              <a:rPr lang="en-US" altLang="zh-CN" sz="1600" dirty="0" err="1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rp</a:t>
            </a:r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-&gt;count</a:t>
            </a:r>
            <a:r>
              <a:rPr lang="en-US" altLang="zh-CN" sz="1600" dirty="0" smtClean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; }</a:t>
            </a:r>
            <a:endParaRPr lang="en-US" altLang="zh-CN" sz="1600" dirty="0">
              <a:solidFill>
                <a:schemeClr val="tx1"/>
              </a:solidFill>
              <a:latin typeface="Consolas" panose="020B0609020204030204" pitchFamily="49" charset="0"/>
              <a:ea typeface="华文楷体" panose="02010600040101010101" pitchFamily="2" charset="-122"/>
              <a:cs typeface="+mn-cs"/>
            </a:endParaRPr>
          </a:p>
          <a:p>
            <a:r>
              <a:rPr lang="en-US" altLang="zh-CN" sz="1600" dirty="0" smtClean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	</a:t>
            </a:r>
            <a:r>
              <a:rPr lang="en-US" altLang="zh-CN" sz="1600" dirty="0" err="1" smtClean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SmartPtr</a:t>
            </a:r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&amp; operator=(</a:t>
            </a:r>
            <a:r>
              <a:rPr lang="en-US" altLang="zh-CN" sz="1600" dirty="0" err="1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const</a:t>
            </a:r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 </a:t>
            </a:r>
            <a:r>
              <a:rPr lang="en-US" altLang="zh-CN" sz="1600" dirty="0" err="1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SmartPtr</a:t>
            </a:r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&lt;T&gt;&amp; </a:t>
            </a:r>
            <a:r>
              <a:rPr lang="en-US" altLang="zh-CN" sz="1600" dirty="0" err="1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rhs</a:t>
            </a:r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) {</a:t>
            </a:r>
          </a:p>
          <a:p>
            <a:r>
              <a:rPr lang="en-US" altLang="zh-CN" sz="1600" dirty="0" smtClean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		++</a:t>
            </a:r>
            <a:r>
              <a:rPr lang="en-US" altLang="zh-CN" sz="1600" dirty="0" err="1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rhs.rp</a:t>
            </a:r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-&gt;count; </a:t>
            </a:r>
            <a:r>
              <a:rPr lang="en-US" altLang="zh-CN" sz="1600" dirty="0" smtClean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//</a:t>
            </a:r>
            <a:r>
              <a:rPr lang="zh-CN" altLang="en-US" sz="1600" dirty="0" smtClean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赋值号后的指针引用加</a:t>
            </a:r>
            <a:r>
              <a:rPr lang="en-US" altLang="zh-CN" sz="1600" dirty="0" smtClean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1</a:t>
            </a:r>
            <a:endParaRPr lang="en-US" altLang="zh-CN" sz="1600" dirty="0">
              <a:solidFill>
                <a:srgbClr val="FF0000"/>
              </a:solidFill>
              <a:latin typeface="Consolas" panose="020B0609020204030204" pitchFamily="49" charset="0"/>
              <a:ea typeface="华文楷体" panose="02010600040101010101" pitchFamily="2" charset="-122"/>
              <a:cs typeface="+mn-cs"/>
            </a:endParaRPr>
          </a:p>
          <a:p>
            <a:r>
              <a:rPr lang="en-US" altLang="zh-CN" sz="1600" dirty="0" smtClean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		if </a:t>
            </a:r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(--</a:t>
            </a:r>
            <a:r>
              <a:rPr lang="en-US" altLang="zh-CN" sz="1600" dirty="0" err="1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rp</a:t>
            </a:r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-&gt;count == </a:t>
            </a:r>
            <a:r>
              <a:rPr lang="en-US" altLang="zh-CN" sz="1600" dirty="0" smtClean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0)</a:t>
            </a:r>
            <a:r>
              <a:rPr lang="zh-CN" altLang="en-US" sz="1600" dirty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 </a:t>
            </a:r>
            <a:r>
              <a:rPr lang="en-US" altLang="zh-CN" sz="1600" dirty="0" smtClean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delete </a:t>
            </a:r>
            <a:r>
              <a:rPr lang="en-US" altLang="zh-CN" sz="1600" dirty="0" err="1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rp</a:t>
            </a:r>
            <a:r>
              <a:rPr lang="en-US" altLang="zh-CN" sz="1600" dirty="0" smtClean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;	</a:t>
            </a:r>
            <a:r>
              <a:rPr lang="en-US" altLang="zh-CN" sz="1600" dirty="0" smtClean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//</a:t>
            </a:r>
            <a:r>
              <a:rPr lang="zh-CN" altLang="en-US" sz="1600" dirty="0" smtClean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原内部指针引用减</a:t>
            </a:r>
            <a:r>
              <a:rPr lang="en-US" altLang="zh-CN" sz="1600" dirty="0" smtClean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1</a:t>
            </a:r>
            <a:endParaRPr lang="en-US" altLang="zh-CN" sz="1600" dirty="0">
              <a:solidFill>
                <a:srgbClr val="FF0000"/>
              </a:solidFill>
              <a:latin typeface="Consolas" panose="020B0609020204030204" pitchFamily="49" charset="0"/>
              <a:ea typeface="华文楷体" panose="02010600040101010101" pitchFamily="2" charset="-122"/>
              <a:cs typeface="+mn-cs"/>
            </a:endParaRPr>
          </a:p>
          <a:p>
            <a:r>
              <a:rPr lang="en-US" altLang="zh-CN" sz="1600" dirty="0" smtClean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		</a:t>
            </a:r>
            <a:r>
              <a:rPr lang="en-US" altLang="zh-CN" sz="1600" dirty="0" err="1" smtClean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rp</a:t>
            </a:r>
            <a:r>
              <a:rPr lang="en-US" altLang="zh-CN" sz="1600" dirty="0" smtClean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= </a:t>
            </a:r>
            <a:r>
              <a:rPr lang="en-US" altLang="zh-CN" sz="1600" dirty="0" err="1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rhs.rp</a:t>
            </a:r>
            <a:r>
              <a:rPr lang="en-US" altLang="zh-CN" sz="1600" dirty="0" smtClean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;		</a:t>
            </a:r>
            <a:r>
              <a:rPr lang="en-US" altLang="zh-CN" sz="1600" dirty="0" smtClean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//</a:t>
            </a:r>
            <a:r>
              <a:rPr lang="zh-CN" altLang="en-US" sz="1600" dirty="0" smtClean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代理新的指针</a:t>
            </a:r>
            <a:endParaRPr lang="en-US" altLang="zh-CN" sz="1600" dirty="0">
              <a:solidFill>
                <a:srgbClr val="FF0000"/>
              </a:solidFill>
              <a:latin typeface="Consolas" panose="020B0609020204030204" pitchFamily="49" charset="0"/>
              <a:ea typeface="华文楷体" panose="02010600040101010101" pitchFamily="2" charset="-122"/>
              <a:cs typeface="+mn-cs"/>
            </a:endParaRPr>
          </a:p>
          <a:p>
            <a:r>
              <a:rPr lang="en-US" altLang="zh-CN" sz="1600" dirty="0" smtClean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		return </a:t>
            </a:r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*this;</a:t>
            </a:r>
          </a:p>
          <a:p>
            <a:r>
              <a:rPr lang="en-US" altLang="zh-CN" sz="1600" dirty="0" smtClean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	}</a:t>
            </a:r>
            <a:endParaRPr lang="en-US" altLang="zh-CN" sz="1600" dirty="0">
              <a:solidFill>
                <a:schemeClr val="tx1"/>
              </a:solidFill>
              <a:latin typeface="Consolas" panose="020B0609020204030204" pitchFamily="49" charset="0"/>
              <a:ea typeface="华文楷体" panose="02010600040101010101" pitchFamily="2" charset="-122"/>
              <a:cs typeface="+mn-cs"/>
            </a:endParaRPr>
          </a:p>
          <a:p>
            <a:r>
              <a:rPr lang="en-US" altLang="zh-CN" sz="1600" dirty="0" smtClean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	~</a:t>
            </a:r>
            <a:r>
              <a:rPr lang="en-US" altLang="zh-CN" sz="1600" dirty="0" err="1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SmartPtr</a:t>
            </a:r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() </a:t>
            </a:r>
            <a:r>
              <a:rPr lang="en-US" altLang="zh-CN" sz="1600" dirty="0" smtClean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{ </a:t>
            </a:r>
            <a:r>
              <a:rPr lang="en-US" altLang="zh-CN" sz="1600" dirty="0" smtClean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//</a:t>
            </a:r>
            <a:r>
              <a:rPr lang="zh-CN" altLang="en-US" sz="1600" dirty="0" smtClean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只有引用次数为</a:t>
            </a:r>
            <a:r>
              <a:rPr lang="en-US" altLang="zh-CN" sz="1600" dirty="0" smtClean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0</a:t>
            </a:r>
            <a:r>
              <a:rPr lang="zh-CN" altLang="en-US" sz="1600" dirty="0" smtClean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才会释放</a:t>
            </a:r>
            <a:endParaRPr lang="en-US" altLang="zh-CN" sz="1600" dirty="0">
              <a:solidFill>
                <a:srgbClr val="FF0000"/>
              </a:solidFill>
              <a:latin typeface="Consolas" panose="020B0609020204030204" pitchFamily="49" charset="0"/>
              <a:ea typeface="华文楷体" panose="02010600040101010101" pitchFamily="2" charset="-122"/>
              <a:cs typeface="+mn-cs"/>
            </a:endParaRPr>
          </a:p>
          <a:p>
            <a:r>
              <a:rPr lang="en-US" altLang="zh-CN" sz="1600" dirty="0" smtClean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		if </a:t>
            </a:r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(</a:t>
            </a:r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--</a:t>
            </a:r>
            <a:r>
              <a:rPr lang="en-US" altLang="zh-CN" sz="1600" dirty="0" err="1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rp</a:t>
            </a:r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-&gt;count == </a:t>
            </a:r>
            <a:r>
              <a:rPr lang="en-US" altLang="zh-CN" sz="1600" dirty="0" smtClean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0</a:t>
            </a:r>
            <a:r>
              <a:rPr lang="en-US" altLang="zh-CN" sz="1600" dirty="0" smtClean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)</a:t>
            </a:r>
            <a:r>
              <a:rPr lang="zh-CN" altLang="en-US" sz="1600" dirty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 </a:t>
            </a:r>
            <a:r>
              <a:rPr lang="en-US" altLang="zh-CN" sz="1600" dirty="0" smtClean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delete </a:t>
            </a:r>
            <a:r>
              <a:rPr lang="en-US" altLang="zh-CN" sz="1600" dirty="0" err="1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rp</a:t>
            </a:r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;</a:t>
            </a:r>
          </a:p>
          <a:p>
            <a:r>
              <a:rPr lang="en-US" altLang="zh-CN" sz="1600" dirty="0" smtClean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	}</a:t>
            </a:r>
          </a:p>
          <a:p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	</a:t>
            </a:r>
            <a:r>
              <a:rPr lang="en-US" altLang="zh-CN" sz="1600" dirty="0" smtClean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//</a:t>
            </a:r>
            <a:r>
              <a:rPr lang="zh-CN" altLang="en-US" sz="1600" dirty="0" smtClean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对智能指针操作等同于对内部辅助指针操作</a:t>
            </a:r>
            <a:endParaRPr lang="en-US" altLang="zh-CN" sz="1600" dirty="0" smtClean="0">
              <a:solidFill>
                <a:srgbClr val="FF0000"/>
              </a:solidFill>
              <a:latin typeface="Consolas" panose="020B0609020204030204" pitchFamily="49" charset="0"/>
              <a:ea typeface="华文楷体" panose="02010600040101010101" pitchFamily="2" charset="-122"/>
              <a:cs typeface="+mn-cs"/>
            </a:endParaRPr>
          </a:p>
          <a:p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	T &amp; operator *() { return *(</a:t>
            </a:r>
            <a:r>
              <a:rPr lang="en-US" altLang="zh-CN" sz="1600" dirty="0" err="1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rp</a:t>
            </a:r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-&gt;p); }</a:t>
            </a:r>
          </a:p>
          <a:p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	T* operator -&gt;() { return </a:t>
            </a:r>
            <a:r>
              <a:rPr lang="en-US" altLang="zh-CN" sz="1600" dirty="0" err="1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rp</a:t>
            </a:r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-&gt;p; }</a:t>
            </a:r>
          </a:p>
          <a:p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};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33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49650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例子</a:t>
            </a:r>
            <a:r>
              <a:rPr lang="zh-CN" altLang="en-US" dirty="0"/>
              <a:t>：智能指针引用</a:t>
            </a:r>
            <a:r>
              <a:rPr lang="zh-CN" altLang="en-US" dirty="0" smtClean="0"/>
              <a:t>计数</a:t>
            </a:r>
            <a:endParaRPr lang="zh-CN" altLang="en-US" dirty="0"/>
          </a:p>
        </p:txBody>
      </p:sp>
      <p:sp>
        <p:nvSpPr>
          <p:cNvPr id="5" name="TextBox 3"/>
          <p:cNvSpPr txBox="1"/>
          <p:nvPr/>
        </p:nvSpPr>
        <p:spPr>
          <a:xfrm>
            <a:off x="628650" y="1555037"/>
            <a:ext cx="7886700" cy="4401205"/>
          </a:xfrm>
          <a:prstGeom prst="rect">
            <a:avLst/>
          </a:prstGeom>
          <a:noFill/>
          <a:ln w="31750">
            <a:solidFill>
              <a:srgbClr val="0070C0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rgbClr val="006666"/>
                </a:solidFill>
                <a:latin typeface="Letter Gothic" pitchFamily="49" charset="0"/>
                <a:cs typeface="Courier New" pitchFamily="49" charset="0"/>
              </a:defRPr>
            </a:lvl1pPr>
          </a:lstStyle>
          <a:p>
            <a:endParaRPr lang="en-US" altLang="zh-CN" sz="2000" dirty="0">
              <a:solidFill>
                <a:schemeClr val="tx1"/>
              </a:solidFill>
              <a:latin typeface="Consolas" panose="020B0609020204030204" pitchFamily="49" charset="0"/>
              <a:ea typeface="华文楷体" panose="02010600040101010101" pitchFamily="2" charset="-122"/>
              <a:cs typeface="+mn-cs"/>
            </a:endParaRPr>
          </a:p>
          <a:p>
            <a:r>
              <a:rPr lang="en-US" altLang="zh-CN" sz="2000" dirty="0" err="1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int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 main(</a:t>
            </a:r>
            <a:r>
              <a:rPr lang="en-US" altLang="zh-CN" sz="2000" dirty="0" err="1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int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 </a:t>
            </a:r>
            <a:r>
              <a:rPr lang="en-US" altLang="zh-CN" sz="2000" dirty="0" err="1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argc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, char *</a:t>
            </a:r>
            <a:r>
              <a:rPr lang="en-US" altLang="zh-CN" sz="2000" dirty="0" err="1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argv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[]) </a:t>
            </a:r>
            <a:r>
              <a:rPr lang="en-US" altLang="zh-CN" sz="2000" dirty="0" smtClean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{</a:t>
            </a:r>
          </a:p>
          <a:p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	</a:t>
            </a:r>
            <a:r>
              <a:rPr lang="en-US" altLang="zh-CN" sz="2000" dirty="0" smtClean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//</a:t>
            </a:r>
            <a:r>
              <a:rPr lang="zh-CN" altLang="en-US" sz="2000" dirty="0" smtClean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声明指针</a:t>
            </a:r>
            <a:endParaRPr lang="en-US" altLang="zh-CN" sz="2000" dirty="0">
              <a:solidFill>
                <a:srgbClr val="FF0000"/>
              </a:solidFill>
              <a:latin typeface="Consolas" panose="020B0609020204030204" pitchFamily="49" charset="0"/>
              <a:ea typeface="华文楷体" panose="02010600040101010101" pitchFamily="2" charset="-122"/>
              <a:cs typeface="+mn-cs"/>
            </a:endParaRPr>
          </a:p>
          <a:p>
            <a:r>
              <a:rPr lang="en-US" altLang="zh-CN" sz="2000" dirty="0" smtClean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	</a:t>
            </a:r>
            <a:r>
              <a:rPr lang="en-US" altLang="zh-CN" sz="2000" dirty="0" err="1" smtClean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int</a:t>
            </a:r>
            <a:r>
              <a:rPr lang="en-US" altLang="zh-CN" sz="2000" dirty="0" smtClean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*</a:t>
            </a:r>
            <a:r>
              <a:rPr lang="en-US" altLang="zh-CN" sz="2000" dirty="0" err="1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i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 = new </a:t>
            </a:r>
            <a:r>
              <a:rPr lang="en-US" altLang="zh-CN" sz="2000" dirty="0" err="1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int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(2</a:t>
            </a:r>
            <a:r>
              <a:rPr lang="en-US" altLang="zh-CN" sz="2000" dirty="0" smtClean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);</a:t>
            </a:r>
          </a:p>
          <a:p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	</a:t>
            </a:r>
            <a:r>
              <a:rPr lang="en-US" altLang="zh-CN" sz="2000" dirty="0" smtClean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//</a:t>
            </a:r>
            <a:r>
              <a:rPr lang="zh-CN" altLang="en-US" sz="2000" dirty="0" smtClean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使用代理来包裹指针</a:t>
            </a:r>
            <a:endParaRPr lang="en-US" altLang="zh-CN" sz="2000" dirty="0">
              <a:solidFill>
                <a:srgbClr val="FF0000"/>
              </a:solidFill>
              <a:latin typeface="Consolas" panose="020B0609020204030204" pitchFamily="49" charset="0"/>
              <a:ea typeface="华文楷体" panose="02010600040101010101" pitchFamily="2" charset="-122"/>
              <a:cs typeface="+mn-cs"/>
            </a:endParaRPr>
          </a:p>
          <a:p>
            <a:r>
              <a:rPr lang="en-US" altLang="zh-CN" sz="2000" dirty="0" smtClean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	</a:t>
            </a:r>
            <a:r>
              <a:rPr lang="en-US" altLang="zh-CN" sz="2000" dirty="0" err="1" smtClean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SmartPtr</a:t>
            </a:r>
            <a:r>
              <a:rPr lang="en-US" altLang="zh-CN" sz="2000" dirty="0" smtClean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&lt;</a:t>
            </a:r>
            <a:r>
              <a:rPr lang="en-US" altLang="zh-CN" sz="2000" dirty="0" err="1" smtClean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int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&gt; ptr1(</a:t>
            </a:r>
            <a:r>
              <a:rPr lang="en-US" altLang="zh-CN" sz="2000" dirty="0" err="1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i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);</a:t>
            </a:r>
          </a:p>
          <a:p>
            <a:r>
              <a:rPr lang="en-US" altLang="zh-CN" sz="2000" dirty="0" smtClean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	</a:t>
            </a:r>
            <a:r>
              <a:rPr lang="en-US" altLang="zh-CN" sz="2000" dirty="0" err="1" smtClean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SmartPtr</a:t>
            </a:r>
            <a:r>
              <a:rPr lang="en-US" altLang="zh-CN" sz="2000" dirty="0" smtClean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&lt;</a:t>
            </a:r>
            <a:r>
              <a:rPr lang="en-US" altLang="zh-CN" sz="2000" dirty="0" err="1" smtClean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int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&gt; ptr2(ptr1);</a:t>
            </a:r>
          </a:p>
          <a:p>
            <a:r>
              <a:rPr lang="en-US" altLang="zh-CN" sz="2000" dirty="0" smtClean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	</a:t>
            </a:r>
            <a:r>
              <a:rPr lang="en-US" altLang="zh-CN" sz="2000" dirty="0" err="1" smtClean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SmartPtr</a:t>
            </a:r>
            <a:r>
              <a:rPr lang="en-US" altLang="zh-CN" sz="2000" dirty="0" smtClean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&lt;</a:t>
            </a:r>
            <a:r>
              <a:rPr lang="en-US" altLang="zh-CN" sz="2000" dirty="0" err="1" smtClean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int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&gt; ptr3 = ptr2</a:t>
            </a:r>
            <a:r>
              <a:rPr lang="en-US" altLang="zh-CN" sz="2000" dirty="0" smtClean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;</a:t>
            </a:r>
          </a:p>
          <a:p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	</a:t>
            </a:r>
            <a:r>
              <a:rPr lang="en-US" altLang="zh-CN" sz="2000" dirty="0" smtClean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//</a:t>
            </a:r>
            <a:r>
              <a:rPr lang="zh-CN" altLang="en-US" sz="2000" dirty="0" smtClean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之后的操作均通过代理进行</a:t>
            </a:r>
            <a:endParaRPr lang="en-US" altLang="zh-CN" sz="2000" dirty="0">
              <a:solidFill>
                <a:srgbClr val="FF0000"/>
              </a:solidFill>
              <a:latin typeface="Consolas" panose="020B0609020204030204" pitchFamily="49" charset="0"/>
              <a:ea typeface="华文楷体" panose="02010600040101010101" pitchFamily="2" charset="-122"/>
              <a:cs typeface="+mn-cs"/>
            </a:endParaRPr>
          </a:p>
          <a:p>
            <a:r>
              <a:rPr lang="en-US" altLang="zh-CN" sz="2000" dirty="0" smtClean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	</a:t>
            </a:r>
            <a:r>
              <a:rPr lang="en-US" altLang="zh-CN" sz="2000" dirty="0" err="1" smtClean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cout</a:t>
            </a:r>
            <a:r>
              <a:rPr lang="en-US" altLang="zh-CN" sz="2000" dirty="0" smtClean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&lt;&lt; *ptr1 &lt;&lt; </a:t>
            </a:r>
            <a:r>
              <a:rPr lang="en-US" altLang="zh-CN" sz="2000" dirty="0" err="1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endl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;</a:t>
            </a:r>
          </a:p>
          <a:p>
            <a:r>
              <a:rPr lang="en-US" altLang="zh-CN" sz="2000" dirty="0" smtClean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	*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ptr1 = 20;</a:t>
            </a:r>
          </a:p>
          <a:p>
            <a:r>
              <a:rPr lang="en-US" altLang="zh-CN" sz="2000" dirty="0" smtClean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	</a:t>
            </a:r>
            <a:r>
              <a:rPr lang="en-US" altLang="zh-CN" sz="2000" dirty="0" err="1" smtClean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cout</a:t>
            </a:r>
            <a:r>
              <a:rPr lang="en-US" altLang="zh-CN" sz="2000" dirty="0" smtClean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&lt;&lt; *ptr2 &lt;&lt; </a:t>
            </a:r>
            <a:r>
              <a:rPr lang="en-US" altLang="zh-CN" sz="2000" dirty="0" err="1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endl</a:t>
            </a:r>
            <a:r>
              <a:rPr lang="en-US" altLang="zh-CN" sz="2000" dirty="0" smtClean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;</a:t>
            </a:r>
            <a:endParaRPr lang="en-US" altLang="zh-CN" sz="2000" dirty="0">
              <a:solidFill>
                <a:schemeClr val="tx1"/>
              </a:solidFill>
              <a:latin typeface="Consolas" panose="020B0609020204030204" pitchFamily="49" charset="0"/>
              <a:ea typeface="华文楷体" panose="02010600040101010101" pitchFamily="2" charset="-122"/>
              <a:cs typeface="+mn-cs"/>
            </a:endParaRPr>
          </a:p>
          <a:p>
            <a:r>
              <a:rPr lang="en-US" altLang="zh-CN" sz="2000" dirty="0" smtClean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	return 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0;</a:t>
            </a:r>
          </a:p>
          <a:p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}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34</a:t>
            </a:fld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8234" b="-6440"/>
          <a:stretch/>
        </p:blipFill>
        <p:spPr>
          <a:xfrm>
            <a:off x="6482036" y="1793906"/>
            <a:ext cx="1584176" cy="1863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651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“</a:t>
            </a:r>
            <a:r>
              <a:rPr lang="zh-CN" altLang="zh-CN" dirty="0"/>
              <a:t>变</a:t>
            </a:r>
            <a:r>
              <a:rPr lang="en-US" altLang="zh-CN" dirty="0"/>
              <a:t>”</a:t>
            </a:r>
            <a:r>
              <a:rPr lang="zh-CN" altLang="zh-CN" dirty="0"/>
              <a:t>与</a:t>
            </a:r>
            <a:r>
              <a:rPr lang="en-US" altLang="zh-CN" dirty="0"/>
              <a:t>“</a:t>
            </a:r>
            <a:r>
              <a:rPr lang="zh-CN" altLang="zh-CN" dirty="0"/>
              <a:t>不变</a:t>
            </a:r>
            <a:r>
              <a:rPr lang="en-US" altLang="zh-CN" dirty="0" smtClean="0"/>
              <a:t>”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1196752"/>
            <a:ext cx="8047806" cy="5112568"/>
          </a:xfrm>
        </p:spPr>
        <p:txBody>
          <a:bodyPr/>
          <a:lstStyle/>
          <a:p>
            <a:pPr lvl="0"/>
            <a:r>
              <a:rPr lang="en-US" altLang="zh-CN" dirty="0" err="1" smtClean="0"/>
              <a:t>SmartPtr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int</a:t>
            </a:r>
            <a:r>
              <a:rPr lang="en-US" altLang="zh-CN" dirty="0"/>
              <a:t>&gt;</a:t>
            </a:r>
            <a:r>
              <a:rPr lang="zh-CN" altLang="zh-CN" dirty="0"/>
              <a:t>与</a:t>
            </a:r>
            <a:r>
              <a:rPr lang="en-US" altLang="zh-CN" dirty="0"/>
              <a:t> </a:t>
            </a:r>
            <a:r>
              <a:rPr lang="en-US" altLang="zh-CN" dirty="0" err="1"/>
              <a:t>int</a:t>
            </a:r>
            <a:r>
              <a:rPr lang="en-US" altLang="zh-CN" dirty="0"/>
              <a:t>* </a:t>
            </a:r>
            <a:r>
              <a:rPr lang="zh-CN" altLang="zh-CN" dirty="0"/>
              <a:t>有相同的接口</a:t>
            </a:r>
          </a:p>
          <a:p>
            <a:pPr lvl="2">
              <a:buSzPct val="75000"/>
              <a:buFont typeface="Wingdings" pitchFamily="2" charset="2"/>
              <a:buChar char="§"/>
            </a:pPr>
            <a:r>
              <a:rPr lang="zh-CN" altLang="zh-CN" dirty="0"/>
              <a:t>操作符：</a:t>
            </a:r>
            <a:r>
              <a:rPr lang="en-US" altLang="zh-CN" dirty="0"/>
              <a:t>*</a:t>
            </a:r>
            <a:r>
              <a:rPr lang="zh-CN" altLang="zh-CN" dirty="0"/>
              <a:t>和</a:t>
            </a:r>
            <a:r>
              <a:rPr lang="en-US" altLang="zh-CN" dirty="0"/>
              <a:t>-&gt;</a:t>
            </a:r>
            <a:endParaRPr lang="zh-CN" altLang="zh-CN" dirty="0"/>
          </a:p>
          <a:p>
            <a:pPr lvl="2">
              <a:buSzPct val="75000"/>
              <a:buFont typeface="Wingdings" pitchFamily="2" charset="2"/>
              <a:buChar char="§"/>
            </a:pPr>
            <a:r>
              <a:rPr lang="zh-CN" altLang="zh-CN" dirty="0"/>
              <a:t>赋值操作符与初始化（拷贝构造）</a:t>
            </a:r>
          </a:p>
          <a:p>
            <a:pPr lvl="2">
              <a:buSzPct val="75000"/>
              <a:buFont typeface="Wingdings" pitchFamily="2" charset="2"/>
              <a:buChar char="§"/>
            </a:pPr>
            <a:r>
              <a:rPr lang="zh-CN" altLang="zh-CN" dirty="0"/>
              <a:t>释放（析构）</a:t>
            </a:r>
          </a:p>
          <a:p>
            <a:pPr lvl="0"/>
            <a:r>
              <a:rPr lang="en-US" altLang="zh-CN" dirty="0" err="1"/>
              <a:t>SmartPtr</a:t>
            </a:r>
            <a:r>
              <a:rPr lang="en-US" altLang="zh-CN" dirty="0"/>
              <a:t>&lt;</a:t>
            </a:r>
            <a:r>
              <a:rPr lang="en-US" altLang="zh-CN" dirty="0" err="1"/>
              <a:t>int</a:t>
            </a:r>
            <a:r>
              <a:rPr lang="en-US" altLang="zh-CN" dirty="0"/>
              <a:t>&gt;</a:t>
            </a:r>
            <a:r>
              <a:rPr lang="zh-CN" altLang="zh-CN" dirty="0"/>
              <a:t>比</a:t>
            </a:r>
            <a:r>
              <a:rPr lang="en-US" altLang="zh-CN" dirty="0"/>
              <a:t> </a:t>
            </a:r>
            <a:r>
              <a:rPr lang="en-US" altLang="zh-CN" dirty="0" err="1"/>
              <a:t>int</a:t>
            </a:r>
            <a:r>
              <a:rPr lang="en-US" altLang="zh-CN" dirty="0"/>
              <a:t>* </a:t>
            </a:r>
            <a:r>
              <a:rPr lang="zh-CN" altLang="zh-CN" dirty="0"/>
              <a:t>增加了一些控制操作</a:t>
            </a:r>
          </a:p>
          <a:p>
            <a:pPr lvl="2">
              <a:buSzPct val="75000"/>
              <a:buFont typeface="Wingdings" pitchFamily="2" charset="2"/>
              <a:buChar char="§"/>
            </a:pPr>
            <a:r>
              <a:rPr lang="zh-CN" altLang="zh-CN" dirty="0">
                <a:solidFill>
                  <a:srgbClr val="FF0000"/>
                </a:solidFill>
              </a:rPr>
              <a:t>拷贝构造</a:t>
            </a:r>
            <a:r>
              <a:rPr lang="zh-CN" altLang="zh-CN" dirty="0"/>
              <a:t>时引用计数加一</a:t>
            </a:r>
          </a:p>
          <a:p>
            <a:pPr lvl="2">
              <a:buSzPct val="75000"/>
              <a:buFont typeface="Wingdings" pitchFamily="2" charset="2"/>
              <a:buChar char="§"/>
            </a:pPr>
            <a:r>
              <a:rPr lang="zh-CN" altLang="zh-CN" dirty="0">
                <a:solidFill>
                  <a:srgbClr val="FF0000"/>
                </a:solidFill>
              </a:rPr>
              <a:t>析构</a:t>
            </a:r>
            <a:r>
              <a:rPr lang="zh-CN" altLang="zh-CN" dirty="0"/>
              <a:t>时引用计数减一，直到引用计数为</a:t>
            </a:r>
            <a:r>
              <a:rPr lang="en-US" altLang="zh-CN" dirty="0"/>
              <a:t>0</a:t>
            </a:r>
            <a:r>
              <a:rPr lang="zh-CN" altLang="zh-CN" dirty="0"/>
              <a:t>时释放</a:t>
            </a:r>
          </a:p>
          <a:p>
            <a:pPr lvl="2">
              <a:buSzPct val="75000"/>
              <a:buFont typeface="Wingdings" pitchFamily="2" charset="2"/>
              <a:buChar char="§"/>
            </a:pPr>
            <a:r>
              <a:rPr lang="zh-CN" altLang="zh-CN" dirty="0">
                <a:solidFill>
                  <a:srgbClr val="FF0000"/>
                </a:solidFill>
              </a:rPr>
              <a:t>赋值</a:t>
            </a:r>
            <a:r>
              <a:rPr lang="zh-CN" altLang="zh-CN" dirty="0"/>
              <a:t>时对当前引用计数和参数引用计数分别处理</a:t>
            </a:r>
          </a:p>
          <a:p>
            <a:pPr lvl="0"/>
            <a:r>
              <a:rPr lang="zh-CN" altLang="zh-CN" dirty="0"/>
              <a:t>常被称为</a:t>
            </a:r>
            <a:r>
              <a:rPr lang="en-US" altLang="zh-CN" dirty="0"/>
              <a:t>“</a:t>
            </a:r>
            <a:r>
              <a:rPr lang="zh-CN" altLang="zh-CN" dirty="0"/>
              <a:t>代理</a:t>
            </a:r>
            <a:r>
              <a:rPr lang="en-US" altLang="zh-CN" dirty="0"/>
              <a:t>”</a:t>
            </a:r>
            <a:r>
              <a:rPr lang="zh-CN" altLang="zh-CN" dirty="0" smtClean="0"/>
              <a:t>模式</a:t>
            </a:r>
            <a:endParaRPr lang="en-US" altLang="zh-CN" dirty="0" smtClean="0"/>
          </a:p>
          <a:p>
            <a:pPr lvl="2">
              <a:buSzPct val="75000"/>
              <a:buFont typeface="Wingdings" pitchFamily="2" charset="2"/>
              <a:buChar char="§"/>
            </a:pPr>
            <a:r>
              <a:rPr lang="zh-CN" altLang="zh-CN" dirty="0"/>
              <a:t>接口不变，功能变化</a:t>
            </a:r>
            <a:endParaRPr lang="en-US" altLang="zh-CN" dirty="0"/>
          </a:p>
          <a:p>
            <a:pPr lvl="2">
              <a:buSzPct val="75000"/>
              <a:buFont typeface="Wingdings" pitchFamily="2" charset="2"/>
              <a:buChar char="§"/>
            </a:pPr>
            <a:r>
              <a:rPr lang="zh-CN" altLang="zh-CN" dirty="0"/>
              <a:t>用于对被代理对象进行控制，如引用计数控制、权限控制、远程代理、延迟初始化</a:t>
            </a:r>
            <a:r>
              <a:rPr lang="zh-CN" altLang="zh-CN" dirty="0" smtClean="0"/>
              <a:t>等等</a:t>
            </a:r>
            <a:endParaRPr lang="en-US" altLang="zh-CN" dirty="0" smtClean="0"/>
          </a:p>
          <a:p>
            <a:pPr lvl="2">
              <a:buSzPct val="75000"/>
              <a:buFont typeface="Wingdings" pitchFamily="2" charset="2"/>
              <a:buChar char="§"/>
            </a:pPr>
            <a:r>
              <a:rPr lang="zh-CN" altLang="en-US" dirty="0" smtClean="0"/>
              <a:t>代理类就好比被代理类的“经纪人”，</a:t>
            </a:r>
            <a:r>
              <a:rPr lang="zh-CN" altLang="en-US" dirty="0"/>
              <a:t>一方面</a:t>
            </a:r>
            <a:r>
              <a:rPr lang="zh-CN" altLang="en-US" dirty="0" smtClean="0"/>
              <a:t>提供</a:t>
            </a:r>
            <a:r>
              <a:rPr lang="zh-CN" altLang="en-US" dirty="0"/>
              <a:t>被代理</a:t>
            </a:r>
            <a:r>
              <a:rPr lang="zh-CN" altLang="en-US" dirty="0" smtClean="0"/>
              <a:t>类所有接口的功能，另一方面可以同时进行额外的控制操作。</a:t>
            </a:r>
            <a:endParaRPr lang="zh-CN" altLang="zh-CN" dirty="0"/>
          </a:p>
          <a:p>
            <a:pPr lvl="1"/>
            <a:endParaRPr lang="zh-CN" altLang="zh-CN" dirty="0"/>
          </a:p>
          <a:p>
            <a:pPr lvl="0"/>
            <a:endParaRPr lang="zh-CN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35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87140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代理</a:t>
            </a:r>
            <a:r>
              <a:rPr lang="en-US" altLang="zh-CN" dirty="0"/>
              <a:t>/</a:t>
            </a:r>
            <a:r>
              <a:rPr lang="zh-CN" altLang="en-US" dirty="0"/>
              <a:t>委托 与 适配器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相似：</a:t>
            </a:r>
            <a:endParaRPr lang="en-US" altLang="zh-CN" dirty="0" smtClean="0"/>
          </a:p>
          <a:p>
            <a:pPr lvl="2">
              <a:buSzPct val="75000"/>
              <a:buFont typeface="Wingdings" pitchFamily="2" charset="2"/>
              <a:buChar char="§"/>
            </a:pPr>
            <a:r>
              <a:rPr lang="zh-CN" altLang="en-US" dirty="0" smtClean="0"/>
              <a:t>均是在被访问对象之上进行封装</a:t>
            </a:r>
            <a:endParaRPr lang="en-US" altLang="zh-CN" dirty="0" smtClean="0"/>
          </a:p>
          <a:p>
            <a:pPr lvl="2">
              <a:buSzPct val="75000"/>
              <a:buFont typeface="Wingdings" pitchFamily="2" charset="2"/>
              <a:buChar char="§"/>
            </a:pPr>
            <a:r>
              <a:rPr lang="zh-CN" altLang="en-US" dirty="0"/>
              <a:t>均</a:t>
            </a:r>
            <a:r>
              <a:rPr lang="zh-CN" altLang="en-US" dirty="0" smtClean="0"/>
              <a:t>提供被封装对象的功能接口供外部使用</a:t>
            </a:r>
            <a:endParaRPr lang="en-US" altLang="zh-CN" dirty="0" smtClean="0"/>
          </a:p>
          <a:p>
            <a:pPr lvl="2">
              <a:buSzPct val="75000"/>
              <a:buFont typeface="Wingdings" pitchFamily="2" charset="2"/>
              <a:buChar char="§"/>
            </a:pPr>
            <a:endParaRPr lang="en-US" altLang="zh-CN" dirty="0"/>
          </a:p>
          <a:p>
            <a:r>
              <a:rPr lang="zh-CN" altLang="en-US" dirty="0" smtClean="0"/>
              <a:t>不同：</a:t>
            </a:r>
            <a:endParaRPr lang="en-US" altLang="zh-CN" dirty="0" smtClean="0"/>
          </a:p>
          <a:p>
            <a:pPr lvl="2">
              <a:buSzPct val="75000"/>
              <a:buFont typeface="Wingdings" pitchFamily="2" charset="2"/>
              <a:buChar char="§"/>
            </a:pPr>
            <a:r>
              <a:rPr lang="zh-CN" altLang="en-US" dirty="0"/>
              <a:t>代理不会改变接口，但适配器可能会</a:t>
            </a:r>
            <a:endParaRPr lang="en-US" altLang="zh-CN" dirty="0"/>
          </a:p>
          <a:p>
            <a:pPr lvl="2">
              <a:buSzPct val="75000"/>
              <a:buFont typeface="Wingdings" pitchFamily="2" charset="2"/>
              <a:buChar char="§"/>
            </a:pPr>
            <a:r>
              <a:rPr lang="zh-CN" altLang="en-US" dirty="0"/>
              <a:t>代理不会改变功能，但适配器可能</a:t>
            </a:r>
            <a:r>
              <a:rPr lang="zh-CN" altLang="en-US" dirty="0" smtClean="0"/>
              <a:t>会</a:t>
            </a:r>
            <a:endParaRPr lang="en-US" altLang="zh-CN" dirty="0" smtClean="0"/>
          </a:p>
          <a:p>
            <a:pPr lvl="2">
              <a:buSzPct val="75000"/>
              <a:buFont typeface="Wingdings" pitchFamily="2" charset="2"/>
              <a:buChar char="§"/>
            </a:pPr>
            <a:r>
              <a:rPr lang="zh-CN" altLang="en-US" dirty="0" smtClean="0"/>
              <a:t>适配器不会增加控制，代理可能会</a:t>
            </a:r>
            <a:endParaRPr lang="en-US" altLang="zh-CN" dirty="0" smtClean="0"/>
          </a:p>
          <a:p>
            <a:pPr lvl="2">
              <a:buSzPct val="75000"/>
              <a:buFont typeface="Wingdings" pitchFamily="2" charset="2"/>
              <a:buChar char="§"/>
            </a:pPr>
            <a:r>
              <a:rPr lang="zh-CN" altLang="en-US" dirty="0" smtClean="0">
                <a:solidFill>
                  <a:srgbClr val="FF0000"/>
                </a:solidFill>
              </a:rPr>
              <a:t>适配器的核心要素是变换接口，代理的核心要素是分割访问对象与被访问对象以减少耦合，并能在中间增加各种控制功能。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36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63572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683568" y="2564904"/>
            <a:ext cx="7772400" cy="1470025"/>
          </a:xfrm>
        </p:spPr>
        <p:txBody>
          <a:bodyPr/>
          <a:lstStyle/>
          <a:p>
            <a:pPr algn="ctr" eaLnBrk="1" hangingPunct="1"/>
            <a:r>
              <a:rPr lang="zh-CN" altLang="en-US" sz="5400" dirty="0" smtClean="0">
                <a:solidFill>
                  <a:srgbClr val="003366"/>
                </a:solidFill>
                <a:latin typeface="Microsoft YaHei" charset="-122"/>
                <a:ea typeface="Microsoft YaHei" charset="-122"/>
                <a:cs typeface="Microsoft YaHei" charset="-122"/>
              </a:rPr>
              <a:t>装饰器</a:t>
            </a:r>
            <a:r>
              <a:rPr lang="en-US" altLang="zh-CN" sz="5400" dirty="0">
                <a:solidFill>
                  <a:srgbClr val="003366"/>
                </a:solidFill>
                <a:latin typeface="Microsoft YaHei" charset="-122"/>
                <a:ea typeface="Microsoft YaHei" charset="-122"/>
                <a:cs typeface="Microsoft YaHei" charset="-122"/>
              </a:rPr>
              <a:t/>
            </a:r>
            <a:br>
              <a:rPr lang="en-US" altLang="zh-CN" sz="5400" dirty="0">
                <a:solidFill>
                  <a:srgbClr val="003366"/>
                </a:solidFill>
                <a:latin typeface="Microsoft YaHei" charset="-122"/>
                <a:ea typeface="Microsoft YaHei" charset="-122"/>
                <a:cs typeface="Microsoft YaHei" charset="-122"/>
              </a:rPr>
            </a:br>
            <a:r>
              <a:rPr lang="en-US" altLang="zh-CN" sz="5400" dirty="0">
                <a:solidFill>
                  <a:srgbClr val="003366"/>
                </a:solidFill>
                <a:latin typeface="Microsoft YaHei" charset="-122"/>
                <a:ea typeface="Microsoft YaHei" charset="-122"/>
                <a:cs typeface="Microsoft YaHei" charset="-122"/>
              </a:rPr>
              <a:t>Decorator</a:t>
            </a:r>
            <a:endParaRPr lang="en-US" altLang="zh-CN" sz="5400" b="1" dirty="0">
              <a:solidFill>
                <a:srgbClr val="003366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4579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991350" y="6524625"/>
            <a:ext cx="2133600" cy="3333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8060402020202020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8060402020202020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8060402020202020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8060402020202020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8060402020202020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6D092EB-5C25-4AA2-B2CD-B9A2BCD4DB8F}" type="slidenum">
              <a:rPr lang="en-US" altLang="zh-CN" sz="1400">
                <a:solidFill>
                  <a:schemeClr val="hlink"/>
                </a:solidFill>
                <a:ea typeface="SimSun" charset="-122"/>
              </a:rPr>
              <a:t>37</a:t>
            </a:fld>
            <a:endParaRPr lang="en-US" altLang="zh-CN" sz="1400">
              <a:solidFill>
                <a:schemeClr val="hlink"/>
              </a:solidFill>
              <a:ea typeface="SimSun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09834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有一个对象</a:t>
            </a:r>
            <a:r>
              <a:rPr lang="en-US" altLang="zh-CN" dirty="0" err="1" smtClean="0"/>
              <a:t>TextView</a:t>
            </a:r>
            <a:r>
              <a:rPr lang="zh-CN" altLang="en-US" dirty="0" smtClean="0"/>
              <a:t>，在窗口中显示文本</a:t>
            </a:r>
            <a:endParaRPr lang="en-US" altLang="zh-CN" dirty="0" smtClean="0"/>
          </a:p>
          <a:p>
            <a:r>
              <a:rPr lang="zh-CN" altLang="en-US" dirty="0" smtClean="0"/>
              <a:t>希望接口不变，增加滚动条、边框、</a:t>
            </a:r>
            <a:r>
              <a:rPr lang="en-US" altLang="zh-CN" dirty="0" smtClean="0"/>
              <a:t>……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AD4BB-78AE-4348-B817-7175D1FF9E4B}" type="slidenum">
              <a:rPr lang="zh-CN" altLang="en-US" smtClean="0"/>
              <a:pPr/>
              <a:t>38</a:t>
            </a:fld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3013076"/>
            <a:ext cx="7924800" cy="3343275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5259977" y="5965371"/>
            <a:ext cx="3396343" cy="3909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7264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继承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AD4BB-78AE-4348-B817-7175D1FF9E4B}" type="slidenum">
              <a:rPr lang="zh-CN" altLang="en-US" smtClean="0"/>
              <a:pPr/>
              <a:t>39</a:t>
            </a:fld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442195"/>
            <a:ext cx="8783402" cy="446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821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代码实现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8649" y="1562512"/>
            <a:ext cx="7886701" cy="5016758"/>
          </a:xfrm>
          <a:prstGeom prst="rect">
            <a:avLst/>
          </a:prstGeom>
          <a:noFill/>
          <a:ln w="31750">
            <a:solidFill>
              <a:srgbClr val="0070C0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rgbClr val="006666"/>
                </a:solidFill>
                <a:latin typeface="Letter Gothic" pitchFamily="49" charset="0"/>
                <a:cs typeface="Courier New" pitchFamily="49" charset="0"/>
              </a:defRPr>
            </a:lvl1pPr>
          </a:lstStyle>
          <a:p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#include &lt;</a:t>
            </a:r>
            <a:r>
              <a:rPr lang="en-US" altLang="zh-CN" sz="2000" dirty="0" err="1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cstring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&gt;</a:t>
            </a:r>
          </a:p>
          <a:p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#include &lt;</a:t>
            </a:r>
            <a:r>
              <a:rPr lang="en-US" altLang="zh-CN" sz="2000" dirty="0" err="1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cstdio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&gt;</a:t>
            </a:r>
          </a:p>
          <a:p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#include &lt;vector&gt;</a:t>
            </a:r>
          </a:p>
          <a:p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#include &lt;</a:t>
            </a:r>
            <a:r>
              <a:rPr lang="en-US" altLang="zh-CN" sz="2000" dirty="0" err="1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iostream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&gt;</a:t>
            </a:r>
          </a:p>
          <a:p>
            <a:endParaRPr lang="en-US" altLang="zh-CN" sz="2000" dirty="0" smtClean="0">
              <a:solidFill>
                <a:srgbClr val="FF0000"/>
              </a:solidFill>
              <a:latin typeface="Consolas" panose="020B0609020204030204" pitchFamily="49" charset="0"/>
              <a:ea typeface="华文楷体" panose="02010600040101010101" pitchFamily="2" charset="-122"/>
              <a:cs typeface="+mn-cs"/>
            </a:endParaRPr>
          </a:p>
          <a:p>
            <a:r>
              <a:rPr lang="en-US" altLang="zh-CN" sz="2000" dirty="0" smtClean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//</a:t>
            </a:r>
            <a:r>
              <a:rPr lang="zh-CN" altLang="en-US" sz="2000" dirty="0" smtClean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堆栈基类</a:t>
            </a:r>
            <a:endParaRPr lang="en-US" altLang="zh-CN" sz="2000" dirty="0">
              <a:solidFill>
                <a:srgbClr val="FF0000"/>
              </a:solidFill>
              <a:latin typeface="Consolas" panose="020B0609020204030204" pitchFamily="49" charset="0"/>
              <a:ea typeface="华文楷体" panose="02010600040101010101" pitchFamily="2" charset="-122"/>
              <a:cs typeface="+mn-cs"/>
            </a:endParaRPr>
          </a:p>
          <a:p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class Stack {</a:t>
            </a:r>
          </a:p>
          <a:p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public:</a:t>
            </a:r>
          </a:p>
          <a:p>
            <a:pPr lvl="1"/>
            <a:r>
              <a:rPr lang="en-US" altLang="zh-CN" sz="2000" dirty="0" smtClean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virtual 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~Stack() { }</a:t>
            </a:r>
          </a:p>
          <a:p>
            <a:r>
              <a:rPr lang="en-US" altLang="zh-CN" sz="2000" dirty="0" smtClean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	virtual </a:t>
            </a:r>
            <a:r>
              <a:rPr lang="en-US" altLang="zh-CN" sz="2000" dirty="0" smtClean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	bool 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full() = 0;</a:t>
            </a:r>
          </a:p>
          <a:p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	virtual </a:t>
            </a:r>
            <a:r>
              <a:rPr lang="en-US" altLang="zh-CN" sz="2000" dirty="0" smtClean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	bool 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empty() = 0;</a:t>
            </a:r>
          </a:p>
          <a:p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	virtual </a:t>
            </a:r>
            <a:r>
              <a:rPr lang="en-US" altLang="zh-CN" sz="2000" dirty="0" smtClean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	void 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push(</a:t>
            </a:r>
            <a:r>
              <a:rPr lang="en-US" altLang="zh-CN" sz="2000" dirty="0" err="1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int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 </a:t>
            </a:r>
            <a:r>
              <a:rPr lang="en-US" altLang="zh-CN" sz="2000" dirty="0" err="1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i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) = 0; </a:t>
            </a:r>
          </a:p>
          <a:p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	virtual </a:t>
            </a:r>
            <a:r>
              <a:rPr lang="en-US" altLang="zh-CN" sz="2000" dirty="0" smtClean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	void 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pop() = 0;</a:t>
            </a:r>
          </a:p>
          <a:p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	virtual </a:t>
            </a:r>
            <a:r>
              <a:rPr lang="en-US" altLang="zh-CN" sz="2000" dirty="0" smtClean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	</a:t>
            </a:r>
            <a:r>
              <a:rPr lang="en-US" altLang="zh-CN" sz="2000" dirty="0" err="1" smtClean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int</a:t>
            </a:r>
            <a:r>
              <a:rPr lang="en-US" altLang="zh-CN" sz="2000" dirty="0" smtClean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size() = 0;</a:t>
            </a:r>
          </a:p>
          <a:p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	virtual </a:t>
            </a:r>
            <a:r>
              <a:rPr lang="en-US" altLang="zh-CN" sz="2000" dirty="0" smtClean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	</a:t>
            </a:r>
            <a:r>
              <a:rPr lang="en-US" altLang="zh-CN" sz="2000" dirty="0" err="1" smtClean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int</a:t>
            </a:r>
            <a:r>
              <a:rPr lang="en-US" altLang="zh-CN" sz="2000" dirty="0" smtClean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top() = 0;</a:t>
            </a:r>
          </a:p>
          <a:p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13848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继承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AD4BB-78AE-4348-B817-7175D1FF9E4B}" type="slidenum">
              <a:rPr lang="zh-CN" altLang="en-US" smtClean="0"/>
              <a:pPr/>
              <a:t>40</a:t>
            </a:fld>
            <a:endParaRPr lang="zh-CN" altLang="en-US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539552" y="1556792"/>
            <a:ext cx="811981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使用继承</a:t>
            </a:r>
            <a:endParaRPr lang="en-US" altLang="zh-CN" b="1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依靠多态</a:t>
            </a:r>
            <a:r>
              <a:rPr lang="zh-CN" altLang="en-US" b="1" dirty="0" smtClean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实现功能</a:t>
            </a:r>
            <a:r>
              <a:rPr lang="zh-CN" altLang="en-US" b="1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的变化</a:t>
            </a:r>
            <a:endParaRPr lang="en-US" altLang="zh-CN" b="1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</a:endParaRPr>
          </a:p>
          <a:p>
            <a:pPr>
              <a:buSzPct val="75000"/>
              <a:buFont typeface="Wingdings" panose="05000000000000000000" pitchFamily="2" charset="2"/>
              <a:buChar char="n"/>
            </a:pPr>
            <a:r>
              <a:rPr lang="zh-CN" altLang="en-US" b="1" dirty="0" smtClean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问题</a:t>
            </a:r>
            <a:endParaRPr lang="en-US" altLang="zh-CN" b="1" dirty="0" smtClean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</a:endParaRPr>
          </a:p>
          <a:p>
            <a:pPr lvl="2">
              <a:buSzPct val="75000"/>
              <a:buFont typeface="Wingdings" pitchFamily="2" charset="2"/>
              <a:buChar char="§"/>
            </a:pPr>
            <a:r>
              <a:rPr lang="zh-CN" altLang="en-US" sz="2400" dirty="0" smtClean="0">
                <a:latin typeface="Consolas" panose="020B0609020204030204" pitchFamily="49" charset="0"/>
                <a:ea typeface="华文楷体" panose="02010600040101010101" pitchFamily="2" charset="-122"/>
              </a:rPr>
              <a:t>随着功能的变多，继承类的数量急剧膨胀，其最大派生类的数目可以是所有功能的组合数</a:t>
            </a:r>
            <a:endParaRPr lang="en-US" altLang="zh-CN" sz="2400" dirty="0" smtClean="0">
              <a:latin typeface="Consolas" panose="020B0609020204030204" pitchFamily="49" charset="0"/>
              <a:ea typeface="华文楷体" panose="02010600040101010101" pitchFamily="2" charset="-122"/>
            </a:endParaRPr>
          </a:p>
          <a:p>
            <a:pPr lvl="2">
              <a:buSzPct val="75000"/>
              <a:buFont typeface="Wingdings" pitchFamily="2" charset="2"/>
              <a:buChar char="§"/>
            </a:pPr>
            <a:r>
              <a:rPr lang="zh-CN" altLang="en-US" sz="2400" dirty="0" smtClean="0">
                <a:latin typeface="Consolas" panose="020B0609020204030204" pitchFamily="49" charset="0"/>
                <a:ea typeface="华文楷体" panose="02010600040101010101" pitchFamily="2" charset="-122"/>
              </a:rPr>
              <a:t>如果</a:t>
            </a:r>
            <a:r>
              <a:rPr lang="en-US" altLang="zh-CN" sz="2400" dirty="0" err="1" smtClean="0">
                <a:latin typeface="Consolas" panose="020B0609020204030204" pitchFamily="49" charset="0"/>
                <a:ea typeface="华文楷体" panose="02010600040101010101" pitchFamily="2" charset="-122"/>
              </a:rPr>
              <a:t>TextView</a:t>
            </a:r>
            <a:r>
              <a:rPr lang="zh-CN" altLang="en-US" sz="2400" dirty="0" smtClean="0">
                <a:latin typeface="Consolas" panose="020B0609020204030204" pitchFamily="49" charset="0"/>
                <a:ea typeface="华文楷体" panose="02010600040101010101" pitchFamily="2" charset="-122"/>
              </a:rPr>
              <a:t>的基类增加新的接口，那么所有的派生类都需要进行修改</a:t>
            </a:r>
            <a:endParaRPr lang="en-US" altLang="zh-CN" b="1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09842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策略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AD4BB-78AE-4348-B817-7175D1FF9E4B}" type="slidenum">
              <a:rPr lang="zh-CN" altLang="en-US" smtClean="0"/>
              <a:pPr/>
              <a:t>41</a:t>
            </a:fld>
            <a:endParaRPr lang="zh-CN" altLang="en-US" dirty="0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291" y="1442195"/>
            <a:ext cx="8859007" cy="5184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681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策略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AD4BB-78AE-4348-B817-7175D1FF9E4B}" type="slidenum">
              <a:rPr lang="zh-CN" altLang="en-US" smtClean="0"/>
              <a:pPr/>
              <a:t>42</a:t>
            </a:fld>
            <a:endParaRPr lang="zh-CN" altLang="en-US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628650" y="1165894"/>
            <a:ext cx="797579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75000"/>
              <a:buFont typeface="Wingdings" panose="05000000000000000000" pitchFamily="2" charset="2"/>
              <a:buChar char="n"/>
            </a:pPr>
            <a:endParaRPr lang="en-US" altLang="zh-CN" b="1" dirty="0" smtClean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用组合替代继承</a:t>
            </a:r>
            <a:endParaRPr lang="en-US" altLang="zh-CN" b="1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</a:endParaRPr>
          </a:p>
          <a:p>
            <a:pPr>
              <a:buSzPct val="75000"/>
              <a:buFont typeface="Wingdings" panose="05000000000000000000" pitchFamily="2" charset="2"/>
              <a:buChar char="n"/>
            </a:pPr>
            <a:r>
              <a:rPr lang="zh-CN" altLang="en-US" b="1" dirty="0" smtClean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问题</a:t>
            </a:r>
            <a:endParaRPr lang="en-US" altLang="zh-CN" b="1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</a:endParaRPr>
          </a:p>
          <a:p>
            <a:pPr lvl="2">
              <a:buSzPct val="75000"/>
              <a:buFont typeface="Wingdings" pitchFamily="2" charset="2"/>
              <a:buChar char="§"/>
            </a:pPr>
            <a:endParaRPr lang="en-US" altLang="zh-CN" sz="2400" dirty="0" smtClean="0">
              <a:solidFill>
                <a:srgbClr val="FF0000"/>
              </a:solidFill>
              <a:latin typeface="Consolas" panose="020B0609020204030204" pitchFamily="49" charset="0"/>
              <a:ea typeface="华文楷体" panose="02010600040101010101" pitchFamily="2" charset="-122"/>
            </a:endParaRPr>
          </a:p>
          <a:p>
            <a:pPr lvl="2">
              <a:buSzPct val="75000"/>
              <a:buFont typeface="Wingdings" pitchFamily="2" charset="2"/>
              <a:buChar char="§"/>
            </a:pPr>
            <a:r>
              <a:rPr lang="zh-CN" altLang="en-US" sz="2200" dirty="0">
                <a:latin typeface="Consolas" panose="020B0609020204030204" pitchFamily="49" charset="0"/>
                <a:ea typeface="华文楷体" panose="02010600040101010101" pitchFamily="2" charset="-122"/>
              </a:rPr>
              <a:t>策略的个数是基类中预先定义好的，如基类中定义了边框和滑动条，那么策略模式只能实现不同的边框与滑动条功能的组合。</a:t>
            </a:r>
            <a:endParaRPr lang="en-US" altLang="zh-CN" sz="2200" dirty="0">
              <a:latin typeface="Consolas" panose="020B0609020204030204" pitchFamily="49" charset="0"/>
              <a:ea typeface="华文楷体" panose="02010600040101010101" pitchFamily="2" charset="-122"/>
            </a:endParaRPr>
          </a:p>
          <a:p>
            <a:pPr lvl="2">
              <a:buSzPct val="75000"/>
              <a:buFont typeface="Wingdings" pitchFamily="2" charset="2"/>
              <a:buChar char="§"/>
            </a:pPr>
            <a:endParaRPr lang="en-US" altLang="zh-CN" sz="2400" dirty="0">
              <a:solidFill>
                <a:srgbClr val="FF0000"/>
              </a:solidFill>
              <a:latin typeface="Consolas" panose="020B0609020204030204" pitchFamily="49" charset="0"/>
              <a:ea typeface="华文楷体" panose="02010600040101010101" pitchFamily="2" charset="-122"/>
            </a:endParaRPr>
          </a:p>
          <a:p>
            <a:pPr lvl="2">
              <a:buSzPct val="75000"/>
              <a:buFont typeface="Wingdings" pitchFamily="2" charset="2"/>
              <a:buChar char="§"/>
            </a:pPr>
            <a:r>
              <a:rPr lang="zh-CN" altLang="en-US" sz="2200" dirty="0">
                <a:latin typeface="Consolas" panose="020B0609020204030204" pitchFamily="49" charset="0"/>
                <a:ea typeface="华文楷体" panose="02010600040101010101" pitchFamily="2" charset="-122"/>
              </a:rPr>
              <a:t>如果我要再增加一个滚动条和边框之外的新功能，那么就要修改基类，在基类中增加策略个数和新的方法。这样对整体框架的改动是我们不乐意见到的。</a:t>
            </a:r>
            <a:endParaRPr lang="en-US" altLang="zh-CN" sz="2200" dirty="0">
              <a:latin typeface="Consolas" panose="020B0609020204030204" pitchFamily="49" charset="0"/>
              <a:ea typeface="华文楷体" panose="02010600040101010101" pitchFamily="2" charset="-122"/>
            </a:endParaRPr>
          </a:p>
          <a:p>
            <a:pPr lvl="2">
              <a:buSzPct val="75000"/>
              <a:buFont typeface="Wingdings" pitchFamily="2" charset="2"/>
              <a:buChar char="§"/>
            </a:pPr>
            <a:endParaRPr lang="en-US" altLang="zh-CN" sz="2400" dirty="0" smtClean="0">
              <a:latin typeface="Consolas" panose="020B0609020204030204" pitchFamily="49" charset="0"/>
              <a:ea typeface="华文楷体" panose="02010600040101010101" pitchFamily="2" charset="-122"/>
            </a:endParaRPr>
          </a:p>
          <a:p>
            <a:pPr lvl="2">
              <a:buSzPct val="75000"/>
              <a:buFont typeface="Wingdings" pitchFamily="2" charset="2"/>
              <a:buChar char="§"/>
            </a:pPr>
            <a:endParaRPr lang="en-US" altLang="zh-CN" sz="2400" dirty="0">
              <a:latin typeface="Consolas" panose="020B0609020204030204" pitchFamily="49" charset="0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3205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装饰器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43</a:t>
            </a:fld>
            <a:endParaRPr lang="en-US" altLang="zh-CN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539552" y="1200251"/>
            <a:ext cx="8047806" cy="4749029"/>
          </a:xfrm>
        </p:spPr>
        <p:txBody>
          <a:bodyPr/>
          <a:lstStyle/>
          <a:p>
            <a:pPr marL="228600" lvl="2">
              <a:spcBef>
                <a:spcPts val="1000"/>
              </a:spcBef>
              <a:buSzPct val="75000"/>
              <a:buFont typeface="Wingdings" panose="05000000000000000000" pitchFamily="2" charset="2"/>
              <a:buChar char="n"/>
            </a:pPr>
            <a:r>
              <a:rPr lang="zh-CN" altLang="en-US" b="1" dirty="0">
                <a:solidFill>
                  <a:srgbClr val="003366"/>
                </a:solidFill>
              </a:rPr>
              <a:t>创建了一个装饰类，用来包装原有的类，并在保持类方法完整性的前提下，提供了额外的功能。</a:t>
            </a:r>
            <a:endParaRPr lang="en-US" altLang="zh-CN" b="1" dirty="0">
              <a:solidFill>
                <a:srgbClr val="003366"/>
              </a:solidFill>
            </a:endParaRPr>
          </a:p>
          <a:p>
            <a:pPr marL="228600" lvl="2">
              <a:spcBef>
                <a:spcPts val="1000"/>
              </a:spcBef>
              <a:buSzPct val="75000"/>
              <a:buFont typeface="Wingdings" panose="05000000000000000000" pitchFamily="2" charset="2"/>
              <a:buChar char="n"/>
            </a:pPr>
            <a:r>
              <a:rPr lang="zh-CN" altLang="en-US" b="1" dirty="0">
                <a:solidFill>
                  <a:srgbClr val="003366"/>
                </a:solidFill>
              </a:rPr>
              <a:t>且装饰类与被包装的类继承于同一基类，这样装饰之后的类可以被再次包装并赋予更多功能。</a:t>
            </a:r>
            <a:endParaRPr lang="en-US" altLang="zh-CN" b="1" dirty="0">
              <a:solidFill>
                <a:srgbClr val="003366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55" y="2717712"/>
            <a:ext cx="9058543" cy="35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972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</a:t>
            </a:r>
          </a:p>
        </p:txBody>
      </p:sp>
      <p:sp>
        <p:nvSpPr>
          <p:cNvPr id="5" name="TextBox 3"/>
          <p:cNvSpPr txBox="1"/>
          <p:nvPr/>
        </p:nvSpPr>
        <p:spPr>
          <a:xfrm>
            <a:off x="628650" y="1196752"/>
            <a:ext cx="7886700" cy="5632311"/>
          </a:xfrm>
          <a:prstGeom prst="rect">
            <a:avLst/>
          </a:prstGeom>
          <a:noFill/>
          <a:ln w="31750">
            <a:solidFill>
              <a:srgbClr val="0070C0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rgbClr val="006666"/>
                </a:solidFill>
                <a:latin typeface="Letter Gothic" pitchFamily="49" charset="0"/>
                <a:cs typeface="Courier New" pitchFamily="49" charset="0"/>
              </a:defRPr>
            </a:lvl1pPr>
          </a:lstStyle>
          <a:p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#include &lt;</a:t>
            </a:r>
            <a:r>
              <a:rPr lang="en-US" altLang="zh-CN" sz="2000" dirty="0" err="1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iostream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&gt;</a:t>
            </a:r>
          </a:p>
          <a:p>
            <a:endParaRPr lang="en-US" altLang="zh-CN" sz="2000" dirty="0">
              <a:solidFill>
                <a:schemeClr val="tx1"/>
              </a:solidFill>
              <a:latin typeface="Consolas" panose="020B0609020204030204" pitchFamily="49" charset="0"/>
              <a:ea typeface="华文楷体" panose="02010600040101010101" pitchFamily="2" charset="-122"/>
              <a:cs typeface="+mn-cs"/>
            </a:endParaRPr>
          </a:p>
          <a:p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using namespace </a:t>
            </a:r>
            <a:r>
              <a:rPr lang="en-US" altLang="zh-CN" sz="2000" dirty="0" err="1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std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;</a:t>
            </a:r>
          </a:p>
          <a:p>
            <a:endParaRPr lang="en-US" altLang="zh-CN" sz="2000" dirty="0" smtClean="0">
              <a:solidFill>
                <a:srgbClr val="FF0000"/>
              </a:solidFill>
              <a:latin typeface="Consolas" panose="020B0609020204030204" pitchFamily="49" charset="0"/>
              <a:ea typeface="华文楷体" panose="02010600040101010101" pitchFamily="2" charset="-122"/>
            </a:endParaRPr>
          </a:p>
          <a:p>
            <a:r>
              <a:rPr lang="en-US" altLang="zh-CN" sz="2000" dirty="0" smtClean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//</a:t>
            </a:r>
            <a:r>
              <a:rPr lang="zh-CN" altLang="en-US" sz="2000" dirty="0" smtClean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所有</a:t>
            </a:r>
            <a:r>
              <a:rPr lang="en-US" altLang="zh-CN" sz="2000" dirty="0" smtClean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View</a:t>
            </a:r>
            <a:r>
              <a:rPr lang="zh-CN" altLang="en-US" sz="2000" dirty="0" smtClean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的基类</a:t>
            </a:r>
            <a:endParaRPr lang="en-US" altLang="zh-CN" sz="2000" dirty="0">
              <a:solidFill>
                <a:schemeClr val="tx1"/>
              </a:solidFill>
              <a:latin typeface="Consolas" panose="020B0609020204030204" pitchFamily="49" charset="0"/>
              <a:ea typeface="华文楷体" panose="02010600040101010101" pitchFamily="2" charset="-122"/>
              <a:cs typeface="+mn-cs"/>
            </a:endParaRPr>
          </a:p>
          <a:p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class Component {</a:t>
            </a:r>
          </a:p>
          <a:p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public:</a:t>
            </a:r>
          </a:p>
          <a:p>
            <a:r>
              <a:rPr lang="en-US" altLang="zh-CN" sz="2000" dirty="0" smtClean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	virtual 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~Component() { }</a:t>
            </a:r>
          </a:p>
          <a:p>
            <a:r>
              <a:rPr lang="en-US" altLang="zh-CN" sz="2000" dirty="0" smtClean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	virtual 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void draw() = 0;</a:t>
            </a:r>
          </a:p>
          <a:p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};</a:t>
            </a:r>
          </a:p>
          <a:p>
            <a:endParaRPr lang="en-US" altLang="zh-CN" sz="2000" dirty="0" smtClean="0">
              <a:solidFill>
                <a:schemeClr val="tx1"/>
              </a:solidFill>
              <a:latin typeface="Consolas" panose="020B0609020204030204" pitchFamily="49" charset="0"/>
              <a:ea typeface="华文楷体" panose="02010600040101010101" pitchFamily="2" charset="-122"/>
              <a:cs typeface="+mn-cs"/>
            </a:endParaRPr>
          </a:p>
          <a:p>
            <a:r>
              <a:rPr lang="en-US" altLang="zh-CN" sz="2000" dirty="0" smtClean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//</a:t>
            </a:r>
            <a:r>
              <a:rPr lang="zh-CN" altLang="en-US" sz="2000" dirty="0" smtClean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一个基本的</a:t>
            </a:r>
            <a:r>
              <a:rPr lang="en-US" altLang="zh-CN" sz="2000" dirty="0" err="1" smtClean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TextView</a:t>
            </a:r>
            <a:r>
              <a:rPr lang="zh-CN" altLang="en-US" sz="2000" dirty="0" smtClean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类</a:t>
            </a:r>
            <a:endParaRPr lang="en-US" altLang="zh-CN" sz="2000" dirty="0">
              <a:solidFill>
                <a:srgbClr val="FF0000"/>
              </a:solidFill>
              <a:latin typeface="Consolas" panose="020B0609020204030204" pitchFamily="49" charset="0"/>
              <a:ea typeface="华文楷体" panose="02010600040101010101" pitchFamily="2" charset="-122"/>
              <a:cs typeface="+mn-cs"/>
            </a:endParaRPr>
          </a:p>
          <a:p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class </a:t>
            </a:r>
            <a:r>
              <a:rPr lang="en-US" altLang="zh-CN" sz="2000" dirty="0" err="1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TextView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 : public Component {</a:t>
            </a:r>
          </a:p>
          <a:p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public:</a:t>
            </a:r>
          </a:p>
          <a:p>
            <a:r>
              <a:rPr lang="en-US" altLang="zh-CN" sz="2000" dirty="0" smtClean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	void 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draw() {</a:t>
            </a:r>
          </a:p>
          <a:p>
            <a:r>
              <a:rPr lang="en-US" altLang="zh-CN" sz="2000" dirty="0" smtClean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		</a:t>
            </a:r>
            <a:r>
              <a:rPr lang="en-US" altLang="zh-CN" sz="2000" dirty="0" err="1" smtClean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cout</a:t>
            </a:r>
            <a:r>
              <a:rPr lang="en-US" altLang="zh-CN" sz="2000" dirty="0" smtClean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&lt;&lt; "</a:t>
            </a:r>
            <a:r>
              <a:rPr lang="en-US" altLang="zh-CN" sz="2000" dirty="0" err="1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TextView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." &lt;&lt; </a:t>
            </a:r>
            <a:r>
              <a:rPr lang="en-US" altLang="zh-CN" sz="2000" dirty="0" err="1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endl</a:t>
            </a:r>
            <a:r>
              <a:rPr lang="en-US" altLang="zh-CN" sz="2000" dirty="0" smtClean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;</a:t>
            </a:r>
          </a:p>
          <a:p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	</a:t>
            </a:r>
            <a:r>
              <a:rPr lang="en-US" altLang="zh-CN" sz="2000" dirty="0" smtClean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}</a:t>
            </a:r>
          </a:p>
          <a:p>
            <a:r>
              <a:rPr lang="en-US" altLang="zh-CN" sz="2000" dirty="0" smtClean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};</a:t>
            </a:r>
            <a:endParaRPr lang="en-US" altLang="zh-CN" sz="2000" dirty="0">
              <a:solidFill>
                <a:schemeClr val="tx1"/>
              </a:solidFill>
              <a:latin typeface="Consolas" panose="020B0609020204030204" pitchFamily="49" charset="0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44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66799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</a:t>
            </a:r>
          </a:p>
        </p:txBody>
      </p:sp>
      <p:sp>
        <p:nvSpPr>
          <p:cNvPr id="5" name="TextBox 3"/>
          <p:cNvSpPr txBox="1"/>
          <p:nvPr/>
        </p:nvSpPr>
        <p:spPr>
          <a:xfrm>
            <a:off x="196602" y="1340768"/>
            <a:ext cx="8839894" cy="5016758"/>
          </a:xfrm>
          <a:prstGeom prst="rect">
            <a:avLst/>
          </a:prstGeom>
          <a:noFill/>
          <a:ln w="31750">
            <a:solidFill>
              <a:srgbClr val="0070C0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rgbClr val="006666"/>
                </a:solidFill>
                <a:latin typeface="Letter Gothic" pitchFamily="49" charset="0"/>
                <a:cs typeface="Courier New" pitchFamily="49" charset="0"/>
              </a:defRPr>
            </a:lvl1pPr>
          </a:lstStyle>
          <a:p>
            <a:r>
              <a:rPr lang="en-US" altLang="zh-CN" sz="2000" dirty="0" smtClean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//</a:t>
            </a:r>
            <a:r>
              <a:rPr lang="zh-CN" altLang="en-US" sz="2000" dirty="0" smtClean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装饰器的核心内涵在于用装饰器类整体包裹改动之前的类，以保留原来的全部接口</a:t>
            </a:r>
            <a:endParaRPr lang="en-US" altLang="zh-CN" sz="2000" dirty="0" smtClean="0">
              <a:solidFill>
                <a:srgbClr val="FF0000"/>
              </a:solidFill>
              <a:latin typeface="Consolas" panose="020B0609020204030204" pitchFamily="49" charset="0"/>
              <a:ea typeface="华文楷体" panose="02010600040101010101" pitchFamily="2" charset="-122"/>
              <a:cs typeface="+mn-cs"/>
            </a:endParaRPr>
          </a:p>
          <a:p>
            <a:r>
              <a:rPr lang="en-US" altLang="zh-CN" sz="2000" dirty="0" smtClean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//</a:t>
            </a:r>
            <a:r>
              <a:rPr lang="zh-CN" altLang="en-US" sz="2000" dirty="0" smtClean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在原来接口保留的基础上进行新功能扩充</a:t>
            </a:r>
            <a:endParaRPr lang="en-US" altLang="zh-CN" sz="2000" dirty="0" smtClean="0">
              <a:solidFill>
                <a:srgbClr val="FF0000"/>
              </a:solidFill>
              <a:latin typeface="Consolas" panose="020B0609020204030204" pitchFamily="49" charset="0"/>
              <a:ea typeface="华文楷体" panose="02010600040101010101" pitchFamily="2" charset="-122"/>
              <a:cs typeface="+mn-cs"/>
            </a:endParaRPr>
          </a:p>
          <a:p>
            <a:endParaRPr lang="en-US" altLang="zh-CN" sz="2000" dirty="0" smtClean="0">
              <a:solidFill>
                <a:srgbClr val="FF0000"/>
              </a:solidFill>
              <a:latin typeface="Consolas" panose="020B0609020204030204" pitchFamily="49" charset="0"/>
              <a:ea typeface="华文楷体" panose="02010600040101010101" pitchFamily="2" charset="-122"/>
              <a:cs typeface="+mn-cs"/>
            </a:endParaRPr>
          </a:p>
          <a:p>
            <a:r>
              <a:rPr lang="en-US" altLang="zh-CN" sz="2000" dirty="0" smtClean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class </a:t>
            </a:r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Decorator : public Component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 </a:t>
            </a:r>
            <a:r>
              <a:rPr lang="en-US" altLang="zh-CN" sz="2000" dirty="0" smtClean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{</a:t>
            </a:r>
          </a:p>
          <a:p>
            <a:r>
              <a:rPr lang="en-US" altLang="zh-CN" sz="2000" dirty="0" smtClean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	//</a:t>
            </a:r>
            <a:r>
              <a:rPr lang="zh-CN" altLang="en-US" sz="20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这里一个基类</a:t>
            </a:r>
            <a:r>
              <a:rPr lang="zh-CN" altLang="en-US" sz="2000" dirty="0" smtClean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指针可以让</a:t>
            </a:r>
            <a:r>
              <a:rPr lang="en-US" altLang="zh-CN" sz="2000" dirty="0" smtClean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Decorator</a:t>
            </a:r>
            <a:r>
              <a:rPr lang="zh-CN" altLang="en-US" sz="2000" dirty="0" smtClean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能够以递归的形式不断增加新功能</a:t>
            </a:r>
            <a:endParaRPr lang="en-US" altLang="zh-CN" sz="2000" dirty="0">
              <a:solidFill>
                <a:schemeClr val="tx1"/>
              </a:solidFill>
              <a:latin typeface="Consolas" panose="020B0609020204030204" pitchFamily="49" charset="0"/>
              <a:ea typeface="华文楷体" panose="02010600040101010101" pitchFamily="2" charset="-122"/>
              <a:cs typeface="+mn-cs"/>
            </a:endParaRPr>
          </a:p>
          <a:p>
            <a:r>
              <a:rPr lang="en-US" altLang="zh-CN" sz="2000" dirty="0" smtClean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	</a:t>
            </a:r>
            <a:r>
              <a:rPr lang="en-US" altLang="zh-CN" sz="2000" dirty="0" smtClean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Component</a:t>
            </a:r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* _component</a:t>
            </a:r>
            <a:r>
              <a:rPr lang="en-US" altLang="zh-CN" sz="2000" dirty="0" smtClean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; </a:t>
            </a:r>
          </a:p>
          <a:p>
            <a:r>
              <a:rPr lang="en-US" altLang="zh-CN" sz="2000" dirty="0" smtClean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public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:</a:t>
            </a:r>
          </a:p>
          <a:p>
            <a:r>
              <a:rPr lang="en-US" altLang="zh-CN" sz="2000" dirty="0" smtClean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	Decorator(Component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* component) : _component(component) </a:t>
            </a:r>
            <a:r>
              <a:rPr lang="en-US" altLang="zh-CN" sz="2000" dirty="0" smtClean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{ </a:t>
            </a:r>
          </a:p>
          <a:p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	</a:t>
            </a:r>
            <a:r>
              <a:rPr lang="en-US" altLang="zh-CN" sz="2000" dirty="0" smtClean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}</a:t>
            </a:r>
            <a:endParaRPr lang="en-US" altLang="zh-CN" sz="2000" dirty="0">
              <a:solidFill>
                <a:schemeClr val="tx1"/>
              </a:solidFill>
              <a:latin typeface="Consolas" panose="020B0609020204030204" pitchFamily="49" charset="0"/>
              <a:ea typeface="华文楷体" panose="02010600040101010101" pitchFamily="2" charset="-122"/>
              <a:cs typeface="+mn-cs"/>
            </a:endParaRPr>
          </a:p>
          <a:p>
            <a:r>
              <a:rPr lang="en-US" altLang="zh-CN" sz="2000" dirty="0" smtClean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	virtual 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void </a:t>
            </a:r>
            <a:r>
              <a:rPr lang="en-US" altLang="zh-CN" sz="2000" dirty="0" err="1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addon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() = 0;</a:t>
            </a:r>
          </a:p>
          <a:p>
            <a:r>
              <a:rPr lang="en-US" altLang="zh-CN" sz="2000" dirty="0" smtClean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	void </a:t>
            </a:r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draw() {</a:t>
            </a:r>
          </a:p>
          <a:p>
            <a:r>
              <a:rPr lang="en-US" altLang="zh-CN" sz="2000" dirty="0" smtClean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		</a:t>
            </a:r>
            <a:r>
              <a:rPr lang="en-US" altLang="zh-CN" sz="2000" dirty="0" err="1" smtClean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addon</a:t>
            </a:r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();</a:t>
            </a:r>
          </a:p>
          <a:p>
            <a:r>
              <a:rPr lang="en-US" altLang="zh-CN" sz="2000" dirty="0" smtClean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		_</a:t>
            </a:r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component -&gt; draw();</a:t>
            </a:r>
          </a:p>
          <a:p>
            <a:r>
              <a:rPr lang="en-US" altLang="zh-CN" sz="2000" dirty="0" smtClean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	}</a:t>
            </a:r>
            <a:endParaRPr lang="en-US" altLang="zh-CN" sz="2000" dirty="0">
              <a:solidFill>
                <a:srgbClr val="FF0000"/>
              </a:solidFill>
              <a:latin typeface="Consolas" panose="020B0609020204030204" pitchFamily="49" charset="0"/>
              <a:ea typeface="华文楷体" panose="02010600040101010101" pitchFamily="2" charset="-122"/>
              <a:cs typeface="+mn-cs"/>
            </a:endParaRPr>
          </a:p>
          <a:p>
            <a:r>
              <a:rPr lang="en-US" altLang="zh-CN" sz="2000" dirty="0" smtClean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};</a:t>
            </a:r>
            <a:endParaRPr lang="en-US" altLang="zh-CN" sz="2000" dirty="0">
              <a:solidFill>
                <a:schemeClr val="tx1"/>
              </a:solidFill>
              <a:latin typeface="Consolas" panose="020B0609020204030204" pitchFamily="49" charset="0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45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95997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</a:t>
            </a:r>
          </a:p>
        </p:txBody>
      </p:sp>
      <p:sp>
        <p:nvSpPr>
          <p:cNvPr id="5" name="TextBox 3"/>
          <p:cNvSpPr txBox="1"/>
          <p:nvPr/>
        </p:nvSpPr>
        <p:spPr>
          <a:xfrm>
            <a:off x="628650" y="1412776"/>
            <a:ext cx="7886700" cy="5016758"/>
          </a:xfrm>
          <a:prstGeom prst="rect">
            <a:avLst/>
          </a:prstGeom>
          <a:noFill/>
          <a:ln w="31750">
            <a:solidFill>
              <a:srgbClr val="0070C0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rgbClr val="006666"/>
                </a:solidFill>
                <a:latin typeface="Letter Gothic" pitchFamily="49" charset="0"/>
                <a:cs typeface="Courier New" pitchFamily="49" charset="0"/>
              </a:defRPr>
            </a:lvl1pPr>
          </a:lstStyle>
          <a:p>
            <a:r>
              <a:rPr lang="en-US" altLang="zh-CN" sz="1600" dirty="0" smtClean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//</a:t>
            </a:r>
            <a:r>
              <a:rPr lang="zh-CN" altLang="en-US" sz="1600" dirty="0" smtClean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包裹原</a:t>
            </a:r>
            <a:r>
              <a:rPr lang="en-US" altLang="zh-CN" sz="1600" dirty="0" smtClean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Component</a:t>
            </a:r>
            <a:r>
              <a:rPr lang="zh-CN" altLang="en-US" sz="1600" dirty="0" smtClean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并扩充</a:t>
            </a:r>
            <a:r>
              <a:rPr lang="zh-CN" altLang="en-US" sz="16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边框</a:t>
            </a:r>
            <a:endParaRPr lang="en-US" altLang="zh-CN" sz="1600" dirty="0" smtClean="0">
              <a:solidFill>
                <a:srgbClr val="FF0000"/>
              </a:solidFill>
              <a:latin typeface="Consolas" panose="020B0609020204030204" pitchFamily="49" charset="0"/>
              <a:ea typeface="华文楷体" panose="02010600040101010101" pitchFamily="2" charset="-122"/>
              <a:cs typeface="+mn-cs"/>
            </a:endParaRPr>
          </a:p>
          <a:p>
            <a:r>
              <a:rPr lang="en-US" altLang="zh-CN" sz="1600" dirty="0" smtClean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class </a:t>
            </a:r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Border : </a:t>
            </a:r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public Decorator </a:t>
            </a:r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{</a:t>
            </a:r>
          </a:p>
          <a:p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public:</a:t>
            </a:r>
          </a:p>
          <a:p>
            <a:r>
              <a:rPr lang="en-US" altLang="zh-CN" sz="1600" dirty="0" smtClean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	Border(Component</a:t>
            </a:r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* component) : Decorator(component) { }</a:t>
            </a:r>
          </a:p>
          <a:p>
            <a:r>
              <a:rPr lang="en-US" altLang="zh-CN" sz="1600" dirty="0" smtClean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	void </a:t>
            </a:r>
            <a:r>
              <a:rPr lang="en-US" altLang="zh-CN" sz="1600" dirty="0" err="1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addon</a:t>
            </a:r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() { </a:t>
            </a:r>
            <a:r>
              <a:rPr lang="en-US" altLang="zh-CN" sz="1600" dirty="0" err="1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cout</a:t>
            </a:r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 &lt;&lt; "Bordered "; } </a:t>
            </a:r>
          </a:p>
          <a:p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};</a:t>
            </a:r>
          </a:p>
          <a:p>
            <a:endParaRPr lang="en-US" altLang="zh-CN" sz="1600" dirty="0" smtClean="0">
              <a:solidFill>
                <a:schemeClr val="tx1"/>
              </a:solidFill>
              <a:latin typeface="Consolas" panose="020B0609020204030204" pitchFamily="49" charset="0"/>
              <a:ea typeface="华文楷体" panose="02010600040101010101" pitchFamily="2" charset="-122"/>
              <a:cs typeface="+mn-cs"/>
            </a:endParaRPr>
          </a:p>
          <a:p>
            <a:r>
              <a:rPr lang="en-US" altLang="zh-CN" sz="1600" dirty="0" smtClean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//</a:t>
            </a:r>
            <a:r>
              <a:rPr lang="zh-CN" altLang="en-US" sz="16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包裹原</a:t>
            </a:r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Component</a:t>
            </a:r>
            <a:r>
              <a:rPr lang="zh-CN" altLang="en-US" sz="16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并</a:t>
            </a:r>
            <a:r>
              <a:rPr lang="zh-CN" altLang="en-US" sz="1600" dirty="0" smtClean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扩充水平滚动条</a:t>
            </a:r>
            <a:endParaRPr lang="en-US" altLang="zh-CN" sz="1600" dirty="0">
              <a:solidFill>
                <a:srgbClr val="FF0000"/>
              </a:solidFill>
              <a:latin typeface="Consolas" panose="020B0609020204030204" pitchFamily="49" charset="0"/>
              <a:ea typeface="华文楷体" panose="02010600040101010101" pitchFamily="2" charset="-122"/>
            </a:endParaRPr>
          </a:p>
          <a:p>
            <a:r>
              <a:rPr lang="en-US" altLang="zh-CN" sz="1600" dirty="0" smtClean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class </a:t>
            </a:r>
            <a:r>
              <a:rPr lang="en-US" altLang="zh-CN" sz="1600" dirty="0" err="1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HScroll</a:t>
            </a:r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 : </a:t>
            </a:r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public Decorator </a:t>
            </a:r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{</a:t>
            </a:r>
          </a:p>
          <a:p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public:</a:t>
            </a:r>
          </a:p>
          <a:p>
            <a:r>
              <a:rPr lang="en-US" altLang="zh-CN" sz="1600" dirty="0" smtClean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	</a:t>
            </a:r>
            <a:r>
              <a:rPr lang="en-US" altLang="zh-CN" sz="1600" dirty="0" err="1" smtClean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HScroll</a:t>
            </a:r>
            <a:r>
              <a:rPr lang="en-US" altLang="zh-CN" sz="1600" dirty="0" smtClean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(Component</a:t>
            </a:r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* component): Decorator(component) { }</a:t>
            </a:r>
          </a:p>
          <a:p>
            <a:r>
              <a:rPr lang="en-US" altLang="zh-CN" sz="1600" dirty="0" smtClean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	void </a:t>
            </a:r>
            <a:r>
              <a:rPr lang="en-US" altLang="zh-CN" sz="1600" dirty="0" err="1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addon</a:t>
            </a:r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() { </a:t>
            </a:r>
            <a:r>
              <a:rPr lang="en-US" altLang="zh-CN" sz="1600" dirty="0" err="1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cout</a:t>
            </a:r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 &lt;&lt; "</a:t>
            </a:r>
            <a:r>
              <a:rPr lang="en-US" altLang="zh-CN" sz="1600" dirty="0" err="1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HScrolled</a:t>
            </a:r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 "; }</a:t>
            </a:r>
          </a:p>
          <a:p>
            <a:r>
              <a:rPr lang="en-US" altLang="zh-CN" sz="1600" dirty="0" smtClean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};</a:t>
            </a:r>
          </a:p>
          <a:p>
            <a:endParaRPr lang="en-US" altLang="zh-CN" sz="1600" dirty="0" smtClean="0">
              <a:solidFill>
                <a:schemeClr val="tx1"/>
              </a:solidFill>
              <a:latin typeface="Consolas" panose="020B0609020204030204" pitchFamily="49" charset="0"/>
              <a:ea typeface="华文楷体" panose="02010600040101010101" pitchFamily="2" charset="-122"/>
              <a:cs typeface="+mn-cs"/>
            </a:endParaRPr>
          </a:p>
          <a:p>
            <a:r>
              <a:rPr lang="en-US" altLang="zh-CN" sz="1600" dirty="0" smtClean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//</a:t>
            </a:r>
            <a:r>
              <a:rPr lang="zh-CN" altLang="en-US" sz="16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包裹原</a:t>
            </a:r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Component</a:t>
            </a:r>
            <a:r>
              <a:rPr lang="zh-CN" altLang="en-US" sz="16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并</a:t>
            </a:r>
            <a:r>
              <a:rPr lang="zh-CN" altLang="en-US" sz="1600" dirty="0" smtClean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扩充垂直滚动条</a:t>
            </a:r>
            <a:endParaRPr lang="en-US" altLang="zh-CN" sz="1600" dirty="0">
              <a:solidFill>
                <a:srgbClr val="FF0000"/>
              </a:solidFill>
              <a:latin typeface="Consolas" panose="020B0609020204030204" pitchFamily="49" charset="0"/>
              <a:ea typeface="华文楷体" panose="02010600040101010101" pitchFamily="2" charset="-122"/>
              <a:cs typeface="+mn-cs"/>
            </a:endParaRPr>
          </a:p>
          <a:p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class </a:t>
            </a:r>
            <a:r>
              <a:rPr lang="en-US" altLang="zh-CN" sz="1600" dirty="0" err="1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VScroll</a:t>
            </a:r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 : </a:t>
            </a:r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public Decorator </a:t>
            </a:r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{</a:t>
            </a:r>
          </a:p>
          <a:p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public:</a:t>
            </a:r>
          </a:p>
          <a:p>
            <a:r>
              <a:rPr lang="en-US" altLang="zh-CN" sz="1600" dirty="0" smtClean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	</a:t>
            </a:r>
            <a:r>
              <a:rPr lang="en-US" altLang="zh-CN" sz="1600" dirty="0" err="1" smtClean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VScroll</a:t>
            </a:r>
            <a:r>
              <a:rPr lang="en-US" altLang="zh-CN" sz="1600" dirty="0" smtClean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(Component</a:t>
            </a:r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* component): Decorator(component) { }</a:t>
            </a:r>
          </a:p>
          <a:p>
            <a:r>
              <a:rPr lang="en-US" altLang="zh-CN" sz="1600" dirty="0" smtClean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	void </a:t>
            </a:r>
            <a:r>
              <a:rPr lang="en-US" altLang="zh-CN" sz="1600" dirty="0" err="1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addon</a:t>
            </a:r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() { </a:t>
            </a:r>
            <a:r>
              <a:rPr lang="en-US" altLang="zh-CN" sz="1600" dirty="0" err="1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cout</a:t>
            </a:r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 &lt;&lt; "</a:t>
            </a:r>
            <a:r>
              <a:rPr lang="en-US" altLang="zh-CN" sz="1600" dirty="0" err="1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VScrolled</a:t>
            </a:r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 "; } </a:t>
            </a:r>
          </a:p>
          <a:p>
            <a:r>
              <a:rPr lang="en-US" altLang="zh-CN" sz="1600" dirty="0" smtClean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};</a:t>
            </a:r>
            <a:endParaRPr lang="en-US" altLang="zh-CN" sz="1600" dirty="0">
              <a:solidFill>
                <a:schemeClr val="tx1"/>
              </a:solidFill>
              <a:latin typeface="Consolas" panose="020B0609020204030204" pitchFamily="49" charset="0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46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46031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</a:t>
            </a:r>
          </a:p>
        </p:txBody>
      </p:sp>
      <p:sp>
        <p:nvSpPr>
          <p:cNvPr id="5" name="TextBox 3"/>
          <p:cNvSpPr txBox="1"/>
          <p:nvPr/>
        </p:nvSpPr>
        <p:spPr>
          <a:xfrm>
            <a:off x="628650" y="1555037"/>
            <a:ext cx="7886700" cy="4093428"/>
          </a:xfrm>
          <a:prstGeom prst="rect">
            <a:avLst/>
          </a:prstGeom>
          <a:noFill/>
          <a:ln w="31750">
            <a:solidFill>
              <a:srgbClr val="0070C0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rgbClr val="006666"/>
                </a:solidFill>
                <a:latin typeface="Letter Gothic" pitchFamily="49" charset="0"/>
                <a:cs typeface="Courier New" pitchFamily="49" charset="0"/>
              </a:defRPr>
            </a:lvl1pPr>
          </a:lstStyle>
          <a:p>
            <a:endParaRPr lang="en-US" altLang="zh-CN" sz="2000" dirty="0">
              <a:solidFill>
                <a:schemeClr val="tx1"/>
              </a:solidFill>
              <a:latin typeface="Consolas" panose="020B0609020204030204" pitchFamily="49" charset="0"/>
              <a:ea typeface="华文楷体" panose="02010600040101010101" pitchFamily="2" charset="-122"/>
              <a:cs typeface="+mn-cs"/>
            </a:endParaRPr>
          </a:p>
          <a:p>
            <a:r>
              <a:rPr lang="en-US" altLang="zh-CN" sz="2000" dirty="0" err="1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int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 main(</a:t>
            </a:r>
            <a:r>
              <a:rPr lang="en-US" altLang="zh-CN" sz="2000" dirty="0" err="1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int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 </a:t>
            </a:r>
            <a:r>
              <a:rPr lang="en-US" altLang="zh-CN" sz="2000" dirty="0" err="1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argc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, char** </a:t>
            </a:r>
            <a:r>
              <a:rPr lang="en-US" altLang="zh-CN" sz="2000" dirty="0" err="1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argv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) </a:t>
            </a:r>
            <a:r>
              <a:rPr lang="en-US" altLang="zh-CN" sz="2000" dirty="0" smtClean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{</a:t>
            </a:r>
          </a:p>
          <a:p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	</a:t>
            </a:r>
            <a:r>
              <a:rPr lang="en-US" altLang="zh-CN" sz="2000" dirty="0" smtClean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//</a:t>
            </a:r>
            <a:r>
              <a:rPr lang="zh-CN" altLang="en-US" sz="2000" dirty="0" smtClean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基础的</a:t>
            </a:r>
            <a:r>
              <a:rPr lang="en-US" altLang="zh-CN" sz="2000" dirty="0" err="1" smtClean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textView</a:t>
            </a:r>
            <a:endParaRPr lang="en-US" altLang="zh-CN" sz="2000" dirty="0">
              <a:solidFill>
                <a:srgbClr val="FF0000"/>
              </a:solidFill>
              <a:latin typeface="Consolas" panose="020B0609020204030204" pitchFamily="49" charset="0"/>
              <a:ea typeface="华文楷体" panose="02010600040101010101" pitchFamily="2" charset="-122"/>
              <a:cs typeface="+mn-cs"/>
            </a:endParaRPr>
          </a:p>
          <a:p>
            <a:r>
              <a:rPr lang="en-US" altLang="zh-CN" sz="2000" dirty="0" smtClean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	</a:t>
            </a:r>
            <a:r>
              <a:rPr lang="en-US" altLang="zh-CN" sz="2000" dirty="0" err="1" smtClean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TextView</a:t>
            </a:r>
            <a:r>
              <a:rPr lang="en-US" altLang="zh-CN" sz="2000" dirty="0" smtClean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 </a:t>
            </a:r>
            <a:r>
              <a:rPr lang="en-US" altLang="zh-CN" sz="2000" dirty="0" err="1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textView</a:t>
            </a:r>
            <a:r>
              <a:rPr lang="en-US" altLang="zh-CN" sz="2000" dirty="0" smtClean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;</a:t>
            </a:r>
          </a:p>
          <a:p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	</a:t>
            </a:r>
            <a:r>
              <a:rPr lang="en-US" altLang="zh-CN" sz="2000" dirty="0" smtClean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//</a:t>
            </a:r>
            <a:r>
              <a:rPr lang="zh-CN" altLang="en-US" sz="2000" dirty="0" smtClean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在基础</a:t>
            </a:r>
            <a:r>
              <a:rPr lang="en-US" altLang="zh-CN" sz="2000" dirty="0" err="1" smtClean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textView</a:t>
            </a:r>
            <a:r>
              <a:rPr lang="zh-CN" altLang="en-US" sz="2000" dirty="0" smtClean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上增加滚动条</a:t>
            </a:r>
            <a:endParaRPr lang="en-US" altLang="zh-CN" sz="2000" dirty="0">
              <a:solidFill>
                <a:srgbClr val="FF0000"/>
              </a:solidFill>
              <a:latin typeface="Consolas" panose="020B0609020204030204" pitchFamily="49" charset="0"/>
              <a:ea typeface="华文楷体" panose="02010600040101010101" pitchFamily="2" charset="-122"/>
            </a:endParaRPr>
          </a:p>
          <a:p>
            <a:r>
              <a:rPr lang="en-US" altLang="zh-CN" sz="2000" dirty="0" smtClean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	</a:t>
            </a:r>
            <a:r>
              <a:rPr lang="en-US" altLang="zh-CN" sz="2000" dirty="0" err="1" smtClean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VScroll</a:t>
            </a:r>
            <a:r>
              <a:rPr lang="en-US" altLang="zh-CN" sz="2000" dirty="0" smtClean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 </a:t>
            </a:r>
            <a:r>
              <a:rPr lang="en-US" altLang="zh-CN" sz="2000" dirty="0" err="1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vs_TextView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(</a:t>
            </a:r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&amp;</a:t>
            </a:r>
            <a:r>
              <a:rPr lang="en-US" altLang="zh-CN" sz="2000" dirty="0" err="1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textView</a:t>
            </a:r>
            <a:r>
              <a:rPr lang="en-US" altLang="zh-CN" sz="2000" dirty="0" smtClean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);</a:t>
            </a:r>
          </a:p>
          <a:p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	//</a:t>
            </a:r>
            <a:r>
              <a:rPr lang="zh-CN" altLang="en-US" sz="2000" dirty="0" smtClean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在增加垂直滚动条的基础上增加滚动横条</a:t>
            </a:r>
            <a:endParaRPr lang="en-US" altLang="zh-CN" sz="2000" dirty="0">
              <a:solidFill>
                <a:srgbClr val="FF0000"/>
              </a:solidFill>
              <a:latin typeface="Consolas" panose="020B0609020204030204" pitchFamily="49" charset="0"/>
              <a:ea typeface="华文楷体" panose="02010600040101010101" pitchFamily="2" charset="-122"/>
            </a:endParaRPr>
          </a:p>
          <a:p>
            <a:r>
              <a:rPr lang="en-US" altLang="zh-CN" sz="2000" dirty="0" smtClean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	</a:t>
            </a:r>
            <a:r>
              <a:rPr lang="en-US" altLang="zh-CN" sz="2000" dirty="0" err="1" smtClean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HScroll</a:t>
            </a:r>
            <a:r>
              <a:rPr lang="en-US" altLang="zh-CN" sz="2000" dirty="0" smtClean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 </a:t>
            </a:r>
            <a:r>
              <a:rPr lang="en-US" altLang="zh-CN" sz="2000" dirty="0" err="1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hs_vs_TextView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(</a:t>
            </a:r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&amp;</a:t>
            </a:r>
            <a:r>
              <a:rPr lang="en-US" altLang="zh-CN" sz="2000" dirty="0" err="1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vs_TextView</a:t>
            </a:r>
            <a:r>
              <a:rPr lang="en-US" altLang="zh-CN" sz="2000" dirty="0" smtClean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);</a:t>
            </a:r>
          </a:p>
          <a:p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	//</a:t>
            </a:r>
            <a:r>
              <a:rPr lang="zh-CN" altLang="en-US" sz="20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在</a:t>
            </a:r>
            <a:r>
              <a:rPr lang="zh-CN" altLang="en-US" sz="2000" dirty="0" smtClean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增加水平与垂直滚动条之后增加边框</a:t>
            </a:r>
            <a:endParaRPr lang="en-US" altLang="zh-CN" sz="2000" dirty="0" smtClean="0">
              <a:solidFill>
                <a:schemeClr val="tx1"/>
              </a:solidFill>
              <a:latin typeface="Consolas" panose="020B0609020204030204" pitchFamily="49" charset="0"/>
              <a:ea typeface="华文楷体" panose="02010600040101010101" pitchFamily="2" charset="-122"/>
              <a:cs typeface="+mn-cs"/>
            </a:endParaRPr>
          </a:p>
          <a:p>
            <a:r>
              <a:rPr lang="en-US" altLang="zh-CN" sz="2000" dirty="0" smtClean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	Border </a:t>
            </a:r>
            <a:r>
              <a:rPr lang="en-US" altLang="zh-CN" sz="2000" dirty="0" err="1" smtClean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b_hs_vs_TextView</a:t>
            </a:r>
            <a:r>
              <a:rPr lang="en-US" altLang="zh-CN" sz="2000" dirty="0" smtClean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(</a:t>
            </a:r>
            <a:r>
              <a:rPr lang="en-US" altLang="zh-CN" sz="2000" dirty="0" smtClean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&amp;</a:t>
            </a:r>
            <a:r>
              <a:rPr lang="en-US" altLang="zh-CN" sz="2000" dirty="0" err="1" smtClean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hs_vs_TextView</a:t>
            </a:r>
            <a:r>
              <a:rPr lang="en-US" altLang="zh-CN" sz="2000" dirty="0" smtClean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);</a:t>
            </a:r>
          </a:p>
          <a:p>
            <a:r>
              <a:rPr lang="en-US" altLang="zh-CN" sz="2000" dirty="0" smtClean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	</a:t>
            </a:r>
            <a:r>
              <a:rPr lang="en-US" altLang="zh-CN" sz="2000" dirty="0" err="1" smtClean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b_hs_vs_TextView.draw</a:t>
            </a:r>
            <a:r>
              <a:rPr lang="en-US" altLang="zh-CN" sz="2000" dirty="0" smtClean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();</a:t>
            </a:r>
            <a:endParaRPr lang="en-US" altLang="zh-CN" sz="2000" dirty="0">
              <a:solidFill>
                <a:schemeClr val="tx1"/>
              </a:solidFill>
              <a:latin typeface="Consolas" panose="020B0609020204030204" pitchFamily="49" charset="0"/>
              <a:ea typeface="华文楷体" panose="02010600040101010101" pitchFamily="2" charset="-122"/>
              <a:cs typeface="+mn-cs"/>
            </a:endParaRPr>
          </a:p>
          <a:p>
            <a:r>
              <a:rPr lang="en-US" altLang="zh-CN" sz="2000" dirty="0" smtClean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	return 0;</a:t>
            </a:r>
          </a:p>
          <a:p>
            <a:r>
              <a:rPr lang="en-US" altLang="zh-CN" sz="2000" dirty="0" smtClean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}</a:t>
            </a:r>
            <a:endParaRPr lang="en-US" altLang="zh-CN" sz="2000" dirty="0">
              <a:solidFill>
                <a:schemeClr val="tx1"/>
              </a:solidFill>
              <a:latin typeface="Consolas" panose="020B0609020204030204" pitchFamily="49" charset="0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47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51565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运行过程与结果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13211" y="2943497"/>
            <a:ext cx="3683726" cy="369332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b="1" dirty="0" err="1">
                <a:latin typeface="Courier New" panose="02070309020205020404" pitchFamily="49" charset="0"/>
                <a:ea typeface="MS Gothic" panose="020B0609070205080204" pitchFamily="49" charset="-128"/>
              </a:rPr>
              <a:t>b_hs_vs_TextView.draw</a:t>
            </a:r>
            <a:r>
              <a:rPr lang="en-US" altLang="zh-CN" b="1" dirty="0" smtClean="0">
                <a:latin typeface="Courier New" panose="02070309020205020404" pitchFamily="49" charset="0"/>
                <a:ea typeface="MS Gothic" panose="020B0609070205080204" pitchFamily="49" charset="-128"/>
              </a:rPr>
              <a:t>();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500867" y="3471597"/>
            <a:ext cx="3252108" cy="646331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Courier New" panose="02070309020205020404" pitchFamily="49" charset="0"/>
                <a:ea typeface="MS Gothic" panose="020B0609070205080204" pitchFamily="49" charset="-128"/>
              </a:rPr>
              <a:t>Border::</a:t>
            </a:r>
            <a:r>
              <a:rPr lang="en-US" altLang="zh-CN" b="1" dirty="0" err="1" smtClean="0">
                <a:latin typeface="Courier New" panose="02070309020205020404" pitchFamily="49" charset="0"/>
                <a:ea typeface="MS Gothic" panose="020B0609070205080204" pitchFamily="49" charset="-128"/>
              </a:rPr>
              <a:t>addon</a:t>
            </a:r>
            <a:r>
              <a:rPr lang="en-US" altLang="zh-CN" b="1" dirty="0" smtClean="0">
                <a:latin typeface="Courier New" panose="02070309020205020404" pitchFamily="49" charset="0"/>
                <a:ea typeface="MS Gothic" panose="020B0609070205080204" pitchFamily="49" charset="-128"/>
              </a:rPr>
              <a:t>();</a:t>
            </a:r>
          </a:p>
          <a:p>
            <a:r>
              <a:rPr lang="en-US" altLang="zh-CN" b="1" dirty="0" err="1" smtClean="0">
                <a:latin typeface="Courier New" panose="02070309020205020404" pitchFamily="49" charset="0"/>
                <a:ea typeface="MS Gothic" panose="020B0609070205080204" pitchFamily="49" charset="-128"/>
              </a:rPr>
              <a:t>hs_vs_TextView.draw</a:t>
            </a:r>
            <a:r>
              <a:rPr lang="en-US" altLang="zh-CN" b="1" dirty="0" smtClean="0">
                <a:latin typeface="Courier New" panose="02070309020205020404" pitchFamily="49" charset="0"/>
                <a:ea typeface="MS Gothic" panose="020B0609070205080204" pitchFamily="49" charset="-128"/>
              </a:rPr>
              <a:t>();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2963907" y="4276696"/>
            <a:ext cx="2879545" cy="646331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b="1" dirty="0" err="1" smtClean="0">
                <a:latin typeface="Courier New" panose="02070309020205020404" pitchFamily="49" charset="0"/>
                <a:ea typeface="MS Gothic" panose="020B0609070205080204" pitchFamily="49" charset="-128"/>
              </a:rPr>
              <a:t>HScroll</a:t>
            </a:r>
            <a:r>
              <a:rPr lang="en-US" altLang="zh-CN" b="1" dirty="0" smtClean="0">
                <a:latin typeface="Courier New" panose="02070309020205020404" pitchFamily="49" charset="0"/>
                <a:ea typeface="MS Gothic" panose="020B0609070205080204" pitchFamily="49" charset="-128"/>
              </a:rPr>
              <a:t>::</a:t>
            </a:r>
            <a:r>
              <a:rPr lang="en-US" altLang="zh-CN" b="1" dirty="0" err="1" smtClean="0">
                <a:latin typeface="Courier New" panose="02070309020205020404" pitchFamily="49" charset="0"/>
                <a:ea typeface="MS Gothic" panose="020B0609070205080204" pitchFamily="49" charset="-128"/>
              </a:rPr>
              <a:t>addon</a:t>
            </a:r>
            <a:r>
              <a:rPr lang="en-US" altLang="zh-CN" b="1" dirty="0" smtClean="0">
                <a:latin typeface="Courier New" panose="02070309020205020404" pitchFamily="49" charset="0"/>
                <a:ea typeface="MS Gothic" panose="020B0609070205080204" pitchFamily="49" charset="-128"/>
              </a:rPr>
              <a:t>();</a:t>
            </a:r>
          </a:p>
          <a:p>
            <a:r>
              <a:rPr lang="en-US" altLang="zh-CN" b="1" dirty="0" err="1" smtClean="0">
                <a:latin typeface="Courier New" panose="02070309020205020404" pitchFamily="49" charset="0"/>
                <a:ea typeface="MS Gothic" panose="020B0609070205080204" pitchFamily="49" charset="-128"/>
              </a:rPr>
              <a:t>vs_TextView.draw</a:t>
            </a:r>
            <a:r>
              <a:rPr lang="en-US" altLang="zh-CN" b="1" dirty="0" smtClean="0">
                <a:latin typeface="Courier New" panose="02070309020205020404" pitchFamily="49" charset="0"/>
                <a:ea typeface="MS Gothic" panose="020B0609070205080204" pitchFamily="49" charset="-128"/>
              </a:rPr>
              <a:t>();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4069895" y="5081795"/>
            <a:ext cx="2879545" cy="646331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b="1" dirty="0" err="1" smtClean="0">
                <a:latin typeface="Courier New" panose="02070309020205020404" pitchFamily="49" charset="0"/>
                <a:ea typeface="MS Gothic" panose="020B0609070205080204" pitchFamily="49" charset="-128"/>
              </a:rPr>
              <a:t>VScroll</a:t>
            </a:r>
            <a:r>
              <a:rPr lang="en-US" altLang="zh-CN" b="1" dirty="0" smtClean="0">
                <a:latin typeface="Courier New" panose="02070309020205020404" pitchFamily="49" charset="0"/>
                <a:ea typeface="MS Gothic" panose="020B0609070205080204" pitchFamily="49" charset="-128"/>
              </a:rPr>
              <a:t>::</a:t>
            </a:r>
            <a:r>
              <a:rPr lang="en-US" altLang="zh-CN" b="1" dirty="0" err="1" smtClean="0">
                <a:latin typeface="Courier New" panose="02070309020205020404" pitchFamily="49" charset="0"/>
                <a:ea typeface="MS Gothic" panose="020B0609070205080204" pitchFamily="49" charset="-128"/>
              </a:rPr>
              <a:t>addon</a:t>
            </a:r>
            <a:r>
              <a:rPr lang="en-US" altLang="zh-CN" b="1" dirty="0" smtClean="0">
                <a:latin typeface="Courier New" panose="02070309020205020404" pitchFamily="49" charset="0"/>
                <a:ea typeface="MS Gothic" panose="020B0609070205080204" pitchFamily="49" charset="-128"/>
              </a:rPr>
              <a:t>();</a:t>
            </a:r>
          </a:p>
          <a:p>
            <a:r>
              <a:rPr lang="en-US" altLang="zh-CN" b="1" dirty="0" err="1" smtClean="0">
                <a:latin typeface="Courier New" panose="02070309020205020404" pitchFamily="49" charset="0"/>
                <a:ea typeface="MS Gothic" panose="020B0609070205080204" pitchFamily="49" charset="-128"/>
              </a:rPr>
              <a:t>textView.draw</a:t>
            </a:r>
            <a:r>
              <a:rPr lang="en-US" altLang="zh-CN" b="1" dirty="0" smtClean="0">
                <a:latin typeface="Courier New" panose="02070309020205020404" pitchFamily="49" charset="0"/>
                <a:ea typeface="MS Gothic" panose="020B0609070205080204" pitchFamily="49" charset="-128"/>
              </a:rPr>
              <a:t>();</a:t>
            </a:r>
            <a:endParaRPr lang="zh-CN" altLang="en-US" dirty="0"/>
          </a:p>
        </p:txBody>
      </p:sp>
      <p:cxnSp>
        <p:nvCxnSpPr>
          <p:cNvPr id="14" name="肘形连接符 13"/>
          <p:cNvCxnSpPr>
            <a:endCxn id="9" idx="1"/>
          </p:cNvCxnSpPr>
          <p:nvPr/>
        </p:nvCxnSpPr>
        <p:spPr>
          <a:xfrm rot="16200000" flipH="1">
            <a:off x="1082803" y="3376699"/>
            <a:ext cx="481934" cy="354194"/>
          </a:xfrm>
          <a:prstGeom prst="bentConnector2">
            <a:avLst/>
          </a:prstGeom>
          <a:ln w="2857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肘形连接符 15"/>
          <p:cNvCxnSpPr/>
          <p:nvPr/>
        </p:nvCxnSpPr>
        <p:spPr>
          <a:xfrm rot="16200000" flipH="1">
            <a:off x="2554619" y="4181797"/>
            <a:ext cx="481934" cy="354194"/>
          </a:xfrm>
          <a:prstGeom prst="bentConnector2">
            <a:avLst/>
          </a:prstGeom>
          <a:ln w="2857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肘形连接符 16"/>
          <p:cNvCxnSpPr/>
          <p:nvPr/>
        </p:nvCxnSpPr>
        <p:spPr>
          <a:xfrm rot="16200000" flipH="1">
            <a:off x="3651831" y="4986897"/>
            <a:ext cx="481934" cy="354194"/>
          </a:xfrm>
          <a:prstGeom prst="bentConnector2">
            <a:avLst/>
          </a:prstGeom>
          <a:ln w="2857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3979817" y="3648891"/>
            <a:ext cx="1529850" cy="0"/>
          </a:xfrm>
          <a:prstGeom prst="straightConnector1">
            <a:avLst/>
          </a:prstGeom>
          <a:ln w="2222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5509667" y="3463805"/>
            <a:ext cx="1532708" cy="369332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Bordered</a:t>
            </a:r>
            <a:endParaRPr lang="zh-CN" altLang="en-US" dirty="0"/>
          </a:p>
        </p:txBody>
      </p:sp>
      <p:cxnSp>
        <p:nvCxnSpPr>
          <p:cNvPr id="21" name="直接箭头连接符 20"/>
          <p:cNvCxnSpPr/>
          <p:nvPr/>
        </p:nvCxnSpPr>
        <p:spPr>
          <a:xfrm>
            <a:off x="5423945" y="4448757"/>
            <a:ext cx="1177152" cy="0"/>
          </a:xfrm>
          <a:prstGeom prst="straightConnector1">
            <a:avLst/>
          </a:prstGeom>
          <a:ln w="2222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6601097" y="4272800"/>
            <a:ext cx="1532708" cy="369332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HScrolled</a:t>
            </a:r>
            <a:endParaRPr lang="zh-CN" altLang="en-US" dirty="0"/>
          </a:p>
        </p:txBody>
      </p:sp>
      <p:cxnSp>
        <p:nvCxnSpPr>
          <p:cNvPr id="23" name="直接箭头连接符 22"/>
          <p:cNvCxnSpPr/>
          <p:nvPr/>
        </p:nvCxnSpPr>
        <p:spPr>
          <a:xfrm>
            <a:off x="6757851" y="5266881"/>
            <a:ext cx="853441" cy="0"/>
          </a:xfrm>
          <a:prstGeom prst="straightConnector1">
            <a:avLst/>
          </a:prstGeom>
          <a:ln w="2222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7611292" y="4977183"/>
            <a:ext cx="1532708" cy="369332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VScrolled</a:t>
            </a:r>
            <a:endParaRPr lang="zh-CN" altLang="en-US" dirty="0"/>
          </a:p>
        </p:txBody>
      </p:sp>
      <p:cxnSp>
        <p:nvCxnSpPr>
          <p:cNvPr id="27" name="直接箭头连接符 26"/>
          <p:cNvCxnSpPr/>
          <p:nvPr/>
        </p:nvCxnSpPr>
        <p:spPr>
          <a:xfrm>
            <a:off x="6757851" y="5574301"/>
            <a:ext cx="853441" cy="0"/>
          </a:xfrm>
          <a:prstGeom prst="straightConnector1">
            <a:avLst/>
          </a:prstGeom>
          <a:ln w="2222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7611292" y="5482101"/>
            <a:ext cx="1532708" cy="369332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TextView</a:t>
            </a:r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48</a:t>
            </a:fld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846" y="1806264"/>
            <a:ext cx="8020594" cy="500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506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调用的链式关系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4477603"/>
            <a:ext cx="7886700" cy="1699360"/>
          </a:xfrm>
        </p:spPr>
        <p:txBody>
          <a:bodyPr/>
          <a:lstStyle/>
          <a:p>
            <a:r>
              <a:rPr lang="zh-CN" altLang="en-US" dirty="0" smtClean="0"/>
              <a:t>每个对象无需了解整个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链的全貌</a:t>
            </a:r>
            <a:endParaRPr lang="en-US" altLang="zh-CN" dirty="0" smtClean="0"/>
          </a:p>
          <a:p>
            <a:r>
              <a:rPr lang="zh-CN" altLang="en-US" dirty="0"/>
              <a:t>每</a:t>
            </a:r>
            <a:r>
              <a:rPr lang="zh-CN" altLang="en-US" dirty="0" smtClean="0"/>
              <a:t>一次都是将之前的版本完全包裹住，再增加新的功能。换句话说，有多少个新功能就包裹几次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AD4BB-78AE-4348-B817-7175D1FF9E4B}" type="slidenum">
              <a:rPr lang="zh-CN" altLang="en-US" smtClean="0"/>
              <a:pPr/>
              <a:t>49</a:t>
            </a:fld>
            <a:endParaRPr lang="zh-CN" altLang="en-US" dirty="0"/>
          </a:p>
        </p:txBody>
      </p:sp>
      <p:sp>
        <p:nvSpPr>
          <p:cNvPr id="5" name="TextBox 3"/>
          <p:cNvSpPr txBox="1"/>
          <p:nvPr/>
        </p:nvSpPr>
        <p:spPr>
          <a:xfrm>
            <a:off x="4807131" y="1269912"/>
            <a:ext cx="3708219" cy="1200329"/>
          </a:xfrm>
          <a:prstGeom prst="rect">
            <a:avLst/>
          </a:prstGeom>
          <a:noFill/>
          <a:ln w="31750">
            <a:solidFill>
              <a:srgbClr val="0070C0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rgbClr val="006666"/>
                </a:solidFill>
                <a:latin typeface="Letter Gothic" pitchFamily="49" charset="0"/>
                <a:cs typeface="Courier New" pitchFamily="49" charset="0"/>
              </a:defRPr>
            </a:lvl1pPr>
          </a:lstStyle>
          <a:p>
            <a:r>
              <a:rPr lang="en-US" altLang="zh-CN" b="1" dirty="0" smtClean="0">
                <a:solidFill>
                  <a:srgbClr val="C00000"/>
                </a:solidFill>
                <a:latin typeface="Courier New" panose="02070309020205020404" pitchFamily="49" charset="0"/>
                <a:ea typeface="MS Gothic" panose="020B0609070205080204" pitchFamily="49" charset="-128"/>
              </a:rPr>
              <a:t>void Decorator::draw</a:t>
            </a:r>
            <a:r>
              <a:rPr lang="en-US" altLang="zh-CN" b="1" dirty="0">
                <a:solidFill>
                  <a:srgbClr val="C00000"/>
                </a:solidFill>
                <a:latin typeface="Courier New" panose="02070309020205020404" pitchFamily="49" charset="0"/>
                <a:ea typeface="MS Gothic" panose="020B0609070205080204" pitchFamily="49" charset="-128"/>
              </a:rPr>
              <a:t>() {</a:t>
            </a:r>
          </a:p>
          <a:p>
            <a:r>
              <a:rPr lang="en-US" altLang="zh-CN" b="1" dirty="0" smtClean="0">
                <a:solidFill>
                  <a:srgbClr val="C00000"/>
                </a:solidFill>
                <a:latin typeface="Courier New" panose="02070309020205020404" pitchFamily="49" charset="0"/>
                <a:ea typeface="MS Gothic" panose="020B0609070205080204" pitchFamily="49" charset="-128"/>
              </a:rPr>
              <a:t>  </a:t>
            </a:r>
            <a:r>
              <a:rPr lang="en-US" altLang="zh-CN" b="1" dirty="0" err="1" smtClean="0">
                <a:solidFill>
                  <a:srgbClr val="C00000"/>
                </a:solidFill>
                <a:latin typeface="Courier New" panose="02070309020205020404" pitchFamily="49" charset="0"/>
                <a:ea typeface="MS Gothic" panose="020B0609070205080204" pitchFamily="49" charset="-128"/>
              </a:rPr>
              <a:t>addon</a:t>
            </a:r>
            <a:r>
              <a:rPr lang="en-US" altLang="zh-CN" b="1" dirty="0">
                <a:solidFill>
                  <a:srgbClr val="C00000"/>
                </a:solidFill>
                <a:latin typeface="Courier New" panose="02070309020205020404" pitchFamily="49" charset="0"/>
                <a:ea typeface="MS Gothic" panose="020B0609070205080204" pitchFamily="49" charset="-128"/>
              </a:rPr>
              <a:t>();</a:t>
            </a:r>
          </a:p>
          <a:p>
            <a:r>
              <a:rPr lang="en-US" altLang="zh-CN" b="1" dirty="0" smtClean="0">
                <a:solidFill>
                  <a:srgbClr val="C00000"/>
                </a:solidFill>
                <a:latin typeface="Courier New" panose="02070309020205020404" pitchFamily="49" charset="0"/>
                <a:ea typeface="MS Gothic" panose="020B0609070205080204" pitchFamily="49" charset="-128"/>
              </a:rPr>
              <a:t>  _</a:t>
            </a:r>
            <a:r>
              <a:rPr lang="en-US" altLang="zh-CN" b="1" dirty="0">
                <a:solidFill>
                  <a:srgbClr val="C00000"/>
                </a:solidFill>
                <a:latin typeface="Courier New" panose="02070309020205020404" pitchFamily="49" charset="0"/>
                <a:ea typeface="MS Gothic" panose="020B0609070205080204" pitchFamily="49" charset="-128"/>
              </a:rPr>
              <a:t>component -&gt; draw();</a:t>
            </a:r>
          </a:p>
          <a:p>
            <a:r>
              <a:rPr lang="en-US" altLang="zh-CN" b="1" dirty="0" smtClean="0">
                <a:solidFill>
                  <a:srgbClr val="C00000"/>
                </a:solidFill>
                <a:latin typeface="Courier New" panose="02070309020205020404" pitchFamily="49" charset="0"/>
                <a:ea typeface="MS Gothic" panose="020B0609070205080204" pitchFamily="49" charset="-128"/>
              </a:rPr>
              <a:t>}</a:t>
            </a:r>
            <a:endParaRPr lang="en-US" altLang="zh-CN" b="1" dirty="0">
              <a:solidFill>
                <a:srgbClr val="C00000"/>
              </a:solidFill>
              <a:latin typeface="Courier New" panose="02070309020205020404" pitchFamily="49" charset="0"/>
              <a:ea typeface="MS Gothic" panose="020B0609070205080204" pitchFamily="49" charset="-128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998764" y="2089714"/>
            <a:ext cx="6836229" cy="2784629"/>
            <a:chOff x="531222" y="3117668"/>
            <a:chExt cx="6836229" cy="2784629"/>
          </a:xfrm>
        </p:grpSpPr>
        <p:sp>
          <p:nvSpPr>
            <p:cNvPr id="6" name="文本框 5"/>
            <p:cNvSpPr txBox="1"/>
            <p:nvPr/>
          </p:nvSpPr>
          <p:spPr>
            <a:xfrm>
              <a:off x="531222" y="3117668"/>
              <a:ext cx="3683726" cy="369332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b="1" dirty="0" err="1">
                  <a:latin typeface="Courier New" panose="02070309020205020404" pitchFamily="49" charset="0"/>
                  <a:ea typeface="MS Gothic" panose="020B0609070205080204" pitchFamily="49" charset="-128"/>
                </a:rPr>
                <a:t>b_hs_vs_TextView.draw</a:t>
              </a:r>
              <a:r>
                <a:rPr lang="en-US" altLang="zh-CN" b="1" dirty="0" smtClean="0">
                  <a:latin typeface="Courier New" panose="02070309020205020404" pitchFamily="49" charset="0"/>
                  <a:ea typeface="MS Gothic" panose="020B0609070205080204" pitchFamily="49" charset="-128"/>
                </a:rPr>
                <a:t>();</a:t>
              </a:r>
              <a:endParaRPr lang="zh-CN" altLang="en-US" dirty="0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918878" y="3645768"/>
              <a:ext cx="3252108" cy="646331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latin typeface="Courier New" panose="02070309020205020404" pitchFamily="49" charset="0"/>
                  <a:ea typeface="MS Gothic" panose="020B0609070205080204" pitchFamily="49" charset="-128"/>
                </a:rPr>
                <a:t>Border::</a:t>
              </a:r>
              <a:r>
                <a:rPr lang="en-US" altLang="zh-CN" b="1" dirty="0" err="1" smtClean="0">
                  <a:latin typeface="Courier New" panose="02070309020205020404" pitchFamily="49" charset="0"/>
                  <a:ea typeface="MS Gothic" panose="020B0609070205080204" pitchFamily="49" charset="-128"/>
                </a:rPr>
                <a:t>addon</a:t>
              </a:r>
              <a:r>
                <a:rPr lang="en-US" altLang="zh-CN" b="1" dirty="0" smtClean="0">
                  <a:latin typeface="Courier New" panose="02070309020205020404" pitchFamily="49" charset="0"/>
                  <a:ea typeface="MS Gothic" panose="020B0609070205080204" pitchFamily="49" charset="-128"/>
                </a:rPr>
                <a:t>();</a:t>
              </a:r>
            </a:p>
            <a:p>
              <a:r>
                <a:rPr lang="en-US" altLang="zh-CN" b="1" dirty="0" err="1" smtClean="0">
                  <a:latin typeface="Courier New" panose="02070309020205020404" pitchFamily="49" charset="0"/>
                  <a:ea typeface="MS Gothic" panose="020B0609070205080204" pitchFamily="49" charset="-128"/>
                </a:rPr>
                <a:t>hs_vs_TextView.draw</a:t>
              </a:r>
              <a:r>
                <a:rPr lang="en-US" altLang="zh-CN" b="1" dirty="0" smtClean="0">
                  <a:latin typeface="Courier New" panose="02070309020205020404" pitchFamily="49" charset="0"/>
                  <a:ea typeface="MS Gothic" panose="020B0609070205080204" pitchFamily="49" charset="-128"/>
                </a:rPr>
                <a:t>();</a:t>
              </a:r>
              <a:endParaRPr lang="zh-CN" altLang="en-US" dirty="0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3381918" y="4450867"/>
              <a:ext cx="2879545" cy="646331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b="1" dirty="0" err="1" smtClean="0">
                  <a:latin typeface="Courier New" panose="02070309020205020404" pitchFamily="49" charset="0"/>
                  <a:ea typeface="MS Gothic" panose="020B0609070205080204" pitchFamily="49" charset="-128"/>
                </a:rPr>
                <a:t>HScroll</a:t>
              </a:r>
              <a:r>
                <a:rPr lang="en-US" altLang="zh-CN" b="1" dirty="0" smtClean="0">
                  <a:latin typeface="Courier New" panose="02070309020205020404" pitchFamily="49" charset="0"/>
                  <a:ea typeface="MS Gothic" panose="020B0609070205080204" pitchFamily="49" charset="-128"/>
                </a:rPr>
                <a:t>::</a:t>
              </a:r>
              <a:r>
                <a:rPr lang="en-US" altLang="zh-CN" b="1" dirty="0" err="1" smtClean="0">
                  <a:latin typeface="Courier New" panose="02070309020205020404" pitchFamily="49" charset="0"/>
                  <a:ea typeface="MS Gothic" panose="020B0609070205080204" pitchFamily="49" charset="-128"/>
                </a:rPr>
                <a:t>addon</a:t>
              </a:r>
              <a:r>
                <a:rPr lang="en-US" altLang="zh-CN" b="1" dirty="0" smtClean="0">
                  <a:latin typeface="Courier New" panose="02070309020205020404" pitchFamily="49" charset="0"/>
                  <a:ea typeface="MS Gothic" panose="020B0609070205080204" pitchFamily="49" charset="-128"/>
                </a:rPr>
                <a:t>();</a:t>
              </a:r>
            </a:p>
            <a:p>
              <a:r>
                <a:rPr lang="en-US" altLang="zh-CN" b="1" dirty="0" err="1" smtClean="0">
                  <a:latin typeface="Courier New" panose="02070309020205020404" pitchFamily="49" charset="0"/>
                  <a:ea typeface="MS Gothic" panose="020B0609070205080204" pitchFamily="49" charset="-128"/>
                </a:rPr>
                <a:t>vs_TextView.draw</a:t>
              </a:r>
              <a:r>
                <a:rPr lang="en-US" altLang="zh-CN" b="1" dirty="0" smtClean="0">
                  <a:latin typeface="Courier New" panose="02070309020205020404" pitchFamily="49" charset="0"/>
                  <a:ea typeface="MS Gothic" panose="020B0609070205080204" pitchFamily="49" charset="-128"/>
                </a:rPr>
                <a:t>();</a:t>
              </a:r>
              <a:endParaRPr lang="zh-CN" altLang="en-US" dirty="0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4487906" y="5255966"/>
              <a:ext cx="2879545" cy="646331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b="1" dirty="0" err="1" smtClean="0">
                  <a:latin typeface="Courier New" panose="02070309020205020404" pitchFamily="49" charset="0"/>
                  <a:ea typeface="MS Gothic" panose="020B0609070205080204" pitchFamily="49" charset="-128"/>
                </a:rPr>
                <a:t>VScroll</a:t>
              </a:r>
              <a:r>
                <a:rPr lang="en-US" altLang="zh-CN" b="1" dirty="0" smtClean="0">
                  <a:latin typeface="Courier New" panose="02070309020205020404" pitchFamily="49" charset="0"/>
                  <a:ea typeface="MS Gothic" panose="020B0609070205080204" pitchFamily="49" charset="-128"/>
                </a:rPr>
                <a:t>::</a:t>
              </a:r>
              <a:r>
                <a:rPr lang="en-US" altLang="zh-CN" b="1" dirty="0" err="1" smtClean="0">
                  <a:latin typeface="Courier New" panose="02070309020205020404" pitchFamily="49" charset="0"/>
                  <a:ea typeface="MS Gothic" panose="020B0609070205080204" pitchFamily="49" charset="-128"/>
                </a:rPr>
                <a:t>addon</a:t>
              </a:r>
              <a:r>
                <a:rPr lang="en-US" altLang="zh-CN" b="1" dirty="0" smtClean="0">
                  <a:latin typeface="Courier New" panose="02070309020205020404" pitchFamily="49" charset="0"/>
                  <a:ea typeface="MS Gothic" panose="020B0609070205080204" pitchFamily="49" charset="-128"/>
                </a:rPr>
                <a:t>();</a:t>
              </a:r>
            </a:p>
            <a:p>
              <a:r>
                <a:rPr lang="en-US" altLang="zh-CN" b="1" dirty="0" err="1" smtClean="0">
                  <a:latin typeface="Courier New" panose="02070309020205020404" pitchFamily="49" charset="0"/>
                  <a:ea typeface="MS Gothic" panose="020B0609070205080204" pitchFamily="49" charset="-128"/>
                </a:rPr>
                <a:t>textView.draw</a:t>
              </a:r>
              <a:r>
                <a:rPr lang="en-US" altLang="zh-CN" b="1" dirty="0" smtClean="0">
                  <a:latin typeface="Courier New" panose="02070309020205020404" pitchFamily="49" charset="0"/>
                  <a:ea typeface="MS Gothic" panose="020B0609070205080204" pitchFamily="49" charset="-128"/>
                </a:rPr>
                <a:t>();</a:t>
              </a:r>
              <a:endParaRPr lang="zh-CN" altLang="en-US" dirty="0"/>
            </a:p>
          </p:txBody>
        </p:sp>
        <p:cxnSp>
          <p:nvCxnSpPr>
            <p:cNvPr id="10" name="肘形连接符 9"/>
            <p:cNvCxnSpPr>
              <a:endCxn id="7" idx="1"/>
            </p:cNvCxnSpPr>
            <p:nvPr/>
          </p:nvCxnSpPr>
          <p:spPr>
            <a:xfrm rot="16200000" flipH="1">
              <a:off x="1500814" y="3550870"/>
              <a:ext cx="481934" cy="354194"/>
            </a:xfrm>
            <a:prstGeom prst="bentConnector2">
              <a:avLst/>
            </a:prstGeom>
            <a:ln w="28575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肘形连接符 10"/>
            <p:cNvCxnSpPr/>
            <p:nvPr/>
          </p:nvCxnSpPr>
          <p:spPr>
            <a:xfrm rot="16200000" flipH="1">
              <a:off x="2972630" y="4355968"/>
              <a:ext cx="481934" cy="354194"/>
            </a:xfrm>
            <a:prstGeom prst="bentConnector2">
              <a:avLst/>
            </a:prstGeom>
            <a:ln w="28575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肘形连接符 11"/>
            <p:cNvCxnSpPr/>
            <p:nvPr/>
          </p:nvCxnSpPr>
          <p:spPr>
            <a:xfrm rot="16200000" flipH="1">
              <a:off x="4069842" y="5161068"/>
              <a:ext cx="481934" cy="354194"/>
            </a:xfrm>
            <a:prstGeom prst="bentConnector2">
              <a:avLst/>
            </a:prstGeom>
            <a:ln w="28575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95639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简单实现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8649" y="1562512"/>
            <a:ext cx="7886701" cy="5078313"/>
          </a:xfrm>
          <a:prstGeom prst="rect">
            <a:avLst/>
          </a:prstGeom>
          <a:noFill/>
          <a:ln w="31750">
            <a:solidFill>
              <a:srgbClr val="0070C0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rgbClr val="006666"/>
                </a:solidFill>
                <a:latin typeface="Letter Gothic" pitchFamily="49" charset="0"/>
                <a:cs typeface="Courier New" pitchFamily="49" charset="0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class </a:t>
            </a:r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MyStack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 : public Stack</a:t>
            </a:r>
            <a:r>
              <a:rPr lang="en-US" altLang="zh-CN" dirty="0" smtClean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{</a:t>
            </a:r>
          </a:p>
          <a:p>
            <a:endParaRPr lang="en-US" altLang="zh-CN" dirty="0" smtClean="0">
              <a:solidFill>
                <a:schemeClr val="tx1"/>
              </a:solidFill>
              <a:latin typeface="Consolas" panose="020B0609020204030204" pitchFamily="49" charset="0"/>
              <a:ea typeface="华文楷体" panose="02010600040101010101" pitchFamily="2" charset="-122"/>
            </a:endParaRPr>
          </a:p>
          <a:p>
            <a:r>
              <a:rPr lang="en-US" altLang="zh-CN" dirty="0" smtClean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private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:</a:t>
            </a:r>
          </a:p>
          <a:p>
            <a:r>
              <a:rPr lang="en-US" altLang="zh-CN" dirty="0" smtClean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	</a:t>
            </a:r>
            <a:r>
              <a:rPr lang="en-US" altLang="zh-CN" dirty="0" err="1" smtClean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int</a:t>
            </a:r>
            <a:r>
              <a:rPr lang="en-US" altLang="zh-CN" dirty="0" smtClean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*</a:t>
            </a:r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m_data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; </a:t>
            </a:r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const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int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m_size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; </a:t>
            </a:r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int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m_top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;</a:t>
            </a:r>
          </a:p>
          <a:p>
            <a:endParaRPr lang="en-US" altLang="zh-CN" dirty="0" smtClean="0">
              <a:solidFill>
                <a:schemeClr val="tx1"/>
              </a:solidFill>
              <a:latin typeface="Consolas" panose="020B0609020204030204" pitchFamily="49" charset="0"/>
              <a:ea typeface="华文楷体" panose="02010600040101010101" pitchFamily="2" charset="-122"/>
              <a:cs typeface="+mn-cs"/>
            </a:endParaRPr>
          </a:p>
          <a:p>
            <a:r>
              <a:rPr lang="en-US" altLang="zh-CN" dirty="0" smtClean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public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:</a:t>
            </a:r>
          </a:p>
          <a:p>
            <a:r>
              <a:rPr lang="en-US" altLang="zh-CN" dirty="0" smtClean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	//</a:t>
            </a:r>
            <a:r>
              <a:rPr lang="zh-CN" altLang="en-US" dirty="0" smtClean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构造函数</a:t>
            </a:r>
            <a:endParaRPr lang="en-US" altLang="zh-CN" dirty="0" smtClean="0">
              <a:solidFill>
                <a:srgbClr val="FF0000"/>
              </a:solidFill>
              <a:latin typeface="Consolas" panose="020B0609020204030204" pitchFamily="49" charset="0"/>
              <a:ea typeface="华文楷体" panose="02010600040101010101" pitchFamily="2" charset="-122"/>
              <a:cs typeface="+mn-cs"/>
            </a:endParaRPr>
          </a:p>
          <a:p>
            <a:r>
              <a:rPr lang="en-US" altLang="zh-CN" dirty="0" smtClean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	</a:t>
            </a:r>
            <a:r>
              <a:rPr lang="en-US" altLang="zh-CN" dirty="0" err="1" smtClean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MyStack</a:t>
            </a:r>
            <a:r>
              <a:rPr lang="en-US" altLang="zh-CN" dirty="0" smtClean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(size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) </a:t>
            </a:r>
            <a:r>
              <a:rPr lang="en-US" altLang="zh-CN" dirty="0" smtClean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: </a:t>
            </a:r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m_size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(size), </a:t>
            </a:r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m_top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(-1), </a:t>
            </a:r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m_data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(NULL) </a:t>
            </a:r>
            <a:r>
              <a:rPr lang="en-US" altLang="zh-CN" dirty="0" smtClean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{</a:t>
            </a:r>
            <a:endParaRPr lang="en-US" altLang="zh-CN" dirty="0">
              <a:solidFill>
                <a:schemeClr val="tx1"/>
              </a:solidFill>
              <a:latin typeface="Consolas" panose="020B0609020204030204" pitchFamily="49" charset="0"/>
              <a:ea typeface="华文楷体" panose="02010600040101010101" pitchFamily="2" charset="-122"/>
              <a:cs typeface="+mn-cs"/>
            </a:endParaRPr>
          </a:p>
          <a:p>
            <a:r>
              <a:rPr lang="en-US" altLang="zh-CN" dirty="0" smtClean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		if 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(</a:t>
            </a:r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m_size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 &gt; 0) </a:t>
            </a:r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m_data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 = new </a:t>
            </a:r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int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[</a:t>
            </a:r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m_size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];</a:t>
            </a:r>
          </a:p>
          <a:p>
            <a:r>
              <a:rPr lang="en-US" altLang="zh-CN" dirty="0" smtClean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	}</a:t>
            </a:r>
          </a:p>
          <a:p>
            <a:r>
              <a:rPr lang="en-US" altLang="zh-CN" dirty="0" smtClean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	//</a:t>
            </a:r>
            <a:r>
              <a:rPr lang="zh-CN" altLang="en-US" dirty="0" smtClean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析构函数</a:t>
            </a:r>
            <a:endParaRPr lang="en-US" altLang="zh-CN" dirty="0">
              <a:solidFill>
                <a:srgbClr val="FF0000"/>
              </a:solidFill>
              <a:latin typeface="Consolas" panose="020B0609020204030204" pitchFamily="49" charset="0"/>
              <a:ea typeface="华文楷体" panose="02010600040101010101" pitchFamily="2" charset="-122"/>
              <a:cs typeface="+mn-cs"/>
            </a:endParaRPr>
          </a:p>
          <a:p>
            <a:r>
              <a:rPr lang="en-US" altLang="zh-CN" dirty="0" smtClean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	virtual 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~</a:t>
            </a:r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MyStack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() {</a:t>
            </a:r>
          </a:p>
          <a:p>
            <a:r>
              <a:rPr lang="en-US" altLang="zh-CN" dirty="0" smtClean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		if 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(</a:t>
            </a:r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m_data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) delete [] </a:t>
            </a:r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m_data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;</a:t>
            </a:r>
          </a:p>
          <a:p>
            <a:r>
              <a:rPr lang="en-US" altLang="zh-CN" dirty="0" smtClean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	}</a:t>
            </a:r>
          </a:p>
          <a:p>
            <a:r>
              <a:rPr lang="en-US" altLang="zh-CN" dirty="0" smtClean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	//</a:t>
            </a:r>
            <a:r>
              <a:rPr lang="zh-CN" altLang="en-US" dirty="0" smtClean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满栈检测</a:t>
            </a:r>
            <a:endParaRPr lang="en-US" altLang="zh-CN" dirty="0">
              <a:solidFill>
                <a:srgbClr val="FF0000"/>
              </a:solidFill>
              <a:latin typeface="Consolas" panose="020B0609020204030204" pitchFamily="49" charset="0"/>
              <a:ea typeface="华文楷体" panose="02010600040101010101" pitchFamily="2" charset="-122"/>
              <a:cs typeface="+mn-cs"/>
            </a:endParaRPr>
          </a:p>
          <a:p>
            <a:r>
              <a:rPr lang="en-US" altLang="zh-CN" dirty="0" smtClean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	bool 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full() { </a:t>
            </a:r>
          </a:p>
          <a:p>
            <a:r>
              <a:rPr lang="en-US" altLang="zh-CN" dirty="0" smtClean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		return </a:t>
            </a:r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m_size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 &lt;= 0 || (m_top+1) == </a:t>
            </a:r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m_size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; </a:t>
            </a:r>
          </a:p>
          <a:p>
            <a:r>
              <a:rPr lang="en-US" altLang="zh-CN" dirty="0" smtClean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1586102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装饰与策略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相同点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通过对象的组合修改对象的功能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以组合替代简单继承，更加灵活，减少冗余</a:t>
            </a:r>
            <a:endParaRPr lang="en-US" altLang="zh-CN" dirty="0" smtClean="0"/>
          </a:p>
          <a:p>
            <a:r>
              <a:rPr lang="zh-CN" altLang="en-US" dirty="0" smtClean="0"/>
              <a:t>不同点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AD4BB-78AE-4348-B817-7175D1FF9E4B}" type="slidenum">
              <a:rPr lang="zh-CN" altLang="en-US" smtClean="0"/>
              <a:pPr/>
              <a:t>50</a:t>
            </a:fld>
            <a:endParaRPr lang="zh-CN" altLang="en-US" dirty="0"/>
          </a:p>
        </p:txBody>
      </p:sp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1320324248"/>
              </p:ext>
            </p:extLst>
          </p:nvPr>
        </p:nvGraphicFramePr>
        <p:xfrm>
          <a:off x="628650" y="3587931"/>
          <a:ext cx="7886700" cy="24148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68168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装饰与代理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都用来改变对象的行为</a:t>
            </a:r>
            <a:endParaRPr lang="en-US" altLang="zh-CN" dirty="0" smtClean="0"/>
          </a:p>
          <a:p>
            <a:r>
              <a:rPr lang="zh-CN" altLang="en-US" dirty="0" smtClean="0"/>
              <a:t>可以把“装饰”看成是一连串的“代理”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AD4BB-78AE-4348-B817-7175D1FF9E4B}" type="slidenum">
              <a:rPr lang="zh-CN" altLang="en-US" smtClean="0"/>
              <a:pPr/>
              <a:t>51</a:t>
            </a:fld>
            <a:endParaRPr lang="zh-CN" altLang="en-US" dirty="0"/>
          </a:p>
        </p:txBody>
      </p:sp>
      <p:graphicFrame>
        <p:nvGraphicFramePr>
          <p:cNvPr id="6" name="图示 5"/>
          <p:cNvGraphicFramePr/>
          <p:nvPr>
            <p:extLst/>
          </p:nvPr>
        </p:nvGraphicFramePr>
        <p:xfrm>
          <a:off x="628650" y="2682239"/>
          <a:ext cx="7886700" cy="33205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33724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本节课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1340768"/>
            <a:ext cx="8136904" cy="4749029"/>
          </a:xfrm>
        </p:spPr>
        <p:txBody>
          <a:bodyPr/>
          <a:lstStyle/>
          <a:p>
            <a:r>
              <a:rPr lang="zh-CN" altLang="en-US" dirty="0" smtClean="0"/>
              <a:t>结构型</a:t>
            </a:r>
            <a:r>
              <a:rPr lang="zh-CN" altLang="en-US" dirty="0"/>
              <a:t>设计模式关心</a:t>
            </a:r>
            <a:r>
              <a:rPr lang="zh-CN" altLang="en-US" dirty="0" smtClean="0">
                <a:solidFill>
                  <a:srgbClr val="FF0000"/>
                </a:solidFill>
              </a:rPr>
              <a:t>对象组成结构上的抽象</a:t>
            </a:r>
            <a:r>
              <a:rPr lang="zh-CN" altLang="en-US" dirty="0" smtClean="0"/>
              <a:t>，包括</a:t>
            </a:r>
            <a:r>
              <a:rPr lang="zh-CN" altLang="en-US" dirty="0" smtClean="0">
                <a:solidFill>
                  <a:srgbClr val="FF0000"/>
                </a:solidFill>
              </a:rPr>
              <a:t>接口，层次，对象组合</a:t>
            </a:r>
            <a:r>
              <a:rPr lang="zh-CN" altLang="en-US" dirty="0" smtClean="0"/>
              <a:t>等。</a:t>
            </a:r>
            <a:endParaRPr lang="en-US" altLang="zh-CN" dirty="0" smtClean="0"/>
          </a:p>
          <a:p>
            <a:pPr lvl="1">
              <a:buSzPct val="75000"/>
              <a:buFont typeface="Wingdings" pitchFamily="2" charset="2"/>
              <a:buChar char="§"/>
            </a:pPr>
            <a:r>
              <a:rPr lang="zh-CN" altLang="en-US" sz="2800" dirty="0" smtClean="0"/>
              <a:t>适配器模式在类与类之间进行转接，能够了类的复用度与灵活性</a:t>
            </a:r>
            <a:endParaRPr lang="en-US" altLang="zh-CN" b="0" dirty="0"/>
          </a:p>
          <a:p>
            <a:pPr lvl="1">
              <a:buSzPct val="75000"/>
              <a:buFont typeface="Wingdings" pitchFamily="2" charset="2"/>
              <a:buChar char="§"/>
            </a:pPr>
            <a:r>
              <a:rPr lang="zh-CN" altLang="en-US" sz="2800" dirty="0" smtClean="0"/>
              <a:t>代理</a:t>
            </a:r>
            <a:r>
              <a:rPr lang="en-US" altLang="zh-CN" sz="2800" dirty="0" smtClean="0"/>
              <a:t>/</a:t>
            </a:r>
            <a:r>
              <a:rPr lang="zh-CN" altLang="en-US" sz="2800" dirty="0" smtClean="0"/>
              <a:t>委托模式减少了类与类层次间的耦合，使得类各自的职责清晰</a:t>
            </a:r>
            <a:endParaRPr lang="en-US" altLang="zh-CN" sz="2800" dirty="0" smtClean="0"/>
          </a:p>
          <a:p>
            <a:pPr lvl="1">
              <a:buSzPct val="75000"/>
              <a:buFont typeface="Wingdings" pitchFamily="2" charset="2"/>
              <a:buChar char="§"/>
            </a:pPr>
            <a:r>
              <a:rPr lang="zh-CN" altLang="en-US" sz="2800" dirty="0"/>
              <a:t>装饰</a:t>
            </a:r>
            <a:r>
              <a:rPr lang="zh-CN" altLang="en-US" sz="2800" dirty="0" smtClean="0"/>
              <a:t>器模式可以动态扩展被装饰类的功能，并留有接口进行持续扩展</a:t>
            </a:r>
            <a:endParaRPr lang="en-US" altLang="zh-CN" b="1" dirty="0" smtClean="0"/>
          </a:p>
          <a:p>
            <a:pPr marL="228600" lvl="2">
              <a:spcBef>
                <a:spcPts val="1000"/>
              </a:spcBef>
              <a:buSzPct val="75000"/>
              <a:buFont typeface="Wingdings" panose="05000000000000000000" pitchFamily="2" charset="2"/>
              <a:buChar char="n"/>
            </a:pPr>
            <a:r>
              <a:rPr lang="zh-CN" altLang="en-US" sz="2800" b="1" dirty="0" smtClean="0">
                <a:solidFill>
                  <a:srgbClr val="003366"/>
                </a:solidFill>
              </a:rPr>
              <a:t>核心</a:t>
            </a:r>
            <a:r>
              <a:rPr lang="zh-CN" altLang="en-US" sz="2800" b="1" dirty="0">
                <a:solidFill>
                  <a:srgbClr val="003366"/>
                </a:solidFill>
              </a:rPr>
              <a:t>就在于抽象</a:t>
            </a:r>
            <a:r>
              <a:rPr lang="zh-CN" altLang="en-US" sz="2800" b="1" dirty="0">
                <a:solidFill>
                  <a:srgbClr val="FF0000"/>
                </a:solidFill>
              </a:rPr>
              <a:t>结构层次上的不变量，尽可能减少类与类之间的联系与耦合</a:t>
            </a:r>
            <a:r>
              <a:rPr lang="zh-CN" altLang="en-US" sz="2800" b="1" dirty="0">
                <a:solidFill>
                  <a:srgbClr val="003366"/>
                </a:solidFill>
              </a:rPr>
              <a:t>，从而能够以最小的代价支持新功能的增加。</a:t>
            </a:r>
            <a:endParaRPr lang="en-US" altLang="zh-CN" sz="2800" b="1" dirty="0">
              <a:solidFill>
                <a:srgbClr val="003366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AD4BB-78AE-4348-B817-7175D1FF9E4B}" type="slidenum">
              <a:rPr lang="zh-CN" altLang="en-US" smtClean="0"/>
              <a:pPr/>
              <a:t>52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2350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ctrTitle"/>
          </p:nvPr>
        </p:nvSpPr>
        <p:spPr>
          <a:xfrm>
            <a:off x="684213" y="2420938"/>
            <a:ext cx="7772400" cy="1800225"/>
          </a:xfrm>
        </p:spPr>
        <p:txBody>
          <a:bodyPr/>
          <a:lstStyle/>
          <a:p>
            <a:r>
              <a:rPr lang="zh-TW" altLang="en-US" sz="11500">
                <a:solidFill>
                  <a:srgbClr val="0070C0"/>
                </a:solidFill>
              </a:rPr>
              <a:t>结 束</a:t>
            </a:r>
            <a:endParaRPr lang="en-US" altLang="zh-CN" sz="1150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6495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简单实现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8649" y="1268760"/>
            <a:ext cx="8288927" cy="5632311"/>
          </a:xfrm>
          <a:prstGeom prst="rect">
            <a:avLst/>
          </a:prstGeom>
          <a:noFill/>
          <a:ln w="31750">
            <a:solidFill>
              <a:srgbClr val="0070C0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006666"/>
                </a:solidFill>
                <a:latin typeface="Courier New" panose="02070309020205020404" pitchFamily="49" charset="0"/>
                <a:ea typeface="MS Gothic" panose="020B0609070205080204" pitchFamily="49" charset="-128"/>
                <a:cs typeface="Courier New" pitchFamily="49" charset="0"/>
              </a:defRPr>
            </a:lvl1pPr>
          </a:lstStyle>
          <a:p>
            <a:r>
              <a:rPr lang="en-US" altLang="zh-CN" b="0" dirty="0" smtClean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	//</a:t>
            </a:r>
            <a:r>
              <a:rPr lang="zh-CN" altLang="en-US" b="0" dirty="0" smtClean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空栈检测</a:t>
            </a:r>
            <a:endParaRPr lang="en-US" altLang="zh-CN" b="0" dirty="0" smtClean="0">
              <a:solidFill>
                <a:srgbClr val="FF0000"/>
              </a:solidFill>
              <a:latin typeface="Consolas" panose="020B0609020204030204" pitchFamily="49" charset="0"/>
              <a:ea typeface="华文楷体" panose="02010600040101010101" pitchFamily="2" charset="-122"/>
              <a:cs typeface="+mn-cs"/>
            </a:endParaRPr>
          </a:p>
          <a:p>
            <a:r>
              <a:rPr lang="en-US" altLang="zh-CN" b="0" dirty="0" smtClean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  </a:t>
            </a:r>
            <a:r>
              <a:rPr lang="en-US" altLang="zh-CN" b="0" dirty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	bool empty() {</a:t>
            </a:r>
          </a:p>
          <a:p>
            <a:r>
              <a:rPr lang="en-US" altLang="zh-CN" b="0" dirty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		return </a:t>
            </a:r>
            <a:r>
              <a:rPr lang="en-US" altLang="zh-CN" b="0" dirty="0" err="1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m_top</a:t>
            </a:r>
            <a:r>
              <a:rPr lang="en-US" altLang="zh-CN" b="0" dirty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 &lt; 0; </a:t>
            </a:r>
          </a:p>
          <a:p>
            <a:r>
              <a:rPr lang="en-US" altLang="zh-CN" b="0" dirty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	}</a:t>
            </a:r>
          </a:p>
          <a:p>
            <a:r>
              <a:rPr lang="en-US" altLang="zh-CN" b="0" dirty="0" smtClean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	//</a:t>
            </a:r>
            <a:r>
              <a:rPr lang="zh-CN" altLang="en-US" b="0" dirty="0" smtClean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入栈</a:t>
            </a:r>
            <a:endParaRPr lang="en-US" altLang="zh-CN" b="0" dirty="0" smtClean="0">
              <a:solidFill>
                <a:srgbClr val="FF0000"/>
              </a:solidFill>
              <a:latin typeface="Consolas" panose="020B0609020204030204" pitchFamily="49" charset="0"/>
              <a:ea typeface="华文楷体" panose="02010600040101010101" pitchFamily="2" charset="-122"/>
              <a:cs typeface="+mn-cs"/>
            </a:endParaRPr>
          </a:p>
          <a:p>
            <a:r>
              <a:rPr lang="en-US" altLang="zh-CN" b="0" dirty="0" smtClean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	void </a:t>
            </a:r>
            <a:r>
              <a:rPr lang="en-US" altLang="zh-CN" b="0" dirty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push(</a:t>
            </a:r>
            <a:r>
              <a:rPr lang="en-US" altLang="zh-CN" b="0" dirty="0" err="1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int</a:t>
            </a:r>
            <a:r>
              <a:rPr lang="en-US" altLang="zh-CN" b="0" dirty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 </a:t>
            </a:r>
            <a:r>
              <a:rPr lang="en-US" altLang="zh-CN" b="0" dirty="0" err="1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i</a:t>
            </a:r>
            <a:r>
              <a:rPr lang="en-US" altLang="zh-CN" b="0" dirty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) {</a:t>
            </a:r>
          </a:p>
          <a:p>
            <a:r>
              <a:rPr lang="en-US" altLang="zh-CN" b="0" dirty="0" smtClean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		if </a:t>
            </a:r>
            <a:r>
              <a:rPr lang="en-US" altLang="zh-CN" b="0" dirty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(m_top+1 &lt; </a:t>
            </a:r>
            <a:r>
              <a:rPr lang="en-US" altLang="zh-CN" b="0" dirty="0" err="1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m_size</a:t>
            </a:r>
            <a:r>
              <a:rPr lang="en-US" altLang="zh-CN" b="0" dirty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) </a:t>
            </a:r>
            <a:r>
              <a:rPr lang="en-US" altLang="zh-CN" b="0" dirty="0" err="1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m_data</a:t>
            </a:r>
            <a:r>
              <a:rPr lang="en-US" altLang="zh-CN" b="0" dirty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[++ </a:t>
            </a:r>
            <a:r>
              <a:rPr lang="en-US" altLang="zh-CN" b="0" dirty="0" err="1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m_top</a:t>
            </a:r>
            <a:r>
              <a:rPr lang="en-US" altLang="zh-CN" b="0" dirty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] = </a:t>
            </a:r>
            <a:r>
              <a:rPr lang="en-US" altLang="zh-CN" b="0" dirty="0" err="1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i</a:t>
            </a:r>
            <a:r>
              <a:rPr lang="en-US" altLang="zh-CN" b="0" dirty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;</a:t>
            </a:r>
          </a:p>
          <a:p>
            <a:r>
              <a:rPr lang="en-US" altLang="zh-CN" b="0" dirty="0" smtClean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	}</a:t>
            </a:r>
            <a:endParaRPr lang="en-US" altLang="zh-CN" b="0" dirty="0">
              <a:solidFill>
                <a:schemeClr val="tx1"/>
              </a:solidFill>
              <a:latin typeface="Consolas" panose="020B0609020204030204" pitchFamily="49" charset="0"/>
              <a:ea typeface="华文楷体" panose="02010600040101010101" pitchFamily="2" charset="-122"/>
              <a:cs typeface="+mn-cs"/>
            </a:endParaRPr>
          </a:p>
          <a:p>
            <a:r>
              <a:rPr lang="en-US" altLang="zh-CN" b="0" dirty="0" smtClean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	//</a:t>
            </a:r>
            <a:r>
              <a:rPr lang="zh-CN" altLang="en-US" b="0" dirty="0" smtClean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出栈</a:t>
            </a:r>
            <a:endParaRPr lang="en-US" altLang="zh-CN" b="0" dirty="0" smtClean="0">
              <a:solidFill>
                <a:srgbClr val="FF0000"/>
              </a:solidFill>
              <a:latin typeface="Consolas" panose="020B0609020204030204" pitchFamily="49" charset="0"/>
              <a:ea typeface="华文楷体" panose="02010600040101010101" pitchFamily="2" charset="-122"/>
              <a:cs typeface="+mn-cs"/>
            </a:endParaRPr>
          </a:p>
          <a:p>
            <a:r>
              <a:rPr lang="en-US" altLang="zh-CN" b="0" dirty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	</a:t>
            </a:r>
            <a:r>
              <a:rPr lang="en-US" altLang="zh-CN" b="0" dirty="0" smtClean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void </a:t>
            </a:r>
            <a:r>
              <a:rPr lang="en-US" altLang="zh-CN" b="0" dirty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pop() { if (!empty()) --</a:t>
            </a:r>
            <a:r>
              <a:rPr lang="en-US" altLang="zh-CN" b="0" dirty="0" err="1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m_top</a:t>
            </a:r>
            <a:r>
              <a:rPr lang="en-US" altLang="zh-CN" b="0" dirty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;  }</a:t>
            </a:r>
          </a:p>
          <a:p>
            <a:r>
              <a:rPr lang="en-US" altLang="zh-CN" b="0" dirty="0" smtClean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	//</a:t>
            </a:r>
            <a:r>
              <a:rPr lang="zh-CN" altLang="en-US" b="0" dirty="0" smtClean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获取堆栈已用空间</a:t>
            </a:r>
            <a:endParaRPr lang="en-US" altLang="zh-CN" b="0" dirty="0" smtClean="0">
              <a:solidFill>
                <a:srgbClr val="FF0000"/>
              </a:solidFill>
              <a:latin typeface="Consolas" panose="020B0609020204030204" pitchFamily="49" charset="0"/>
              <a:ea typeface="华文楷体" panose="02010600040101010101" pitchFamily="2" charset="-122"/>
              <a:cs typeface="+mn-cs"/>
            </a:endParaRPr>
          </a:p>
          <a:p>
            <a:r>
              <a:rPr lang="en-US" altLang="zh-CN" b="0" dirty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	</a:t>
            </a:r>
            <a:r>
              <a:rPr lang="en-US" altLang="zh-CN" b="0" dirty="0" err="1" smtClean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int</a:t>
            </a:r>
            <a:r>
              <a:rPr lang="en-US" altLang="zh-CN" b="0" dirty="0" smtClean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 </a:t>
            </a:r>
            <a:r>
              <a:rPr lang="en-US" altLang="zh-CN" b="0" dirty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size() { return m_top+1; }</a:t>
            </a:r>
          </a:p>
          <a:p>
            <a:r>
              <a:rPr lang="en-US" altLang="zh-CN" b="0" dirty="0" smtClean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	//</a:t>
            </a:r>
            <a:r>
              <a:rPr lang="zh-CN" altLang="en-US" b="0" dirty="0" smtClean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获取栈头内容</a:t>
            </a:r>
            <a:endParaRPr lang="en-US" altLang="zh-CN" b="0" dirty="0" smtClean="0">
              <a:solidFill>
                <a:srgbClr val="FF0000"/>
              </a:solidFill>
              <a:latin typeface="Consolas" panose="020B0609020204030204" pitchFamily="49" charset="0"/>
              <a:ea typeface="华文楷体" panose="02010600040101010101" pitchFamily="2" charset="-122"/>
              <a:cs typeface="+mn-cs"/>
            </a:endParaRPr>
          </a:p>
          <a:p>
            <a:r>
              <a:rPr lang="en-US" altLang="zh-CN" b="0" dirty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	</a:t>
            </a:r>
            <a:r>
              <a:rPr lang="en-US" altLang="zh-CN" b="0" dirty="0" err="1" smtClean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int</a:t>
            </a:r>
            <a:r>
              <a:rPr lang="en-US" altLang="zh-CN" b="0" dirty="0" smtClean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 </a:t>
            </a:r>
            <a:r>
              <a:rPr lang="en-US" altLang="zh-CN" b="0" dirty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top() {</a:t>
            </a:r>
          </a:p>
          <a:p>
            <a:r>
              <a:rPr lang="en-US" altLang="zh-CN" b="0" dirty="0" smtClean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		if </a:t>
            </a:r>
            <a:r>
              <a:rPr lang="en-US" altLang="zh-CN" b="0" dirty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(!empty()) </a:t>
            </a:r>
          </a:p>
          <a:p>
            <a:r>
              <a:rPr lang="en-US" altLang="zh-CN" b="0" dirty="0" smtClean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			return </a:t>
            </a:r>
            <a:r>
              <a:rPr lang="en-US" altLang="zh-CN" b="0" dirty="0" err="1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m_data</a:t>
            </a:r>
            <a:r>
              <a:rPr lang="en-US" altLang="zh-CN" b="0" dirty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[</a:t>
            </a:r>
            <a:r>
              <a:rPr lang="en-US" altLang="zh-CN" b="0" dirty="0" err="1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m_top</a:t>
            </a:r>
            <a:r>
              <a:rPr lang="en-US" altLang="zh-CN" b="0" dirty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]; </a:t>
            </a:r>
          </a:p>
          <a:p>
            <a:r>
              <a:rPr lang="en-US" altLang="zh-CN" b="0" dirty="0" smtClean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		else </a:t>
            </a:r>
            <a:endParaRPr lang="en-US" altLang="zh-CN" b="0" dirty="0">
              <a:solidFill>
                <a:schemeClr val="tx1"/>
              </a:solidFill>
              <a:latin typeface="Consolas" panose="020B0609020204030204" pitchFamily="49" charset="0"/>
              <a:ea typeface="华文楷体" panose="02010600040101010101" pitchFamily="2" charset="-122"/>
              <a:cs typeface="+mn-cs"/>
            </a:endParaRPr>
          </a:p>
          <a:p>
            <a:r>
              <a:rPr lang="en-US" altLang="zh-CN" b="0" dirty="0" smtClean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			return </a:t>
            </a:r>
            <a:r>
              <a:rPr lang="en-US" altLang="zh-CN" b="0" dirty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INT_MIN;</a:t>
            </a:r>
          </a:p>
          <a:p>
            <a:r>
              <a:rPr lang="en-US" altLang="zh-CN" b="0" dirty="0" smtClean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	}</a:t>
            </a:r>
            <a:endParaRPr lang="en-US" altLang="zh-CN" b="0" dirty="0">
              <a:solidFill>
                <a:schemeClr val="tx1"/>
              </a:solidFill>
              <a:latin typeface="Consolas" panose="020B0609020204030204" pitchFamily="49" charset="0"/>
              <a:ea typeface="华文楷体" panose="02010600040101010101" pitchFamily="2" charset="-122"/>
              <a:cs typeface="+mn-cs"/>
            </a:endParaRPr>
          </a:p>
          <a:p>
            <a:r>
              <a:rPr lang="en-US" altLang="zh-CN" b="0" dirty="0" smtClean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};</a:t>
            </a:r>
            <a:endParaRPr lang="en-US" altLang="zh-CN" b="0" dirty="0">
              <a:solidFill>
                <a:schemeClr val="tx1"/>
              </a:solidFill>
              <a:latin typeface="Consolas" panose="020B0609020204030204" pitchFamily="49" charset="0"/>
              <a:ea typeface="华文楷体" panose="0201060004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5753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简单实现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AD4BB-78AE-4348-B817-7175D1FF9E4B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sp>
        <p:nvSpPr>
          <p:cNvPr id="5" name="TextBox 3"/>
          <p:cNvSpPr txBox="1"/>
          <p:nvPr/>
        </p:nvSpPr>
        <p:spPr>
          <a:xfrm>
            <a:off x="628650" y="1268760"/>
            <a:ext cx="7886700" cy="5293757"/>
          </a:xfrm>
          <a:prstGeom prst="rect">
            <a:avLst/>
          </a:prstGeom>
          <a:noFill/>
          <a:ln w="31750">
            <a:solidFill>
              <a:srgbClr val="0070C0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rgbClr val="006666"/>
                </a:solidFill>
                <a:latin typeface="Letter Gothic" pitchFamily="49" charset="0"/>
                <a:cs typeface="Courier New" pitchFamily="49" charset="0"/>
              </a:defRPr>
            </a:lvl1pPr>
          </a:lstStyle>
          <a:p>
            <a:r>
              <a:rPr lang="en-US" altLang="zh-CN" sz="2000" dirty="0" err="1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int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 main(</a:t>
            </a:r>
            <a:r>
              <a:rPr lang="en-US" altLang="zh-CN" sz="2000" dirty="0" err="1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int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 </a:t>
            </a:r>
            <a:r>
              <a:rPr lang="en-US" altLang="zh-CN" sz="2000" dirty="0" err="1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argc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, char *</a:t>
            </a:r>
            <a:r>
              <a:rPr lang="en-US" altLang="zh-CN" sz="2000" dirty="0" err="1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argv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[]) {</a:t>
            </a:r>
          </a:p>
          <a:p>
            <a:endParaRPr lang="en-US" altLang="zh-CN" sz="2000" dirty="0" smtClean="0">
              <a:solidFill>
                <a:schemeClr val="tx1"/>
              </a:solidFill>
              <a:latin typeface="Consolas" panose="020B0609020204030204" pitchFamily="49" charset="0"/>
              <a:ea typeface="华文楷体" panose="02010600040101010101" pitchFamily="2" charset="-122"/>
              <a:cs typeface="+mn-cs"/>
            </a:endParaRPr>
          </a:p>
          <a:p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	</a:t>
            </a:r>
            <a:r>
              <a:rPr lang="en-US" altLang="zh-CN" sz="2000" dirty="0" smtClean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//</a:t>
            </a:r>
            <a:r>
              <a:rPr lang="zh-CN" altLang="en-US" sz="2000" dirty="0" smtClean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创建一个最多放置</a:t>
            </a:r>
            <a:r>
              <a:rPr lang="en-US" altLang="zh-CN" sz="2000" dirty="0" smtClean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10</a:t>
            </a:r>
            <a:r>
              <a:rPr lang="zh-CN" altLang="en-US" sz="2000" dirty="0" smtClean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个元素的栈</a:t>
            </a:r>
            <a:endParaRPr lang="en-US" altLang="zh-CN" sz="2000" dirty="0" smtClean="0">
              <a:solidFill>
                <a:srgbClr val="FF0000"/>
              </a:solidFill>
              <a:latin typeface="Consolas" panose="020B0609020204030204" pitchFamily="49" charset="0"/>
              <a:ea typeface="华文楷体" panose="02010600040101010101" pitchFamily="2" charset="-122"/>
              <a:cs typeface="+mn-cs"/>
            </a:endParaRPr>
          </a:p>
          <a:p>
            <a:r>
              <a:rPr lang="en-US" altLang="zh-CN" sz="2000" dirty="0" smtClean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	</a:t>
            </a:r>
            <a:r>
              <a:rPr lang="en-US" altLang="zh-CN" sz="2000" dirty="0" err="1" smtClean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MyStack</a:t>
            </a:r>
            <a:r>
              <a:rPr lang="en-US" altLang="zh-CN" sz="2000" dirty="0" smtClean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stack(10);</a:t>
            </a:r>
          </a:p>
          <a:p>
            <a:endParaRPr lang="en-US" altLang="zh-CN" sz="2000" dirty="0" smtClean="0">
              <a:solidFill>
                <a:srgbClr val="FF0000"/>
              </a:solidFill>
              <a:latin typeface="Consolas" panose="020B0609020204030204" pitchFamily="49" charset="0"/>
              <a:ea typeface="华文楷体" panose="02010600040101010101" pitchFamily="2" charset="-122"/>
              <a:cs typeface="+mn-cs"/>
            </a:endParaRPr>
          </a:p>
          <a:p>
            <a:r>
              <a:rPr lang="en-US" altLang="zh-CN" sz="2000" dirty="0" smtClean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	//</a:t>
            </a:r>
            <a:r>
              <a:rPr lang="zh-CN" altLang="en-US" sz="2000" dirty="0" smtClean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压入</a:t>
            </a:r>
            <a:r>
              <a:rPr lang="en-US" altLang="zh-CN" sz="2000" dirty="0" smtClean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1,2,3,4</a:t>
            </a:r>
            <a:endParaRPr lang="en-US" altLang="zh-CN" sz="2000" dirty="0">
              <a:solidFill>
                <a:srgbClr val="FF0000"/>
              </a:solidFill>
              <a:latin typeface="Consolas" panose="020B0609020204030204" pitchFamily="49" charset="0"/>
              <a:ea typeface="华文楷体" panose="02010600040101010101" pitchFamily="2" charset="-122"/>
              <a:cs typeface="+mn-cs"/>
            </a:endParaRPr>
          </a:p>
          <a:p>
            <a:r>
              <a:rPr lang="en-US" altLang="zh-CN" sz="2000" dirty="0" smtClean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	for 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(</a:t>
            </a:r>
            <a:r>
              <a:rPr lang="en-US" altLang="zh-CN" sz="2000" dirty="0" err="1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int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 </a:t>
            </a:r>
            <a:r>
              <a:rPr lang="en-US" altLang="zh-CN" sz="2000" dirty="0" err="1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i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 = 1; </a:t>
            </a:r>
            <a:r>
              <a:rPr lang="en-US" altLang="zh-CN" sz="2000" dirty="0" err="1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i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 &lt; 5; </a:t>
            </a:r>
            <a:r>
              <a:rPr lang="en-US" altLang="zh-CN" sz="2000" dirty="0" err="1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i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++)</a:t>
            </a:r>
          </a:p>
          <a:p>
            <a:r>
              <a:rPr lang="en-US" altLang="zh-CN" sz="2000" dirty="0" smtClean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		</a:t>
            </a:r>
            <a:r>
              <a:rPr lang="en-US" altLang="zh-CN" sz="2000" dirty="0" err="1" smtClean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stack.push</a:t>
            </a:r>
            <a:r>
              <a:rPr lang="en-US" altLang="zh-CN" sz="2000" dirty="0" smtClean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(</a:t>
            </a:r>
            <a:r>
              <a:rPr lang="en-US" altLang="zh-CN" sz="2000" dirty="0" err="1" smtClean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i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);</a:t>
            </a:r>
          </a:p>
          <a:p>
            <a:endParaRPr lang="en-US" altLang="zh-CN" sz="2000" dirty="0" smtClean="0">
              <a:solidFill>
                <a:srgbClr val="FF0000"/>
              </a:solidFill>
              <a:latin typeface="Consolas" panose="020B0609020204030204" pitchFamily="49" charset="0"/>
              <a:ea typeface="华文楷体" panose="02010600040101010101" pitchFamily="2" charset="-122"/>
              <a:cs typeface="+mn-cs"/>
            </a:endParaRPr>
          </a:p>
          <a:p>
            <a:r>
              <a:rPr lang="en-US" altLang="zh-CN" sz="2000" dirty="0" smtClean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	//</a:t>
            </a:r>
            <a:r>
              <a:rPr lang="zh-CN" altLang="en-US" sz="2000" dirty="0" smtClean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逐个弹出</a:t>
            </a:r>
            <a:endParaRPr lang="en-US" altLang="zh-CN" sz="2000" dirty="0">
              <a:solidFill>
                <a:srgbClr val="FF0000"/>
              </a:solidFill>
              <a:latin typeface="Consolas" panose="020B0609020204030204" pitchFamily="49" charset="0"/>
              <a:ea typeface="华文楷体" panose="02010600040101010101" pitchFamily="2" charset="-122"/>
              <a:cs typeface="+mn-cs"/>
            </a:endParaRPr>
          </a:p>
          <a:p>
            <a:r>
              <a:rPr lang="en-US" altLang="zh-CN" sz="2000" dirty="0" smtClean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	for 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(</a:t>
            </a:r>
            <a:r>
              <a:rPr lang="en-US" altLang="zh-CN" sz="2000" dirty="0" err="1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int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 </a:t>
            </a:r>
            <a:r>
              <a:rPr lang="en-US" altLang="zh-CN" sz="2000" dirty="0" err="1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i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 = 0; </a:t>
            </a:r>
            <a:r>
              <a:rPr lang="en-US" altLang="zh-CN" sz="2000" dirty="0" err="1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i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 &lt; 4; </a:t>
            </a:r>
            <a:r>
              <a:rPr lang="en-US" altLang="zh-CN" sz="2000" dirty="0" err="1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i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++) {</a:t>
            </a:r>
          </a:p>
          <a:p>
            <a:r>
              <a:rPr lang="en-US" altLang="zh-CN" sz="2000" dirty="0" smtClean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		</a:t>
            </a:r>
            <a:r>
              <a:rPr lang="en-US" altLang="zh-CN" sz="2000" dirty="0" err="1" smtClean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cout</a:t>
            </a:r>
            <a:r>
              <a:rPr lang="en-US" altLang="zh-CN" sz="2000" dirty="0" smtClean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&lt;&lt; </a:t>
            </a:r>
            <a:r>
              <a:rPr lang="en-US" altLang="zh-CN" sz="2000" dirty="0" err="1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stack.top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() &lt;&lt; "\n";</a:t>
            </a:r>
          </a:p>
          <a:p>
            <a:r>
              <a:rPr lang="en-US" altLang="zh-CN" sz="2000" dirty="0" smtClean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		</a:t>
            </a:r>
            <a:r>
              <a:rPr lang="en-US" altLang="zh-CN" sz="2000" dirty="0" err="1" smtClean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stack.pop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();</a:t>
            </a:r>
          </a:p>
          <a:p>
            <a:r>
              <a:rPr lang="en-US" altLang="zh-CN" sz="2000" dirty="0" smtClean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	}</a:t>
            </a:r>
            <a:endParaRPr lang="en-US" altLang="zh-CN" sz="2000" dirty="0">
              <a:solidFill>
                <a:schemeClr val="tx1"/>
              </a:solidFill>
              <a:latin typeface="Consolas" panose="020B0609020204030204" pitchFamily="49" charset="0"/>
              <a:ea typeface="华文楷体" panose="02010600040101010101" pitchFamily="2" charset="-122"/>
              <a:cs typeface="+mn-cs"/>
            </a:endParaRPr>
          </a:p>
          <a:p>
            <a:endParaRPr lang="en-US" altLang="zh-CN" sz="2000" dirty="0">
              <a:solidFill>
                <a:schemeClr val="tx1"/>
              </a:solidFill>
              <a:latin typeface="Consolas" panose="020B0609020204030204" pitchFamily="49" charset="0"/>
              <a:ea typeface="华文楷体" panose="02010600040101010101" pitchFamily="2" charset="-122"/>
              <a:cs typeface="+mn-cs"/>
            </a:endParaRPr>
          </a:p>
          <a:p>
            <a:r>
              <a:rPr lang="en-US" altLang="zh-CN" sz="2000" dirty="0" smtClean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	return 0;</a:t>
            </a:r>
            <a:endParaRPr lang="en-US" altLang="zh-CN" sz="2000" dirty="0">
              <a:solidFill>
                <a:schemeClr val="tx1"/>
              </a:solidFill>
              <a:latin typeface="Consolas" panose="020B0609020204030204" pitchFamily="49" charset="0"/>
              <a:ea typeface="华文楷体" panose="02010600040101010101" pitchFamily="2" charset="-122"/>
              <a:cs typeface="+mn-cs"/>
            </a:endParaRPr>
          </a:p>
          <a:p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}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1844824"/>
            <a:ext cx="2146410" cy="2095608"/>
          </a:xfrm>
          <a:prstGeom prst="rect">
            <a:avLst/>
          </a:prstGeom>
        </p:spPr>
      </p:pic>
      <p:sp>
        <p:nvSpPr>
          <p:cNvPr id="6" name="圆角矩形 5"/>
          <p:cNvSpPr/>
          <p:nvPr/>
        </p:nvSpPr>
        <p:spPr>
          <a:xfrm>
            <a:off x="4283968" y="5517232"/>
            <a:ext cx="3946610" cy="860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400" b="1" dirty="0" smtClean="0"/>
              <a:t>这样的代码</a:t>
            </a:r>
            <a:r>
              <a:rPr kumimoji="1" lang="zh-CN" altLang="en-US" sz="2400" b="1" smtClean="0"/>
              <a:t>有什么问题？</a:t>
            </a:r>
            <a:endParaRPr kumimoji="1" lang="zh-CN" altLang="en-US" sz="2400" b="1"/>
          </a:p>
        </p:txBody>
      </p:sp>
    </p:spTree>
    <p:extLst>
      <p:ext uri="{BB962C8B-B14F-4D97-AF65-F5344CB8AC3E}">
        <p14:creationId xmlns:p14="http://schemas.microsoft.com/office/powerpoint/2010/main" val="4242681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STL vector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工作量太大</a:t>
            </a:r>
            <a:r>
              <a:rPr lang="en-US" altLang="zh-CN" dirty="0" smtClean="0"/>
              <a:t>(</a:t>
            </a:r>
            <a:r>
              <a:rPr lang="en-US" altLang="zh-CN" dirty="0" smtClean="0">
                <a:solidFill>
                  <a:srgbClr val="C00000"/>
                </a:solidFill>
              </a:rPr>
              <a:t>OOP</a:t>
            </a:r>
            <a:r>
              <a:rPr lang="zh-CN" altLang="en-US" dirty="0" smtClean="0">
                <a:solidFill>
                  <a:srgbClr val="C00000"/>
                </a:solidFill>
              </a:rPr>
              <a:t>思想之一：复用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r>
              <a:rPr lang="zh-CN" altLang="en-US" dirty="0" smtClean="0"/>
              <a:t>需要我们自行</a:t>
            </a:r>
            <a:r>
              <a:rPr lang="zh-CN" altLang="en-US" dirty="0"/>
              <a:t>管理</a:t>
            </a:r>
            <a:r>
              <a:rPr lang="zh-CN" altLang="en-US" dirty="0" smtClean="0"/>
              <a:t>内存</a:t>
            </a:r>
            <a:r>
              <a:rPr lang="en-US" altLang="zh-CN" dirty="0" smtClean="0"/>
              <a:t>(</a:t>
            </a:r>
            <a:r>
              <a:rPr lang="zh-CN" altLang="en-US" dirty="0" smtClean="0">
                <a:solidFill>
                  <a:srgbClr val="C00000"/>
                </a:solidFill>
              </a:rPr>
              <a:t>容易出错</a:t>
            </a:r>
            <a:r>
              <a:rPr lang="en-US" altLang="zh-CN" dirty="0" smtClean="0"/>
              <a:t>)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事实上</a:t>
            </a:r>
            <a:r>
              <a:rPr lang="en-US" altLang="zh-CN" dirty="0" smtClean="0"/>
              <a:t>STL</a:t>
            </a:r>
            <a:r>
              <a:rPr lang="zh-CN" altLang="en-US" dirty="0" smtClean="0"/>
              <a:t>中有</a:t>
            </a:r>
            <a:r>
              <a:rPr lang="en-US" altLang="zh-CN" dirty="0" smtClean="0"/>
              <a:t>vector</a:t>
            </a:r>
            <a:r>
              <a:rPr lang="zh-CN" altLang="en-US" dirty="0" smtClean="0"/>
              <a:t>这个容器</a:t>
            </a:r>
            <a:endParaRPr lang="en-US" altLang="zh-CN" dirty="0" smtClean="0"/>
          </a:p>
          <a:p>
            <a:r>
              <a:rPr lang="en-US" altLang="zh-CN" dirty="0" smtClean="0"/>
              <a:t>vector</a:t>
            </a:r>
            <a:r>
              <a:rPr lang="zh-CN" altLang="en-US" dirty="0" smtClean="0"/>
              <a:t>提供</a:t>
            </a:r>
            <a:r>
              <a:rPr lang="zh-CN" altLang="en-US" dirty="0"/>
              <a:t>了如下方法：</a:t>
            </a:r>
            <a:endParaRPr lang="en-US" altLang="zh-CN" dirty="0"/>
          </a:p>
          <a:p>
            <a:pPr lvl="1">
              <a:buSzPct val="75000"/>
              <a:buFont typeface="Wingdings" pitchFamily="2" charset="2"/>
              <a:buChar char="§"/>
            </a:pPr>
            <a:r>
              <a:rPr lang="en-US" altLang="zh-CN" sz="2800" dirty="0" err="1"/>
              <a:t>push_back</a:t>
            </a:r>
            <a:r>
              <a:rPr lang="en-US" altLang="zh-CN" sz="2800" dirty="0"/>
              <a:t>()</a:t>
            </a:r>
          </a:p>
          <a:p>
            <a:pPr lvl="1">
              <a:buSzPct val="75000"/>
              <a:buFont typeface="Wingdings" pitchFamily="2" charset="2"/>
              <a:buChar char="§"/>
            </a:pPr>
            <a:r>
              <a:rPr lang="en-US" altLang="zh-CN" sz="2800" dirty="0"/>
              <a:t>size()</a:t>
            </a:r>
          </a:p>
          <a:p>
            <a:pPr lvl="1">
              <a:buSzPct val="75000"/>
              <a:buFont typeface="Wingdings" pitchFamily="2" charset="2"/>
              <a:buChar char="§"/>
            </a:pPr>
            <a:r>
              <a:rPr lang="en-US" altLang="zh-CN" sz="2800" dirty="0"/>
              <a:t>back()</a:t>
            </a:r>
          </a:p>
          <a:p>
            <a:pPr lvl="1">
              <a:buSzPct val="75000"/>
              <a:buFont typeface="Wingdings" pitchFamily="2" charset="2"/>
              <a:buChar char="§"/>
            </a:pPr>
            <a:r>
              <a:rPr lang="en-US" altLang="zh-CN" sz="2800" dirty="0" err="1"/>
              <a:t>pop_back</a:t>
            </a:r>
            <a:r>
              <a:rPr lang="en-US" altLang="zh-CN" sz="2800" dirty="0"/>
              <a:t>()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7586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3727269"/>
            <a:ext cx="7886700" cy="2449694"/>
          </a:xfrm>
        </p:spPr>
        <p:txBody>
          <a:bodyPr/>
          <a:lstStyle/>
          <a:p>
            <a:endParaRPr lang="en-US" altLang="zh-CN" dirty="0" smtClean="0"/>
          </a:p>
          <a:p>
            <a:r>
              <a:rPr lang="en-US" altLang="zh-CN" dirty="0" smtClean="0"/>
              <a:t>Vector</a:t>
            </a:r>
          </a:p>
          <a:p>
            <a:pPr lvl="1">
              <a:buSzPct val="75000"/>
              <a:buFont typeface="Wingdings" pitchFamily="2" charset="2"/>
              <a:buChar char="§"/>
            </a:pPr>
            <a:r>
              <a:rPr lang="zh-CN" altLang="en-US" sz="2800" dirty="0"/>
              <a:t>功能上满足</a:t>
            </a:r>
            <a:r>
              <a:rPr lang="zh-CN" altLang="en-US" sz="2800" dirty="0" smtClean="0"/>
              <a:t>要求（内存管理，元素插入弹出）</a:t>
            </a:r>
            <a:endParaRPr lang="en-US" altLang="zh-CN" sz="2800" dirty="0"/>
          </a:p>
          <a:p>
            <a:pPr lvl="1">
              <a:buSzPct val="75000"/>
              <a:buFont typeface="Wingdings" pitchFamily="2" charset="2"/>
              <a:buChar char="§"/>
            </a:pPr>
            <a:r>
              <a:rPr lang="zh-CN" altLang="en-US" sz="2800" dirty="0"/>
              <a:t>但是接口不一致</a:t>
            </a:r>
            <a:endParaRPr lang="en-US" altLang="zh-CN" sz="2800" dirty="0"/>
          </a:p>
          <a:p>
            <a:r>
              <a:rPr lang="zh-CN" altLang="en-US" dirty="0" smtClean="0"/>
              <a:t>需要进行接口的“转换”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AD4BB-78AE-4348-B817-7175D1FF9E4B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536622"/>
            <a:ext cx="5832648" cy="33789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1293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2800" b="1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11988</TotalTime>
  <Words>2378</Words>
  <Application>Microsoft Macintosh PowerPoint</Application>
  <PresentationFormat>全屏显示(4:3)</PresentationFormat>
  <Paragraphs>575</Paragraphs>
  <Slides>53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53</vt:i4>
      </vt:variant>
    </vt:vector>
  </HeadingPairs>
  <TitlesOfParts>
    <vt:vector size="67" baseType="lpstr">
      <vt:lpstr>Calibri</vt:lpstr>
      <vt:lpstr>Calibri Light</vt:lpstr>
      <vt:lpstr>Consolas</vt:lpstr>
      <vt:lpstr>Courier New</vt:lpstr>
      <vt:lpstr>Microsoft YaHei</vt:lpstr>
      <vt:lpstr>MS Gothic</vt:lpstr>
      <vt:lpstr>SimSun</vt:lpstr>
      <vt:lpstr>Wingdings</vt:lpstr>
      <vt:lpstr>等线</vt:lpstr>
      <vt:lpstr>华文楷体</vt:lpstr>
      <vt:lpstr>宋体</vt:lpstr>
      <vt:lpstr>微软雅黑</vt:lpstr>
      <vt:lpstr>Arial</vt:lpstr>
      <vt:lpstr>Office Theme</vt:lpstr>
      <vt:lpstr>面向对象程序设计基础 （OOP）</vt:lpstr>
      <vt:lpstr>本讲内容提要</vt:lpstr>
      <vt:lpstr>一个简单例子—栈</vt:lpstr>
      <vt:lpstr>代码实现</vt:lpstr>
      <vt:lpstr>简单实现</vt:lpstr>
      <vt:lpstr>简单实现</vt:lpstr>
      <vt:lpstr>简单实现</vt:lpstr>
      <vt:lpstr>STL vector</vt:lpstr>
      <vt:lpstr>分析</vt:lpstr>
      <vt:lpstr>适配器</vt:lpstr>
      <vt:lpstr>适配器 Adapter</vt:lpstr>
      <vt:lpstr>适配器</vt:lpstr>
      <vt:lpstr>适配器——实现一</vt:lpstr>
      <vt:lpstr>适配器基类定义</vt:lpstr>
      <vt:lpstr>适配器——实现一</vt:lpstr>
      <vt:lpstr>组合方式实现适配器模式</vt:lpstr>
      <vt:lpstr>适配器——实现一</vt:lpstr>
      <vt:lpstr>适配器——实现一</vt:lpstr>
      <vt:lpstr>适配器——实现二</vt:lpstr>
      <vt:lpstr>适配器接口定义</vt:lpstr>
      <vt:lpstr>适配器——实现二</vt:lpstr>
      <vt:lpstr>继承方式实现适配器模式</vt:lpstr>
      <vt:lpstr>适配器——实现二</vt:lpstr>
      <vt:lpstr>适配器——实现二</vt:lpstr>
      <vt:lpstr>适配器</vt:lpstr>
      <vt:lpstr>智能指针</vt:lpstr>
      <vt:lpstr>智能指针</vt:lpstr>
      <vt:lpstr>代理/委托 Proxy</vt:lpstr>
      <vt:lpstr>代理/委托</vt:lpstr>
      <vt:lpstr>场景</vt:lpstr>
      <vt:lpstr>代理/委托</vt:lpstr>
      <vt:lpstr>例子：智能指针引用计数</vt:lpstr>
      <vt:lpstr>例子：智能指针引用计数</vt:lpstr>
      <vt:lpstr>例子：智能指针引用计数</vt:lpstr>
      <vt:lpstr>“变”与“不变”</vt:lpstr>
      <vt:lpstr>代理/委托 与 适配器 </vt:lpstr>
      <vt:lpstr>装饰器 Decorator</vt:lpstr>
      <vt:lpstr>例子</vt:lpstr>
      <vt:lpstr>继承</vt:lpstr>
      <vt:lpstr>继承</vt:lpstr>
      <vt:lpstr>策略</vt:lpstr>
      <vt:lpstr>策略</vt:lpstr>
      <vt:lpstr>装饰器</vt:lpstr>
      <vt:lpstr>代码</vt:lpstr>
      <vt:lpstr>代码</vt:lpstr>
      <vt:lpstr>代码</vt:lpstr>
      <vt:lpstr>代码</vt:lpstr>
      <vt:lpstr>运行过程与结果</vt:lpstr>
      <vt:lpstr>调用的链式关系</vt:lpstr>
      <vt:lpstr>装饰与策略</vt:lpstr>
      <vt:lpstr>装饰与代理</vt:lpstr>
      <vt:lpstr>本节课</vt:lpstr>
      <vt:lpstr>结 束</vt:lpstr>
    </vt:vector>
  </TitlesOfParts>
  <Company>清华大学</Company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课程介绍</dc:title>
  <dc:creator>徐明星</dc:creator>
  <cp:lastModifiedBy>Ye Deming</cp:lastModifiedBy>
  <cp:revision>2859</cp:revision>
  <dcterms:created xsi:type="dcterms:W3CDTF">2002-09-18T00:55:13Z</dcterms:created>
  <dcterms:modified xsi:type="dcterms:W3CDTF">2019-04-30T03:11:34Z</dcterms:modified>
</cp:coreProperties>
</file>