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4"/>
  </p:notesMasterIdLst>
  <p:sldIdLst>
    <p:sldId id="565" r:id="rId2"/>
    <p:sldId id="551" r:id="rId3"/>
    <p:sldId id="559" r:id="rId4"/>
    <p:sldId id="560" r:id="rId5"/>
    <p:sldId id="561" r:id="rId6"/>
    <p:sldId id="564" r:id="rId7"/>
    <p:sldId id="480" r:id="rId8"/>
    <p:sldId id="482" r:id="rId9"/>
    <p:sldId id="483" r:id="rId10"/>
    <p:sldId id="508" r:id="rId11"/>
    <p:sldId id="486" r:id="rId12"/>
    <p:sldId id="567" r:id="rId13"/>
    <p:sldId id="488" r:id="rId14"/>
    <p:sldId id="522" r:id="rId15"/>
    <p:sldId id="549" r:id="rId16"/>
    <p:sldId id="489" r:id="rId17"/>
    <p:sldId id="460" r:id="rId18"/>
    <p:sldId id="552" r:id="rId19"/>
    <p:sldId id="490" r:id="rId20"/>
    <p:sldId id="433" r:id="rId21"/>
    <p:sldId id="434" r:id="rId22"/>
    <p:sldId id="520" r:id="rId23"/>
    <p:sldId id="521" r:id="rId24"/>
    <p:sldId id="558" r:id="rId25"/>
    <p:sldId id="491" r:id="rId26"/>
    <p:sldId id="554" r:id="rId27"/>
    <p:sldId id="530" r:id="rId28"/>
    <p:sldId id="546" r:id="rId29"/>
    <p:sldId id="544" r:id="rId30"/>
    <p:sldId id="532" r:id="rId31"/>
    <p:sldId id="545" r:id="rId32"/>
    <p:sldId id="534" r:id="rId33"/>
    <p:sldId id="535" r:id="rId34"/>
    <p:sldId id="529" r:id="rId35"/>
    <p:sldId id="420" r:id="rId36"/>
    <p:sldId id="523" r:id="rId37"/>
    <p:sldId id="524" r:id="rId38"/>
    <p:sldId id="525" r:id="rId39"/>
    <p:sldId id="563" r:id="rId40"/>
    <p:sldId id="526" r:id="rId41"/>
    <p:sldId id="527" r:id="rId42"/>
    <p:sldId id="537" r:id="rId43"/>
    <p:sldId id="538" r:id="rId44"/>
    <p:sldId id="516" r:id="rId45"/>
    <p:sldId id="518" r:id="rId46"/>
    <p:sldId id="555" r:id="rId47"/>
    <p:sldId id="556" r:id="rId48"/>
    <p:sldId id="557" r:id="rId49"/>
    <p:sldId id="550" r:id="rId50"/>
    <p:sldId id="496" r:id="rId51"/>
    <p:sldId id="497" r:id="rId52"/>
    <p:sldId id="498" r:id="rId53"/>
    <p:sldId id="499" r:id="rId54"/>
    <p:sldId id="500" r:id="rId55"/>
    <p:sldId id="501" r:id="rId56"/>
    <p:sldId id="502" r:id="rId57"/>
    <p:sldId id="504" r:id="rId58"/>
    <p:sldId id="547" r:id="rId59"/>
    <p:sldId id="503" r:id="rId60"/>
    <p:sldId id="505" r:id="rId61"/>
    <p:sldId id="566" r:id="rId62"/>
    <p:sldId id="475" r:id="rId6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8000"/>
    <a:srgbClr val="00FF00"/>
    <a:srgbClr val="00CC00"/>
    <a:srgbClr val="FF0000"/>
    <a:srgbClr val="0066CC"/>
    <a:srgbClr val="FFFFFF"/>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1" autoAdjust="0"/>
    <p:restoredTop sz="80257" autoAdjust="0"/>
  </p:normalViewPr>
  <p:slideViewPr>
    <p:cSldViewPr>
      <p:cViewPr varScale="1">
        <p:scale>
          <a:sx n="90" d="100"/>
          <a:sy n="90" d="100"/>
        </p:scale>
        <p:origin x="204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a:t>
            </a:fld>
            <a:endParaRPr lang="en-US" altLang="zh-CN"/>
          </a:p>
        </p:txBody>
      </p:sp>
    </p:spTree>
    <p:extLst>
      <p:ext uri="{BB962C8B-B14F-4D97-AF65-F5344CB8AC3E}">
        <p14:creationId xmlns:p14="http://schemas.microsoft.com/office/powerpoint/2010/main" val="144222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mr-IN" altLang="zh-CN" baseline="0" dirty="0"/>
              <a:t>…</a:t>
            </a:r>
            <a:r>
              <a:rPr kumimoji="1" lang="en-US" altLang="zh-CN" baseline="0" dirty="0"/>
              <a:t>};</a:t>
            </a:r>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p>
          <a:p>
            <a:r>
              <a:rPr kumimoji="1" lang="zh-CN" altLang="en-US" baseline="0" dirty="0"/>
              <a:t>也是非常常见的形式。</a:t>
            </a:r>
            <a:endParaRPr kumimoji="1" lang="en-US" altLang="zh-CN" baseline="0" dirty="0"/>
          </a:p>
          <a:p>
            <a:endParaRPr kumimoji="1" lang="en-US" altLang="zh-CN" baseline="0"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因为以前根本就没有左值引用的说法。所有的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&amp;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都叫</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引用</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，命名上根本不关心绑的是左值还是右值。</a:t>
            </a:r>
            <a:r>
              <a:rPr lang="zh-CN" altLang="en-US" dirty="0"/>
              <a:t/>
            </a:r>
            <a:br>
              <a:rPr lang="zh-CN" altLang="en-US" dirty="0"/>
            </a:br>
            <a:r>
              <a:rPr lang="zh-CN" altLang="en-US" sz="1200" b="0" i="0" kern="1200" dirty="0">
                <a:solidFill>
                  <a:schemeClr val="tx1"/>
                </a:solidFill>
                <a:effectLst/>
                <a:latin typeface="Arial" panose="020B0604020202020204" pitchFamily="34" charset="0"/>
                <a:ea typeface="宋体" panose="02010600030101010101" pitchFamily="2" charset="-122"/>
                <a:cs typeface="+mn-cs"/>
              </a:rPr>
              <a:t>所以这个规则应该叫“常引用可以绑定到右值”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28</a:t>
            </a:fld>
            <a:endParaRPr lang="en-US" altLang="zh-CN"/>
          </a:p>
        </p:txBody>
      </p:sp>
    </p:spTree>
    <p:extLst>
      <p:ext uri="{BB962C8B-B14F-4D97-AF65-F5344CB8AC3E}">
        <p14:creationId xmlns:p14="http://schemas.microsoft.com/office/powerpoint/2010/main" val="160409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编译器不能通过编译，在</a:t>
            </a:r>
            <a:r>
              <a:rPr kumimoji="1" lang="en-US" altLang="zh-CN" dirty="0"/>
              <a:t>f(2)</a:t>
            </a:r>
            <a:r>
              <a:rPr kumimoji="1" lang="zh-CN" altLang="en-US" dirty="0"/>
              <a:t>的地方提示出错</a:t>
            </a:r>
            <a:endParaRPr kumimoji="1" lang="en-US" altLang="zh-CN" dirty="0"/>
          </a:p>
          <a:p>
            <a:r>
              <a:rPr kumimoji="1" lang="zh-CN" altLang="en-US" dirty="0"/>
              <a:t>在</a:t>
            </a:r>
            <a:r>
              <a:rPr kumimoji="1" lang="en-US" altLang="zh-CN" dirty="0"/>
              <a:t>f</a:t>
            </a:r>
            <a:r>
              <a:rPr kumimoji="1" lang="zh-CN" altLang="en-US" dirty="0"/>
              <a:t>的地方，如果增加 </a:t>
            </a:r>
            <a:endParaRPr kumimoji="1" lang="en-US" altLang="zh-CN" dirty="0"/>
          </a:p>
          <a:p>
            <a:r>
              <a:rPr kumimoji="1" lang="en-US" altLang="zh-CN" dirty="0"/>
              <a:t>Void</a:t>
            </a:r>
            <a:r>
              <a:rPr kumimoji="1" lang="zh-CN" altLang="en-US" dirty="0"/>
              <a:t> </a:t>
            </a:r>
            <a:r>
              <a:rPr kumimoji="1" lang="en-US" altLang="zh-CN" dirty="0"/>
              <a:t>f(</a:t>
            </a:r>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&amp;x)</a:t>
            </a:r>
            <a:r>
              <a:rPr kumimoji="1" lang="zh-CN" altLang="en-US" dirty="0"/>
              <a:t> 也可以通过编译；常引用可以绑定右边的值</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30</a:t>
            </a:fld>
            <a:endParaRPr lang="en-US" altLang="zh-CN"/>
          </a:p>
        </p:txBody>
      </p:sp>
    </p:spTree>
    <p:extLst>
      <p:ext uri="{BB962C8B-B14F-4D97-AF65-F5344CB8AC3E}">
        <p14:creationId xmlns:p14="http://schemas.microsoft.com/office/powerpoint/2010/main" val="38439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kumimoji="1" lang="en-US" altLang="zh-CN" dirty="0">
                <a:solidFill>
                  <a:srgbClr val="003366"/>
                </a:solidFill>
                <a:latin typeface="STKaiti" charset="-122"/>
                <a:ea typeface="STKaiti" charset="-122"/>
                <a:cs typeface="STKaiti" charset="-122"/>
              </a:rPr>
              <a:t>----</a:t>
            </a:r>
            <a:r>
              <a:rPr kumimoji="1" lang="zh-CN" altLang="en-US" dirty="0">
                <a:solidFill>
                  <a:srgbClr val="003366"/>
                </a:solidFill>
                <a:latin typeface="STKaiti" charset="-122"/>
                <a:ea typeface="STKaiti" charset="-122"/>
                <a:cs typeface="STKaiti" charset="-122"/>
              </a:rPr>
              <a:t>临时变量被编译器设置为常量形式，所以使用“拷贝构造”函数是不行的，无法将资源“偷”出来（</a:t>
            </a:r>
            <a:r>
              <a:rPr kumimoji="1" lang="zh-CN" altLang="en-US" b="1" dirty="0">
                <a:solidFill>
                  <a:srgbClr val="008000"/>
                </a:solidFill>
                <a:latin typeface="STKaiti" charset="-122"/>
                <a:ea typeface="STKaiti" charset="-122"/>
                <a:cs typeface="STKaiti" charset="-122"/>
              </a:rPr>
              <a:t>“偷”是对原对象的一种改动，违反常量的限制</a:t>
            </a:r>
            <a:r>
              <a:rPr kumimoji="1" lang="zh-CN" altLang="en-US" dirty="0">
                <a:solidFill>
                  <a:srgbClr val="003366"/>
                </a:solidFill>
                <a:latin typeface="STKaiti" charset="-122"/>
                <a:ea typeface="STKaiti" charset="-122"/>
                <a:cs typeface="STKaiti" charset="-122"/>
              </a:rPr>
              <a:t>）</a:t>
            </a:r>
          </a:p>
          <a:p>
            <a:pPr lvl="1"/>
            <a:endParaRPr kumimoji="1" lang="en-US" altLang="zh-CN" dirty="0">
              <a:solidFill>
                <a:srgbClr val="003366"/>
              </a:solidFill>
              <a:latin typeface="STKaiti" charset="-122"/>
              <a:ea typeface="STKaiti" charset="-122"/>
              <a:cs typeface="STKaiti" charset="-122"/>
            </a:endParaRPr>
          </a:p>
          <a:p>
            <a:pPr lvl="1"/>
            <a:r>
              <a:rPr kumimoji="1" lang="en-US" altLang="zh-CN" dirty="0">
                <a:solidFill>
                  <a:srgbClr val="003366"/>
                </a:solidFill>
                <a:latin typeface="STKaiti" charset="-122"/>
                <a:ea typeface="STKaiti" charset="-122"/>
                <a:cs typeface="STKaiti" charset="-122"/>
              </a:rPr>
              <a:t>----</a:t>
            </a:r>
            <a:r>
              <a:rPr kumimoji="1" lang="zh-CN" altLang="en-US" dirty="0">
                <a:solidFill>
                  <a:srgbClr val="003366"/>
                </a:solidFill>
                <a:latin typeface="STKaiti" charset="-122"/>
                <a:ea typeface="STKaiti" charset="-122"/>
                <a:cs typeface="STKaiti" charset="-122"/>
              </a:rPr>
              <a:t>基于“右值引用”定义的“移动构造”函数却被语言支持接受临时变量，且能“偷”出其中的资源！</a:t>
            </a:r>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34</a:t>
            </a:fld>
            <a:endParaRPr lang="en-US" altLang="zh-CN"/>
          </a:p>
        </p:txBody>
      </p:sp>
    </p:spTree>
    <p:extLst>
      <p:ext uri="{BB962C8B-B14F-4D97-AF65-F5344CB8AC3E}">
        <p14:creationId xmlns:p14="http://schemas.microsoft.com/office/powerpoint/2010/main" val="942008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注意析构函数的</a:t>
            </a:r>
            <a:r>
              <a:rPr kumimoji="1" lang="en-US" altLang="zh-CN" dirty="0"/>
              <a:t>delete</a:t>
            </a:r>
            <a:r>
              <a:rPr kumimoji="1" lang="zh-CN" altLang="en-US" dirty="0"/>
              <a:t>在</a:t>
            </a:r>
            <a:r>
              <a:rPr kumimoji="1" lang="en-US" altLang="zh-CN" dirty="0" err="1"/>
              <a:t>cout</a:t>
            </a:r>
            <a:r>
              <a:rPr kumimoji="1" lang="zh-CN" altLang="en-US" dirty="0"/>
              <a:t>之后</a:t>
            </a:r>
            <a:endParaRPr kumimoji="1" lang="en-US" altLang="zh-CN" dirty="0"/>
          </a:p>
          <a:p>
            <a:r>
              <a:rPr kumimoji="1" lang="zh-CN" altLang="en-US" dirty="0"/>
              <a:t>注意，这个类要讲一下结构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36</a:t>
            </a:fld>
            <a:endParaRPr lang="en-US" altLang="zh-CN"/>
          </a:p>
        </p:txBody>
      </p:sp>
    </p:spTree>
    <p:extLst>
      <p:ext uri="{BB962C8B-B14F-4D97-AF65-F5344CB8AC3E}">
        <p14:creationId xmlns:p14="http://schemas.microsoft.com/office/powerpoint/2010/main" val="1188808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a:p>
        </p:txBody>
      </p:sp>
    </p:spTree>
    <p:extLst>
      <p:ext uri="{BB962C8B-B14F-4D97-AF65-F5344CB8AC3E}">
        <p14:creationId xmlns:p14="http://schemas.microsoft.com/office/powerpoint/2010/main" val="791114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a:p>
        </p:txBody>
      </p:sp>
    </p:spTree>
    <p:extLst>
      <p:ext uri="{BB962C8B-B14F-4D97-AF65-F5344CB8AC3E}">
        <p14:creationId xmlns:p14="http://schemas.microsoft.com/office/powerpoint/2010/main" val="791114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b="1" dirty="0">
              <a:solidFill>
                <a:srgbClr val="00CC00"/>
              </a:solidFill>
              <a:latin typeface="Consolas" charset="0"/>
              <a:ea typeface="Consolas" charset="0"/>
              <a:cs typeface="Consolas" charset="0"/>
            </a:endParaRPr>
          </a:p>
          <a:p>
            <a:r>
              <a:rPr kumimoji="1" lang="zh-CN" altLang="en-US" sz="1200" b="1" dirty="0">
                <a:solidFill>
                  <a:srgbClr val="00CC00"/>
                </a:solidFill>
                <a:latin typeface="Consolas" charset="0"/>
                <a:ea typeface="Consolas" charset="0"/>
                <a:cs typeface="Consolas" charset="0"/>
              </a:rPr>
              <a:t>第一个移动构造：把</a:t>
            </a:r>
            <a:r>
              <a:rPr kumimoji="1" lang="en-US" altLang="zh-CN" sz="1200" b="1" dirty="0" err="1">
                <a:solidFill>
                  <a:srgbClr val="00CC00"/>
                </a:solidFill>
                <a:latin typeface="Consolas" charset="0"/>
                <a:ea typeface="Consolas" charset="0"/>
                <a:cs typeface="Consolas" charset="0"/>
              </a:rPr>
              <a:t>tmp</a:t>
            </a:r>
            <a:r>
              <a:rPr kumimoji="1" lang="zh-CN" altLang="en-US" sz="1200" b="1" dirty="0">
                <a:solidFill>
                  <a:srgbClr val="00CC00"/>
                </a:solidFill>
                <a:latin typeface="Consolas" charset="0"/>
                <a:ea typeface="Consolas" charset="0"/>
                <a:cs typeface="Consolas" charset="0"/>
              </a:rPr>
              <a:t>的内容交给了 </a:t>
            </a:r>
            <a:r>
              <a:rPr kumimoji="1" lang="en-US" altLang="zh-CN" sz="1200" b="1" dirty="0" err="1">
                <a:solidFill>
                  <a:srgbClr val="00CC00"/>
                </a:solidFill>
                <a:latin typeface="Consolas" charset="0"/>
                <a:ea typeface="Consolas" charset="0"/>
                <a:cs typeface="Consolas" charset="0"/>
              </a:rPr>
              <a:t>GetTemp</a:t>
            </a:r>
            <a:r>
              <a:rPr kumimoji="1" lang="zh-CN" altLang="en-US" sz="1200" b="1" dirty="0">
                <a:solidFill>
                  <a:srgbClr val="00CC00"/>
                </a:solidFill>
                <a:latin typeface="Consolas" charset="0"/>
                <a:ea typeface="Consolas" charset="0"/>
                <a:cs typeface="Consolas" charset="0"/>
              </a:rPr>
              <a:t>的返回值</a:t>
            </a:r>
            <a:endParaRPr kumimoji="1" lang="en-US" altLang="zh-CN" sz="1200" b="1" dirty="0">
              <a:solidFill>
                <a:srgbClr val="00CC00"/>
              </a:solidFill>
              <a:latin typeface="Consolas" charset="0"/>
              <a:ea typeface="Consolas" charset="0"/>
              <a:cs typeface="Consolas" charset="0"/>
            </a:endParaRPr>
          </a:p>
          <a:p>
            <a:r>
              <a:rPr kumimoji="1" lang="en-US" altLang="zh-CN" sz="1200" b="1" dirty="0" err="1">
                <a:solidFill>
                  <a:srgbClr val="00CC00"/>
                </a:solidFill>
                <a:latin typeface="Consolas" charset="0"/>
                <a:ea typeface="Consolas" charset="0"/>
                <a:cs typeface="Consolas" charset="0"/>
              </a:rPr>
              <a:t>GetTemp</a:t>
            </a:r>
            <a:r>
              <a:rPr kumimoji="1" lang="zh-CN" altLang="en-US" sz="1200" b="1" dirty="0">
                <a:solidFill>
                  <a:srgbClr val="00CC00"/>
                </a:solidFill>
                <a:latin typeface="Consolas" charset="0"/>
                <a:ea typeface="Consolas" charset="0"/>
                <a:cs typeface="Consolas" charset="0"/>
              </a:rPr>
              <a:t>返回值 占用了 </a:t>
            </a:r>
            <a:r>
              <a:rPr kumimoji="1" lang="en-US" altLang="zh-CN" sz="1200" b="1" dirty="0" err="1">
                <a:solidFill>
                  <a:srgbClr val="00CC00"/>
                </a:solidFill>
                <a:latin typeface="Consolas" charset="0"/>
                <a:ea typeface="Consolas" charset="0"/>
                <a:cs typeface="Consolas" charset="0"/>
              </a:rPr>
              <a:t>tmp</a:t>
            </a:r>
            <a:r>
              <a:rPr kumimoji="1" lang="zh-CN" altLang="en-US" sz="1200" b="1" dirty="0">
                <a:solidFill>
                  <a:srgbClr val="00CC00"/>
                </a:solidFill>
                <a:latin typeface="Consolas" charset="0"/>
                <a:ea typeface="Consolas" charset="0"/>
                <a:cs typeface="Consolas" charset="0"/>
              </a:rPr>
              <a:t>的内存</a:t>
            </a:r>
            <a:endParaRPr kumimoji="1" lang="en-US" altLang="zh-CN" sz="1200" b="1" dirty="0">
              <a:solidFill>
                <a:srgbClr val="00CC00"/>
              </a:solidFill>
              <a:latin typeface="Consolas" charset="0"/>
              <a:ea typeface="Consolas" charset="0"/>
              <a:cs typeface="Consolas" charset="0"/>
            </a:endParaRPr>
          </a:p>
          <a:p>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~Test(): this-&gt;</a:t>
            </a:r>
            <a:r>
              <a:rPr kumimoji="1" lang="en-US" altLang="zh-CN" sz="1200" b="1" dirty="0" err="1">
                <a:solidFill>
                  <a:srgbClr val="00CC00"/>
                </a:solidFill>
                <a:latin typeface="Consolas" charset="0"/>
                <a:ea typeface="Consolas" charset="0"/>
                <a:cs typeface="Consolas" charset="0"/>
              </a:rPr>
              <a:t>buf</a:t>
            </a:r>
            <a:r>
              <a:rPr kumimoji="1" lang="en-US" altLang="zh-CN" sz="1200" b="1" dirty="0">
                <a:solidFill>
                  <a:srgbClr val="00CC00"/>
                </a:solidFill>
                <a:latin typeface="Consolas" charset="0"/>
                <a:ea typeface="Consolas" charset="0"/>
                <a:cs typeface="Consolas" charset="0"/>
              </a:rPr>
              <a:t> @ 0x0</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t>
            </a:r>
            <a:r>
              <a:rPr kumimoji="1" lang="en-US" altLang="zh-CN" sz="1200" b="1" dirty="0" err="1">
                <a:solidFill>
                  <a:srgbClr val="00CC00"/>
                </a:solidFill>
                <a:latin typeface="Consolas" charset="0"/>
                <a:ea typeface="Consolas" charset="0"/>
                <a:cs typeface="Consolas" charset="0"/>
              </a:rPr>
              <a:t>tmp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第一次的时候，指针为空不是被自己删除的</a:t>
            </a:r>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Test</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a:t>
            </a:r>
            <a:r>
              <a:rPr kumimoji="1" lang="en-US" altLang="zh-CN" sz="1200" b="1" dirty="0" err="1">
                <a:solidFill>
                  <a:srgbClr val="00CC00"/>
                </a:solidFill>
                <a:latin typeface="Consolas" charset="0"/>
                <a:ea typeface="Consolas" charset="0"/>
                <a:cs typeface="Consolas" charset="0"/>
              </a:rPr>
              <a:t>GetTemp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 </a:t>
            </a:r>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A</a:t>
            </a:r>
            <a:r>
              <a:rPr kumimoji="1" lang="zh-CN" altLang="en-US" sz="1200" b="1" dirty="0">
                <a:solidFill>
                  <a:srgbClr val="00CC00"/>
                </a:solidFill>
                <a:latin typeface="Consolas" charset="0"/>
                <a:ea typeface="Consolas" charset="0"/>
                <a:cs typeface="Consolas" charset="0"/>
              </a:rPr>
              <a:t>又占用了</a:t>
            </a:r>
            <a:r>
              <a:rPr kumimoji="1" lang="en-US" altLang="zh-CN" sz="1200" b="1" dirty="0" err="1">
                <a:solidFill>
                  <a:srgbClr val="00CC00"/>
                </a:solidFill>
                <a:latin typeface="Consolas" charset="0"/>
                <a:ea typeface="Consolas" charset="0"/>
                <a:cs typeface="Consolas" charset="0"/>
              </a:rPr>
              <a:t>GetTemp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的内存；</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40</a:t>
            </a:fld>
            <a:endParaRPr lang="en-US" altLang="zh-CN"/>
          </a:p>
        </p:txBody>
      </p:sp>
    </p:spTree>
    <p:extLst>
      <p:ext uri="{BB962C8B-B14F-4D97-AF65-F5344CB8AC3E}">
        <p14:creationId xmlns:p14="http://schemas.microsoft.com/office/powerpoint/2010/main" val="47293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注意：在</a:t>
            </a:r>
            <a:r>
              <a:rPr kumimoji="1" lang="en-US" altLang="zh-CN" dirty="0"/>
              <a:t>Test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err="1"/>
              <a:t>GetTemp</a:t>
            </a:r>
            <a:r>
              <a:rPr kumimoji="1" lang="en-US" altLang="zh-CN" dirty="0"/>
              <a:t>()</a:t>
            </a:r>
            <a:r>
              <a:rPr kumimoji="1" lang="zh-CN" altLang="en-US" dirty="0"/>
              <a:t>完成赋值后，</a:t>
            </a:r>
            <a:r>
              <a:rPr kumimoji="1" lang="en-US" altLang="zh-CN" dirty="0" err="1"/>
              <a:t>GetTemp</a:t>
            </a:r>
            <a:r>
              <a:rPr kumimoji="1" lang="en-US" altLang="zh-CN" dirty="0"/>
              <a:t>()</a:t>
            </a:r>
            <a:r>
              <a:rPr kumimoji="1" lang="zh-CN" altLang="en-US" dirty="0"/>
              <a:t>返回值的析构函数，即第二个。</a:t>
            </a:r>
            <a:endParaRPr kumimoji="1" lang="en-US" altLang="zh-CN" dirty="0"/>
          </a:p>
          <a:p>
            <a:r>
              <a:rPr kumimoji="1" lang="zh-CN" altLang="en-US" dirty="0"/>
              <a:t>注意这里，虽然地址只有两个，但是实际上重新分配了内存三次。</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41</a:t>
            </a:fld>
            <a:endParaRPr lang="en-US" altLang="zh-CN"/>
          </a:p>
        </p:txBody>
      </p:sp>
    </p:spTree>
    <p:extLst>
      <p:ext uri="{BB962C8B-B14F-4D97-AF65-F5344CB8AC3E}">
        <p14:creationId xmlns:p14="http://schemas.microsoft.com/office/powerpoint/2010/main" val="476856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45</a:t>
            </a:fld>
            <a:endParaRPr lang="en-US" altLang="zh-CN"/>
          </a:p>
        </p:txBody>
      </p:sp>
    </p:spTree>
    <p:extLst>
      <p:ext uri="{BB962C8B-B14F-4D97-AF65-F5344CB8AC3E}">
        <p14:creationId xmlns:p14="http://schemas.microsoft.com/office/powerpoint/2010/main" val="3309911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左边是赋值；右边是拷贝构造</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46</a:t>
            </a:fld>
            <a:endParaRPr lang="en-US" altLang="zh-CN"/>
          </a:p>
        </p:txBody>
      </p:sp>
    </p:spTree>
    <p:extLst>
      <p:ext uri="{BB962C8B-B14F-4D97-AF65-F5344CB8AC3E}">
        <p14:creationId xmlns:p14="http://schemas.microsoft.com/office/powerpoint/2010/main" val="232002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a:t>
            </a:fld>
            <a:endParaRPr lang="en-US" altLang="zh-CN"/>
          </a:p>
        </p:txBody>
      </p:sp>
    </p:spTree>
    <p:extLst>
      <p:ext uri="{BB962C8B-B14F-4D97-AF65-F5344CB8AC3E}">
        <p14:creationId xmlns:p14="http://schemas.microsoft.com/office/powerpoint/2010/main" val="1442229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为什么不能是友元函数：同类对象之间的赋值</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47</a:t>
            </a:fld>
            <a:endParaRPr lang="en-US" altLang="zh-CN"/>
          </a:p>
        </p:txBody>
      </p:sp>
    </p:spTree>
    <p:extLst>
      <p:ext uri="{BB962C8B-B14F-4D97-AF65-F5344CB8AC3E}">
        <p14:creationId xmlns:p14="http://schemas.microsoft.com/office/powerpoint/2010/main" val="156801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48</a:t>
            </a:fld>
            <a:endParaRPr lang="en-US" altLang="zh-CN"/>
          </a:p>
        </p:txBody>
      </p:sp>
    </p:spTree>
    <p:extLst>
      <p:ext uri="{BB962C8B-B14F-4D97-AF65-F5344CB8AC3E}">
        <p14:creationId xmlns:p14="http://schemas.microsoft.com/office/powerpoint/2010/main" val="3819138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49</a:t>
            </a:fld>
            <a:endParaRPr lang="en-US" altLang="zh-CN"/>
          </a:p>
        </p:txBody>
      </p:sp>
    </p:spTree>
    <p:extLst>
      <p:ext uri="{BB962C8B-B14F-4D97-AF65-F5344CB8AC3E}">
        <p14:creationId xmlns:p14="http://schemas.microsoft.com/office/powerpoint/2010/main" val="1458821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54</a:t>
            </a:fld>
            <a:endParaRPr lang="en-US" altLang="zh-CN"/>
          </a:p>
        </p:txBody>
      </p:sp>
    </p:spTree>
    <p:extLst>
      <p:ext uri="{BB962C8B-B14F-4D97-AF65-F5344CB8AC3E}">
        <p14:creationId xmlns:p14="http://schemas.microsoft.com/office/powerpoint/2010/main" val="901249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Si</a:t>
            </a:r>
            <a:r>
              <a:rPr kumimoji="1" lang="zh-CN" altLang="en-US" baseline="0" dirty="0"/>
              <a:t> </a:t>
            </a:r>
            <a:r>
              <a:rPr kumimoji="1" lang="en-US" altLang="zh-CN" baseline="0" dirty="0"/>
              <a:t>=</a:t>
            </a:r>
            <a:r>
              <a:rPr kumimoji="1" lang="zh-CN" altLang="en-US" baseline="0" dirty="0"/>
              <a:t> </a:t>
            </a:r>
            <a:r>
              <a:rPr kumimoji="1" lang="en-US" altLang="zh-CN" baseline="0" dirty="0"/>
              <a:t>4.10;</a:t>
            </a:r>
            <a:r>
              <a:rPr kumimoji="1" lang="zh-CN" altLang="en-US" baseline="0" dirty="0"/>
              <a:t>  </a:t>
            </a:r>
            <a:r>
              <a:rPr kumimoji="1" lang="en-US" altLang="zh-CN" baseline="0" dirty="0"/>
              <a:t>4.10</a:t>
            </a:r>
            <a:r>
              <a:rPr kumimoji="1" lang="zh-CN" altLang="en-US" baseline="0" dirty="0"/>
              <a:t> </a:t>
            </a:r>
            <a:r>
              <a:rPr kumimoji="1" lang="zh-CN" altLang="en-US" baseline="0" dirty="0">
                <a:sym typeface="Wingdings"/>
              </a:rPr>
              <a:t> </a:t>
            </a:r>
            <a:r>
              <a:rPr kumimoji="1" lang="en-US" altLang="zh-CN" baseline="0" dirty="0">
                <a:sym typeface="Wingdings"/>
              </a:rPr>
              <a:t>4</a:t>
            </a:r>
            <a:r>
              <a:rPr kumimoji="1" lang="zh-CN" altLang="en-US" baseline="0" dirty="0">
                <a:sym typeface="Wingdings"/>
              </a:rPr>
              <a:t>   </a:t>
            </a:r>
            <a:r>
              <a:rPr kumimoji="1" lang="en-US" altLang="zh-CN" baseline="0" dirty="0" err="1">
                <a:sym typeface="Wingdings"/>
              </a:rPr>
              <a:t>SmallInt</a:t>
            </a:r>
            <a:r>
              <a:rPr kumimoji="1" lang="en-US" altLang="zh-CN" baseline="0" dirty="0">
                <a:sym typeface="Wingdings"/>
              </a:rPr>
              <a:t>(4)</a:t>
            </a:r>
            <a:r>
              <a:rPr kumimoji="1" lang="zh-CN" altLang="en-US" baseline="0" dirty="0">
                <a:sym typeface="Wingdings"/>
              </a:rPr>
              <a:t> </a:t>
            </a:r>
            <a:r>
              <a:rPr kumimoji="1" lang="en-US" altLang="zh-CN" baseline="0" dirty="0">
                <a:sym typeface="Wingdings"/>
              </a:rPr>
              <a:t>--》</a:t>
            </a:r>
            <a:r>
              <a:rPr kumimoji="1" lang="zh-CN" altLang="en-US" baseline="0" dirty="0">
                <a:sym typeface="Wingdings"/>
              </a:rPr>
              <a:t>编译器默认的</a:t>
            </a:r>
            <a:r>
              <a:rPr kumimoji="1" lang="en-US" altLang="zh-CN" baseline="0" dirty="0">
                <a:sym typeface="Wingdings"/>
              </a:rPr>
              <a:t>=</a:t>
            </a:r>
            <a:r>
              <a:rPr kumimoji="1" lang="zh-CN" altLang="en-US" baseline="0" dirty="0">
                <a:sym typeface="Wingdings"/>
              </a:rPr>
              <a:t>赋值运算</a:t>
            </a:r>
            <a:endParaRPr kumimoji="1" lang="en-US" altLang="zh-CN" baseline="0" dirty="0">
              <a:sym typeface="Wingdings"/>
            </a:endParaRPr>
          </a:p>
          <a:p>
            <a:r>
              <a:rPr kumimoji="1" lang="en-US" altLang="zh-CN" baseline="0" dirty="0">
                <a:sym typeface="Wingdings"/>
              </a:rPr>
              <a:t>Si=</a:t>
            </a:r>
            <a:r>
              <a:rPr kumimoji="1" lang="zh-CN" altLang="en-US" baseline="0" dirty="0">
                <a:sym typeface="Wingdings"/>
              </a:rPr>
              <a:t> </a:t>
            </a:r>
            <a:r>
              <a:rPr kumimoji="1" lang="en-US" altLang="zh-CN" baseline="0" dirty="0">
                <a:sym typeface="Wingdings"/>
              </a:rPr>
              <a:t>si+3</a:t>
            </a:r>
            <a:r>
              <a:rPr kumimoji="1" lang="zh-CN" altLang="en-US" baseline="0" dirty="0">
                <a:sym typeface="Wingdings"/>
              </a:rPr>
              <a:t>  这里，为什么不能采用 </a:t>
            </a:r>
            <a:r>
              <a:rPr kumimoji="1" lang="en-US" altLang="zh-CN" baseline="0" dirty="0">
                <a:sym typeface="Wingdings"/>
              </a:rPr>
              <a:t>3SmallInt</a:t>
            </a:r>
            <a:r>
              <a:rPr kumimoji="1" lang="zh-CN" altLang="en-US" baseline="0" dirty="0">
                <a:sym typeface="Wingdings"/>
              </a:rPr>
              <a:t>（</a:t>
            </a:r>
            <a:r>
              <a:rPr kumimoji="1" lang="en-US" altLang="zh-CN" baseline="0" dirty="0">
                <a:sym typeface="Wingdings"/>
              </a:rPr>
              <a:t>3</a:t>
            </a:r>
            <a:r>
              <a:rPr kumimoji="1" lang="zh-CN" altLang="en-US" baseline="0" dirty="0">
                <a:sym typeface="Wingdings"/>
              </a:rPr>
              <a:t>）再加呢？</a:t>
            </a:r>
            <a:endParaRPr kumimoji="1" lang="en-US" altLang="zh-CN" baseline="0" dirty="0">
              <a:sym typeface="Wingdings"/>
            </a:endParaRPr>
          </a:p>
          <a:p>
            <a:r>
              <a:rPr kumimoji="1" lang="zh-CN" altLang="en-US" baseline="0" dirty="0">
                <a:sym typeface="Wingdings"/>
              </a:rPr>
              <a:t>因为： 编译器不能自动生成默认</a:t>
            </a:r>
            <a:r>
              <a:rPr kumimoji="1" lang="en-US" altLang="zh-CN" baseline="0" dirty="0">
                <a:sym typeface="Wingdings"/>
              </a:rPr>
              <a:t>+</a:t>
            </a:r>
            <a:r>
              <a:rPr kumimoji="1" lang="zh-CN" altLang="en-US" baseline="0" dirty="0">
                <a:sym typeface="Wingdings"/>
              </a:rPr>
              <a:t>的重载版本； 所以只会产生 </a:t>
            </a:r>
            <a:r>
              <a:rPr kumimoji="1" lang="en-US" altLang="zh-CN" baseline="0" dirty="0" err="1">
                <a:sym typeface="Wingdings"/>
              </a:rPr>
              <a:t>si</a:t>
            </a:r>
            <a:r>
              <a:rPr kumimoji="1" lang="zh-CN" altLang="en-US" baseline="0" dirty="0">
                <a:sym typeface="Wingdings"/>
              </a:rPr>
              <a:t> </a:t>
            </a:r>
            <a:r>
              <a:rPr kumimoji="1" lang="en-US" altLang="zh-CN" baseline="0" dirty="0">
                <a:sym typeface="Wingdings"/>
              </a:rPr>
              <a:t>--》</a:t>
            </a:r>
            <a:r>
              <a:rPr kumimoji="1" lang="zh-CN" altLang="en-US" baseline="0" dirty="0">
                <a:sym typeface="Wingdings"/>
              </a:rPr>
              <a:t> </a:t>
            </a:r>
            <a:r>
              <a:rPr kumimoji="1" lang="en-US" altLang="zh-CN" baseline="0" dirty="0" err="1">
                <a:sym typeface="Wingdings"/>
              </a:rPr>
              <a:t>int</a:t>
            </a:r>
            <a:r>
              <a:rPr kumimoji="1" lang="zh-CN" altLang="en-US" baseline="0" dirty="0">
                <a:sym typeface="Wingdings"/>
              </a:rPr>
              <a:t> 调用转换运算符</a:t>
            </a:r>
            <a:endParaRPr kumimoji="1" lang="en-US" altLang="zh-CN" baseline="0" dirty="0">
              <a:sym typeface="Wingdings"/>
            </a:endParaRPr>
          </a:p>
          <a:p>
            <a:endParaRPr kumimoji="1" lang="en-US" altLang="zh-CN" baseline="0" dirty="0">
              <a:sym typeface="Wingdings"/>
            </a:endParaRPr>
          </a:p>
          <a:p>
            <a:r>
              <a:rPr kumimoji="1" lang="zh-CN" altLang="en-US" baseline="0" dirty="0">
                <a:sym typeface="Wingdings"/>
              </a:rPr>
              <a:t>然后如果我们增加一个</a:t>
            </a:r>
            <a:r>
              <a:rPr kumimoji="1" lang="en-US" altLang="zh-CN" baseline="0" dirty="0">
                <a:sym typeface="Wingdings"/>
              </a:rPr>
              <a:t>+</a:t>
            </a:r>
            <a:r>
              <a:rPr kumimoji="1" lang="zh-CN" altLang="en-US" baseline="0" dirty="0">
                <a:sym typeface="Wingdings"/>
              </a:rPr>
              <a:t>号重载，会怎么样？ 编译器提示出错，模糊调用。</a:t>
            </a:r>
            <a:endParaRPr kumimoji="1" lang="en-US" altLang="zh-CN" baseline="0" dirty="0">
              <a:sym typeface="Wingdings"/>
            </a:endParaRPr>
          </a:p>
          <a:p>
            <a:r>
              <a:rPr kumimoji="1" lang="zh-CN" altLang="en-US" baseline="0" dirty="0">
                <a:sym typeface="Wingdings"/>
              </a:rPr>
              <a:t>当只有</a:t>
            </a:r>
            <a:r>
              <a:rPr kumimoji="1" lang="en-US" altLang="zh-CN" baseline="0" dirty="0">
                <a:sym typeface="Wingdings"/>
              </a:rPr>
              <a:t>+</a:t>
            </a:r>
            <a:r>
              <a:rPr kumimoji="1" lang="zh-CN" altLang="en-US" baseline="0" dirty="0">
                <a:sym typeface="Wingdings"/>
              </a:rPr>
              <a:t>重载的时候，所有的整数都会转换为</a:t>
            </a:r>
            <a:r>
              <a:rPr kumimoji="1" lang="en-US" altLang="zh-CN" baseline="0" dirty="0" err="1">
                <a:sym typeface="Wingdings"/>
              </a:rPr>
              <a:t>SmallInt</a:t>
            </a:r>
            <a:r>
              <a:rPr kumimoji="1" lang="zh-CN" altLang="en-US" baseline="0" dirty="0">
                <a:sym typeface="Wingdings"/>
              </a:rPr>
              <a:t> </a:t>
            </a:r>
            <a:r>
              <a:rPr kumimoji="1" lang="en-US" altLang="zh-CN" baseline="0" dirty="0">
                <a:sym typeface="Wingdings"/>
              </a:rPr>
              <a:t>(</a:t>
            </a:r>
            <a:r>
              <a:rPr kumimoji="1" lang="zh-CN" altLang="en-US" baseline="0" dirty="0">
                <a:sym typeface="Wingdings"/>
              </a:rPr>
              <a:t>调用构造函数转换），即第二种转换类型</a:t>
            </a:r>
            <a:endParaRPr kumimoji="1" lang="en-US" altLang="zh-CN" baseline="0" dirty="0">
              <a:sym typeface="Wingdings"/>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56</a:t>
            </a:fld>
            <a:endParaRPr lang="en-US" altLang="zh-CN"/>
          </a:p>
        </p:txBody>
      </p:sp>
    </p:spTree>
    <p:extLst>
      <p:ext uri="{BB962C8B-B14F-4D97-AF65-F5344CB8AC3E}">
        <p14:creationId xmlns:p14="http://schemas.microsoft.com/office/powerpoint/2010/main" val="30938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a:t>
            </a:fld>
            <a:endParaRPr lang="en-US" altLang="zh-CN"/>
          </a:p>
        </p:txBody>
      </p:sp>
    </p:spTree>
    <p:extLst>
      <p:ext uri="{BB962C8B-B14F-4D97-AF65-F5344CB8AC3E}">
        <p14:creationId xmlns:p14="http://schemas.microsoft.com/office/powerpoint/2010/main" val="144222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1442229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流运算符重载？？？</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3534080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17</a:t>
            </a:fld>
            <a:endParaRPr lang="en-US" altLang="zh-CN"/>
          </a:p>
        </p:txBody>
      </p:sp>
    </p:spTree>
    <p:extLst>
      <p:ext uri="{BB962C8B-B14F-4D97-AF65-F5344CB8AC3E}">
        <p14:creationId xmlns:p14="http://schemas.microsoft.com/office/powerpoint/2010/main" val="1458821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19</a:t>
            </a:fld>
            <a:endParaRPr lang="en-US" altLang="zh-CN"/>
          </a:p>
        </p:txBody>
      </p:sp>
    </p:spTree>
    <p:extLst>
      <p:ext uri="{BB962C8B-B14F-4D97-AF65-F5344CB8AC3E}">
        <p14:creationId xmlns:p14="http://schemas.microsoft.com/office/powerpoint/2010/main" val="333568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没有采用编译选项的时候，第二行的</a:t>
            </a:r>
            <a:r>
              <a:rPr lang="en-US" altLang="zh-CN" sz="1200" b="1" dirty="0">
                <a:solidFill>
                  <a:srgbClr val="FF0000"/>
                </a:solidFill>
                <a:latin typeface="Consolas" panose="020B0609020204030204" pitchFamily="49" charset="0"/>
                <a:ea typeface="Courier" charset="0"/>
                <a:cs typeface="Consolas" panose="020B0609020204030204" pitchFamily="49" charset="0"/>
              </a:rPr>
              <a:t>Test(</a:t>
            </a:r>
            <a:r>
              <a:rPr lang="en-US" altLang="zh-CN" sz="1200" b="1" dirty="0" err="1">
                <a:solidFill>
                  <a:srgbClr val="FF0000"/>
                </a:solidFill>
                <a:latin typeface="Consolas" panose="020B0609020204030204" pitchFamily="49" charset="0"/>
                <a:ea typeface="Courier" charset="0"/>
                <a:cs typeface="Consolas" panose="020B0609020204030204" pitchFamily="49" charset="0"/>
              </a:rPr>
              <a:t>const</a:t>
            </a:r>
            <a:r>
              <a:rPr lang="en-US" altLang="zh-CN" sz="1200" b="1" dirty="0">
                <a:solidFill>
                  <a:srgbClr val="FF0000"/>
                </a:solidFill>
                <a:latin typeface="Consolas" panose="020B0609020204030204" pitchFamily="49" charset="0"/>
                <a:ea typeface="Courier" charset="0"/>
                <a:cs typeface="Consolas" panose="020B0609020204030204" pitchFamily="49" charset="0"/>
              </a:rPr>
              <a:t> Test&amp;)</a:t>
            </a:r>
            <a:r>
              <a:rPr lang="zh-CN" altLang="en-US" sz="1200" b="1" dirty="0">
                <a:solidFill>
                  <a:srgbClr val="FF0000"/>
                </a:solidFill>
                <a:latin typeface="Consolas" panose="020B0609020204030204" pitchFamily="49" charset="0"/>
                <a:ea typeface="Courier" charset="0"/>
                <a:cs typeface="Consolas" panose="020B0609020204030204" pitchFamily="49" charset="0"/>
              </a:rPr>
              <a:t>不会输出出来，编译器进行了返回值优化</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21</a:t>
            </a:fld>
            <a:endParaRPr lang="en-US" altLang="zh-CN"/>
          </a:p>
        </p:txBody>
      </p:sp>
    </p:spTree>
    <p:extLst>
      <p:ext uri="{BB962C8B-B14F-4D97-AF65-F5344CB8AC3E}">
        <p14:creationId xmlns:p14="http://schemas.microsoft.com/office/powerpoint/2010/main" val="83427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以上代码会导致内存出错，指针删除两次；除了赋值不对之外；</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23</a:t>
            </a:fld>
            <a:endParaRPr lang="en-US" altLang="zh-CN"/>
          </a:p>
        </p:txBody>
      </p:sp>
    </p:spTree>
    <p:extLst>
      <p:ext uri="{BB962C8B-B14F-4D97-AF65-F5344CB8AC3E}">
        <p14:creationId xmlns:p14="http://schemas.microsoft.com/office/powerpoint/2010/main" val="834275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zhihu.com/question/22111546" TargetMode="External"/><Relationship Id="rId4" Type="http://schemas.openxmlformats.org/officeDocument/2006/relationships/hyperlink" Target="https://www.zhihu.com/question/40238995"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zhihu.com/question/27000013/answer/3484661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p:cNvSpPr>
            <a:spLocks noGrp="1"/>
          </p:cNvSpPr>
          <p:nvPr>
            <p:ph type="subTitle" idx="1"/>
          </p:nvPr>
        </p:nvSpPr>
        <p:spPr>
          <a:xfrm>
            <a:off x="0" y="4509120"/>
            <a:ext cx="9144000" cy="2348880"/>
          </a:xfrm>
        </p:spPr>
        <p:txBody>
          <a:bodyPr/>
          <a:lstStyle/>
          <a:p>
            <a:pPr lvl="0"/>
            <a:r>
              <a:rPr lang="zh-CN" altLang="en-US" sz="3600" b="1" dirty="0">
                <a:solidFill>
                  <a:prstClr val="black"/>
                </a:solidFill>
              </a:rPr>
              <a:t>刘知远</a:t>
            </a:r>
            <a:r>
              <a:rPr lang="zh-CN" altLang="en-US" sz="2800" b="1" dirty="0">
                <a:solidFill>
                  <a:prstClr val="black"/>
                </a:solidFill>
              </a:rPr>
              <a:t> </a:t>
            </a:r>
            <a:endParaRPr lang="en-US" altLang="zh-CN" sz="2800" b="1" dirty="0">
              <a:solidFill>
                <a:prstClr val="black"/>
              </a:solidFill>
            </a:endParaRPr>
          </a:p>
          <a:p>
            <a:pPr lvl="0"/>
            <a:r>
              <a:rPr lang="en-US" altLang="zh-CN" sz="2800" b="1" dirty="0" err="1">
                <a:solidFill>
                  <a:prstClr val="black"/>
                </a:solidFill>
              </a:rPr>
              <a:t>liuzy@tsinghua.edu.cn</a:t>
            </a:r>
            <a:endParaRPr lang="en-US" altLang="zh-CN" sz="2800" b="1" dirty="0">
              <a:solidFill>
                <a:prstClr val="black"/>
              </a:solidFill>
            </a:endParaRPr>
          </a:p>
          <a:p>
            <a:pPr lvl="0"/>
            <a:r>
              <a:rPr lang="en-US" altLang="zh-CN" b="1" dirty="0">
                <a:solidFill>
                  <a:prstClr val="black"/>
                </a:solidFill>
              </a:rPr>
              <a:t>http://</a:t>
            </a:r>
            <a:r>
              <a:rPr lang="en-US" altLang="zh-CN" b="1" dirty="0" err="1">
                <a:solidFill>
                  <a:prstClr val="black"/>
                </a:solidFill>
              </a:rPr>
              <a:t>nlp.csai.tsinghua.edu.cn</a:t>
            </a:r>
            <a:r>
              <a:rPr lang="en-US" altLang="zh-CN" b="1" dirty="0">
                <a:solidFill>
                  <a:prstClr val="black"/>
                </a:solidFill>
              </a:rPr>
              <a:t>/~</a:t>
            </a:r>
            <a:r>
              <a:rPr lang="en-US" altLang="zh-CN" b="1" dirty="0" err="1">
                <a:solidFill>
                  <a:prstClr val="black"/>
                </a:solidFill>
              </a:rPr>
              <a:t>lzy</a:t>
            </a:r>
            <a:r>
              <a:rPr lang="en-US" altLang="zh-CN" b="1" dirty="0">
                <a:solidFill>
                  <a:prstClr val="black"/>
                </a:solidFill>
              </a:rPr>
              <a:t>/</a:t>
            </a:r>
            <a:r>
              <a:rPr lang="zh-CN" altLang="en-US" b="1" dirty="0">
                <a:solidFill>
                  <a:prstClr val="black"/>
                </a:solidFill>
              </a:rPr>
              <a:t> </a:t>
            </a:r>
            <a:endParaRPr lang="en-US" altLang="zh-CN" b="1" dirty="0">
              <a:solidFill>
                <a:prstClr val="black"/>
              </a:solidFill>
            </a:endParaRPr>
          </a:p>
          <a:p>
            <a:pPr lvl="0"/>
            <a:r>
              <a:rPr lang="zh-CN" altLang="en-US" b="1" dirty="0">
                <a:solidFill>
                  <a:prstClr val="black"/>
                </a:solidFill>
              </a:rPr>
              <a:t>课程团队：刘知远 姚海龙 黄民烈</a:t>
            </a:r>
          </a:p>
        </p:txBody>
      </p:sp>
    </p:spTree>
    <p:extLst>
      <p:ext uri="{BB962C8B-B14F-4D97-AF65-F5344CB8AC3E}">
        <p14:creationId xmlns:p14="http://schemas.microsoft.com/office/powerpoint/2010/main" val="1463234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反思：为什么要“引用”？</a:t>
            </a:r>
          </a:p>
        </p:txBody>
      </p:sp>
      <p:sp>
        <p:nvSpPr>
          <p:cNvPr id="3" name="内容占位符 2"/>
          <p:cNvSpPr>
            <a:spLocks noGrp="1"/>
          </p:cNvSpPr>
          <p:nvPr>
            <p:ph idx="1"/>
          </p:nvPr>
        </p:nvSpPr>
        <p:spPr>
          <a:xfrm>
            <a:off x="179512" y="1628800"/>
            <a:ext cx="8496944" cy="3816424"/>
          </a:xfrm>
        </p:spPr>
        <p:txBody>
          <a:bodyPr/>
          <a:lstStyle/>
          <a:p>
            <a:r>
              <a:rPr kumimoji="1" lang="en-US" altLang="zh-CN" sz="2200" dirty="0"/>
              <a:t>The easiest way to think about a reference is as </a:t>
            </a:r>
            <a:r>
              <a:rPr kumimoji="1" lang="en-US" altLang="zh-CN" sz="2200" dirty="0">
                <a:solidFill>
                  <a:srgbClr val="FF0000"/>
                </a:solidFill>
              </a:rPr>
              <a:t>a fancy pointer</a:t>
            </a:r>
            <a:r>
              <a:rPr kumimoji="1" lang="en-US" altLang="zh-CN" sz="2200" dirty="0"/>
              <a:t>. You </a:t>
            </a:r>
            <a:r>
              <a:rPr kumimoji="1" lang="en-US" altLang="zh-CN" sz="2200" dirty="0">
                <a:solidFill>
                  <a:srgbClr val="008000"/>
                </a:solidFill>
              </a:rPr>
              <a:t>never have to wonder whether it’s been initialized(the compiler enforces it) and how to dereference it(the compiler does it).</a:t>
            </a:r>
          </a:p>
          <a:p>
            <a:pPr marL="0" indent="0" algn="r">
              <a:buNone/>
            </a:pPr>
            <a:r>
              <a:rPr kumimoji="1" lang="en-US" altLang="zh-CN" sz="2200" dirty="0"/>
              <a:t>——《Thinking in C++》</a:t>
            </a:r>
          </a:p>
          <a:p>
            <a:endParaRPr kumimoji="1" lang="en-US" altLang="zh-CN" dirty="0"/>
          </a:p>
          <a:p>
            <a:r>
              <a:rPr kumimoji="1" lang="zh-CN" altLang="en-US" dirty="0"/>
              <a:t>引用的优势：更灵活地支持运算符重载</a:t>
            </a:r>
            <a:endParaRPr kumimoji="1" lang="en-US" altLang="zh-CN" dirty="0"/>
          </a:p>
          <a:p>
            <a:r>
              <a:rPr kumimoji="1" lang="zh-CN" altLang="en-US" dirty="0"/>
              <a:t>引用的特性：创建时必须初始化、初始化后便不能指向其他对象，不存在空引用</a:t>
            </a:r>
            <a:endParaRPr kumimoji="1" lang="en-US" altLang="zh-CN"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10</a:t>
            </a:fld>
            <a:endParaRPr lang="en-US" altLang="zh-CN"/>
          </a:p>
        </p:txBody>
      </p:sp>
    </p:spTree>
    <p:extLst>
      <p:ext uri="{BB962C8B-B14F-4D97-AF65-F5344CB8AC3E}">
        <p14:creationId xmlns:p14="http://schemas.microsoft.com/office/powerpoint/2010/main" val="801063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a:p>
        </p:txBody>
      </p:sp>
      <p:sp>
        <p:nvSpPr>
          <p:cNvPr id="8" name="标题 1"/>
          <p:cNvSpPr>
            <a:spLocks noGrp="1"/>
          </p:cNvSpPr>
          <p:nvPr>
            <p:ph type="title"/>
          </p:nvPr>
        </p:nvSpPr>
        <p:spPr>
          <a:xfrm>
            <a:off x="179512" y="116632"/>
            <a:ext cx="7886700" cy="1325563"/>
          </a:xfrm>
        </p:spPr>
        <p:txBody>
          <a:bodyPr/>
          <a:lstStyle/>
          <a:p>
            <a:r>
              <a:rPr kumimoji="1" lang="zh-CN" altLang="en-US" dirty="0"/>
              <a:t>常量</a:t>
            </a:r>
            <a:r>
              <a:rPr kumimoji="1" lang="en-US" altLang="zh-CN" dirty="0"/>
              <a:t>(1)</a:t>
            </a:r>
            <a:r>
              <a:rPr kumimoji="1" lang="zh-CN" altLang="en-US" dirty="0"/>
              <a:t>：常量成员和常量对象</a:t>
            </a:r>
          </a:p>
        </p:txBody>
      </p:sp>
      <p:sp>
        <p:nvSpPr>
          <p:cNvPr id="9" name="内容占位符 2"/>
          <p:cNvSpPr>
            <a:spLocks noGrp="1"/>
          </p:cNvSpPr>
          <p:nvPr>
            <p:ph idx="1"/>
          </p:nvPr>
        </p:nvSpPr>
        <p:spPr>
          <a:xfrm>
            <a:off x="539553" y="1196752"/>
            <a:ext cx="8064895" cy="3441078"/>
          </a:xfrm>
        </p:spPr>
        <p:txBody>
          <a:bodyPr/>
          <a:lstStyle/>
          <a:p>
            <a:r>
              <a:rPr kumimoji="1" lang="zh-CN" altLang="en-US" sz="2400" dirty="0">
                <a:latin typeface="STKaiti" charset="-122"/>
                <a:ea typeface="STKaiti" charset="-122"/>
                <a:cs typeface="STKaiti" charset="-122"/>
              </a:rPr>
              <a:t>使用</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修饰的数据成员，称为类的常量数据成员，在对象的整个生命周期里不可更改，且只能在构造函数的初始化列表中被设置，不允许在函数体中通过赋值来设置</a:t>
            </a:r>
          </a:p>
          <a:p>
            <a:r>
              <a:rPr kumimoji="1" lang="zh-CN" altLang="en-US" sz="2400" dirty="0">
                <a:latin typeface="STKaiti" charset="-122"/>
                <a:ea typeface="STKaiti" charset="-122"/>
                <a:cs typeface="STKaiti" charset="-122"/>
              </a:rPr>
              <a:t>成员函数也能用</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来修饰，该成员函数的实现语句不能修改类的数据成员 ，即不能改变对象状态（内容）</a:t>
            </a:r>
          </a:p>
          <a:p>
            <a:r>
              <a:rPr kumimoji="1" lang="zh-CN" altLang="en-US" sz="2400" dirty="0">
                <a:latin typeface="STKaiti" charset="-122"/>
                <a:ea typeface="STKaiti" charset="-122"/>
                <a:cs typeface="STKaiti" charset="-122"/>
              </a:rPr>
              <a:t>若对象被定义为常量，则它只能调用以</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修饰的成员函数</a:t>
            </a:r>
          </a:p>
        </p:txBody>
      </p:sp>
      <p:sp>
        <p:nvSpPr>
          <p:cNvPr id="6" name="内容占位符 2"/>
          <p:cNvSpPr txBox="1">
            <a:spLocks/>
          </p:cNvSpPr>
          <p:nvPr/>
        </p:nvSpPr>
        <p:spPr bwMode="auto">
          <a:xfrm>
            <a:off x="1475656" y="4005064"/>
            <a:ext cx="6984776"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altLang="zh-CN" sz="2000" b="0" dirty="0"/>
              <a:t>class Example {</a:t>
            </a:r>
          </a:p>
          <a:p>
            <a:pPr marL="0" indent="0">
              <a:lnSpc>
                <a:spcPct val="100000"/>
              </a:lnSpc>
              <a:spcBef>
                <a:spcPts val="0"/>
              </a:spcBef>
              <a:buFont typeface="Wingdings" panose="05000000000000000000" pitchFamily="2" charset="2"/>
              <a:buNone/>
            </a:pPr>
            <a:r>
              <a:rPr lang="en-US" altLang="zh-CN" sz="2000" b="0" dirty="0"/>
              <a:t>	</a:t>
            </a:r>
            <a:r>
              <a:rPr lang="en-US" altLang="zh-CN" sz="2000" dirty="0" err="1">
                <a:solidFill>
                  <a:srgbClr val="FF0000"/>
                </a:solidFill>
              </a:rPr>
              <a:t>const</a:t>
            </a:r>
            <a:r>
              <a:rPr lang="en-US" altLang="zh-CN" sz="2000" dirty="0">
                <a:solidFill>
                  <a:srgbClr val="FF0000"/>
                </a:solidFill>
              </a:rPr>
              <a:t> </a:t>
            </a:r>
            <a:r>
              <a:rPr lang="en-US" altLang="zh-CN" sz="2000" dirty="0" err="1"/>
              <a:t>int</a:t>
            </a:r>
            <a:r>
              <a:rPr lang="en-US" altLang="zh-CN" sz="2000" dirty="0"/>
              <a:t> ID; </a:t>
            </a:r>
            <a:r>
              <a:rPr lang="en-US" altLang="zh-CN" sz="2000" b="0" dirty="0">
                <a:solidFill>
                  <a:srgbClr val="008000"/>
                </a:solidFill>
              </a:rPr>
              <a:t>//</a:t>
            </a:r>
            <a:r>
              <a:rPr lang="zh-CN" altLang="en-US" sz="2000" b="0" dirty="0">
                <a:solidFill>
                  <a:srgbClr val="008000"/>
                </a:solidFill>
              </a:rPr>
              <a:t>常量数据成员</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public:</a:t>
            </a:r>
          </a:p>
          <a:p>
            <a:pPr marL="0" indent="0">
              <a:lnSpc>
                <a:spcPct val="100000"/>
              </a:lnSpc>
              <a:spcBef>
                <a:spcPts val="0"/>
              </a:spcBef>
              <a:buFont typeface="Wingdings" panose="05000000000000000000" pitchFamily="2" charset="2"/>
              <a:buNone/>
            </a:pPr>
            <a:r>
              <a:rPr lang="en-US" altLang="zh-CN" sz="2000" b="0" dirty="0"/>
              <a:t>	Test(</a:t>
            </a:r>
            <a:r>
              <a:rPr lang="en-US" altLang="zh-CN" sz="2000" b="0" dirty="0" err="1"/>
              <a:t>int</a:t>
            </a:r>
            <a:r>
              <a:rPr lang="en-US" altLang="zh-CN" sz="2000" b="0" dirty="0"/>
              <a:t> id) : </a:t>
            </a:r>
            <a:r>
              <a:rPr lang="en-US" altLang="zh-CN" sz="2000" b="0" dirty="0">
                <a:solidFill>
                  <a:srgbClr val="FF0000"/>
                </a:solidFill>
              </a:rPr>
              <a:t>ID(id)</a:t>
            </a:r>
            <a:r>
              <a:rPr lang="en-US" altLang="zh-CN" sz="2000" b="0" dirty="0"/>
              <a:t> {}  </a:t>
            </a:r>
            <a:r>
              <a:rPr lang="en-US" altLang="zh-CN" sz="2000" b="0" dirty="0">
                <a:solidFill>
                  <a:srgbClr val="008000"/>
                </a:solidFill>
              </a:rPr>
              <a:t>//</a:t>
            </a:r>
            <a:r>
              <a:rPr lang="zh-CN" altLang="en-US" sz="2000" b="0" dirty="0">
                <a:solidFill>
                  <a:srgbClr val="008000"/>
                </a:solidFill>
              </a:rPr>
              <a:t>通过初始化列表设置</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	</a:t>
            </a:r>
            <a:r>
              <a:rPr lang="en-US" altLang="zh-CN" sz="2000" dirty="0" err="1"/>
              <a:t>int</a:t>
            </a:r>
            <a:r>
              <a:rPr lang="en-US" altLang="zh-CN" sz="2000" dirty="0"/>
              <a:t> </a:t>
            </a:r>
            <a:r>
              <a:rPr lang="en-US" altLang="zh-CN" sz="2000" dirty="0" err="1"/>
              <a:t>MyID</a:t>
            </a:r>
            <a:r>
              <a:rPr lang="en-US" altLang="zh-CN" sz="2000" dirty="0"/>
              <a:t>() </a:t>
            </a:r>
            <a:r>
              <a:rPr lang="en-US" altLang="zh-CN" sz="2000" dirty="0" err="1">
                <a:solidFill>
                  <a:srgbClr val="FF0000"/>
                </a:solidFill>
              </a:rPr>
              <a:t>const</a:t>
            </a:r>
            <a:r>
              <a:rPr lang="en-US" altLang="zh-CN" sz="2000" dirty="0">
                <a:solidFill>
                  <a:srgbClr val="FF0000"/>
                </a:solidFill>
              </a:rPr>
              <a:t> </a:t>
            </a:r>
            <a:r>
              <a:rPr lang="en-US" altLang="zh-CN" sz="2000" b="0" dirty="0"/>
              <a:t>{ return ID; } </a:t>
            </a:r>
            <a:r>
              <a:rPr lang="en-US" altLang="zh-CN" sz="2000" b="0" dirty="0">
                <a:solidFill>
                  <a:srgbClr val="008000"/>
                </a:solidFill>
              </a:rPr>
              <a:t>//</a:t>
            </a:r>
            <a:r>
              <a:rPr lang="zh-CN" altLang="en-US" sz="2000" b="0" dirty="0">
                <a:solidFill>
                  <a:srgbClr val="008000"/>
                </a:solidFill>
              </a:rPr>
              <a:t>常量成员函数</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a:t>
            </a:r>
          </a:p>
        </p:txBody>
      </p:sp>
    </p:spTree>
    <p:extLst>
      <p:ext uri="{BB962C8B-B14F-4D97-AF65-F5344CB8AC3E}">
        <p14:creationId xmlns:p14="http://schemas.microsoft.com/office/powerpoint/2010/main" val="3810407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a:t>
            </a:r>
            <a:r>
              <a:rPr kumimoji="1" lang="en-US" altLang="zh-CN" dirty="0"/>
              <a:t>(1)</a:t>
            </a:r>
            <a:r>
              <a:rPr kumimoji="1" lang="zh-CN" altLang="en-US" dirty="0"/>
              <a:t>：常量成员和常量对象</a:t>
            </a:r>
          </a:p>
        </p:txBody>
      </p:sp>
      <p:sp>
        <p:nvSpPr>
          <p:cNvPr id="3" name="内容占位符 2"/>
          <p:cNvSpPr>
            <a:spLocks noGrp="1"/>
          </p:cNvSpPr>
          <p:nvPr>
            <p:ph idx="1"/>
          </p:nvPr>
        </p:nvSpPr>
        <p:spPr>
          <a:xfrm>
            <a:off x="179512" y="2348880"/>
            <a:ext cx="8610609" cy="3888432"/>
          </a:xfrm>
        </p:spPr>
        <p:txBody>
          <a:bodyPr>
            <a:noAutofit/>
          </a:bodyPr>
          <a:lstStyle/>
          <a:p>
            <a:pPr marL="0" indent="0">
              <a:buNone/>
            </a:pPr>
            <a:r>
              <a:rPr lang="zh-CN" altLang="en-US" b="0" dirty="0">
                <a:solidFill>
                  <a:schemeClr val="tx1"/>
                </a:solidFill>
                <a:latin typeface="STKaiti" charset="-122"/>
                <a:ea typeface="STKaiti" charset="-122"/>
                <a:cs typeface="STKaiti" charset="-122"/>
              </a:rPr>
              <a:t>（</a:t>
            </a:r>
            <a:r>
              <a:rPr lang="en-US" altLang="zh-CN" b="0" dirty="0">
                <a:solidFill>
                  <a:schemeClr val="tx1"/>
                </a:solidFill>
                <a:latin typeface="STKaiti" charset="-122"/>
                <a:ea typeface="STKaiti" charset="-122"/>
                <a:cs typeface="STKaiti" charset="-122"/>
              </a:rPr>
              <a:t>1</a:t>
            </a:r>
            <a:r>
              <a:rPr lang="zh-CN" altLang="en-US" b="0" dirty="0">
                <a:solidFill>
                  <a:schemeClr val="tx1"/>
                </a:solidFill>
                <a:latin typeface="STKaiti" charset="-122"/>
                <a:ea typeface="STKaiti" charset="-122"/>
                <a:cs typeface="STKaiti" charset="-122"/>
              </a:rPr>
              <a:t>）常量对象可以成为非常量成员函数的参数</a:t>
            </a:r>
            <a:endParaRPr lang="en-US" altLang="zh-CN" b="0" dirty="0">
              <a:solidFill>
                <a:schemeClr val="tx1"/>
              </a:solidFill>
              <a:latin typeface="STKaiti" charset="-122"/>
              <a:ea typeface="STKaiti" charset="-122"/>
              <a:cs typeface="STKaiti" charset="-122"/>
            </a:endParaRPr>
          </a:p>
          <a:p>
            <a:pPr marL="385763" indent="-385763">
              <a:buFont typeface="+mj-lt"/>
              <a:buAutoNum type="alphaUcPeriod"/>
            </a:pPr>
            <a:endParaRPr lang="en-US" altLang="zh-CN" b="0" dirty="0">
              <a:solidFill>
                <a:schemeClr val="tx1"/>
              </a:solidFill>
              <a:latin typeface="STKaiti" charset="-122"/>
              <a:ea typeface="STKaiti" charset="-122"/>
              <a:cs typeface="STKaiti" charset="-122"/>
            </a:endParaRPr>
          </a:p>
          <a:p>
            <a:pPr marL="0" indent="0">
              <a:buNone/>
            </a:pPr>
            <a:r>
              <a:rPr lang="zh-CN" altLang="en-US" b="0" dirty="0">
                <a:solidFill>
                  <a:schemeClr val="tx1"/>
                </a:solidFill>
                <a:latin typeface="STKaiti" charset="-122"/>
                <a:ea typeface="STKaiti" charset="-122"/>
                <a:cs typeface="STKaiti" charset="-122"/>
              </a:rPr>
              <a:t>（</a:t>
            </a:r>
            <a:r>
              <a:rPr lang="en-US" altLang="zh-CN" b="0" dirty="0">
                <a:solidFill>
                  <a:schemeClr val="tx1"/>
                </a:solidFill>
                <a:latin typeface="STKaiti" charset="-122"/>
                <a:ea typeface="STKaiti" charset="-122"/>
                <a:cs typeface="STKaiti" charset="-122"/>
              </a:rPr>
              <a:t>2</a:t>
            </a:r>
            <a:r>
              <a:rPr lang="zh-CN" altLang="en-US" b="0" dirty="0">
                <a:solidFill>
                  <a:schemeClr val="tx1"/>
                </a:solidFill>
                <a:latin typeface="STKaiti" charset="-122"/>
                <a:ea typeface="STKaiti" charset="-122"/>
                <a:cs typeface="STKaiti" charset="-122"/>
              </a:rPr>
              <a:t>）常量对象可以调用非常量成员函数</a:t>
            </a:r>
            <a:endParaRPr lang="en-US" altLang="zh-CN" b="0" dirty="0">
              <a:solidFill>
                <a:schemeClr val="tx1"/>
              </a:solidFill>
              <a:latin typeface="STKaiti" charset="-122"/>
              <a:ea typeface="STKaiti" charset="-122"/>
              <a:cs typeface="STKaiti" charset="-122"/>
            </a:endParaRPr>
          </a:p>
          <a:p>
            <a:pPr marL="385763" indent="-385763">
              <a:buFont typeface="+mj-lt"/>
              <a:buAutoNum type="alphaUcPeriod"/>
            </a:pPr>
            <a:endParaRPr lang="en-US" altLang="zh-CN" b="0" dirty="0">
              <a:solidFill>
                <a:schemeClr val="tx1"/>
              </a:solidFill>
              <a:latin typeface="STKaiti" charset="-122"/>
              <a:ea typeface="STKaiti" charset="-122"/>
              <a:cs typeface="STKaiti" charset="-122"/>
            </a:endParaRPr>
          </a:p>
          <a:p>
            <a:pPr marL="0" indent="0">
              <a:buNone/>
            </a:pPr>
            <a:r>
              <a:rPr lang="zh-CN" altLang="en-US" b="0" dirty="0">
                <a:solidFill>
                  <a:schemeClr val="tx1"/>
                </a:solidFill>
                <a:latin typeface="STKaiti" charset="-122"/>
                <a:ea typeface="STKaiti" charset="-122"/>
                <a:cs typeface="STKaiti" charset="-122"/>
              </a:rPr>
              <a:t>（</a:t>
            </a:r>
            <a:r>
              <a:rPr lang="en-US" altLang="zh-CN" b="0" dirty="0">
                <a:solidFill>
                  <a:schemeClr val="tx1"/>
                </a:solidFill>
                <a:latin typeface="STKaiti" charset="-122"/>
                <a:ea typeface="STKaiti" charset="-122"/>
                <a:cs typeface="STKaiti" charset="-122"/>
              </a:rPr>
              <a:t>3</a:t>
            </a:r>
            <a:r>
              <a:rPr lang="zh-CN" altLang="en-US" b="0" dirty="0">
                <a:solidFill>
                  <a:schemeClr val="tx1"/>
                </a:solidFill>
                <a:latin typeface="STKaiti" charset="-122"/>
                <a:ea typeface="STKaiti" charset="-122"/>
                <a:cs typeface="STKaiti" charset="-122"/>
              </a:rPr>
              <a:t>）常量成员函数可以修改非常量成员的值</a:t>
            </a:r>
            <a:endParaRPr lang="en-US" altLang="zh-CN" b="0" dirty="0">
              <a:solidFill>
                <a:schemeClr val="tx1"/>
              </a:solidFill>
              <a:latin typeface="STKaiti" charset="-122"/>
              <a:ea typeface="STKaiti" charset="-122"/>
              <a:cs typeface="STKaiti" charset="-122"/>
            </a:endParaRPr>
          </a:p>
          <a:p>
            <a:pPr marL="0" indent="0">
              <a:buNone/>
            </a:pPr>
            <a:endParaRPr kumimoji="1" lang="en-US" altLang="zh-CN" b="0" dirty="0">
              <a:solidFill>
                <a:schemeClr val="tx1"/>
              </a:solidFill>
              <a:latin typeface="STKaiti" charset="-122"/>
              <a:ea typeface="STKaiti" charset="-122"/>
              <a:cs typeface="STKaiti" charset="-122"/>
            </a:endParaRPr>
          </a:p>
          <a:p>
            <a:pPr marL="0" indent="0">
              <a:buNone/>
            </a:pPr>
            <a:r>
              <a:rPr lang="zh-CN" altLang="en-US" b="0" dirty="0">
                <a:solidFill>
                  <a:schemeClr val="tx1"/>
                </a:solidFill>
                <a:latin typeface="STKaiti" charset="-122"/>
                <a:ea typeface="STKaiti" charset="-122"/>
                <a:cs typeface="STKaiti" charset="-122"/>
              </a:rPr>
              <a:t>（</a:t>
            </a:r>
            <a:r>
              <a:rPr lang="en-US" altLang="zh-CN" b="0" dirty="0">
                <a:solidFill>
                  <a:schemeClr val="tx1"/>
                </a:solidFill>
                <a:latin typeface="STKaiti" charset="-122"/>
                <a:ea typeface="STKaiti" charset="-122"/>
                <a:cs typeface="STKaiti" charset="-122"/>
              </a:rPr>
              <a:t>4</a:t>
            </a:r>
            <a:r>
              <a:rPr lang="zh-CN" altLang="en-US" b="0" dirty="0">
                <a:solidFill>
                  <a:schemeClr val="tx1"/>
                </a:solidFill>
                <a:latin typeface="STKaiti" charset="-122"/>
                <a:ea typeface="STKaiti" charset="-122"/>
                <a:cs typeface="STKaiti" charset="-122"/>
              </a:rPr>
              <a:t>）只有在构造函数的函数体中才能对常量成员赋值</a:t>
            </a:r>
            <a:r>
              <a:rPr kumimoji="1" lang="en-US" altLang="zh-CN" b="0" dirty="0">
                <a:solidFill>
                  <a:schemeClr val="tx1"/>
                </a:solidFill>
                <a:latin typeface="STKaiti" charset="-122"/>
                <a:ea typeface="STKaiti" charset="-122"/>
                <a:cs typeface="STKaiti" charset="-122"/>
              </a:rPr>
              <a:t/>
            </a:r>
            <a:br>
              <a:rPr kumimoji="1" lang="en-US" altLang="zh-CN" b="0" dirty="0">
                <a:solidFill>
                  <a:schemeClr val="tx1"/>
                </a:solidFill>
                <a:latin typeface="STKaiti" charset="-122"/>
                <a:ea typeface="STKaiti" charset="-122"/>
                <a:cs typeface="STKaiti" charset="-122"/>
              </a:rPr>
            </a:br>
            <a:endParaRPr kumimoji="1" lang="zh-CN" altLang="en-US" b="0" dirty="0">
              <a:solidFill>
                <a:schemeClr val="tx1"/>
              </a:solidFill>
              <a:latin typeface="STKaiti" charset="-122"/>
              <a:ea typeface="STKaiti" charset="-122"/>
              <a:cs typeface="STKaiti" charset="-122"/>
            </a:endParaRPr>
          </a:p>
        </p:txBody>
      </p:sp>
      <p:sp>
        <p:nvSpPr>
          <p:cNvPr id="4" name="矩形 3"/>
          <p:cNvSpPr/>
          <p:nvPr/>
        </p:nvSpPr>
        <p:spPr>
          <a:xfrm>
            <a:off x="360000" y="1411200"/>
            <a:ext cx="3851960"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STKaiti" charset="-122"/>
              </a:rPr>
              <a:t>常量用法的正误辨析：</a:t>
            </a:r>
            <a:endParaRPr kumimoji="1" lang="en-US" altLang="zh-CN" sz="2800" dirty="0">
              <a:latin typeface="微软雅黑" panose="020B0503020204020204" pitchFamily="34" charset="-122"/>
              <a:ea typeface="微软雅黑" panose="020B0503020204020204" pitchFamily="34"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Tree>
    <p:extLst>
      <p:ext uri="{BB962C8B-B14F-4D97-AF65-F5344CB8AC3E}">
        <p14:creationId xmlns:p14="http://schemas.microsoft.com/office/powerpoint/2010/main" val="161154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a:t>
            </a:r>
            <a:r>
              <a:rPr kumimoji="1" lang="en-US" altLang="zh-CN" dirty="0"/>
              <a:t>(1)</a:t>
            </a:r>
            <a:r>
              <a:rPr kumimoji="1" lang="zh-CN" altLang="en-US" dirty="0"/>
              <a:t>：常量成员和常量对象</a:t>
            </a:r>
          </a:p>
        </p:txBody>
      </p:sp>
      <p:sp>
        <p:nvSpPr>
          <p:cNvPr id="3" name="内容占位符 2"/>
          <p:cNvSpPr>
            <a:spLocks noGrp="1"/>
          </p:cNvSpPr>
          <p:nvPr>
            <p:ph idx="1"/>
          </p:nvPr>
        </p:nvSpPr>
        <p:spPr>
          <a:xfrm>
            <a:off x="179512" y="2348880"/>
            <a:ext cx="8610609" cy="3888432"/>
          </a:xfrm>
        </p:spPr>
        <p:txBody>
          <a:bodyPr>
            <a:noAutofit/>
          </a:bodyPr>
          <a:lstStyle/>
          <a:p>
            <a:pPr marL="0" indent="0">
              <a:buNone/>
            </a:pPr>
            <a:r>
              <a:rPr lang="zh-CN" altLang="en-US" b="0" dirty="0">
                <a:solidFill>
                  <a:schemeClr val="tx1"/>
                </a:solidFill>
                <a:latin typeface="STKaiti" charset="-122"/>
                <a:ea typeface="STKaiti" charset="-122"/>
                <a:cs typeface="STKaiti" charset="-122"/>
              </a:rPr>
              <a:t>（</a:t>
            </a:r>
            <a:r>
              <a:rPr lang="en-US" altLang="zh-CN" b="0" dirty="0">
                <a:solidFill>
                  <a:schemeClr val="tx1"/>
                </a:solidFill>
                <a:latin typeface="STKaiti" charset="-122"/>
                <a:ea typeface="STKaiti" charset="-122"/>
                <a:cs typeface="STKaiti" charset="-122"/>
              </a:rPr>
              <a:t>1</a:t>
            </a:r>
            <a:r>
              <a:rPr lang="zh-CN" altLang="en-US" b="0" dirty="0">
                <a:solidFill>
                  <a:schemeClr val="tx1"/>
                </a:solidFill>
                <a:latin typeface="STKaiti" charset="-122"/>
                <a:ea typeface="STKaiti" charset="-122"/>
                <a:cs typeface="STKaiti" charset="-122"/>
              </a:rPr>
              <a:t>）常量对象可以成为非常量成员函数的参数</a:t>
            </a:r>
            <a:endParaRPr lang="en-US" altLang="zh-CN" b="0" dirty="0">
              <a:solidFill>
                <a:schemeClr val="tx1"/>
              </a:solidFill>
              <a:latin typeface="STKaiti" charset="-122"/>
              <a:ea typeface="STKaiti" charset="-122"/>
              <a:cs typeface="STKaiti" charset="-122"/>
            </a:endParaRPr>
          </a:p>
          <a:p>
            <a:pPr marL="0" indent="0">
              <a:buNone/>
            </a:pPr>
            <a:r>
              <a:rPr lang="zh-CN" altLang="en-US" dirty="0">
                <a:solidFill>
                  <a:srgbClr val="FF0000"/>
                </a:solidFill>
                <a:latin typeface="STKaiti" charset="-122"/>
                <a:ea typeface="STKaiti" charset="-122"/>
                <a:cs typeface="STKaiti" charset="-122"/>
              </a:rPr>
              <a:t>          正确</a:t>
            </a:r>
            <a:endParaRPr lang="en-US" altLang="zh-CN" b="0" dirty="0">
              <a:solidFill>
                <a:schemeClr val="tx1"/>
              </a:solidFill>
              <a:latin typeface="STKaiti" charset="-122"/>
              <a:ea typeface="STKaiti" charset="-122"/>
              <a:cs typeface="STKaiti" charset="-122"/>
            </a:endParaRPr>
          </a:p>
          <a:p>
            <a:pPr marL="0" indent="0">
              <a:buNone/>
            </a:pPr>
            <a:r>
              <a:rPr lang="zh-CN" altLang="en-US" b="0" dirty="0">
                <a:solidFill>
                  <a:schemeClr val="tx1"/>
                </a:solidFill>
                <a:latin typeface="STKaiti" charset="-122"/>
                <a:ea typeface="STKaiti" charset="-122"/>
                <a:cs typeface="STKaiti" charset="-122"/>
              </a:rPr>
              <a:t>（</a:t>
            </a:r>
            <a:r>
              <a:rPr lang="en-US" altLang="zh-CN" b="0" dirty="0">
                <a:solidFill>
                  <a:schemeClr val="tx1"/>
                </a:solidFill>
                <a:latin typeface="STKaiti" charset="-122"/>
                <a:ea typeface="STKaiti" charset="-122"/>
                <a:cs typeface="STKaiti" charset="-122"/>
              </a:rPr>
              <a:t>2</a:t>
            </a:r>
            <a:r>
              <a:rPr lang="zh-CN" altLang="en-US" b="0" dirty="0">
                <a:solidFill>
                  <a:schemeClr val="tx1"/>
                </a:solidFill>
                <a:latin typeface="STKaiti" charset="-122"/>
                <a:ea typeface="STKaiti" charset="-122"/>
                <a:cs typeface="STKaiti" charset="-122"/>
              </a:rPr>
              <a:t>）常量对象可以调用非常量成员函数</a:t>
            </a:r>
            <a:endParaRPr lang="en-US" altLang="zh-CN" b="0" dirty="0">
              <a:solidFill>
                <a:schemeClr val="tx1"/>
              </a:solidFill>
              <a:latin typeface="STKaiti" charset="-122"/>
              <a:ea typeface="STKaiti" charset="-122"/>
              <a:cs typeface="STKaiti" charset="-122"/>
            </a:endParaRPr>
          </a:p>
          <a:p>
            <a:pPr marL="0" indent="0">
              <a:buNone/>
            </a:pPr>
            <a:r>
              <a:rPr lang="en-US" altLang="zh-CN" b="0" dirty="0">
                <a:solidFill>
                  <a:schemeClr val="tx1"/>
                </a:solidFill>
                <a:latin typeface="STKaiti" charset="-122"/>
                <a:ea typeface="STKaiti" charset="-122"/>
                <a:cs typeface="STKaiti" charset="-122"/>
              </a:rPr>
              <a:t>          </a:t>
            </a:r>
            <a:r>
              <a:rPr lang="zh-CN" altLang="en-US" dirty="0">
                <a:solidFill>
                  <a:srgbClr val="FF0000"/>
                </a:solidFill>
                <a:latin typeface="STKaiti" charset="-122"/>
                <a:ea typeface="STKaiti" charset="-122"/>
                <a:cs typeface="STKaiti" charset="-122"/>
              </a:rPr>
              <a:t>错误，常量对象仅能调用常量成员函数</a:t>
            </a:r>
            <a:endParaRPr lang="en-US" altLang="zh-CN" b="0" dirty="0">
              <a:solidFill>
                <a:schemeClr val="tx1"/>
              </a:solidFill>
              <a:latin typeface="STKaiti" charset="-122"/>
              <a:ea typeface="STKaiti" charset="-122"/>
              <a:cs typeface="STKaiti" charset="-122"/>
            </a:endParaRPr>
          </a:p>
          <a:p>
            <a:pPr marL="0" indent="0">
              <a:buNone/>
            </a:pPr>
            <a:r>
              <a:rPr lang="zh-CN" altLang="en-US" b="0" dirty="0">
                <a:solidFill>
                  <a:schemeClr val="tx1"/>
                </a:solidFill>
                <a:latin typeface="STKaiti" charset="-122"/>
                <a:ea typeface="STKaiti" charset="-122"/>
                <a:cs typeface="STKaiti" charset="-122"/>
              </a:rPr>
              <a:t>（</a:t>
            </a:r>
            <a:r>
              <a:rPr lang="en-US" altLang="zh-CN" b="0" dirty="0">
                <a:solidFill>
                  <a:schemeClr val="tx1"/>
                </a:solidFill>
                <a:latin typeface="STKaiti" charset="-122"/>
                <a:ea typeface="STKaiti" charset="-122"/>
                <a:cs typeface="STKaiti" charset="-122"/>
              </a:rPr>
              <a:t>3</a:t>
            </a:r>
            <a:r>
              <a:rPr lang="zh-CN" altLang="en-US" b="0" dirty="0">
                <a:solidFill>
                  <a:schemeClr val="tx1"/>
                </a:solidFill>
                <a:latin typeface="STKaiti" charset="-122"/>
                <a:ea typeface="STKaiti" charset="-122"/>
                <a:cs typeface="STKaiti" charset="-122"/>
              </a:rPr>
              <a:t>）常量成员函数可以修改非常量成员的值</a:t>
            </a:r>
            <a:endParaRPr lang="en-US" altLang="zh-CN" b="0" dirty="0">
              <a:solidFill>
                <a:schemeClr val="tx1"/>
              </a:solidFill>
              <a:latin typeface="STKaiti" charset="-122"/>
              <a:ea typeface="STKaiti" charset="-122"/>
              <a:cs typeface="STKaiti" charset="-122"/>
            </a:endParaRPr>
          </a:p>
          <a:p>
            <a:pPr marL="0" indent="0">
              <a:buNone/>
            </a:pPr>
            <a:r>
              <a:rPr lang="zh-CN" altLang="en-US" dirty="0">
                <a:solidFill>
                  <a:srgbClr val="FF0000"/>
                </a:solidFill>
                <a:latin typeface="STKaiti" charset="-122"/>
                <a:ea typeface="STKaiti" charset="-122"/>
                <a:cs typeface="STKaiti" charset="-122"/>
              </a:rPr>
              <a:t>          错误，常量成员函数中不能修改数据成员的值</a:t>
            </a:r>
            <a:endParaRPr kumimoji="1" lang="en-US" altLang="zh-CN" b="0" dirty="0">
              <a:solidFill>
                <a:schemeClr val="tx1"/>
              </a:solidFill>
              <a:latin typeface="STKaiti" charset="-122"/>
              <a:ea typeface="STKaiti" charset="-122"/>
              <a:cs typeface="STKaiti" charset="-122"/>
            </a:endParaRPr>
          </a:p>
          <a:p>
            <a:pPr marL="0" indent="0">
              <a:buNone/>
            </a:pPr>
            <a:r>
              <a:rPr lang="zh-CN" altLang="en-US" b="0" dirty="0">
                <a:solidFill>
                  <a:schemeClr val="tx1"/>
                </a:solidFill>
                <a:latin typeface="STKaiti" charset="-122"/>
                <a:ea typeface="STKaiti" charset="-122"/>
                <a:cs typeface="STKaiti" charset="-122"/>
              </a:rPr>
              <a:t>（</a:t>
            </a:r>
            <a:r>
              <a:rPr lang="en-US" altLang="zh-CN" b="0" dirty="0">
                <a:solidFill>
                  <a:schemeClr val="tx1"/>
                </a:solidFill>
                <a:latin typeface="STKaiti" charset="-122"/>
                <a:ea typeface="STKaiti" charset="-122"/>
                <a:cs typeface="STKaiti" charset="-122"/>
              </a:rPr>
              <a:t>4</a:t>
            </a:r>
            <a:r>
              <a:rPr lang="zh-CN" altLang="en-US" b="0" dirty="0">
                <a:solidFill>
                  <a:schemeClr val="tx1"/>
                </a:solidFill>
                <a:latin typeface="STKaiti" charset="-122"/>
                <a:ea typeface="STKaiti" charset="-122"/>
                <a:cs typeface="STKaiti" charset="-122"/>
              </a:rPr>
              <a:t>）只有在构造函数的函数体中才能对常量成员赋值</a:t>
            </a:r>
            <a:r>
              <a:rPr kumimoji="1" lang="en-US" altLang="zh-CN" b="0" dirty="0">
                <a:solidFill>
                  <a:schemeClr val="tx1"/>
                </a:solidFill>
                <a:latin typeface="STKaiti" charset="-122"/>
                <a:ea typeface="STKaiti" charset="-122"/>
                <a:cs typeface="STKaiti" charset="-122"/>
              </a:rPr>
              <a:t/>
            </a:r>
            <a:br>
              <a:rPr kumimoji="1" lang="en-US" altLang="zh-CN" b="0" dirty="0">
                <a:solidFill>
                  <a:schemeClr val="tx1"/>
                </a:solidFill>
                <a:latin typeface="STKaiti" charset="-122"/>
                <a:ea typeface="STKaiti" charset="-122"/>
                <a:cs typeface="STKaiti" charset="-122"/>
              </a:rPr>
            </a:br>
            <a:r>
              <a:rPr kumimoji="1" lang="en-US" altLang="zh-CN" b="0" dirty="0">
                <a:solidFill>
                  <a:schemeClr val="tx1"/>
                </a:solidFill>
                <a:latin typeface="STKaiti" charset="-122"/>
                <a:ea typeface="STKaiti" charset="-122"/>
                <a:cs typeface="STKaiti" charset="-122"/>
              </a:rPr>
              <a:t>          </a:t>
            </a:r>
            <a:r>
              <a:rPr lang="zh-CN" altLang="en-US" dirty="0">
                <a:solidFill>
                  <a:srgbClr val="FF0000"/>
                </a:solidFill>
                <a:latin typeface="STKaiti" charset="-122"/>
                <a:ea typeface="STKaiti" charset="-122"/>
                <a:cs typeface="STKaiti" charset="-122"/>
              </a:rPr>
              <a:t>错误，</a:t>
            </a:r>
            <a:r>
              <a:rPr kumimoji="1" lang="zh-CN" altLang="en-US" dirty="0">
                <a:solidFill>
                  <a:srgbClr val="FF0000"/>
                </a:solidFill>
                <a:latin typeface="华文楷体" panose="02010600040101010101" pitchFamily="2" charset="-122"/>
              </a:rPr>
              <a:t>只能在初始化列表中赋值</a:t>
            </a:r>
            <a:endParaRPr kumimoji="1" lang="zh-CN" altLang="en-US" b="0" dirty="0">
              <a:solidFill>
                <a:schemeClr val="tx1"/>
              </a:solidFill>
              <a:latin typeface="STKaiti" charset="-122"/>
              <a:ea typeface="STKaiti" charset="-122"/>
              <a:cs typeface="STKaiti" charset="-122"/>
            </a:endParaRPr>
          </a:p>
        </p:txBody>
      </p:sp>
      <p:sp>
        <p:nvSpPr>
          <p:cNvPr id="4" name="矩形 3"/>
          <p:cNvSpPr/>
          <p:nvPr/>
        </p:nvSpPr>
        <p:spPr>
          <a:xfrm>
            <a:off x="360001" y="1411200"/>
            <a:ext cx="3923968"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STKaiti" charset="-122"/>
              </a:rPr>
              <a:t>常量用法的正误辨析：</a:t>
            </a:r>
            <a:endParaRPr kumimoji="1" lang="en-US" altLang="zh-CN" sz="2800" dirty="0">
              <a:latin typeface="微软雅黑" panose="020B0503020204020204" pitchFamily="34" charset="-122"/>
              <a:ea typeface="微软雅黑" panose="020B0503020204020204" pitchFamily="34"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a:p>
        </p:txBody>
      </p:sp>
    </p:spTree>
    <p:extLst>
      <p:ext uri="{BB962C8B-B14F-4D97-AF65-F5344CB8AC3E}">
        <p14:creationId xmlns:p14="http://schemas.microsoft.com/office/powerpoint/2010/main" val="199888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sp>
        <p:nvSpPr>
          <p:cNvPr id="8" name="标题 1"/>
          <p:cNvSpPr>
            <a:spLocks noGrp="1"/>
          </p:cNvSpPr>
          <p:nvPr>
            <p:ph type="title"/>
          </p:nvPr>
        </p:nvSpPr>
        <p:spPr>
          <a:xfrm>
            <a:off x="179512" y="116632"/>
            <a:ext cx="7886700" cy="1325563"/>
          </a:xfrm>
        </p:spPr>
        <p:txBody>
          <a:bodyPr/>
          <a:lstStyle/>
          <a:p>
            <a:r>
              <a:rPr kumimoji="1" lang="zh-CN" altLang="en-US" dirty="0"/>
              <a:t>常量成员与常量对象：实例</a:t>
            </a:r>
          </a:p>
        </p:txBody>
      </p:sp>
      <p:sp>
        <p:nvSpPr>
          <p:cNvPr id="9" name="内容占位符 2"/>
          <p:cNvSpPr>
            <a:spLocks noGrp="1"/>
          </p:cNvSpPr>
          <p:nvPr>
            <p:ph idx="1"/>
          </p:nvPr>
        </p:nvSpPr>
        <p:spPr>
          <a:xfrm>
            <a:off x="899592" y="1412776"/>
            <a:ext cx="7529513" cy="4824536"/>
          </a:xfrm>
        </p:spPr>
        <p:txBody>
          <a:bodyPr/>
          <a:lstStyle/>
          <a:p>
            <a:pPr marL="0" indent="0">
              <a:lnSpc>
                <a:spcPct val="100000"/>
              </a:lnSpc>
              <a:spcBef>
                <a:spcPts val="0"/>
              </a:spcBef>
              <a:buNone/>
            </a:pPr>
            <a:r>
              <a:rPr lang="en-US" altLang="zh-CN" sz="1600" b="0" dirty="0"/>
              <a:t>#include &lt;</a:t>
            </a:r>
            <a:r>
              <a:rPr lang="en-US" altLang="zh-CN" sz="1600" b="0" dirty="0" err="1"/>
              <a:t>iostream</a:t>
            </a:r>
            <a:r>
              <a:rPr lang="en-US" altLang="zh-CN" sz="1600" b="0" dirty="0"/>
              <a:t>&gt;</a:t>
            </a:r>
          </a:p>
          <a:p>
            <a:pPr marL="0" indent="0">
              <a:lnSpc>
                <a:spcPct val="100000"/>
              </a:lnSpc>
              <a:spcBef>
                <a:spcPts val="0"/>
              </a:spcBef>
              <a:buNone/>
            </a:pPr>
            <a:r>
              <a:rPr lang="en-US" altLang="zh-CN" sz="1600" b="0" dirty="0"/>
              <a:t>using namespace </a:t>
            </a:r>
            <a:r>
              <a:rPr lang="en-US" altLang="zh-CN" sz="1600" b="0" dirty="0" err="1"/>
              <a:t>std</a:t>
            </a:r>
            <a:r>
              <a:rPr lang="en-US" altLang="zh-CN" sz="1600" b="0" dirty="0"/>
              <a:t>;</a:t>
            </a:r>
          </a:p>
          <a:p>
            <a:pPr marL="0" indent="0">
              <a:lnSpc>
                <a:spcPct val="100000"/>
              </a:lnSpc>
              <a:spcBef>
                <a:spcPts val="0"/>
              </a:spcBef>
              <a:buNone/>
            </a:pPr>
            <a:r>
              <a:rPr lang="en-US" altLang="zh-CN" sz="1600" b="0" dirty="0"/>
              <a:t>class Test {</a:t>
            </a:r>
          </a:p>
          <a:p>
            <a:pPr marL="0" indent="0">
              <a:lnSpc>
                <a:spcPct val="100000"/>
              </a:lnSpc>
              <a:spcBef>
                <a:spcPts val="0"/>
              </a:spcBef>
              <a:buNone/>
            </a:pPr>
            <a:r>
              <a:rPr lang="en-US" altLang="zh-CN" sz="1600" b="0" dirty="0"/>
              <a:t>	</a:t>
            </a:r>
            <a:r>
              <a:rPr lang="en-US" altLang="zh-CN" sz="1600" b="0" dirty="0" err="1"/>
              <a:t>const</a:t>
            </a:r>
            <a:r>
              <a:rPr lang="en-US" altLang="zh-CN" sz="1600" b="0" dirty="0"/>
              <a:t> </a:t>
            </a:r>
            <a:r>
              <a:rPr lang="en-US" altLang="zh-CN" sz="1600" b="0" dirty="0" err="1"/>
              <a:t>int</a:t>
            </a:r>
            <a:r>
              <a:rPr lang="en-US" altLang="zh-CN" sz="1600" b="0" dirty="0"/>
              <a:t> ID;</a:t>
            </a:r>
          </a:p>
          <a:p>
            <a:pPr marL="0" indent="0">
              <a:lnSpc>
                <a:spcPct val="100000"/>
              </a:lnSpc>
              <a:spcBef>
                <a:spcPts val="0"/>
              </a:spcBef>
              <a:buNone/>
            </a:pPr>
            <a:r>
              <a:rPr lang="en-US" altLang="zh-CN" sz="1600" b="0" dirty="0"/>
              <a:t>public:</a:t>
            </a:r>
          </a:p>
          <a:p>
            <a:pPr marL="0" indent="0">
              <a:lnSpc>
                <a:spcPct val="100000"/>
              </a:lnSpc>
              <a:spcBef>
                <a:spcPts val="0"/>
              </a:spcBef>
              <a:buNone/>
            </a:pPr>
            <a:r>
              <a:rPr lang="en-US" altLang="zh-CN" sz="1600" b="0" dirty="0"/>
              <a:t>	Test(</a:t>
            </a:r>
            <a:r>
              <a:rPr lang="en-US" altLang="zh-CN" sz="1600" b="0" dirty="0" err="1"/>
              <a:t>int</a:t>
            </a:r>
            <a:r>
              <a:rPr lang="en-US" altLang="zh-CN" sz="1600" b="0" dirty="0"/>
              <a:t> id) : ID(id) {}</a:t>
            </a:r>
          </a:p>
          <a:p>
            <a:pPr marL="0" indent="0">
              <a:lnSpc>
                <a:spcPct val="100000"/>
              </a:lnSpc>
              <a:spcBef>
                <a:spcPts val="0"/>
              </a:spcBef>
              <a:buNone/>
            </a:pPr>
            <a:r>
              <a:rPr lang="en-US" altLang="zh-CN" sz="1600" b="0" dirty="0"/>
              <a:t>	</a:t>
            </a:r>
            <a:r>
              <a:rPr lang="en-US" altLang="zh-CN" sz="1600" b="0" dirty="0" err="1"/>
              <a:t>int</a:t>
            </a:r>
            <a:r>
              <a:rPr lang="en-US" altLang="zh-CN" sz="1600" b="0" dirty="0"/>
              <a:t> </a:t>
            </a:r>
            <a:r>
              <a:rPr lang="en-US" altLang="zh-CN" sz="1600" b="0" dirty="0" err="1"/>
              <a:t>MyID</a:t>
            </a:r>
            <a:r>
              <a:rPr lang="en-US" altLang="zh-CN" sz="1600" b="0" dirty="0"/>
              <a:t>() </a:t>
            </a:r>
            <a:r>
              <a:rPr lang="en-US" altLang="zh-CN" sz="1600" b="0" dirty="0" err="1"/>
              <a:t>const</a:t>
            </a:r>
            <a:r>
              <a:rPr lang="en-US" altLang="zh-CN" sz="1600" b="0" dirty="0"/>
              <a:t> { return ID; }</a:t>
            </a:r>
          </a:p>
          <a:p>
            <a:pPr marL="0" indent="0">
              <a:lnSpc>
                <a:spcPct val="100000"/>
              </a:lnSpc>
              <a:spcBef>
                <a:spcPts val="0"/>
              </a:spcBef>
              <a:buNone/>
            </a:pPr>
            <a:r>
              <a:rPr lang="en-US" altLang="zh-CN" sz="1600" b="0" dirty="0"/>
              <a:t>	</a:t>
            </a:r>
            <a:r>
              <a:rPr lang="en-US" altLang="zh-CN" sz="1600" b="0" dirty="0">
                <a:solidFill>
                  <a:srgbClr val="FF0000"/>
                </a:solidFill>
              </a:rPr>
              <a:t>//ERROR</a:t>
            </a:r>
            <a:r>
              <a:rPr lang="zh-CN" altLang="en-US" sz="1600" b="0" dirty="0">
                <a:solidFill>
                  <a:srgbClr val="FF0000"/>
                </a:solidFill>
              </a:rPr>
              <a:t>！ </a:t>
            </a:r>
            <a:r>
              <a:rPr lang="en-US" altLang="zh-CN" sz="1600" b="0" dirty="0" err="1">
                <a:solidFill>
                  <a:srgbClr val="FF0000"/>
                </a:solidFill>
              </a:rPr>
              <a:t>int</a:t>
            </a:r>
            <a:r>
              <a:rPr lang="en-US" altLang="zh-CN" sz="1600" b="0" dirty="0">
                <a:solidFill>
                  <a:srgbClr val="FF0000"/>
                </a:solidFill>
              </a:rPr>
              <a:t> Next() </a:t>
            </a:r>
            <a:r>
              <a:rPr lang="en-US" altLang="zh-CN" sz="1600" b="0" dirty="0" err="1">
                <a:solidFill>
                  <a:srgbClr val="FF0000"/>
                </a:solidFill>
              </a:rPr>
              <a:t>const</a:t>
            </a:r>
            <a:r>
              <a:rPr lang="en-US" altLang="zh-CN" sz="1600" b="0" dirty="0">
                <a:solidFill>
                  <a:srgbClr val="FF0000"/>
                </a:solidFill>
              </a:rPr>
              <a:t> { ID++; return ID; }</a:t>
            </a:r>
          </a:p>
          <a:p>
            <a:pPr marL="0" indent="0">
              <a:lnSpc>
                <a:spcPct val="100000"/>
              </a:lnSpc>
              <a:spcBef>
                <a:spcPts val="0"/>
              </a:spcBef>
              <a:buNone/>
            </a:pPr>
            <a:r>
              <a:rPr lang="en-US" altLang="zh-CN" sz="1600" b="0" dirty="0"/>
              <a:t>	</a:t>
            </a:r>
            <a:r>
              <a:rPr lang="en-US" altLang="zh-CN" sz="1600" b="0" dirty="0" err="1"/>
              <a:t>int</a:t>
            </a:r>
            <a:r>
              <a:rPr lang="en-US" altLang="zh-CN" sz="1600" b="0" dirty="0"/>
              <a:t> Who() { return ID; }</a:t>
            </a:r>
          </a:p>
          <a:p>
            <a:pPr marL="0" indent="0">
              <a:lnSpc>
                <a:spcPct val="100000"/>
              </a:lnSpc>
              <a:spcBef>
                <a:spcPts val="0"/>
              </a:spcBef>
              <a:buNone/>
            </a:pPr>
            <a:r>
              <a:rPr lang="en-US" altLang="zh-CN" sz="1600" b="0" dirty="0"/>
              <a:t>};</a:t>
            </a:r>
          </a:p>
          <a:p>
            <a:pPr marL="0" indent="0">
              <a:lnSpc>
                <a:spcPct val="100000"/>
              </a:lnSpc>
              <a:spcBef>
                <a:spcPts val="0"/>
              </a:spcBef>
              <a:buNone/>
            </a:pPr>
            <a:r>
              <a:rPr lang="en-US" altLang="zh-CN" sz="1600" b="0" dirty="0" err="1"/>
              <a:t>int</a:t>
            </a:r>
            <a:r>
              <a:rPr lang="en-US" altLang="zh-CN" sz="1600" b="0" dirty="0"/>
              <a:t> main() {</a:t>
            </a:r>
          </a:p>
          <a:p>
            <a:pPr marL="0" indent="0">
              <a:lnSpc>
                <a:spcPct val="100000"/>
              </a:lnSpc>
              <a:spcBef>
                <a:spcPts val="0"/>
              </a:spcBef>
              <a:buNone/>
            </a:pPr>
            <a:r>
              <a:rPr lang="en-US" altLang="zh-CN" sz="1600" b="0" dirty="0"/>
              <a:t>	Test obj1(20151145);</a:t>
            </a:r>
          </a:p>
          <a:p>
            <a:pPr marL="0" indent="0">
              <a:lnSpc>
                <a:spcPct val="100000"/>
              </a:lnSpc>
              <a:spcBef>
                <a:spcPts val="0"/>
              </a:spcBef>
              <a:buNone/>
            </a:pPr>
            <a:r>
              <a:rPr lang="en-US" altLang="zh-CN" sz="1600" b="0" dirty="0"/>
              <a:t>	</a:t>
            </a:r>
            <a:r>
              <a:rPr lang="en-US" altLang="zh-CN" sz="1600" b="0" dirty="0" err="1"/>
              <a:t>cout</a:t>
            </a:r>
            <a:r>
              <a:rPr lang="en-US" altLang="zh-CN" sz="1600" b="0" dirty="0"/>
              <a:t> &lt;&lt; "ID_1 = " &lt;&lt; obj1.MyID() &lt;&lt; </a:t>
            </a:r>
            <a:r>
              <a:rPr lang="en-US" altLang="zh-CN" sz="1600" b="0" dirty="0" err="1"/>
              <a:t>endl</a:t>
            </a:r>
            <a:r>
              <a:rPr lang="en-US" altLang="zh-CN" sz="1600" b="0" dirty="0"/>
              <a:t>;</a:t>
            </a:r>
          </a:p>
          <a:p>
            <a:pPr marL="0" indent="0">
              <a:lnSpc>
                <a:spcPct val="100000"/>
              </a:lnSpc>
              <a:spcBef>
                <a:spcPts val="0"/>
              </a:spcBef>
              <a:buNone/>
            </a:pPr>
            <a:r>
              <a:rPr lang="en-US" altLang="zh-CN" sz="1600" b="0" dirty="0"/>
              <a:t>	</a:t>
            </a:r>
            <a:r>
              <a:rPr lang="en-US" altLang="zh-CN" sz="1600" b="0" dirty="0" err="1"/>
              <a:t>cout</a:t>
            </a:r>
            <a:r>
              <a:rPr lang="en-US" altLang="zh-CN" sz="1600" b="0" dirty="0"/>
              <a:t> &lt;&lt; "ID_2 = " &lt;&lt; obj1.Who() &lt;&lt; </a:t>
            </a:r>
            <a:r>
              <a:rPr lang="en-US" altLang="zh-CN" sz="1600" b="0" dirty="0" err="1"/>
              <a:t>endl</a:t>
            </a:r>
            <a:r>
              <a:rPr lang="en-US" altLang="zh-CN" sz="1600" b="0" dirty="0"/>
              <a:t>;</a:t>
            </a:r>
          </a:p>
          <a:p>
            <a:pPr marL="0" indent="0">
              <a:lnSpc>
                <a:spcPct val="100000"/>
              </a:lnSpc>
              <a:spcBef>
                <a:spcPts val="0"/>
              </a:spcBef>
              <a:buNone/>
            </a:pPr>
            <a:r>
              <a:rPr lang="en-US" altLang="zh-CN" sz="1600" b="0" dirty="0"/>
              <a:t>	</a:t>
            </a:r>
            <a:r>
              <a:rPr lang="en-US" altLang="zh-CN" sz="1600" u="sng" dirty="0" err="1"/>
              <a:t>const</a:t>
            </a:r>
            <a:r>
              <a:rPr lang="en-US" altLang="zh-CN" sz="1600" b="0" dirty="0"/>
              <a:t> Test obj2(20160301);</a:t>
            </a:r>
          </a:p>
          <a:p>
            <a:pPr marL="0" indent="0">
              <a:lnSpc>
                <a:spcPct val="100000"/>
              </a:lnSpc>
              <a:spcBef>
                <a:spcPts val="0"/>
              </a:spcBef>
              <a:buNone/>
            </a:pPr>
            <a:r>
              <a:rPr lang="en-US" altLang="zh-CN" sz="1600" b="0" dirty="0"/>
              <a:t>	</a:t>
            </a:r>
            <a:r>
              <a:rPr lang="en-US" altLang="zh-CN" sz="1600" b="0" dirty="0" err="1"/>
              <a:t>cout</a:t>
            </a:r>
            <a:r>
              <a:rPr lang="en-US" altLang="zh-CN" sz="1600" b="0" dirty="0"/>
              <a:t> &lt;&lt; "id_1 : " &lt;&lt; obj2.MyID() &lt;&lt; </a:t>
            </a:r>
            <a:r>
              <a:rPr lang="en-US" altLang="zh-CN" sz="1600" b="0" dirty="0" err="1"/>
              <a:t>endl</a:t>
            </a:r>
            <a:r>
              <a:rPr lang="en-US" altLang="zh-CN" sz="1600" b="0" dirty="0"/>
              <a:t>;</a:t>
            </a:r>
          </a:p>
          <a:p>
            <a:pPr marL="0" indent="0">
              <a:lnSpc>
                <a:spcPct val="100000"/>
              </a:lnSpc>
              <a:spcBef>
                <a:spcPts val="0"/>
              </a:spcBef>
              <a:buNone/>
            </a:pPr>
            <a:r>
              <a:rPr lang="en-US" altLang="zh-CN" sz="1600" b="0" dirty="0"/>
              <a:t>	</a:t>
            </a:r>
            <a:r>
              <a:rPr lang="en-US" altLang="zh-CN" sz="1600" b="0" dirty="0">
                <a:solidFill>
                  <a:srgbClr val="FF0000"/>
                </a:solidFill>
              </a:rPr>
              <a:t>//ERROR</a:t>
            </a:r>
            <a:r>
              <a:rPr lang="zh-CN" altLang="en-US" sz="1600" b="0" dirty="0">
                <a:solidFill>
                  <a:srgbClr val="FF0000"/>
                </a:solidFill>
              </a:rPr>
              <a:t>！ </a:t>
            </a:r>
            <a:r>
              <a:rPr lang="en-US" altLang="zh-CN" sz="1600" b="0" dirty="0" err="1">
                <a:solidFill>
                  <a:srgbClr val="FF0000"/>
                </a:solidFill>
              </a:rPr>
              <a:t>cout</a:t>
            </a:r>
            <a:r>
              <a:rPr lang="en-US" altLang="zh-CN" sz="1600" b="0" dirty="0">
                <a:solidFill>
                  <a:srgbClr val="FF0000"/>
                </a:solidFill>
              </a:rPr>
              <a:t> &lt;&lt; "id_2 : " &lt;&lt; obj2.Who() &lt;&lt; </a:t>
            </a:r>
            <a:r>
              <a:rPr lang="en-US" altLang="zh-CN" sz="1600" b="0" dirty="0" err="1">
                <a:solidFill>
                  <a:srgbClr val="FF0000"/>
                </a:solidFill>
              </a:rPr>
              <a:t>endl</a:t>
            </a:r>
            <a:r>
              <a:rPr lang="en-US" altLang="zh-CN" sz="1600" b="0" dirty="0">
                <a:solidFill>
                  <a:srgbClr val="FF0000"/>
                </a:solidFill>
              </a:rPr>
              <a:t>;</a:t>
            </a:r>
          </a:p>
          <a:p>
            <a:pPr marL="0" indent="0">
              <a:lnSpc>
                <a:spcPct val="100000"/>
              </a:lnSpc>
              <a:spcBef>
                <a:spcPts val="0"/>
              </a:spcBef>
              <a:buNone/>
            </a:pPr>
            <a:r>
              <a:rPr lang="en-US" altLang="zh-CN" sz="1600" b="0" dirty="0">
                <a:solidFill>
                  <a:srgbClr val="FF0000"/>
                </a:solidFill>
              </a:rPr>
              <a:t>	//obj2</a:t>
            </a:r>
            <a:r>
              <a:rPr lang="zh-CN" altLang="en-US" sz="1600" b="0" dirty="0">
                <a:solidFill>
                  <a:srgbClr val="FF0000"/>
                </a:solidFill>
              </a:rPr>
              <a:t>是常量对象，只能调用常量成员函数</a:t>
            </a:r>
            <a:endParaRPr lang="en-US" altLang="zh-CN" sz="1600" b="0" dirty="0">
              <a:solidFill>
                <a:srgbClr val="FF0000"/>
              </a:solidFill>
            </a:endParaRPr>
          </a:p>
          <a:p>
            <a:pPr marL="0" indent="0">
              <a:lnSpc>
                <a:spcPct val="100000"/>
              </a:lnSpc>
              <a:spcBef>
                <a:spcPts val="0"/>
              </a:spcBef>
              <a:buNone/>
            </a:pPr>
            <a:r>
              <a:rPr lang="en-US" altLang="zh-CN" sz="1600" b="0" dirty="0"/>
              <a:t>	return 0;</a:t>
            </a:r>
          </a:p>
          <a:p>
            <a:pPr marL="0" indent="0">
              <a:lnSpc>
                <a:spcPct val="100000"/>
              </a:lnSpc>
              <a:spcBef>
                <a:spcPts val="0"/>
              </a:spcBef>
              <a:buNone/>
            </a:pPr>
            <a:r>
              <a:rPr lang="en-US" altLang="zh-CN" sz="1600" b="0" dirty="0"/>
              <a:t>}</a:t>
            </a:r>
            <a:endParaRPr kumimoji="1" lang="zh-CN" altLang="en-US" sz="1600" dirty="0">
              <a:latin typeface="STKaiti" charset="-122"/>
              <a:ea typeface="STKaiti" charset="-122"/>
              <a:cs typeface="STKaiti" charset="-122"/>
            </a:endParaRPr>
          </a:p>
        </p:txBody>
      </p:sp>
    </p:spTree>
    <p:extLst>
      <p:ext uri="{BB962C8B-B14F-4D97-AF65-F5344CB8AC3E}">
        <p14:creationId xmlns:p14="http://schemas.microsoft.com/office/powerpoint/2010/main" val="1684937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a:p>
        </p:txBody>
      </p:sp>
      <p:sp>
        <p:nvSpPr>
          <p:cNvPr id="8" name="标题 1"/>
          <p:cNvSpPr>
            <a:spLocks noGrp="1"/>
          </p:cNvSpPr>
          <p:nvPr>
            <p:ph type="title"/>
          </p:nvPr>
        </p:nvSpPr>
        <p:spPr>
          <a:xfrm>
            <a:off x="179512" y="116632"/>
            <a:ext cx="8640960" cy="1325563"/>
          </a:xfrm>
        </p:spPr>
        <p:txBody>
          <a:bodyPr/>
          <a:lstStyle/>
          <a:p>
            <a:r>
              <a:rPr kumimoji="1" lang="zh-CN" altLang="en-US" dirty="0"/>
              <a:t>常量</a:t>
            </a:r>
            <a:r>
              <a:rPr kumimoji="1" lang="en-US" altLang="zh-CN" dirty="0"/>
              <a:t>(2): </a:t>
            </a:r>
            <a:r>
              <a:rPr kumimoji="1" lang="zh-CN" altLang="en-US" dirty="0"/>
              <a:t>参数中的常量和常量引用</a:t>
            </a:r>
          </a:p>
        </p:txBody>
      </p:sp>
      <p:sp>
        <p:nvSpPr>
          <p:cNvPr id="9" name="内容占位符 2"/>
          <p:cNvSpPr>
            <a:spLocks noGrp="1"/>
          </p:cNvSpPr>
          <p:nvPr>
            <p:ph idx="1"/>
          </p:nvPr>
        </p:nvSpPr>
        <p:spPr>
          <a:xfrm>
            <a:off x="683568" y="1700808"/>
            <a:ext cx="7529513" cy="4752528"/>
          </a:xfrm>
        </p:spPr>
        <p:txBody>
          <a:bodyPr/>
          <a:lstStyle/>
          <a:p>
            <a:r>
              <a:rPr kumimoji="1" lang="zh-CN" altLang="en-US" dirty="0">
                <a:solidFill>
                  <a:srgbClr val="FF0000"/>
                </a:solidFill>
                <a:latin typeface="STKaiti" charset="-122"/>
                <a:ea typeface="STKaiti" charset="-122"/>
                <a:cs typeface="STKaiti" charset="-122"/>
              </a:rPr>
              <a:t>最小特权原则</a:t>
            </a:r>
            <a:r>
              <a:rPr kumimoji="1" lang="zh-CN" altLang="en-US" dirty="0">
                <a:latin typeface="STKaiti" charset="-122"/>
                <a:ea typeface="STKaiti" charset="-122"/>
                <a:cs typeface="STKaiti" charset="-122"/>
              </a:rPr>
              <a:t>：给函数足够的权限去完成相应的任务，但不要给予他多余的权限。</a:t>
            </a:r>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在函数运行的过程中，我们有时并不希望他修改传入参数的值，只需要他能读取参数值并运算得到最终结果即可。</a:t>
            </a:r>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解决方案：在参数中使用</a:t>
            </a:r>
            <a:r>
              <a:rPr kumimoji="1" lang="zh-CN" altLang="en-US" dirty="0">
                <a:solidFill>
                  <a:srgbClr val="FF0000"/>
                </a:solidFill>
                <a:latin typeface="STKaiti" charset="-122"/>
                <a:ea typeface="STKaiti" charset="-122"/>
                <a:cs typeface="STKaiti" charset="-122"/>
              </a:rPr>
              <a:t>常量</a:t>
            </a:r>
            <a:r>
              <a:rPr kumimoji="1" lang="en-US" altLang="zh-CN" dirty="0">
                <a:solidFill>
                  <a:srgbClr val="FF0000"/>
                </a:solidFill>
                <a:latin typeface="STKaiti" charset="-122"/>
                <a:ea typeface="STKaiti" charset="-122"/>
                <a:cs typeface="STKaiti" charset="-122"/>
              </a:rPr>
              <a:t>/</a:t>
            </a:r>
            <a:r>
              <a:rPr kumimoji="1" lang="zh-CN" altLang="en-US" dirty="0">
                <a:solidFill>
                  <a:srgbClr val="FF0000"/>
                </a:solidFill>
                <a:latin typeface="STKaiti" charset="-122"/>
                <a:ea typeface="STKaiti" charset="-122"/>
                <a:cs typeface="STKaiti" charset="-122"/>
              </a:rPr>
              <a:t>常量引用</a:t>
            </a:r>
            <a:endParaRPr kumimoji="1" lang="en-US" altLang="zh-CN" dirty="0">
              <a:solidFill>
                <a:srgbClr val="FF0000"/>
              </a:solidFill>
              <a:latin typeface="STKaiti" charset="-122"/>
              <a:ea typeface="STKaiti" charset="-122"/>
              <a:cs typeface="STKaiti" charset="-122"/>
            </a:endParaRPr>
          </a:p>
          <a:p>
            <a:pPr marL="0" lvl="3" indent="0" algn="ctr">
              <a:spcBef>
                <a:spcPts val="1000"/>
              </a:spcBef>
              <a:buSzPct val="75000"/>
              <a:buNone/>
            </a:pPr>
            <a:r>
              <a:rPr lang="en-US" altLang="zh-CN" dirty="0"/>
              <a:t>void foo(</a:t>
            </a:r>
            <a:r>
              <a:rPr lang="en-US" altLang="zh-CN" dirty="0" err="1">
                <a:solidFill>
                  <a:srgbClr val="0000FF"/>
                </a:solidFill>
              </a:rPr>
              <a:t>const</a:t>
            </a:r>
            <a:r>
              <a:rPr lang="en-US" altLang="zh-CN" dirty="0"/>
              <a:t> </a:t>
            </a:r>
            <a:r>
              <a:rPr lang="en-US" altLang="zh-CN" dirty="0" err="1"/>
              <a:t>int</a:t>
            </a:r>
            <a:r>
              <a:rPr lang="en-US" altLang="zh-CN" dirty="0"/>
              <a:t> &amp;a, </a:t>
            </a:r>
            <a:r>
              <a:rPr lang="en-US" altLang="zh-CN" dirty="0" err="1">
                <a:solidFill>
                  <a:srgbClr val="0000FF"/>
                </a:solidFill>
              </a:rPr>
              <a:t>const</a:t>
            </a:r>
            <a:r>
              <a:rPr lang="en-US" altLang="zh-CN" dirty="0"/>
              <a:t> </a:t>
            </a:r>
            <a:r>
              <a:rPr lang="en-US" altLang="zh-CN" dirty="0" err="1"/>
              <a:t>int</a:t>
            </a:r>
            <a:r>
              <a:rPr lang="en-US" altLang="zh-CN" dirty="0"/>
              <a:t> &amp;b)</a:t>
            </a:r>
            <a:endParaRPr kumimoji="1" lang="en-US" altLang="zh-CN" dirty="0">
              <a:latin typeface="STKaiti" charset="-122"/>
              <a:ea typeface="STKaiti" charset="-122"/>
              <a:cs typeface="STKaiti" charset="-122"/>
            </a:endParaRPr>
          </a:p>
          <a:p>
            <a:pPr marL="0" indent="0">
              <a:buNone/>
            </a:pPr>
            <a:r>
              <a:rPr kumimoji="1" lang="zh-CN" altLang="en-US" dirty="0">
                <a:latin typeface="STKaiti" charset="-122"/>
                <a:ea typeface="STKaiti" charset="-122"/>
                <a:cs typeface="STKaiti" charset="-122"/>
              </a:rPr>
              <a:t>此时函数中仅能读取</a:t>
            </a:r>
            <a:r>
              <a:rPr kumimoji="1" lang="en-US" altLang="zh-CN" dirty="0">
                <a:latin typeface="STKaiti" charset="-122"/>
                <a:ea typeface="STKaiti" charset="-122"/>
                <a:cs typeface="STKaiti" charset="-122"/>
              </a:rPr>
              <a:t>a</a:t>
            </a:r>
            <a:r>
              <a:rPr kumimoji="1" lang="zh-CN" altLang="en-US" dirty="0">
                <a:latin typeface="STKaiti" charset="-122"/>
                <a:ea typeface="STKaiti" charset="-122"/>
                <a:cs typeface="STKaiti" charset="-122"/>
              </a:rPr>
              <a:t>和</a:t>
            </a:r>
            <a:r>
              <a:rPr kumimoji="1" lang="en-US" altLang="zh-CN" dirty="0">
                <a:latin typeface="STKaiti" charset="-122"/>
                <a:ea typeface="STKaiti" charset="-122"/>
                <a:cs typeface="STKaiti" charset="-122"/>
              </a:rPr>
              <a:t>b</a:t>
            </a:r>
            <a:r>
              <a:rPr kumimoji="1" lang="zh-CN" altLang="en-US" dirty="0">
                <a:latin typeface="STKaiti" charset="-122"/>
                <a:ea typeface="STKaiti" charset="-122"/>
                <a:cs typeface="STKaiti" charset="-122"/>
              </a:rPr>
              <a:t>的值，无法对</a:t>
            </a:r>
            <a:r>
              <a:rPr kumimoji="1" lang="en-US" altLang="zh-CN" dirty="0">
                <a:latin typeface="STKaiti" charset="-122"/>
                <a:ea typeface="STKaiti" charset="-122"/>
                <a:cs typeface="STKaiti" charset="-122"/>
              </a:rPr>
              <a:t>a, b</a:t>
            </a:r>
            <a:r>
              <a:rPr kumimoji="1" lang="zh-CN" altLang="en-US" dirty="0">
                <a:latin typeface="STKaiti" charset="-122"/>
                <a:ea typeface="STKaiti" charset="-122"/>
                <a:cs typeface="STKaiti" charset="-122"/>
              </a:rPr>
              <a:t>进行任何修改操作。</a:t>
            </a:r>
          </a:p>
        </p:txBody>
      </p:sp>
    </p:spTree>
    <p:extLst>
      <p:ext uri="{BB962C8B-B14F-4D97-AF65-F5344CB8AC3E}">
        <p14:creationId xmlns:p14="http://schemas.microsoft.com/office/powerpoint/2010/main" val="36743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a:p>
        </p:txBody>
      </p:sp>
      <p:sp>
        <p:nvSpPr>
          <p:cNvPr id="5" name="矩形 4"/>
          <p:cNvSpPr/>
          <p:nvPr/>
        </p:nvSpPr>
        <p:spPr>
          <a:xfrm>
            <a:off x="872133" y="1973739"/>
            <a:ext cx="7560840"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Person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id;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Person(</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Person&amp; </a:t>
            </a:r>
            <a:r>
              <a:rPr lang="en-US" altLang="zh-CN" b="1" dirty="0" err="1">
                <a:solidFill>
                  <a:srgbClr val="FF0000"/>
                </a:solidFill>
                <a:latin typeface="Consolas" panose="020B0609020204030204" pitchFamily="49" charset="0"/>
                <a:cs typeface="Consolas" panose="020B0609020204030204" pitchFamily="49" charset="0"/>
              </a:rPr>
              <a:t>src</a:t>
            </a:r>
            <a:r>
              <a:rPr lang="en-US" altLang="zh-CN" b="1" dirty="0">
                <a:solidFill>
                  <a:srgbClr val="FF0000"/>
                </a:solidFill>
                <a:latin typeface="Consolas" panose="020B0609020204030204" pitchFamily="49" charset="0"/>
                <a:cs typeface="Consolas" panose="020B0609020204030204" pitchFamily="49" charset="0"/>
              </a:rPr>
              <a:t>) { id = src.id;  ...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28650" y="4077072"/>
            <a:ext cx="8047806" cy="2088232"/>
          </a:xfrm>
        </p:spPr>
        <p:txBody>
          <a:bodyPr/>
          <a:lstStyle/>
          <a:p>
            <a:pPr>
              <a:lnSpc>
                <a:spcPct val="100000"/>
              </a:lnSpc>
            </a:pPr>
            <a:r>
              <a:rPr kumimoji="1" lang="zh-CN" altLang="en-US" dirty="0"/>
              <a:t>拷贝构造函数是一种特殊的构造函数，它的参数是语言规定的，是</a:t>
            </a:r>
            <a:r>
              <a:rPr kumimoji="1" lang="zh-CN" altLang="en-US" dirty="0">
                <a:solidFill>
                  <a:srgbClr val="FF0000"/>
                </a:solidFill>
              </a:rPr>
              <a:t>同类对象的常量引用</a:t>
            </a:r>
          </a:p>
          <a:p>
            <a:pPr>
              <a:lnSpc>
                <a:spcPct val="100000"/>
              </a:lnSpc>
            </a:pPr>
            <a:r>
              <a:rPr kumimoji="1" lang="zh-CN" altLang="en-US" dirty="0"/>
              <a:t>语义上：用参数对象的内容初始化当前对象</a:t>
            </a:r>
          </a:p>
          <a:p>
            <a:pPr>
              <a:lnSpc>
                <a:spcPct val="100000"/>
              </a:lnSpc>
            </a:pPr>
            <a:endParaRPr kumimoji="1" lang="zh-CN" altLang="en-US" dirty="0">
              <a:solidFill>
                <a:srgbClr val="002060"/>
              </a:solidFill>
            </a:endParaRPr>
          </a:p>
        </p:txBody>
      </p:sp>
      <p:sp>
        <p:nvSpPr>
          <p:cNvPr id="7" name="内容占位符 2"/>
          <p:cNvSpPr txBox="1">
            <a:spLocks/>
          </p:cNvSpPr>
          <p:nvPr/>
        </p:nvSpPr>
        <p:spPr bwMode="auto">
          <a:xfrm>
            <a:off x="628650" y="1340768"/>
            <a:ext cx="804780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拷贝构造函数示例：</a:t>
            </a:r>
          </a:p>
        </p:txBody>
      </p:sp>
    </p:spTree>
    <p:extLst>
      <p:ext uri="{BB962C8B-B14F-4D97-AF65-F5344CB8AC3E}">
        <p14:creationId xmlns:p14="http://schemas.microsoft.com/office/powerpoint/2010/main" val="159146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拷贝构造函数被调用的三种常见情况：</a:t>
            </a:r>
            <a:endParaRPr kumimoji="1" lang="en-US" altLang="zh-CN" dirty="0"/>
          </a:p>
          <a:p>
            <a:pPr marL="0" indent="0">
              <a:lnSpc>
                <a:spcPct val="100000"/>
              </a:lnSpc>
              <a:buNone/>
            </a:pPr>
            <a:r>
              <a:rPr kumimoji="1" lang="en-US" altLang="zh-CN" sz="2400" dirty="0"/>
              <a:t>1</a:t>
            </a:r>
            <a:r>
              <a:rPr kumimoji="1" lang="zh-CN" altLang="en-US" sz="2400" dirty="0"/>
              <a:t>、用一个类</a:t>
            </a:r>
            <a:r>
              <a:rPr kumimoji="1" lang="zh-CN" altLang="en-US" sz="2400"/>
              <a:t>对象定义另一</a:t>
            </a:r>
            <a:r>
              <a:rPr kumimoji="1" lang="zh-CN" altLang="en-US" sz="2400" dirty="0"/>
              <a:t>个新的类对象</a:t>
            </a:r>
            <a:endParaRPr kumimoji="1" lang="en-US" altLang="zh-CN" sz="2400" dirty="0"/>
          </a:p>
          <a:p>
            <a:pPr marL="0" indent="0">
              <a:lnSpc>
                <a:spcPct val="100000"/>
              </a:lnSpc>
              <a:buNone/>
            </a:pPr>
            <a:r>
              <a:rPr kumimoji="1" lang="pt-BR" altLang="zh-CN" sz="2400" dirty="0"/>
              <a:t>	A a; </a:t>
            </a:r>
            <a:r>
              <a:rPr kumimoji="1" lang="pt-BR" altLang="zh-CN" sz="2400" dirty="0">
                <a:solidFill>
                  <a:srgbClr val="FF0000"/>
                </a:solidFill>
              </a:rPr>
              <a:t>A </a:t>
            </a:r>
            <a:r>
              <a:rPr kumimoji="1" lang="pt-BR" altLang="zh-CN" sz="2400" dirty="0" err="1">
                <a:solidFill>
                  <a:srgbClr val="FF0000"/>
                </a:solidFill>
              </a:rPr>
              <a:t>b</a:t>
            </a:r>
            <a:r>
              <a:rPr kumimoji="1" lang="pt-BR" altLang="zh-CN" sz="2400" dirty="0">
                <a:solidFill>
                  <a:srgbClr val="FF0000"/>
                </a:solidFill>
              </a:rPr>
              <a:t>(a); </a:t>
            </a:r>
          </a:p>
          <a:p>
            <a:pPr marL="0" indent="0">
              <a:lnSpc>
                <a:spcPct val="100000"/>
              </a:lnSpc>
              <a:buNone/>
            </a:pPr>
            <a:r>
              <a:rPr kumimoji="1" lang="pt-BR" altLang="zh-CN" sz="2400" dirty="0">
                <a:solidFill>
                  <a:srgbClr val="FF0000"/>
                </a:solidFill>
              </a:rPr>
              <a:t>	A </a:t>
            </a:r>
            <a:r>
              <a:rPr kumimoji="1" lang="pt-BR" altLang="zh-CN" sz="2400" dirty="0" err="1">
                <a:solidFill>
                  <a:srgbClr val="FF0000"/>
                </a:solidFill>
              </a:rPr>
              <a:t>c</a:t>
            </a:r>
            <a:r>
              <a:rPr kumimoji="1" lang="pt-BR" altLang="zh-CN" sz="2400" dirty="0">
                <a:solidFill>
                  <a:srgbClr val="FF0000"/>
                </a:solidFill>
              </a:rPr>
              <a:t> = a;</a:t>
            </a:r>
            <a:r>
              <a:rPr kumimoji="1" lang="zh-CN" altLang="en-US" sz="2400" dirty="0">
                <a:solidFill>
                  <a:srgbClr val="FF0000"/>
                </a:solidFill>
              </a:rPr>
              <a:t>    </a:t>
            </a:r>
            <a:endParaRPr kumimoji="1" lang="en-US" altLang="zh-CN" sz="2400" dirty="0"/>
          </a:p>
          <a:p>
            <a:pPr marL="0" indent="0">
              <a:lnSpc>
                <a:spcPct val="100000"/>
              </a:lnSpc>
              <a:buNone/>
            </a:pPr>
            <a:r>
              <a:rPr kumimoji="1" lang="en-US" altLang="zh-CN" sz="2400" dirty="0"/>
              <a:t>2</a:t>
            </a:r>
            <a:r>
              <a:rPr kumimoji="1" lang="zh-CN" altLang="en-US" sz="2400" dirty="0"/>
              <a:t>、函数调用时</a:t>
            </a:r>
            <a:r>
              <a:rPr kumimoji="1" lang="zh-CN" altLang="en-US" sz="2400" dirty="0">
                <a:solidFill>
                  <a:srgbClr val="FF0000"/>
                </a:solidFill>
              </a:rPr>
              <a:t>以类的对象为形参</a:t>
            </a:r>
            <a:endParaRPr kumimoji="1" lang="en-US" altLang="zh-CN" sz="2400" dirty="0">
              <a:solidFill>
                <a:srgbClr val="FF0000"/>
              </a:solidFill>
            </a:endParaRPr>
          </a:p>
          <a:p>
            <a:pPr marL="0" indent="0">
              <a:lnSpc>
                <a:spcPct val="100000"/>
              </a:lnSpc>
              <a:buNone/>
            </a:pPr>
            <a:r>
              <a:rPr kumimoji="1" lang="zh-CN" altLang="en-US" sz="2400" dirty="0">
                <a:solidFill>
                  <a:srgbClr val="FF0000"/>
                </a:solidFill>
              </a:rPr>
              <a:t>     </a:t>
            </a:r>
            <a:r>
              <a:rPr kumimoji="1" lang="en-US" altLang="zh-CN" sz="2400" dirty="0" err="1">
                <a:solidFill>
                  <a:schemeClr val="tx1"/>
                </a:solidFill>
              </a:rPr>
              <a:t>Func</a:t>
            </a:r>
            <a:r>
              <a:rPr kumimoji="1" lang="en-US" altLang="zh-CN" sz="2400" dirty="0">
                <a:solidFill>
                  <a:srgbClr val="FF0000"/>
                </a:solidFill>
              </a:rPr>
              <a:t>(Test</a:t>
            </a:r>
            <a:r>
              <a:rPr kumimoji="1" lang="zh-CN" altLang="en-US" sz="2400" dirty="0">
                <a:solidFill>
                  <a:srgbClr val="FF0000"/>
                </a:solidFill>
              </a:rPr>
              <a:t> </a:t>
            </a:r>
            <a:r>
              <a:rPr kumimoji="1" lang="en-US" altLang="zh-CN" sz="2400" dirty="0">
                <a:solidFill>
                  <a:srgbClr val="FF0000"/>
                </a:solidFill>
              </a:rPr>
              <a:t>a)</a:t>
            </a:r>
          </a:p>
          <a:p>
            <a:pPr marL="0" indent="0">
              <a:lnSpc>
                <a:spcPct val="100000"/>
              </a:lnSpc>
              <a:buNone/>
            </a:pPr>
            <a:r>
              <a:rPr kumimoji="1" lang="en-US" altLang="zh-CN" sz="2400" dirty="0"/>
              <a:t>3</a:t>
            </a:r>
            <a:r>
              <a:rPr kumimoji="1" lang="zh-CN" altLang="en-US" sz="2400" dirty="0"/>
              <a:t>、函数返回</a:t>
            </a:r>
            <a:r>
              <a:rPr kumimoji="1" lang="zh-CN" altLang="en-US" sz="2400" dirty="0">
                <a:solidFill>
                  <a:srgbClr val="FF0000"/>
                </a:solidFill>
              </a:rPr>
              <a:t>类对象</a:t>
            </a:r>
            <a:endParaRPr kumimoji="1" lang="en-US" altLang="zh-CN" sz="2400" dirty="0">
              <a:solidFill>
                <a:srgbClr val="FF0000"/>
              </a:solidFill>
            </a:endParaRPr>
          </a:p>
          <a:p>
            <a:pPr marL="0" indent="0">
              <a:lnSpc>
                <a:spcPct val="100000"/>
              </a:lnSpc>
              <a:buNone/>
            </a:pPr>
            <a:r>
              <a:rPr kumimoji="1" lang="en-US" altLang="zh-CN" sz="2400" dirty="0">
                <a:solidFill>
                  <a:srgbClr val="FF0000"/>
                </a:solidFill>
              </a:rPr>
              <a:t>	Test</a:t>
            </a:r>
            <a:r>
              <a:rPr kumimoji="1" lang="zh-CN" altLang="en-US" sz="2400" dirty="0">
                <a:solidFill>
                  <a:srgbClr val="FF0000"/>
                </a:solidFill>
              </a:rPr>
              <a:t> </a:t>
            </a:r>
            <a:r>
              <a:rPr kumimoji="1" lang="en-US" altLang="zh-CN" sz="2400" dirty="0" err="1">
                <a:solidFill>
                  <a:schemeClr val="tx1"/>
                </a:solidFill>
              </a:rPr>
              <a:t>Func</a:t>
            </a:r>
            <a:r>
              <a:rPr kumimoji="1" lang="en-US" altLang="zh-CN" sz="2400" dirty="0">
                <a:solidFill>
                  <a:schemeClr val="tx1"/>
                </a:solidFill>
              </a:rPr>
              <a:t>(void)</a:t>
            </a:r>
          </a:p>
          <a:p>
            <a:pPr marL="0" indent="0">
              <a:lnSpc>
                <a:spcPct val="100000"/>
              </a:lnSpc>
              <a:buNone/>
            </a:pPr>
            <a:r>
              <a:rPr kumimoji="1" lang="zh-CN" altLang="en-US" sz="2400" dirty="0"/>
              <a:t>编译器会生成自动调用“</a:t>
            </a:r>
            <a:r>
              <a:rPr kumimoji="1" lang="zh-CN" altLang="en-US" sz="2400" dirty="0">
                <a:solidFill>
                  <a:srgbClr val="FF0000"/>
                </a:solidFill>
              </a:rPr>
              <a:t>拷贝构造函数</a:t>
            </a:r>
            <a:r>
              <a:rPr kumimoji="1" lang="zh-CN" altLang="en-US" sz="2400" dirty="0"/>
              <a:t>”，在已有对象基础上生成新对象。</a:t>
            </a:r>
            <a:endParaRPr kumimoji="1" lang="en-US" altLang="zh-CN" sz="2400" dirty="0"/>
          </a:p>
        </p:txBody>
      </p:sp>
    </p:spTree>
    <p:extLst>
      <p:ext uri="{BB962C8B-B14F-4D97-AF65-F5344CB8AC3E}">
        <p14:creationId xmlns:p14="http://schemas.microsoft.com/office/powerpoint/2010/main" val="3546227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83568" y="1700808"/>
            <a:ext cx="8047806" cy="2088232"/>
          </a:xfrm>
        </p:spPr>
        <p:txBody>
          <a:bodyPr/>
          <a:lstStyle/>
          <a:p>
            <a:pPr>
              <a:lnSpc>
                <a:spcPct val="100000"/>
              </a:lnSpc>
            </a:pPr>
            <a:r>
              <a:rPr kumimoji="1" lang="zh-CN" altLang="en-US" dirty="0"/>
              <a:t>类的新对象被定义后，会调用构造函数或拷贝构造函数之一。如果调用拷贝构造函数且当前没有给类显式定义拷贝构造函数，</a:t>
            </a:r>
            <a:r>
              <a:rPr kumimoji="1" lang="zh-CN" altLang="en-US" dirty="0">
                <a:solidFill>
                  <a:srgbClr val="002060"/>
                </a:solidFill>
              </a:rPr>
              <a:t>编译器将</a:t>
            </a:r>
            <a:r>
              <a:rPr kumimoji="1" lang="zh-CN" altLang="en-US" dirty="0">
                <a:solidFill>
                  <a:srgbClr val="FF0000"/>
                </a:solidFill>
              </a:rPr>
              <a:t>自动合成</a:t>
            </a:r>
            <a:r>
              <a:rPr kumimoji="1" lang="zh-CN" altLang="en-US" dirty="0">
                <a:solidFill>
                  <a:srgbClr val="002060"/>
                </a:solidFill>
              </a:rPr>
              <a:t>，且采用</a:t>
            </a:r>
            <a:r>
              <a:rPr kumimoji="1" lang="zh-CN" altLang="en-US" dirty="0">
                <a:solidFill>
                  <a:srgbClr val="FF0000"/>
                </a:solidFill>
              </a:rPr>
              <a:t>位拷贝</a:t>
            </a:r>
            <a:r>
              <a:rPr kumimoji="1" lang="en-US" altLang="zh-CN" dirty="0">
                <a:solidFill>
                  <a:srgbClr val="FF0000"/>
                </a:solidFill>
              </a:rPr>
              <a:t>(</a:t>
            </a:r>
            <a:r>
              <a:rPr kumimoji="1" lang="en-US" altLang="zh-CN" dirty="0" err="1">
                <a:solidFill>
                  <a:srgbClr val="FF0000"/>
                </a:solidFill>
              </a:rPr>
              <a:t>Bitcopy</a:t>
            </a:r>
            <a:r>
              <a:rPr kumimoji="1" lang="en-US" altLang="zh-CN" dirty="0">
                <a:solidFill>
                  <a:srgbClr val="FF0000"/>
                </a:solidFill>
              </a:rPr>
              <a:t>)</a:t>
            </a:r>
            <a:r>
              <a:rPr kumimoji="1" lang="zh-CN" altLang="en-US" dirty="0">
                <a:solidFill>
                  <a:srgbClr val="002060"/>
                </a:solidFill>
              </a:rPr>
              <a:t>，即拷贝成员的</a:t>
            </a:r>
            <a:r>
              <a:rPr kumimoji="1" lang="zh-CN" altLang="en-US" dirty="0">
                <a:solidFill>
                  <a:srgbClr val="FF0000"/>
                </a:solidFill>
              </a:rPr>
              <a:t>地址</a:t>
            </a:r>
            <a:r>
              <a:rPr kumimoji="1" lang="zh-CN" altLang="en-US" dirty="0">
                <a:solidFill>
                  <a:srgbClr val="002060"/>
                </a:solidFill>
              </a:rPr>
              <a:t>而非内容。</a:t>
            </a:r>
            <a:endParaRPr kumimoji="1" lang="en-US" altLang="zh-CN" dirty="0">
              <a:solidFill>
                <a:srgbClr val="002060"/>
              </a:solidFill>
            </a:endParaRPr>
          </a:p>
          <a:p>
            <a:pPr>
              <a:lnSpc>
                <a:spcPct val="100000"/>
              </a:lnSpc>
            </a:pPr>
            <a:r>
              <a:rPr kumimoji="1" lang="zh-CN" altLang="en-US" dirty="0">
                <a:solidFill>
                  <a:srgbClr val="002060"/>
                </a:solidFill>
              </a:rPr>
              <a:t>注意：位拷贝在遇到</a:t>
            </a:r>
            <a:r>
              <a:rPr kumimoji="1" lang="zh-CN" altLang="en-US" dirty="0">
                <a:solidFill>
                  <a:srgbClr val="FF0000"/>
                </a:solidFill>
              </a:rPr>
              <a:t>指针类型成员</a:t>
            </a:r>
            <a:r>
              <a:rPr kumimoji="1" lang="zh-CN" altLang="en-US" dirty="0">
                <a:solidFill>
                  <a:srgbClr val="002060"/>
                </a:solidFill>
              </a:rPr>
              <a:t>时可能会出错</a:t>
            </a:r>
            <a:r>
              <a:rPr kumimoji="1" lang="en-US" altLang="zh-CN" dirty="0">
                <a:solidFill>
                  <a:srgbClr val="002060"/>
                </a:solidFill>
              </a:rPr>
              <a:t>,</a:t>
            </a:r>
            <a:r>
              <a:rPr kumimoji="1" lang="zh-CN" altLang="en-US" dirty="0">
                <a:solidFill>
                  <a:srgbClr val="002060"/>
                </a:solidFill>
              </a:rPr>
              <a:t>会导致多个对象指向同一个地址</a:t>
            </a:r>
          </a:p>
        </p:txBody>
      </p:sp>
    </p:spTree>
    <p:extLst>
      <p:ext uri="{BB962C8B-B14F-4D97-AF65-F5344CB8AC3E}">
        <p14:creationId xmlns:p14="http://schemas.microsoft.com/office/powerpoint/2010/main" val="885665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拷贝构造函数：执行顺序</a:t>
            </a:r>
          </a:p>
        </p:txBody>
      </p:sp>
      <p:sp>
        <p:nvSpPr>
          <p:cNvPr id="7" name="Text Box 2"/>
          <p:cNvSpPr txBox="1">
            <a:spLocks noChangeArrowheads="1"/>
          </p:cNvSpPr>
          <p:nvPr/>
        </p:nvSpPr>
        <p:spPr bwMode="auto">
          <a:xfrm>
            <a:off x="1851099" y="2308810"/>
            <a:ext cx="45354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t>complex </a:t>
            </a:r>
            <a:r>
              <a:rPr kumimoji="0" lang="en-US" altLang="zh-CN" sz="2000" b="1" dirty="0" err="1"/>
              <a:t>func</a:t>
            </a:r>
            <a:r>
              <a:rPr kumimoji="0" lang="en-US" altLang="zh-CN" sz="2000" b="1" dirty="0"/>
              <a:t>(complex c</a:t>
            </a:r>
            <a:r>
              <a:rPr kumimoji="0" lang="en-US" altLang="zh-CN" sz="2000" b="1" dirty="0" smtClean="0"/>
              <a:t>) </a:t>
            </a:r>
            <a:r>
              <a:rPr kumimoji="0" lang="en-US" altLang="zh-CN" sz="2000" b="1" dirty="0"/>
              <a:t>{</a:t>
            </a:r>
          </a:p>
          <a:p>
            <a:pPr eaLnBrk="1" hangingPunct="1">
              <a:spcBef>
                <a:spcPct val="50000"/>
              </a:spcBef>
            </a:pPr>
            <a:r>
              <a:rPr kumimoji="0" lang="en-US" altLang="zh-CN" sz="2000" b="1" dirty="0"/>
              <a:t>	</a:t>
            </a:r>
            <a:r>
              <a:rPr kumimoji="0" lang="en-US" altLang="zh-CN" sz="2000" b="1" dirty="0">
                <a:solidFill>
                  <a:srgbClr val="C00000"/>
                </a:solidFill>
              </a:rPr>
              <a:t>complex </a:t>
            </a:r>
            <a:r>
              <a:rPr kumimoji="0" lang="en-US" altLang="zh-CN" sz="2000" b="1" dirty="0" err="1">
                <a:solidFill>
                  <a:srgbClr val="C00000"/>
                </a:solidFill>
              </a:rPr>
              <a:t>tmp</a:t>
            </a:r>
            <a:r>
              <a:rPr kumimoji="0" lang="en-US" altLang="zh-CN" sz="2000" b="1" dirty="0">
                <a:solidFill>
                  <a:srgbClr val="C00000"/>
                </a:solidFill>
              </a:rPr>
              <a:t>;	</a:t>
            </a:r>
          </a:p>
          <a:p>
            <a:pPr eaLnBrk="1" hangingPunct="1">
              <a:spcBef>
                <a:spcPct val="50000"/>
              </a:spcBef>
            </a:pPr>
            <a:r>
              <a:rPr kumimoji="0" lang="en-US" altLang="zh-CN" sz="2000" b="1" dirty="0">
                <a:solidFill>
                  <a:srgbClr val="C00000"/>
                </a:solidFill>
              </a:rPr>
              <a:t>	return </a:t>
            </a:r>
            <a:r>
              <a:rPr kumimoji="0" lang="en-US" altLang="zh-CN" sz="2000" b="1" dirty="0" err="1">
                <a:solidFill>
                  <a:srgbClr val="C00000"/>
                </a:solidFill>
              </a:rPr>
              <a:t>tmp</a:t>
            </a:r>
            <a:r>
              <a:rPr kumimoji="0" lang="en-US" altLang="zh-CN" sz="2000" b="1" dirty="0">
                <a:solidFill>
                  <a:srgbClr val="C00000"/>
                </a:solidFill>
              </a:rPr>
              <a:t>;</a:t>
            </a:r>
          </a:p>
          <a:p>
            <a:pPr eaLnBrk="1" hangingPunct="1">
              <a:spcBef>
                <a:spcPct val="50000"/>
              </a:spcBef>
            </a:pPr>
            <a:r>
              <a:rPr kumimoji="0" lang="en-US" altLang="zh-CN" sz="2000" b="1" dirty="0"/>
              <a:t>}</a:t>
            </a:r>
          </a:p>
        </p:txBody>
      </p:sp>
      <p:sp>
        <p:nvSpPr>
          <p:cNvPr id="9" name="Line 3"/>
          <p:cNvSpPr>
            <a:spLocks noChangeShapeType="1"/>
          </p:cNvSpPr>
          <p:nvPr/>
        </p:nvSpPr>
        <p:spPr bwMode="auto">
          <a:xfrm flipH="1" flipV="1">
            <a:off x="4695899" y="2596146"/>
            <a:ext cx="0" cy="93662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 name="Text Box 4"/>
          <p:cNvSpPr txBox="1">
            <a:spLocks noChangeArrowheads="1"/>
          </p:cNvSpPr>
          <p:nvPr/>
        </p:nvSpPr>
        <p:spPr bwMode="auto">
          <a:xfrm>
            <a:off x="4400623" y="3532773"/>
            <a:ext cx="4180953"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1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以类的对象为形参</a:t>
            </a:r>
            <a:r>
              <a:rPr kumimoji="0" lang="en-US" altLang="zh-CN" sz="2000" b="1" dirty="0">
                <a:solidFill>
                  <a:srgbClr val="0000FF"/>
                </a:solidFill>
              </a:rPr>
              <a:t>)</a:t>
            </a:r>
          </a:p>
        </p:txBody>
      </p:sp>
      <p:sp>
        <p:nvSpPr>
          <p:cNvPr id="11" name="Line 5"/>
          <p:cNvSpPr>
            <a:spLocks noChangeShapeType="1"/>
          </p:cNvSpPr>
          <p:nvPr/>
        </p:nvSpPr>
        <p:spPr bwMode="auto">
          <a:xfrm flipH="1" flipV="1">
            <a:off x="4139951" y="3027946"/>
            <a:ext cx="0" cy="11127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 name="Text Box 6"/>
          <p:cNvSpPr txBox="1">
            <a:spLocks noChangeArrowheads="1"/>
          </p:cNvSpPr>
          <p:nvPr/>
        </p:nvSpPr>
        <p:spPr bwMode="auto">
          <a:xfrm>
            <a:off x="3923927" y="4140725"/>
            <a:ext cx="1946367"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2 </a:t>
            </a:r>
            <a:r>
              <a:rPr kumimoji="0" lang="zh-CN" altLang="en-US" sz="2000" b="1" dirty="0">
                <a:solidFill>
                  <a:srgbClr val="0000FF"/>
                </a:solidFill>
              </a:rPr>
              <a:t>默认构造函数</a:t>
            </a:r>
            <a:endParaRPr kumimoji="0" lang="en-US" altLang="zh-CN" sz="2000" b="1" dirty="0">
              <a:solidFill>
                <a:srgbClr val="0000FF"/>
              </a:solidFill>
            </a:endParaRPr>
          </a:p>
        </p:txBody>
      </p:sp>
      <p:sp>
        <p:nvSpPr>
          <p:cNvPr id="13" name="Line 7"/>
          <p:cNvSpPr>
            <a:spLocks noChangeShapeType="1"/>
          </p:cNvSpPr>
          <p:nvPr/>
        </p:nvSpPr>
        <p:spPr bwMode="auto">
          <a:xfrm flipV="1">
            <a:off x="3802136" y="3532773"/>
            <a:ext cx="0" cy="116757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 name="Text Box 8"/>
          <p:cNvSpPr txBox="1">
            <a:spLocks noChangeArrowheads="1"/>
          </p:cNvSpPr>
          <p:nvPr/>
        </p:nvSpPr>
        <p:spPr bwMode="auto">
          <a:xfrm>
            <a:off x="2533798" y="4700349"/>
            <a:ext cx="3406703" cy="40011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3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返回类对象</a:t>
            </a:r>
            <a:r>
              <a:rPr kumimoji="0" lang="en-US" altLang="zh-CN" sz="2000" b="1" dirty="0">
                <a:solidFill>
                  <a:srgbClr val="0000FF"/>
                </a:solidFill>
              </a:rPr>
              <a:t>)</a:t>
            </a:r>
          </a:p>
        </p:txBody>
      </p:sp>
      <p:sp>
        <p:nvSpPr>
          <p:cNvPr id="15" name="Text Box 9"/>
          <p:cNvSpPr txBox="1">
            <a:spLocks noChangeArrowheads="1"/>
          </p:cNvSpPr>
          <p:nvPr/>
        </p:nvSpPr>
        <p:spPr bwMode="auto">
          <a:xfrm>
            <a:off x="1828705" y="5263460"/>
            <a:ext cx="2157963" cy="86177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solidFill>
                  <a:srgbClr val="0000FF"/>
                </a:solidFill>
              </a:rPr>
              <a:t>4 </a:t>
            </a:r>
            <a:r>
              <a:rPr kumimoji="0" lang="en-US" altLang="zh-CN" sz="2000" b="1" dirty="0" err="1">
                <a:solidFill>
                  <a:srgbClr val="0000FF"/>
                </a:solidFill>
              </a:rPr>
              <a:t>tmp</a:t>
            </a:r>
            <a:r>
              <a:rPr kumimoji="0" lang="zh-CN" altLang="en-US" sz="2000" b="1" dirty="0">
                <a:solidFill>
                  <a:srgbClr val="0000FF"/>
                </a:solidFill>
              </a:rPr>
              <a:t>的析构函数</a:t>
            </a:r>
            <a:endParaRPr kumimoji="0" lang="en-US" altLang="zh-CN" sz="2000" b="1" dirty="0">
              <a:solidFill>
                <a:srgbClr val="0000FF"/>
              </a:solidFill>
            </a:endParaRPr>
          </a:p>
          <a:p>
            <a:pPr eaLnBrk="1" hangingPunct="1">
              <a:spcBef>
                <a:spcPct val="50000"/>
              </a:spcBef>
            </a:pPr>
            <a:r>
              <a:rPr kumimoji="0" lang="en-US" altLang="zh-CN" sz="2000" b="1" dirty="0">
                <a:solidFill>
                  <a:srgbClr val="0000FF"/>
                </a:solidFill>
              </a:rPr>
              <a:t>5 c</a:t>
            </a:r>
            <a:r>
              <a:rPr kumimoji="0" lang="zh-CN" altLang="en-US" sz="2000" b="1" dirty="0">
                <a:solidFill>
                  <a:srgbClr val="0000FF"/>
                </a:solidFill>
              </a:rPr>
              <a:t>的析构函数</a:t>
            </a:r>
            <a:endParaRPr kumimoji="0" lang="en-US" altLang="zh-CN" sz="2000" b="1" dirty="0">
              <a:solidFill>
                <a:srgbClr val="0000FF"/>
              </a:solidFill>
            </a:endParaRPr>
          </a:p>
        </p:txBody>
      </p:sp>
      <p:sp>
        <p:nvSpPr>
          <p:cNvPr id="17" name="Line 13"/>
          <p:cNvSpPr>
            <a:spLocks noChangeShapeType="1"/>
          </p:cNvSpPr>
          <p:nvPr/>
        </p:nvSpPr>
        <p:spPr bwMode="auto">
          <a:xfrm flipH="1" flipV="1">
            <a:off x="1962224" y="4036010"/>
            <a:ext cx="0" cy="12274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 name="内容占位符 2"/>
          <p:cNvSpPr txBox="1">
            <a:spLocks/>
          </p:cNvSpPr>
          <p:nvPr/>
        </p:nvSpPr>
        <p:spPr bwMode="auto">
          <a:xfrm>
            <a:off x="628650" y="1268760"/>
            <a:ext cx="826383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以下述的</a:t>
            </a:r>
            <a:r>
              <a:rPr kumimoji="1" lang="en-US" altLang="zh-CN" dirty="0" err="1">
                <a:solidFill>
                  <a:srgbClr val="002060"/>
                </a:solidFill>
              </a:rPr>
              <a:t>func</a:t>
            </a:r>
            <a:r>
              <a:rPr kumimoji="1" lang="zh-CN" altLang="en-US" dirty="0">
                <a:solidFill>
                  <a:srgbClr val="002060"/>
                </a:solidFill>
              </a:rPr>
              <a:t>函数为例，调用该函数时，函数中各类构造函数和析构函数的执行顺序如下：</a:t>
            </a:r>
          </a:p>
        </p:txBody>
      </p:sp>
      <p:sp>
        <p:nvSpPr>
          <p:cNvPr id="16" name="Text Box 9"/>
          <p:cNvSpPr txBox="1">
            <a:spLocks noChangeArrowheads="1"/>
          </p:cNvSpPr>
          <p:nvPr/>
        </p:nvSpPr>
        <p:spPr bwMode="auto">
          <a:xfrm>
            <a:off x="5701769" y="6342845"/>
            <a:ext cx="2492990"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zh-CN" altLang="en-US" sz="2000" b="1" dirty="0" smtClean="0">
                <a:solidFill>
                  <a:srgbClr val="0000FF"/>
                </a:solidFill>
              </a:rPr>
              <a:t>在关闭返回</a:t>
            </a:r>
            <a:r>
              <a:rPr kumimoji="0" lang="zh-CN" altLang="en-US" sz="2000" b="1" smtClean="0">
                <a:solidFill>
                  <a:srgbClr val="0000FF"/>
                </a:solidFill>
              </a:rPr>
              <a:t>值优化时</a:t>
            </a:r>
            <a:endParaRPr kumimoji="0" lang="en-US" altLang="zh-CN" sz="2000" b="1" dirty="0">
              <a:solidFill>
                <a:srgbClr val="0000FF"/>
              </a:solidFill>
            </a:endParaRPr>
          </a:p>
        </p:txBody>
      </p:sp>
    </p:spTree>
    <p:extLst>
      <p:ext uri="{BB962C8B-B14F-4D97-AF65-F5344CB8AC3E}">
        <p14:creationId xmlns:p14="http://schemas.microsoft.com/office/powerpoint/2010/main" val="151707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Bottom)">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Bottom)">
                                      <p:cBhvr>
                                        <p:cTn id="15" dur="500"/>
                                        <p:tgtEl>
                                          <p:spTgt spid="1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Bottom)">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Bottom)">
                                      <p:cBhvr>
                                        <p:cTn id="31" dur="500"/>
                                        <p:tgtEl>
                                          <p:spTgt spid="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lide(fromBottom)">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slide(fromBottom)">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上期要点回顾</a:t>
            </a:r>
            <a:endParaRPr lang="en-US" dirty="0"/>
          </a:p>
        </p:txBody>
      </p:sp>
      <p:sp>
        <p:nvSpPr>
          <p:cNvPr id="4" name="内容占位符 3"/>
          <p:cNvSpPr>
            <a:spLocks noGrp="1"/>
          </p:cNvSpPr>
          <p:nvPr>
            <p:ph idx="1"/>
          </p:nvPr>
        </p:nvSpPr>
        <p:spPr/>
        <p:txBody>
          <a:bodyPr/>
          <a:lstStyle/>
          <a:p>
            <a:r>
              <a:rPr lang="zh-CN" altLang="en-US" dirty="0"/>
              <a:t>构造函数负责对象的“</a:t>
            </a:r>
            <a:r>
              <a:rPr lang="zh-CN" altLang="en-US" dirty="0">
                <a:solidFill>
                  <a:srgbClr val="FF0000"/>
                </a:solidFill>
              </a:rPr>
              <a:t>生</a:t>
            </a:r>
            <a:r>
              <a:rPr lang="zh-CN" altLang="en-US" dirty="0"/>
              <a:t>”</a:t>
            </a:r>
            <a:endParaRPr lang="en-US" altLang="zh-CN" dirty="0"/>
          </a:p>
          <a:p>
            <a:r>
              <a:rPr lang="zh-CN" altLang="en-US" dirty="0"/>
              <a:t>析构函数负责对象的“</a:t>
            </a:r>
            <a:r>
              <a:rPr lang="zh-CN" altLang="en-US" dirty="0">
                <a:solidFill>
                  <a:srgbClr val="FF0000"/>
                </a:solidFill>
              </a:rPr>
              <a:t>死</a:t>
            </a:r>
            <a:r>
              <a:rPr lang="zh-CN" altLang="en-US" dirty="0"/>
              <a:t>”</a:t>
            </a:r>
            <a:endParaRPr lang="en-US" altLang="zh-CN" dirty="0"/>
          </a:p>
          <a:p>
            <a:pPr lvl="1"/>
            <a:r>
              <a:rPr lang="en-US" altLang="zh-CN" b="1" dirty="0"/>
              <a:t>How(</a:t>
            </a:r>
            <a:r>
              <a:rPr lang="zh-CN" altLang="en-US" b="1" dirty="0"/>
              <a:t>程序员决定</a:t>
            </a:r>
            <a:r>
              <a:rPr lang="en-US" altLang="zh-CN" b="1" dirty="0"/>
              <a:t>)</a:t>
            </a:r>
            <a:r>
              <a:rPr lang="zh-CN" altLang="en-US" dirty="0"/>
              <a:t> 和 </a:t>
            </a:r>
            <a:r>
              <a:rPr lang="en-US" altLang="zh-CN" b="1" dirty="0"/>
              <a:t>When(</a:t>
            </a:r>
            <a:r>
              <a:rPr lang="zh-CN" altLang="en-US" b="1" dirty="0"/>
              <a:t>编译器决定</a:t>
            </a:r>
            <a:r>
              <a:rPr lang="en-US" altLang="zh-CN" b="1" dirty="0"/>
              <a:t>)</a:t>
            </a:r>
          </a:p>
          <a:p>
            <a:r>
              <a:rPr lang="zh-CN" altLang="en-US" dirty="0"/>
              <a:t>静态成员与常量成员</a:t>
            </a:r>
            <a:endParaRPr lang="en-US" altLang="zh-CN" dirty="0"/>
          </a:p>
          <a:p>
            <a:pPr lvl="1"/>
            <a:r>
              <a:rPr lang="zh-CN" altLang="en-US" dirty="0"/>
              <a:t>初始化方法和初始化依赖</a:t>
            </a:r>
            <a:endParaRPr lang="en-US" altLang="zh-CN" dirty="0"/>
          </a:p>
          <a:p>
            <a:r>
              <a:rPr lang="zh-CN" altLang="en-US" dirty="0"/>
              <a:t>对象的构造与析构时机</a:t>
            </a:r>
            <a:endParaRPr lang="en-US" altLang="zh-CN" dirty="0"/>
          </a:p>
          <a:p>
            <a:pPr lvl="1"/>
            <a:r>
              <a:rPr lang="zh-CN" altLang="en-US" dirty="0"/>
              <a:t>构造和析构的</a:t>
            </a:r>
            <a:r>
              <a:rPr lang="zh-CN" altLang="en-US" b="1" dirty="0"/>
              <a:t>顺序</a:t>
            </a:r>
            <a:endParaRPr lang="en-US" altLang="zh-CN" b="1" dirty="0"/>
          </a:p>
          <a:p>
            <a:pPr lvl="1"/>
            <a:r>
              <a:rPr lang="zh-CN" altLang="en-US" dirty="0"/>
              <a:t>类中包含</a:t>
            </a:r>
            <a:r>
              <a:rPr lang="zh-CN" altLang="en-US" b="1" dirty="0"/>
              <a:t>指针</a:t>
            </a:r>
            <a:r>
              <a:rPr lang="zh-CN" altLang="en-US" dirty="0"/>
              <a:t>的时候</a:t>
            </a:r>
          </a:p>
          <a:p>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2082079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414702"/>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a:p>
        </p:txBody>
      </p:sp>
      <p:sp>
        <p:nvSpPr>
          <p:cNvPr id="6" name="矩形 5"/>
          <p:cNvSpPr/>
          <p:nvPr/>
        </p:nvSpPr>
        <p:spPr>
          <a:xfrm>
            <a:off x="107504" y="1988840"/>
            <a:ext cx="4968552" cy="452431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#include &lt;</a:t>
            </a:r>
            <a:r>
              <a:rPr lang="en-US" altLang="zh-CN" b="1" dirty="0" err="1">
                <a:latin typeface="Consolas" panose="020B0609020204030204" pitchFamily="49" charset="0"/>
                <a:cs typeface="Consolas" panose="020B0609020204030204" pitchFamily="49" charset="0"/>
              </a:rPr>
              <a:t>iostream</a:t>
            </a:r>
            <a:r>
              <a:rPr lang="en-US" altLang="zh-CN" b="1" dirty="0">
                <a:latin typeface="Consolas" panose="020B0609020204030204" pitchFamily="49" charset="0"/>
                <a:cs typeface="Consolas" panose="020B0609020204030204" pitchFamily="49" charset="0"/>
              </a:rPr>
              <a:t>&gt;</a:t>
            </a:r>
          </a:p>
          <a:p>
            <a:r>
              <a:rPr lang="en-US" altLang="zh-CN" b="1" dirty="0">
                <a:latin typeface="Consolas" panose="020B0609020204030204" pitchFamily="49" charset="0"/>
                <a:cs typeface="Consolas" panose="020B0609020204030204" pitchFamily="49" charset="0"/>
              </a:rPr>
              <a:t>using namespace </a:t>
            </a:r>
            <a:r>
              <a:rPr lang="en-US" altLang="zh-CN" b="1" dirty="0" err="1">
                <a:latin typeface="Consolas" panose="020B0609020204030204" pitchFamily="49" charset="0"/>
                <a:cs typeface="Consolas" panose="020B0609020204030204" pitchFamily="49" charset="0"/>
              </a:rPr>
              <a:t>std</a:t>
            </a:r>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class Test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构造函数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a:t>
            </a:r>
            <a:r>
              <a:rPr lang="en-US" altLang="zh-CN" b="1" dirty="0" err="1">
                <a:solidFill>
                  <a:srgbClr val="0070C0"/>
                </a:solidFill>
                <a:latin typeface="Consolas" panose="020B0609020204030204" pitchFamily="49" charset="0"/>
                <a:cs typeface="Consolas" panose="020B0609020204030204" pitchFamily="49" charset="0"/>
              </a:rPr>
              <a:t>const</a:t>
            </a:r>
            <a:r>
              <a:rPr lang="en-US" altLang="zh-CN" b="1" dirty="0">
                <a:solidFill>
                  <a:srgbClr val="0070C0"/>
                </a:solidFill>
                <a:latin typeface="Consolas" panose="020B0609020204030204" pitchFamily="49" charset="0"/>
                <a:cs typeface="Consolas" panose="020B0609020204030204" pitchFamily="49" charset="0"/>
              </a:rPr>
              <a:t> Test&amp; </a:t>
            </a:r>
            <a:r>
              <a:rPr lang="en-US" altLang="zh-CN" b="1" dirty="0" err="1">
                <a:solidFill>
                  <a:srgbClr val="0070C0"/>
                </a:solidFill>
                <a:latin typeface="Consolas" panose="020B0609020204030204" pitchFamily="49" charset="0"/>
                <a:cs typeface="Consolas" panose="020B0609020204030204" pitchFamily="49" charset="0"/>
              </a:rPr>
              <a:t>src</a:t>
            </a:r>
            <a:r>
              <a:rPr lang="en-US" altLang="zh-CN" b="1" dirty="0">
                <a:latin typeface="Consolas" panose="020B0609020204030204" pitchFamily="49" charset="0"/>
                <a:cs typeface="Consolas" panose="020B0609020204030204" pitchFamily="49" charset="0"/>
              </a:rPr>
              <a: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拷贝构造</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a:t>
            </a:r>
            <a:r>
              <a:rPr lang="en-US" altLang="zh-CN" b="1" dirty="0" err="1">
                <a:latin typeface="Consolas" panose="020B0609020204030204" pitchFamily="49" charset="0"/>
                <a:cs typeface="Consolas" panose="020B0609020204030204" pitchFamily="49" charset="0"/>
              </a:rPr>
              <a:t>const</a:t>
            </a:r>
            <a:r>
              <a:rPr lang="en-US" altLang="zh-CN" b="1" dirty="0">
                <a:latin typeface="Consolas" panose="020B0609020204030204" pitchFamily="49" charset="0"/>
                <a:cs typeface="Consolas" panose="020B0609020204030204" pitchFamily="49" charset="0"/>
              </a:rPr>
              <a:t> Test&amp;)"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析构函数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8" name="矩形 7"/>
          <p:cNvSpPr/>
          <p:nvPr/>
        </p:nvSpPr>
        <p:spPr>
          <a:xfrm>
            <a:off x="5436096" y="1967929"/>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a:t>
            </a:r>
            <a:r>
              <a:rPr lang="en-US" altLang="zh-CN" b="1" dirty="0">
                <a:solidFill>
                  <a:srgbClr val="0070C0"/>
                </a:solidFill>
                <a:latin typeface="Consolas" panose="020B0609020204030204" pitchFamily="49" charset="0"/>
                <a:cs typeface="Consolas" panose="020B0609020204030204" pitchFamily="49" charset="0"/>
              </a:rPr>
              <a:t>Test </a:t>
            </a:r>
            <a:r>
              <a:rPr lang="en-US" altLang="zh-CN" b="1" dirty="0" err="1">
                <a:solidFill>
                  <a:srgbClr val="0070C0"/>
                </a:solidFill>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5076056" y="1984910"/>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Tree>
    <p:extLst>
      <p:ext uri="{BB962C8B-B14F-4D97-AF65-F5344CB8AC3E}">
        <p14:creationId xmlns:p14="http://schemas.microsoft.com/office/powerpoint/2010/main" val="4278166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a:p>
        </p:txBody>
      </p:sp>
      <p:sp>
        <p:nvSpPr>
          <p:cNvPr id="7" name="矩形 6"/>
          <p:cNvSpPr/>
          <p:nvPr/>
        </p:nvSpPr>
        <p:spPr>
          <a:xfrm>
            <a:off x="4067944" y="2132856"/>
            <a:ext cx="5076056" cy="3170099"/>
          </a:xfrm>
          <a:prstGeom prst="rect">
            <a:avLst/>
          </a:prstGeom>
        </p:spPr>
        <p:txBody>
          <a:bodyPr wrap="square">
            <a:spAutoFit/>
          </a:bodyPr>
          <a:lstStyle/>
          <a:p>
            <a:r>
              <a:rPr lang="en-US" altLang="zh-CN" sz="2000" b="1" dirty="0">
                <a:latin typeface="Consolas" panose="020B0609020204030204" pitchFamily="49" charset="0"/>
                <a:ea typeface="Courier" charset="0"/>
                <a:cs typeface="Consolas" panose="020B0609020204030204" pitchFamily="49" charset="0"/>
              </a:rPr>
              <a:t>main()...</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//main</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函数内初始化 </a:t>
            </a:r>
            <a:r>
              <a:rPr lang="en-US" altLang="zh-CN" sz="2000" b="1" dirty="0">
                <a:solidFill>
                  <a:srgbClr val="00B050"/>
                </a:solidFill>
                <a:latin typeface="微软雅黑" panose="020B0503020204020204" pitchFamily="34" charset="-122"/>
                <a:ea typeface="微软雅黑" panose="020B0503020204020204" pitchFamily="34" charset="-122"/>
                <a:cs typeface="Consolas" panose="020B0609020204030204" pitchFamily="49" charset="0"/>
              </a:rPr>
              <a:t>Test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err="1">
                <a:solidFill>
                  <a:srgbClr val="FF0000"/>
                </a:solidFill>
                <a:latin typeface="Consolas" panose="020B0609020204030204" pitchFamily="49" charset="0"/>
                <a:ea typeface="Courier" charset="0"/>
                <a:cs typeface="Consolas" panose="020B0609020204030204" pitchFamily="49" charset="0"/>
              </a:rPr>
              <a:t>const</a:t>
            </a:r>
            <a:r>
              <a:rPr lang="en-US" altLang="zh-CN" sz="2000" b="1" dirty="0">
                <a:solidFill>
                  <a:srgbClr val="FF0000"/>
                </a:solidFill>
                <a:latin typeface="Consolas" panose="020B0609020204030204" pitchFamily="49" charset="0"/>
                <a:ea typeface="Courier" charset="0"/>
                <a:cs typeface="Consolas" panose="020B0609020204030204" pitchFamily="49" charset="0"/>
              </a:rPr>
              <a:t> Test&amp;)</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0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func</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参数 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err="1">
                <a:latin typeface="Consolas" panose="020B0609020204030204" pitchFamily="49" charset="0"/>
                <a:ea typeface="Courier" charset="0"/>
                <a:cs typeface="Consolas" panose="020B0609020204030204" pitchFamily="49" charset="0"/>
              </a:rPr>
              <a:t>func</a:t>
            </a:r>
            <a:r>
              <a:rPr lang="en-US" altLang="zh-CN" sz="2000" b="1" dirty="0">
                <a:latin typeface="Consolas" panose="020B0609020204030204" pitchFamily="49" charset="0"/>
                <a:ea typeface="Courier" charset="0"/>
                <a:cs typeface="Consolas" panose="020B0609020204030204" pitchFamily="49" charset="0"/>
              </a:rPr>
              <a: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a:solidFill>
                  <a:srgbClr val="00B050"/>
                </a:solidFill>
                <a:latin typeface="Consolas" panose="020B0609020204030204" pitchFamily="49" charset="0"/>
                <a:ea typeface="Courier" charset="0"/>
                <a:cs typeface="Consolas" panose="020B0609020204030204" pitchFamily="49" charset="0"/>
              </a:rPr>
              <a:t>	</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返回时 初始化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Test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err="1">
                <a:solidFill>
                  <a:srgbClr val="FF0000"/>
                </a:solidFill>
                <a:latin typeface="Consolas" panose="020B0609020204030204" pitchFamily="49" charset="0"/>
                <a:ea typeface="Courier" charset="0"/>
                <a:cs typeface="Consolas" panose="020B0609020204030204" pitchFamily="49" charset="0"/>
              </a:rPr>
              <a:t>const</a:t>
            </a:r>
            <a:r>
              <a:rPr lang="en-US" altLang="zh-CN" sz="2000" b="1" dirty="0">
                <a:solidFill>
                  <a:srgbClr val="FF0000"/>
                </a:solidFill>
                <a:latin typeface="Consolas" panose="020B0609020204030204" pitchFamily="49" charset="0"/>
                <a:ea typeface="Courier" charset="0"/>
                <a:cs typeface="Consolas" panose="020B0609020204030204" pitchFamily="49" charset="0"/>
              </a:rPr>
              <a:t> Test&amp;)</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0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func</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返回拷贝构造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endParaRPr lang="zh-CN" altLang="en-US" sz="2000" b="1" dirty="0">
              <a:latin typeface="Consolas" panose="020B0609020204030204" pitchFamily="49" charset="0"/>
              <a:ea typeface="Courier" charset="0"/>
              <a:cs typeface="Consolas" panose="020B0609020204030204" pitchFamily="49"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
        <p:nvSpPr>
          <p:cNvPr id="6" name="矩形 5"/>
          <p:cNvSpPr/>
          <p:nvPr/>
        </p:nvSpPr>
        <p:spPr>
          <a:xfrm>
            <a:off x="179512" y="2103598"/>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10" name="直线箭头连接符 9"/>
          <p:cNvCxnSpPr/>
          <p:nvPr/>
        </p:nvCxnSpPr>
        <p:spPr>
          <a:xfrm flipV="1">
            <a:off x="1619672" y="2683351"/>
            <a:ext cx="2503190" cy="20934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2411760" y="2348880"/>
            <a:ext cx="1779612" cy="6145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a:off x="2411760" y="3139929"/>
            <a:ext cx="1711102" cy="4032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395536" y="3373118"/>
            <a:ext cx="3727326" cy="49698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内容占位符 2"/>
          <p:cNvSpPr txBox="1">
            <a:spLocks/>
          </p:cNvSpPr>
          <p:nvPr/>
        </p:nvSpPr>
        <p:spPr bwMode="auto">
          <a:xfrm>
            <a:off x="395536" y="5974549"/>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mr-IN"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extLst>
      <p:ext uri="{BB962C8B-B14F-4D97-AF65-F5344CB8AC3E}">
        <p14:creationId xmlns:p14="http://schemas.microsoft.com/office/powerpoint/2010/main" val="183643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249596"/>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a:p>
        </p:txBody>
      </p:sp>
      <p:sp>
        <p:nvSpPr>
          <p:cNvPr id="6" name="矩形 5"/>
          <p:cNvSpPr/>
          <p:nvPr/>
        </p:nvSpPr>
        <p:spPr>
          <a:xfrm>
            <a:off x="107504" y="1844824"/>
            <a:ext cx="4752528" cy="5078313"/>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#include &lt;</a:t>
            </a:r>
            <a:r>
              <a:rPr lang="en-US" altLang="zh-CN" b="1" dirty="0" err="1">
                <a:latin typeface="Consolas" panose="020B0609020204030204" pitchFamily="49" charset="0"/>
                <a:cs typeface="Consolas" panose="020B0609020204030204" pitchFamily="49" charset="0"/>
              </a:rPr>
              <a:t>iostream</a:t>
            </a:r>
            <a:r>
              <a:rPr lang="en-US" altLang="zh-CN" b="1" dirty="0">
                <a:latin typeface="Consolas" panose="020B0609020204030204" pitchFamily="49" charset="0"/>
                <a:cs typeface="Consolas" panose="020B0609020204030204" pitchFamily="49" charset="0"/>
              </a:rPr>
              <a:t>&gt;</a:t>
            </a:r>
          </a:p>
          <a:p>
            <a:r>
              <a:rPr lang="en-US" altLang="zh-CN" b="1" dirty="0">
                <a:latin typeface="Consolas" panose="020B0609020204030204" pitchFamily="49" charset="0"/>
                <a:cs typeface="Consolas" panose="020B0609020204030204" pitchFamily="49" charset="0"/>
              </a:rPr>
              <a:t>using namespace </a:t>
            </a:r>
            <a:r>
              <a:rPr lang="en-US" altLang="zh-CN" b="1" dirty="0" err="1">
                <a:latin typeface="Consolas" panose="020B0609020204030204" pitchFamily="49" charset="0"/>
                <a:cs typeface="Consolas" panose="020B0609020204030204" pitchFamily="49" charset="0"/>
              </a:rPr>
              <a:t>std</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class A {</a:t>
            </a:r>
          </a:p>
          <a:p>
            <a:r>
              <a:rPr lang="en-US" altLang="zh-CN" b="1" dirty="0">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int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m_arr</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m_size</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A(</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a:t>
            </a:r>
            <a:r>
              <a:rPr lang="en-US" altLang="zh-CN" b="1" dirty="0">
                <a:latin typeface="Consolas" panose="020B0609020204030204" pitchFamily="49" charset="0"/>
                <a:cs typeface="Consolas" panose="020B0609020204030204" pitchFamily="49" charset="0"/>
              </a:rPr>
              <a:t>):</a:t>
            </a:r>
            <a:r>
              <a:rPr lang="en-US" altLang="zh-CN" b="1" dirty="0" err="1">
                <a:latin typeface="Consolas" panose="020B0609020204030204" pitchFamily="49" charset="0"/>
                <a:cs typeface="Consolas" panose="020B0609020204030204" pitchFamily="49" charset="0"/>
              </a:rPr>
              <a:t>m_size</a:t>
            </a:r>
            <a:r>
              <a:rPr lang="en-US" altLang="zh-CN" b="1" dirty="0">
                <a:latin typeface="Consolas" panose="020B0609020204030204" pitchFamily="49" charset="0"/>
                <a:cs typeface="Consolas" panose="020B0609020204030204" pitchFamily="49" charset="0"/>
              </a:rPr>
              <a:t>(</a:t>
            </a:r>
            <a:r>
              <a:rPr lang="en-US" altLang="zh-CN" b="1" dirty="0" err="1">
                <a:latin typeface="Consolas" panose="020B0609020204030204" pitchFamily="49" charset="0"/>
                <a:cs typeface="Consolas" panose="020B0609020204030204" pitchFamily="49" charset="0"/>
              </a:rPr>
              <a:t>i</a:t>
            </a:r>
            <a:r>
              <a:rPr lang="en-US" altLang="zh-CN" b="1" dirty="0">
                <a:latin typeface="Consolas" panose="020B0609020204030204" pitchFamily="49" charset="0"/>
                <a:cs typeface="Consolas" panose="020B0609020204030204" pitchFamily="49" charset="0"/>
              </a:rPr>
              <a: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构造</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m_arr</a:t>
            </a:r>
            <a:r>
              <a:rPr lang="en-US" altLang="zh-CN" b="1" dirty="0">
                <a:latin typeface="Consolas" panose="020B0609020204030204" pitchFamily="49" charset="0"/>
                <a:cs typeface="Consolas" panose="020B0609020204030204" pitchFamily="49" charset="0"/>
              </a:rPr>
              <a:t> = new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a:t>
            </a:r>
            <a:r>
              <a:rPr lang="en-US" altLang="zh-CN" b="1" dirty="0" err="1">
                <a:latin typeface="Consolas" panose="020B0609020204030204" pitchFamily="49" charset="0"/>
                <a:cs typeface="Consolas" panose="020B0609020204030204" pitchFamily="49" charset="0"/>
              </a:rPr>
              <a:t>m_size</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memset</a:t>
            </a:r>
            <a:r>
              <a:rPr lang="en-US" altLang="zh-CN" b="1" dirty="0">
                <a:latin typeface="Consolas" panose="020B0609020204030204" pitchFamily="49" charset="0"/>
                <a:cs typeface="Consolas" panose="020B0609020204030204" pitchFamily="49" charset="0"/>
              </a:rPr>
              <a:t>(</a:t>
            </a:r>
            <a:r>
              <a:rPr lang="en-US" altLang="zh-CN" b="1" dirty="0" err="1">
                <a:latin typeface="Consolas" panose="020B0609020204030204" pitchFamily="49" charset="0"/>
                <a:cs typeface="Consolas" panose="020B0609020204030204" pitchFamily="49" charset="0"/>
              </a:rPr>
              <a:t>m_arr</a:t>
            </a:r>
            <a:r>
              <a:rPr lang="en-US" altLang="zh-CN" b="1" dirty="0">
                <a:latin typeface="Consolas" panose="020B0609020204030204" pitchFamily="49" charset="0"/>
                <a:cs typeface="Consolas" panose="020B0609020204030204" pitchFamily="49" charset="0"/>
              </a:rPr>
              <a:t>, 0, </a:t>
            </a:r>
            <a:r>
              <a:rPr lang="en-US" altLang="zh-CN" b="1" dirty="0" err="1">
                <a:latin typeface="Consolas" panose="020B0609020204030204" pitchFamily="49" charset="0"/>
                <a:cs typeface="Consolas" panose="020B0609020204030204" pitchFamily="49" charset="0"/>
              </a:rPr>
              <a:t>m_size</a:t>
            </a:r>
            <a:r>
              <a:rPr lang="en-US" altLang="zh-CN" b="1" dirty="0">
                <a:latin typeface="Consolas" panose="020B0609020204030204" pitchFamily="49" charset="0"/>
                <a:cs typeface="Consolas" panose="020B0609020204030204" pitchFamily="49" charset="0"/>
              </a:rPr>
              <a:t>*</a:t>
            </a:r>
            <a:r>
              <a:rPr lang="en-US" altLang="zh-CN" b="1" dirty="0" err="1">
                <a:latin typeface="Consolas" panose="020B0609020204030204" pitchFamily="49" charset="0"/>
                <a:cs typeface="Consolas" panose="020B0609020204030204" pitchFamily="49" charset="0"/>
              </a:rPr>
              <a:t>sizeof</a:t>
            </a:r>
            <a:r>
              <a:rPr lang="en-US" altLang="zh-CN" b="1" dirty="0">
                <a:latin typeface="Consolas" panose="020B0609020204030204" pitchFamily="49" charset="0"/>
                <a:cs typeface="Consolas" panose="020B0609020204030204" pitchFamily="49" charset="0"/>
              </a:rPr>
              <a:t>(</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 { delete []</a:t>
            </a:r>
            <a:r>
              <a:rPr lang="en-US" altLang="zh-CN" b="1" dirty="0" err="1">
                <a:latin typeface="Consolas" panose="020B0609020204030204" pitchFamily="49" charset="0"/>
                <a:cs typeface="Consolas" panose="020B0609020204030204" pitchFamily="49" charset="0"/>
              </a:rPr>
              <a:t>m_arr</a:t>
            </a:r>
            <a:r>
              <a:rPr lang="en-US" altLang="zh-CN" b="1" dirty="0">
                <a:latin typeface="Consolas" panose="020B0609020204030204" pitchFamily="49" charset="0"/>
                <a:cs typeface="Consolas" panose="020B0609020204030204" pitchFamily="49" charset="0"/>
              </a:rPr>
              <a: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析构</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void set(</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index,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value)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m_arr</a:t>
            </a:r>
            <a:r>
              <a:rPr lang="en-US" altLang="zh-CN" b="1" dirty="0">
                <a:latin typeface="Consolas" panose="020B0609020204030204" pitchFamily="49" charset="0"/>
                <a:cs typeface="Consolas" panose="020B0609020204030204" pitchFamily="49" charset="0"/>
              </a:rPr>
              <a:t>[index] = value;</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void print();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p:txBody>
      </p:sp>
      <p:sp>
        <p:nvSpPr>
          <p:cNvPr id="8" name="矩形 7"/>
          <p:cNvSpPr/>
          <p:nvPr/>
        </p:nvSpPr>
        <p:spPr>
          <a:xfrm>
            <a:off x="5004048" y="1828485"/>
            <a:ext cx="4032448" cy="5016758"/>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void A::print()</a:t>
            </a:r>
          </a:p>
          <a:p>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for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0;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&lt;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 ++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 "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endl</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a:t>
            </a:r>
          </a:p>
          <a:p>
            <a:endParaRPr lang="en-US" altLang="zh-CN" sz="1600" b="1" dirty="0">
              <a:latin typeface="Consolas" panose="020B0609020204030204" pitchFamily="49" charset="0"/>
              <a:cs typeface="Consolas" panose="020B0609020204030204" pitchFamily="49" charset="0"/>
            </a:endParaRPr>
          </a:p>
          <a:p>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main() {</a:t>
            </a:r>
          </a:p>
          <a:p>
            <a:r>
              <a:rPr lang="en-US" altLang="zh-CN" sz="1600" b="1" dirty="0">
                <a:latin typeface="Consolas" panose="020B0609020204030204" pitchFamily="49" charset="0"/>
                <a:cs typeface="Consolas" panose="020B0609020204030204" pitchFamily="49" charset="0"/>
              </a:rPr>
              <a:t>    A a(5);</a:t>
            </a:r>
          </a:p>
          <a:p>
            <a:r>
              <a:rPr lang="en-US" altLang="zh-CN" sz="1600" b="1" dirty="0">
                <a:latin typeface="Consolas" panose="020B0609020204030204" pitchFamily="49" charset="0"/>
                <a:cs typeface="Consolas" panose="020B0609020204030204" pitchFamily="49" charset="0"/>
              </a:rPr>
              <a:t>    A b = a;</a:t>
            </a:r>
            <a:r>
              <a:rPr lang="en-US" altLang="zh-CN" sz="1600" b="1" dirty="0">
                <a:solidFill>
                  <a:srgbClr val="FF0000"/>
                </a:solidFill>
                <a:latin typeface="Consolas" panose="020B0609020204030204" pitchFamily="49" charset="0"/>
                <a:cs typeface="Consolas" panose="020B0609020204030204" pitchFamily="49" charset="0"/>
              </a:rPr>
              <a:t> //</a:t>
            </a:r>
            <a:r>
              <a:rPr lang="zh-CN" altLang="en-US" sz="1600" b="1" dirty="0">
                <a:solidFill>
                  <a:srgbClr val="FF0000"/>
                </a:solidFill>
                <a:latin typeface="Consolas" panose="020B0609020204030204" pitchFamily="49" charset="0"/>
                <a:cs typeface="Consolas" panose="020B0609020204030204" pitchFamily="49" charset="0"/>
              </a:rPr>
              <a:t>调用默认的拷贝构造</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b.set</a:t>
            </a:r>
            <a:r>
              <a:rPr lang="en-US" altLang="zh-CN" sz="1600" b="1" dirty="0">
                <a:solidFill>
                  <a:srgbClr val="FF0000"/>
                </a:solidFill>
                <a:latin typeface="Consolas" panose="020B0609020204030204" pitchFamily="49" charset="0"/>
                <a:cs typeface="Consolas" panose="020B0609020204030204" pitchFamily="49" charset="0"/>
              </a:rPr>
              <a:t>(2, 3);</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4860032" y="1937922"/>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Tree>
    <p:extLst>
      <p:ext uri="{BB962C8B-B14F-4D97-AF65-F5344CB8AC3E}">
        <p14:creationId xmlns:p14="http://schemas.microsoft.com/office/powerpoint/2010/main" val="451031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23</a:t>
            </a:fld>
            <a:endParaRPr lang="en-US" altLang="zh-CN"/>
          </a:p>
        </p:txBody>
      </p:sp>
      <p:sp>
        <p:nvSpPr>
          <p:cNvPr id="7" name="矩形 6"/>
          <p:cNvSpPr/>
          <p:nvPr/>
        </p:nvSpPr>
        <p:spPr>
          <a:xfrm>
            <a:off x="4304308" y="1704064"/>
            <a:ext cx="4680520" cy="1569660"/>
          </a:xfrm>
          <a:prstGeom prst="rect">
            <a:avLst/>
          </a:prstGeom>
        </p:spPr>
        <p:txBody>
          <a:bodyPr wrap="square">
            <a:spAutoFit/>
          </a:bodyPr>
          <a:lstStyle/>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a:t>
            </a:r>
            <a:r>
              <a:rPr lang="en-US" altLang="zh-CN" sz="2400" dirty="0">
                <a:solidFill>
                  <a:srgbClr val="FF0000"/>
                </a:solidFill>
                <a:cs typeface="宋体" charset="0"/>
              </a:rPr>
              <a:t>3</a:t>
            </a:r>
            <a:r>
              <a:rPr lang="en-US" altLang="zh-CN" sz="2400" dirty="0">
                <a:cs typeface="宋体" charset="0"/>
              </a:rPr>
              <a:t>,</a:t>
            </a:r>
            <a:r>
              <a:rPr lang="zh-CN" altLang="en-US" sz="2400" dirty="0">
                <a:cs typeface="宋体" charset="0"/>
              </a:rPr>
              <a:t> </a:t>
            </a:r>
            <a:r>
              <a:rPr lang="sv-SE" altLang="zh-CN" sz="2400" dirty="0">
                <a:cs typeface="宋体" charset="0"/>
              </a:rPr>
              <a:t>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a:t>
            </a:r>
            <a:r>
              <a:rPr lang="en-US" altLang="zh-CN" sz="2400" dirty="0">
                <a:solidFill>
                  <a:srgbClr val="FF0000"/>
                </a:solidFill>
                <a:cs typeface="宋体" charset="0"/>
              </a:rPr>
              <a:t>3</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
        <p:nvSpPr>
          <p:cNvPr id="8" name="内容占位符 2"/>
          <p:cNvSpPr txBox="1">
            <a:spLocks/>
          </p:cNvSpPr>
          <p:nvPr/>
        </p:nvSpPr>
        <p:spPr bwMode="auto">
          <a:xfrm>
            <a:off x="467544" y="4616176"/>
            <a:ext cx="8064896"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STKaiti" charset="-122"/>
                <a:ea typeface="STKaiti" charset="-122"/>
                <a:cs typeface="STKaiti" charset="-122"/>
              </a:rPr>
              <a:t>位拷贝会使得对象</a:t>
            </a:r>
            <a:r>
              <a:rPr kumimoji="1" lang="en-US" altLang="zh-CN" dirty="0">
                <a:latin typeface="STKaiti" charset="-122"/>
                <a:ea typeface="STKaiti" charset="-122"/>
                <a:cs typeface="STKaiti" charset="-122"/>
              </a:rPr>
              <a:t>a, b</a:t>
            </a:r>
            <a:r>
              <a:rPr kumimoji="1" lang="zh-CN" altLang="en-US" dirty="0">
                <a:latin typeface="STKaiti" charset="-122"/>
                <a:ea typeface="STKaiti" charset="-122"/>
                <a:cs typeface="STKaiti" charset="-122"/>
              </a:rPr>
              <a:t>的指针成员</a:t>
            </a:r>
            <a:r>
              <a:rPr kumimoji="1" lang="en-US" altLang="zh-CN" dirty="0" err="1">
                <a:latin typeface="STKaiti" charset="-122"/>
                <a:ea typeface="STKaiti" charset="-122"/>
                <a:cs typeface="STKaiti" charset="-122"/>
              </a:rPr>
              <a:t>m_arr</a:t>
            </a:r>
            <a:r>
              <a:rPr kumimoji="1" lang="zh-CN" altLang="en-US" dirty="0">
                <a:solidFill>
                  <a:srgbClr val="FF0000"/>
                </a:solidFill>
                <a:latin typeface="STKaiti" charset="-122"/>
                <a:ea typeface="STKaiti" charset="-122"/>
                <a:cs typeface="STKaiti" charset="-122"/>
              </a:rPr>
              <a:t>指向同一个内存地址</a:t>
            </a:r>
            <a:endParaRPr kumimoji="1" lang="en-US" altLang="zh-CN" sz="2400" dirty="0">
              <a:solidFill>
                <a:srgbClr val="FF0000"/>
              </a:solidFill>
              <a:latin typeface="STKaiti" charset="-122"/>
              <a:ea typeface="STKaiti" charset="-122"/>
              <a:cs typeface="STKaiti" charset="-122"/>
            </a:endParaRPr>
          </a:p>
          <a:p>
            <a:r>
              <a:rPr kumimoji="1" lang="zh-CN" altLang="en-US" dirty="0">
                <a:latin typeface="STKaiti" charset="-122"/>
                <a:ea typeface="STKaiti" charset="-122"/>
                <a:cs typeface="STKaiti" charset="-122"/>
              </a:rPr>
              <a:t>当类内含</a:t>
            </a:r>
            <a:r>
              <a:rPr kumimoji="1" lang="zh-CN" altLang="en-US" dirty="0">
                <a:solidFill>
                  <a:srgbClr val="FF0000"/>
                </a:solidFill>
                <a:latin typeface="STKaiti" charset="-122"/>
                <a:ea typeface="STKaiti" charset="-122"/>
                <a:cs typeface="STKaiti" charset="-122"/>
              </a:rPr>
              <a:t>指针类型的成员</a:t>
            </a:r>
            <a:r>
              <a:rPr kumimoji="1" lang="zh-CN" altLang="en-US" dirty="0">
                <a:latin typeface="STKaiti" charset="-122"/>
                <a:ea typeface="STKaiti" charset="-122"/>
                <a:cs typeface="STKaiti" charset="-122"/>
              </a:rPr>
              <a:t>时</a:t>
            </a:r>
            <a:r>
              <a:rPr kumimoji="1" lang="en-US" altLang="zh-CN" dirty="0">
                <a:latin typeface="STKaiti" charset="-122"/>
                <a:ea typeface="STKaiti" charset="-122"/>
                <a:cs typeface="STKaiti" charset="-122"/>
              </a:rPr>
              <a:t>(</a:t>
            </a:r>
            <a:r>
              <a:rPr kumimoji="1" lang="zh-CN" altLang="en-US" dirty="0">
                <a:latin typeface="STKaiti" charset="-122"/>
                <a:ea typeface="STKaiti" charset="-122"/>
                <a:cs typeface="STKaiti" charset="-122"/>
              </a:rPr>
              <a:t>指针被重复删除</a:t>
            </a:r>
            <a:r>
              <a:rPr kumimoji="1" lang="en-US" altLang="zh-CN" dirty="0">
                <a:latin typeface="STKaiti" charset="-122"/>
                <a:ea typeface="STKaiti" charset="-122"/>
                <a:cs typeface="STKaiti" charset="-122"/>
              </a:rPr>
              <a:t>)</a:t>
            </a:r>
            <a:r>
              <a:rPr kumimoji="1" lang="zh-CN" altLang="en-US" dirty="0">
                <a:latin typeface="STKaiti" charset="-122"/>
                <a:ea typeface="STKaiti" charset="-122"/>
                <a:cs typeface="STKaiti" charset="-122"/>
              </a:rPr>
              <a:t>，不应使用默认的拷贝构造函数</a:t>
            </a:r>
            <a:endParaRPr kumimoji="1" lang="en-US" altLang="zh-CN" sz="3600" dirty="0">
              <a:latin typeface="STKaiti" charset="-122"/>
              <a:ea typeface="STKaiti" charset="-122"/>
              <a:cs typeface="STKaiti" charset="-122"/>
            </a:endParaRPr>
          </a:p>
        </p:txBody>
      </p:sp>
      <p:sp>
        <p:nvSpPr>
          <p:cNvPr id="6" name="矩形 5"/>
          <p:cNvSpPr/>
          <p:nvPr/>
        </p:nvSpPr>
        <p:spPr>
          <a:xfrm>
            <a:off x="106386" y="1412727"/>
            <a:ext cx="4320828" cy="2862322"/>
          </a:xfrm>
          <a:prstGeom prst="rect">
            <a:avLst/>
          </a:prstGeom>
        </p:spPr>
        <p:txBody>
          <a:bodyPr wrap="square">
            <a:spAutoFit/>
          </a:bodyPr>
          <a:lstStyle/>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 a(5);</a:t>
            </a:r>
          </a:p>
          <a:p>
            <a:r>
              <a:rPr lang="en-US" altLang="zh-CN" b="1" dirty="0">
                <a:latin typeface="Consolas" panose="020B0609020204030204" pitchFamily="49" charset="0"/>
                <a:cs typeface="Consolas" panose="020B0609020204030204" pitchFamily="49" charset="0"/>
              </a:rPr>
              <a:t>    A b = a;</a:t>
            </a:r>
            <a:r>
              <a:rPr lang="en-US" altLang="zh-CN" b="1" dirty="0">
                <a:solidFill>
                  <a:srgbClr val="FF0000"/>
                </a:solidFill>
                <a:latin typeface="Consolas" panose="020B0609020204030204" pitchFamily="49" charset="0"/>
                <a:cs typeface="Consolas" panose="020B0609020204030204" pitchFamily="49" charset="0"/>
              </a:rPr>
              <a:t> //</a:t>
            </a:r>
            <a:r>
              <a:rPr lang="zh-CN" altLang="en-US" b="1" dirty="0">
                <a:solidFill>
                  <a:srgbClr val="FF0000"/>
                </a:solidFill>
                <a:latin typeface="Consolas" panose="020B0609020204030204" pitchFamily="49" charset="0"/>
                <a:cs typeface="Consolas" panose="020B0609020204030204" pitchFamily="49" charset="0"/>
              </a:rPr>
              <a:t>调用默认的拷贝构造</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b.set</a:t>
            </a:r>
            <a:r>
              <a:rPr lang="en-US" altLang="zh-CN" b="1" dirty="0">
                <a:solidFill>
                  <a:srgbClr val="FF0000"/>
                </a:solidFill>
                <a:latin typeface="Consolas" panose="020B0609020204030204" pitchFamily="49" charset="0"/>
                <a:cs typeface="Consolas" panose="020B0609020204030204" pitchFamily="49" charset="0"/>
              </a:rPr>
              <a:t>(2, 3);</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a:t>
            </a:r>
          </a:p>
        </p:txBody>
      </p:sp>
      <p:sp>
        <p:nvSpPr>
          <p:cNvPr id="2" name="圆角矩形 1"/>
          <p:cNvSpPr/>
          <p:nvPr/>
        </p:nvSpPr>
        <p:spPr>
          <a:xfrm>
            <a:off x="4429696" y="3643236"/>
            <a:ext cx="309463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b="1" dirty="0"/>
              <a:t>以上代码有什么问题？</a:t>
            </a:r>
            <a:endParaRPr kumimoji="1" lang="en-US" altLang="zh-CN" sz="2000" b="1" dirty="0"/>
          </a:p>
          <a:p>
            <a:r>
              <a:rPr kumimoji="1" lang="zh-CN" altLang="en-US" sz="2000" b="1" dirty="0"/>
              <a:t>为什么会有这样的结果？</a:t>
            </a:r>
          </a:p>
        </p:txBody>
      </p:sp>
    </p:spTree>
    <p:extLst>
      <p:ext uri="{BB962C8B-B14F-4D97-AF65-F5344CB8AC3E}">
        <p14:creationId xmlns:p14="http://schemas.microsoft.com/office/powerpoint/2010/main" val="32192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24</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solidFill>
                  <a:srgbClr val="002060"/>
                </a:solidFill>
              </a:rPr>
              <a:t>拷贝构造有什么问题？</a:t>
            </a:r>
            <a:endParaRPr kumimoji="1" lang="en-US" altLang="zh-CN" dirty="0">
              <a:solidFill>
                <a:srgbClr val="002060"/>
              </a:solidFill>
            </a:endParaRPr>
          </a:p>
          <a:p>
            <a:pPr lvl="1">
              <a:lnSpc>
                <a:spcPct val="100000"/>
              </a:lnSpc>
            </a:pPr>
            <a:r>
              <a:rPr kumimoji="1" lang="zh-CN" altLang="en-US" dirty="0">
                <a:solidFill>
                  <a:srgbClr val="002060"/>
                </a:solidFill>
              </a:rPr>
              <a:t>当对象很大的时候？</a:t>
            </a:r>
            <a:endParaRPr kumimoji="1" lang="en-US" altLang="zh-CN" dirty="0">
              <a:solidFill>
                <a:srgbClr val="002060"/>
              </a:solidFill>
            </a:endParaRPr>
          </a:p>
          <a:p>
            <a:pPr lvl="1">
              <a:lnSpc>
                <a:spcPct val="100000"/>
              </a:lnSpc>
            </a:pPr>
            <a:r>
              <a:rPr kumimoji="1" lang="zh-CN" altLang="en-US" dirty="0">
                <a:solidFill>
                  <a:srgbClr val="002060"/>
                </a:solidFill>
              </a:rPr>
              <a:t>当对象含有指针的时候？</a:t>
            </a:r>
            <a:endParaRPr kumimoji="1" lang="en-US" altLang="zh-CN" dirty="0">
              <a:solidFill>
                <a:srgbClr val="002060"/>
              </a:solidFill>
            </a:endParaRPr>
          </a:p>
          <a:p>
            <a:pPr>
              <a:lnSpc>
                <a:spcPct val="100000"/>
              </a:lnSpc>
            </a:pPr>
            <a:r>
              <a:rPr kumimoji="1" lang="zh-CN" altLang="en-US" dirty="0">
                <a:solidFill>
                  <a:srgbClr val="002060"/>
                </a:solidFill>
              </a:rPr>
              <a:t>频繁的拷贝构造会造成程序效率的显著下降</a:t>
            </a:r>
          </a:p>
        </p:txBody>
      </p:sp>
    </p:spTree>
    <p:extLst>
      <p:ext uri="{BB962C8B-B14F-4D97-AF65-F5344CB8AC3E}">
        <p14:creationId xmlns:p14="http://schemas.microsoft.com/office/powerpoint/2010/main" val="377201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25</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t>正常情况下，应尽可能避免使用拷贝构造函数</a:t>
            </a:r>
            <a:endParaRPr kumimoji="1" lang="en-US" altLang="zh-CN" dirty="0"/>
          </a:p>
          <a:p>
            <a:pPr>
              <a:lnSpc>
                <a:spcPct val="100000"/>
              </a:lnSpc>
            </a:pPr>
            <a:r>
              <a:rPr kumimoji="1" lang="zh-CN" altLang="en-US" dirty="0">
                <a:solidFill>
                  <a:srgbClr val="002060"/>
                </a:solidFill>
              </a:rPr>
              <a:t>解决方法：</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1</a:t>
            </a:r>
            <a:r>
              <a:rPr kumimoji="1" lang="zh-CN" altLang="en-US" dirty="0">
                <a:solidFill>
                  <a:srgbClr val="002060"/>
                </a:solidFill>
              </a:rPr>
              <a:t>）使用</a:t>
            </a:r>
            <a:r>
              <a:rPr kumimoji="1" lang="zh-CN" altLang="en-US" dirty="0">
                <a:solidFill>
                  <a:srgbClr val="FF0000"/>
                </a:solidFill>
              </a:rPr>
              <a:t>引用</a:t>
            </a:r>
            <a:r>
              <a:rPr kumimoji="1" lang="en-US" altLang="zh-CN" dirty="0">
                <a:solidFill>
                  <a:srgbClr val="FF0000"/>
                </a:solidFill>
              </a:rPr>
              <a:t>/</a:t>
            </a:r>
            <a:r>
              <a:rPr kumimoji="1" lang="zh-CN" altLang="en-US" dirty="0">
                <a:solidFill>
                  <a:srgbClr val="FF0000"/>
                </a:solidFill>
              </a:rPr>
              <a:t>常量引用</a:t>
            </a:r>
            <a:r>
              <a:rPr kumimoji="1" lang="zh-CN" altLang="en-US" dirty="0">
                <a:solidFill>
                  <a:srgbClr val="002060"/>
                </a:solidFill>
              </a:rPr>
              <a:t>传参数或返回对象；</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2</a:t>
            </a:r>
            <a:r>
              <a:rPr kumimoji="1" lang="zh-CN" altLang="en-US" dirty="0">
                <a:solidFill>
                  <a:srgbClr val="002060"/>
                </a:solidFill>
              </a:rPr>
              <a:t>）将拷贝构造函数声明为</a:t>
            </a:r>
            <a:r>
              <a:rPr kumimoji="1" lang="en-US" altLang="zh-CN" dirty="0">
                <a:solidFill>
                  <a:srgbClr val="FF0000"/>
                </a:solidFill>
              </a:rPr>
              <a:t>private</a:t>
            </a:r>
            <a:r>
              <a:rPr kumimoji="1" lang="zh-CN" altLang="en-US" dirty="0">
                <a:solidFill>
                  <a:srgbClr val="002060"/>
                </a:solidFill>
              </a:rPr>
              <a:t>；</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3</a:t>
            </a:r>
            <a:r>
              <a:rPr kumimoji="1" lang="zh-CN" altLang="en-US" dirty="0">
                <a:solidFill>
                  <a:srgbClr val="002060"/>
                </a:solidFill>
              </a:rPr>
              <a:t>）用</a:t>
            </a:r>
            <a:r>
              <a:rPr kumimoji="1" lang="en-US" altLang="zh-CN" dirty="0">
                <a:solidFill>
                  <a:srgbClr val="FF0000"/>
                </a:solidFill>
              </a:rPr>
              <a:t>delete</a:t>
            </a:r>
            <a:r>
              <a:rPr kumimoji="1" lang="zh-CN" altLang="en-US" dirty="0">
                <a:solidFill>
                  <a:srgbClr val="002060"/>
                </a:solidFill>
              </a:rPr>
              <a:t>关键字显式地让编译器不生成拷贝构造函数的默认版本。</a:t>
            </a:r>
          </a:p>
        </p:txBody>
      </p:sp>
      <p:sp>
        <p:nvSpPr>
          <p:cNvPr id="7" name="矩形 6"/>
          <p:cNvSpPr/>
          <p:nvPr/>
        </p:nvSpPr>
        <p:spPr>
          <a:xfrm>
            <a:off x="2195736" y="4581128"/>
            <a:ext cx="4695773"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&amp;)=delete;</a:t>
            </a:r>
            <a:br>
              <a:rPr lang="en-US" altLang="zh-CN" b="1" dirty="0">
                <a:solidFill>
                  <a:srgbClr val="FF0000"/>
                </a:solidFill>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40766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26</a:t>
            </a:fld>
            <a:endParaRPr lang="en-US" altLang="zh-CN"/>
          </a:p>
        </p:txBody>
      </p:sp>
      <p:sp>
        <p:nvSpPr>
          <p:cNvPr id="5" name="内容占位符 2"/>
          <p:cNvSpPr txBox="1">
            <a:spLocks/>
          </p:cNvSpPr>
          <p:nvPr/>
        </p:nvSpPr>
        <p:spPr bwMode="auto">
          <a:xfrm>
            <a:off x="395536" y="1484784"/>
            <a:ext cx="8748464"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怎么把一头大象从一个冰箱移动到另一个冰箱？</a:t>
            </a:r>
            <a:endParaRPr kumimoji="1" lang="en-US" altLang="zh-CN" dirty="0"/>
          </a:p>
          <a:p>
            <a:endParaRPr kumimoji="1" lang="en-US" altLang="zh-CN" dirty="0"/>
          </a:p>
          <a:p>
            <a:r>
              <a:rPr kumimoji="1" lang="zh-CN" altLang="en-US" dirty="0"/>
              <a:t>多数情况下，我们更需要对象的“</a:t>
            </a:r>
            <a:r>
              <a:rPr kumimoji="1" lang="zh-CN" altLang="en-US" dirty="0">
                <a:solidFill>
                  <a:srgbClr val="FF0000"/>
                </a:solidFill>
              </a:rPr>
              <a:t>移动</a:t>
            </a:r>
            <a:r>
              <a:rPr kumimoji="1" lang="zh-CN" altLang="en-US" dirty="0"/>
              <a:t>”，而非对象的“</a:t>
            </a:r>
            <a:r>
              <a:rPr kumimoji="1" lang="zh-CN" altLang="en-US" dirty="0">
                <a:solidFill>
                  <a:srgbClr val="FF0000"/>
                </a:solidFill>
              </a:rPr>
              <a:t>拷贝</a:t>
            </a:r>
            <a:r>
              <a:rPr kumimoji="1" lang="zh-CN" altLang="en-US" dirty="0"/>
              <a:t>”。</a:t>
            </a:r>
            <a:r>
              <a:rPr kumimoji="1" lang="en-US" altLang="zh-CN" dirty="0"/>
              <a:t>C++11</a:t>
            </a:r>
            <a:r>
              <a:rPr kumimoji="1" lang="zh-CN" altLang="en-US" dirty="0"/>
              <a:t>为此提供了一种新的构造函数，即</a:t>
            </a:r>
            <a:r>
              <a:rPr kumimoji="1" lang="zh-CN" altLang="en-US" dirty="0">
                <a:solidFill>
                  <a:srgbClr val="FF0000"/>
                </a:solidFill>
              </a:rPr>
              <a:t>移动构造函数</a:t>
            </a:r>
            <a:r>
              <a:rPr kumimoji="1" lang="zh-CN" altLang="en-US" dirty="0"/>
              <a:t>。</a:t>
            </a:r>
            <a:endParaRPr kumimoji="1" lang="en-US" altLang="zh-CN" dirty="0"/>
          </a:p>
          <a:p>
            <a:r>
              <a:rPr kumimoji="1" lang="zh-CN" altLang="en-US" dirty="0"/>
              <a:t>为理解移动构造函数的工作原理，首先要引入</a:t>
            </a:r>
            <a:r>
              <a:rPr kumimoji="1" lang="en-US" altLang="zh-CN" dirty="0"/>
              <a:t>C++11</a:t>
            </a:r>
            <a:r>
              <a:rPr kumimoji="1" lang="zh-CN" altLang="en-US" dirty="0"/>
              <a:t>的另一个新特性</a:t>
            </a:r>
            <a:r>
              <a:rPr kumimoji="1" lang="en-US" altLang="zh-CN" dirty="0"/>
              <a:t>——</a:t>
            </a:r>
            <a:r>
              <a:rPr kumimoji="1" lang="zh-CN" altLang="en-US" dirty="0"/>
              <a:t>右值引用。</a:t>
            </a:r>
          </a:p>
        </p:txBody>
      </p:sp>
      <p:sp>
        <p:nvSpPr>
          <p:cNvPr id="6" name="标题 1"/>
          <p:cNvSpPr>
            <a:spLocks noGrp="1"/>
          </p:cNvSpPr>
          <p:nvPr>
            <p:ph type="title"/>
          </p:nvPr>
        </p:nvSpPr>
        <p:spPr>
          <a:xfrm>
            <a:off x="179512" y="116632"/>
            <a:ext cx="7886700" cy="1325563"/>
          </a:xfrm>
        </p:spPr>
        <p:txBody>
          <a:bodyPr/>
          <a:lstStyle/>
          <a:p>
            <a:r>
              <a:rPr kumimoji="1" lang="zh-CN" altLang="en-US" dirty="0"/>
              <a:t>右值引用</a:t>
            </a:r>
          </a:p>
        </p:txBody>
      </p:sp>
    </p:spTree>
    <p:extLst>
      <p:ext uri="{BB962C8B-B14F-4D97-AF65-F5344CB8AC3E}">
        <p14:creationId xmlns:p14="http://schemas.microsoft.com/office/powerpoint/2010/main" val="112790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a:t>
            </a:r>
          </a:p>
        </p:txBody>
      </p:sp>
      <p:sp>
        <p:nvSpPr>
          <p:cNvPr id="3" name="内容占位符 2"/>
          <p:cNvSpPr>
            <a:spLocks noGrp="1"/>
          </p:cNvSpPr>
          <p:nvPr>
            <p:ph idx="1"/>
          </p:nvPr>
        </p:nvSpPr>
        <p:spPr>
          <a:xfrm>
            <a:off x="395536" y="1268760"/>
            <a:ext cx="8496944" cy="5252430"/>
          </a:xfrm>
        </p:spPr>
        <p:txBody>
          <a:bodyPr/>
          <a:lstStyle/>
          <a:p>
            <a:r>
              <a:rPr kumimoji="1" lang="zh-CN" altLang="en-US" dirty="0"/>
              <a:t>左值和右值</a:t>
            </a:r>
          </a:p>
          <a:p>
            <a:pPr lvl="1"/>
            <a:r>
              <a:rPr kumimoji="1" lang="zh-CN" altLang="en-US" dirty="0"/>
              <a:t>左值：可以取地址、有名字的值。</a:t>
            </a:r>
          </a:p>
          <a:p>
            <a:pPr lvl="1"/>
            <a:r>
              <a:rPr kumimoji="1" lang="zh-CN" altLang="en-US" dirty="0"/>
              <a:t>右值：不能取地址、没有名字的值</a:t>
            </a:r>
            <a:r>
              <a:rPr kumimoji="1" lang="en-US" altLang="zh-CN" dirty="0"/>
              <a:t>;</a:t>
            </a:r>
            <a:r>
              <a:rPr kumimoji="1" lang="zh-CN" altLang="en-US" dirty="0"/>
              <a:t>常见于</a:t>
            </a:r>
            <a:r>
              <a:rPr kumimoji="1" lang="zh-CN" altLang="en-US" b="1" dirty="0"/>
              <a:t>常值、函数返回值、表达式</a:t>
            </a:r>
            <a:endParaRPr kumimoji="1" lang="en-US" altLang="zh-CN" b="1" dirty="0"/>
          </a:p>
          <a:p>
            <a:pPr lvl="1"/>
            <a:endParaRPr kumimoji="1" lang="en-US" altLang="zh-CN" dirty="0"/>
          </a:p>
          <a:p>
            <a:pPr lvl="1"/>
            <a:endParaRPr kumimoji="1" lang="en-US" altLang="zh-CN" dirty="0"/>
          </a:p>
          <a:p>
            <a:pPr lvl="1"/>
            <a:endParaRPr kumimoji="1" lang="en-US" altLang="zh-CN" dirty="0"/>
          </a:p>
          <a:p>
            <a:pPr lvl="1"/>
            <a:r>
              <a:rPr kumimoji="1" lang="zh-CN" altLang="en-US" dirty="0"/>
              <a:t>其中</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为左值，</a:t>
            </a:r>
            <a:r>
              <a:rPr kumimoji="1" lang="en-US" altLang="zh-CN" dirty="0"/>
              <a:t>1</a:t>
            </a:r>
            <a:r>
              <a:rPr kumimoji="1" lang="zh-CN" altLang="en-US" dirty="0"/>
              <a:t>、</a:t>
            </a:r>
            <a:r>
              <a:rPr kumimoji="1" lang="en-US" altLang="zh-CN" dirty="0" err="1"/>
              <a:t>func</a:t>
            </a:r>
            <a:r>
              <a:rPr kumimoji="1" lang="zh-CN" altLang="en-US" dirty="0"/>
              <a:t>函数返回值、</a:t>
            </a:r>
            <a:r>
              <a:rPr kumimoji="1" lang="en-US" altLang="zh-CN" dirty="0" err="1"/>
              <a:t>a+b</a:t>
            </a:r>
            <a:r>
              <a:rPr kumimoji="1" lang="zh-CN" altLang="en-US" dirty="0"/>
              <a:t>的结果为右值。</a:t>
            </a:r>
            <a:endParaRPr kumimoji="1" lang="en-US" altLang="zh-CN" dirty="0"/>
          </a:p>
          <a:p>
            <a:pPr lvl="1"/>
            <a:r>
              <a:rPr kumimoji="1" lang="zh-CN" altLang="en-US" dirty="0"/>
              <a:t>左值可以取地址，并且可以被</a:t>
            </a:r>
            <a:r>
              <a:rPr kumimoji="1" lang="en-US" altLang="zh-CN" dirty="0"/>
              <a:t>&amp;</a:t>
            </a:r>
            <a:r>
              <a:rPr kumimoji="1" lang="zh-CN" altLang="en-US" dirty="0"/>
              <a:t>引用</a:t>
            </a:r>
            <a:r>
              <a:rPr kumimoji="1" lang="en-US" altLang="zh-CN" dirty="0"/>
              <a:t>(</a:t>
            </a:r>
            <a:r>
              <a:rPr kumimoji="1" lang="zh-CN" altLang="en-US" dirty="0"/>
              <a:t>左值引用</a:t>
            </a:r>
            <a:r>
              <a:rPr kumimoji="1" lang="en-US" altLang="zh-CN" dirty="0"/>
              <a:t>)</a:t>
            </a:r>
          </a:p>
          <a:p>
            <a:pPr lvl="1"/>
            <a:endParaRPr kumimoji="1" lang="en-US" altLang="zh-CN" dirty="0"/>
          </a:p>
          <a:p>
            <a:pPr lvl="1"/>
            <a:endParaRPr kumimoji="1" lang="en-US" altLang="zh-CN" dirty="0"/>
          </a:p>
        </p:txBody>
      </p:sp>
      <p:sp>
        <p:nvSpPr>
          <p:cNvPr id="4" name="矩形 3"/>
          <p:cNvSpPr/>
          <p:nvPr/>
        </p:nvSpPr>
        <p:spPr>
          <a:xfrm>
            <a:off x="2867411" y="2852936"/>
            <a:ext cx="3000733"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a = 1;</a:t>
            </a:r>
          </a:p>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b = </a:t>
            </a:r>
            <a:r>
              <a:rPr kumimoji="1" lang="en-US" altLang="zh-CN" sz="2000" b="1" dirty="0" err="1">
                <a:solidFill>
                  <a:schemeClr val="accent1"/>
                </a:solidFill>
                <a:latin typeface="Consolas" panose="020B0609020204030204" pitchFamily="49" charset="0"/>
              </a:rPr>
              <a:t>func</a:t>
            </a:r>
            <a:r>
              <a:rPr kumimoji="1" lang="en-US" altLang="zh-CN" sz="2000" b="1" dirty="0">
                <a:solidFill>
                  <a:schemeClr val="accent1"/>
                </a:solidFill>
                <a:latin typeface="Consolas" panose="020B0609020204030204" pitchFamily="49" charset="0"/>
              </a:rPr>
              <a:t>();</a:t>
            </a:r>
          </a:p>
          <a:p>
            <a:pPr lvl="1"/>
            <a:r>
              <a:rPr kumimoji="1" lang="en-US" altLang="zh-CN" sz="2000" b="1" dirty="0">
                <a:solidFill>
                  <a:schemeClr val="accent1"/>
                </a:solidFill>
                <a:latin typeface="Consolas" panose="020B0609020204030204" pitchFamily="49" charset="0"/>
              </a:rPr>
              <a:t>int c = a + b;</a:t>
            </a:r>
            <a:endParaRPr kumimoji="1" lang="zh-CN" altLang="en-US" sz="2000" b="1" dirty="0">
              <a:solidFill>
                <a:schemeClr val="accent1"/>
              </a:solidFill>
              <a:latin typeface="Consolas" panose="020B0609020204030204" pitchFamily="49" charset="0"/>
            </a:endParaRPr>
          </a:p>
        </p:txBody>
      </p:sp>
      <p:sp>
        <p:nvSpPr>
          <p:cNvPr id="5" name="矩形 4"/>
          <p:cNvSpPr/>
          <p:nvPr/>
        </p:nvSpPr>
        <p:spPr>
          <a:xfrm>
            <a:off x="1187623" y="5301208"/>
            <a:ext cx="7353269"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*d = &amp;a; 		  </a:t>
            </a:r>
            <a:r>
              <a:rPr kumimoji="1" lang="en-US" altLang="zh-CN" sz="2000" b="1" dirty="0">
                <a:solidFill>
                  <a:schemeClr val="accent1"/>
                </a:solidFill>
                <a:latin typeface="Consolas" panose="020B0609020204030204" pitchFamily="49" charset="0"/>
                <a:sym typeface="Wingdings" panose="05000000000000000000" pitchFamily="2" charset="2"/>
              </a:rPr>
              <a:t>	</a:t>
            </a:r>
            <a:r>
              <a:rPr kumimoji="1" lang="en-US" altLang="zh-CN" sz="2000" b="1" dirty="0" err="1">
                <a:solidFill>
                  <a:schemeClr val="accent1"/>
                </a:solidFill>
                <a:latin typeface="Consolas" panose="020B0609020204030204" pitchFamily="49" charset="0"/>
                <a:sym typeface="Wingdings" panose="05000000000000000000" pitchFamily="2" charset="2"/>
              </a:rPr>
              <a:t>int</a:t>
            </a:r>
            <a:r>
              <a:rPr kumimoji="1" lang="en-US" altLang="zh-CN" sz="2000" b="1" dirty="0">
                <a:solidFill>
                  <a:schemeClr val="accent1"/>
                </a:solidFill>
                <a:latin typeface="Consolas" panose="020B0609020204030204" pitchFamily="49" charset="0"/>
                <a:sym typeface="Wingdings" panose="05000000000000000000" pitchFamily="2" charset="2"/>
              </a:rPr>
              <a:t> &amp;d = a;</a:t>
            </a:r>
            <a:r>
              <a:rPr kumimoji="1" lang="en-US" altLang="zh-CN" sz="2000" b="1" dirty="0">
                <a:solidFill>
                  <a:schemeClr val="accent1"/>
                </a:solidFill>
                <a:latin typeface="Consolas" panose="020B0609020204030204" pitchFamily="49" charset="0"/>
              </a:rPr>
              <a:t>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a:p>
            <a:pPr lvl="1"/>
            <a:endParaRPr kumimoji="1" lang="en-US" altLang="zh-CN" sz="2000" b="1" dirty="0">
              <a:solidFill>
                <a:srgbClr val="FF0000"/>
              </a:solidFill>
              <a:latin typeface="Consolas" panose="020B0609020204030204" pitchFamily="49" charset="0"/>
            </a:endParaRPr>
          </a:p>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*e = &amp;(a + b); </a:t>
            </a:r>
            <a:r>
              <a:rPr kumimoji="1" lang="en-US" altLang="zh-CN" sz="2000" b="1" dirty="0">
                <a:solidFill>
                  <a:srgbClr val="FF0000"/>
                </a:solidFill>
                <a:latin typeface="Consolas" panose="020B0609020204030204" pitchFamily="49" charset="0"/>
                <a:sym typeface="Wingdings" panose="05000000000000000000" pitchFamily="2" charset="2"/>
              </a:rPr>
              <a:t>	</a:t>
            </a:r>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&amp;e = a + b; </a:t>
            </a:r>
            <a:r>
              <a:rPr kumimoji="1" lang="en-US" altLang="zh-CN" sz="2000" b="1" dirty="0">
                <a:solidFill>
                  <a:srgbClr val="FF0000"/>
                </a:solidFill>
                <a:latin typeface="Consolas" panose="020B0609020204030204" pitchFamily="49" charset="0"/>
                <a:sym typeface="Wingdings" panose="05000000000000000000" pitchFamily="2" charset="2"/>
              </a:rPr>
              <a:t></a:t>
            </a:r>
            <a:endParaRPr kumimoji="1" lang="en-US" altLang="zh-CN"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186618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970597-7110-4883-96BE-FB5F6E1F1AAD}"/>
              </a:ext>
            </a:extLst>
          </p:cNvPr>
          <p:cNvSpPr>
            <a:spLocks noGrp="1"/>
          </p:cNvSpPr>
          <p:nvPr>
            <p:ph type="title"/>
          </p:nvPr>
        </p:nvSpPr>
        <p:spPr/>
        <p:txBody>
          <a:bodyPr/>
          <a:lstStyle/>
          <a:p>
            <a:r>
              <a:rPr lang="zh-CN" altLang="en-US" dirty="0"/>
              <a:t>右值引用</a:t>
            </a:r>
          </a:p>
        </p:txBody>
      </p:sp>
      <p:sp>
        <p:nvSpPr>
          <p:cNvPr id="3" name="内容占位符 2">
            <a:extLst>
              <a:ext uri="{FF2B5EF4-FFF2-40B4-BE49-F238E27FC236}">
                <a16:creationId xmlns:a16="http://schemas.microsoft.com/office/drawing/2014/main" xmlns="" id="{57F657C9-C487-404D-B192-C57579AFD0AC}"/>
              </a:ext>
            </a:extLst>
          </p:cNvPr>
          <p:cNvSpPr>
            <a:spLocks noGrp="1"/>
          </p:cNvSpPr>
          <p:nvPr>
            <p:ph idx="1"/>
          </p:nvPr>
        </p:nvSpPr>
        <p:spPr>
          <a:xfrm>
            <a:off x="628650" y="1340768"/>
            <a:ext cx="8047806" cy="4749029"/>
          </a:xfrm>
        </p:spPr>
        <p:txBody>
          <a:bodyPr/>
          <a:lstStyle/>
          <a:p>
            <a:r>
              <a:rPr lang="zh-CN" altLang="en-US" dirty="0"/>
              <a:t>右值引用</a:t>
            </a:r>
            <a:endParaRPr lang="en-US" altLang="zh-CN" dirty="0"/>
          </a:p>
          <a:p>
            <a:pPr lvl="1"/>
            <a:r>
              <a:rPr kumimoji="1" lang="zh-CN" altLang="en-US" dirty="0"/>
              <a:t>虽然右值无法取地址，但可以被</a:t>
            </a:r>
            <a:r>
              <a:rPr kumimoji="1" lang="en-US" altLang="zh-CN" dirty="0"/>
              <a:t>&amp;&amp;</a:t>
            </a:r>
            <a:r>
              <a:rPr kumimoji="1" lang="zh-CN" altLang="en-US" dirty="0"/>
              <a:t>引用</a:t>
            </a:r>
            <a:r>
              <a:rPr kumimoji="1" lang="en-US" altLang="zh-CN" dirty="0"/>
              <a:t>(</a:t>
            </a:r>
            <a:r>
              <a:rPr kumimoji="1" lang="zh-CN" altLang="en-US" dirty="0"/>
              <a:t>右值引用</a:t>
            </a:r>
            <a:r>
              <a:rPr kumimoji="1" lang="en-US" altLang="zh-CN" dirty="0"/>
              <a:t>)</a:t>
            </a:r>
          </a:p>
          <a:p>
            <a:pPr lvl="1"/>
            <a:endParaRPr kumimoji="1" lang="en-US" altLang="zh-CN" dirty="0"/>
          </a:p>
          <a:p>
            <a:pPr lvl="1"/>
            <a:r>
              <a:rPr kumimoji="1" lang="zh-CN" altLang="en-US" dirty="0"/>
              <a:t>右值引用无法绑定左值</a:t>
            </a:r>
          </a:p>
          <a:p>
            <a:endParaRPr lang="en-US" altLang="zh-CN" dirty="0"/>
          </a:p>
          <a:p>
            <a:r>
              <a:rPr lang="zh-CN" altLang="en-US" dirty="0"/>
              <a:t>总结</a:t>
            </a:r>
            <a:endParaRPr lang="en-US" altLang="zh-CN" dirty="0"/>
          </a:p>
          <a:p>
            <a:pPr lvl="1"/>
            <a:r>
              <a:rPr lang="zh-CN" altLang="en-US" dirty="0"/>
              <a:t>左值引用能绑定左值，右值引用能绑定右值</a:t>
            </a:r>
            <a:endParaRPr lang="en-US" altLang="zh-CN" dirty="0"/>
          </a:p>
          <a:p>
            <a:pPr lvl="1"/>
            <a:r>
              <a:rPr lang="zh-CN" altLang="en-US" dirty="0"/>
              <a:t>例外：左值常量引用能也绑定右值</a:t>
            </a:r>
            <a:r>
              <a:rPr lang="zh-CN" altLang="en-US" sz="1800" dirty="0"/>
              <a:t>（</a:t>
            </a:r>
            <a:r>
              <a:rPr lang="zh-CN" altLang="en-US" sz="1800" b="1" dirty="0"/>
              <a:t>为什么这么设计？</a:t>
            </a:r>
            <a:r>
              <a:rPr lang="zh-CN" altLang="en-US" sz="1800" dirty="0"/>
              <a:t>）</a:t>
            </a:r>
            <a:endParaRPr lang="zh-CN" altLang="en-US" dirty="0"/>
          </a:p>
        </p:txBody>
      </p:sp>
      <p:sp>
        <p:nvSpPr>
          <p:cNvPr id="4" name="灯片编号占位符 3">
            <a:extLst>
              <a:ext uri="{FF2B5EF4-FFF2-40B4-BE49-F238E27FC236}">
                <a16:creationId xmlns:a16="http://schemas.microsoft.com/office/drawing/2014/main" xmlns=""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dirty="0"/>
          </a:p>
        </p:txBody>
      </p:sp>
      <p:sp>
        <p:nvSpPr>
          <p:cNvPr id="5" name="矩形 4">
            <a:extLst>
              <a:ext uri="{FF2B5EF4-FFF2-40B4-BE49-F238E27FC236}">
                <a16:creationId xmlns:a16="http://schemas.microsoft.com/office/drawing/2014/main" xmlns="" id="{5090E2D4-E829-4035-8E3C-F0CFE5CA7897}"/>
              </a:ext>
            </a:extLst>
          </p:cNvPr>
          <p:cNvSpPr/>
          <p:nvPr/>
        </p:nvSpPr>
        <p:spPr>
          <a:xfrm>
            <a:off x="1331640" y="2164794"/>
            <a:ext cx="4053765"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&amp;&amp;e = a + 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p:txBody>
      </p:sp>
      <p:sp>
        <p:nvSpPr>
          <p:cNvPr id="6" name="矩形 5">
            <a:extLst>
              <a:ext uri="{FF2B5EF4-FFF2-40B4-BE49-F238E27FC236}">
                <a16:creationId xmlns:a16="http://schemas.microsoft.com/office/drawing/2014/main" xmlns="" id="{8EE77F5E-588D-402A-AA47-304AEF694E33}"/>
              </a:ext>
            </a:extLst>
          </p:cNvPr>
          <p:cNvSpPr/>
          <p:nvPr/>
        </p:nvSpPr>
        <p:spPr>
          <a:xfrm>
            <a:off x="1356618" y="2996952"/>
            <a:ext cx="3172579" cy="400110"/>
          </a:xfrm>
          <a:prstGeom prst="rect">
            <a:avLst/>
          </a:prstGeom>
        </p:spPr>
        <p:txBody>
          <a:bodyPr wrap="square">
            <a:spAutoFit/>
          </a:bodyPr>
          <a:lstStyle/>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&amp;&amp;e = a;    </a:t>
            </a:r>
            <a:r>
              <a:rPr kumimoji="1" lang="en-US" altLang="zh-CN" sz="2000" b="1" dirty="0">
                <a:solidFill>
                  <a:srgbClr val="FF0000"/>
                </a:solidFill>
                <a:latin typeface="Consolas" panose="020B0609020204030204" pitchFamily="49" charset="0"/>
                <a:sym typeface="Wingdings" panose="05000000000000000000" pitchFamily="2" charset="2"/>
              </a:rPr>
              <a:t></a:t>
            </a:r>
            <a:r>
              <a:rPr kumimoji="1" lang="en-US" altLang="zh-CN" sz="2000" b="1" dirty="0">
                <a:solidFill>
                  <a:srgbClr val="FF0000"/>
                </a:solidFill>
                <a:latin typeface="Consolas" panose="020B0609020204030204" pitchFamily="49" charset="0"/>
              </a:rPr>
              <a:t> </a:t>
            </a:r>
          </a:p>
        </p:txBody>
      </p:sp>
      <p:sp>
        <p:nvSpPr>
          <p:cNvPr id="7" name="矩形 6">
            <a:extLst>
              <a:ext uri="{FF2B5EF4-FFF2-40B4-BE49-F238E27FC236}">
                <a16:creationId xmlns:a16="http://schemas.microsoft.com/office/drawing/2014/main" xmlns="" id="{ABE1F079-09FA-4B75-810E-DCDECBDE23F0}"/>
              </a:ext>
            </a:extLst>
          </p:cNvPr>
          <p:cNvSpPr/>
          <p:nvPr/>
        </p:nvSpPr>
        <p:spPr>
          <a:xfrm>
            <a:off x="1370333" y="5009677"/>
            <a:ext cx="4295502"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3;  </a:t>
            </a:r>
            <a:r>
              <a:rPr kumimoji="1" lang="en-US" altLang="zh-CN" sz="2000" b="1" dirty="0">
                <a:solidFill>
                  <a:schemeClr val="accent1"/>
                </a:solidFill>
                <a:latin typeface="Consolas" panose="020B0609020204030204" pitchFamily="49" charset="0"/>
                <a:sym typeface="Wingdings" panose="05000000000000000000" pitchFamily="2" charset="2"/>
              </a:rPr>
              <a:t></a:t>
            </a:r>
            <a:r>
              <a:rPr kumimoji="1" lang="en-US" altLang="zh-CN" sz="2000" b="1" dirty="0">
                <a:solidFill>
                  <a:schemeClr val="accent1"/>
                </a:solidFill>
                <a:latin typeface="Consolas" panose="020B0609020204030204" pitchFamily="49" charset="0"/>
              </a:rPr>
              <a:t> </a:t>
            </a:r>
          </a:p>
        </p:txBody>
      </p:sp>
      <p:sp>
        <p:nvSpPr>
          <p:cNvPr id="8" name="矩形 7"/>
          <p:cNvSpPr/>
          <p:nvPr/>
        </p:nvSpPr>
        <p:spPr>
          <a:xfrm>
            <a:off x="1031713" y="5877272"/>
            <a:ext cx="4459491" cy="923330"/>
          </a:xfrm>
          <a:prstGeom prst="rect">
            <a:avLst/>
          </a:prstGeom>
        </p:spPr>
        <p:txBody>
          <a:bodyPr wrap="none">
            <a:spAutoFit/>
          </a:bodyPr>
          <a:lstStyle/>
          <a:p>
            <a:r>
              <a:rPr lang="zh-CN" altLang="en-US" b="1" dirty="0">
                <a:solidFill>
                  <a:srgbClr val="FF0000"/>
                </a:solidFill>
              </a:rPr>
              <a:t>进一步阅读</a:t>
            </a:r>
            <a:r>
              <a:rPr lang="zh-CN" altLang="en-US" dirty="0"/>
              <a:t>：</a:t>
            </a:r>
            <a:endParaRPr lang="en-US" altLang="zh-CN" dirty="0"/>
          </a:p>
          <a:p>
            <a:r>
              <a:rPr lang="zh-CN" altLang="en-US" dirty="0">
                <a:hlinkClick r:id="rId3"/>
              </a:rPr>
              <a:t>https://www.zhihu.com/question/22111546</a:t>
            </a:r>
            <a:endParaRPr lang="en-US" altLang="zh-CN" dirty="0"/>
          </a:p>
          <a:p>
            <a:r>
              <a:rPr lang="en-US" altLang="zh-CN" dirty="0">
                <a:hlinkClick r:id="rId4"/>
              </a:rPr>
              <a:t>https://www.zhihu.com/question/40238995</a:t>
            </a:r>
            <a:r>
              <a:rPr lang="zh-CN" altLang="en-US" dirty="0"/>
              <a:t>  </a:t>
            </a:r>
          </a:p>
        </p:txBody>
      </p:sp>
    </p:spTree>
    <p:extLst>
      <p:ext uri="{BB962C8B-B14F-4D97-AF65-F5344CB8AC3E}">
        <p14:creationId xmlns:p14="http://schemas.microsoft.com/office/powerpoint/2010/main" val="103727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632311"/>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a:t>
            </a:r>
            <a:r>
              <a:rPr lang="en-US" altLang="zh-CN" sz="2000" b="1" dirty="0" err="1">
                <a:solidFill>
                  <a:srgbClr val="6E200D"/>
                </a:solidFill>
                <a:latin typeface="Consolas" panose="020B0609020204030204" pitchFamily="49" charset="0"/>
              </a:rPr>
              <a:t>iostream</a:t>
            </a:r>
            <a:r>
              <a:rPr lang="en-US" altLang="zh-CN" sz="2000" b="1" dirty="0">
                <a:solidFill>
                  <a:srgbClr val="6E200D"/>
                </a:solidFill>
                <a:latin typeface="Consolas" panose="020B0609020204030204" pitchFamily="49" charset="0"/>
              </a:rPr>
              <a:t>&gt;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f(a);</a:t>
            </a:r>
          </a:p>
          <a:p>
            <a:r>
              <a:rPr lang="en-US" altLang="zh-CN" sz="2000" b="1" dirty="0">
                <a:solidFill>
                  <a:srgbClr val="6E200D"/>
                </a:solidFill>
                <a:latin typeface="Consolas" panose="020B0609020204030204" pitchFamily="49" charset="0"/>
              </a:rPr>
              <a:t>	f(2);</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//2</a:t>
            </a:r>
            <a:r>
              <a:rPr lang="zh-CN" altLang="en-US" sz="2000" b="1" dirty="0">
                <a:solidFill>
                  <a:srgbClr val="00B050"/>
                </a:solidFill>
                <a:latin typeface="Consolas" panose="020B0609020204030204" pitchFamily="49" charset="0"/>
              </a:rPr>
              <a:t>是一个常量</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165369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上</a:t>
            </a:r>
            <a:r>
              <a:rPr kumimoji="1" lang="zh-CN" altLang="en-US" dirty="0"/>
              <a:t>周</a:t>
            </a:r>
            <a:r>
              <a:rPr kumimoji="1" lang="zh-CN" altLang="en-US" dirty="0" smtClean="0"/>
              <a:t>回顾练习</a:t>
            </a:r>
            <a:endParaRPr kumimoji="1" lang="zh-CN" altLang="en-US" dirty="0"/>
          </a:p>
        </p:txBody>
      </p:sp>
      <p:sp>
        <p:nvSpPr>
          <p:cNvPr id="3" name="内容占位符 2"/>
          <p:cNvSpPr>
            <a:spLocks noGrp="1"/>
          </p:cNvSpPr>
          <p:nvPr>
            <p:ph idx="1"/>
          </p:nvPr>
        </p:nvSpPr>
        <p:spPr/>
        <p:txBody>
          <a:bodyPr/>
          <a:lstStyle/>
          <a:p>
            <a:r>
              <a:rPr kumimoji="1" lang="zh-CN" altLang="en-US" dirty="0" smtClean="0"/>
              <a:t>判断下列说法的正误</a:t>
            </a:r>
            <a:endParaRPr kumimoji="1" lang="en-US" altLang="zh-CN" dirty="0" smtClean="0"/>
          </a:p>
          <a:p>
            <a:pPr lvl="1"/>
            <a:r>
              <a:rPr lang="en-US" altLang="zh-CN" dirty="0" smtClean="0">
                <a:sym typeface="华文仿宋" panose="02010600040101010101" pitchFamily="2" charset="-122"/>
              </a:rPr>
              <a:t>C++11</a:t>
            </a:r>
            <a:r>
              <a:rPr lang="zh-CN" altLang="en-US" dirty="0" smtClean="0">
                <a:sym typeface="华文仿宋" panose="02010600040101010101" pitchFamily="2" charset="-122"/>
              </a:rPr>
              <a:t>中，类内的非静态成员变量可以不通过构造函数进行初始化</a:t>
            </a:r>
            <a:endParaRPr lang="en-US" altLang="zh-CN" dirty="0" smtClean="0">
              <a:sym typeface="华文仿宋" panose="02010600040101010101" pitchFamily="2" charset="-122"/>
            </a:endParaRPr>
          </a:p>
          <a:p>
            <a:pPr lvl="1"/>
            <a:r>
              <a:rPr lang="zh-CN" altLang="en-US" dirty="0" smtClean="0">
                <a:sym typeface="华文仿宋" panose="02010600040101010101" pitchFamily="2" charset="-122"/>
              </a:rPr>
              <a:t>当类中没有显式定义任何构造函数时，编译器会根据自身需要合成默认构造函数</a:t>
            </a:r>
            <a:endParaRPr lang="en-US" altLang="zh-CN" dirty="0" smtClean="0">
              <a:sym typeface="华文仿宋" panose="02010600040101010101" pitchFamily="2" charset="-122"/>
            </a:endParaRPr>
          </a:p>
          <a:p>
            <a:pPr lvl="1"/>
            <a:r>
              <a:rPr kumimoji="1" lang="zh-CN" altLang="en-US" dirty="0" smtClean="0"/>
              <a:t>静态成员函数可以访问非静态成员变量</a:t>
            </a:r>
            <a:endParaRPr kumimoji="1" lang="en-US" altLang="zh-CN" dirty="0" smtClean="0"/>
          </a:p>
          <a:p>
            <a:pPr lvl="1"/>
            <a:r>
              <a:rPr kumimoji="1" lang="zh-CN" altLang="en-US" dirty="0" smtClean="0"/>
              <a:t>如果静态数据成员在</a:t>
            </a:r>
            <a:r>
              <a:rPr kumimoji="1" lang="en-US" altLang="zh-CN" dirty="0" smtClean="0"/>
              <a:t>.h</a:t>
            </a:r>
            <a:r>
              <a:rPr kumimoji="1" lang="zh-CN" altLang="en-US" dirty="0" smtClean="0"/>
              <a:t>文件中同时完成声明和定义，链接将无法进行</a:t>
            </a:r>
            <a:endParaRPr kumimoji="1" lang="en-US" altLang="zh-CN" dirty="0" smtClean="0"/>
          </a:p>
          <a:p>
            <a:pPr lvl="1"/>
            <a:r>
              <a:rPr kumimoji="1" lang="zh-CN" altLang="en-US" dirty="0" smtClean="0"/>
              <a:t>常量静态的成员变量只能在类外进行初始化</a:t>
            </a:r>
            <a:endParaRPr kumimoji="1" lang="en-US" altLang="zh-CN" dirty="0" smtClean="0"/>
          </a:p>
          <a:p>
            <a:pPr lvl="1"/>
            <a:r>
              <a:rPr kumimoji="1" lang="zh-CN" altLang="en-US" dirty="0" smtClean="0"/>
              <a:t>创建和删除对象时，</a:t>
            </a:r>
            <a:r>
              <a:rPr kumimoji="1" lang="en-US" altLang="zh-CN" dirty="0" smtClean="0"/>
              <a:t>new[]</a:t>
            </a:r>
            <a:r>
              <a:rPr kumimoji="1" lang="zh-CN" altLang="en-US" dirty="0" smtClean="0"/>
              <a:t>和</a:t>
            </a:r>
            <a:r>
              <a:rPr kumimoji="1" lang="en-US" altLang="zh-CN" dirty="0" smtClean="0"/>
              <a:t>delete</a:t>
            </a:r>
            <a:r>
              <a:rPr kumimoji="1" lang="zh-CN" altLang="en-US" dirty="0" smtClean="0"/>
              <a:t>同时使用可能会导致内存泄漏</a:t>
            </a:r>
            <a:endParaRPr kumimoji="1" lang="en-US" altLang="zh-CN" dirty="0" smtClean="0"/>
          </a:p>
          <a:p>
            <a:pPr lvl="1"/>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3</a:t>
            </a:fld>
            <a:endParaRPr lang="en-US" altLang="zh-CN"/>
          </a:p>
        </p:txBody>
      </p:sp>
    </p:spTree>
    <p:extLst>
      <p:ext uri="{BB962C8B-B14F-4D97-AF65-F5344CB8AC3E}">
        <p14:creationId xmlns:p14="http://schemas.microsoft.com/office/powerpoint/2010/main" val="26434146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632311"/>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a:t>
            </a:r>
            <a:r>
              <a:rPr lang="en-US" altLang="zh-CN" sz="2000" b="1" dirty="0" err="1">
                <a:solidFill>
                  <a:srgbClr val="6E200D"/>
                </a:solidFill>
                <a:latin typeface="Consolas" panose="020B0609020204030204" pitchFamily="49" charset="0"/>
              </a:rPr>
              <a:t>iostream</a:t>
            </a:r>
            <a:r>
              <a:rPr lang="en-US" altLang="zh-CN" sz="2000" b="1" dirty="0">
                <a:solidFill>
                  <a:srgbClr val="6E200D"/>
                </a:solidFill>
                <a:latin typeface="Consolas" panose="020B0609020204030204" pitchFamily="49" charset="0"/>
              </a:rPr>
              <a:t>&gt;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f(a);</a:t>
            </a:r>
          </a:p>
          <a:p>
            <a:r>
              <a:rPr lang="en-US" altLang="zh-CN" sz="2000" b="1" dirty="0">
                <a:solidFill>
                  <a:srgbClr val="6E200D"/>
                </a:solidFill>
                <a:latin typeface="Consolas" panose="020B0609020204030204" pitchFamily="49" charset="0"/>
              </a:rPr>
              <a:t>	f(2);</a:t>
            </a:r>
            <a:r>
              <a:rPr lang="en-US" altLang="zh-CN" sz="2000" b="1" dirty="0">
                <a:solidFill>
                  <a:srgbClr val="00B050"/>
                </a:solidFill>
                <a:latin typeface="Consolas" panose="020B0609020204030204" pitchFamily="49" charset="0"/>
              </a:rPr>
              <a:t> //2</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392912" y="3052982"/>
            <a:ext cx="3581920" cy="2246769"/>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left 1</a:t>
            </a:r>
          </a:p>
          <a:p>
            <a:r>
              <a:rPr lang="en-US" altLang="zh-CN" sz="2000" dirty="0">
                <a:latin typeface="Menlo-Regular" charset="0"/>
              </a:rPr>
              <a:t>right 2</a:t>
            </a:r>
          </a:p>
          <a:p>
            <a:endParaRPr lang="en-US" altLang="zh-CN" sz="2000" dirty="0">
              <a:latin typeface="Menlo-Regular" charset="0"/>
            </a:endParaRPr>
          </a:p>
          <a:p>
            <a:r>
              <a:rPr lang="en-US" altLang="zh-CN" sz="2000" dirty="0">
                <a:solidFill>
                  <a:srgbClr val="FF0000"/>
                </a:solidFill>
                <a:latin typeface="Menlo-Regular" charset="0"/>
              </a:rPr>
              <a:t>int &amp;x</a:t>
            </a:r>
            <a:r>
              <a:rPr lang="zh-CN" altLang="en-US" sz="2000" dirty="0">
                <a:latin typeface="Menlo-Regular" charset="0"/>
              </a:rPr>
              <a:t>代表左值引用参数；</a:t>
            </a:r>
            <a:endParaRPr lang="en-US" altLang="zh-CN" sz="2000" dirty="0">
              <a:latin typeface="Menlo-Regular" charset="0"/>
            </a:endParaRPr>
          </a:p>
          <a:p>
            <a:r>
              <a:rPr lang="en-US" altLang="zh-CN" sz="2000" dirty="0" err="1">
                <a:solidFill>
                  <a:srgbClr val="FF0000"/>
                </a:solidFill>
                <a:latin typeface="Menlo-Regular" charset="0"/>
              </a:rPr>
              <a:t>int</a:t>
            </a:r>
            <a:r>
              <a:rPr lang="en-US" altLang="zh-CN" sz="2000" dirty="0">
                <a:solidFill>
                  <a:srgbClr val="FF0000"/>
                </a:solidFill>
                <a:latin typeface="Menlo-Regular" charset="0"/>
              </a:rPr>
              <a:t> &amp;&amp;x</a:t>
            </a:r>
            <a:r>
              <a:rPr lang="zh-CN" altLang="en-US" sz="2000" dirty="0">
                <a:latin typeface="Menlo-Regular" charset="0"/>
              </a:rPr>
              <a:t>代表右值引用参数，</a:t>
            </a:r>
            <a:endParaRPr lang="en-US" altLang="zh-CN" sz="2000" dirty="0">
              <a:latin typeface="Menlo-Regular" charset="0"/>
            </a:endParaRPr>
          </a:p>
          <a:p>
            <a:r>
              <a:rPr lang="zh-CN" altLang="en-US" sz="2000" dirty="0">
                <a:latin typeface="Menlo-Regular" charset="0"/>
              </a:rPr>
              <a:t>对</a:t>
            </a:r>
            <a:r>
              <a:rPr lang="en-US" altLang="zh-CN" sz="2000" dirty="0">
                <a:solidFill>
                  <a:srgbClr val="FF0000"/>
                </a:solidFill>
                <a:latin typeface="Menlo-Regular" charset="0"/>
              </a:rPr>
              <a:t>2</a:t>
            </a:r>
            <a:r>
              <a:rPr lang="zh-CN" altLang="en-US" sz="2000" dirty="0">
                <a:latin typeface="Menlo-Regular" charset="0"/>
              </a:rPr>
              <a:t>的引用是右值引用。</a:t>
            </a:r>
            <a:endParaRPr lang="en-US" altLang="zh-CN" sz="2000" dirty="0">
              <a:latin typeface="Menlo-Regular" charset="0"/>
            </a:endParaRPr>
          </a:p>
        </p:txBody>
      </p:sp>
      <p:sp>
        <p:nvSpPr>
          <p:cNvPr id="2" name="圆角矩形 1"/>
          <p:cNvSpPr/>
          <p:nvPr/>
        </p:nvSpPr>
        <p:spPr>
          <a:xfrm>
            <a:off x="3707904" y="5773932"/>
            <a:ext cx="5112568" cy="666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如果没有定义 </a:t>
            </a:r>
            <a:r>
              <a:rPr kumimoji="1" lang="en-US" altLang="zh-CN" sz="2000" b="1" dirty="0"/>
              <a:t>f(</a:t>
            </a:r>
            <a:r>
              <a:rPr kumimoji="1" lang="en-US" altLang="zh-CN" sz="2000" b="1" dirty="0" err="1"/>
              <a:t>int</a:t>
            </a:r>
            <a:r>
              <a:rPr kumimoji="1" lang="zh-CN" altLang="en-US" sz="2000" b="1" dirty="0"/>
              <a:t> </a:t>
            </a:r>
            <a:r>
              <a:rPr kumimoji="1" lang="en-US" altLang="zh-CN" sz="2000" b="1" dirty="0"/>
              <a:t>&amp;&amp;x)</a:t>
            </a:r>
            <a:r>
              <a:rPr kumimoji="1" lang="zh-CN" altLang="en-US" sz="2000" b="1" dirty="0"/>
              <a:t> 函数会发生什么？</a:t>
            </a:r>
          </a:p>
        </p:txBody>
      </p:sp>
    </p:spTree>
    <p:extLst>
      <p:ext uri="{BB962C8B-B14F-4D97-AF65-F5344CB8AC3E}">
        <p14:creationId xmlns:p14="http://schemas.microsoft.com/office/powerpoint/2010/main" val="98782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a:t>
            </a:r>
            <a:r>
              <a:rPr lang="en-US" altLang="zh-CN" sz="2000" b="1" dirty="0" err="1">
                <a:solidFill>
                  <a:srgbClr val="6E200D"/>
                </a:solidFill>
                <a:latin typeface="Consolas" panose="020B0609020204030204" pitchFamily="49" charset="0"/>
              </a:rPr>
              <a:t>iostream</a:t>
            </a:r>
            <a:r>
              <a:rPr lang="en-US" altLang="zh-CN" sz="2000" b="1" dirty="0">
                <a:solidFill>
                  <a:srgbClr val="6E200D"/>
                </a:solidFill>
                <a:latin typeface="Consolas" panose="020B0609020204030204" pitchFamily="49" charset="0"/>
              </a:rPr>
              <a:t>&gt;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f(x)</a:t>
            </a:r>
            <a:r>
              <a:rPr lang="en-US" altLang="zh-CN" sz="2000" b="1" dirty="0">
                <a:solidFill>
                  <a:srgbClr val="6E200D"/>
                </a:solidFill>
                <a:latin typeface="Consolas" panose="020B0609020204030204" pitchFamily="49" charset="0"/>
              </a:rPr>
              <a:t>;</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延续</a:t>
            </a:r>
            <a:r>
              <a:rPr lang="en-US" altLang="zh-CN" sz="2000" b="1" dirty="0">
                <a:solidFill>
                  <a:srgbClr val="00B050"/>
                </a:solidFill>
                <a:latin typeface="Consolas" panose="020B0609020204030204" pitchFamily="49" charset="0"/>
              </a:rPr>
              <a:t>x</a:t>
            </a:r>
            <a:r>
              <a:rPr lang="zh-CN" altLang="en-US" sz="2000" b="1" dirty="0">
                <a:solidFill>
                  <a:srgbClr val="00B050"/>
                </a:solidFill>
                <a:latin typeface="Consolas" panose="020B0609020204030204" pitchFamily="49" charset="0"/>
              </a:rPr>
              <a:t>的生命周期</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674891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a:t>
            </a:r>
            <a:r>
              <a:rPr lang="en-US" altLang="zh-CN" sz="2000" b="1" dirty="0" err="1">
                <a:solidFill>
                  <a:srgbClr val="6E200D"/>
                </a:solidFill>
                <a:latin typeface="Consolas" panose="020B0609020204030204" pitchFamily="49" charset="0"/>
              </a:rPr>
              <a:t>iostream</a:t>
            </a:r>
            <a:r>
              <a:rPr lang="en-US" altLang="zh-CN" sz="2000" b="1" dirty="0">
                <a:solidFill>
                  <a:srgbClr val="6E200D"/>
                </a:solidFill>
                <a:latin typeface="Consolas" panose="020B0609020204030204" pitchFamily="49" charset="0"/>
              </a:rPr>
              <a:t>&gt;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f(x);</a:t>
            </a:r>
            <a:r>
              <a:rPr lang="zh-CN" altLang="en-US" sz="2000" b="1" dirty="0">
                <a:solidFill>
                  <a:srgbClr val="FF0000"/>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延续</a:t>
            </a:r>
            <a:r>
              <a:rPr lang="en-US" altLang="zh-CN" sz="2000" b="1" dirty="0">
                <a:solidFill>
                  <a:srgbClr val="00B050"/>
                </a:solidFill>
                <a:latin typeface="Consolas" panose="020B0609020204030204" pitchFamily="49" charset="0"/>
              </a:rPr>
              <a:t>x</a:t>
            </a:r>
            <a:r>
              <a:rPr lang="zh-CN" altLang="en-US" sz="2000" b="1" dirty="0">
                <a:solidFill>
                  <a:srgbClr val="00B050"/>
                </a:solidFill>
                <a:latin typeface="Consolas" panose="020B0609020204030204" pitchFamily="49" charset="0"/>
              </a:rPr>
              <a:t>的生命周期</a:t>
            </a:r>
            <a:endParaRPr lang="en-US" altLang="zh-CN" sz="2000" b="1" dirty="0">
              <a:solidFill>
                <a:srgbClr val="FF000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257900" y="2686503"/>
            <a:ext cx="3744416" cy="3785652"/>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right 1</a:t>
            </a:r>
          </a:p>
          <a:p>
            <a:r>
              <a:rPr lang="en-US" altLang="zh-CN" sz="2000" dirty="0">
                <a:latin typeface="Menlo-Regular" charset="0"/>
              </a:rPr>
              <a:t>left 1</a:t>
            </a:r>
          </a:p>
          <a:p>
            <a:endParaRPr lang="en-US" altLang="zh-CN" sz="2000" dirty="0">
              <a:latin typeface="Menlo-Regular" charset="0"/>
            </a:endParaRPr>
          </a:p>
          <a:p>
            <a:r>
              <a:rPr lang="en-US" altLang="zh-CN" sz="2000" dirty="0">
                <a:solidFill>
                  <a:srgbClr val="FF0000"/>
                </a:solidFill>
                <a:latin typeface="Menlo-Regular" charset="0"/>
              </a:rPr>
              <a:t>f(1)</a:t>
            </a:r>
            <a:r>
              <a:rPr lang="zh-CN" altLang="en-US" sz="2000" dirty="0">
                <a:latin typeface="Menlo-Regular" charset="0"/>
              </a:rPr>
              <a:t>首先调用</a:t>
            </a:r>
            <a:r>
              <a:rPr lang="en-US" altLang="zh-CN" sz="2000" dirty="0">
                <a:solidFill>
                  <a:srgbClr val="FF0000"/>
                </a:solidFill>
                <a:latin typeface="Menlo-Regular" charset="0"/>
              </a:rPr>
              <a:t>f(int &amp;&amp;x)</a:t>
            </a:r>
            <a:r>
              <a:rPr lang="zh-CN" altLang="en-US" sz="2000" dirty="0">
                <a:latin typeface="Menlo-Regular" charset="0"/>
              </a:rPr>
              <a:t>函数，此时</a:t>
            </a:r>
            <a:r>
              <a:rPr lang="en-US" altLang="zh-CN" sz="2000" dirty="0">
                <a:solidFill>
                  <a:srgbClr val="FF0000"/>
                </a:solidFill>
                <a:latin typeface="Menlo-Regular" charset="0"/>
              </a:rPr>
              <a:t>x</a:t>
            </a:r>
            <a:r>
              <a:rPr lang="zh-CN" altLang="en-US" sz="2000" dirty="0">
                <a:latin typeface="Menlo-Regular" charset="0"/>
              </a:rPr>
              <a:t>为左值，因此</a:t>
            </a:r>
            <a:r>
              <a:rPr lang="en-US" altLang="zh-CN" sz="2000" dirty="0">
                <a:solidFill>
                  <a:srgbClr val="FF0000"/>
                </a:solidFill>
                <a:latin typeface="Menlo-Regular" charset="0"/>
              </a:rPr>
              <a:t>f(x)</a:t>
            </a:r>
            <a:r>
              <a:rPr lang="zh-CN" altLang="en-US" sz="2000" dirty="0">
                <a:latin typeface="Menlo-Regular" charset="0"/>
              </a:rPr>
              <a:t>调用</a:t>
            </a:r>
            <a:endParaRPr lang="en-US" altLang="zh-CN" sz="2000" dirty="0">
              <a:latin typeface="Menlo-Regular" charset="0"/>
            </a:endParaRPr>
          </a:p>
          <a:p>
            <a:r>
              <a:rPr lang="en-US" altLang="zh-CN" sz="2000" dirty="0">
                <a:solidFill>
                  <a:srgbClr val="FF0000"/>
                </a:solidFill>
                <a:latin typeface="Menlo-Regular" charset="0"/>
              </a:rPr>
              <a:t>f(int &amp;x)</a:t>
            </a:r>
            <a:r>
              <a:rPr lang="zh-CN" altLang="en-US" sz="2000" dirty="0">
                <a:latin typeface="Menlo-Regular" charset="0"/>
              </a:rPr>
              <a:t>函数。</a:t>
            </a:r>
            <a:endParaRPr lang="en-US" altLang="zh-CN" sz="2000" dirty="0">
              <a:latin typeface="Menlo-Regular" charset="0"/>
            </a:endParaRPr>
          </a:p>
          <a:p>
            <a:endParaRPr lang="en-US" altLang="zh-CN" sz="2000" dirty="0">
              <a:latin typeface="Menlo-Regular" charset="0"/>
            </a:endParaRPr>
          </a:p>
          <a:p>
            <a:r>
              <a:rPr lang="zh-CN" altLang="en-US" sz="2000" dirty="0">
                <a:latin typeface="Menlo-Regular" charset="0"/>
              </a:rPr>
              <a:t>右值引用延续了</a:t>
            </a:r>
            <a:r>
              <a:rPr lang="zh-CN" altLang="en-US" sz="2000" dirty="0">
                <a:solidFill>
                  <a:srgbClr val="FF0000"/>
                </a:solidFill>
                <a:latin typeface="Menlo-Regular" charset="0"/>
              </a:rPr>
              <a:t>即将销毁变量</a:t>
            </a:r>
            <a:r>
              <a:rPr lang="zh-CN" altLang="en-US" sz="2000" dirty="0">
                <a:latin typeface="Menlo-Regular" charset="0"/>
              </a:rPr>
              <a:t>的</a:t>
            </a:r>
            <a:r>
              <a:rPr lang="zh-CN" altLang="en-US" sz="2000" dirty="0">
                <a:solidFill>
                  <a:srgbClr val="FF0000"/>
                </a:solidFill>
                <a:latin typeface="Menlo-Regular" charset="0"/>
              </a:rPr>
              <a:t>生命周期</a:t>
            </a:r>
            <a:r>
              <a:rPr lang="zh-CN" altLang="en-US" sz="2000" dirty="0">
                <a:latin typeface="Menlo-Regular" charset="0"/>
              </a:rPr>
              <a:t>。</a:t>
            </a:r>
            <a:endParaRPr lang="en-US" altLang="zh-CN" sz="2000" dirty="0">
              <a:latin typeface="Menlo-Regular" charset="0"/>
            </a:endParaRPr>
          </a:p>
          <a:p>
            <a:endParaRPr lang="en-US" altLang="zh-CN" sz="2000" dirty="0">
              <a:latin typeface="Menlo-Regular" charset="0"/>
            </a:endParaRPr>
          </a:p>
        </p:txBody>
      </p:sp>
    </p:spTree>
    <p:extLst>
      <p:ext uri="{BB962C8B-B14F-4D97-AF65-F5344CB8AC3E}">
        <p14:creationId xmlns:p14="http://schemas.microsoft.com/office/powerpoint/2010/main" val="3122079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移动构造函数</a:t>
            </a:r>
          </a:p>
        </p:txBody>
      </p:sp>
      <p:sp>
        <p:nvSpPr>
          <p:cNvPr id="40" name="内容占位符 2"/>
          <p:cNvSpPr>
            <a:spLocks noGrp="1"/>
          </p:cNvSpPr>
          <p:nvPr>
            <p:ph idx="1"/>
          </p:nvPr>
        </p:nvSpPr>
        <p:spPr>
          <a:xfrm>
            <a:off x="628650" y="1628801"/>
            <a:ext cx="8047806" cy="3456384"/>
          </a:xfrm>
        </p:spPr>
        <p:txBody>
          <a:bodyPr/>
          <a:lstStyle/>
          <a:p>
            <a:r>
              <a:rPr kumimoji="1" lang="zh-CN" altLang="en-US" dirty="0">
                <a:latin typeface="STKaiti" charset="-122"/>
                <a:ea typeface="STKaiti" charset="-122"/>
                <a:cs typeface="STKaiti" charset="-122"/>
              </a:rPr>
              <a:t>右值引用可以延续即将销毁变量的生命周期，用于构造函数可以</a:t>
            </a:r>
            <a:r>
              <a:rPr kumimoji="1" lang="zh-CN" altLang="en-US" dirty="0">
                <a:solidFill>
                  <a:srgbClr val="FF0000"/>
                </a:solidFill>
                <a:latin typeface="STKaiti" charset="-122"/>
                <a:ea typeface="STKaiti" charset="-122"/>
                <a:cs typeface="STKaiti" charset="-122"/>
              </a:rPr>
              <a:t>提升处理效率</a:t>
            </a:r>
            <a:r>
              <a:rPr kumimoji="1" lang="zh-CN" altLang="en-US" dirty="0">
                <a:latin typeface="STKaiti" charset="-122"/>
                <a:ea typeface="STKaiti" charset="-122"/>
                <a:cs typeface="STKaiti" charset="-122"/>
              </a:rPr>
              <a:t>，在此过程中尽可能少地进行拷贝。</a:t>
            </a:r>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使用右值引用作为参数的构造函数叫做</a:t>
            </a:r>
            <a:r>
              <a:rPr kumimoji="1" lang="zh-CN" altLang="en-US" dirty="0">
                <a:solidFill>
                  <a:srgbClr val="FF0000"/>
                </a:solidFill>
                <a:latin typeface="STKaiti" charset="-122"/>
                <a:ea typeface="STKaiti" charset="-122"/>
                <a:cs typeface="STKaiti" charset="-122"/>
              </a:rPr>
              <a:t>移动构造函数。</a:t>
            </a:r>
          </a:p>
        </p:txBody>
      </p:sp>
    </p:spTree>
    <p:extLst>
      <p:ext uri="{BB962C8B-B14F-4D97-AF65-F5344CB8AC3E}">
        <p14:creationId xmlns:p14="http://schemas.microsoft.com/office/powerpoint/2010/main" val="929099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a:t>
            </a:r>
          </a:p>
        </p:txBody>
      </p:sp>
      <p:sp>
        <p:nvSpPr>
          <p:cNvPr id="4" name="内容占位符 2"/>
          <p:cNvSpPr>
            <a:spLocks noGrp="1"/>
          </p:cNvSpPr>
          <p:nvPr>
            <p:ph idx="1"/>
          </p:nvPr>
        </p:nvSpPr>
        <p:spPr>
          <a:xfrm>
            <a:off x="323528" y="1488938"/>
            <a:ext cx="8424936" cy="5252430"/>
          </a:xfrm>
        </p:spPr>
        <p:txBody>
          <a:bodyPr/>
          <a:lstStyle/>
          <a:p>
            <a:r>
              <a:rPr kumimoji="1" lang="zh-CN" altLang="en-US" dirty="0">
                <a:latin typeface="STKaiti" charset="-122"/>
                <a:ea typeface="STKaiti" charset="-122"/>
                <a:cs typeface="STKaiti" charset="-122"/>
              </a:rPr>
              <a:t>拷贝构造函数</a:t>
            </a:r>
          </a:p>
          <a:p>
            <a:pPr lvl="1"/>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t>
            </a:r>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&amp;);</a:t>
            </a:r>
            <a:endParaRPr kumimoji="1" lang="zh-CN" altLang="en-US" b="1" dirty="0">
              <a:latin typeface="Consolas" charset="0"/>
              <a:ea typeface="Consolas" charset="0"/>
              <a:cs typeface="Consolas" charset="0"/>
            </a:endParaRPr>
          </a:p>
          <a:p>
            <a:pPr lvl="1"/>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t>
            </a:r>
            <a:r>
              <a:rPr kumimoji="1" lang="en-US" altLang="zh-CN" b="1" dirty="0" err="1">
                <a:latin typeface="Consolas" charset="0"/>
                <a:ea typeface="Consolas" charset="0"/>
                <a:cs typeface="Consolas" charset="0"/>
              </a:rPr>
              <a:t>const</a:t>
            </a:r>
            <a:r>
              <a:rPr kumimoji="1" lang="zh-CN" altLang="en-US" b="1" dirty="0">
                <a:latin typeface="Consolas" charset="0"/>
                <a:ea typeface="Consolas" charset="0"/>
                <a:cs typeface="Consolas" charset="0"/>
              </a:rPr>
              <a:t> </a:t>
            </a:r>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&amp;);</a:t>
            </a:r>
          </a:p>
          <a:p>
            <a:pPr lvl="1"/>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移动构造函数</a:t>
            </a:r>
          </a:p>
          <a:p>
            <a:pPr lvl="1"/>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t>
            </a:r>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&amp;&amp;);</a:t>
            </a:r>
            <a:endParaRPr kumimoji="1" lang="zh-CN" altLang="en-US" b="1" dirty="0">
              <a:solidFill>
                <a:srgbClr val="FF0000"/>
              </a:solidFill>
              <a:latin typeface="Consolas" charset="0"/>
              <a:ea typeface="Consolas" charset="0"/>
              <a:cs typeface="Consolas" charset="0"/>
            </a:endParaRPr>
          </a:p>
          <a:p>
            <a:pPr lvl="1"/>
            <a:r>
              <a:rPr kumimoji="1" lang="zh-CN" altLang="en-US" dirty="0">
                <a:solidFill>
                  <a:srgbClr val="003366"/>
                </a:solidFill>
                <a:latin typeface="STKaiti" charset="-122"/>
                <a:ea typeface="STKaiti" charset="-122"/>
                <a:cs typeface="STKaiti" charset="-122"/>
              </a:rPr>
              <a:t>用来偷“</a:t>
            </a:r>
            <a:r>
              <a:rPr kumimoji="1" lang="zh-CN" altLang="en-US" b="1" u="sng" dirty="0">
                <a:solidFill>
                  <a:srgbClr val="FF0000"/>
                </a:solidFill>
                <a:latin typeface="STKaiti" charset="-122"/>
                <a:ea typeface="STKaiti" charset="-122"/>
                <a:cs typeface="STKaiti" charset="-122"/>
              </a:rPr>
              <a:t>临时变量</a:t>
            </a:r>
            <a:r>
              <a:rPr kumimoji="1" lang="zh-CN" altLang="en-US" dirty="0">
                <a:solidFill>
                  <a:srgbClr val="003366"/>
                </a:solidFill>
                <a:latin typeface="STKaiti" charset="-122"/>
                <a:ea typeface="STKaiti" charset="-122"/>
                <a:cs typeface="STKaiti" charset="-122"/>
              </a:rPr>
              <a:t>”中的资源（如内存）</a:t>
            </a:r>
          </a:p>
        </p:txBody>
      </p:sp>
    </p:spTree>
    <p:extLst>
      <p:ext uri="{BB962C8B-B14F-4D97-AF65-F5344CB8AC3E}">
        <p14:creationId xmlns:p14="http://schemas.microsoft.com/office/powerpoint/2010/main" val="17346021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a:t>移动构造函数</a:t>
            </a:r>
          </a:p>
        </p:txBody>
      </p:sp>
      <p:grpSp>
        <p:nvGrpSpPr>
          <p:cNvPr id="8" name="组 18"/>
          <p:cNvGrpSpPr/>
          <p:nvPr/>
        </p:nvGrpSpPr>
        <p:grpSpPr>
          <a:xfrm>
            <a:off x="683160" y="4580768"/>
            <a:ext cx="4320480" cy="1584176"/>
            <a:chOff x="1043608" y="1844824"/>
            <a:chExt cx="4320480" cy="1584176"/>
          </a:xfrm>
        </p:grpSpPr>
        <p:grpSp>
          <p:nvGrpSpPr>
            <p:cNvPr id="9" name="组 5"/>
            <p:cNvGrpSpPr/>
            <p:nvPr/>
          </p:nvGrpSpPr>
          <p:grpSpPr>
            <a:xfrm>
              <a:off x="1043608" y="1844824"/>
              <a:ext cx="1944624" cy="504056"/>
              <a:chOff x="1043608" y="1844824"/>
              <a:chExt cx="1944624" cy="504056"/>
            </a:xfrm>
          </p:grpSpPr>
          <p:sp>
            <p:nvSpPr>
              <p:cNvPr id="19" name="矩形 18"/>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20" name="文本框 19"/>
              <p:cNvSpPr txBox="1"/>
              <p:nvPr/>
            </p:nvSpPr>
            <p:spPr>
              <a:xfrm>
                <a:off x="1116024"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10" name="组 6"/>
            <p:cNvGrpSpPr/>
            <p:nvPr/>
          </p:nvGrpSpPr>
          <p:grpSpPr>
            <a:xfrm>
              <a:off x="1064731" y="2924944"/>
              <a:ext cx="2067517" cy="504056"/>
              <a:chOff x="1043608" y="1844824"/>
              <a:chExt cx="2067517" cy="504056"/>
            </a:xfrm>
          </p:grpSpPr>
          <p:sp>
            <p:nvSpPr>
              <p:cNvPr id="17" name="矩形 16"/>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8" name="文本框 17"/>
              <p:cNvSpPr txBox="1"/>
              <p:nvPr/>
            </p:nvSpPr>
            <p:spPr>
              <a:xfrm>
                <a:off x="1238917"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11" name="组 9"/>
            <p:cNvGrpSpPr/>
            <p:nvPr/>
          </p:nvGrpSpPr>
          <p:grpSpPr>
            <a:xfrm>
              <a:off x="3275856" y="1844824"/>
              <a:ext cx="2088232" cy="504056"/>
              <a:chOff x="1043608" y="1844824"/>
              <a:chExt cx="2088232" cy="504056"/>
            </a:xfrm>
          </p:grpSpPr>
          <p:sp>
            <p:nvSpPr>
              <p:cNvPr id="15" name="矩形 1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6" name="文本框 15"/>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12" name="直线箭头连接符 13"/>
            <p:cNvCxnSpPr>
              <a:endCxn id="15" idx="1"/>
            </p:cNvCxnSpPr>
            <p:nvPr/>
          </p:nvCxnSpPr>
          <p:spPr>
            <a:xfrm>
              <a:off x="2411760" y="209685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5"/>
            <p:cNvCxnSpPr>
              <a:stCxn id="19" idx="2"/>
            </p:cNvCxnSpPr>
            <p:nvPr/>
          </p:nvCxnSpPr>
          <p:spPr>
            <a:xfrm>
              <a:off x="1727684" y="234888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7"/>
            <p:cNvCxnSpPr>
              <a:stCxn id="15" idx="2"/>
            </p:cNvCxnSpPr>
            <p:nvPr/>
          </p:nvCxnSpPr>
          <p:spPr>
            <a:xfrm flipH="1">
              <a:off x="2432883" y="2348880"/>
              <a:ext cx="1527049" cy="8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组 37"/>
          <p:cNvGrpSpPr/>
          <p:nvPr/>
        </p:nvGrpSpPr>
        <p:grpSpPr>
          <a:xfrm>
            <a:off x="683568" y="2060768"/>
            <a:ext cx="4320480" cy="1584176"/>
            <a:chOff x="906706" y="1698393"/>
            <a:chExt cx="4320480" cy="1584176"/>
          </a:xfrm>
        </p:grpSpPr>
        <p:grpSp>
          <p:nvGrpSpPr>
            <p:cNvPr id="22" name="组 20"/>
            <p:cNvGrpSpPr/>
            <p:nvPr/>
          </p:nvGrpSpPr>
          <p:grpSpPr>
            <a:xfrm>
              <a:off x="906706" y="1698393"/>
              <a:ext cx="1944216" cy="504056"/>
              <a:chOff x="1043608" y="1844824"/>
              <a:chExt cx="1944216" cy="504056"/>
            </a:xfrm>
          </p:grpSpPr>
          <p:sp>
            <p:nvSpPr>
              <p:cNvPr id="35" name="矩形 3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6" name="文本框 35"/>
              <p:cNvSpPr txBox="1"/>
              <p:nvPr/>
            </p:nvSpPr>
            <p:spPr>
              <a:xfrm>
                <a:off x="1115616"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23" name="组 21"/>
            <p:cNvGrpSpPr/>
            <p:nvPr/>
          </p:nvGrpSpPr>
          <p:grpSpPr>
            <a:xfrm>
              <a:off x="927829" y="2778513"/>
              <a:ext cx="2067109" cy="504056"/>
              <a:chOff x="1043608" y="1844824"/>
              <a:chExt cx="2067109" cy="504056"/>
            </a:xfrm>
          </p:grpSpPr>
          <p:sp>
            <p:nvSpPr>
              <p:cNvPr id="33" name="矩形 32"/>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4" name="文本框 33"/>
              <p:cNvSpPr txBox="1"/>
              <p:nvPr/>
            </p:nvSpPr>
            <p:spPr>
              <a:xfrm>
                <a:off x="1238509" y="187684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24" name="组 22"/>
            <p:cNvGrpSpPr/>
            <p:nvPr/>
          </p:nvGrpSpPr>
          <p:grpSpPr>
            <a:xfrm>
              <a:off x="3138954" y="1698393"/>
              <a:ext cx="2088232" cy="504056"/>
              <a:chOff x="1043608" y="1844824"/>
              <a:chExt cx="2088232" cy="504056"/>
            </a:xfrm>
          </p:grpSpPr>
          <p:sp>
            <p:nvSpPr>
              <p:cNvPr id="31" name="矩形 30"/>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2" name="文本框 31"/>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25" name="直线箭头连接符 23"/>
            <p:cNvCxnSpPr>
              <a:endCxn id="33" idx="1"/>
            </p:cNvCxnSpPr>
            <p:nvPr/>
          </p:nvCxnSpPr>
          <p:spPr>
            <a:xfrm>
              <a:off x="2274858" y="1950421"/>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4"/>
            <p:cNvCxnSpPr>
              <a:stCxn id="23" idx="2"/>
            </p:cNvCxnSpPr>
            <p:nvPr/>
          </p:nvCxnSpPr>
          <p:spPr>
            <a:xfrm>
              <a:off x="1590782" y="220244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组 32"/>
            <p:cNvGrpSpPr/>
            <p:nvPr/>
          </p:nvGrpSpPr>
          <p:grpSpPr>
            <a:xfrm>
              <a:off x="3152963" y="2774604"/>
              <a:ext cx="2074223" cy="504056"/>
              <a:chOff x="1043608" y="1844824"/>
              <a:chExt cx="2074223" cy="504056"/>
            </a:xfrm>
          </p:grpSpPr>
          <p:sp>
            <p:nvSpPr>
              <p:cNvPr id="29" name="矩形 28"/>
              <p:cNvSpPr/>
              <p:nvPr/>
            </p:nvSpPr>
            <p:spPr>
              <a:xfrm>
                <a:off x="1043608" y="1844824"/>
                <a:ext cx="136815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30" name="文本框 29"/>
              <p:cNvSpPr txBox="1"/>
              <p:nvPr/>
            </p:nvSpPr>
            <p:spPr>
              <a:xfrm>
                <a:off x="1245623" y="1880751"/>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cxnSp>
          <p:nvCxnSpPr>
            <p:cNvPr id="28" name="直线箭头连接符 36"/>
            <p:cNvCxnSpPr>
              <a:stCxn id="31" idx="2"/>
            </p:cNvCxnSpPr>
            <p:nvPr/>
          </p:nvCxnSpPr>
          <p:spPr>
            <a:xfrm flipH="1">
              <a:off x="3815916" y="2202449"/>
              <a:ext cx="7114" cy="5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683568" y="386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移动构造函数</a:t>
            </a:r>
          </a:p>
        </p:txBody>
      </p:sp>
      <p:sp>
        <p:nvSpPr>
          <p:cNvPr id="38" name="文本框 37"/>
          <p:cNvSpPr txBox="1"/>
          <p:nvPr/>
        </p:nvSpPr>
        <p:spPr>
          <a:xfrm>
            <a:off x="683568" y="134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拷贝构造函数</a:t>
            </a:r>
          </a:p>
        </p:txBody>
      </p:sp>
      <p:sp>
        <p:nvSpPr>
          <p:cNvPr id="39" name="内容占位符 2"/>
          <p:cNvSpPr>
            <a:spLocks noGrp="1"/>
          </p:cNvSpPr>
          <p:nvPr>
            <p:ph idx="1"/>
          </p:nvPr>
        </p:nvSpPr>
        <p:spPr>
          <a:xfrm>
            <a:off x="4629127" y="1696819"/>
            <a:ext cx="4376537" cy="3888432"/>
          </a:xfrm>
        </p:spPr>
        <p:txBody>
          <a:bodyPr/>
          <a:lstStyle/>
          <a:p>
            <a:r>
              <a:rPr kumimoji="1" lang="zh-CN" altLang="en-US" sz="2400" b="0" dirty="0">
                <a:latin typeface="STKaiti" charset="-122"/>
                <a:ea typeface="STKaiti" charset="-122"/>
                <a:cs typeface="STKaiti" charset="-122"/>
              </a:rPr>
              <a:t>移动构造函数与拷贝构造函数的一个最主要的特征差别就是类中堆内存是重新开辟并拷贝，还是直接将指针指向那块地址。</a:t>
            </a:r>
          </a:p>
          <a:p>
            <a:endParaRPr kumimoji="1" lang="zh-CN" altLang="en-US" sz="2400" b="0" dirty="0">
              <a:latin typeface="STKaiti" charset="-122"/>
              <a:ea typeface="STKaiti" charset="-122"/>
              <a:cs typeface="STKaiti" charset="-122"/>
            </a:endParaRPr>
          </a:p>
          <a:p>
            <a:r>
              <a:rPr kumimoji="1" lang="zh-CN" altLang="en-US" sz="2400" b="0" dirty="0">
                <a:latin typeface="STKaiti" charset="-122"/>
                <a:ea typeface="STKaiti" charset="-122"/>
                <a:cs typeface="STKaiti" charset="-122"/>
              </a:rPr>
              <a:t>对于一些即将析构的临时类，移动构造函数</a:t>
            </a:r>
            <a:r>
              <a:rPr kumimoji="1" lang="zh-CN" altLang="en-US" sz="2400" b="0" dirty="0">
                <a:solidFill>
                  <a:srgbClr val="FF0000"/>
                </a:solidFill>
                <a:latin typeface="STKaiti" charset="-122"/>
                <a:ea typeface="STKaiti" charset="-122"/>
                <a:cs typeface="STKaiti" charset="-122"/>
              </a:rPr>
              <a:t>直接利用</a:t>
            </a:r>
            <a:r>
              <a:rPr kumimoji="1" lang="zh-CN" altLang="en-US" sz="2400" b="0" dirty="0">
                <a:latin typeface="STKaiti" charset="-122"/>
                <a:ea typeface="STKaiti" charset="-122"/>
                <a:cs typeface="STKaiti" charset="-122"/>
              </a:rPr>
              <a:t>了原来临时对象中的</a:t>
            </a:r>
            <a:r>
              <a:rPr kumimoji="1" lang="zh-CN" altLang="en-US" sz="2400" b="0" dirty="0">
                <a:solidFill>
                  <a:srgbClr val="FF0000"/>
                </a:solidFill>
                <a:latin typeface="STKaiti" charset="-122"/>
                <a:ea typeface="STKaiti" charset="-122"/>
                <a:cs typeface="STKaiti" charset="-122"/>
              </a:rPr>
              <a:t>堆内存</a:t>
            </a:r>
            <a:r>
              <a:rPr kumimoji="1" lang="zh-CN" altLang="en-US" sz="2400" b="0" dirty="0">
                <a:latin typeface="STKaiti" charset="-122"/>
                <a:ea typeface="STKaiti" charset="-122"/>
                <a:cs typeface="STKaiti" charset="-122"/>
              </a:rPr>
              <a:t>，新的对象无需开辟内存，临时对象无需释放内存，从而大大</a:t>
            </a:r>
            <a:r>
              <a:rPr kumimoji="1" lang="zh-CN" altLang="en-US" sz="2400" b="0" dirty="0">
                <a:solidFill>
                  <a:srgbClr val="FF0000"/>
                </a:solidFill>
                <a:latin typeface="STKaiti" charset="-122"/>
                <a:ea typeface="STKaiti" charset="-122"/>
                <a:cs typeface="STKaiti" charset="-122"/>
              </a:rPr>
              <a:t>提高计算效率</a:t>
            </a:r>
            <a:r>
              <a:rPr kumimoji="1" lang="zh-CN" altLang="en-US" sz="2400" b="0" dirty="0">
                <a:latin typeface="STKaiti" charset="-122"/>
                <a:ea typeface="STKaiti" charset="-122"/>
                <a:cs typeface="STKaiti" charset="-122"/>
              </a:rPr>
              <a:t>。</a:t>
            </a:r>
          </a:p>
        </p:txBody>
      </p:sp>
    </p:spTree>
    <p:extLst>
      <p:ext uri="{BB962C8B-B14F-4D97-AF65-F5344CB8AC3E}">
        <p14:creationId xmlns:p14="http://schemas.microsoft.com/office/powerpoint/2010/main" val="54410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395536" y="1124744"/>
            <a:ext cx="8424936" cy="5616624"/>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#include &lt;</a:t>
            </a:r>
            <a:r>
              <a:rPr kumimoji="1" lang="en-US" altLang="zh-CN" sz="1600" b="1" dirty="0" err="1">
                <a:latin typeface="Consolas" charset="0"/>
                <a:ea typeface="Consolas" charset="0"/>
                <a:cs typeface="Consolas" charset="0"/>
              </a:rPr>
              <a:t>iostream</a:t>
            </a:r>
            <a:r>
              <a:rPr kumimoji="1" lang="en-US" altLang="zh-CN" sz="1600" b="1" dirty="0">
                <a:latin typeface="Consolas" charset="0"/>
                <a:ea typeface="Consolas" charset="0"/>
                <a:cs typeface="Consolas" charset="0"/>
              </a:rPr>
              <a:t>&gt;</a:t>
            </a:r>
          </a:p>
          <a:p>
            <a:pPr marL="457200" lvl="1" indent="0">
              <a:lnSpc>
                <a:spcPct val="100000"/>
              </a:lnSpc>
              <a:spcBef>
                <a:spcPts val="0"/>
              </a:spcBef>
              <a:buNone/>
            </a:pPr>
            <a:r>
              <a:rPr kumimoji="1" lang="en-US" altLang="zh-CN" sz="1600" b="1" dirty="0">
                <a:latin typeface="Consolas" charset="0"/>
                <a:ea typeface="Consolas" charset="0"/>
                <a:cs typeface="Consolas" charset="0"/>
              </a:rPr>
              <a:t>using namespace </a:t>
            </a:r>
            <a:r>
              <a:rPr kumimoji="1" lang="en-US" altLang="zh-CN" sz="1600" b="1" dirty="0" err="1">
                <a:latin typeface="Consolas" charset="0"/>
                <a:ea typeface="Consolas" charset="0"/>
                <a:cs typeface="Consolas" charset="0"/>
              </a:rPr>
              <a:t>std</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class </a:t>
            </a:r>
            <a:r>
              <a:rPr kumimoji="1" lang="en-US" altLang="zh-CN" sz="1600" b="1" dirty="0" smtClean="0">
                <a:latin typeface="Consolas" charset="0"/>
                <a:ea typeface="Consolas" charset="0"/>
                <a:cs typeface="Consolas" charset="0"/>
              </a:rPr>
              <a:t>Test</a:t>
            </a:r>
            <a:r>
              <a:rPr kumimoji="1" lang="zh-CN" altLang="en-US" sz="1600" b="1" dirty="0" smtClean="0">
                <a:latin typeface="Consolas" charset="0"/>
                <a:ea typeface="Consolas" charset="0"/>
                <a:cs typeface="Consolas" charset="0"/>
              </a:rPr>
              <a:t> </a:t>
            </a:r>
            <a:r>
              <a:rPr kumimoji="1" lang="en-US" altLang="zh-CN" sz="1600" b="1" dirty="0" smtClean="0">
                <a:latin typeface="Consolas" charset="0"/>
                <a:ea typeface="Consolas" charset="0"/>
                <a:cs typeface="Consolas" charset="0"/>
              </a:rPr>
              <a:t>{</a:t>
            </a:r>
            <a:endParaRPr kumimoji="1" lang="en-US" altLang="zh-CN" sz="1600" b="1" dirty="0">
              <a:latin typeface="Consolas" charset="0"/>
              <a:ea typeface="Consolas" charset="0"/>
              <a:cs typeface="Consolas" charset="0"/>
            </a:endParaRPr>
          </a:p>
          <a:p>
            <a:pPr marL="457200" lvl="1" indent="0">
              <a:lnSpc>
                <a:spcPct val="100000"/>
              </a:lnSpc>
              <a:spcBef>
                <a:spcPts val="0"/>
              </a:spcBef>
              <a:buNone/>
            </a:pPr>
            <a:r>
              <a:rPr kumimoji="1" lang="en-US" altLang="zh-CN" sz="1600" b="1" dirty="0">
                <a:latin typeface="Consolas" charset="0"/>
                <a:ea typeface="Consolas" charset="0"/>
                <a:cs typeface="Consolas" charset="0"/>
              </a:rPr>
              <a:t>public:</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only for demo.</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new </a:t>
            </a:r>
            <a:r>
              <a:rPr kumimoji="1" lang="en-US" altLang="zh-CN" sz="1600" b="1" dirty="0" err="1">
                <a:solidFill>
                  <a:srgbClr val="FF0000"/>
                </a:solidFill>
                <a:latin typeface="Consolas" charset="0"/>
                <a:ea typeface="Consolas" charset="0"/>
                <a:cs typeface="Consolas" charset="0"/>
              </a:rPr>
              <a:t>int</a:t>
            </a:r>
            <a:r>
              <a:rPr kumimoji="1" lang="en-US" altLang="zh-CN" sz="1600" b="1" dirty="0">
                <a:solidFill>
                  <a:srgbClr val="FF0000"/>
                </a:solidFill>
                <a:latin typeface="Consolas" charset="0"/>
                <a:ea typeface="Consolas" charset="0"/>
                <a:cs typeface="Consolas" charset="0"/>
              </a:rPr>
              <a:t>(3);</a:t>
            </a: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为整数</a:t>
            </a:r>
            <a:r>
              <a:rPr kumimoji="1" lang="en-US" altLang="zh-CN" sz="1600" b="1" dirty="0">
                <a:solidFill>
                  <a:srgbClr val="008000"/>
                </a:solidFill>
                <a:latin typeface="Consolas" charset="0"/>
                <a:ea typeface="Consolas" charset="0"/>
                <a:cs typeface="Consolas" charset="0"/>
              </a:rPr>
              <a:t>3</a:t>
            </a:r>
            <a:r>
              <a:rPr kumimoji="1" lang="zh-CN" altLang="en-US" sz="1600" b="1" dirty="0">
                <a:solidFill>
                  <a:srgbClr val="008000"/>
                </a:solidFill>
                <a:latin typeface="Consolas" charset="0"/>
                <a:ea typeface="Consolas" charset="0"/>
                <a:cs typeface="Consolas" charset="0"/>
              </a:rPr>
              <a:t>申请内存</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if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delete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Test(</a:t>
            </a:r>
            <a:r>
              <a:rPr kumimoji="1" lang="en-US" altLang="zh-CN" sz="1600" b="1" dirty="0" err="1">
                <a:solidFill>
                  <a:srgbClr val="0070C0"/>
                </a:solidFill>
                <a:latin typeface="Consolas" charset="0"/>
                <a:ea typeface="Consolas" charset="0"/>
                <a:cs typeface="Consolas" charset="0"/>
              </a:rPr>
              <a:t>const</a:t>
            </a:r>
            <a:r>
              <a:rPr kumimoji="1" lang="en-US" altLang="zh-CN" sz="1600" b="1" dirty="0">
                <a:solidFill>
                  <a:srgbClr val="0070C0"/>
                </a:solidFill>
                <a:latin typeface="Consolas" charset="0"/>
                <a:ea typeface="Consolas" charset="0"/>
                <a:cs typeface="Consolas" charset="0"/>
              </a:rPr>
              <a:t> Test&amp;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(new </a:t>
            </a:r>
            <a:r>
              <a:rPr kumimoji="1" lang="en-US" altLang="zh-CN" sz="1600" b="1" dirty="0" err="1">
                <a:solidFill>
                  <a:srgbClr val="FF0000"/>
                </a:solidFill>
                <a:latin typeface="Consolas" charset="0"/>
                <a:ea typeface="Consolas" charset="0"/>
                <a:cs typeface="Consolas" charset="0"/>
              </a:rPr>
              <a:t>int</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a:t>
            </a:r>
            <a:r>
              <a:rPr kumimoji="1" lang="en-US" altLang="zh-CN" sz="1600" b="1" dirty="0">
                <a:solidFill>
                  <a:srgbClr val="0070C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a:t>
            </a:r>
            <a:r>
              <a:rPr kumimoji="1" lang="en-US" altLang="zh-CN" sz="1600" b="1" dirty="0" err="1">
                <a:solidFill>
                  <a:srgbClr val="0070C0"/>
                </a:solidFill>
                <a:latin typeface="Consolas" charset="0"/>
                <a:ea typeface="Consolas" charset="0"/>
                <a:cs typeface="Consolas" charset="0"/>
              </a:rPr>
              <a:t>cout</a:t>
            </a:r>
            <a:r>
              <a:rPr kumimoji="1" lang="en-US" altLang="zh-CN" sz="1600" b="1" dirty="0">
                <a:solidFill>
                  <a:srgbClr val="0070C0"/>
                </a:solidFill>
                <a:latin typeface="Consolas" charset="0"/>
                <a:ea typeface="Consolas" charset="0"/>
                <a:cs typeface="Consolas" charset="0"/>
              </a:rPr>
              <a:t> &lt;&lt; "Test(</a:t>
            </a:r>
            <a:r>
              <a:rPr kumimoji="1" lang="en-US" altLang="zh-CN" sz="1600" b="1" dirty="0" err="1">
                <a:solidFill>
                  <a:srgbClr val="0070C0"/>
                </a:solidFill>
                <a:latin typeface="Consolas" charset="0"/>
                <a:ea typeface="Consolas" charset="0"/>
                <a:cs typeface="Consolas" charset="0"/>
              </a:rPr>
              <a:t>const</a:t>
            </a:r>
            <a:r>
              <a:rPr kumimoji="1" lang="en-US" altLang="zh-CN" sz="1600" b="1" dirty="0">
                <a:solidFill>
                  <a:srgbClr val="0070C0"/>
                </a:solidFill>
                <a:latin typeface="Consolas" charset="0"/>
                <a:ea typeface="Consolas" charset="0"/>
                <a:cs typeface="Consolas" charset="0"/>
              </a:rPr>
              <a:t> Test&amp;) called. this-&gt;</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&lt;&lt; hex &lt;&lt;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&lt;&lt; </a:t>
            </a:r>
            <a:r>
              <a:rPr kumimoji="1" lang="en-US" altLang="zh-CN" sz="1600" b="1" dirty="0" err="1">
                <a:solidFill>
                  <a:srgbClr val="0070C0"/>
                </a:solidFill>
                <a:latin typeface="Consolas" charset="0"/>
                <a:ea typeface="Consolas" charset="0"/>
                <a:cs typeface="Consolas" charset="0"/>
              </a:rPr>
              <a:t>endl</a:t>
            </a:r>
            <a:r>
              <a:rPr kumimoji="1" lang="en-US" altLang="zh-CN" sz="1600" b="1" dirty="0">
                <a:solidFill>
                  <a:srgbClr val="0070C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Test(Test&amp;&amp;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cout</a:t>
            </a:r>
            <a:r>
              <a:rPr kumimoji="1" lang="en-US" altLang="zh-CN" sz="1600" b="1" dirty="0">
                <a:solidFill>
                  <a:srgbClr val="FF0000"/>
                </a:solidFill>
                <a:latin typeface="Consolas" charset="0"/>
                <a:ea typeface="Consolas" charset="0"/>
                <a:cs typeface="Consolas" charset="0"/>
              </a:rPr>
              <a:t> &lt;&lt; "Test(Test&amp;&amp;)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&lt;&lt; hex &lt;&lt;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&lt;&lt; </a:t>
            </a:r>
            <a:r>
              <a:rPr kumimoji="1" lang="en-US" altLang="zh-CN" sz="1600" b="1" dirty="0" err="1">
                <a:solidFill>
                  <a:srgbClr val="FF0000"/>
                </a:solidFill>
                <a:latin typeface="Consolas" charset="0"/>
                <a:ea typeface="Consolas" charset="0"/>
                <a:cs typeface="Consolas" charset="0"/>
              </a:rPr>
              <a:t>endl</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 </a:t>
            </a:r>
            <a:r>
              <a:rPr kumimoji="1" lang="en-US" altLang="zh-CN" sz="1600" b="1" dirty="0" err="1">
                <a:solidFill>
                  <a:srgbClr val="FF0000"/>
                </a:solidFill>
                <a:latin typeface="Consolas" charset="0"/>
                <a:ea typeface="Consolas" charset="0"/>
                <a:cs typeface="Consolas" charset="0"/>
              </a:rPr>
              <a:t>nullptr</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Tree>
    <p:extLst>
      <p:ext uri="{BB962C8B-B14F-4D97-AF65-F5344CB8AC3E}">
        <p14:creationId xmlns:p14="http://schemas.microsoft.com/office/powerpoint/2010/main" val="2083193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395536" y="1484784"/>
            <a:ext cx="8424936" cy="4320480"/>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return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a:lnSpc>
                <a:spcPct val="100000"/>
              </a:lnSpc>
              <a:spcBef>
                <a:spcPts val="0"/>
              </a:spcBef>
              <a:buNone/>
            </a:pPr>
            <a:r>
              <a:rPr kumimoji="1" lang="en-US" altLang="zh-CN" sz="1600" b="1" dirty="0">
                <a:latin typeface="Consolas" charset="0"/>
                <a:ea typeface="Consolas" charset="0"/>
                <a:cs typeface="Consolas" charset="0"/>
              </a:rPr>
              <a:t>	Test a =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fun(a);</a:t>
            </a:r>
          </a:p>
          <a:p>
            <a:pPr marL="457200" lvl="1" indent="0">
              <a:lnSpc>
                <a:spcPct val="100000"/>
              </a:lnSpc>
              <a:spcBef>
                <a:spcPts val="0"/>
              </a:spcBef>
              <a:buNone/>
            </a:pPr>
            <a:r>
              <a:rPr kumimoji="1" lang="en-US" altLang="zh-CN" sz="1600" b="1" dirty="0">
                <a:latin typeface="Consolas" charset="0"/>
                <a:ea typeface="Consolas" charset="0"/>
                <a:cs typeface="Consolas" charset="0"/>
              </a:rPr>
              <a:t>	return 0;</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Tree>
    <p:extLst>
      <p:ext uri="{BB962C8B-B14F-4D97-AF65-F5344CB8AC3E}">
        <p14:creationId xmlns:p14="http://schemas.microsoft.com/office/powerpoint/2010/main" val="28948935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p>
          <a:p>
            <a:pPr marL="457200" lvl="1" indent="0">
              <a:lnSpc>
                <a:spcPct val="100000"/>
              </a:lnSpc>
              <a:spcBef>
                <a:spcPts val="0"/>
              </a:spcBef>
              <a:buNone/>
            </a:pPr>
            <a:r>
              <a:rPr kumimoji="1" lang="zh-CN" altLang="en-US" sz="1800" b="1" dirty="0">
                <a:solidFill>
                  <a:srgbClr val="FF0000"/>
                </a:solidFill>
                <a:latin typeface="Consolas" charset="0"/>
                <a:ea typeface="Consolas" charset="0"/>
                <a:cs typeface="Consolas" charset="0"/>
              </a:rPr>
              <a:t>     </a:t>
            </a:r>
            <a:r>
              <a:rPr kumimoji="1" lang="en-US" altLang="zh-CN" sz="1800" b="1" dirty="0">
                <a:solidFill>
                  <a:srgbClr val="FF0000"/>
                </a:solidFill>
                <a:latin typeface="Consolas" charset="0"/>
                <a:ea typeface="Consolas" charset="0"/>
                <a:cs typeface="Consolas" charset="0"/>
              </a:rPr>
              <a:t>this-&gt;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930209"/>
            <a:ext cx="4132299"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2000" dirty="0">
                <a:solidFill>
                  <a:schemeClr val="tx1"/>
                </a:solidFill>
              </a:rPr>
              <a:t>Q:</a:t>
            </a:r>
            <a:r>
              <a:rPr kumimoji="1" lang="zh-CN" altLang="en-US" sz="2000" dirty="0">
                <a:solidFill>
                  <a:schemeClr val="tx1"/>
                </a:solidFill>
              </a:rPr>
              <a:t>为什么</a:t>
            </a:r>
            <a:r>
              <a:rPr kumimoji="1" lang="zh-CN" altLang="en-US" sz="2000" dirty="0">
                <a:solidFill>
                  <a:srgbClr val="FF0000"/>
                </a:solidFill>
              </a:rPr>
              <a:t>没有调用</a:t>
            </a:r>
            <a:r>
              <a:rPr kumimoji="1" lang="zh-CN" altLang="en-US" sz="2000" dirty="0">
                <a:solidFill>
                  <a:schemeClr val="tx1"/>
                </a:solidFill>
              </a:rPr>
              <a:t>移动构造函数？也少调用了几次拷贝构造函数？</a:t>
            </a:r>
            <a:endParaRPr kumimoji="1" lang="en-US" altLang="zh-CN" sz="2000" dirty="0">
              <a:solidFill>
                <a:schemeClr val="tx1"/>
              </a:solidFill>
            </a:endParaRPr>
          </a:p>
          <a:p>
            <a:pPr marL="0" indent="0">
              <a:lnSpc>
                <a:spcPct val="100000"/>
              </a:lnSpc>
              <a:buNone/>
            </a:pPr>
            <a:r>
              <a:rPr kumimoji="1" lang="en-US" altLang="zh-CN" sz="2000" dirty="0">
                <a:solidFill>
                  <a:schemeClr val="tx1"/>
                </a:solidFill>
              </a:rPr>
              <a:t>A:</a:t>
            </a:r>
            <a:r>
              <a:rPr kumimoji="1" lang="zh-CN" altLang="en-US" sz="2000" dirty="0">
                <a:solidFill>
                  <a:schemeClr val="tx1"/>
                </a:solidFill>
              </a:rPr>
              <a:t>编译器进行了</a:t>
            </a:r>
            <a:r>
              <a:rPr kumimoji="1" lang="zh-CN" altLang="en-US" sz="2000" dirty="0">
                <a:solidFill>
                  <a:srgbClr val="FF0000"/>
                </a:solidFill>
              </a:rPr>
              <a:t>返回值优化</a:t>
            </a:r>
            <a:r>
              <a:rPr kumimoji="1" lang="zh-CN" altLang="en-US" sz="2000" dirty="0">
                <a:solidFill>
                  <a:schemeClr val="tx1"/>
                </a:solidFill>
              </a:rPr>
              <a:t>。</a:t>
            </a:r>
          </a:p>
        </p:txBody>
      </p:sp>
      <p:sp>
        <p:nvSpPr>
          <p:cNvPr id="7" name="内容占位符 2"/>
          <p:cNvSpPr txBox="1">
            <a:spLocks/>
          </p:cNvSpPr>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583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p>
          <a:p>
            <a:pPr marL="457200" lvl="1" indent="0">
              <a:lnSpc>
                <a:spcPct val="100000"/>
              </a:lnSpc>
              <a:spcBef>
                <a:spcPts val="0"/>
              </a:spcBef>
              <a:buNone/>
            </a:pPr>
            <a:r>
              <a:rPr kumimoji="1" lang="zh-CN" altLang="en-US" sz="1800" b="1" dirty="0">
                <a:solidFill>
                  <a:srgbClr val="FF0000"/>
                </a:solidFill>
                <a:latin typeface="Consolas" charset="0"/>
                <a:ea typeface="Consolas" charset="0"/>
                <a:cs typeface="Consolas" charset="0"/>
              </a:rPr>
              <a:t>     </a:t>
            </a:r>
            <a:r>
              <a:rPr kumimoji="1" lang="en-US" altLang="zh-CN" sz="1800" b="1" dirty="0">
                <a:solidFill>
                  <a:srgbClr val="FF0000"/>
                </a:solidFill>
                <a:latin typeface="Consolas" charset="0"/>
                <a:ea typeface="Consolas" charset="0"/>
                <a:cs typeface="Consolas" charset="0"/>
              </a:rPr>
              <a:t>this-&gt;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751145"/>
            <a:ext cx="4320480"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dirty="0" smtClean="0">
                <a:solidFill>
                  <a:srgbClr val="FF0000"/>
                </a:solidFill>
              </a:rPr>
              <a:t>返回</a:t>
            </a:r>
            <a:r>
              <a:rPr kumimoji="1" lang="zh-CN" altLang="en-US" sz="2000" dirty="0">
                <a:solidFill>
                  <a:srgbClr val="FF0000"/>
                </a:solidFill>
              </a:rPr>
              <a:t>值</a:t>
            </a:r>
            <a:r>
              <a:rPr kumimoji="1" lang="zh-CN" altLang="en-US" sz="2000" dirty="0" smtClean="0">
                <a:solidFill>
                  <a:srgbClr val="FF0000"/>
                </a:solidFill>
              </a:rPr>
              <a:t>优化</a:t>
            </a:r>
            <a:r>
              <a:rPr kumimoji="1" lang="zh-CN" altLang="en-US" sz="2000" dirty="0" smtClean="0">
                <a:solidFill>
                  <a:schemeClr val="tx1"/>
                </a:solidFill>
              </a:rPr>
              <a:t>的两个条件：</a:t>
            </a:r>
            <a:endParaRPr kumimoji="1" lang="en-US" altLang="zh-CN" sz="2000" dirty="0" smtClean="0">
              <a:solidFill>
                <a:schemeClr val="tx1"/>
              </a:solidFill>
            </a:endParaRPr>
          </a:p>
          <a:p>
            <a:pPr marL="342900" indent="-342900">
              <a:lnSpc>
                <a:spcPct val="100000"/>
              </a:lnSpc>
              <a:buAutoNum type="arabicParenR"/>
            </a:pPr>
            <a:r>
              <a:rPr lang="en-US" altLang="zh-CN" sz="1800" dirty="0" smtClean="0">
                <a:solidFill>
                  <a:schemeClr val="tx1"/>
                </a:solidFill>
                <a:latin typeface="Arial" panose="020B0604020202020204" pitchFamily="34" charset="0"/>
                <a:ea typeface="宋体" panose="02010600030101010101" pitchFamily="2" charset="-122"/>
              </a:rPr>
              <a:t>return </a:t>
            </a:r>
            <a:r>
              <a:rPr lang="zh-CN" altLang="en-US" sz="1800" dirty="0">
                <a:solidFill>
                  <a:schemeClr val="tx1"/>
                </a:solidFill>
                <a:latin typeface="Arial" panose="020B0604020202020204" pitchFamily="34" charset="0"/>
                <a:ea typeface="宋体" panose="02010600030101010101" pitchFamily="2" charset="-122"/>
              </a:rPr>
              <a:t>的值类型</a:t>
            </a:r>
            <a:r>
              <a:rPr lang="zh-CN" altLang="en-US" sz="1800" dirty="0" smtClean="0">
                <a:solidFill>
                  <a:schemeClr val="tx1"/>
                </a:solidFill>
                <a:latin typeface="Arial" panose="020B0604020202020204" pitchFamily="34" charset="0"/>
                <a:ea typeface="宋体" panose="02010600030101010101" pitchFamily="2" charset="-122"/>
              </a:rPr>
              <a:t>与函数</a:t>
            </a:r>
            <a:r>
              <a:rPr lang="zh-CN" altLang="en-US" sz="1800" dirty="0">
                <a:solidFill>
                  <a:schemeClr val="tx1"/>
                </a:solidFill>
                <a:latin typeface="Arial" panose="020B0604020202020204" pitchFamily="34" charset="0"/>
                <a:ea typeface="宋体" panose="02010600030101010101" pitchFamily="2" charset="-122"/>
              </a:rPr>
              <a:t>签名的返回值类型</a:t>
            </a:r>
            <a:r>
              <a:rPr lang="zh-CN" altLang="en-US" sz="1800" dirty="0" smtClean="0">
                <a:solidFill>
                  <a:schemeClr val="tx1"/>
                </a:solidFill>
                <a:latin typeface="Arial" panose="020B0604020202020204" pitchFamily="34" charset="0"/>
                <a:ea typeface="宋体" panose="02010600030101010101" pitchFamily="2" charset="-122"/>
              </a:rPr>
              <a:t>相同；</a:t>
            </a:r>
            <a:endParaRPr lang="en-US" altLang="zh-CN" sz="1800" dirty="0">
              <a:solidFill>
                <a:schemeClr val="tx1"/>
              </a:solidFill>
              <a:latin typeface="Arial" panose="020B0604020202020204" pitchFamily="34" charset="0"/>
              <a:ea typeface="宋体" panose="02010600030101010101" pitchFamily="2" charset="-122"/>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a:t>
            </a:r>
            <a:r>
              <a:rPr lang="en-US" altLang="zh-CN" sz="1800" dirty="0" smtClean="0">
                <a:solidFill>
                  <a:schemeClr val="tx1"/>
                </a:solidFill>
                <a:latin typeface="Arial" panose="020B0604020202020204" pitchFamily="34" charset="0"/>
                <a:ea typeface="宋体" panose="02010600030101010101" pitchFamily="2" charset="-122"/>
              </a:rPr>
              <a:t>eturn</a:t>
            </a:r>
            <a:r>
              <a:rPr lang="zh-CN" altLang="en-US" sz="1800" dirty="0" smtClean="0">
                <a:solidFill>
                  <a:schemeClr val="tx1"/>
                </a:solidFill>
                <a:latin typeface="Arial" panose="020B0604020202020204" pitchFamily="34" charset="0"/>
                <a:ea typeface="宋体" panose="02010600030101010101" pitchFamily="2" charset="-122"/>
              </a:rPr>
              <a:t>的是一个局部对象</a:t>
            </a:r>
            <a:r>
              <a:rPr lang="zh-CN" altLang="en-US" sz="1800" dirty="0">
                <a:solidFill>
                  <a:schemeClr val="tx1"/>
                </a:solidFill>
                <a:latin typeface="Arial" panose="020B0604020202020204" pitchFamily="34" charset="0"/>
                <a:ea typeface="宋体" panose="02010600030101010101" pitchFamily="2" charset="-122"/>
              </a:rPr>
              <a:t>。</a:t>
            </a:r>
          </a:p>
          <a:p>
            <a:pPr marL="0" indent="0">
              <a:lnSpc>
                <a:spcPct val="100000"/>
              </a:lnSpc>
              <a:buNone/>
            </a:pPr>
            <a:endParaRPr kumimoji="1" lang="zh-CN" altLang="en-US" sz="2000" dirty="0">
              <a:solidFill>
                <a:schemeClr val="tx1"/>
              </a:solidFill>
            </a:endParaRPr>
          </a:p>
        </p:txBody>
      </p:sp>
      <p:sp>
        <p:nvSpPr>
          <p:cNvPr id="7" name="内容占位符 2"/>
          <p:cNvSpPr txBox="1">
            <a:spLocks/>
          </p:cNvSpPr>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 name="矩形 1"/>
          <p:cNvSpPr/>
          <p:nvPr/>
        </p:nvSpPr>
        <p:spPr>
          <a:xfrm>
            <a:off x="940578" y="6239053"/>
            <a:ext cx="7231822" cy="646331"/>
          </a:xfrm>
          <a:prstGeom prst="rect">
            <a:avLst/>
          </a:prstGeom>
        </p:spPr>
        <p:txBody>
          <a:bodyPr wrap="square">
            <a:spAutoFit/>
          </a:bodyPr>
          <a:lstStyle/>
          <a:p>
            <a:pPr algn="just"/>
            <a:r>
              <a:rPr lang="zh-CN" altLang="en-US" b="1" dirty="0" smtClean="0">
                <a:latin typeface="Consolas" charset="0"/>
                <a:ea typeface="Consolas" charset="0"/>
                <a:cs typeface="Consolas" charset="0"/>
              </a:rPr>
              <a:t>*返回值优化的进一步说明可参考：</a:t>
            </a:r>
            <a:endParaRPr lang="en-US" altLang="zh-CN" b="1" dirty="0" smtClean="0">
              <a:latin typeface="Consolas" charset="0"/>
              <a:ea typeface="Consolas" charset="0"/>
              <a:cs typeface="Consolas" charset="0"/>
            </a:endParaRPr>
          </a:p>
          <a:p>
            <a:pPr algn="ctr"/>
            <a:r>
              <a:rPr lang="en-US" altLang="zh-CN" b="1" dirty="0" smtClean="0">
                <a:latin typeface="Consolas" charset="0"/>
                <a:ea typeface="Consolas" charset="0"/>
                <a:cs typeface="Consolas" charset="0"/>
                <a:hlinkClick r:id="rId3"/>
              </a:rPr>
              <a:t>https</a:t>
            </a:r>
            <a:r>
              <a:rPr lang="en-US" altLang="zh-CN" b="1" dirty="0">
                <a:latin typeface="Consolas" charset="0"/>
                <a:ea typeface="Consolas" charset="0"/>
                <a:cs typeface="Consolas" charset="0"/>
                <a:hlinkClick r:id="rId3"/>
              </a:rPr>
              <a:t>://www.zhihu.com/question/27000013/answer/34846612</a:t>
            </a:r>
            <a:endParaRPr lang="zh-CN" altLang="en-US" dirty="0"/>
          </a:p>
        </p:txBody>
      </p:sp>
    </p:spTree>
    <p:extLst>
      <p:ext uri="{BB962C8B-B14F-4D97-AF65-F5344CB8AC3E}">
        <p14:creationId xmlns:p14="http://schemas.microsoft.com/office/powerpoint/2010/main" val="38933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上</a:t>
            </a:r>
            <a:r>
              <a:rPr kumimoji="1" lang="zh-CN" altLang="en-US" dirty="0"/>
              <a:t>周</a:t>
            </a:r>
            <a:r>
              <a:rPr kumimoji="1" lang="zh-CN" altLang="en-US" dirty="0" smtClean="0"/>
              <a:t>回顾练习</a:t>
            </a:r>
            <a:endParaRPr kumimoji="1" lang="zh-CN" altLang="en-US" dirty="0"/>
          </a:p>
        </p:txBody>
      </p:sp>
      <p:sp>
        <p:nvSpPr>
          <p:cNvPr id="3" name="内容占位符 2"/>
          <p:cNvSpPr>
            <a:spLocks noGrp="1"/>
          </p:cNvSpPr>
          <p:nvPr>
            <p:ph idx="1"/>
          </p:nvPr>
        </p:nvSpPr>
        <p:spPr/>
        <p:txBody>
          <a:bodyPr/>
          <a:lstStyle/>
          <a:p>
            <a:r>
              <a:rPr kumimoji="1" lang="zh-CN" altLang="en-US" dirty="0" smtClean="0"/>
              <a:t>判断下列说法的正误</a:t>
            </a:r>
            <a:endParaRPr kumimoji="1" lang="en-US" altLang="zh-CN" dirty="0" smtClean="0"/>
          </a:p>
          <a:p>
            <a:pPr lvl="1"/>
            <a:r>
              <a:rPr lang="en-US" altLang="zh-CN" dirty="0" smtClean="0">
                <a:sym typeface="华文仿宋" panose="02010600040101010101" pitchFamily="2" charset="-122"/>
              </a:rPr>
              <a:t>C++11</a:t>
            </a:r>
            <a:r>
              <a:rPr lang="zh-CN" altLang="en-US" dirty="0" smtClean="0">
                <a:sym typeface="华文仿宋" panose="02010600040101010101" pitchFamily="2" charset="-122"/>
              </a:rPr>
              <a:t>中，类内的非静态成员变量可以不通过构造函数进行初始化。</a:t>
            </a:r>
            <a:r>
              <a:rPr lang="zh-CN" altLang="en-US" dirty="0" smtClean="0">
                <a:solidFill>
                  <a:srgbClr val="FF0000"/>
                </a:solidFill>
                <a:sym typeface="华文仿宋" panose="02010600040101010101" pitchFamily="2" charset="-122"/>
              </a:rPr>
              <a:t>（正确）</a:t>
            </a:r>
            <a:endParaRPr lang="en-US" altLang="zh-CN" dirty="0" smtClean="0">
              <a:solidFill>
                <a:srgbClr val="FF0000"/>
              </a:solidFill>
              <a:sym typeface="华文仿宋" panose="02010600040101010101" pitchFamily="2" charset="-122"/>
            </a:endParaRPr>
          </a:p>
          <a:p>
            <a:pPr lvl="1"/>
            <a:r>
              <a:rPr lang="zh-CN" altLang="en-US" dirty="0" smtClean="0">
                <a:sym typeface="华文仿宋" panose="02010600040101010101" pitchFamily="2" charset="-122"/>
              </a:rPr>
              <a:t>当类中没有显式定义任何构造函数时，编译器会根据自身需要合成默认构造函数。</a:t>
            </a:r>
            <a:r>
              <a:rPr lang="zh-CN" altLang="en-US" dirty="0" smtClean="0">
                <a:solidFill>
                  <a:srgbClr val="FF0000"/>
                </a:solidFill>
                <a:sym typeface="华文仿宋" panose="02010600040101010101" pitchFamily="2" charset="-122"/>
              </a:rPr>
              <a:t>（正确）</a:t>
            </a:r>
            <a:endParaRPr lang="en-US" altLang="zh-CN" dirty="0" smtClean="0">
              <a:solidFill>
                <a:srgbClr val="FF0000"/>
              </a:solidFill>
              <a:sym typeface="华文仿宋" panose="02010600040101010101" pitchFamily="2" charset="-122"/>
            </a:endParaRPr>
          </a:p>
          <a:p>
            <a:pPr lvl="1"/>
            <a:r>
              <a:rPr kumimoji="1" lang="zh-CN" altLang="en-US" dirty="0" smtClean="0"/>
              <a:t>静态成员函数可以访问非静态成员变量</a:t>
            </a:r>
            <a:r>
              <a:rPr kumimoji="1" lang="zh-CN" altLang="en-US" dirty="0" smtClean="0">
                <a:solidFill>
                  <a:srgbClr val="FF0000"/>
                </a:solidFill>
              </a:rPr>
              <a:t>（错误）</a:t>
            </a:r>
            <a:endParaRPr kumimoji="1" lang="en-US" altLang="zh-CN" dirty="0" smtClean="0">
              <a:solidFill>
                <a:srgbClr val="FF0000"/>
              </a:solidFill>
            </a:endParaRPr>
          </a:p>
          <a:p>
            <a:pPr lvl="1"/>
            <a:r>
              <a:rPr kumimoji="1" lang="zh-CN" altLang="en-US" dirty="0" smtClean="0"/>
              <a:t>如果静态数据成员在</a:t>
            </a:r>
            <a:r>
              <a:rPr kumimoji="1" lang="en-US" altLang="zh-CN" dirty="0" smtClean="0"/>
              <a:t>.h</a:t>
            </a:r>
            <a:r>
              <a:rPr kumimoji="1" lang="zh-CN" altLang="en-US" dirty="0" smtClean="0"/>
              <a:t>文件中同时完成声明和定义，链接将无法进行</a:t>
            </a:r>
            <a:r>
              <a:rPr kumimoji="1" lang="zh-CN" altLang="en-US" dirty="0" smtClean="0">
                <a:solidFill>
                  <a:srgbClr val="FF0000"/>
                </a:solidFill>
              </a:rPr>
              <a:t>（正确）</a:t>
            </a:r>
            <a:endParaRPr kumimoji="1" lang="en-US" altLang="zh-CN" dirty="0" smtClean="0">
              <a:solidFill>
                <a:srgbClr val="FF0000"/>
              </a:solidFill>
            </a:endParaRPr>
          </a:p>
          <a:p>
            <a:pPr lvl="1"/>
            <a:r>
              <a:rPr kumimoji="1" lang="zh-CN" altLang="en-US" dirty="0" smtClean="0"/>
              <a:t>常量静态的成员变量只能在类外进行初始化</a:t>
            </a:r>
            <a:r>
              <a:rPr kumimoji="1" lang="zh-CN" altLang="en-US" dirty="0" smtClean="0">
                <a:solidFill>
                  <a:srgbClr val="FF0000"/>
                </a:solidFill>
              </a:rPr>
              <a:t>（错误）</a:t>
            </a:r>
            <a:endParaRPr kumimoji="1" lang="en-US" altLang="zh-CN" dirty="0" smtClean="0">
              <a:solidFill>
                <a:srgbClr val="FF0000"/>
              </a:solidFill>
            </a:endParaRPr>
          </a:p>
          <a:p>
            <a:pPr lvl="1"/>
            <a:r>
              <a:rPr kumimoji="1" lang="zh-CN" altLang="en-US" dirty="0" smtClean="0"/>
              <a:t>创建和删除对象时，</a:t>
            </a:r>
            <a:r>
              <a:rPr kumimoji="1" lang="en-US" altLang="zh-CN" dirty="0" smtClean="0"/>
              <a:t>new[]</a:t>
            </a:r>
            <a:r>
              <a:rPr kumimoji="1" lang="zh-CN" altLang="en-US" dirty="0" smtClean="0"/>
              <a:t>和</a:t>
            </a:r>
            <a:r>
              <a:rPr kumimoji="1" lang="en-US" altLang="zh-CN" dirty="0" smtClean="0"/>
              <a:t>delete</a:t>
            </a:r>
            <a:r>
              <a:rPr kumimoji="1" lang="zh-CN" altLang="en-US" dirty="0" smtClean="0"/>
              <a:t>同时使用可能会导致内存泄漏</a:t>
            </a:r>
            <a:r>
              <a:rPr kumimoji="1" lang="zh-CN" altLang="en-US" dirty="0" smtClean="0">
                <a:solidFill>
                  <a:srgbClr val="FF0000"/>
                </a:solidFill>
              </a:rPr>
              <a:t>（正确）</a:t>
            </a:r>
            <a:endParaRPr kumimoji="1" lang="en-US" altLang="zh-CN" dirty="0" smtClean="0">
              <a:solidFill>
                <a:srgbClr val="FF0000"/>
              </a:solidFill>
            </a:endParaRPr>
          </a:p>
          <a:p>
            <a:pPr lvl="1"/>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a:t>
            </a:fld>
            <a:endParaRPr lang="en-US" altLang="zh-CN"/>
          </a:p>
        </p:txBody>
      </p:sp>
    </p:spTree>
    <p:extLst>
      <p:ext uri="{BB962C8B-B14F-4D97-AF65-F5344CB8AC3E}">
        <p14:creationId xmlns:p14="http://schemas.microsoft.com/office/powerpoint/2010/main" val="32987054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40</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338228" y="1543195"/>
            <a:ext cx="5220072"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0x7f8951c04b90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0x0</a:t>
            </a: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a:t>
            </a:r>
            <a:r>
              <a:rPr kumimoji="1" lang="en-US" altLang="zh-CN" sz="1600" b="1" dirty="0" err="1">
                <a:solidFill>
                  <a:srgbClr val="00CC00"/>
                </a:solidFill>
                <a:latin typeface="Consolas" charset="0"/>
                <a:ea typeface="Consolas" charset="0"/>
                <a:cs typeface="Consolas" charset="0"/>
              </a:rPr>
              <a:t>tmp</a:t>
            </a:r>
            <a:r>
              <a:rPr kumimoji="1" lang="en-US" altLang="zh-CN" sz="1600" b="1" dirty="0">
                <a:solidFill>
                  <a:srgbClr val="00CC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0x7f8951c04b90</a:t>
            </a: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~a=</a:t>
            </a:r>
            <a:r>
              <a:rPr kumimoji="1" lang="en-US" altLang="zh-CN" sz="1600" b="1" dirty="0" err="1">
                <a:solidFill>
                  <a:srgbClr val="FF0000"/>
                </a:solidFill>
                <a:latin typeface="Consolas" charset="0"/>
                <a:ea typeface="Consolas" charset="0"/>
                <a:cs typeface="Consolas" charset="0"/>
              </a:rPr>
              <a:t>GetTemp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0x0</a:t>
            </a: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a:t>
            </a: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a:t>
            </a:r>
            <a:r>
              <a:rPr kumimoji="1" lang="en-US" altLang="zh-CN" sz="1600" b="1" dirty="0" err="1">
                <a:solidFill>
                  <a:srgbClr val="FF0000"/>
                </a:solidFill>
                <a:latin typeface="Consolas" charset="0"/>
                <a:ea typeface="Consolas" charset="0"/>
                <a:cs typeface="Consolas" charset="0"/>
              </a:rPr>
              <a:t>const</a:t>
            </a:r>
            <a:r>
              <a:rPr kumimoji="1" lang="en-US" altLang="zh-CN" sz="1600" b="1" dirty="0">
                <a:solidFill>
                  <a:srgbClr val="FF0000"/>
                </a:solidFill>
                <a:latin typeface="Consolas" charset="0"/>
                <a:ea typeface="Consolas" charset="0"/>
                <a:cs typeface="Consolas" charset="0"/>
              </a:rPr>
              <a:t> Test&amp;)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p:txBody>
      </p:sp>
      <p:sp>
        <p:nvSpPr>
          <p:cNvPr id="6" name="内容占位符 2"/>
          <p:cNvSpPr txBox="1">
            <a:spLocks/>
          </p:cNvSpPr>
          <p:nvPr/>
        </p:nvSpPr>
        <p:spPr bwMode="auto">
          <a:xfrm>
            <a:off x="1009428" y="5729758"/>
            <a:ext cx="705678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增加编译选项，禁止编译器进行返回值优化</a:t>
            </a:r>
          </a:p>
        </p:txBody>
      </p:sp>
      <p:sp>
        <p:nvSpPr>
          <p:cNvPr id="7" name="内容占位符 2"/>
          <p:cNvSpPr txBox="1">
            <a:spLocks/>
          </p:cNvSpPr>
          <p:nvPr/>
        </p:nvSpPr>
        <p:spPr bwMode="auto">
          <a:xfrm>
            <a:off x="1033340" y="6185589"/>
            <a:ext cx="8010152"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2987824" y="3068960"/>
            <a:ext cx="1872208" cy="129614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V="1">
            <a:off x="2331461" y="2362478"/>
            <a:ext cx="2509657" cy="483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206359" y="1682068"/>
            <a:ext cx="2509657" cy="2223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6"/>
          <p:cNvCxnSpPr/>
          <p:nvPr/>
        </p:nvCxnSpPr>
        <p:spPr>
          <a:xfrm>
            <a:off x="4699248" y="1117316"/>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437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499992" y="1613761"/>
            <a:ext cx="5004048"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 0x7fabf8c04b50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p:txBody>
      </p:sp>
      <p:sp>
        <p:nvSpPr>
          <p:cNvPr id="6" name="内容占位符 2"/>
          <p:cNvSpPr txBox="1">
            <a:spLocks/>
          </p:cNvSpPr>
          <p:nvPr/>
        </p:nvSpPr>
        <p:spPr bwMode="auto">
          <a:xfrm>
            <a:off x="858888" y="5830170"/>
            <a:ext cx="849694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删除移动构造函数、并且禁止编译器优化的输出结果</a:t>
            </a:r>
            <a:endParaRPr kumimoji="1" lang="en-US" altLang="zh-CN" sz="2400" dirty="0">
              <a:solidFill>
                <a:schemeClr val="tx1"/>
              </a:solidFill>
            </a:endParaRPr>
          </a:p>
        </p:txBody>
      </p:sp>
      <p:sp>
        <p:nvSpPr>
          <p:cNvPr id="7" name="内容占位符 2"/>
          <p:cNvSpPr txBox="1">
            <a:spLocks/>
          </p:cNvSpPr>
          <p:nvPr/>
        </p:nvSpPr>
        <p:spPr bwMode="auto">
          <a:xfrm>
            <a:off x="884040" y="6318506"/>
            <a:ext cx="8064896"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24" name="直接连接符 6"/>
          <p:cNvCxnSpPr/>
          <p:nvPr/>
        </p:nvCxnSpPr>
        <p:spPr>
          <a:xfrm>
            <a:off x="4716016" y="121772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5186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p>
        </p:txBody>
      </p:sp>
      <p:sp>
        <p:nvSpPr>
          <p:cNvPr id="3" name="内容占位符 2"/>
          <p:cNvSpPr>
            <a:spLocks noGrp="1"/>
          </p:cNvSpPr>
          <p:nvPr>
            <p:ph idx="1"/>
          </p:nvPr>
        </p:nvSpPr>
        <p:spPr>
          <a:xfrm>
            <a:off x="395536" y="1268760"/>
            <a:ext cx="8748464" cy="5544616"/>
          </a:xfrm>
        </p:spPr>
        <p:txBody>
          <a:bodyPr/>
          <a:lstStyle/>
          <a:p>
            <a:r>
              <a:rPr kumimoji="1" lang="zh-CN" altLang="en-US" dirty="0"/>
              <a:t>对左值调用移动构造函数</a:t>
            </a:r>
          </a:p>
          <a:p>
            <a:pPr lvl="1"/>
            <a:r>
              <a:rPr kumimoji="1" lang="zh-CN" altLang="en-US" dirty="0"/>
              <a:t>移动构造函数加快了右值初始化的构造速度。</a:t>
            </a:r>
            <a:endParaRPr kumimoji="1" lang="en-US" altLang="zh-CN" dirty="0"/>
          </a:p>
          <a:p>
            <a:pPr lvl="1"/>
            <a:r>
              <a:rPr kumimoji="1" lang="zh-CN" altLang="en-US" dirty="0"/>
              <a:t>如果有一个不需要的左值，如何调用移动构造函数？</a:t>
            </a:r>
            <a:endParaRPr kumimoji="1" lang="en-US" altLang="zh-CN" dirty="0"/>
          </a:p>
          <a:p>
            <a:r>
              <a:rPr kumimoji="1" lang="en-US" altLang="zh-CN" dirty="0" err="1">
                <a:latin typeface="STKaiti" charset="-122"/>
                <a:ea typeface="STKaiti" charset="-122"/>
                <a:cs typeface="STKaiti" charset="-122"/>
              </a:rPr>
              <a:t>std</a:t>
            </a:r>
            <a:r>
              <a:rPr kumimoji="1" lang="en-US" altLang="zh-CN" dirty="0">
                <a:latin typeface="STKaiti" charset="-122"/>
                <a:ea typeface="STKaiti" charset="-122"/>
                <a:cs typeface="STKaiti" charset="-122"/>
              </a:rPr>
              <a:t>::move</a:t>
            </a:r>
            <a:r>
              <a:rPr kumimoji="1" lang="zh-CN" altLang="en-US" dirty="0">
                <a:latin typeface="STKaiti" charset="-122"/>
                <a:ea typeface="STKaiti" charset="-122"/>
                <a:cs typeface="STKaiti" charset="-122"/>
              </a:rPr>
              <a:t>函数</a:t>
            </a:r>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解引用：将左值转化为右值。亦即，将变量和变量值分离，变量转化为未初始化变量，变量值处于“无主”状态。</a:t>
            </a:r>
            <a:endParaRPr kumimoji="1" lang="en-US" altLang="zh-CN" dirty="0">
              <a:latin typeface="STKaiti" charset="-122"/>
              <a:ea typeface="STKaiti" charset="-122"/>
              <a:cs typeface="STKaiti" charset="-122"/>
            </a:endParaRPr>
          </a:p>
          <a:p>
            <a:pPr marL="0" indent="0">
              <a:buNone/>
            </a:pPr>
            <a:endParaRPr kumimoji="1" lang="en-US" altLang="zh-CN" sz="2400" b="0" dirty="0">
              <a:solidFill>
                <a:srgbClr val="003366"/>
              </a:solidFill>
              <a:latin typeface="STKaiti" charset="-122"/>
              <a:ea typeface="STKaiti" charset="-122"/>
              <a:cs typeface="STKaiti" charset="-122"/>
            </a:endParaRPr>
          </a:p>
          <a:p>
            <a:pPr marL="0" indent="0">
              <a:buNone/>
            </a:pPr>
            <a:endParaRPr kumimoji="1" lang="en-US" altLang="zh-CN" sz="2400" b="0" dirty="0">
              <a:latin typeface="STKaiti" charset="-122"/>
              <a:ea typeface="STKaiti" charset="-122"/>
              <a:cs typeface="STKaiti" charset="-122"/>
            </a:endParaRPr>
          </a:p>
          <a:p>
            <a:pPr lvl="1"/>
            <a:r>
              <a:rPr kumimoji="1" lang="zh-CN" altLang="en-US" b="0" dirty="0">
                <a:solidFill>
                  <a:schemeClr val="tx1"/>
                </a:solidFill>
                <a:latin typeface="STKaiti" charset="-122"/>
                <a:ea typeface="STKaiti" charset="-122"/>
                <a:cs typeface="STKaiti" charset="-122"/>
              </a:rPr>
              <a:t>上面的结果是，</a:t>
            </a:r>
            <a:r>
              <a:rPr kumimoji="1" lang="en-US" altLang="zh-CN" b="0" dirty="0">
                <a:solidFill>
                  <a:schemeClr val="tx1"/>
                </a:solidFill>
                <a:latin typeface="STKaiti" charset="-122"/>
                <a:ea typeface="STKaiti" charset="-122"/>
                <a:cs typeface="STKaiti" charset="-122"/>
              </a:rPr>
              <a:t>a</a:t>
            </a:r>
            <a:r>
              <a:rPr kumimoji="1" lang="zh-CN" altLang="en-US" dirty="0">
                <a:latin typeface="STKaiti" charset="-122"/>
                <a:ea typeface="STKaiti" charset="-122"/>
                <a:cs typeface="STKaiti" charset="-122"/>
              </a:rPr>
              <a:t>变为</a:t>
            </a:r>
            <a:r>
              <a:rPr kumimoji="1" lang="zh-CN" altLang="en-US" b="0" dirty="0">
                <a:solidFill>
                  <a:schemeClr val="tx1"/>
                </a:solidFill>
                <a:latin typeface="STKaiti" charset="-122"/>
                <a:ea typeface="STKaiti" charset="-122"/>
                <a:cs typeface="STKaiti" charset="-122"/>
              </a:rPr>
              <a:t>一个没有赋值的</a:t>
            </a:r>
            <a:r>
              <a:rPr kumimoji="1" lang="en-US" altLang="zh-CN" b="0" dirty="0">
                <a:solidFill>
                  <a:schemeClr val="tx1"/>
                </a:solidFill>
                <a:latin typeface="STKaiti" charset="-122"/>
                <a:ea typeface="STKaiti" charset="-122"/>
                <a:cs typeface="STKaiti" charset="-122"/>
              </a:rPr>
              <a:t>Test</a:t>
            </a:r>
            <a:r>
              <a:rPr kumimoji="1" lang="zh-CN" altLang="en-US" b="0" dirty="0">
                <a:solidFill>
                  <a:schemeClr val="tx1"/>
                </a:solidFill>
                <a:latin typeface="STKaiti" charset="-122"/>
                <a:ea typeface="STKaiti" charset="-122"/>
                <a:cs typeface="STKaiti" charset="-122"/>
              </a:rPr>
              <a:t>类型变量，</a:t>
            </a:r>
            <a:r>
              <a:rPr kumimoji="1" lang="en-US" altLang="zh-CN" b="0" dirty="0">
                <a:solidFill>
                  <a:schemeClr val="tx1"/>
                </a:solidFill>
                <a:latin typeface="STKaiti" charset="-122"/>
                <a:ea typeface="STKaiti" charset="-122"/>
                <a:cs typeface="STKaiti" charset="-122"/>
              </a:rPr>
              <a:t>b</a:t>
            </a:r>
            <a:r>
              <a:rPr kumimoji="1" lang="zh-CN" altLang="en-US" b="0" dirty="0">
                <a:solidFill>
                  <a:schemeClr val="tx1"/>
                </a:solidFill>
                <a:latin typeface="STKaiti" charset="-122"/>
                <a:ea typeface="STKaiti" charset="-122"/>
                <a:cs typeface="STKaiti" charset="-122"/>
              </a:rPr>
              <a:t>“鸠占鹊巢”地霸占了</a:t>
            </a:r>
            <a:r>
              <a:rPr kumimoji="1" lang="en-US" altLang="zh-CN" b="0" dirty="0">
                <a:solidFill>
                  <a:schemeClr val="tx1"/>
                </a:solidFill>
                <a:latin typeface="STKaiti" charset="-122"/>
                <a:ea typeface="STKaiti" charset="-122"/>
                <a:cs typeface="STKaiti" charset="-122"/>
              </a:rPr>
              <a:t>a</a:t>
            </a:r>
            <a:r>
              <a:rPr kumimoji="1" lang="zh-CN" altLang="en-US" b="0" dirty="0">
                <a:solidFill>
                  <a:schemeClr val="tx1"/>
                </a:solidFill>
                <a:latin typeface="STKaiti" charset="-122"/>
                <a:ea typeface="STKaiti" charset="-122"/>
                <a:cs typeface="STKaiti" charset="-122"/>
              </a:rPr>
              <a:t>原来的值。</a:t>
            </a:r>
            <a:endParaRPr kumimoji="1" lang="en-US" altLang="zh-CN" b="0" dirty="0">
              <a:solidFill>
                <a:schemeClr val="tx1"/>
              </a:solidFill>
              <a:latin typeface="STKaiti" charset="-122"/>
              <a:ea typeface="STKaiti" charset="-122"/>
              <a:cs typeface="STKaiti" charset="-122"/>
            </a:endParaRPr>
          </a:p>
          <a:p>
            <a:pPr marL="0" indent="0">
              <a:spcBef>
                <a:spcPts val="600"/>
              </a:spcBef>
              <a:buNone/>
            </a:pPr>
            <a:r>
              <a:rPr lang="en-US" altLang="zh-CN" sz="1400" dirty="0">
                <a:solidFill>
                  <a:srgbClr val="6E200D"/>
                </a:solidFill>
                <a:latin typeface="Menlo-Regular" charset="0"/>
              </a:rPr>
              <a:t>                 </a:t>
            </a:r>
            <a:endParaRPr kumimoji="1" lang="en-US" altLang="zh-CN" sz="2400" b="0" dirty="0">
              <a:solidFill>
                <a:srgbClr val="003366"/>
              </a:solidFill>
              <a:latin typeface="STKaiti" charset="-122"/>
              <a:ea typeface="STKaiti" charset="-122"/>
              <a:cs typeface="STKaiti" charset="-122"/>
            </a:endParaRPr>
          </a:p>
          <a:p>
            <a:pPr lvl="1"/>
            <a:endParaRPr kumimoji="1" lang="zh-CN" altLang="en-US" dirty="0">
              <a:solidFill>
                <a:srgbClr val="003366"/>
              </a:solidFill>
              <a:latin typeface="STKaiti" charset="-122"/>
              <a:ea typeface="STKaiti" charset="-122"/>
              <a:cs typeface="STKaiti" charset="-122"/>
            </a:endParaRPr>
          </a:p>
          <a:p>
            <a:pPr marL="457200" lvl="1" indent="0">
              <a:buNone/>
            </a:pPr>
            <a:endParaRPr kumimoji="1" lang="en-US" altLang="zh-CN" dirty="0">
              <a:solidFill>
                <a:srgbClr val="FF0000"/>
              </a:solidFill>
            </a:endParaRPr>
          </a:p>
        </p:txBody>
      </p:sp>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4" name="文本框 3">
            <a:extLst>
              <a:ext uri="{FF2B5EF4-FFF2-40B4-BE49-F238E27FC236}">
                <a16:creationId xmlns:a16="http://schemas.microsoft.com/office/drawing/2014/main" xmlns="" id="{C343EF44-83AC-4201-9DA5-2D2B995C5FA4}"/>
              </a:ext>
            </a:extLst>
          </p:cNvPr>
          <p:cNvSpPr txBox="1"/>
          <p:nvPr/>
        </p:nvSpPr>
        <p:spPr>
          <a:xfrm>
            <a:off x="1331640" y="3797928"/>
            <a:ext cx="6109365" cy="707886"/>
          </a:xfrm>
          <a:prstGeom prst="rect">
            <a:avLst/>
          </a:prstGeom>
          <a:noFill/>
        </p:spPr>
        <p:txBody>
          <a:bodyPr wrap="none" rtlCol="0">
            <a:spAutoFit/>
          </a:bodyPr>
          <a:lstStyle/>
          <a:p>
            <a:r>
              <a:rPr lang="en-US" altLang="zh-CN" sz="2000" b="1" dirty="0">
                <a:latin typeface="Consolas" panose="020B0609020204030204" pitchFamily="49" charset="0"/>
              </a:rPr>
              <a:t>Test a;</a:t>
            </a:r>
          </a:p>
          <a:p>
            <a:r>
              <a:rPr lang="en-US" altLang="zh-CN" sz="2000" b="1" dirty="0">
                <a:latin typeface="Consolas" panose="020B0609020204030204" pitchFamily="49" charset="0"/>
              </a:rPr>
              <a:t>Test b = </a:t>
            </a:r>
            <a:r>
              <a:rPr lang="en-US" altLang="zh-CN" sz="2000" b="1" dirty="0" err="1">
                <a:latin typeface="Consolas" panose="020B0609020204030204" pitchFamily="49" charset="0"/>
              </a:rPr>
              <a:t>std</a:t>
            </a:r>
            <a:r>
              <a:rPr lang="en-US" altLang="zh-CN" sz="2000" b="1" dirty="0">
                <a:latin typeface="Consolas" panose="020B0609020204030204" pitchFamily="49" charset="0"/>
              </a:rPr>
              <a:t>::move(a) </a:t>
            </a:r>
            <a:r>
              <a:rPr lang="en-US" altLang="zh-CN" sz="2000" b="1" dirty="0">
                <a:solidFill>
                  <a:srgbClr val="008000"/>
                </a:solidFill>
                <a:latin typeface="Consolas" panose="020B0609020204030204" pitchFamily="49" charset="0"/>
              </a:rPr>
              <a:t>//a will not be used</a:t>
            </a:r>
            <a:endParaRPr lang="zh-CN" altLang="en-US" sz="2000" b="1" dirty="0">
              <a:solidFill>
                <a:srgbClr val="008000"/>
              </a:solidFill>
              <a:latin typeface="Consolas" panose="020B0609020204030204" pitchFamily="49" charset="0"/>
            </a:endParaRPr>
          </a:p>
        </p:txBody>
      </p:sp>
      <p:sp>
        <p:nvSpPr>
          <p:cNvPr id="7" name="文本框 6">
            <a:extLst>
              <a:ext uri="{FF2B5EF4-FFF2-40B4-BE49-F238E27FC236}">
                <a16:creationId xmlns:a16="http://schemas.microsoft.com/office/drawing/2014/main" xmlns="" id="{67B35981-72CC-4E29-97E2-5E2D49331460}"/>
              </a:ext>
            </a:extLst>
          </p:cNvPr>
          <p:cNvSpPr txBox="1"/>
          <p:nvPr/>
        </p:nvSpPr>
        <p:spPr>
          <a:xfrm>
            <a:off x="1475656" y="5471899"/>
            <a:ext cx="2300630" cy="400110"/>
          </a:xfrm>
          <a:prstGeom prst="rect">
            <a:avLst/>
          </a:prstGeom>
          <a:noFill/>
        </p:spPr>
        <p:txBody>
          <a:bodyPr wrap="none" rtlCol="0">
            <a:spAutoFit/>
          </a:bodyPr>
          <a:lstStyle/>
          <a:p>
            <a:r>
              <a:rPr lang="en-US" altLang="zh-CN" sz="2000" b="1" dirty="0" err="1">
                <a:latin typeface="Consolas" panose="020B0609020204030204" pitchFamily="49" charset="0"/>
              </a:rPr>
              <a:t>a.buf</a:t>
            </a:r>
            <a:r>
              <a:rPr lang="en-US" altLang="zh-CN" sz="2000" b="1" dirty="0">
                <a:latin typeface="Consolas" panose="020B0609020204030204" pitchFamily="49" charset="0"/>
              </a:rPr>
              <a:t> = </a:t>
            </a:r>
            <a:r>
              <a:rPr lang="en-US" altLang="zh-CN" sz="2000" b="1" dirty="0" err="1">
                <a:latin typeface="Consolas" panose="020B0609020204030204" pitchFamily="49" charset="0"/>
              </a:rPr>
              <a:t>nullptr</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5383469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a:p>
        </p:txBody>
      </p:sp>
      <p:sp>
        <p:nvSpPr>
          <p:cNvPr id="4" name="内容占位符 3"/>
          <p:cNvSpPr>
            <a:spLocks noGrp="1"/>
          </p:cNvSpPr>
          <p:nvPr>
            <p:ph idx="1"/>
          </p:nvPr>
        </p:nvSpPr>
        <p:spPr>
          <a:xfrm>
            <a:off x="628650" y="1628800"/>
            <a:ext cx="8047806" cy="1008112"/>
          </a:xfrm>
        </p:spPr>
        <p:txBody>
          <a:bodyPr/>
          <a:lstStyle/>
          <a:p>
            <a:r>
              <a:rPr lang="zh-CN" altLang="en-US" dirty="0"/>
              <a:t>右值引用结合</a:t>
            </a:r>
            <a:r>
              <a:rPr lang="en-US" altLang="zh-CN" dirty="0" err="1"/>
              <a:t>std</a:t>
            </a:r>
            <a:r>
              <a:rPr lang="en-US" altLang="zh-CN" dirty="0"/>
              <a:t>::move</a:t>
            </a:r>
            <a:r>
              <a:rPr lang="zh-CN" altLang="en-US" dirty="0"/>
              <a:t>可以显著提高</a:t>
            </a:r>
            <a:r>
              <a:rPr lang="en-US" altLang="zh-CN" dirty="0"/>
              <a:t>swap</a:t>
            </a:r>
            <a:r>
              <a:rPr lang="zh-CN" altLang="en-US" dirty="0"/>
              <a:t>函数的性能。</a:t>
            </a:r>
          </a:p>
        </p:txBody>
      </p:sp>
      <p:sp>
        <p:nvSpPr>
          <p:cNvPr id="6" name="内容占位符 3"/>
          <p:cNvSpPr txBox="1">
            <a:spLocks/>
          </p:cNvSpPr>
          <p:nvPr/>
        </p:nvSpPr>
        <p:spPr bwMode="auto">
          <a:xfrm>
            <a:off x="395536"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 copy a to </a:t>
            </a:r>
            <a:r>
              <a:rPr lang="en-US" altLang="zh-CN" sz="2000" b="0" dirty="0" err="1"/>
              <a:t>tmp</a:t>
            </a:r>
            <a:r>
              <a:rPr lang="en-US" altLang="zh-CN" sz="2000" b="0" dirty="0"/>
              <a:t> </a:t>
            </a:r>
          </a:p>
          <a:p>
            <a:pPr marL="0" indent="0">
              <a:buNone/>
            </a:pPr>
            <a:r>
              <a:rPr lang="en-US" altLang="zh-CN" sz="2000" b="0" dirty="0"/>
              <a:t>     a = b;// copy b to a </a:t>
            </a:r>
          </a:p>
          <a:p>
            <a:pPr marL="0" indent="0">
              <a:buNone/>
            </a:pPr>
            <a:r>
              <a:rPr lang="en-US" altLang="zh-CN" sz="2000" b="0" dirty="0"/>
              <a:t>     b = </a:t>
            </a:r>
            <a:r>
              <a:rPr lang="en-US" altLang="zh-CN" sz="2000" b="0" dirty="0" err="1"/>
              <a:t>tmp</a:t>
            </a:r>
            <a:r>
              <a:rPr lang="en-US" altLang="zh-CN" sz="2000" b="0" dirty="0"/>
              <a:t>;// copy </a:t>
            </a:r>
            <a:r>
              <a:rPr lang="en-US" altLang="zh-CN" sz="2000" b="0" dirty="0" err="1"/>
              <a:t>tmp</a:t>
            </a:r>
            <a:r>
              <a:rPr lang="en-US" altLang="zh-CN" sz="2000" b="0" dirty="0"/>
              <a:t> to b </a:t>
            </a:r>
          </a:p>
          <a:p>
            <a:pPr marL="0" indent="0">
              <a:buNone/>
            </a:pPr>
            <a:r>
              <a:rPr lang="en-US" altLang="zh-CN" sz="2000" b="0" dirty="0"/>
              <a:t>}</a:t>
            </a:r>
          </a:p>
        </p:txBody>
      </p:sp>
      <p:cxnSp>
        <p:nvCxnSpPr>
          <p:cNvPr id="7" name="直接连接符 6"/>
          <p:cNvCxnSpPr/>
          <p:nvPr/>
        </p:nvCxnSpPr>
        <p:spPr>
          <a:xfrm>
            <a:off x="4850295" y="2852936"/>
            <a:ext cx="0" cy="295232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内容占位符 3"/>
          <p:cNvSpPr txBox="1">
            <a:spLocks/>
          </p:cNvSpPr>
          <p:nvPr/>
        </p:nvSpPr>
        <p:spPr bwMode="auto">
          <a:xfrm>
            <a:off x="5148064" y="3068960"/>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t>
            </a:r>
            <a:r>
              <a:rPr lang="en-US" altLang="zh-CN" sz="2000" b="0" dirty="0" err="1">
                <a:solidFill>
                  <a:srgbClr val="FF0000"/>
                </a:solidFill>
              </a:rPr>
              <a:t>std</a:t>
            </a:r>
            <a:r>
              <a:rPr lang="en-US" altLang="zh-CN" sz="2000" b="0" dirty="0">
                <a:solidFill>
                  <a:srgbClr val="FF0000"/>
                </a:solidFill>
              </a:rPr>
              <a:t>::move(a)</a:t>
            </a:r>
            <a:r>
              <a:rPr lang="en-US" altLang="zh-CN" sz="2000" b="0" dirty="0">
                <a:solidFill>
                  <a:srgbClr val="002060"/>
                </a:solidFill>
              </a:rPr>
              <a:t>)</a:t>
            </a:r>
            <a:r>
              <a:rPr lang="en-US" altLang="zh-CN" sz="2000" b="0" dirty="0">
                <a:solidFill>
                  <a:schemeClr val="tx1"/>
                </a:solidFill>
              </a:rPr>
              <a:t>;</a:t>
            </a:r>
          </a:p>
          <a:p>
            <a:pPr marL="0" indent="0">
              <a:buNone/>
            </a:pPr>
            <a:r>
              <a:rPr lang="en-US" altLang="zh-CN" sz="2000" b="0" dirty="0"/>
              <a:t>     a = </a:t>
            </a:r>
            <a:r>
              <a:rPr lang="en-US" altLang="zh-CN" sz="2000" b="0" dirty="0" err="1">
                <a:solidFill>
                  <a:srgbClr val="FF0000"/>
                </a:solidFill>
              </a:rPr>
              <a:t>std</a:t>
            </a:r>
            <a:r>
              <a:rPr lang="en-US" altLang="zh-CN" sz="2000" b="0" dirty="0">
                <a:solidFill>
                  <a:srgbClr val="FF0000"/>
                </a:solidFill>
              </a:rPr>
              <a:t>::move(b)</a:t>
            </a:r>
            <a:r>
              <a:rPr lang="en-US" altLang="zh-CN" sz="2000" b="0" dirty="0">
                <a:solidFill>
                  <a:schemeClr val="tx1"/>
                </a:solidFill>
              </a:rPr>
              <a:t>;</a:t>
            </a:r>
          </a:p>
          <a:p>
            <a:pPr marL="0" indent="0">
              <a:buNone/>
            </a:pPr>
            <a:r>
              <a:rPr lang="en-US" altLang="zh-CN" sz="2000" b="0" dirty="0"/>
              <a:t>     b = </a:t>
            </a:r>
            <a:r>
              <a:rPr lang="en-US" altLang="zh-CN" sz="2000" b="0" dirty="0" err="1">
                <a:solidFill>
                  <a:srgbClr val="FF0000"/>
                </a:solidFill>
              </a:rPr>
              <a:t>std</a:t>
            </a:r>
            <a:r>
              <a:rPr lang="en-US" altLang="zh-CN" sz="2000" b="0" dirty="0">
                <a:solidFill>
                  <a:srgbClr val="FF0000"/>
                </a:solidFill>
              </a:rPr>
              <a:t>::move(</a:t>
            </a:r>
            <a:r>
              <a:rPr lang="en-US" altLang="zh-CN" sz="2000" b="0" dirty="0" err="1">
                <a:solidFill>
                  <a:srgbClr val="FF0000"/>
                </a:solidFill>
              </a:rPr>
              <a:t>tmp</a:t>
            </a:r>
            <a:r>
              <a:rPr lang="en-US" altLang="zh-CN" sz="2000" b="0" dirty="0">
                <a:solidFill>
                  <a:srgbClr val="FF0000"/>
                </a:solidFill>
              </a:rPr>
              <a:t>)</a:t>
            </a:r>
            <a:r>
              <a:rPr lang="en-US" altLang="zh-CN" sz="2000" b="0" dirty="0">
                <a:solidFill>
                  <a:schemeClr val="tx1"/>
                </a:solidFill>
              </a:rPr>
              <a:t>;</a:t>
            </a:r>
          </a:p>
          <a:p>
            <a:pPr marL="0" indent="0">
              <a:buNone/>
            </a:pPr>
            <a:r>
              <a:rPr lang="en-US" altLang="zh-CN" sz="2000" b="0" dirty="0"/>
              <a:t>}</a:t>
            </a:r>
          </a:p>
        </p:txBody>
      </p:sp>
      <p:sp>
        <p:nvSpPr>
          <p:cNvPr id="12" name="内容占位符 3"/>
          <p:cNvSpPr txBox="1">
            <a:spLocks/>
          </p:cNvSpPr>
          <p:nvPr/>
        </p:nvSpPr>
        <p:spPr bwMode="auto">
          <a:xfrm>
            <a:off x="2401427" y="6093296"/>
            <a:ext cx="432167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rPr>
              <a:t>避免</a:t>
            </a:r>
            <a:r>
              <a:rPr lang="en-US" altLang="zh-CN" dirty="0">
                <a:solidFill>
                  <a:srgbClr val="FF0000"/>
                </a:solidFill>
              </a:rPr>
              <a:t>3</a:t>
            </a:r>
            <a:r>
              <a:rPr lang="zh-CN" altLang="en-US" dirty="0">
                <a:solidFill>
                  <a:srgbClr val="FF0000"/>
                </a:solidFill>
              </a:rPr>
              <a:t>次不必要的拷贝操作</a:t>
            </a:r>
          </a:p>
        </p:txBody>
      </p:sp>
    </p:spTree>
    <p:extLst>
      <p:ext uri="{BB962C8B-B14F-4D97-AF65-F5344CB8AC3E}">
        <p14:creationId xmlns:p14="http://schemas.microsoft.com/office/powerpoint/2010/main" val="7330840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构造函数综合实例</a:t>
            </a:r>
          </a:p>
        </p:txBody>
      </p:sp>
      <p:sp>
        <p:nvSpPr>
          <p:cNvPr id="4" name="矩形 3"/>
          <p:cNvSpPr/>
          <p:nvPr/>
        </p:nvSpPr>
        <p:spPr>
          <a:xfrm>
            <a:off x="404081" y="1249596"/>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写出以下代码的运行结果：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a:p>
        </p:txBody>
      </p:sp>
      <p:sp>
        <p:nvSpPr>
          <p:cNvPr id="6" name="矩形 5"/>
          <p:cNvSpPr/>
          <p:nvPr/>
        </p:nvSpPr>
        <p:spPr>
          <a:xfrm>
            <a:off x="35496" y="2204864"/>
            <a:ext cx="5112568" cy="3785652"/>
          </a:xfrm>
          <a:prstGeom prst="rect">
            <a:avLst/>
          </a:prstGeom>
        </p:spPr>
        <p:txBody>
          <a:bodyPr wrap="square">
            <a:spAutoFit/>
          </a:bodyPr>
          <a:lstStyle/>
          <a:p>
            <a:r>
              <a:rPr lang="en-US" altLang="zh-CN" sz="1600" b="1" dirty="0">
                <a:latin typeface="Consolas" panose="020B0609020204030204" pitchFamily="49" charset="0"/>
              </a:rPr>
              <a:t>#include &lt;</a:t>
            </a:r>
            <a:r>
              <a:rPr lang="en-US" altLang="zh-CN" sz="1600" b="1" dirty="0" err="1">
                <a:latin typeface="Consolas" panose="020B0609020204030204" pitchFamily="49" charset="0"/>
              </a:rPr>
              <a:t>iostream</a:t>
            </a:r>
            <a:r>
              <a:rPr lang="en-US" altLang="zh-CN" sz="1600" b="1" dirty="0">
                <a:latin typeface="Consolas" panose="020B0609020204030204" pitchFamily="49" charset="0"/>
              </a:rPr>
              <a:t>&gt;</a:t>
            </a:r>
          </a:p>
          <a:p>
            <a:endParaRPr lang="en-US" altLang="zh-CN" sz="1600" b="1" dirty="0">
              <a:latin typeface="Consolas" panose="020B0609020204030204" pitchFamily="49" charset="0"/>
            </a:endParaRPr>
          </a:p>
          <a:p>
            <a:r>
              <a:rPr lang="en-US" altLang="zh-CN" sz="1600" b="1" dirty="0">
                <a:latin typeface="Consolas" panose="020B0609020204030204" pitchFamily="49" charset="0"/>
              </a:rPr>
              <a:t>class Test {</a:t>
            </a:r>
            <a:endParaRPr lang="zh-CN" altLang="en-US" sz="1600" b="1" dirty="0">
              <a:latin typeface="Consolas" panose="020B0609020204030204" pitchFamily="49" charset="0"/>
            </a:endParaRPr>
          </a:p>
          <a:p>
            <a:r>
              <a:rPr lang="en-US" altLang="zh-CN" sz="1600" b="1" dirty="0">
                <a:latin typeface="Consolas" panose="020B0609020204030204" pitchFamily="49" charset="0"/>
              </a:rPr>
              <a:t>public:</a:t>
            </a:r>
          </a:p>
          <a:p>
            <a:r>
              <a:rPr lang="en-US" altLang="zh-CN" sz="1600" b="1" dirty="0">
                <a:latin typeface="Consolas" panose="020B0609020204030204" pitchFamily="49" charset="0"/>
              </a:rPr>
              <a:t>	Test()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默认构造函数</a:t>
            </a:r>
            <a:endParaRPr lang="zh-CN" altLang="en-US" sz="1600" b="1" dirty="0">
              <a:latin typeface="Consolas" panose="020B0609020204030204" pitchFamily="49" charset="0"/>
            </a:endParaRPr>
          </a:p>
          <a:p>
            <a:r>
              <a:rPr lang="en-US" altLang="zh-CN" sz="1600" b="1" dirty="0">
                <a:latin typeface="Consolas" panose="020B0609020204030204" pitchFamily="49" charset="0"/>
              </a:rPr>
              <a:t>	</a:t>
            </a:r>
          </a:p>
          <a:p>
            <a:r>
              <a:rPr lang="en-US" altLang="zh-CN" sz="1600" b="1" dirty="0">
                <a:latin typeface="Consolas" panose="020B0609020204030204" pitchFamily="49" charset="0"/>
              </a:rPr>
              <a:t>	~Test()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析构函数</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p>
          <a:p>
            <a:r>
              <a:rPr lang="en-US" altLang="zh-CN" sz="1600" b="1" dirty="0">
                <a:latin typeface="Consolas" panose="020B0609020204030204" pitchFamily="49" charset="0"/>
              </a:rPr>
              <a:t>	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拷贝构造函数</a:t>
            </a:r>
            <a:r>
              <a:rPr lang="en-US" altLang="zh-CN" sz="1600" b="1" dirty="0">
                <a:latin typeface="Consolas" panose="020B0609020204030204" pitchFamily="49" charset="0"/>
              </a:rPr>
              <a:t>	</a:t>
            </a:r>
          </a:p>
        </p:txBody>
      </p:sp>
      <p:sp>
        <p:nvSpPr>
          <p:cNvPr id="8" name="矩形 7"/>
          <p:cNvSpPr/>
          <p:nvPr/>
        </p:nvSpPr>
        <p:spPr>
          <a:xfrm>
            <a:off x="4884166" y="1992377"/>
            <a:ext cx="5016426" cy="4154984"/>
          </a:xfrm>
          <a:prstGeom prst="rect">
            <a:avLst/>
          </a:prstGeom>
        </p:spPr>
        <p:txBody>
          <a:bodyPr wrap="square">
            <a:spAutoFit/>
          </a:bodyPr>
          <a:lstStyle/>
          <a:p>
            <a:endParaRPr lang="zh-CN" altLang="en-US" sz="1600" b="1" dirty="0">
              <a:latin typeface="Consolas" panose="020B0609020204030204" pitchFamily="49" charset="0"/>
            </a:endParaRPr>
          </a:p>
          <a:p>
            <a:r>
              <a:rPr lang="en-US" altLang="zh-CN" sz="1600" b="1" dirty="0">
                <a:latin typeface="Consolas" panose="020B0609020204030204" pitchFamily="49" charset="0"/>
              </a:rPr>
              <a:t>	Test(Test &amp;&amp;con)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("Test(Test &amp;&amp;con)\n");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移动构造函数</a:t>
            </a:r>
            <a:endParaRPr lang="en-US" altLang="zh-CN" sz="1600" b="1" dirty="0">
              <a:latin typeface="Consolas" panose="020B0609020204030204" pitchFamily="49" charset="0"/>
            </a:endParaRPr>
          </a:p>
          <a:p>
            <a:endParaRPr lang="zh-CN" altLang="en-US" sz="1600" b="1" dirty="0">
              <a:latin typeface="Consolas" panose="020B0609020204030204" pitchFamily="49" charset="0"/>
            </a:endParaRPr>
          </a:p>
          <a:p>
            <a:r>
              <a:rPr lang="en-US" altLang="zh-CN" sz="1600" b="1" dirty="0">
                <a:latin typeface="Consolas" panose="020B0609020204030204" pitchFamily="49" charset="0"/>
              </a:rPr>
              <a:t>};</a:t>
            </a:r>
          </a:p>
          <a:p>
            <a:endParaRPr lang="zh-CN" altLang="en-US" sz="1600" b="1" dirty="0">
              <a:latin typeface="Consolas" panose="020B0609020204030204" pitchFamily="49" charset="0"/>
            </a:endParaRPr>
          </a:p>
          <a:p>
            <a:r>
              <a:rPr lang="en-US" altLang="zh-CN" sz="1600" b="1" dirty="0">
                <a:latin typeface="Consolas" panose="020B0609020204030204" pitchFamily="49" charset="0"/>
              </a:rPr>
              <a:t>Test </a:t>
            </a:r>
            <a:r>
              <a:rPr lang="en-US" altLang="zh-CN" sz="1600" b="1" dirty="0" err="1">
                <a:latin typeface="Consolas" panose="020B0609020204030204" pitchFamily="49" charset="0"/>
              </a:rPr>
              <a:t>func</a:t>
            </a:r>
            <a:r>
              <a:rPr lang="en-US" altLang="zh-CN" sz="1600" b="1" dirty="0">
                <a:latin typeface="Consolas" panose="020B0609020204030204" pitchFamily="49" charset="0"/>
              </a:rPr>
              <a:t>(Test a) {</a:t>
            </a:r>
          </a:p>
          <a:p>
            <a:r>
              <a:rPr lang="en-US" altLang="zh-CN" sz="1600" b="1" dirty="0">
                <a:latin typeface="Consolas" panose="020B0609020204030204" pitchFamily="49" charset="0"/>
              </a:rPr>
              <a:t>	return Test();</a:t>
            </a:r>
          </a:p>
          <a:p>
            <a:r>
              <a:rPr lang="en-US" altLang="zh-CN" sz="1600" b="1" dirty="0">
                <a:latin typeface="Consolas" panose="020B0609020204030204" pitchFamily="49" charset="0"/>
              </a:rPr>
              <a:t>}</a:t>
            </a:r>
          </a:p>
          <a:p>
            <a:endParaRPr lang="zh-CN" altLang="en-US" sz="1600" b="1" dirty="0">
              <a:latin typeface="Consolas" panose="020B0609020204030204" pitchFamily="49" charset="0"/>
            </a:endParaRPr>
          </a:p>
          <a:p>
            <a:r>
              <a:rPr lang="en-US" altLang="zh-CN" sz="1600" b="1" dirty="0" err="1">
                <a:latin typeface="Consolas" panose="020B0609020204030204" pitchFamily="49" charset="0"/>
              </a:rPr>
              <a:t>int</a:t>
            </a:r>
            <a:r>
              <a:rPr lang="en-US" altLang="zh-CN" sz="1600" b="1" dirty="0">
                <a:latin typeface="Consolas" panose="020B0609020204030204" pitchFamily="49" charset="0"/>
              </a:rPr>
              <a:t> main() {</a:t>
            </a:r>
          </a:p>
          <a:p>
            <a:r>
              <a:rPr lang="en-US" altLang="zh-CN" sz="1600" b="1" dirty="0">
                <a:latin typeface="Consolas" panose="020B0609020204030204" pitchFamily="49" charset="0"/>
              </a:rPr>
              <a:t>	Test a;</a:t>
            </a:r>
          </a:p>
          <a:p>
            <a:r>
              <a:rPr lang="en-US" altLang="zh-CN" sz="1600" b="1" dirty="0">
                <a:latin typeface="Consolas" panose="020B0609020204030204" pitchFamily="49" charset="0"/>
              </a:rPr>
              <a:t>	Test b = </a:t>
            </a:r>
            <a:r>
              <a:rPr lang="en-US" altLang="zh-CN" sz="1600" b="1" dirty="0" err="1">
                <a:latin typeface="Consolas" panose="020B0609020204030204" pitchFamily="49" charset="0"/>
              </a:rPr>
              <a:t>func</a:t>
            </a:r>
            <a:r>
              <a:rPr lang="en-US" altLang="zh-CN" sz="1600" b="1" dirty="0">
                <a:latin typeface="Consolas" panose="020B0609020204030204" pitchFamily="49" charset="0"/>
              </a:rPr>
              <a:t>(a);</a:t>
            </a:r>
          </a:p>
          <a:p>
            <a:r>
              <a:rPr lang="en-US" altLang="zh-CN" sz="1600" b="1" dirty="0">
                <a:latin typeface="Consolas" panose="020B0609020204030204" pitchFamily="49" charset="0"/>
              </a:rPr>
              <a:t>	return 0;</a:t>
            </a:r>
          </a:p>
          <a:p>
            <a:r>
              <a:rPr lang="en-US" altLang="zh-CN" sz="1600" b="1" dirty="0">
                <a:latin typeface="Consolas" panose="020B0609020204030204" pitchFamily="49" charset="0"/>
              </a:rPr>
              <a:t>}</a:t>
            </a:r>
            <a:endParaRPr lang="is-IS" altLang="zh-CN" sz="1600"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4860032" y="2132856"/>
            <a:ext cx="0" cy="4104456"/>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300850" y="910235"/>
            <a:ext cx="2871550" cy="1077218"/>
          </a:xfrm>
          <a:prstGeom prst="rect">
            <a:avLst/>
          </a:prstGeom>
          <a:noFill/>
        </p:spPr>
        <p:txBody>
          <a:bodyPr wrap="square" rtlCol="0">
            <a:spAutoFit/>
          </a:bodyPr>
          <a:lstStyle/>
          <a:p>
            <a:r>
              <a:rPr lang="zh-CN" altLang="en-US" b="1" dirty="0">
                <a:solidFill>
                  <a:srgbClr val="FF0000"/>
                </a:solidFill>
                <a:latin typeface="华文楷体" panose="02010600040101010101" pitchFamily="2" charset="-122"/>
                <a:ea typeface="华文楷体" panose="02010600040101010101" pitchFamily="2" charset="-122"/>
              </a:rPr>
              <a:t>编译指令加 </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std</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c++</a:t>
            </a:r>
            <a:r>
              <a:rPr lang="en-US" altLang="zh-CN" b="1" dirty="0">
                <a:solidFill>
                  <a:srgbClr val="FF0000"/>
                </a:solidFill>
                <a:latin typeface="华文楷体" panose="02010600040101010101" pitchFamily="2" charset="-122"/>
                <a:ea typeface="华文楷体" panose="02010600040101010101" pitchFamily="2" charset="-122"/>
              </a:rPr>
              <a:t>11</a:t>
            </a:r>
          </a:p>
          <a:p>
            <a:r>
              <a:rPr lang="en-US" altLang="zh-CN" b="1" dirty="0">
                <a:solidFill>
                  <a:srgbClr val="FF0000"/>
                </a:solidFill>
                <a:latin typeface="华文楷体" panose="02010600040101010101" pitchFamily="2" charset="-122"/>
                <a:ea typeface="华文楷体" panose="02010600040101010101" pitchFamily="2" charset="-122"/>
              </a:rPr>
              <a:t> -</a:t>
            </a:r>
            <a:r>
              <a:rPr lang="en-US" altLang="zh-CN" b="1" dirty="0" err="1">
                <a:solidFill>
                  <a:srgbClr val="FF0000"/>
                </a:solidFill>
                <a:latin typeface="华文楷体" panose="02010600040101010101" pitchFamily="2" charset="-122"/>
                <a:ea typeface="华文楷体" panose="02010600040101010101" pitchFamily="2" charset="-122"/>
              </a:rPr>
              <a:t>fno</a:t>
            </a:r>
            <a:r>
              <a:rPr lang="en-US" altLang="zh-CN" b="1" dirty="0">
                <a:solidFill>
                  <a:srgbClr val="FF0000"/>
                </a:solidFill>
                <a:latin typeface="华文楷体" panose="02010600040101010101" pitchFamily="2" charset="-122"/>
                <a:ea typeface="华文楷体" panose="02010600040101010101" pitchFamily="2" charset="-122"/>
              </a:rPr>
              <a:t>-elide-constructors</a:t>
            </a:r>
          </a:p>
          <a:p>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059287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答案</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a:p>
        </p:txBody>
      </p:sp>
      <p:sp>
        <p:nvSpPr>
          <p:cNvPr id="7" name="矩形 6"/>
          <p:cNvSpPr/>
          <p:nvPr/>
        </p:nvSpPr>
        <p:spPr>
          <a:xfrm>
            <a:off x="2627784" y="1112301"/>
            <a:ext cx="8928992" cy="5632311"/>
          </a:xfrm>
          <a:prstGeom prst="rect">
            <a:avLst/>
          </a:prstGeom>
        </p:spPr>
        <p:txBody>
          <a:bodyPr wrap="square">
            <a:spAutoFit/>
          </a:bodyPr>
          <a:lstStyle/>
          <a:p>
            <a:r>
              <a:rPr lang="zh-CN" altLang="en-US" b="1" dirty="0">
                <a:latin typeface="华文楷体" panose="02010600040101010101" pitchFamily="2" charset="-122"/>
                <a:ea typeface="华文楷体" panose="02010600040101010101" pitchFamily="2" charset="-122"/>
              </a:rPr>
              <a:t>我们用</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这样的形式来对应类的构造和析构。</a:t>
            </a:r>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执行</a:t>
            </a:r>
            <a:r>
              <a:rPr lang="en-US" altLang="zh-CN" b="1" dirty="0">
                <a:solidFill>
                  <a:srgbClr val="008000"/>
                </a:solidFill>
                <a:latin typeface="Consolas" panose="020B0609020204030204" pitchFamily="49" charset="0"/>
              </a:rPr>
              <a:t>Test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a:t>
            </a:r>
            <a:endParaRPr lang="en-US" altLang="zh-CN" b="1" dirty="0">
              <a:solidFill>
                <a:srgbClr val="008000"/>
              </a:solidFill>
              <a:latin typeface="Consolas" panose="020B0609020204030204" pitchFamily="49" charset="0"/>
            </a:endParaRPr>
          </a:p>
          <a:p>
            <a:r>
              <a:rPr lang="en-US" altLang="zh-CN" b="1" dirty="0">
                <a:solidFill>
                  <a:srgbClr val="FF0000"/>
                </a:solidFill>
                <a:latin typeface="Consolas" panose="020B0609020204030204" pitchFamily="49" charset="0"/>
              </a:rPr>
              <a:t>Test(</a:t>
            </a:r>
            <a:r>
              <a:rPr lang="en-US" altLang="zh-CN" b="1" dirty="0" err="1">
                <a:solidFill>
                  <a:srgbClr val="FF0000"/>
                </a:solidFill>
                <a:latin typeface="Consolas" panose="020B0609020204030204" pitchFamily="49" charset="0"/>
              </a:rPr>
              <a:t>const</a:t>
            </a:r>
            <a:r>
              <a:rPr lang="en-US" altLang="zh-CN" b="1" dirty="0">
                <a:solidFill>
                  <a:srgbClr val="FF0000"/>
                </a:solidFill>
                <a:latin typeface="Consolas" panose="020B0609020204030204" pitchFamily="49" charset="0"/>
              </a:rPr>
              <a:t> Test &amp;con)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传参调用拷贝构造函数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//(4+)return Test();</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为了传值调用的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//(5+)Test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中给</a:t>
            </a:r>
            <a:r>
              <a:rPr lang="en-US" altLang="zh-CN" b="1" dirty="0">
                <a:solidFill>
                  <a:srgbClr val="008000"/>
                </a:solidFill>
                <a:latin typeface="Consolas" panose="020B0609020204030204" pitchFamily="49" charset="0"/>
              </a:rPr>
              <a:t>b</a:t>
            </a:r>
            <a:r>
              <a:rPr lang="zh-CN" altLang="en-US" b="1" dirty="0">
                <a:solidFill>
                  <a:srgbClr val="008000"/>
                </a:solidFill>
                <a:latin typeface="华文楷体" panose="02010600040101010101" pitchFamily="2" charset="-122"/>
                <a:ea typeface="华文楷体" panose="02010600040101010101" pitchFamily="2" charset="-122"/>
              </a:rPr>
              <a:t>传值时调用</a:t>
            </a:r>
            <a:r>
              <a:rPr lang="zh-CN" altLang="en-US" dirty="0">
                <a:solidFill>
                  <a:srgbClr val="008000"/>
                </a:solidFill>
                <a:latin typeface="华文楷体" panose="02010600040101010101" pitchFamily="2" charset="-122"/>
                <a:ea typeface="华文楷体" panose="02010600040101010101" pitchFamily="2" charset="-122"/>
              </a:rPr>
              <a:t>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en-US" altLang="zh-CN" b="1" dirty="0">
                <a:solidFill>
                  <a:srgbClr val="008000"/>
                </a:solidFill>
                <a:latin typeface="Consolas" panose="020B0609020204030204" pitchFamily="49" charset="0"/>
              </a:rPr>
              <a:t>//(4-)Test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完成赋值后</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返回值</a:t>
            </a:r>
            <a:r>
              <a:rPr lang="en-US" altLang="zh-CN" b="1" dirty="0">
                <a:solidFill>
                  <a:srgbClr val="008000"/>
                </a:solidFill>
                <a:latin typeface="华文楷体" panose="02010600040101010101" pitchFamily="2" charset="-122"/>
                <a:ea typeface="华文楷体" panose="02010600040101010101" pitchFamily="2" charset="-122"/>
              </a:rPr>
              <a:t/>
            </a:r>
            <a:br>
              <a:rPr lang="en-US" altLang="zh-CN" b="1" dirty="0">
                <a:solidFill>
                  <a:srgbClr val="008000"/>
                </a:solidFill>
                <a:latin typeface="华文楷体" panose="02010600040101010101" pitchFamily="2" charset="-122"/>
                <a:ea typeface="华文楷体" panose="02010600040101010101" pitchFamily="2" charset="-122"/>
              </a:rPr>
            </a:br>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参数释放对应的析构函数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//(5-)</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b</a:t>
            </a: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a</a:t>
            </a:r>
          </a:p>
        </p:txBody>
      </p:sp>
      <p:sp>
        <p:nvSpPr>
          <p:cNvPr id="8" name="矩形 7"/>
          <p:cNvSpPr/>
          <p:nvPr/>
        </p:nvSpPr>
        <p:spPr>
          <a:xfrm>
            <a:off x="568446" y="1347356"/>
            <a:ext cx="7437563" cy="523220"/>
          </a:xfrm>
          <a:prstGeom prst="rect">
            <a:avLst/>
          </a:prstGeom>
        </p:spPr>
        <p:txBody>
          <a:bodyPr wrap="square">
            <a:spAutoFit/>
          </a:bodyPr>
          <a:lstStyle/>
          <a:p>
            <a:r>
              <a:rPr kumimoji="1" lang="en-US" altLang="zh-CN" sz="2800" dirty="0">
                <a:latin typeface="Microsoft YaHei" charset="-122"/>
                <a:ea typeface="Microsoft YaHei" charset="-122"/>
                <a:cs typeface="Microsoft YaHei" charset="-122"/>
              </a:rPr>
              <a:t>       </a:t>
            </a:r>
          </a:p>
        </p:txBody>
      </p:sp>
      <p:sp>
        <p:nvSpPr>
          <p:cNvPr id="6" name="矩形 5"/>
          <p:cNvSpPr/>
          <p:nvPr/>
        </p:nvSpPr>
        <p:spPr>
          <a:xfrm>
            <a:off x="2208" y="1870576"/>
            <a:ext cx="2769592" cy="3416320"/>
          </a:xfrm>
          <a:prstGeom prst="rect">
            <a:avLst/>
          </a:prstGeom>
        </p:spPr>
        <p:txBody>
          <a:bodyPr wrap="square">
            <a:spAutoFit/>
          </a:bodyPr>
          <a:lstStyle/>
          <a:p>
            <a:endParaRPr lang="zh-CN" altLang="en-US" b="1" dirty="0">
              <a:latin typeface="Consolas" panose="020B0609020204030204" pitchFamily="49" charset="0"/>
            </a:endParaRPr>
          </a:p>
          <a:p>
            <a:endParaRPr lang="zh-CN" altLang="en-US" b="1" dirty="0">
              <a:latin typeface="Consolas" panose="020B0609020204030204" pitchFamily="49" charset="0"/>
            </a:endParaRPr>
          </a:p>
          <a:p>
            <a:r>
              <a:rPr lang="en-US" altLang="zh-CN" b="1" dirty="0">
                <a:latin typeface="Consolas" panose="020B0609020204030204" pitchFamily="49" charset="0"/>
              </a:rPr>
              <a:t>Test </a:t>
            </a:r>
            <a:r>
              <a:rPr lang="en-US" altLang="zh-CN" b="1" dirty="0" err="1">
                <a:latin typeface="Consolas" panose="020B0609020204030204" pitchFamily="49" charset="0"/>
              </a:rPr>
              <a:t>func</a:t>
            </a:r>
            <a:r>
              <a:rPr lang="en-US" altLang="zh-CN" b="1" dirty="0">
                <a:latin typeface="Consolas" panose="020B0609020204030204" pitchFamily="49" charset="0"/>
              </a:rPr>
              <a:t>(Test a) </a:t>
            </a:r>
          </a:p>
          <a:p>
            <a:r>
              <a:rPr lang="en-US" altLang="zh-CN" b="1" dirty="0">
                <a:latin typeface="Consolas" panose="020B0609020204030204" pitchFamily="49" charset="0"/>
              </a:rPr>
              <a:t>{</a:t>
            </a:r>
          </a:p>
          <a:p>
            <a:r>
              <a:rPr lang="zh-CN" altLang="en-US" b="1" dirty="0">
                <a:latin typeface="Consolas" panose="020B0609020204030204" pitchFamily="49" charset="0"/>
              </a:rPr>
              <a:t>  </a:t>
            </a:r>
            <a:r>
              <a:rPr lang="en-US" altLang="zh-CN" b="1" dirty="0">
                <a:latin typeface="Consolas" panose="020B0609020204030204" pitchFamily="49" charset="0"/>
              </a:rPr>
              <a:t>return Test();</a:t>
            </a:r>
          </a:p>
          <a:p>
            <a:r>
              <a:rPr lang="en-US" altLang="zh-CN" b="1" dirty="0">
                <a:latin typeface="Consolas" panose="020B0609020204030204" pitchFamily="49" charset="0"/>
              </a:rPr>
              <a:t>}</a:t>
            </a:r>
          </a:p>
          <a:p>
            <a:endParaRPr lang="zh-CN" altLang="en-US"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zh-CN" altLang="en-US" b="1" dirty="0">
                <a:latin typeface="Consolas" panose="020B0609020204030204" pitchFamily="49" charset="0"/>
              </a:rPr>
              <a:t>  </a:t>
            </a:r>
            <a:r>
              <a:rPr lang="en-US" altLang="zh-CN" b="1" dirty="0">
                <a:latin typeface="Consolas" panose="020B0609020204030204" pitchFamily="49" charset="0"/>
              </a:rPr>
              <a:t>Test a;</a:t>
            </a:r>
          </a:p>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p>
          <a:p>
            <a:r>
              <a:rPr lang="zh-CN" altLang="en-US" b="1" dirty="0">
                <a:latin typeface="Consolas" panose="020B0609020204030204" pitchFamily="49" charset="0"/>
              </a:rPr>
              <a:t>  </a:t>
            </a:r>
            <a:r>
              <a:rPr lang="en-US" altLang="zh-CN" b="1" dirty="0">
                <a:latin typeface="Consolas" panose="020B0609020204030204" pitchFamily="49" charset="0"/>
              </a:rPr>
              <a:t>return 0;</a:t>
            </a:r>
          </a:p>
          <a:p>
            <a:r>
              <a:rPr lang="en-US" altLang="zh-CN" b="1" dirty="0">
                <a:latin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9" name="直接连接符 6"/>
          <p:cNvCxnSpPr/>
          <p:nvPr/>
        </p:nvCxnSpPr>
        <p:spPr>
          <a:xfrm>
            <a:off x="2483768" y="1442195"/>
            <a:ext cx="0" cy="530076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33645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赋值运算符</a:t>
            </a:r>
          </a:p>
        </p:txBody>
      </p:sp>
      <p:sp>
        <p:nvSpPr>
          <p:cNvPr id="8" name="内容占位符 2"/>
          <p:cNvSpPr>
            <a:spLocks noGrp="1"/>
          </p:cNvSpPr>
          <p:nvPr>
            <p:ph idx="1"/>
          </p:nvPr>
        </p:nvSpPr>
        <p:spPr>
          <a:xfrm>
            <a:off x="251520" y="1340768"/>
            <a:ext cx="8786412" cy="3561772"/>
          </a:xfrm>
        </p:spPr>
        <p:txBody>
          <a:bodyPr/>
          <a:lstStyle/>
          <a:p>
            <a:r>
              <a:rPr kumimoji="1" lang="zh-CN" altLang="en-US" dirty="0">
                <a:latin typeface="STKaiti" charset="-122"/>
                <a:ea typeface="STKaiti" charset="-122"/>
                <a:cs typeface="STKaiti" charset="-122"/>
              </a:rPr>
              <a:t>已定义的对象之间相互赋值，在</a:t>
            </a:r>
            <a:r>
              <a:rPr kumimoji="1" lang="en-US" altLang="zh-CN" dirty="0">
                <a:latin typeface="STKaiti" charset="-122"/>
                <a:ea typeface="STKaiti" charset="-122"/>
                <a:cs typeface="STKaiti" charset="-122"/>
              </a:rPr>
              <a:t>C++</a:t>
            </a:r>
            <a:r>
              <a:rPr kumimoji="1" lang="zh-CN" altLang="en-US" dirty="0">
                <a:latin typeface="STKaiti" charset="-122"/>
                <a:ea typeface="STKaiti" charset="-122"/>
                <a:cs typeface="STKaiti" charset="-122"/>
              </a:rPr>
              <a:t>中是通过调用对象的“赋值运算符函数”来实现的</a:t>
            </a:r>
          </a:p>
          <a:p>
            <a:pPr lvl="3"/>
            <a:endParaRPr kumimoji="1" lang="zh-CN" altLang="en-US" dirty="0">
              <a:latin typeface="STKaiti" charset="-122"/>
              <a:ea typeface="STKaiti" charset="-122"/>
              <a:cs typeface="STKaiti" charset="-122"/>
            </a:endParaRPr>
          </a:p>
          <a:p>
            <a:pPr marL="342900" lvl="1" indent="0">
              <a:buNone/>
            </a:pP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operator= (</a:t>
            </a:r>
            <a:r>
              <a:rPr kumimoji="1" lang="en-US" altLang="zh-CN" b="1" dirty="0" err="1">
                <a:solidFill>
                  <a:srgbClr val="FF0000"/>
                </a:solidFill>
                <a:ea typeface="STKaiti" charset="-122"/>
                <a:cs typeface="STKaiti" charset="-122"/>
              </a:rPr>
              <a:t>const</a:t>
            </a:r>
            <a:r>
              <a:rPr kumimoji="1" lang="en-US" altLang="zh-CN" b="1" dirty="0">
                <a:solidFill>
                  <a:srgbClr val="FF0000"/>
                </a:solidFill>
                <a:ea typeface="STKaiti" charset="-122"/>
                <a:cs typeface="STKaiti" charset="-122"/>
              </a:rPr>
              <a:t> </a:t>
            </a: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right) </a:t>
            </a:r>
            <a:r>
              <a:rPr kumimoji="1" lang="en-US" altLang="zh-CN" b="1" dirty="0">
                <a:ea typeface="STKaiti" charset="-122"/>
                <a:cs typeface="STKaiti" charset="-122"/>
              </a:rPr>
              <a:t>{</a:t>
            </a:r>
            <a:endParaRPr kumimoji="1" lang="zh-CN" altLang="en-US" b="1" dirty="0">
              <a:ea typeface="STKaiti" charset="-122"/>
              <a:cs typeface="STKaiti" charset="-122"/>
            </a:endParaRPr>
          </a:p>
          <a:p>
            <a:pPr marL="342900" lvl="1" indent="0">
              <a:buNone/>
            </a:pPr>
            <a:r>
              <a:rPr kumimoji="1" lang="en-US" altLang="zh-CN" b="1" dirty="0">
                <a:ea typeface="STKaiti" charset="-122"/>
                <a:cs typeface="STKaiti" charset="-122"/>
              </a:rPr>
              <a:t>   </a:t>
            </a:r>
            <a:r>
              <a:rPr kumimoji="1" lang="en-US" altLang="zh-CN" b="1" dirty="0">
                <a:solidFill>
                  <a:srgbClr val="FF0000"/>
                </a:solidFill>
                <a:ea typeface="STKaiti" charset="-122"/>
                <a:cs typeface="STKaiti" charset="-122"/>
              </a:rPr>
              <a:t>if (this != &amp;right)</a:t>
            </a:r>
            <a:r>
              <a:rPr kumimoji="1" lang="en-US" altLang="zh-CN" b="1" dirty="0">
                <a:ea typeface="STKaiti" charset="-122"/>
                <a:cs typeface="STKaiti" charset="-122"/>
              </a:rPr>
              <a:t> </a:t>
            </a:r>
            <a:r>
              <a:rPr kumimoji="1" lang="en-US" altLang="zh-CN" b="1" dirty="0">
                <a:latin typeface="STKaiti" charset="-122"/>
                <a:ea typeface="STKaiti" charset="-122"/>
                <a:cs typeface="STKaiti" charset="-122"/>
              </a:rPr>
              <a:t>{</a:t>
            </a:r>
            <a:r>
              <a:rPr kumimoji="1" lang="en-US" altLang="zh-CN" b="1" dirty="0">
                <a:solidFill>
                  <a:srgbClr val="008000"/>
                </a:solidFill>
                <a:latin typeface="STKaiti" charset="-122"/>
                <a:ea typeface="STKaiti" charset="-122"/>
                <a:cs typeface="STKaiti" charset="-122"/>
              </a:rPr>
              <a:t>//</a:t>
            </a:r>
            <a:r>
              <a:rPr kumimoji="1" lang="zh-CN" altLang="en-US" b="1" dirty="0">
                <a:solidFill>
                  <a:srgbClr val="008000"/>
                </a:solidFill>
                <a:latin typeface="STKaiti" charset="-122"/>
                <a:ea typeface="STKaiti" charset="-122"/>
                <a:cs typeface="STKaiti" charset="-122"/>
              </a:rPr>
              <a:t> 避免自己赋值给自己</a:t>
            </a:r>
            <a:endParaRPr kumimoji="1" lang="en-US" altLang="zh-CN" b="1" dirty="0">
              <a:latin typeface="STKaiti" charset="-122"/>
              <a:ea typeface="STKaiti" charset="-122"/>
              <a:cs typeface="STKaiti" charset="-122"/>
            </a:endParaRPr>
          </a:p>
          <a:p>
            <a:pPr marL="342900" lvl="1" indent="0">
              <a:buNone/>
            </a:pPr>
            <a:r>
              <a:rPr kumimoji="1" lang="en-US" altLang="zh-CN" b="1" dirty="0">
                <a:latin typeface="STKaiti" charset="-122"/>
                <a:ea typeface="STKaiti" charset="-122"/>
                <a:cs typeface="STKaiti" charset="-122"/>
              </a:rPr>
              <a:t>		</a:t>
            </a:r>
            <a:r>
              <a:rPr kumimoji="1" lang="en-US" altLang="zh-CN" b="1" dirty="0">
                <a:solidFill>
                  <a:srgbClr val="008000"/>
                </a:solidFill>
                <a:latin typeface="STKaiti" charset="-122"/>
                <a:ea typeface="STKaiti" charset="-122"/>
                <a:cs typeface="STKaiti" charset="-122"/>
              </a:rPr>
              <a:t>// </a:t>
            </a:r>
            <a:r>
              <a:rPr kumimoji="1" lang="zh-CN" altLang="en-US" b="1" dirty="0">
                <a:solidFill>
                  <a:srgbClr val="008000"/>
                </a:solidFill>
                <a:latin typeface="STKaiti" charset="-122"/>
                <a:ea typeface="STKaiti" charset="-122"/>
                <a:cs typeface="STKaiti" charset="-122"/>
              </a:rPr>
              <a:t>将</a:t>
            </a:r>
            <a:r>
              <a:rPr kumimoji="1" lang="en-US" altLang="zh-CN" b="1" dirty="0">
                <a:solidFill>
                  <a:srgbClr val="008000"/>
                </a:solidFill>
                <a:latin typeface="STKaiti" charset="-122"/>
                <a:ea typeface="STKaiti" charset="-122"/>
                <a:cs typeface="STKaiti" charset="-122"/>
              </a:rPr>
              <a:t>right</a:t>
            </a:r>
            <a:r>
              <a:rPr kumimoji="1" lang="zh-CN" altLang="en-US" b="1" dirty="0">
                <a:solidFill>
                  <a:srgbClr val="008000"/>
                </a:solidFill>
                <a:latin typeface="STKaiti" charset="-122"/>
                <a:ea typeface="STKaiti" charset="-122"/>
                <a:cs typeface="STKaiti" charset="-122"/>
              </a:rPr>
              <a:t>对象中的内容复制到当前对象中</a:t>
            </a:r>
            <a:r>
              <a:rPr kumimoji="1" lang="en-US" altLang="zh-CN" b="1" dirty="0">
                <a:solidFill>
                  <a:srgbClr val="008000"/>
                </a:solidFill>
                <a:latin typeface="STKaiti" charset="-122"/>
                <a:ea typeface="STKaiti" charset="-122"/>
                <a:cs typeface="STKaiti" charset="-122"/>
              </a:rPr>
              <a:t>...</a:t>
            </a:r>
          </a:p>
          <a:p>
            <a:pPr marL="342900" lvl="1" indent="0">
              <a:buNone/>
            </a:pPr>
            <a:r>
              <a:rPr kumimoji="1" lang="en-US" altLang="zh-CN" b="1" dirty="0">
                <a:latin typeface="STKaiti" charset="-122"/>
                <a:ea typeface="STKaiti" charset="-122"/>
                <a:cs typeface="STKaiti" charset="-122"/>
              </a:rPr>
              <a:t>	</a:t>
            </a:r>
            <a:r>
              <a:rPr kumimoji="1" lang="en-US" altLang="zh-CN" b="1" dirty="0">
                <a:ea typeface="STKaiti" charset="-122"/>
                <a:cs typeface="STKaiti" charset="-122"/>
              </a:rPr>
              <a:t>}</a:t>
            </a:r>
          </a:p>
          <a:p>
            <a:pPr marL="342900" lvl="1" indent="0">
              <a:buNone/>
            </a:pPr>
            <a:r>
              <a:rPr kumimoji="1" lang="en-US" altLang="zh-CN" b="1" dirty="0">
                <a:solidFill>
                  <a:srgbClr val="FF0000"/>
                </a:solidFill>
                <a:ea typeface="STKaiti" charset="-122"/>
                <a:cs typeface="STKaiti" charset="-122"/>
              </a:rPr>
              <a:t>   return *this;</a:t>
            </a:r>
          </a:p>
          <a:p>
            <a:pPr marL="342900" lvl="1" indent="0">
              <a:buNone/>
            </a:pPr>
            <a:r>
              <a:rPr kumimoji="1" lang="en-US" altLang="zh-CN" b="1" dirty="0">
                <a:ea typeface="STKaiti" charset="-122"/>
                <a:cs typeface="STKaiti" charset="-122"/>
              </a:rPr>
              <a:t>}</a:t>
            </a:r>
          </a:p>
          <a:p>
            <a:r>
              <a:rPr kumimoji="1" lang="zh-CN" altLang="en-US" dirty="0">
                <a:latin typeface="STKaiti" charset="-122"/>
                <a:ea typeface="STKaiti" charset="-122"/>
                <a:cs typeface="STKaiti" charset="-122"/>
              </a:rPr>
              <a:t>注意区分下面两种代码：</a:t>
            </a:r>
            <a:endParaRPr kumimoji="1" lang="en-US" altLang="zh-CN" b="1" dirty="0">
              <a:ea typeface="STKaiti" charset="-122"/>
              <a:cs typeface="STKaiti" charset="-122"/>
            </a:endParaRPr>
          </a:p>
          <a:p>
            <a:pPr marL="342900" lvl="1" indent="0">
              <a:buNone/>
            </a:pPr>
            <a:endParaRPr kumimoji="1" lang="en-US" altLang="zh-CN" b="1" dirty="0">
              <a:ea typeface="STKaiti" charset="-122"/>
              <a:cs typeface="STKaiti" charset="-122"/>
            </a:endParaRPr>
          </a:p>
          <a:p>
            <a:pPr marL="342900" lvl="1" indent="0">
              <a:buNone/>
            </a:pPr>
            <a:endParaRPr kumimoji="1" lang="en-US" altLang="zh-CN" b="1" dirty="0">
              <a:ea typeface="STKaiti" charset="-122"/>
              <a:cs typeface="STKaiti" charset="-122"/>
            </a:endParaRPr>
          </a:p>
          <a:p>
            <a:pPr marL="342900" lvl="1" indent="0">
              <a:buNone/>
            </a:pPr>
            <a:endParaRPr kumimoji="1" lang="zh-CN" altLang="en-US" b="1" dirty="0">
              <a:ea typeface="STKaiti" charset="-122"/>
              <a:cs typeface="STKaiti" charset="-122"/>
            </a:endParaRPr>
          </a:p>
        </p:txBody>
      </p:sp>
      <p:sp>
        <p:nvSpPr>
          <p:cNvPr id="2" name="矩形 1"/>
          <p:cNvSpPr/>
          <p:nvPr/>
        </p:nvSpPr>
        <p:spPr>
          <a:xfrm>
            <a:off x="1331640" y="5454499"/>
            <a:ext cx="3096344" cy="1015663"/>
          </a:xfrm>
          <a:prstGeom prst="rect">
            <a:avLst/>
          </a:prstGeom>
        </p:spPr>
        <p:txBody>
          <a:bodyPr wrap="square">
            <a:spAutoFit/>
          </a:bodyPr>
          <a:lstStyle/>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a:t>
            </a:r>
          </a:p>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a:p>
            <a:pPr marL="342900" lvl="1" indent="0">
              <a:buNone/>
            </a:pPr>
            <a:r>
              <a:rPr kumimoji="1" lang="en-US" altLang="zh-CN" sz="2000" b="1" dirty="0">
                <a:latin typeface="Consolas" charset="0"/>
                <a:ea typeface="Consolas" charset="0"/>
                <a:cs typeface="Consolas" charset="0"/>
              </a:rPr>
              <a:t>a</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p:txBody>
      </p:sp>
      <p:sp>
        <p:nvSpPr>
          <p:cNvPr id="6" name="矩形 5"/>
          <p:cNvSpPr/>
          <p:nvPr/>
        </p:nvSpPr>
        <p:spPr>
          <a:xfrm>
            <a:off x="5148064" y="5661248"/>
            <a:ext cx="3096344" cy="400110"/>
          </a:xfrm>
          <a:prstGeom prst="rect">
            <a:avLst/>
          </a:prstGeom>
        </p:spPr>
        <p:txBody>
          <a:bodyPr wrap="square">
            <a:spAutoFit/>
          </a:bodyPr>
          <a:lstStyle/>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p:txBody>
      </p:sp>
      <p:cxnSp>
        <p:nvCxnSpPr>
          <p:cNvPr id="9" name="直接连接符 6"/>
          <p:cNvCxnSpPr/>
          <p:nvPr/>
        </p:nvCxnSpPr>
        <p:spPr>
          <a:xfrm>
            <a:off x="4644008" y="5445224"/>
            <a:ext cx="0" cy="1152128"/>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7286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赋值运算符：实例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a:p>
        </p:txBody>
      </p:sp>
      <p:sp>
        <p:nvSpPr>
          <p:cNvPr id="7" name="矩形 6"/>
          <p:cNvSpPr/>
          <p:nvPr/>
        </p:nvSpPr>
        <p:spPr>
          <a:xfrm>
            <a:off x="560974" y="1708748"/>
            <a:ext cx="8387568" cy="3046988"/>
          </a:xfrm>
          <a:prstGeom prst="rect">
            <a:avLst/>
          </a:prstGeom>
        </p:spPr>
        <p:txBody>
          <a:bodyPr wrap="square">
            <a:spAutoFit/>
          </a:bodyPr>
          <a:lstStyle/>
          <a:p>
            <a:r>
              <a:rPr lang="en-US" altLang="zh-CN" sz="2400" b="1" dirty="0">
                <a:solidFill>
                  <a:srgbClr val="FF0000"/>
                </a:solidFill>
                <a:latin typeface="Consolas" panose="020B0609020204030204" pitchFamily="49" charset="0"/>
                <a:cs typeface="Consolas" panose="020B0609020204030204" pitchFamily="49" charset="0"/>
              </a:rPr>
              <a:t>Test&amp; operator= (</a:t>
            </a:r>
            <a:r>
              <a:rPr lang="en-US" altLang="zh-CN" sz="2400" b="1" dirty="0" err="1">
                <a:solidFill>
                  <a:srgbClr val="FF0000"/>
                </a:solidFill>
                <a:latin typeface="Consolas" panose="020B0609020204030204" pitchFamily="49" charset="0"/>
                <a:cs typeface="Consolas" panose="020B0609020204030204" pitchFamily="49" charset="0"/>
              </a:rPr>
              <a:t>const</a:t>
            </a:r>
            <a:r>
              <a:rPr lang="en-US" altLang="zh-CN" sz="2400" b="1" dirty="0">
                <a:solidFill>
                  <a:srgbClr val="FF0000"/>
                </a:solidFill>
                <a:latin typeface="Consolas" panose="020B0609020204030204" pitchFamily="49" charset="0"/>
                <a:cs typeface="Consolas" panose="020B0609020204030204" pitchFamily="49" charset="0"/>
              </a:rPr>
              <a:t> Test&amp; right)</a:t>
            </a:r>
            <a:r>
              <a:rPr lang="en-US" altLang="zh-CN" sz="2400" b="1" dirty="0">
                <a:latin typeface="Consolas" panose="020B0609020204030204" pitchFamily="49" charset="0"/>
                <a:cs typeface="Consolas" panose="020B0609020204030204" pitchFamily="49" charset="0"/>
              </a:rPr>
              <a:t> {</a:t>
            </a:r>
          </a:p>
          <a:p>
            <a:r>
              <a:rPr lang="en-US" altLang="zh-CN" sz="2400" b="1" dirty="0">
                <a:latin typeface="Consolas" panose="020B0609020204030204" pitchFamily="49" charset="0"/>
                <a:cs typeface="Consolas" panose="020B0609020204030204" pitchFamily="49" charset="0"/>
              </a:rPr>
              <a:t>	if (</a:t>
            </a:r>
            <a:r>
              <a:rPr lang="en-US" altLang="zh-CN" sz="2400" b="1" dirty="0">
                <a:solidFill>
                  <a:srgbClr val="FF0000"/>
                </a:solidFill>
                <a:latin typeface="Consolas" panose="020B0609020204030204" pitchFamily="49" charset="0"/>
                <a:cs typeface="Consolas" panose="020B0609020204030204" pitchFamily="49" charset="0"/>
              </a:rPr>
              <a:t>this == &amp;right</a:t>
            </a:r>
            <a:r>
              <a:rPr lang="en-US" altLang="zh-CN" sz="2400" b="1" dirty="0">
                <a:latin typeface="Consolas" panose="020B0609020204030204" pitchFamily="49" charset="0"/>
                <a:cs typeface="Consolas" panose="020B0609020204030204" pitchFamily="49" charset="0"/>
              </a:rPr>
              <a:t>)  </a:t>
            </a:r>
            <a:r>
              <a:rPr lang="en-US" altLang="zh-CN" sz="2400" b="1" dirty="0" err="1">
                <a:latin typeface="Consolas" panose="020B0609020204030204" pitchFamily="49" charset="0"/>
                <a:cs typeface="Consolas" panose="020B0609020204030204" pitchFamily="49" charset="0"/>
              </a:rPr>
              <a:t>cout</a:t>
            </a:r>
            <a:r>
              <a:rPr lang="en-US" altLang="zh-CN" sz="2400" b="1" dirty="0">
                <a:latin typeface="Consolas" panose="020B0609020204030204" pitchFamily="49" charset="0"/>
                <a:cs typeface="Consolas" panose="020B0609020204030204" pitchFamily="49" charset="0"/>
              </a:rPr>
              <a:t> &lt;&lt; "same </a:t>
            </a:r>
            <a:r>
              <a:rPr lang="en-US" altLang="zh-CN" sz="2400" b="1" dirty="0" err="1">
                <a:latin typeface="Consolas" panose="020B0609020204030204" pitchFamily="49" charset="0"/>
                <a:cs typeface="Consolas" panose="020B0609020204030204" pitchFamily="49" charset="0"/>
              </a:rPr>
              <a:t>obj</a:t>
            </a:r>
            <a:r>
              <a:rPr lang="en-US" altLang="zh-CN" sz="2400" b="1" dirty="0">
                <a:latin typeface="Consolas" panose="020B0609020204030204" pitchFamily="49" charset="0"/>
                <a:cs typeface="Consolas" panose="020B0609020204030204" pitchFamily="49" charset="0"/>
              </a:rPr>
              <a:t>!\n";</a:t>
            </a:r>
          </a:p>
          <a:p>
            <a:r>
              <a:rPr lang="da-DK" altLang="zh-CN" sz="2400" b="1" dirty="0">
                <a:latin typeface="Consolas" panose="020B0609020204030204" pitchFamily="49" charset="0"/>
                <a:cs typeface="Consolas" panose="020B0609020204030204" pitchFamily="49" charset="0"/>
              </a:rPr>
              <a:t>	else {	</a:t>
            </a:r>
          </a:p>
          <a:p>
            <a:r>
              <a:rPr lang="da-DK" altLang="zh-CN" sz="2400" b="1" dirty="0">
                <a:latin typeface="Consolas" panose="020B0609020204030204" pitchFamily="49" charset="0"/>
                <a:cs typeface="Consolas" panose="020B0609020204030204" pitchFamily="49" charset="0"/>
              </a:rPr>
              <a:t>		this-&gt;buf = right.buf;</a:t>
            </a:r>
          </a:p>
          <a:p>
            <a:pPr lvl="1">
              <a:spcBef>
                <a:spcPts val="0"/>
              </a:spcBef>
            </a:pPr>
            <a:r>
              <a:rPr lang="da-DK" altLang="zh-CN" sz="2400" b="1" dirty="0">
                <a:latin typeface="Consolas" panose="020B0609020204030204" pitchFamily="49" charset="0"/>
                <a:cs typeface="Consolas" panose="020B0609020204030204" pitchFamily="49" charset="0"/>
              </a:rPr>
              <a:t>	</a:t>
            </a:r>
            <a:r>
              <a:rPr kumimoji="1" lang="en-US" altLang="zh-CN" sz="2400" b="1" dirty="0" err="1">
                <a:latin typeface="Consolas" charset="0"/>
                <a:ea typeface="Consolas" charset="0"/>
                <a:cs typeface="Consolas" charset="0"/>
              </a:rPr>
              <a:t>cout</a:t>
            </a:r>
            <a:r>
              <a:rPr kumimoji="1" lang="en-US" altLang="zh-CN" sz="2400" b="1" dirty="0">
                <a:latin typeface="Consolas" charset="0"/>
                <a:ea typeface="Consolas" charset="0"/>
                <a:cs typeface="Consolas" charset="0"/>
              </a:rPr>
              <a:t> &lt;&lt; "operator=(</a:t>
            </a:r>
            <a:r>
              <a:rPr kumimoji="1" lang="en-US" altLang="zh-CN" sz="2400" b="1" dirty="0" err="1">
                <a:latin typeface="Consolas" charset="0"/>
                <a:ea typeface="Consolas" charset="0"/>
                <a:cs typeface="Consolas" charset="0"/>
              </a:rPr>
              <a:t>const</a:t>
            </a:r>
            <a:r>
              <a:rPr kumimoji="1" lang="en-US" altLang="zh-CN" sz="2400" b="1" dirty="0">
                <a:latin typeface="Consolas" charset="0"/>
                <a:ea typeface="Consolas" charset="0"/>
                <a:cs typeface="Consolas" charset="0"/>
              </a:rPr>
              <a:t> Test&amp;) called.\n"</a:t>
            </a:r>
          </a:p>
          <a:p>
            <a:pPr lvl="1">
              <a:spcBef>
                <a:spcPts val="0"/>
              </a:spcBef>
            </a:pP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	</a:t>
            </a:r>
            <a:r>
              <a:rPr lang="en-US" altLang="zh-CN" sz="2400" b="1" dirty="0">
                <a:solidFill>
                  <a:srgbClr val="FF0000"/>
                </a:solidFill>
                <a:latin typeface="Consolas" panose="020B0609020204030204" pitchFamily="49" charset="0"/>
                <a:cs typeface="Consolas" panose="020B0609020204030204" pitchFamily="49" charset="0"/>
              </a:rPr>
              <a:t>return </a:t>
            </a:r>
            <a:r>
              <a:rPr lang="zh-CN" altLang="en-US" sz="2400" b="1" dirty="0">
                <a:solidFill>
                  <a:srgbClr val="FF0000"/>
                </a:solidFill>
                <a:latin typeface="Consolas" panose="020B0609020204030204" pitchFamily="49" charset="0"/>
                <a:cs typeface="Consolas" panose="020B0609020204030204" pitchFamily="49" charset="0"/>
              </a:rPr>
              <a:t>*</a:t>
            </a:r>
            <a:r>
              <a:rPr lang="en-US" altLang="zh-CN" sz="2400" b="1" dirty="0">
                <a:solidFill>
                  <a:srgbClr val="FF0000"/>
                </a:solidFill>
                <a:latin typeface="Consolas" panose="020B0609020204030204" pitchFamily="49" charset="0"/>
                <a:cs typeface="Consolas" panose="020B0609020204030204" pitchFamily="49" charset="0"/>
              </a:rPr>
              <a:t>this</a:t>
            </a: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a:t>
            </a:r>
          </a:p>
        </p:txBody>
      </p:sp>
      <p:sp>
        <p:nvSpPr>
          <p:cNvPr id="3" name="矩形 2"/>
          <p:cNvSpPr/>
          <p:nvPr/>
        </p:nvSpPr>
        <p:spPr>
          <a:xfrm>
            <a:off x="234684" y="5445224"/>
            <a:ext cx="8064896" cy="854978"/>
          </a:xfrm>
          <a:prstGeom prst="rect">
            <a:avLst/>
          </a:prstGeom>
        </p:spPr>
        <p:txBody>
          <a:bodyPr wrap="square">
            <a:spAutoFit/>
          </a:bodyPr>
          <a:lstStyle/>
          <a:p>
            <a:pPr lvl="1">
              <a:lnSpc>
                <a:spcPct val="110000"/>
              </a:lnSpc>
            </a:pPr>
            <a:r>
              <a:rPr lang="zh-CN" altLang="en-US" sz="2400" b="1" dirty="0">
                <a:solidFill>
                  <a:srgbClr val="003366"/>
                </a:solidFill>
                <a:latin typeface="STKaiti" charset="-122"/>
                <a:ea typeface="STKaiti" charset="-122"/>
                <a:cs typeface="STKaiti" charset="-122"/>
              </a:rPr>
              <a:t>赋值重载函数必须要是</a:t>
            </a:r>
            <a:r>
              <a:rPr lang="zh-CN" altLang="en-US" sz="2400" b="1" dirty="0">
                <a:solidFill>
                  <a:srgbClr val="FF0000"/>
                </a:solidFill>
                <a:latin typeface="STKaiti" charset="-122"/>
                <a:ea typeface="STKaiti" charset="-122"/>
                <a:cs typeface="STKaiti" charset="-122"/>
              </a:rPr>
              <a:t>类的非静态成员函数</a:t>
            </a:r>
            <a:r>
              <a:rPr lang="en-US" altLang="zh-CN" sz="2400" b="1" dirty="0">
                <a:solidFill>
                  <a:srgbClr val="003366"/>
                </a:solidFill>
                <a:latin typeface="STKaiti" charset="-122"/>
                <a:ea typeface="STKaiti" charset="-122"/>
                <a:cs typeface="STKaiti" charset="-122"/>
              </a:rPr>
              <a:t>(non-static member function)</a:t>
            </a:r>
            <a:r>
              <a:rPr lang="zh-CN" altLang="en-US" sz="2400" b="1" dirty="0">
                <a:solidFill>
                  <a:srgbClr val="003366"/>
                </a:solidFill>
                <a:latin typeface="STKaiti" charset="-122"/>
                <a:ea typeface="STKaiti" charset="-122"/>
                <a:cs typeface="STKaiti" charset="-122"/>
              </a:rPr>
              <a:t>，不能是友元函数。</a:t>
            </a:r>
            <a:endParaRPr lang="en-US" altLang="zh-CN" sz="2400" b="1" dirty="0">
              <a:solidFill>
                <a:srgbClr val="003366"/>
              </a:solidFill>
              <a:latin typeface="STKaiti" charset="-122"/>
              <a:ea typeface="STKaiti" charset="-122"/>
              <a:cs typeface="STKaiti" charset="-122"/>
            </a:endParaRPr>
          </a:p>
        </p:txBody>
      </p:sp>
    </p:spTree>
    <p:extLst>
      <p:ext uri="{BB962C8B-B14F-4D97-AF65-F5344CB8AC3E}">
        <p14:creationId xmlns:p14="http://schemas.microsoft.com/office/powerpoint/2010/main" val="5739177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移动赋值</a:t>
            </a:r>
            <a:r>
              <a:rPr kumimoji="1" lang="zh-CN" altLang="en-US" dirty="0" smtClean="0"/>
              <a:t>运算</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48</a:t>
            </a:fld>
            <a:endParaRPr lang="en-US" altLang="zh-CN"/>
          </a:p>
        </p:txBody>
      </p:sp>
      <p:sp>
        <p:nvSpPr>
          <p:cNvPr id="6" name="内容占位符 2"/>
          <p:cNvSpPr>
            <a:spLocks noGrp="1"/>
          </p:cNvSpPr>
          <p:nvPr>
            <p:ph idx="1"/>
          </p:nvPr>
        </p:nvSpPr>
        <p:spPr>
          <a:xfrm>
            <a:off x="323528" y="840866"/>
            <a:ext cx="8424936" cy="5252430"/>
          </a:xfrm>
        </p:spPr>
        <p:txBody>
          <a:bodyPr/>
          <a:lstStyle/>
          <a:p>
            <a:pPr marL="457200" lvl="1" indent="0">
              <a:buNone/>
            </a:pPr>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和移动构造函数原理类似</a:t>
            </a:r>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示例：</a:t>
            </a:r>
            <a:endParaRPr kumimoji="1" lang="en-US" altLang="zh-CN" dirty="0">
              <a:latin typeface="STKaiti" charset="-122"/>
              <a:ea typeface="STKaiti" charset="-122"/>
              <a:cs typeface="STKaiti" charset="-122"/>
            </a:endParaRPr>
          </a:p>
          <a:p>
            <a:pPr marL="0" indent="0">
              <a:buNone/>
            </a:pPr>
            <a:endParaRPr kumimoji="1" lang="zh-CN" altLang="en-US" dirty="0">
              <a:solidFill>
                <a:srgbClr val="003366"/>
              </a:solidFill>
              <a:latin typeface="STKaiti" charset="-122"/>
              <a:ea typeface="STKaiti" charset="-122"/>
              <a:cs typeface="STKaiti" charset="-122"/>
            </a:endParaRPr>
          </a:p>
        </p:txBody>
      </p:sp>
      <p:sp>
        <p:nvSpPr>
          <p:cNvPr id="4" name="矩形 3"/>
          <p:cNvSpPr/>
          <p:nvPr/>
        </p:nvSpPr>
        <p:spPr>
          <a:xfrm>
            <a:off x="899592" y="1772816"/>
            <a:ext cx="6696744" cy="2554545"/>
          </a:xfrm>
          <a:prstGeom prst="rect">
            <a:avLst/>
          </a:prstGeom>
        </p:spPr>
        <p:txBody>
          <a:bodyPr wrap="square">
            <a:spAutoFit/>
          </a:bodyPr>
          <a:lstStyle/>
          <a:p>
            <a:r>
              <a:rPr lang="en-US" altLang="zh-CN" sz="2000" b="1" dirty="0">
                <a:solidFill>
                  <a:srgbClr val="FF0000"/>
                </a:solidFill>
                <a:latin typeface="Consolas" panose="020B0609020204030204" pitchFamily="49" charset="0"/>
                <a:cs typeface="Consolas" panose="020B0609020204030204" pitchFamily="49" charset="0"/>
              </a:rPr>
              <a:t>Test&amp; operator= (Test&amp;&amp; right)</a:t>
            </a:r>
            <a:r>
              <a:rPr lang="en-US" altLang="zh-CN" sz="2000" b="1" dirty="0">
                <a:latin typeface="Consolas" panose="020B0609020204030204" pitchFamily="49" charset="0"/>
                <a:cs typeface="Consolas" panose="020B0609020204030204" pitchFamily="49" charset="0"/>
              </a:rPr>
              <a:t> {</a:t>
            </a:r>
          </a:p>
          <a:p>
            <a:r>
              <a:rPr lang="en-US" altLang="zh-CN" sz="2000" b="1" dirty="0">
                <a:latin typeface="Consolas" panose="020B0609020204030204" pitchFamily="49" charset="0"/>
                <a:cs typeface="Consolas" panose="020B0609020204030204" pitchFamily="49" charset="0"/>
              </a:rPr>
              <a:t>	if (</a:t>
            </a:r>
            <a:r>
              <a:rPr lang="en-US" altLang="zh-CN" sz="2000" b="1" dirty="0">
                <a:solidFill>
                  <a:srgbClr val="FF0000"/>
                </a:solidFill>
                <a:latin typeface="Consolas" panose="020B0609020204030204" pitchFamily="49" charset="0"/>
                <a:cs typeface="Consolas" panose="020B0609020204030204" pitchFamily="49" charset="0"/>
              </a:rPr>
              <a:t>this == &amp;right</a:t>
            </a:r>
            <a:r>
              <a:rPr lang="en-US" altLang="zh-CN" sz="2000" b="1" dirty="0">
                <a:latin typeface="Consolas" panose="020B0609020204030204" pitchFamily="49" charset="0"/>
                <a:cs typeface="Consolas" panose="020B0609020204030204" pitchFamily="49" charset="0"/>
              </a:rPr>
              <a:t>)  </a:t>
            </a:r>
            <a:r>
              <a:rPr lang="en-US" altLang="zh-CN" sz="2000" b="1" dirty="0" err="1">
                <a:latin typeface="Consolas" panose="020B0609020204030204" pitchFamily="49" charset="0"/>
                <a:cs typeface="Consolas" panose="020B0609020204030204" pitchFamily="49" charset="0"/>
              </a:rPr>
              <a:t>cout</a:t>
            </a:r>
            <a:r>
              <a:rPr lang="en-US" altLang="zh-CN" sz="2000" b="1" dirty="0">
                <a:latin typeface="Consolas" panose="020B0609020204030204" pitchFamily="49" charset="0"/>
                <a:cs typeface="Consolas" panose="020B0609020204030204" pitchFamily="49" charset="0"/>
              </a:rPr>
              <a:t> &lt;&lt; "same </a:t>
            </a:r>
            <a:r>
              <a:rPr lang="en-US" altLang="zh-CN" sz="2000" b="1" dirty="0" err="1">
                <a:latin typeface="Consolas" panose="020B0609020204030204" pitchFamily="49" charset="0"/>
                <a:cs typeface="Consolas" panose="020B0609020204030204" pitchFamily="49" charset="0"/>
              </a:rPr>
              <a:t>obj</a:t>
            </a:r>
            <a:r>
              <a:rPr lang="en-US" altLang="zh-CN" sz="2000" b="1" dirty="0">
                <a:latin typeface="Consolas" panose="020B0609020204030204" pitchFamily="49" charset="0"/>
                <a:cs typeface="Consolas" panose="020B0609020204030204" pitchFamily="49" charset="0"/>
              </a:rPr>
              <a:t>!\n";</a:t>
            </a:r>
          </a:p>
          <a:p>
            <a:r>
              <a:rPr lang="da-DK" altLang="zh-CN" sz="2000" b="1" dirty="0">
                <a:latin typeface="Consolas" panose="020B0609020204030204" pitchFamily="49" charset="0"/>
                <a:cs typeface="Consolas" panose="020B0609020204030204" pitchFamily="49" charset="0"/>
              </a:rPr>
              <a:t>	else {	</a:t>
            </a:r>
          </a:p>
          <a:p>
            <a:r>
              <a:rPr lang="da-DK" altLang="zh-CN" sz="2000" b="1" dirty="0">
                <a:latin typeface="Consolas" panose="020B0609020204030204" pitchFamily="49" charset="0"/>
                <a:cs typeface="Consolas" panose="020B0609020204030204" pitchFamily="49" charset="0"/>
              </a:rPr>
              <a:t>		this-&gt;buf = right.buf;</a:t>
            </a:r>
          </a:p>
          <a:p>
            <a:pPr lvl="1">
              <a:spcBef>
                <a:spcPts val="0"/>
              </a:spcBef>
            </a:pPr>
            <a:r>
              <a:rPr lang="da-DK" altLang="zh-CN" sz="2000" b="1" dirty="0">
                <a:latin typeface="Consolas" panose="020B0609020204030204" pitchFamily="49" charset="0"/>
                <a:cs typeface="Consolas" panose="020B0609020204030204" pitchFamily="49" charset="0"/>
              </a:rPr>
              <a:t>	</a:t>
            </a:r>
            <a:r>
              <a:rPr kumimoji="1" lang="en-US" altLang="zh-CN" sz="2000" b="1" dirty="0" err="1">
                <a:latin typeface="Consolas" charset="0"/>
                <a:ea typeface="Consolas" charset="0"/>
                <a:cs typeface="Consolas" charset="0"/>
              </a:rPr>
              <a:t>cout</a:t>
            </a:r>
            <a:r>
              <a:rPr kumimoji="1" lang="en-US" altLang="zh-CN" sz="2000" b="1" dirty="0">
                <a:latin typeface="Consolas" charset="0"/>
                <a:ea typeface="Consolas" charset="0"/>
                <a:cs typeface="Consolas" charset="0"/>
              </a:rPr>
              <a:t> &lt;&lt; "operator=(Test&amp;&amp;) called.\n"</a:t>
            </a:r>
          </a:p>
          <a:p>
            <a:pPr lvl="1">
              <a:spcBef>
                <a:spcPts val="0"/>
              </a:spcBef>
            </a:pPr>
            <a:r>
              <a:rPr lang="en-US" altLang="zh-CN" sz="2000" b="1" dirty="0">
                <a:latin typeface="Consolas" panose="020B0609020204030204" pitchFamily="49" charset="0"/>
                <a:cs typeface="Consolas" panose="020B0609020204030204" pitchFamily="49" charset="0"/>
              </a:rPr>
              <a:t>}</a:t>
            </a:r>
          </a:p>
          <a:p>
            <a:r>
              <a:rPr lang="en-US" altLang="zh-CN" sz="2000" b="1" dirty="0">
                <a:latin typeface="Consolas" panose="020B0609020204030204" pitchFamily="49" charset="0"/>
                <a:cs typeface="Consolas" panose="020B0609020204030204" pitchFamily="49" charset="0"/>
              </a:rPr>
              <a:t>	</a:t>
            </a:r>
            <a:r>
              <a:rPr lang="en-US" altLang="zh-CN" sz="2000" b="1" dirty="0">
                <a:solidFill>
                  <a:srgbClr val="FF0000"/>
                </a:solidFill>
                <a:latin typeface="Consolas" panose="020B0609020204030204" pitchFamily="49" charset="0"/>
                <a:cs typeface="Consolas" panose="020B0609020204030204" pitchFamily="49" charset="0"/>
              </a:rPr>
              <a:t>return </a:t>
            </a:r>
            <a:r>
              <a:rPr lang="zh-CN" altLang="en-US" sz="2000" b="1" dirty="0">
                <a:solidFill>
                  <a:srgbClr val="FF0000"/>
                </a:solidFill>
                <a:latin typeface="Consolas" panose="020B0609020204030204" pitchFamily="49" charset="0"/>
                <a:cs typeface="Consolas" panose="020B0609020204030204" pitchFamily="49" charset="0"/>
              </a:rPr>
              <a:t>*</a:t>
            </a:r>
            <a:r>
              <a:rPr lang="en-US" altLang="zh-CN" sz="2000" b="1" dirty="0">
                <a:solidFill>
                  <a:srgbClr val="FF0000"/>
                </a:solidFill>
                <a:latin typeface="Consolas" panose="020B0609020204030204" pitchFamily="49" charset="0"/>
                <a:cs typeface="Consolas" panose="020B0609020204030204" pitchFamily="49" charset="0"/>
              </a:rPr>
              <a:t>this</a:t>
            </a:r>
            <a:r>
              <a:rPr lang="en-US" altLang="zh-CN" sz="2000" b="1" dirty="0">
                <a:latin typeface="Consolas" panose="020B0609020204030204" pitchFamily="49" charset="0"/>
                <a:cs typeface="Consolas" panose="020B0609020204030204" pitchFamily="49" charset="0"/>
              </a:rPr>
              <a:t>;</a:t>
            </a:r>
          </a:p>
          <a:p>
            <a:r>
              <a:rPr lang="en-US" altLang="zh-CN" sz="2000" b="1" dirty="0">
                <a:latin typeface="Consolas" panose="020B0609020204030204" pitchFamily="49" charset="0"/>
                <a:cs typeface="Consolas" panose="020B0609020204030204" pitchFamily="49" charset="0"/>
              </a:rPr>
              <a:t>}</a:t>
            </a:r>
          </a:p>
        </p:txBody>
      </p:sp>
      <p:sp>
        <p:nvSpPr>
          <p:cNvPr id="7" name="内容占位符 3"/>
          <p:cNvSpPr txBox="1">
            <a:spLocks/>
          </p:cNvSpPr>
          <p:nvPr/>
        </p:nvSpPr>
        <p:spPr bwMode="auto">
          <a:xfrm>
            <a:off x="1547664" y="4625752"/>
            <a:ext cx="7776864" cy="225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0" dirty="0"/>
              <a:t>template &lt;class T&gt;</a:t>
            </a:r>
          </a:p>
          <a:p>
            <a:pPr marL="0" indent="0">
              <a:buNone/>
            </a:pPr>
            <a:r>
              <a:rPr lang="en-US" altLang="zh-CN" sz="1800" b="0" dirty="0"/>
              <a:t>swap(T&amp; a, T&amp; b) { </a:t>
            </a:r>
          </a:p>
          <a:p>
            <a:pPr marL="0" indent="0">
              <a:buNone/>
            </a:pPr>
            <a:r>
              <a:rPr lang="en-US" altLang="zh-CN" sz="1800" b="0" dirty="0"/>
              <a:t>     T </a:t>
            </a:r>
            <a:r>
              <a:rPr lang="en-US" altLang="zh-CN" sz="1800" b="0" dirty="0" err="1"/>
              <a:t>tmp</a:t>
            </a:r>
            <a:r>
              <a:rPr lang="en-US" altLang="zh-CN" sz="1800" b="0" dirty="0"/>
              <a:t>(</a:t>
            </a:r>
            <a:r>
              <a:rPr lang="en-US" altLang="zh-CN" sz="1800" b="0" dirty="0" err="1"/>
              <a:t>std</a:t>
            </a:r>
            <a:r>
              <a:rPr lang="en-US" altLang="zh-CN" sz="1800" b="0" dirty="0"/>
              <a:t>::move(a));</a:t>
            </a:r>
          </a:p>
          <a:p>
            <a:pPr marL="0" lvl="1" indent="0">
              <a:spcBef>
                <a:spcPts val="1000"/>
              </a:spcBef>
              <a:buSzPct val="75000"/>
              <a:buNone/>
            </a:pPr>
            <a:r>
              <a:rPr lang="en-US" altLang="zh-CN" sz="1800" b="0" dirty="0"/>
              <a:t>     </a:t>
            </a:r>
            <a:r>
              <a:rPr lang="en-US" altLang="zh-CN" sz="1800" b="0" dirty="0">
                <a:solidFill>
                  <a:srgbClr val="FF0000"/>
                </a:solidFill>
              </a:rPr>
              <a:t>a = </a:t>
            </a:r>
            <a:r>
              <a:rPr lang="en-US" altLang="zh-CN" sz="1800" b="0" dirty="0" err="1">
                <a:solidFill>
                  <a:srgbClr val="FF0000"/>
                </a:solidFill>
              </a:rPr>
              <a:t>std</a:t>
            </a:r>
            <a:r>
              <a:rPr lang="en-US" altLang="zh-CN" sz="1800" b="0" dirty="0">
                <a:solidFill>
                  <a:srgbClr val="FF0000"/>
                </a:solidFill>
              </a:rPr>
              <a:t>::move(b</a:t>
            </a:r>
            <a:r>
              <a:rPr lang="en-US" altLang="zh-CN" sz="1800" b="0" dirty="0" smtClean="0">
                <a:solidFill>
                  <a:srgbClr val="FF0000"/>
                </a:solidFill>
              </a:rPr>
              <a:t>);</a:t>
            </a:r>
            <a:r>
              <a:rPr kumimoji="1" lang="en-US" altLang="zh-CN" sz="1800" b="1" dirty="0">
                <a:solidFill>
                  <a:srgbClr val="008000"/>
                </a:solidFill>
                <a:latin typeface="STKaiti" charset="-122"/>
                <a:ea typeface="STKaiti" charset="-122"/>
                <a:cs typeface="STKaiti" charset="-122"/>
              </a:rPr>
              <a:t> </a:t>
            </a:r>
            <a:r>
              <a:rPr kumimoji="1" lang="en-US" altLang="zh-CN" sz="1800" b="1" dirty="0" smtClean="0">
                <a:solidFill>
                  <a:srgbClr val="008000"/>
                </a:solidFill>
                <a:latin typeface="STKaiti" charset="-122"/>
                <a:ea typeface="STKaiti" charset="-122"/>
                <a:cs typeface="STKaiti" charset="-122"/>
              </a:rPr>
              <a:t>      // </a:t>
            </a:r>
            <a:r>
              <a:rPr kumimoji="1" lang="en-US" altLang="zh-CN" sz="1800" b="1" dirty="0" err="1">
                <a:solidFill>
                  <a:srgbClr val="008000"/>
                </a:solidFill>
                <a:latin typeface="STKaiti" charset="-122"/>
                <a:ea typeface="STKaiti" charset="-122"/>
                <a:cs typeface="STKaiti" charset="-122"/>
              </a:rPr>
              <a:t>std</a:t>
            </a:r>
            <a:r>
              <a:rPr kumimoji="1" lang="en-US" altLang="zh-CN" sz="1800" b="1" dirty="0">
                <a:solidFill>
                  <a:srgbClr val="008000"/>
                </a:solidFill>
                <a:latin typeface="STKaiti" charset="-122"/>
                <a:ea typeface="STKaiti" charset="-122"/>
                <a:cs typeface="STKaiti" charset="-122"/>
              </a:rPr>
              <a:t>::move</a:t>
            </a:r>
            <a:r>
              <a:rPr kumimoji="1" lang="zh-CN" altLang="en-US" sz="1800" b="1" dirty="0">
                <a:solidFill>
                  <a:srgbClr val="008000"/>
                </a:solidFill>
                <a:latin typeface="STKaiti" charset="-122"/>
                <a:ea typeface="STKaiti" charset="-122"/>
                <a:cs typeface="STKaiti" charset="-122"/>
              </a:rPr>
              <a:t>的结果为右</a:t>
            </a:r>
            <a:r>
              <a:rPr kumimoji="1" lang="zh-CN" altLang="en-US" sz="1800" b="1" dirty="0" smtClean="0">
                <a:solidFill>
                  <a:srgbClr val="008000"/>
                </a:solidFill>
                <a:latin typeface="STKaiti" charset="-122"/>
                <a:ea typeface="STKaiti" charset="-122"/>
                <a:cs typeface="STKaiti" charset="-122"/>
              </a:rPr>
              <a:t>值，</a:t>
            </a:r>
            <a:endParaRPr lang="en-US" altLang="zh-CN" sz="1800" b="0" dirty="0" smtClean="0">
              <a:solidFill>
                <a:srgbClr val="FF0000"/>
              </a:solidFill>
            </a:endParaRPr>
          </a:p>
          <a:p>
            <a:pPr marL="0" lvl="1" indent="0">
              <a:spcBef>
                <a:spcPts val="1000"/>
              </a:spcBef>
              <a:buSzPct val="75000"/>
              <a:buNone/>
            </a:pPr>
            <a:r>
              <a:rPr lang="en-US" altLang="zh-CN" sz="1800" b="0" dirty="0"/>
              <a:t>     </a:t>
            </a:r>
            <a:r>
              <a:rPr lang="en-US" altLang="zh-CN" sz="1800" b="0" dirty="0">
                <a:solidFill>
                  <a:srgbClr val="FF0000"/>
                </a:solidFill>
              </a:rPr>
              <a:t>b = </a:t>
            </a:r>
            <a:r>
              <a:rPr lang="en-US" altLang="zh-CN" sz="1800" b="0" dirty="0" err="1">
                <a:solidFill>
                  <a:srgbClr val="FF0000"/>
                </a:solidFill>
              </a:rPr>
              <a:t>std</a:t>
            </a:r>
            <a:r>
              <a:rPr lang="en-US" altLang="zh-CN" sz="1800" b="0" dirty="0">
                <a:solidFill>
                  <a:srgbClr val="FF0000"/>
                </a:solidFill>
              </a:rPr>
              <a:t>::move(</a:t>
            </a:r>
            <a:r>
              <a:rPr lang="en-US" altLang="zh-CN" sz="1800" b="0" dirty="0" err="1">
                <a:solidFill>
                  <a:srgbClr val="FF0000"/>
                </a:solidFill>
              </a:rPr>
              <a:t>tmp</a:t>
            </a:r>
            <a:r>
              <a:rPr lang="en-US" altLang="zh-CN" sz="1800" b="0" dirty="0" smtClean="0">
                <a:solidFill>
                  <a:srgbClr val="FF0000"/>
                </a:solidFill>
              </a:rPr>
              <a:t>); </a:t>
            </a:r>
            <a:r>
              <a:rPr kumimoji="1" lang="en-US" altLang="zh-CN" sz="1800" b="1" dirty="0">
                <a:solidFill>
                  <a:srgbClr val="008000"/>
                </a:solidFill>
                <a:latin typeface="STKaiti" charset="-122"/>
                <a:ea typeface="STKaiti" charset="-122"/>
                <a:cs typeface="STKaiti" charset="-122"/>
              </a:rPr>
              <a:t>// </a:t>
            </a:r>
            <a:r>
              <a:rPr kumimoji="1" lang="zh-CN" altLang="en-US" sz="1800" b="1" dirty="0">
                <a:solidFill>
                  <a:srgbClr val="008000"/>
                </a:solidFill>
                <a:latin typeface="STKaiti" charset="-122"/>
                <a:ea typeface="STKaiti" charset="-122"/>
                <a:cs typeface="STKaiti" charset="-122"/>
              </a:rPr>
              <a:t>这两</a:t>
            </a:r>
            <a:r>
              <a:rPr kumimoji="1" lang="zh-CN" altLang="en-US" sz="1800" b="1" dirty="0" smtClean="0">
                <a:solidFill>
                  <a:srgbClr val="008000"/>
                </a:solidFill>
                <a:latin typeface="STKaiti" charset="-122"/>
                <a:ea typeface="STKaiti" charset="-122"/>
                <a:cs typeface="STKaiti" charset="-122"/>
              </a:rPr>
              <a:t>处均</a:t>
            </a:r>
            <a:r>
              <a:rPr kumimoji="1" lang="zh-CN" altLang="en-US" sz="1800" b="1" dirty="0">
                <a:solidFill>
                  <a:srgbClr val="008000"/>
                </a:solidFill>
                <a:latin typeface="STKaiti" charset="-122"/>
                <a:ea typeface="STKaiti" charset="-122"/>
                <a:cs typeface="STKaiti" charset="-122"/>
              </a:rPr>
              <a:t>调用</a:t>
            </a:r>
            <a:r>
              <a:rPr kumimoji="1" lang="zh-CN" altLang="en-US" sz="1800" b="1" dirty="0" smtClean="0">
                <a:solidFill>
                  <a:srgbClr val="008000"/>
                </a:solidFill>
                <a:latin typeface="STKaiti" charset="-122"/>
                <a:ea typeface="STKaiti" charset="-122"/>
                <a:cs typeface="STKaiti" charset="-122"/>
              </a:rPr>
              <a:t>移动赋值运算</a:t>
            </a:r>
            <a:endParaRPr kumimoji="1" lang="en-US" altLang="zh-CN" sz="1800" b="1" dirty="0" smtClean="0">
              <a:solidFill>
                <a:srgbClr val="008000"/>
              </a:solidFill>
              <a:latin typeface="STKaiti" charset="-122"/>
              <a:ea typeface="STKaiti" charset="-122"/>
              <a:cs typeface="STKaiti" charset="-122"/>
            </a:endParaRPr>
          </a:p>
          <a:p>
            <a:pPr marL="0" lvl="1" indent="0">
              <a:spcBef>
                <a:spcPts val="1000"/>
              </a:spcBef>
              <a:buSzPct val="75000"/>
              <a:buNone/>
            </a:pPr>
            <a:r>
              <a:rPr lang="en-US" altLang="zh-CN" sz="1800" b="0" dirty="0" smtClean="0"/>
              <a:t>}</a:t>
            </a:r>
            <a:endParaRPr lang="en-US" altLang="zh-CN" sz="1800" b="0" dirty="0"/>
          </a:p>
        </p:txBody>
      </p:sp>
    </p:spTree>
    <p:extLst>
      <p:ext uri="{BB962C8B-B14F-4D97-AF65-F5344CB8AC3E}">
        <p14:creationId xmlns:p14="http://schemas.microsoft.com/office/powerpoint/2010/main" val="14873723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49</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类型转换</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当编译器发现表达式和函数调用所需的数据类型和实际类型不同时，便会进行</a:t>
            </a:r>
            <a:r>
              <a:rPr kumimoji="1" lang="zh-CN" altLang="en-US" dirty="0">
                <a:solidFill>
                  <a:srgbClr val="FF0000"/>
                </a:solidFill>
              </a:rPr>
              <a:t>自动类型转换</a:t>
            </a:r>
            <a:r>
              <a:rPr kumimoji="1" lang="zh-CN" altLang="en-US" dirty="0"/>
              <a:t>。</a:t>
            </a:r>
            <a:endParaRPr kumimoji="1" lang="en-US" altLang="zh-CN" dirty="0"/>
          </a:p>
          <a:p>
            <a:pPr>
              <a:lnSpc>
                <a:spcPct val="100000"/>
              </a:lnSpc>
            </a:pPr>
            <a:r>
              <a:rPr kumimoji="1" lang="zh-CN" altLang="en-US" dirty="0"/>
              <a:t>自动类型转换可通过定义特定的</a:t>
            </a:r>
            <a:r>
              <a:rPr kumimoji="1" lang="zh-CN" altLang="en-US" dirty="0">
                <a:solidFill>
                  <a:srgbClr val="FF0000"/>
                </a:solidFill>
              </a:rPr>
              <a:t>转换运算符</a:t>
            </a:r>
            <a:r>
              <a:rPr kumimoji="1" lang="zh-CN" altLang="en-US" dirty="0"/>
              <a:t>和</a:t>
            </a:r>
            <a:r>
              <a:rPr kumimoji="1" lang="zh-CN" altLang="en-US" dirty="0">
                <a:solidFill>
                  <a:srgbClr val="FF0000"/>
                </a:solidFill>
              </a:rPr>
              <a:t>构造函数</a:t>
            </a:r>
            <a:r>
              <a:rPr kumimoji="1" lang="zh-CN" altLang="en-US" dirty="0"/>
              <a:t>来完成。</a:t>
            </a:r>
            <a:endParaRPr kumimoji="1" lang="en-US" altLang="zh-CN" dirty="0"/>
          </a:p>
          <a:p>
            <a:pPr>
              <a:lnSpc>
                <a:spcPct val="100000"/>
              </a:lnSpc>
            </a:pPr>
            <a:r>
              <a:rPr kumimoji="1" lang="zh-CN" altLang="en-US" dirty="0"/>
              <a:t>除自动类型转换外，在有必要的时候还可以进行</a:t>
            </a:r>
            <a:r>
              <a:rPr kumimoji="1" lang="zh-CN" altLang="en-US" dirty="0">
                <a:solidFill>
                  <a:srgbClr val="FF0000"/>
                </a:solidFill>
              </a:rPr>
              <a:t>强制类型转换</a:t>
            </a:r>
            <a:r>
              <a:rPr kumimoji="1" lang="zh-CN" altLang="en-US" dirty="0"/>
              <a:t>。</a:t>
            </a:r>
          </a:p>
        </p:txBody>
      </p:sp>
    </p:spTree>
    <p:extLst>
      <p:ext uri="{BB962C8B-B14F-4D97-AF65-F5344CB8AC3E}">
        <p14:creationId xmlns:p14="http://schemas.microsoft.com/office/powerpoint/2010/main" val="3182717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上</a:t>
            </a:r>
            <a:r>
              <a:rPr kumimoji="1" lang="zh-CN" altLang="en-US" dirty="0"/>
              <a:t>周</a:t>
            </a:r>
            <a:r>
              <a:rPr kumimoji="1" lang="zh-CN" altLang="en-US" dirty="0" smtClean="0"/>
              <a:t>回顾练习</a:t>
            </a:r>
            <a:endParaRPr kumimoji="1" lang="zh-CN" altLang="en-US" dirty="0"/>
          </a:p>
        </p:txBody>
      </p:sp>
      <p:sp>
        <p:nvSpPr>
          <p:cNvPr id="3" name="内容占位符 2"/>
          <p:cNvSpPr>
            <a:spLocks noGrp="1"/>
          </p:cNvSpPr>
          <p:nvPr>
            <p:ph idx="1"/>
          </p:nvPr>
        </p:nvSpPr>
        <p:spPr>
          <a:xfrm>
            <a:off x="628650" y="1412776"/>
            <a:ext cx="8047806" cy="5400600"/>
          </a:xfrm>
        </p:spPr>
        <p:txBody>
          <a:bodyPr/>
          <a:lstStyle/>
          <a:p>
            <a:r>
              <a:rPr kumimoji="1" lang="zh-CN" altLang="en-US" sz="2400" dirty="0" smtClean="0"/>
              <a:t>选择题：下列程序在编译、运行时会出现什么情况（）</a:t>
            </a:r>
            <a:endParaRPr kumimoji="1" lang="en-US" altLang="zh-CN" sz="2400" dirty="0" smtClean="0"/>
          </a:p>
          <a:p>
            <a:pPr marL="0" indent="0">
              <a:buNone/>
            </a:pPr>
            <a:r>
              <a:rPr kumimoji="1" lang="en-US" altLang="zh-CN" sz="1600" dirty="0"/>
              <a:t>class A {</a:t>
            </a:r>
          </a:p>
          <a:p>
            <a:pPr marL="0" indent="0">
              <a:buNone/>
            </a:pPr>
            <a:r>
              <a:rPr kumimoji="1" lang="en-US" altLang="zh-CN" sz="1600" dirty="0"/>
              <a:t>public:</a:t>
            </a:r>
          </a:p>
          <a:p>
            <a:pPr marL="0" indent="0">
              <a:buNone/>
            </a:pPr>
            <a:r>
              <a:rPr kumimoji="1" lang="en-US" altLang="zh-CN" sz="1600" dirty="0"/>
              <a:t>    </a:t>
            </a:r>
            <a:r>
              <a:rPr kumimoji="1" lang="en-US" altLang="zh-CN" sz="1600" dirty="0" err="1"/>
              <a:t>int</a:t>
            </a:r>
            <a:r>
              <a:rPr kumimoji="1" lang="en-US" altLang="zh-CN" sz="1600" dirty="0"/>
              <a:t> *</a:t>
            </a:r>
            <a:r>
              <a:rPr kumimoji="1" lang="en-US" altLang="zh-CN" sz="1600" dirty="0" smtClean="0"/>
              <a:t>data; </a:t>
            </a:r>
          </a:p>
          <a:p>
            <a:pPr marL="0" indent="0">
              <a:buNone/>
            </a:pPr>
            <a:r>
              <a:rPr kumimoji="1" lang="en-US" altLang="zh-CN" sz="1600" dirty="0" smtClean="0"/>
              <a:t>    A(</a:t>
            </a:r>
            <a:r>
              <a:rPr kumimoji="1" lang="en-US" altLang="zh-CN" sz="1600" dirty="0" err="1" smtClean="0"/>
              <a:t>int</a:t>
            </a:r>
            <a:r>
              <a:rPr kumimoji="1" lang="en-US" altLang="zh-CN" sz="1600" dirty="0" smtClean="0"/>
              <a:t> </a:t>
            </a:r>
            <a:r>
              <a:rPr kumimoji="1" lang="en-US" altLang="zh-CN" sz="1600" dirty="0"/>
              <a:t>d) {data = new </a:t>
            </a:r>
            <a:r>
              <a:rPr kumimoji="1" lang="en-US" altLang="zh-CN" sz="1600" dirty="0" err="1"/>
              <a:t>int</a:t>
            </a:r>
            <a:r>
              <a:rPr kumimoji="1" lang="en-US" altLang="zh-CN" sz="1600" dirty="0"/>
              <a:t>(d);}</a:t>
            </a:r>
          </a:p>
          <a:p>
            <a:pPr marL="0" indent="0">
              <a:buNone/>
            </a:pPr>
            <a:r>
              <a:rPr kumimoji="1" lang="en-US" altLang="zh-CN" sz="1600" dirty="0"/>
              <a:t>    ~A() {delete data</a:t>
            </a:r>
            <a:r>
              <a:rPr kumimoji="1" lang="en-US" altLang="zh-CN" sz="1600" dirty="0" smtClean="0"/>
              <a:t>;}</a:t>
            </a:r>
          </a:p>
          <a:p>
            <a:pPr marL="0" indent="0">
              <a:buNone/>
            </a:pPr>
            <a:r>
              <a:rPr kumimoji="1" lang="en-US" altLang="zh-CN" sz="1600" dirty="0" smtClean="0"/>
              <a:t>};</a:t>
            </a:r>
            <a:endParaRPr kumimoji="1" lang="en-US" altLang="zh-CN" sz="1600" dirty="0"/>
          </a:p>
          <a:p>
            <a:pPr marL="0" indent="0">
              <a:buNone/>
            </a:pPr>
            <a:r>
              <a:rPr kumimoji="1" lang="en-US" altLang="zh-CN" sz="1600" dirty="0"/>
              <a:t>void fun(A a) { </a:t>
            </a:r>
          </a:p>
          <a:p>
            <a:pPr marL="0" indent="0">
              <a:buNone/>
            </a:pPr>
            <a:r>
              <a:rPr kumimoji="1" lang="en-US" altLang="zh-CN" sz="1600" dirty="0"/>
              <a:t>    </a:t>
            </a:r>
            <a:r>
              <a:rPr kumimoji="1" lang="en-US" altLang="zh-CN" sz="1600" dirty="0" err="1" smtClean="0"/>
              <a:t>cout</a:t>
            </a:r>
            <a:r>
              <a:rPr kumimoji="1" lang="en-US" altLang="zh-CN" sz="1600" dirty="0" smtClean="0"/>
              <a:t> &lt;&lt; *(</a:t>
            </a:r>
            <a:r>
              <a:rPr kumimoji="1" lang="en-US" altLang="zh-CN" sz="1600" dirty="0" err="1" smtClean="0"/>
              <a:t>a.data</a:t>
            </a:r>
            <a:r>
              <a:rPr kumimoji="1" lang="en-US" altLang="zh-CN" sz="1600" dirty="0" smtClean="0"/>
              <a:t>) &lt;&lt; </a:t>
            </a:r>
            <a:r>
              <a:rPr kumimoji="1" lang="en-US" altLang="zh-CN" sz="1600" dirty="0" err="1" smtClean="0"/>
              <a:t>endl</a:t>
            </a:r>
            <a:r>
              <a:rPr kumimoji="1" lang="en-US" altLang="zh-CN" sz="1600" dirty="0" smtClean="0"/>
              <a:t>;</a:t>
            </a:r>
            <a:endParaRPr kumimoji="1" lang="en-US" altLang="zh-CN" sz="1600" dirty="0"/>
          </a:p>
          <a:p>
            <a:pPr marL="0" indent="0">
              <a:buNone/>
            </a:pPr>
            <a:r>
              <a:rPr kumimoji="1" lang="en-US" altLang="zh-CN" sz="1600" dirty="0" smtClean="0"/>
              <a:t>}</a:t>
            </a:r>
            <a:endParaRPr kumimoji="1" lang="en-US" altLang="zh-CN" sz="1600" dirty="0"/>
          </a:p>
          <a:p>
            <a:pPr marL="0" indent="0">
              <a:buNone/>
            </a:pPr>
            <a:r>
              <a:rPr kumimoji="1" lang="en-US" altLang="zh-CN" sz="1600" dirty="0" err="1" smtClean="0"/>
              <a:t>int</a:t>
            </a:r>
            <a:r>
              <a:rPr kumimoji="1" lang="en-US" altLang="zh-CN" sz="1600" dirty="0" smtClean="0"/>
              <a:t> main() {</a:t>
            </a:r>
          </a:p>
          <a:p>
            <a:pPr marL="0" indent="0">
              <a:buNone/>
            </a:pPr>
            <a:r>
              <a:rPr kumimoji="1" lang="en-US" altLang="zh-CN" sz="1600" dirty="0" smtClean="0"/>
              <a:t>    A </a:t>
            </a:r>
            <a:r>
              <a:rPr kumimoji="1" lang="en-US" altLang="zh-CN" sz="1600" dirty="0" err="1" smtClean="0"/>
              <a:t>tmp</a:t>
            </a:r>
            <a:r>
              <a:rPr kumimoji="1" lang="en-US" altLang="zh-CN" sz="1600" dirty="0" smtClean="0"/>
              <a:t>(0);</a:t>
            </a:r>
          </a:p>
          <a:p>
            <a:pPr marL="0" indent="0">
              <a:buNone/>
            </a:pPr>
            <a:r>
              <a:rPr kumimoji="1" lang="en-US" altLang="zh-CN" sz="1600" dirty="0" smtClean="0"/>
              <a:t>    fun(</a:t>
            </a:r>
            <a:r>
              <a:rPr kumimoji="1" lang="en-US" altLang="zh-CN" sz="1600" dirty="0" err="1" smtClean="0"/>
              <a:t>tmp</a:t>
            </a:r>
            <a:r>
              <a:rPr kumimoji="1" lang="en-US" altLang="zh-CN" sz="1600" dirty="0" smtClean="0"/>
              <a:t>); //(1)</a:t>
            </a:r>
          </a:p>
          <a:p>
            <a:pPr marL="0" indent="0">
              <a:buNone/>
            </a:pPr>
            <a:r>
              <a:rPr kumimoji="1" lang="en-US" altLang="zh-CN" sz="1600" dirty="0" smtClean="0"/>
              <a:t>    return 0; //(2)</a:t>
            </a:r>
          </a:p>
          <a:p>
            <a:pPr marL="0" indent="0">
              <a:buNone/>
            </a:pPr>
            <a:r>
              <a:rPr kumimoji="1" lang="en-US" altLang="zh-CN" sz="1600" dirty="0" smtClean="0"/>
              <a:t>}</a:t>
            </a:r>
          </a:p>
          <a:p>
            <a:pPr marL="0" indent="0">
              <a:buNone/>
            </a:pPr>
            <a:endParaRPr kumimoji="1" lang="en-US" altLang="zh-CN" dirty="0" smtClean="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a:t>
            </a:fld>
            <a:endParaRPr lang="en-US" altLang="zh-CN"/>
          </a:p>
        </p:txBody>
      </p:sp>
      <p:sp>
        <p:nvSpPr>
          <p:cNvPr id="5" name="TextBox 4"/>
          <p:cNvSpPr txBox="1"/>
          <p:nvPr/>
        </p:nvSpPr>
        <p:spPr>
          <a:xfrm>
            <a:off x="5040529" y="2996952"/>
            <a:ext cx="3528392" cy="1569660"/>
          </a:xfrm>
          <a:prstGeom prst="rect">
            <a:avLst/>
          </a:prstGeom>
          <a:noFill/>
        </p:spPr>
        <p:txBody>
          <a:bodyPr wrap="square" rtlCol="0">
            <a:spAutoFit/>
          </a:bodyPr>
          <a:lstStyle/>
          <a:p>
            <a:r>
              <a:rPr lang="en-US" altLang="zh-CN" sz="2400" b="1" dirty="0" smtClean="0">
                <a:latin typeface="Consolas" pitchFamily="49" charset="0"/>
              </a:rPr>
              <a:t>A. </a:t>
            </a:r>
            <a:r>
              <a:rPr lang="zh-CN" altLang="en-US" sz="2400" b="1" dirty="0" smtClean="0">
                <a:latin typeface="Consolas" pitchFamily="49" charset="0"/>
              </a:rPr>
              <a:t>编译错误</a:t>
            </a:r>
            <a:endParaRPr lang="en-US" altLang="zh-CN" sz="2400" b="1" dirty="0" smtClean="0">
              <a:latin typeface="Consolas" pitchFamily="49" charset="0"/>
            </a:endParaRPr>
          </a:p>
          <a:p>
            <a:r>
              <a:rPr lang="en-US" altLang="zh-CN" sz="2400" b="1" dirty="0" smtClean="0">
                <a:latin typeface="Consolas" pitchFamily="49" charset="0"/>
              </a:rPr>
              <a:t>B. </a:t>
            </a:r>
            <a:r>
              <a:rPr lang="zh-CN" altLang="en-US" sz="2400" b="1" dirty="0" smtClean="0">
                <a:latin typeface="Consolas" pitchFamily="49" charset="0"/>
              </a:rPr>
              <a:t>输出</a:t>
            </a:r>
            <a:r>
              <a:rPr lang="en-US" altLang="zh-CN" sz="2400" b="1" dirty="0" smtClean="0">
                <a:latin typeface="Consolas" pitchFamily="49" charset="0"/>
              </a:rPr>
              <a:t>0</a:t>
            </a:r>
            <a:r>
              <a:rPr lang="zh-CN" altLang="en-US" sz="2400" b="1" dirty="0" smtClean="0">
                <a:latin typeface="Consolas" pitchFamily="49" charset="0"/>
              </a:rPr>
              <a:t>，程序结束</a:t>
            </a:r>
            <a:endParaRPr lang="en-US" altLang="zh-CN" sz="2400" b="1" dirty="0" smtClean="0">
              <a:latin typeface="Consolas" pitchFamily="49" charset="0"/>
            </a:endParaRPr>
          </a:p>
          <a:p>
            <a:r>
              <a:rPr lang="en-US" altLang="zh-CN" sz="2400" b="1" dirty="0" smtClean="0">
                <a:latin typeface="Consolas" pitchFamily="49" charset="0"/>
              </a:rPr>
              <a:t>C. </a:t>
            </a:r>
            <a:r>
              <a:rPr lang="zh-CN" altLang="en-US" sz="2400" b="1" dirty="0" smtClean="0">
                <a:latin typeface="Consolas" pitchFamily="49" charset="0"/>
              </a:rPr>
              <a:t>在运行完</a:t>
            </a:r>
            <a:r>
              <a:rPr lang="en-US" altLang="zh-CN" sz="2400" b="1" dirty="0" smtClean="0">
                <a:latin typeface="Consolas" pitchFamily="49" charset="0"/>
              </a:rPr>
              <a:t>(1)</a:t>
            </a:r>
            <a:r>
              <a:rPr lang="zh-CN" altLang="en-US" sz="2400" b="1" dirty="0" smtClean="0">
                <a:latin typeface="Consolas" pitchFamily="49" charset="0"/>
              </a:rPr>
              <a:t>后崩溃</a:t>
            </a:r>
            <a:endParaRPr lang="en-US" altLang="zh-CN" sz="2400" b="1" dirty="0" smtClean="0">
              <a:latin typeface="Consolas" pitchFamily="49" charset="0"/>
            </a:endParaRPr>
          </a:p>
          <a:p>
            <a:r>
              <a:rPr lang="en-US" altLang="zh-CN" sz="2400" b="1" dirty="0" smtClean="0">
                <a:latin typeface="Consolas" pitchFamily="49" charset="0"/>
              </a:rPr>
              <a:t>D. </a:t>
            </a:r>
            <a:r>
              <a:rPr lang="zh-CN" altLang="en-US" sz="2400" b="1" dirty="0" smtClean="0">
                <a:latin typeface="Consolas" pitchFamily="49" charset="0"/>
              </a:rPr>
              <a:t>在运行完</a:t>
            </a:r>
            <a:r>
              <a:rPr lang="en-US" altLang="zh-CN" sz="2400" b="1" dirty="0" smtClean="0">
                <a:latin typeface="Consolas" pitchFamily="49" charset="0"/>
              </a:rPr>
              <a:t>(2)</a:t>
            </a:r>
            <a:r>
              <a:rPr lang="zh-CN" altLang="en-US" sz="2400" b="1" dirty="0" smtClean="0">
                <a:latin typeface="Consolas" pitchFamily="49" charset="0"/>
              </a:rPr>
              <a:t>后崩溃</a:t>
            </a:r>
          </a:p>
        </p:txBody>
      </p:sp>
    </p:spTree>
    <p:extLst>
      <p:ext uri="{BB962C8B-B14F-4D97-AF65-F5344CB8AC3E}">
        <p14:creationId xmlns:p14="http://schemas.microsoft.com/office/powerpoint/2010/main" val="7574658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7544" y="5373216"/>
            <a:ext cx="7488832" cy="1080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自动类型转换：方法一</a:t>
            </a:r>
          </a:p>
        </p:txBody>
      </p:sp>
      <p:sp>
        <p:nvSpPr>
          <p:cNvPr id="3" name="矩形 2"/>
          <p:cNvSpPr/>
          <p:nvPr/>
        </p:nvSpPr>
        <p:spPr>
          <a:xfrm>
            <a:off x="251520" y="1196752"/>
            <a:ext cx="7969153" cy="5632311"/>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endParaRPr lang="en-US" altLang="zh-CN" dirty="0">
              <a:solidFill>
                <a:srgbClr val="0066CC"/>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b="1" dirty="0">
                <a:solidFill>
                  <a:srgbClr val="008000"/>
                </a:solidFill>
                <a:latin typeface="Consolas" charset="0"/>
                <a:ea typeface="Consolas" charset="0"/>
                <a:cs typeface="Consolas" charset="0"/>
              </a:rPr>
              <a:t>//</a:t>
            </a:r>
            <a:r>
              <a:rPr lang="zh-CN" altLang="en-US" b="1" dirty="0">
                <a:solidFill>
                  <a:srgbClr val="008000"/>
                </a:solidFill>
                <a:latin typeface="Consolas" charset="0"/>
                <a:ea typeface="Consolas" charset="0"/>
                <a:cs typeface="Consolas" charset="0"/>
              </a:rPr>
              <a:t>目标类</a:t>
            </a:r>
            <a:endParaRPr lang="en-US" altLang="zh-CN" b="1" dirty="0">
              <a:solidFill>
                <a:srgbClr val="008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b="1" dirty="0">
                <a:solidFill>
                  <a:srgbClr val="008000"/>
                </a:solidFill>
                <a:latin typeface="Consolas" charset="0"/>
                <a:ea typeface="Consolas" charset="0"/>
                <a:cs typeface="Consolas" charset="0"/>
              </a:rPr>
              <a:t>//</a:t>
            </a:r>
            <a:r>
              <a:rPr lang="zh-CN" altLang="en-US" b="1" dirty="0">
                <a:solidFill>
                  <a:srgbClr val="008000"/>
                </a:solidFill>
                <a:latin typeface="Consolas" charset="0"/>
                <a:ea typeface="Consolas" charset="0"/>
                <a:cs typeface="Consolas" charset="0"/>
              </a:rPr>
              <a:t>源类</a:t>
            </a:r>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operator</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 </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::operator </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 called"</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return</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p:txBody>
      </p:sp>
      <p:sp>
        <p:nvSpPr>
          <p:cNvPr id="8" name="文本框 7"/>
          <p:cNvSpPr txBox="1"/>
          <p:nvPr/>
        </p:nvSpPr>
        <p:spPr>
          <a:xfrm>
            <a:off x="4677072" y="4043382"/>
            <a:ext cx="3927376" cy="954107"/>
          </a:xfrm>
          <a:prstGeom prst="rect">
            <a:avLst/>
          </a:prstGeom>
          <a:noFill/>
        </p:spPr>
        <p:txBody>
          <a:bodyPr wrap="square" rtlCol="0">
            <a:spAutoFit/>
          </a:bodyPr>
          <a:lstStyle/>
          <a:p>
            <a:pPr algn="ctr"/>
            <a:r>
              <a:rPr kumimoji="1" lang="en-US" altLang="zh-CN" sz="2800" b="1" dirty="0">
                <a:solidFill>
                  <a:srgbClr val="FF0000"/>
                </a:solidFill>
              </a:rPr>
              <a:t>1.</a:t>
            </a:r>
            <a:r>
              <a:rPr kumimoji="1" lang="zh-CN" altLang="en-US" sz="2800" b="1" dirty="0">
                <a:solidFill>
                  <a:srgbClr val="FF0000"/>
                </a:solidFill>
              </a:rPr>
              <a:t> 在源类中定义“目标类型转换运算符”</a:t>
            </a:r>
          </a:p>
        </p:txBody>
      </p:sp>
      <p:sp>
        <p:nvSpPr>
          <p:cNvPr id="4" name="幻灯片编号占位符 3"/>
          <p:cNvSpPr>
            <a:spLocks noGrp="1"/>
          </p:cNvSpPr>
          <p:nvPr>
            <p:ph type="sldNum" sz="quarter" idx="12"/>
          </p:nvPr>
        </p:nvSpPr>
        <p:spPr/>
        <p:txBody>
          <a:bodyPr/>
          <a:lstStyle/>
          <a:p>
            <a:pPr>
              <a:defRPr/>
            </a:pPr>
            <a:fld id="{20CAB157-5D5D-45D8-AA5F-3FBCA9A54B3E}" type="slidenum">
              <a:rPr lang="en-US" altLang="zh-CN" smtClean="0"/>
              <a:pPr>
                <a:defRPr/>
              </a:pPr>
              <a:t>50</a:t>
            </a:fld>
            <a:endParaRPr lang="en-US" altLang="zh-CN"/>
          </a:p>
        </p:txBody>
      </p:sp>
    </p:spTree>
    <p:extLst>
      <p:ext uri="{BB962C8B-B14F-4D97-AF65-F5344CB8AC3E}">
        <p14:creationId xmlns:p14="http://schemas.microsoft.com/office/powerpoint/2010/main" val="30620744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8446" y="3140968"/>
            <a:ext cx="7488832" cy="86409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自动类型转换：方法二</a:t>
            </a:r>
          </a:p>
        </p:txBody>
      </p:sp>
      <p:sp>
        <p:nvSpPr>
          <p:cNvPr id="3" name="矩形 2"/>
          <p:cNvSpPr/>
          <p:nvPr/>
        </p:nvSpPr>
        <p:spPr>
          <a:xfrm>
            <a:off x="251520" y="1196752"/>
            <a:ext cx="7969153" cy="5632311"/>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en-US" altLang="zh-CN" b="1" dirty="0">
                <a:solidFill>
                  <a:srgbClr val="0066CC"/>
                </a:solidFill>
                <a:latin typeface="Consolas" charset="0"/>
                <a:ea typeface="Consolas" charset="0"/>
                <a:cs typeface="Consolas" charset="0"/>
              </a:rPr>
              <a:t>// </a:t>
            </a:r>
            <a:r>
              <a:rPr lang="zh-CN" altLang="en-US" b="1" dirty="0">
                <a:solidFill>
                  <a:srgbClr val="0066CC"/>
                </a:solidFill>
                <a:latin typeface="Consolas" charset="0"/>
                <a:ea typeface="Consolas" charset="0"/>
                <a:cs typeface="Consolas" charset="0"/>
              </a:rPr>
              <a:t>前置类型声明，因为在</a:t>
            </a:r>
            <a:r>
              <a:rPr lang="en-US" altLang="zh-CN" b="1" dirty="0" err="1">
                <a:solidFill>
                  <a:srgbClr val="0066CC"/>
                </a:solidFill>
                <a:latin typeface="Consolas" charset="0"/>
                <a:ea typeface="Consolas" charset="0"/>
                <a:cs typeface="Consolas" charset="0"/>
              </a:rPr>
              <a:t>Dst</a:t>
            </a:r>
            <a:r>
              <a:rPr lang="zh-CN" altLang="en-US" b="1" dirty="0">
                <a:solidFill>
                  <a:srgbClr val="0066CC"/>
                </a:solidFill>
                <a:latin typeface="Consolas" charset="0"/>
                <a:ea typeface="Consolas" charset="0"/>
                <a:cs typeface="Consolas" charset="0"/>
              </a:rPr>
              <a:t>中要用到</a:t>
            </a:r>
            <a:r>
              <a:rPr lang="en-US" altLang="zh-CN" b="1" dirty="0" err="1">
                <a:solidFill>
                  <a:srgbClr val="0066CC"/>
                </a:solidFill>
                <a:latin typeface="Consolas" charset="0"/>
                <a:ea typeface="Consolas" charset="0"/>
                <a:cs typeface="Consolas" charset="0"/>
              </a:rPr>
              <a:t>Src</a:t>
            </a:r>
            <a:r>
              <a:rPr lang="zh-CN" altLang="en-US" b="1" dirty="0">
                <a:solidFill>
                  <a:srgbClr val="0066CC"/>
                </a:solidFill>
                <a:latin typeface="Consolas" charset="0"/>
                <a:ea typeface="Consolas" charset="0"/>
                <a:cs typeface="Consolas" charset="0"/>
              </a:rPr>
              <a:t>类</a:t>
            </a:r>
            <a:endParaRPr lang="en-US" altLang="zh-CN" b="1" dirty="0">
              <a:solidFill>
                <a:srgbClr val="0066CC"/>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&amp; s) {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const</a:t>
            </a:r>
            <a:r>
              <a:rPr lang="en-US" altLang="zh-CN" dirty="0">
                <a:solidFill>
                  <a:srgbClr val="BA0011"/>
                </a:solidFill>
                <a:latin typeface="Consolas" charset="0"/>
                <a:ea typeface="Consolas" charset="0"/>
                <a:cs typeface="Consolas" charset="0"/>
              </a:rPr>
              <a:t> </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&amp;)"</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p:txBody>
      </p:sp>
      <p:sp>
        <p:nvSpPr>
          <p:cNvPr id="5" name="文本框 4"/>
          <p:cNvSpPr txBox="1"/>
          <p:nvPr/>
        </p:nvSpPr>
        <p:spPr>
          <a:xfrm>
            <a:off x="4053285" y="4012907"/>
            <a:ext cx="4239395" cy="954107"/>
          </a:xfrm>
          <a:prstGeom prst="rect">
            <a:avLst/>
          </a:prstGeom>
          <a:noFill/>
        </p:spPr>
        <p:txBody>
          <a:bodyPr wrap="square" rtlCol="0">
            <a:spAutoFit/>
          </a:bodyPr>
          <a:lstStyle/>
          <a:p>
            <a:pPr algn="ctr"/>
            <a:r>
              <a:rPr kumimoji="1" lang="en-US" altLang="zh-CN" sz="2800" b="1" dirty="0">
                <a:solidFill>
                  <a:srgbClr val="FF0000"/>
                </a:solidFill>
              </a:rPr>
              <a:t>2.</a:t>
            </a:r>
            <a:r>
              <a:rPr kumimoji="1" lang="zh-CN" altLang="en-US" sz="2800" b="1" dirty="0">
                <a:solidFill>
                  <a:srgbClr val="FF0000"/>
                </a:solidFill>
              </a:rPr>
              <a:t>在目标类中定义“源类对象作参数的构造函数”</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51</a:t>
            </a:fld>
            <a:endParaRPr lang="en-US" altLang="zh-CN"/>
          </a:p>
        </p:txBody>
      </p:sp>
    </p:spTree>
    <p:extLst>
      <p:ext uri="{BB962C8B-B14F-4D97-AF65-F5344CB8AC3E}">
        <p14:creationId xmlns:p14="http://schemas.microsoft.com/office/powerpoint/2010/main" val="27090118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a:t>
            </a:r>
          </a:p>
        </p:txBody>
      </p:sp>
      <p:sp>
        <p:nvSpPr>
          <p:cNvPr id="4" name="矩形 3"/>
          <p:cNvSpPr/>
          <p:nvPr/>
        </p:nvSpPr>
        <p:spPr>
          <a:xfrm>
            <a:off x="539552" y="1443881"/>
            <a:ext cx="8064896" cy="3139321"/>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void</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Func</a:t>
            </a:r>
            <a:r>
              <a:rPr lang="en-US" altLang="zh-CN" dirty="0">
                <a:solidFill>
                  <a:srgbClr val="000000"/>
                </a:solidFill>
                <a:latin typeface="Consolas" charset="0"/>
                <a:ea typeface="Consolas" charset="0"/>
                <a:cs typeface="Consolas" charset="0"/>
              </a:rPr>
              <a:t>(</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d)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a:t>
            </a:r>
          </a:p>
          <a:p>
            <a:r>
              <a:rPr lang="en-US" altLang="zh-CN" dirty="0">
                <a:solidFill>
                  <a:srgbClr val="000000"/>
                </a:solidFill>
                <a:latin typeface="Consolas" charset="0"/>
                <a:ea typeface="Consolas" charset="0"/>
                <a:cs typeface="Consolas" charset="0"/>
              </a:rPr>
              <a:t>{</a:t>
            </a:r>
          </a:p>
          <a:p>
            <a:r>
              <a:rPr lang="hr-HR" altLang="zh-CN" dirty="0">
                <a:solidFill>
                  <a:srgbClr val="000000"/>
                </a:solidFill>
                <a:latin typeface="Consolas" charset="0"/>
                <a:ea typeface="Consolas" charset="0"/>
                <a:cs typeface="Consolas" charset="0"/>
              </a:rPr>
              <a:t>  Src s;</a:t>
            </a:r>
          </a:p>
          <a:p>
            <a:r>
              <a:rPr lang="hr-HR" altLang="zh-CN" dirty="0">
                <a:solidFill>
                  <a:srgbClr val="000000"/>
                </a:solidFill>
                <a:latin typeface="Consolas" charset="0"/>
                <a:ea typeface="Consolas" charset="0"/>
                <a:cs typeface="Consolas" charset="0"/>
              </a:rPr>
              <a:t>  Dst d1(s);</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pt-BR" altLang="zh-CN" dirty="0">
                <a:solidFill>
                  <a:srgbClr val="000000"/>
                </a:solidFill>
                <a:latin typeface="Consolas" charset="0"/>
                <a:ea typeface="Consolas" charset="0"/>
                <a:cs typeface="Consolas" charset="0"/>
              </a:rPr>
              <a:t>Dst d</a:t>
            </a:r>
            <a:r>
              <a:rPr lang="en-US" altLang="zh-CN" dirty="0">
                <a:solidFill>
                  <a:srgbClr val="000000"/>
                </a:solidFill>
                <a:latin typeface="Consolas" charset="0"/>
                <a:ea typeface="Consolas" charset="0"/>
                <a:cs typeface="Consolas" charset="0"/>
              </a:rPr>
              <a:t>2</a:t>
            </a:r>
            <a:r>
              <a:rPr lang="pt-BR" altLang="zh-CN" dirty="0">
                <a:solidFill>
                  <a:srgbClr val="000000"/>
                </a:solidFill>
                <a:latin typeface="Consolas" charset="0"/>
                <a:ea typeface="Consolas" charset="0"/>
                <a:cs typeface="Consolas" charset="0"/>
              </a:rPr>
              <a:t> = s; </a:t>
            </a:r>
          </a:p>
          <a:p>
            <a:r>
              <a:rPr lang="pt-BR" altLang="zh-CN" dirty="0">
                <a:solidFill>
                  <a:srgbClr val="000000"/>
                </a:solidFill>
                <a:latin typeface="Consolas" charset="0"/>
                <a:ea typeface="Consolas" charset="0"/>
                <a:cs typeface="Consolas" charset="0"/>
              </a:rPr>
              <a:t>  Func(s);    </a:t>
            </a:r>
            <a:endParaRPr lang="zh-CN" altLang="en-US" dirty="0">
              <a:solidFill>
                <a:srgbClr val="000000"/>
              </a:solidFill>
              <a:latin typeface="Consolas" charset="0"/>
              <a:ea typeface="Consolas" charset="0"/>
              <a:cs typeface="Consolas" charset="0"/>
            </a:endParaRPr>
          </a:p>
          <a:p>
            <a:r>
              <a:rPr lang="is-IS" altLang="zh-CN" dirty="0">
                <a:solidFill>
                  <a:srgbClr val="000000"/>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
        <p:nvSpPr>
          <p:cNvPr id="3" name="文本框 2"/>
          <p:cNvSpPr txBox="1"/>
          <p:nvPr/>
        </p:nvSpPr>
        <p:spPr>
          <a:xfrm>
            <a:off x="644961" y="4715034"/>
            <a:ext cx="8136904" cy="1815882"/>
          </a:xfrm>
          <a:prstGeom prst="rect">
            <a:avLst/>
          </a:prstGeom>
          <a:noFill/>
        </p:spPr>
        <p:txBody>
          <a:bodyPr wrap="square" rtlCol="0">
            <a:spAutoFit/>
          </a:bodyPr>
          <a:lstStyle/>
          <a:p>
            <a:r>
              <a:rPr kumimoji="1" lang="zh-CN" altLang="en-US" sz="2800" b="1" dirty="0"/>
              <a:t>两种方法任选一种，以上代码均可运行。</a:t>
            </a:r>
            <a:endParaRPr kumimoji="1" lang="en-US" altLang="zh-CN" sz="2800" b="1" dirty="0"/>
          </a:p>
          <a:p>
            <a:endParaRPr kumimoji="1" lang="en-US" altLang="zh-CN" sz="2800" b="1" dirty="0">
              <a:solidFill>
                <a:srgbClr val="FF0000"/>
              </a:solidFill>
            </a:endParaRPr>
          </a:p>
          <a:p>
            <a:r>
              <a:rPr kumimoji="1" lang="zh-CN" altLang="en-US" sz="2800" b="1" dirty="0">
                <a:solidFill>
                  <a:srgbClr val="FF0000"/>
                </a:solidFill>
              </a:rPr>
              <a:t>注意：两种自动类型转换的方法不能同时使用，使用时请任选其中一种。</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52</a:t>
            </a:fld>
            <a:endParaRPr lang="en-US" altLang="zh-CN"/>
          </a:p>
        </p:txBody>
      </p:sp>
    </p:spTree>
    <p:extLst>
      <p:ext uri="{BB962C8B-B14F-4D97-AF65-F5344CB8AC3E}">
        <p14:creationId xmlns:p14="http://schemas.microsoft.com/office/powerpoint/2010/main" val="21700590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operator</a:t>
            </a:r>
            <a:r>
              <a:rPr lang="zh-CN" altLang="en-US"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SmallInt</a:t>
            </a:r>
            <a:r>
              <a:rPr lang="zh-CN" altLang="en-US" sz="2400" dirty="0">
                <a:solidFill>
                  <a:srgbClr val="000000"/>
                </a:solidFill>
                <a:cs typeface="Consolas" panose="020B0609020204030204" pitchFamily="49" charset="0"/>
              </a:rPr>
              <a:t>&amp;</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class </a:t>
            </a:r>
            <a:r>
              <a:rPr lang="en-US" altLang="zh-CN" sz="2400" dirty="0" err="1" smtClean="0">
                <a:solidFill>
                  <a:srgbClr val="000000"/>
                </a:solidFill>
                <a:cs typeface="Consolas" panose="020B0609020204030204" pitchFamily="49" charset="0"/>
              </a:rPr>
              <a:t>SmallInt</a:t>
            </a:r>
            <a:r>
              <a:rPr lang="zh-CN" altLang="en-US" sz="2400" dirty="0" smtClean="0">
                <a:solidFill>
                  <a:srgbClr val="000000"/>
                </a:solidFill>
                <a:cs typeface="Consolas" panose="020B0609020204030204" pitchFamily="49" charset="0"/>
              </a:rPr>
              <a:t> </a:t>
            </a:r>
            <a:r>
              <a:rPr lang="en-US" altLang="zh-CN" sz="2400" dirty="0" smtClean="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public:</a:t>
            </a:r>
          </a:p>
          <a:p>
            <a:pPr marL="0" indent="0">
              <a:buNone/>
            </a:pP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 0)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 {return 42;}</a:t>
            </a:r>
          </a:p>
          <a:p>
            <a:pPr marL="0" indent="0">
              <a:buNone/>
            </a:pPr>
            <a:r>
              <a:rPr lang="en-US" altLang="zh-CN" sz="2400" dirty="0">
                <a:solidFill>
                  <a:srgbClr val="000000"/>
                </a:solidFill>
                <a:cs typeface="Consolas" panose="020B0609020204030204" pitchFamily="49" charset="0"/>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下面类型转换运算符代码哪些语句有错，原因是？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a:p>
        </p:txBody>
      </p:sp>
    </p:spTree>
    <p:extLst>
      <p:ext uri="{BB962C8B-B14F-4D97-AF65-F5344CB8AC3E}">
        <p14:creationId xmlns:p14="http://schemas.microsoft.com/office/powerpoint/2010/main" val="1118441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operator</a:t>
            </a:r>
            <a:r>
              <a:rPr lang="zh-CN" altLang="en-US" sz="2000" dirty="0">
                <a:solidFill>
                  <a:srgbClr val="000000"/>
                </a:solidFill>
              </a:rPr>
              <a:t>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SmallInt</a:t>
            </a:r>
            <a:r>
              <a:rPr lang="zh-CN" altLang="en-US" sz="2000" dirty="0">
                <a:solidFill>
                  <a:srgbClr val="000000"/>
                </a:solidFill>
              </a:rPr>
              <a:t>&amp;</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错误：不是成员函数</a:t>
            </a:r>
            <a:endParaRPr lang="en-US" altLang="zh-CN" sz="2000" dirty="0">
              <a:solidFill>
                <a:srgbClr val="FF0000"/>
              </a:solidFill>
            </a:endParaRPr>
          </a:p>
          <a:p>
            <a:pPr marL="0" indent="0">
              <a:buNone/>
            </a:pPr>
            <a:r>
              <a:rPr lang="en-US" altLang="zh-CN" sz="2000" dirty="0">
                <a:solidFill>
                  <a:srgbClr val="000000"/>
                </a:solidFill>
              </a:rPr>
              <a:t>class </a:t>
            </a:r>
            <a:r>
              <a:rPr lang="en-US" altLang="zh-CN" sz="2000" dirty="0" err="1" smtClean="0">
                <a:solidFill>
                  <a:srgbClr val="000000"/>
                </a:solidFill>
              </a:rPr>
              <a:t>SmallInt</a:t>
            </a:r>
            <a:r>
              <a:rPr lang="zh-CN" altLang="en-US" sz="2000" dirty="0" smtClean="0">
                <a:solidFill>
                  <a:srgbClr val="000000"/>
                </a:solidFill>
              </a:rPr>
              <a:t> </a:t>
            </a:r>
            <a:r>
              <a:rPr lang="en-US" altLang="zh-CN" sz="2000" dirty="0" smtClean="0">
                <a:solidFill>
                  <a:srgbClr val="000000"/>
                </a:solidFill>
              </a:rPr>
              <a:t>{</a:t>
            </a:r>
            <a:endParaRPr lang="en-US" altLang="zh-CN" sz="2000" dirty="0">
              <a:solidFill>
                <a:srgbClr val="000000"/>
              </a:solidFill>
            </a:endParaRPr>
          </a:p>
          <a:p>
            <a:pPr marL="0" indent="0">
              <a:buNone/>
            </a:pPr>
            <a:r>
              <a:rPr lang="en-US" altLang="zh-CN" sz="2000" dirty="0">
                <a:solidFill>
                  <a:srgbClr val="000000"/>
                </a:solidFill>
              </a:rPr>
              <a:t>public:</a:t>
            </a:r>
          </a:p>
          <a:p>
            <a:pPr marL="0" indent="0">
              <a:buNone/>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错误：不能返回</a:t>
            </a:r>
            <a:r>
              <a:rPr lang="zh-CN" altLang="en-US" sz="2000" dirty="0" smtClean="0">
                <a:solidFill>
                  <a:srgbClr val="FF0000"/>
                </a:solidFill>
              </a:rPr>
              <a:t>类型</a:t>
            </a:r>
            <a:endParaRPr lang="en-US" altLang="zh-CN" sz="2000" dirty="0" smtClean="0">
              <a:solidFill>
                <a:srgbClr val="FF0000"/>
              </a:solidFill>
            </a:endParaRPr>
          </a:p>
          <a:p>
            <a:pPr marL="0" indent="0">
              <a:buNone/>
            </a:pP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int</a:t>
            </a:r>
            <a:r>
              <a:rPr lang="en-US" altLang="zh-CN" sz="2000" dirty="0">
                <a:solidFill>
                  <a:srgbClr val="000000"/>
                </a:solidFill>
              </a:rPr>
              <a:t> = 0) </a:t>
            </a:r>
            <a:r>
              <a:rPr lang="en-US" altLang="zh-CN" sz="2000" dirty="0" err="1">
                <a:solidFill>
                  <a:srgbClr val="000000"/>
                </a:solidFill>
              </a:rPr>
              <a:t>const</a:t>
            </a:r>
            <a:r>
              <a:rPr lang="en-US" altLang="zh-CN" sz="2000" dirty="0">
                <a:solidFill>
                  <a:srgbClr val="000000"/>
                </a:solidFill>
              </a:rPr>
              <a:t>;</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错误：参数列表不为空</a:t>
            </a:r>
            <a:endParaRPr lang="en-US" altLang="zh-CN" sz="2000" dirty="0">
              <a:solidFill>
                <a:srgbClr val="FF0000"/>
              </a:solidFill>
            </a:endParaRPr>
          </a:p>
          <a:p>
            <a:pPr marL="0" indent="0">
              <a:buNone/>
            </a:pP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{return 42;}</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a:t>
            </a:r>
            <a:r>
              <a:rPr lang="en-US" altLang="zh-CN" sz="2000" dirty="0">
                <a:solidFill>
                  <a:srgbClr val="FF0000"/>
                </a:solidFill>
              </a:rPr>
              <a:t>42</a:t>
            </a:r>
            <a:r>
              <a:rPr lang="zh-CN" altLang="en-US" sz="2000" dirty="0">
                <a:solidFill>
                  <a:srgbClr val="FF0000"/>
                </a:solidFill>
              </a:rPr>
              <a:t>不是一个指针</a:t>
            </a:r>
            <a:r>
              <a:rPr lang="en-US" altLang="zh-CN" sz="2000" dirty="0">
                <a:solidFill>
                  <a:srgbClr val="FF0000"/>
                </a:solidFill>
              </a:rPr>
              <a:t>,</a:t>
            </a:r>
            <a:r>
              <a:rPr lang="zh-CN" altLang="en-US" sz="2000" dirty="0">
                <a:solidFill>
                  <a:srgbClr val="FF0000"/>
                </a:solidFill>
              </a:rPr>
              <a:t>返回值是与转换的类型应相同</a:t>
            </a:r>
            <a:endParaRPr lang="en-US" altLang="zh-CN" sz="2000" dirty="0">
              <a:solidFill>
                <a:srgbClr val="FF0000"/>
              </a:solidFill>
            </a:endParaRPr>
          </a:p>
          <a:p>
            <a:pPr marL="0" indent="0">
              <a:buNone/>
            </a:pPr>
            <a:r>
              <a:rPr lang="en-US" altLang="zh-CN" sz="2000" dirty="0">
                <a:solidFill>
                  <a:srgbClr val="000000"/>
                </a:solidFill>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下面类型转换运算符代码哪些语句有错，原因是？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a:p>
        </p:txBody>
      </p:sp>
    </p:spTree>
    <p:extLst>
      <p:ext uri="{BB962C8B-B14F-4D97-AF65-F5344CB8AC3E}">
        <p14:creationId xmlns:p14="http://schemas.microsoft.com/office/powerpoint/2010/main" val="13478237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532521" y="2019039"/>
            <a:ext cx="4759559" cy="4723915"/>
          </a:xfrm>
        </p:spPr>
        <p:txBody>
          <a:bodyPr>
            <a:normAutofit fontScale="85000" lnSpcReduction="20000"/>
          </a:bodyPr>
          <a:lstStyle/>
          <a:p>
            <a:pPr marL="0" indent="0">
              <a:buNone/>
            </a:pPr>
            <a:r>
              <a:rPr lang="en-US" altLang="zh-CN" sz="1800" dirty="0">
                <a:solidFill>
                  <a:srgbClr val="000000"/>
                </a:solidFill>
              </a:rPr>
              <a:t>class </a:t>
            </a:r>
            <a:r>
              <a:rPr lang="en-US" altLang="zh-CN" sz="1800" dirty="0" err="1" smtClean="0">
                <a:solidFill>
                  <a:srgbClr val="000000"/>
                </a:solidFill>
              </a:rPr>
              <a:t>SmallInt</a:t>
            </a:r>
            <a:r>
              <a:rPr lang="zh-CN" altLang="en-US" sz="1800" dirty="0" smtClean="0">
                <a:solidFill>
                  <a:srgbClr val="000000"/>
                </a:solidFill>
              </a:rPr>
              <a:t> </a:t>
            </a:r>
            <a:r>
              <a:rPr lang="en-US" altLang="zh-CN" sz="1800" dirty="0" smtClean="0">
                <a:solidFill>
                  <a:srgbClr val="000000"/>
                </a:solidFill>
              </a:rPr>
              <a:t>{</a:t>
            </a:r>
            <a:endParaRPr lang="en-US" altLang="zh-CN" sz="1800" dirty="0">
              <a:solidFill>
                <a:srgbClr val="000000"/>
              </a:solidFill>
            </a:endParaRPr>
          </a:p>
          <a:p>
            <a:pPr marL="0" indent="0">
              <a:buNone/>
            </a:pPr>
            <a:r>
              <a:rPr lang="en-US" altLang="zh-CN" sz="1800" dirty="0">
                <a:solidFill>
                  <a:srgbClr val="000000"/>
                </a:solidFill>
              </a:rPr>
              <a:t>public:</a:t>
            </a:r>
          </a:p>
          <a:p>
            <a:pPr marL="0" indent="0">
              <a:buNone/>
            </a:pPr>
            <a:r>
              <a:rPr lang="en-US" altLang="zh-CN" sz="1800" dirty="0">
                <a:solidFill>
                  <a:srgbClr val="000000"/>
                </a:solidFill>
              </a:rPr>
              <a:t>    </a:t>
            </a:r>
            <a:r>
              <a:rPr lang="en-US" altLang="zh-CN" sz="1800" dirty="0" err="1">
                <a:solidFill>
                  <a:srgbClr val="000000"/>
                </a:solidFill>
              </a:rPr>
              <a:t>SmallInt</a:t>
            </a:r>
            <a:r>
              <a:rPr lang="en-US" altLang="zh-CN" sz="1800" dirty="0">
                <a:solidFill>
                  <a:srgbClr val="000000"/>
                </a:solidFill>
              </a:rPr>
              <a:t> (</a:t>
            </a:r>
            <a:r>
              <a:rPr lang="en-US" altLang="zh-CN" sz="1800" dirty="0" err="1">
                <a:solidFill>
                  <a:srgbClr val="000000"/>
                </a:solidFill>
              </a:rPr>
              <a:t>int</a:t>
            </a:r>
            <a:r>
              <a:rPr lang="en-US" altLang="zh-CN" sz="1800" dirty="0">
                <a:solidFill>
                  <a:srgbClr val="000000"/>
                </a:solidFill>
              </a:rPr>
              <a:t> </a:t>
            </a:r>
            <a:r>
              <a:rPr lang="en-US" altLang="zh-CN" sz="1800" dirty="0" err="1">
                <a:solidFill>
                  <a:srgbClr val="000000"/>
                </a:solidFill>
              </a:rPr>
              <a:t>i</a:t>
            </a:r>
            <a:r>
              <a:rPr lang="en-US" altLang="zh-CN" sz="1800" dirty="0">
                <a:solidFill>
                  <a:srgbClr val="000000"/>
                </a:solidFill>
              </a:rPr>
              <a:t>=0): </a:t>
            </a:r>
            <a:r>
              <a:rPr lang="en-US" altLang="zh-CN" sz="1800" dirty="0" err="1">
                <a:solidFill>
                  <a:srgbClr val="000000"/>
                </a:solidFill>
              </a:rPr>
              <a:t>val</a:t>
            </a:r>
            <a:r>
              <a:rPr lang="en-US" altLang="zh-CN" sz="1800" dirty="0">
                <a:solidFill>
                  <a:srgbClr val="000000"/>
                </a:solidFill>
              </a:rPr>
              <a:t>(</a:t>
            </a:r>
            <a:r>
              <a:rPr lang="en-US" altLang="zh-CN" sz="1800" dirty="0" err="1">
                <a:solidFill>
                  <a:srgbClr val="000000"/>
                </a:solidFill>
              </a:rPr>
              <a:t>i</a:t>
            </a:r>
            <a:r>
              <a:rPr lang="en-US" altLang="zh-CN" sz="1800" dirty="0" smtClean="0">
                <a:solidFill>
                  <a:srgbClr val="000000"/>
                </a:solidFill>
              </a:rPr>
              <a:t>)</a:t>
            </a:r>
            <a:r>
              <a:rPr lang="zh-CN" altLang="en-US" sz="1800" dirty="0" smtClean="0">
                <a:solidFill>
                  <a:srgbClr val="000000"/>
                </a:solidFill>
              </a:rPr>
              <a:t> </a:t>
            </a:r>
            <a:r>
              <a:rPr lang="en-US" altLang="zh-CN" sz="1800" dirty="0" smtClean="0">
                <a:solidFill>
                  <a:srgbClr val="000000"/>
                </a:solidFill>
              </a:rPr>
              <a:t>{</a:t>
            </a:r>
            <a:endParaRPr lang="en-US" altLang="zh-CN" sz="1800" dirty="0">
              <a:solidFill>
                <a:srgbClr val="000000"/>
              </a:solidFill>
            </a:endParaRPr>
          </a:p>
          <a:p>
            <a:pPr marL="0" indent="0">
              <a:buNone/>
            </a:pPr>
            <a:r>
              <a:rPr lang="en-US" altLang="zh-CN" sz="1800" dirty="0">
                <a:solidFill>
                  <a:srgbClr val="000000"/>
                </a:solidFill>
              </a:rPr>
              <a:t>        </a:t>
            </a:r>
            <a:r>
              <a:rPr lang="en-US" altLang="zh-CN" sz="1800" dirty="0" err="1">
                <a:solidFill>
                  <a:srgbClr val="000000"/>
                </a:solidFill>
              </a:rPr>
              <a:t>cout</a:t>
            </a:r>
            <a:r>
              <a:rPr lang="en-US" altLang="zh-CN" sz="1800" dirty="0">
                <a:solidFill>
                  <a:srgbClr val="000000"/>
                </a:solidFill>
              </a:rPr>
              <a:t>&lt;&lt;"</a:t>
            </a:r>
            <a:r>
              <a:rPr lang="en-US" altLang="zh-CN" sz="1800" dirty="0" err="1">
                <a:solidFill>
                  <a:srgbClr val="000000"/>
                </a:solidFill>
              </a:rPr>
              <a:t>SmallInt_Init</a:t>
            </a:r>
            <a:r>
              <a:rPr lang="en-US" altLang="zh-CN" sz="1800" dirty="0">
                <a:solidFill>
                  <a:srgbClr val="000000"/>
                </a:solidFill>
              </a:rPr>
              <a:t>"&lt;&lt;</a:t>
            </a:r>
            <a:r>
              <a:rPr lang="en-US" altLang="zh-CN" sz="1800" dirty="0" err="1">
                <a:solidFill>
                  <a:srgbClr val="000000"/>
                </a:solidFill>
              </a:rPr>
              <a:t>endl</a:t>
            </a:r>
            <a:r>
              <a:rPr lang="en-US" altLang="zh-CN" sz="1800" dirty="0">
                <a:solidFill>
                  <a:srgbClr val="000000"/>
                </a:solidFill>
              </a:rPr>
              <a:t>;</a:t>
            </a:r>
          </a:p>
          <a:p>
            <a:pPr marL="0" indent="0">
              <a:buNone/>
            </a:pPr>
            <a:r>
              <a:rPr lang="en-US" altLang="zh-CN" sz="1800" dirty="0">
                <a:solidFill>
                  <a:srgbClr val="000000"/>
                </a:solidFill>
              </a:rPr>
              <a:t>    }</a:t>
            </a:r>
          </a:p>
          <a:p>
            <a:pPr marL="0" indent="0">
              <a:buNone/>
            </a:pPr>
            <a:r>
              <a:rPr lang="en-US" altLang="zh-CN" sz="1800" dirty="0">
                <a:solidFill>
                  <a:srgbClr val="000000"/>
                </a:solidFill>
              </a:rPr>
              <a:t>    </a:t>
            </a:r>
            <a:r>
              <a:rPr lang="en-US" altLang="zh-CN" sz="1800" dirty="0">
                <a:solidFill>
                  <a:srgbClr val="FF0000"/>
                </a:solidFill>
              </a:rPr>
              <a:t>operator </a:t>
            </a:r>
            <a:r>
              <a:rPr lang="en-US" altLang="zh-CN" sz="1800" dirty="0" err="1">
                <a:solidFill>
                  <a:srgbClr val="FF0000"/>
                </a:solidFill>
              </a:rPr>
              <a:t>int</a:t>
            </a:r>
            <a:r>
              <a:rPr lang="en-US" altLang="zh-CN" sz="1800" dirty="0">
                <a:solidFill>
                  <a:srgbClr val="FF0000"/>
                </a:solidFill>
              </a:rPr>
              <a:t>() </a:t>
            </a:r>
            <a:r>
              <a:rPr lang="en-US" altLang="zh-CN" sz="1800" dirty="0" err="1">
                <a:solidFill>
                  <a:srgbClr val="FF0000"/>
                </a:solidFill>
              </a:rPr>
              <a:t>const</a:t>
            </a:r>
            <a:r>
              <a:rPr lang="en-US" altLang="zh-CN" sz="1800" dirty="0">
                <a:solidFill>
                  <a:srgbClr val="FF0000"/>
                </a:solidFill>
              </a:rPr>
              <a:t> { </a:t>
            </a:r>
            <a:r>
              <a:rPr lang="en-US" altLang="zh-CN" sz="1800" dirty="0">
                <a:solidFill>
                  <a:srgbClr val="008000"/>
                </a:solidFill>
              </a:rPr>
              <a:t>//</a:t>
            </a:r>
            <a:r>
              <a:rPr lang="zh-CN" altLang="en-US" sz="1800" dirty="0">
                <a:solidFill>
                  <a:srgbClr val="008000"/>
                </a:solidFill>
              </a:rPr>
              <a:t>转换运算符</a:t>
            </a:r>
            <a:endParaRPr lang="en-US" altLang="zh-CN" sz="1800" dirty="0">
              <a:solidFill>
                <a:srgbClr val="008000"/>
              </a:solidFill>
            </a:endParaRPr>
          </a:p>
          <a:p>
            <a:pPr marL="0" indent="0">
              <a:buNone/>
            </a:pPr>
            <a:r>
              <a:rPr lang="en-US" altLang="zh-CN" sz="1800" dirty="0">
                <a:solidFill>
                  <a:srgbClr val="000000"/>
                </a:solidFill>
              </a:rPr>
              <a:t>        </a:t>
            </a:r>
            <a:r>
              <a:rPr lang="en-US" altLang="zh-CN" sz="1800" dirty="0" err="1">
                <a:solidFill>
                  <a:srgbClr val="000000"/>
                </a:solidFill>
              </a:rPr>
              <a:t>cout</a:t>
            </a:r>
            <a:r>
              <a:rPr lang="en-US" altLang="zh-CN" sz="1800" dirty="0">
                <a:solidFill>
                  <a:srgbClr val="000000"/>
                </a:solidFill>
              </a:rPr>
              <a:t>&lt;&lt;"</a:t>
            </a:r>
            <a:r>
              <a:rPr lang="en-US" altLang="zh-CN" sz="1800" dirty="0" err="1">
                <a:solidFill>
                  <a:srgbClr val="000000"/>
                </a:solidFill>
              </a:rPr>
              <a:t>Int_Transform</a:t>
            </a:r>
            <a:r>
              <a:rPr lang="en-US" altLang="zh-CN" sz="1800" dirty="0">
                <a:solidFill>
                  <a:srgbClr val="000000"/>
                </a:solidFill>
              </a:rPr>
              <a:t>"&lt;&lt;</a:t>
            </a:r>
            <a:r>
              <a:rPr lang="en-US" altLang="zh-CN" sz="1800" dirty="0" err="1">
                <a:solidFill>
                  <a:srgbClr val="000000"/>
                </a:solidFill>
              </a:rPr>
              <a:t>endl</a:t>
            </a:r>
            <a:r>
              <a:rPr lang="en-US" altLang="zh-CN" sz="1800" dirty="0">
                <a:solidFill>
                  <a:srgbClr val="000000"/>
                </a:solidFill>
              </a:rPr>
              <a:t>;</a:t>
            </a:r>
          </a:p>
          <a:p>
            <a:pPr marL="0" indent="0">
              <a:buNone/>
            </a:pPr>
            <a:r>
              <a:rPr lang="en-US" altLang="zh-CN" sz="1800" dirty="0">
                <a:solidFill>
                  <a:srgbClr val="000000"/>
                </a:solidFill>
              </a:rPr>
              <a:t>        return </a:t>
            </a:r>
            <a:r>
              <a:rPr lang="en-US" altLang="zh-CN" sz="1800" dirty="0" err="1">
                <a:solidFill>
                  <a:srgbClr val="000000"/>
                </a:solidFill>
              </a:rPr>
              <a:t>val</a:t>
            </a:r>
            <a:r>
              <a:rPr lang="en-US" altLang="zh-CN" sz="1800" dirty="0">
                <a:solidFill>
                  <a:srgbClr val="000000"/>
                </a:solidFill>
              </a:rPr>
              <a:t>; </a:t>
            </a:r>
          </a:p>
          <a:p>
            <a:pPr marL="0" indent="0">
              <a:buNone/>
            </a:pPr>
            <a:r>
              <a:rPr lang="en-US" altLang="zh-CN" sz="1800" dirty="0">
                <a:solidFill>
                  <a:srgbClr val="000000"/>
                </a:solidFill>
              </a:rPr>
              <a:t>    }</a:t>
            </a:r>
          </a:p>
          <a:p>
            <a:pPr marL="0" indent="0">
              <a:buNone/>
            </a:pPr>
            <a:r>
              <a:rPr lang="zh-CN" altLang="en-US" sz="1800" dirty="0">
                <a:solidFill>
                  <a:srgbClr val="000000"/>
                </a:solidFill>
              </a:rPr>
              <a:t>    </a:t>
            </a:r>
            <a:r>
              <a:rPr lang="en-US" altLang="zh-CN" sz="1800" dirty="0">
                <a:solidFill>
                  <a:srgbClr val="000000"/>
                </a:solidFill>
              </a:rPr>
              <a:t>void</a:t>
            </a:r>
            <a:r>
              <a:rPr lang="zh-CN" altLang="en-US" sz="1800" dirty="0">
                <a:solidFill>
                  <a:srgbClr val="000000"/>
                </a:solidFill>
              </a:rPr>
              <a:t> </a:t>
            </a:r>
            <a:r>
              <a:rPr lang="en-US" altLang="zh-CN" sz="1800" dirty="0">
                <a:solidFill>
                  <a:srgbClr val="000000"/>
                </a:solidFill>
              </a:rPr>
              <a:t>print()</a:t>
            </a:r>
            <a:r>
              <a:rPr lang="zh-CN" altLang="en-US" sz="1800" dirty="0">
                <a:solidFill>
                  <a:srgbClr val="000000"/>
                </a:solidFill>
              </a:rPr>
              <a:t> </a:t>
            </a:r>
            <a:r>
              <a:rPr lang="en-US" altLang="zh-CN" sz="1800" dirty="0">
                <a:solidFill>
                  <a:srgbClr val="000000"/>
                </a:solidFill>
              </a:rPr>
              <a:t>{</a:t>
            </a:r>
            <a:r>
              <a:rPr lang="zh-CN" altLang="en-US" sz="1800" dirty="0">
                <a:solidFill>
                  <a:srgbClr val="000000"/>
                </a:solidFill>
              </a:rPr>
              <a:t> </a:t>
            </a:r>
            <a:endParaRPr lang="en-US" altLang="zh-CN" sz="1800" dirty="0">
              <a:solidFill>
                <a:srgbClr val="000000"/>
              </a:solidFill>
            </a:endParaRPr>
          </a:p>
          <a:p>
            <a:pPr marL="0" indent="0">
              <a:buNone/>
            </a:pPr>
            <a:r>
              <a:rPr lang="zh-CN" altLang="en-US" sz="1800" dirty="0">
                <a:solidFill>
                  <a:srgbClr val="000000"/>
                </a:solidFill>
              </a:rPr>
              <a:t>        </a:t>
            </a:r>
            <a:r>
              <a:rPr lang="en-US" altLang="zh-CN" sz="1800" dirty="0" err="1">
                <a:solidFill>
                  <a:srgbClr val="000000"/>
                </a:solidFill>
              </a:rPr>
              <a:t>cout</a:t>
            </a:r>
            <a:r>
              <a:rPr lang="zh-CN" altLang="en-US" sz="1800" dirty="0">
                <a:solidFill>
                  <a:srgbClr val="000000"/>
                </a:solidFill>
              </a:rPr>
              <a:t> </a:t>
            </a:r>
            <a:r>
              <a:rPr lang="en-US" altLang="zh-CN" sz="1800" dirty="0">
                <a:solidFill>
                  <a:srgbClr val="000000"/>
                </a:solidFill>
              </a:rPr>
              <a:t>&lt;&lt;</a:t>
            </a:r>
            <a:r>
              <a:rPr lang="zh-CN" altLang="en-US" sz="1800" dirty="0">
                <a:solidFill>
                  <a:srgbClr val="000000"/>
                </a:solidFill>
              </a:rPr>
              <a:t> </a:t>
            </a:r>
            <a:r>
              <a:rPr lang="en-US" altLang="zh-CN" sz="1800" dirty="0" err="1">
                <a:solidFill>
                  <a:srgbClr val="000000"/>
                </a:solidFill>
              </a:rPr>
              <a:t>val</a:t>
            </a:r>
            <a:r>
              <a:rPr lang="zh-CN" altLang="en-US" sz="1800" dirty="0">
                <a:solidFill>
                  <a:srgbClr val="000000"/>
                </a:solidFill>
              </a:rPr>
              <a:t> </a:t>
            </a:r>
            <a:r>
              <a:rPr lang="en-US" altLang="zh-CN" sz="1800" dirty="0">
                <a:solidFill>
                  <a:srgbClr val="000000"/>
                </a:solidFill>
              </a:rPr>
              <a:t>&lt;&lt;</a:t>
            </a:r>
            <a:r>
              <a:rPr lang="zh-CN" altLang="en-US" sz="1800" dirty="0">
                <a:solidFill>
                  <a:srgbClr val="000000"/>
                </a:solidFill>
              </a:rPr>
              <a:t> </a:t>
            </a:r>
            <a:r>
              <a:rPr lang="en-US" altLang="zh-CN" sz="1800" dirty="0" err="1">
                <a:solidFill>
                  <a:srgbClr val="000000"/>
                </a:solidFill>
              </a:rPr>
              <a:t>endl</a:t>
            </a:r>
            <a:r>
              <a:rPr lang="en-US" altLang="zh-CN" sz="1800" dirty="0">
                <a:solidFill>
                  <a:srgbClr val="000000"/>
                </a:solidFill>
              </a:rPr>
              <a:t>;</a:t>
            </a:r>
            <a:r>
              <a:rPr lang="zh-CN" altLang="en-US" sz="1800" dirty="0">
                <a:solidFill>
                  <a:srgbClr val="000000"/>
                </a:solidFill>
              </a:rPr>
              <a:t> </a:t>
            </a:r>
            <a:endParaRPr lang="en-US" altLang="zh-CN" sz="1800" dirty="0">
              <a:solidFill>
                <a:srgbClr val="000000"/>
              </a:solidFill>
            </a:endParaRPr>
          </a:p>
          <a:p>
            <a:pPr marL="0" indent="0">
              <a:buNone/>
            </a:pPr>
            <a:r>
              <a:rPr lang="zh-CN" altLang="en-US" sz="1800" dirty="0">
                <a:solidFill>
                  <a:srgbClr val="000000"/>
                </a:solidFill>
              </a:rPr>
              <a:t>    </a:t>
            </a:r>
            <a:r>
              <a:rPr lang="en-US" altLang="zh-CN" sz="1800" dirty="0">
                <a:solidFill>
                  <a:srgbClr val="000000"/>
                </a:solidFill>
              </a:rPr>
              <a:t>}</a:t>
            </a:r>
          </a:p>
          <a:p>
            <a:pPr marL="0" indent="0">
              <a:buNone/>
            </a:pPr>
            <a:r>
              <a:rPr lang="en-US" altLang="zh-CN" sz="1800" dirty="0">
                <a:solidFill>
                  <a:srgbClr val="000000"/>
                </a:solidFill>
              </a:rPr>
              <a:t>private:</a:t>
            </a:r>
          </a:p>
          <a:p>
            <a:pPr marL="0" indent="0">
              <a:buNone/>
            </a:pPr>
            <a:r>
              <a:rPr lang="en-US" altLang="zh-CN" sz="1800" dirty="0">
                <a:solidFill>
                  <a:srgbClr val="000000"/>
                </a:solidFill>
              </a:rPr>
              <a:t>    </a:t>
            </a:r>
            <a:r>
              <a:rPr lang="en-US" altLang="zh-CN" sz="1800" dirty="0" err="1">
                <a:solidFill>
                  <a:srgbClr val="000000"/>
                </a:solidFill>
              </a:rPr>
              <a:t>size_t</a:t>
            </a:r>
            <a:r>
              <a:rPr lang="en-US" altLang="zh-CN" sz="1800" dirty="0">
                <a:solidFill>
                  <a:srgbClr val="000000"/>
                </a:solidFill>
              </a:rPr>
              <a:t> </a:t>
            </a:r>
            <a:r>
              <a:rPr lang="en-US" altLang="zh-CN" sz="1800" dirty="0" err="1">
                <a:solidFill>
                  <a:srgbClr val="000000"/>
                </a:solidFill>
              </a:rPr>
              <a:t>val</a:t>
            </a:r>
            <a:r>
              <a:rPr lang="en-US" altLang="zh-CN" sz="1800" dirty="0">
                <a:solidFill>
                  <a:srgbClr val="000000"/>
                </a:solidFill>
              </a:rPr>
              <a:t>;</a:t>
            </a:r>
          </a:p>
          <a:p>
            <a:pPr marL="0" indent="0">
              <a:buNone/>
            </a:pPr>
            <a:r>
              <a:rPr lang="zh-CN" altLang="en-US" sz="1800" dirty="0">
                <a:solidFill>
                  <a:srgbClr val="000000"/>
                </a:solidFill>
              </a:rPr>
              <a:t>    </a:t>
            </a:r>
            <a:r>
              <a:rPr lang="en-US" altLang="zh-CN" sz="1800" dirty="0" err="1">
                <a:solidFill>
                  <a:srgbClr val="000000"/>
                </a:solidFill>
              </a:rPr>
              <a:t>int</a:t>
            </a:r>
            <a:r>
              <a:rPr lang="zh-CN" altLang="en-US" sz="1800" dirty="0">
                <a:solidFill>
                  <a:srgbClr val="000000"/>
                </a:solidFill>
              </a:rPr>
              <a:t> </a:t>
            </a:r>
            <a:r>
              <a:rPr lang="en-US" altLang="zh-CN" sz="1800" dirty="0">
                <a:solidFill>
                  <a:srgbClr val="000000"/>
                </a:solidFill>
              </a:rPr>
              <a:t>k;</a:t>
            </a:r>
          </a:p>
          <a:p>
            <a:pPr marL="0" indent="0">
              <a:buNone/>
            </a:pPr>
            <a:r>
              <a:rPr lang="en-US" altLang="zh-CN" sz="1800" dirty="0">
                <a:solidFill>
                  <a:srgbClr val="000000"/>
                </a:solidFill>
              </a:rPr>
              <a:t>};</a:t>
            </a:r>
          </a:p>
        </p:txBody>
      </p:sp>
      <p:sp>
        <p:nvSpPr>
          <p:cNvPr id="4" name="矩形 3"/>
          <p:cNvSpPr/>
          <p:nvPr/>
        </p:nvSpPr>
        <p:spPr>
          <a:xfrm>
            <a:off x="611560" y="1180585"/>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给定类如下，请写出代码</a:t>
            </a:r>
            <a:r>
              <a:rPr kumimoji="1" lang="zh-CN" altLang="en-US" sz="2800">
                <a:latin typeface="Microsoft YaHei" charset="-122"/>
                <a:ea typeface="Microsoft YaHei" charset="-122"/>
                <a:cs typeface="Microsoft YaHei" charset="-122"/>
              </a:rPr>
              <a:t>的准确输出：</a:t>
            </a:r>
            <a:endParaRPr kumimoji="1" lang="en-US" altLang="zh-CN" sz="2800" dirty="0">
              <a:latin typeface="Microsoft YaHei" charset="-122"/>
              <a:ea typeface="Microsoft YaHei" charset="-122"/>
              <a:cs typeface="Microsoft YaHei" charset="-122"/>
            </a:endParaRPr>
          </a:p>
        </p:txBody>
      </p:sp>
      <p:sp>
        <p:nvSpPr>
          <p:cNvPr id="6" name="内容占位符 2"/>
          <p:cNvSpPr txBox="1">
            <a:spLocks/>
          </p:cNvSpPr>
          <p:nvPr/>
        </p:nvSpPr>
        <p:spPr bwMode="auto">
          <a:xfrm>
            <a:off x="5364088" y="224236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r>
              <a:rPr kumimoji="1" lang="en-US" altLang="zh-CN" sz="2000" dirty="0" smtClean="0">
                <a:solidFill>
                  <a:srgbClr val="000000"/>
                </a:solidFill>
              </a:rPr>
              <a:t>()</a:t>
            </a:r>
            <a:r>
              <a:rPr kumimoji="1" lang="zh-CN" altLang="en-US" sz="2000" dirty="0" smtClean="0">
                <a:solidFill>
                  <a:srgbClr val="000000"/>
                </a:solidFill>
              </a:rPr>
              <a:t> </a:t>
            </a:r>
            <a:r>
              <a:rPr kumimoji="1" lang="en-US" altLang="zh-CN" sz="2000" dirty="0" smtClean="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5292080" y="191683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幻灯片编号占位符 7"/>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a:p>
        </p:txBody>
      </p:sp>
    </p:spTree>
    <p:extLst>
      <p:ext uri="{BB962C8B-B14F-4D97-AF65-F5344CB8AC3E}">
        <p14:creationId xmlns:p14="http://schemas.microsoft.com/office/powerpoint/2010/main" val="13557446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3491880" y="1439491"/>
            <a:ext cx="5040560" cy="4749029"/>
          </a:xfrm>
        </p:spPr>
        <p:txBody>
          <a:bodyPr/>
          <a:lstStyle/>
          <a:p>
            <a:pPr marL="0" indent="0">
              <a:lnSpc>
                <a:spcPct val="100000"/>
              </a:lnSpc>
              <a:buNone/>
            </a:pPr>
            <a:r>
              <a:rPr kumimoji="1" lang="zh-CN" altLang="en-US" sz="2400" dirty="0"/>
              <a:t>最终输出：</a:t>
            </a:r>
            <a:endParaRPr kumimoji="1" lang="en-US" altLang="zh-CN" sz="1800" dirty="0"/>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SmallInt</a:t>
            </a:r>
            <a:r>
              <a:rPr kumimoji="1" lang="en-US" altLang="zh-CN" sz="1800" dirty="0">
                <a:solidFill>
                  <a:srgbClr val="FF0000"/>
                </a:solidFill>
              </a:rPr>
              <a:t> </a:t>
            </a:r>
            <a:r>
              <a:rPr kumimoji="1" lang="en-US" altLang="zh-CN" sz="1800" dirty="0" err="1">
                <a:solidFill>
                  <a:srgbClr val="FF0000"/>
                </a:solidFill>
              </a:rPr>
              <a:t>si</a:t>
            </a:r>
            <a:r>
              <a:rPr kumimoji="1" lang="zh-CN" altLang="en-US" sz="1800" dirty="0">
                <a:solidFill>
                  <a:srgbClr val="FF0000"/>
                </a:solidFill>
              </a:rPr>
              <a:t>，调用构造函数</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4.10</a:t>
            </a:r>
            <a:r>
              <a:rPr kumimoji="1" lang="zh-CN" altLang="en-US" sz="1800" dirty="0">
                <a:solidFill>
                  <a:srgbClr val="FF0000"/>
                </a:solidFill>
              </a:rPr>
              <a:t>，首先内置类型转换将</a:t>
            </a:r>
            <a:r>
              <a:rPr kumimoji="1" lang="en-US" altLang="zh-CN" sz="1800" dirty="0" err="1">
                <a:solidFill>
                  <a:srgbClr val="FF0000"/>
                </a:solidFill>
              </a:rPr>
              <a:t>double</a:t>
            </a:r>
            <a:r>
              <a:rPr kumimoji="1" lang="en-US" altLang="en-US" sz="1800" dirty="0" err="1">
                <a:solidFill>
                  <a:srgbClr val="FF0000"/>
                </a:solidFill>
              </a:rPr>
              <a:t>转换为int，然后</a:t>
            </a:r>
            <a:r>
              <a:rPr kumimoji="1" lang="zh-CN" altLang="en-US" sz="1800" dirty="0">
                <a:solidFill>
                  <a:srgbClr val="FF0000"/>
                </a:solidFill>
              </a:rPr>
              <a:t>调用构造函数隐式地将</a:t>
            </a:r>
            <a:r>
              <a:rPr kumimoji="1" lang="en-US" altLang="zh-CN" sz="1800" dirty="0">
                <a:solidFill>
                  <a:srgbClr val="FF0000"/>
                </a:solidFill>
              </a:rPr>
              <a:t>4</a:t>
            </a:r>
            <a:r>
              <a:rPr kumimoji="1" lang="zh-CN" altLang="en-US" sz="1800" dirty="0">
                <a:solidFill>
                  <a:srgbClr val="FF0000"/>
                </a:solidFill>
              </a:rPr>
              <a:t>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err="1"/>
              <a:t>Int_Transform</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，调用类型转换运算符将</a:t>
            </a:r>
            <a:r>
              <a:rPr kumimoji="1" lang="en-US" altLang="zh-CN" sz="1800" dirty="0" err="1">
                <a:solidFill>
                  <a:srgbClr val="FF0000"/>
                </a:solidFill>
              </a:rPr>
              <a:t>si</a:t>
            </a:r>
            <a:r>
              <a:rPr kumimoji="1" lang="zh-CN" altLang="en-US" sz="1800" dirty="0">
                <a:solidFill>
                  <a:srgbClr val="FF0000"/>
                </a:solidFill>
              </a:rPr>
              <a:t>隐式地转换成</a:t>
            </a:r>
            <a:r>
              <a:rPr kumimoji="1" lang="en-US" altLang="zh-CN" sz="1800" dirty="0" err="1">
                <a:solidFill>
                  <a:srgbClr val="FF0000"/>
                </a:solidFill>
              </a:rPr>
              <a:t>int</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，调用构造函数隐式地将</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的结果转换成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a:t>7</a:t>
            </a:r>
            <a:endParaRPr kumimoji="1" lang="en-US" altLang="zh-CN" sz="1400"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a:p>
        </p:txBody>
      </p:sp>
      <p:sp>
        <p:nvSpPr>
          <p:cNvPr id="6" name="内容占位符 2"/>
          <p:cNvSpPr txBox="1">
            <a:spLocks/>
          </p:cNvSpPr>
          <p:nvPr/>
        </p:nvSpPr>
        <p:spPr bwMode="auto">
          <a:xfrm>
            <a:off x="179512" y="201690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r>
              <a:rPr kumimoji="1" lang="en-US" altLang="zh-CN" sz="2000" dirty="0" smtClean="0">
                <a:solidFill>
                  <a:srgbClr val="000000"/>
                </a:solidFill>
              </a:rPr>
              <a:t>()</a:t>
            </a:r>
            <a:r>
              <a:rPr kumimoji="1" lang="zh-CN" altLang="en-US" sz="2000" dirty="0" smtClean="0">
                <a:solidFill>
                  <a:srgbClr val="000000"/>
                </a:solidFill>
              </a:rPr>
              <a:t> </a:t>
            </a:r>
            <a:r>
              <a:rPr kumimoji="1" lang="en-US" altLang="zh-CN" sz="2000" dirty="0" smtClean="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3203848" y="155679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95102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禁止自动类型转换</a:t>
            </a:r>
          </a:p>
        </p:txBody>
      </p:sp>
      <p:sp>
        <p:nvSpPr>
          <p:cNvPr id="3" name="内容占位符 2"/>
          <p:cNvSpPr>
            <a:spLocks noGrp="1"/>
          </p:cNvSpPr>
          <p:nvPr>
            <p:ph idx="1"/>
          </p:nvPr>
        </p:nvSpPr>
        <p:spPr/>
        <p:txBody>
          <a:bodyPr/>
          <a:lstStyle/>
          <a:p>
            <a:r>
              <a:rPr kumimoji="1" lang="zh-CN" altLang="en-US" dirty="0"/>
              <a:t>如果用</a:t>
            </a:r>
            <a:r>
              <a:rPr kumimoji="1" lang="en-US" altLang="zh-CN" dirty="0">
                <a:solidFill>
                  <a:srgbClr val="FF0000"/>
                </a:solidFill>
              </a:rPr>
              <a:t>explicit</a:t>
            </a:r>
            <a:r>
              <a:rPr kumimoji="1" lang="zh-CN" altLang="en-US" dirty="0"/>
              <a:t>修饰类型转换运算符或类型转换构造函数，则相应的类型转换必须显式地进行</a:t>
            </a:r>
            <a:endParaRPr kumimoji="1" lang="en-US" altLang="zh-CN"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a:p>
        </p:txBody>
      </p:sp>
      <p:sp>
        <p:nvSpPr>
          <p:cNvPr id="4" name="矩形 3"/>
          <p:cNvSpPr/>
          <p:nvPr/>
        </p:nvSpPr>
        <p:spPr>
          <a:xfrm>
            <a:off x="1405163" y="2708920"/>
            <a:ext cx="6494779" cy="1938992"/>
          </a:xfrm>
          <a:prstGeom prst="rect">
            <a:avLst/>
          </a:prstGeom>
        </p:spPr>
        <p:txBody>
          <a:bodyPr wrap="square">
            <a:spAutoFit/>
          </a:bodyPr>
          <a:lstStyle/>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zh-CN" altLang="en-US" sz="2400" b="1" dirty="0">
                <a:solidFill>
                  <a:srgbClr val="000000"/>
                </a:solidFill>
                <a:latin typeface="Consolas" panose="020B0609020204030204" pitchFamily="49" charset="0"/>
                <a:ea typeface="华文楷体" panose="02010600040101010101" pitchFamily="2" charset="-122"/>
              </a:rPr>
              <a:t> </a:t>
            </a:r>
            <a:r>
              <a:rPr kumimoji="1" lang="en-US" altLang="zh-CN" sz="2400" b="1" dirty="0">
                <a:solidFill>
                  <a:srgbClr val="000000"/>
                </a:solidFill>
                <a:latin typeface="Consolas" panose="020B0609020204030204" pitchFamily="49" charset="0"/>
                <a:ea typeface="华文楷体" panose="02010600040101010101" pitchFamily="2" charset="-122"/>
              </a:rPr>
              <a:t>operator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a:t>
            </a: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zh-CN" altLang="en-US" sz="2400" b="1" dirty="0">
                <a:solidFill>
                  <a:srgbClr val="000000"/>
                </a:solidFill>
                <a:latin typeface="Consolas" panose="020B0609020204030204" pitchFamily="49" charset="0"/>
                <a:ea typeface="华文楷体" panose="02010600040101010101" pitchFamily="2" charset="-122"/>
              </a:rPr>
              <a:t>或使用</a:t>
            </a: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Src</a:t>
            </a:r>
            <a:r>
              <a:rPr kumimoji="1" lang="en-US" altLang="zh-CN" sz="2400" b="1" dirty="0">
                <a:solidFill>
                  <a:srgbClr val="000000"/>
                </a:solidFill>
                <a:latin typeface="Consolas" panose="020B0609020204030204" pitchFamily="49" charset="0"/>
                <a:ea typeface="华文楷体" panose="02010600040101010101" pitchFamily="2" charset="-122"/>
              </a:rPr>
              <a:t>&amp; s);</a:t>
            </a:r>
          </a:p>
        </p:txBody>
      </p:sp>
    </p:spTree>
    <p:extLst>
      <p:ext uri="{BB962C8B-B14F-4D97-AF65-F5344CB8AC3E}">
        <p14:creationId xmlns:p14="http://schemas.microsoft.com/office/powerpoint/2010/main" val="33141439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4D6353F-A731-4C23-9572-DBB9260B8594}"/>
              </a:ext>
            </a:extLst>
          </p:cNvPr>
          <p:cNvSpPr>
            <a:spLocks noGrp="1"/>
          </p:cNvSpPr>
          <p:nvPr>
            <p:ph type="title"/>
          </p:nvPr>
        </p:nvSpPr>
        <p:spPr/>
        <p:txBody>
          <a:bodyPr/>
          <a:lstStyle/>
          <a:p>
            <a:r>
              <a:rPr lang="zh-CN" altLang="en-US" dirty="0"/>
              <a:t>禁止自动类型转换</a:t>
            </a:r>
          </a:p>
        </p:txBody>
      </p:sp>
      <p:sp>
        <p:nvSpPr>
          <p:cNvPr id="3" name="内容占位符 2">
            <a:extLst>
              <a:ext uri="{FF2B5EF4-FFF2-40B4-BE49-F238E27FC236}">
                <a16:creationId xmlns:a16="http://schemas.microsoft.com/office/drawing/2014/main" xmlns="" id="{08C7479B-15B2-4495-B2F6-C350DB9EB886}"/>
              </a:ext>
            </a:extLst>
          </p:cNvPr>
          <p:cNvSpPr>
            <a:spLocks noGrp="1"/>
          </p:cNvSpPr>
          <p:nvPr>
            <p:ph idx="1"/>
          </p:nvPr>
        </p:nvSpPr>
        <p:spPr/>
        <p:txBody>
          <a:bodyPr/>
          <a:lstStyle/>
          <a:p>
            <a:r>
              <a:rPr lang="zh-CN" altLang="en-US" dirty="0"/>
              <a:t>若最初的例子使用了</a:t>
            </a:r>
            <a:r>
              <a:rPr lang="en-US" altLang="zh-CN" dirty="0"/>
              <a:t>explicit</a:t>
            </a:r>
            <a:endParaRPr lang="zh-CN" altLang="en-US" dirty="0"/>
          </a:p>
        </p:txBody>
      </p:sp>
      <p:sp>
        <p:nvSpPr>
          <p:cNvPr id="4" name="灯片编号占位符 3">
            <a:extLst>
              <a:ext uri="{FF2B5EF4-FFF2-40B4-BE49-F238E27FC236}">
                <a16:creationId xmlns:a16="http://schemas.microsoft.com/office/drawing/2014/main" xmlns="" id="{60B3B2A4-7EBC-4B3B-A04C-44C9C0ABFF36}"/>
              </a:ext>
            </a:extLst>
          </p:cNvPr>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a:p>
        </p:txBody>
      </p:sp>
      <p:sp>
        <p:nvSpPr>
          <p:cNvPr id="5" name="矩形 4">
            <a:extLst>
              <a:ext uri="{FF2B5EF4-FFF2-40B4-BE49-F238E27FC236}">
                <a16:creationId xmlns:a16="http://schemas.microsoft.com/office/drawing/2014/main" xmlns="" id="{EC4DC032-BF71-4F0E-9585-66233D66CD7E}"/>
              </a:ext>
            </a:extLst>
          </p:cNvPr>
          <p:cNvSpPr/>
          <p:nvPr/>
        </p:nvSpPr>
        <p:spPr>
          <a:xfrm>
            <a:off x="940768" y="2295154"/>
            <a:ext cx="8064896" cy="3046988"/>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r>
              <a:rPr lang="en-US" altLang="zh-CN" sz="2400" b="1" dirty="0" smtClean="0">
                <a:solidFill>
                  <a:srgbClr val="000000"/>
                </a:solidFill>
                <a:latin typeface="Consolas" charset="0"/>
                <a:ea typeface="Consolas" charset="0"/>
                <a:cs typeface="Consolas" charset="0"/>
              </a:rPr>
              <a:t>()</a:t>
            </a:r>
            <a:r>
              <a:rPr lang="zh-CN" altLang="en-US" sz="2400" b="1" dirty="0" smtClean="0">
                <a:solidFill>
                  <a:srgbClr val="000000"/>
                </a:solidFill>
                <a:latin typeface="Consolas" charset="0"/>
                <a:ea typeface="Consolas" charset="0"/>
                <a:cs typeface="Consolas" charset="0"/>
              </a:rPr>
              <a:t> </a:t>
            </a:r>
            <a:r>
              <a:rPr lang="en-US" altLang="zh-CN" sz="2400" b="1" dirty="0" smtClean="0">
                <a:solidFill>
                  <a:srgbClr val="000000"/>
                </a:solidFill>
                <a:latin typeface="Consolas" charset="0"/>
                <a:ea typeface="Consolas" charset="0"/>
                <a:cs typeface="Consolas" charset="0"/>
              </a:rPr>
              <a:t>{</a:t>
            </a:r>
            <a:endParaRPr lang="en-US" altLang="zh-CN" sz="2400" b="1" dirty="0">
              <a:solidFill>
                <a:srgbClr val="000000"/>
              </a:solidFill>
              <a:latin typeface="Consolas" charset="0"/>
              <a:ea typeface="Consolas" charset="0"/>
              <a:cs typeface="Consolas" charset="0"/>
            </a:endParaRPr>
          </a:p>
          <a:p>
            <a:r>
              <a:rPr lang="hr-HR" altLang="zh-CN" sz="2400" b="1" dirty="0">
                <a:solidFill>
                  <a:srgbClr val="000000"/>
                </a:solidFill>
                <a:latin typeface="Consolas" charset="0"/>
                <a:ea typeface="Consolas" charset="0"/>
                <a:cs typeface="Consolas" charset="0"/>
              </a:rPr>
              <a:t>  Src s;</a:t>
            </a:r>
          </a:p>
          <a:p>
            <a:r>
              <a:rPr lang="hr-HR" altLang="zh-CN" sz="2400" b="1" dirty="0">
                <a:solidFill>
                  <a:srgbClr val="000000"/>
                </a:solidFill>
                <a:latin typeface="Consolas" charset="0"/>
                <a:ea typeface="Consolas" charset="0"/>
                <a:cs typeface="Consolas" charset="0"/>
              </a:rPr>
              <a:t>  </a:t>
            </a:r>
            <a:r>
              <a:rPr lang="hr-HR" altLang="zh-CN" sz="2400" b="1" dirty="0">
                <a:solidFill>
                  <a:srgbClr val="FF0000"/>
                </a:solidFill>
                <a:latin typeface="Consolas" charset="0"/>
                <a:ea typeface="Consolas" charset="0"/>
                <a:cs typeface="Consolas" charset="0"/>
              </a:rPr>
              <a:t>Dst d1(s);</a:t>
            </a:r>
            <a:r>
              <a:rPr lang="en-US" altLang="zh-CN" sz="2400" b="1" dirty="0">
                <a:solidFill>
                  <a:srgbClr val="FF0000"/>
                </a:solidFill>
                <a:latin typeface="Consolas" charset="0"/>
                <a:ea typeface="Consolas" charset="0"/>
                <a:cs typeface="Consolas" charset="0"/>
              </a:rPr>
              <a:t>		//</a:t>
            </a:r>
            <a:r>
              <a:rPr lang="zh-CN" altLang="en-US" sz="2400" b="1" dirty="0">
                <a:solidFill>
                  <a:srgbClr val="FF0000"/>
                </a:solidFill>
                <a:latin typeface="Consolas" charset="0"/>
                <a:ea typeface="Consolas" charset="0"/>
                <a:cs typeface="Consolas" charset="0"/>
              </a:rPr>
              <a:t>可以执行，被认为是显式初始化</a:t>
            </a:r>
            <a:endParaRPr lang="en-US" altLang="zh-CN" sz="2400" b="1" dirty="0">
              <a:solidFill>
                <a:srgbClr val="FF0000"/>
              </a:solidFill>
              <a:latin typeface="Consolas" charset="0"/>
              <a:ea typeface="Consolas" charset="0"/>
              <a:cs typeface="Consolas" charset="0"/>
            </a:endParaRPr>
          </a:p>
          <a:p>
            <a:endParaRPr lang="en-US" altLang="zh-CN" sz="2400" b="1" dirty="0">
              <a:solidFill>
                <a:srgbClr val="FF0000"/>
              </a:solidFill>
              <a:latin typeface="Consolas" charset="0"/>
              <a:ea typeface="Consolas" charset="0"/>
              <a:cs typeface="Consolas" charset="0"/>
            </a:endParaRPr>
          </a:p>
          <a:p>
            <a:r>
              <a:rPr lang="zh-CN" altLang="en-US" sz="2400" b="1" dirty="0">
                <a:solidFill>
                  <a:srgbClr val="FF0000"/>
                </a:solidFill>
                <a:latin typeface="Consolas" charset="0"/>
                <a:ea typeface="Consolas" charset="0"/>
                <a:cs typeface="Consolas" charset="0"/>
              </a:rPr>
              <a:t>  </a:t>
            </a:r>
            <a:r>
              <a:rPr lang="pt-BR" altLang="zh-CN" sz="2400" b="1" dirty="0">
                <a:solidFill>
                  <a:srgbClr val="FF0000"/>
                </a:solidFill>
                <a:latin typeface="Consolas" charset="0"/>
                <a:ea typeface="Consolas" charset="0"/>
                <a:cs typeface="Consolas" charset="0"/>
              </a:rPr>
              <a:t>Dst d</a:t>
            </a:r>
            <a:r>
              <a:rPr lang="en-US" altLang="zh-CN" sz="2400" b="1" dirty="0">
                <a:solidFill>
                  <a:srgbClr val="FF0000"/>
                </a:solidFill>
                <a:latin typeface="Consolas" charset="0"/>
                <a:ea typeface="Consolas" charset="0"/>
                <a:cs typeface="Consolas" charset="0"/>
              </a:rPr>
              <a:t>2</a:t>
            </a:r>
            <a:r>
              <a:rPr lang="pt-BR" altLang="zh-CN" sz="2400" b="1" dirty="0">
                <a:solidFill>
                  <a:srgbClr val="FF0000"/>
                </a:solidFill>
                <a:latin typeface="Consolas" charset="0"/>
                <a:ea typeface="Consolas" charset="0"/>
                <a:cs typeface="Consolas" charset="0"/>
              </a:rPr>
              <a:t> = s; 		</a:t>
            </a:r>
            <a:r>
              <a:rPr lang="en-US" altLang="zh-CN" sz="2400" b="1" dirty="0">
                <a:solidFill>
                  <a:srgbClr val="FF0000"/>
                </a:solidFill>
                <a:latin typeface="Consolas" charset="0"/>
                <a:ea typeface="Consolas" charset="0"/>
                <a:cs typeface="Consolas" charset="0"/>
              </a:rPr>
              <a:t>//</a:t>
            </a:r>
            <a:r>
              <a:rPr lang="zh-CN" altLang="en-US" sz="2400" b="1" dirty="0">
                <a:solidFill>
                  <a:srgbClr val="FF0000"/>
                </a:solidFill>
                <a:latin typeface="Consolas" charset="0"/>
                <a:ea typeface="Consolas" charset="0"/>
                <a:cs typeface="Consolas" charset="0"/>
              </a:rPr>
              <a:t>错误，隐式转换</a:t>
            </a:r>
            <a:endParaRPr lang="pt-BR" altLang="zh-CN" sz="2400" b="1" dirty="0">
              <a:solidFill>
                <a:srgbClr val="FF0000"/>
              </a:solidFill>
              <a:latin typeface="Consolas" charset="0"/>
              <a:ea typeface="Consolas" charset="0"/>
              <a:cs typeface="Consolas" charset="0"/>
            </a:endParaRPr>
          </a:p>
          <a:p>
            <a:r>
              <a:rPr lang="pt-BR" altLang="zh-CN" sz="2400" b="1" dirty="0">
                <a:solidFill>
                  <a:srgbClr val="FF0000"/>
                </a:solidFill>
                <a:latin typeface="Consolas" charset="0"/>
                <a:ea typeface="Consolas" charset="0"/>
                <a:cs typeface="Consolas" charset="0"/>
              </a:rPr>
              <a:t>  Func(s);    		//</a:t>
            </a:r>
            <a:r>
              <a:rPr lang="zh-CN" altLang="en-US" sz="2400" b="1" dirty="0">
                <a:solidFill>
                  <a:srgbClr val="FF0000"/>
                </a:solidFill>
                <a:latin typeface="Consolas" charset="0"/>
                <a:ea typeface="Consolas" charset="0"/>
                <a:cs typeface="Consolas" charset="0"/>
              </a:rPr>
              <a:t>错误，隐式转换</a:t>
            </a:r>
          </a:p>
          <a:p>
            <a:r>
              <a:rPr lang="is-IS" altLang="zh-CN" sz="2400" b="1" dirty="0">
                <a:solidFill>
                  <a:srgbClr val="000000"/>
                </a:solidFill>
                <a:latin typeface="Consolas" charset="0"/>
                <a:ea typeface="Consolas" charset="0"/>
                <a:cs typeface="Consolas" charset="0"/>
              </a:rPr>
              <a:t>  </a:t>
            </a:r>
            <a:r>
              <a:rPr lang="is-IS" altLang="zh-CN" sz="2400" b="1" dirty="0">
                <a:solidFill>
                  <a:srgbClr val="B40062"/>
                </a:solidFill>
                <a:latin typeface="Consolas" charset="0"/>
                <a:ea typeface="Consolas" charset="0"/>
                <a:cs typeface="Consolas" charset="0"/>
              </a:rPr>
              <a:t>return</a:t>
            </a:r>
            <a:r>
              <a:rPr lang="is-IS" altLang="zh-CN" sz="2400" b="1" dirty="0">
                <a:solidFill>
                  <a:srgbClr val="000000"/>
                </a:solidFill>
                <a:latin typeface="Consolas" charset="0"/>
                <a:ea typeface="Consolas" charset="0"/>
                <a:cs typeface="Consolas" charset="0"/>
              </a:rPr>
              <a:t> </a:t>
            </a:r>
            <a:r>
              <a:rPr lang="is-IS" altLang="zh-CN" sz="2400" b="1" dirty="0">
                <a:solidFill>
                  <a:srgbClr val="000BFF"/>
                </a:solidFill>
                <a:latin typeface="Consolas" charset="0"/>
                <a:ea typeface="Consolas" charset="0"/>
                <a:cs typeface="Consolas" charset="0"/>
              </a:rPr>
              <a:t>0</a:t>
            </a:r>
            <a:r>
              <a:rPr lang="is-IS" altLang="zh-CN" sz="2400" b="1" dirty="0">
                <a:solidFill>
                  <a:srgbClr val="000000"/>
                </a:solidFill>
                <a:latin typeface="Consolas" charset="0"/>
                <a:ea typeface="Consolas" charset="0"/>
                <a:cs typeface="Consolas" charset="0"/>
              </a:rPr>
              <a:t>;</a:t>
            </a:r>
          </a:p>
          <a:p>
            <a:r>
              <a:rPr lang="is-IS" altLang="zh-CN" sz="2400" b="1"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37850522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p>
        </p:txBody>
      </p:sp>
      <p:sp>
        <p:nvSpPr>
          <p:cNvPr id="3" name="内容占位符 2"/>
          <p:cNvSpPr>
            <a:spLocks noGrp="1"/>
          </p:cNvSpPr>
          <p:nvPr>
            <p:ph idx="1"/>
          </p:nvPr>
        </p:nvSpPr>
        <p:spPr>
          <a:xfrm>
            <a:off x="628650" y="1628801"/>
            <a:ext cx="8047806" cy="3744416"/>
          </a:xfrm>
        </p:spPr>
        <p:txBody>
          <a:bodyPr/>
          <a:lstStyle/>
          <a:p>
            <a:r>
              <a:rPr kumimoji="1" lang="en-US" altLang="zh-CN" dirty="0" err="1"/>
              <a:t>const_cast</a:t>
            </a:r>
            <a:r>
              <a:rPr kumimoji="1" lang="zh-CN" altLang="en-US" dirty="0"/>
              <a:t>，去除</a:t>
            </a:r>
            <a:r>
              <a:rPr kumimoji="1" lang="zh-TW" altLang="en-US" dirty="0"/>
              <a:t>类型的</a:t>
            </a:r>
            <a:r>
              <a:rPr kumimoji="1" lang="en-US" altLang="zh-TW" dirty="0" err="1"/>
              <a:t>const</a:t>
            </a:r>
            <a:r>
              <a:rPr kumimoji="1" lang="zh-TW" altLang="en-US" dirty="0"/>
              <a:t>或</a:t>
            </a:r>
            <a:r>
              <a:rPr kumimoji="1" lang="en-US" altLang="zh-TW" dirty="0"/>
              <a:t>volatile</a:t>
            </a:r>
            <a:r>
              <a:rPr kumimoji="1" lang="zh-TW" altLang="en-US" dirty="0"/>
              <a:t>属性</a:t>
            </a:r>
            <a:r>
              <a:rPr kumimoji="1" lang="zh-CN" altLang="en-US" dirty="0"/>
              <a:t>。</a:t>
            </a:r>
          </a:p>
          <a:p>
            <a:r>
              <a:rPr kumimoji="1" lang="en-US" altLang="zh-CN" dirty="0" err="1">
                <a:solidFill>
                  <a:srgbClr val="FF0000"/>
                </a:solidFill>
              </a:rPr>
              <a:t>static_cast</a:t>
            </a:r>
            <a:r>
              <a:rPr kumimoji="1" lang="zh-CN" altLang="en-US" dirty="0">
                <a:solidFill>
                  <a:srgbClr val="FF0000"/>
                </a:solidFill>
              </a:rPr>
              <a:t>，类似于</a:t>
            </a:r>
            <a:r>
              <a:rPr kumimoji="1" lang="en-US" altLang="zh-CN" dirty="0">
                <a:solidFill>
                  <a:srgbClr val="FF0000"/>
                </a:solidFill>
              </a:rPr>
              <a:t>C</a:t>
            </a:r>
            <a:r>
              <a:rPr kumimoji="1" lang="zh-CN" altLang="en-US" dirty="0">
                <a:solidFill>
                  <a:srgbClr val="FF0000"/>
                </a:solidFill>
              </a:rPr>
              <a:t>风格的强制转换。无条件转换，静态类型转换。</a:t>
            </a:r>
          </a:p>
          <a:p>
            <a:r>
              <a:rPr kumimoji="1" lang="en-US" altLang="zh-CN" dirty="0" err="1">
                <a:solidFill>
                  <a:srgbClr val="002060"/>
                </a:solidFill>
              </a:rPr>
              <a:t>dynamic_cast</a:t>
            </a:r>
            <a:r>
              <a:rPr kumimoji="1" lang="zh-CN" altLang="en-US" dirty="0">
                <a:solidFill>
                  <a:srgbClr val="002060"/>
                </a:solidFill>
              </a:rPr>
              <a:t>，动态类型转换。如子类和父类之间的多态类型转换。</a:t>
            </a:r>
          </a:p>
          <a:p>
            <a:r>
              <a:rPr kumimoji="1" lang="en-US" altLang="zh-CN" dirty="0" err="1"/>
              <a:t>reinterpret_cast</a:t>
            </a:r>
            <a:r>
              <a:rPr kumimoji="1" lang="zh-CN" altLang="en-US" dirty="0"/>
              <a:t>，仅仅重新解释类型，但没有进行二进制的转换。</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a:p>
        </p:txBody>
      </p:sp>
    </p:spTree>
    <p:extLst>
      <p:ext uri="{BB962C8B-B14F-4D97-AF65-F5344CB8AC3E}">
        <p14:creationId xmlns:p14="http://schemas.microsoft.com/office/powerpoint/2010/main" val="1669088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上</a:t>
            </a:r>
            <a:r>
              <a:rPr kumimoji="1" lang="zh-CN" altLang="en-US" dirty="0"/>
              <a:t>周</a:t>
            </a:r>
            <a:r>
              <a:rPr kumimoji="1" lang="zh-CN" altLang="en-US" dirty="0" smtClean="0"/>
              <a:t>回顾练习</a:t>
            </a:r>
            <a:endParaRPr kumimoji="1" lang="zh-CN" altLang="en-US" dirty="0"/>
          </a:p>
        </p:txBody>
      </p:sp>
      <p:sp>
        <p:nvSpPr>
          <p:cNvPr id="3" name="内容占位符 2"/>
          <p:cNvSpPr>
            <a:spLocks noGrp="1"/>
          </p:cNvSpPr>
          <p:nvPr>
            <p:ph idx="1"/>
          </p:nvPr>
        </p:nvSpPr>
        <p:spPr>
          <a:xfrm>
            <a:off x="628650" y="1412776"/>
            <a:ext cx="8047806" cy="5400600"/>
          </a:xfrm>
        </p:spPr>
        <p:txBody>
          <a:bodyPr/>
          <a:lstStyle/>
          <a:p>
            <a:r>
              <a:rPr kumimoji="1" lang="zh-CN" altLang="en-US" sz="2400" dirty="0" smtClean="0"/>
              <a:t>选择题：下列程序在编译、运行时会出现什么情况（</a:t>
            </a:r>
            <a:r>
              <a:rPr kumimoji="1" lang="en-US" altLang="zh-CN" sz="2400" dirty="0" smtClean="0">
                <a:solidFill>
                  <a:srgbClr val="FF0000"/>
                </a:solidFill>
              </a:rPr>
              <a:t>D</a:t>
            </a:r>
            <a:r>
              <a:rPr kumimoji="1" lang="zh-CN" altLang="en-US" sz="2400" dirty="0" smtClean="0"/>
              <a:t>）</a:t>
            </a:r>
            <a:endParaRPr kumimoji="1" lang="en-US" altLang="zh-CN" sz="2400" dirty="0" smtClean="0"/>
          </a:p>
          <a:p>
            <a:pPr marL="0" indent="0">
              <a:buNone/>
            </a:pPr>
            <a:r>
              <a:rPr kumimoji="1" lang="en-US" altLang="zh-CN" sz="1600" dirty="0"/>
              <a:t>class A {</a:t>
            </a:r>
          </a:p>
          <a:p>
            <a:pPr marL="0" indent="0">
              <a:buNone/>
            </a:pPr>
            <a:r>
              <a:rPr kumimoji="1" lang="en-US" altLang="zh-CN" sz="1600" dirty="0"/>
              <a:t>public:</a:t>
            </a:r>
          </a:p>
          <a:p>
            <a:pPr marL="0" indent="0">
              <a:buNone/>
            </a:pPr>
            <a:r>
              <a:rPr kumimoji="1" lang="en-US" altLang="zh-CN" sz="1600" dirty="0"/>
              <a:t>    </a:t>
            </a:r>
            <a:r>
              <a:rPr kumimoji="1" lang="en-US" altLang="zh-CN" sz="1600" dirty="0" err="1"/>
              <a:t>int</a:t>
            </a:r>
            <a:r>
              <a:rPr kumimoji="1" lang="en-US" altLang="zh-CN" sz="1600" dirty="0"/>
              <a:t> *</a:t>
            </a:r>
            <a:r>
              <a:rPr kumimoji="1" lang="en-US" altLang="zh-CN" sz="1600" dirty="0" smtClean="0"/>
              <a:t>data; </a:t>
            </a:r>
          </a:p>
          <a:p>
            <a:pPr marL="0" indent="0">
              <a:buNone/>
            </a:pPr>
            <a:r>
              <a:rPr kumimoji="1" lang="en-US" altLang="zh-CN" sz="1600" dirty="0" smtClean="0"/>
              <a:t>    A(</a:t>
            </a:r>
            <a:r>
              <a:rPr kumimoji="1" lang="en-US" altLang="zh-CN" sz="1600" dirty="0" err="1" smtClean="0"/>
              <a:t>int</a:t>
            </a:r>
            <a:r>
              <a:rPr kumimoji="1" lang="en-US" altLang="zh-CN" sz="1600" dirty="0" smtClean="0"/>
              <a:t> </a:t>
            </a:r>
            <a:r>
              <a:rPr kumimoji="1" lang="en-US" altLang="zh-CN" sz="1600" dirty="0"/>
              <a:t>d) {data = new </a:t>
            </a:r>
            <a:r>
              <a:rPr kumimoji="1" lang="en-US" altLang="zh-CN" sz="1600" dirty="0" err="1"/>
              <a:t>int</a:t>
            </a:r>
            <a:r>
              <a:rPr kumimoji="1" lang="en-US" altLang="zh-CN" sz="1600" dirty="0"/>
              <a:t>(d);}</a:t>
            </a:r>
          </a:p>
          <a:p>
            <a:pPr marL="0" indent="0">
              <a:buNone/>
            </a:pPr>
            <a:r>
              <a:rPr kumimoji="1" lang="en-US" altLang="zh-CN" sz="1600" dirty="0"/>
              <a:t>    ~A() {delete data</a:t>
            </a:r>
            <a:r>
              <a:rPr kumimoji="1" lang="en-US" altLang="zh-CN" sz="1600" dirty="0" smtClean="0"/>
              <a:t>;}</a:t>
            </a:r>
          </a:p>
          <a:p>
            <a:pPr marL="0" indent="0">
              <a:buNone/>
            </a:pPr>
            <a:r>
              <a:rPr kumimoji="1" lang="en-US" altLang="zh-CN" sz="1600" dirty="0" smtClean="0"/>
              <a:t>};</a:t>
            </a:r>
            <a:endParaRPr kumimoji="1" lang="en-US" altLang="zh-CN" sz="1600" dirty="0"/>
          </a:p>
          <a:p>
            <a:pPr marL="0" indent="0">
              <a:buNone/>
            </a:pPr>
            <a:r>
              <a:rPr kumimoji="1" lang="en-US" altLang="zh-CN" sz="1600" dirty="0"/>
              <a:t>void fun(A a) { </a:t>
            </a:r>
          </a:p>
          <a:p>
            <a:pPr marL="0" indent="0">
              <a:buNone/>
            </a:pPr>
            <a:r>
              <a:rPr kumimoji="1" lang="en-US" altLang="zh-CN" sz="1600" dirty="0"/>
              <a:t>    </a:t>
            </a:r>
            <a:r>
              <a:rPr kumimoji="1" lang="en-US" altLang="zh-CN" sz="1600" dirty="0" err="1" smtClean="0"/>
              <a:t>cout</a:t>
            </a:r>
            <a:r>
              <a:rPr kumimoji="1" lang="en-US" altLang="zh-CN" sz="1600" dirty="0" smtClean="0"/>
              <a:t> &lt;&lt; *(</a:t>
            </a:r>
            <a:r>
              <a:rPr kumimoji="1" lang="en-US" altLang="zh-CN" sz="1600" dirty="0" err="1" smtClean="0"/>
              <a:t>a.data</a:t>
            </a:r>
            <a:r>
              <a:rPr kumimoji="1" lang="en-US" altLang="zh-CN" sz="1600" dirty="0" smtClean="0"/>
              <a:t>) &lt;&lt; </a:t>
            </a:r>
            <a:r>
              <a:rPr kumimoji="1" lang="en-US" altLang="zh-CN" sz="1600" dirty="0" err="1" smtClean="0"/>
              <a:t>endl</a:t>
            </a:r>
            <a:r>
              <a:rPr kumimoji="1" lang="en-US" altLang="zh-CN" sz="1600" dirty="0" smtClean="0"/>
              <a:t>;</a:t>
            </a:r>
            <a:endParaRPr kumimoji="1" lang="en-US" altLang="zh-CN" sz="1600" dirty="0"/>
          </a:p>
          <a:p>
            <a:pPr marL="0" indent="0">
              <a:buNone/>
            </a:pPr>
            <a:r>
              <a:rPr kumimoji="1" lang="en-US" altLang="zh-CN" sz="1600" dirty="0" smtClean="0"/>
              <a:t>}</a:t>
            </a:r>
            <a:endParaRPr kumimoji="1" lang="en-US" altLang="zh-CN" sz="1600" dirty="0"/>
          </a:p>
          <a:p>
            <a:pPr marL="0" indent="0">
              <a:buNone/>
            </a:pPr>
            <a:r>
              <a:rPr kumimoji="1" lang="en-US" altLang="zh-CN" sz="1600" dirty="0" err="1" smtClean="0"/>
              <a:t>int</a:t>
            </a:r>
            <a:r>
              <a:rPr kumimoji="1" lang="en-US" altLang="zh-CN" sz="1600" dirty="0" smtClean="0"/>
              <a:t> main() {</a:t>
            </a:r>
          </a:p>
          <a:p>
            <a:pPr marL="0" indent="0">
              <a:buNone/>
            </a:pPr>
            <a:r>
              <a:rPr kumimoji="1" lang="en-US" altLang="zh-CN" sz="1600" dirty="0" smtClean="0"/>
              <a:t>    A </a:t>
            </a:r>
            <a:r>
              <a:rPr kumimoji="1" lang="en-US" altLang="zh-CN" sz="1600" dirty="0" err="1" smtClean="0"/>
              <a:t>tmp</a:t>
            </a:r>
            <a:r>
              <a:rPr kumimoji="1" lang="en-US" altLang="zh-CN" sz="1600" dirty="0" smtClean="0"/>
              <a:t>(0);</a:t>
            </a:r>
          </a:p>
          <a:p>
            <a:pPr marL="0" indent="0">
              <a:buNone/>
            </a:pPr>
            <a:r>
              <a:rPr kumimoji="1" lang="en-US" altLang="zh-CN" sz="1600" dirty="0" smtClean="0"/>
              <a:t>    fun(</a:t>
            </a:r>
            <a:r>
              <a:rPr kumimoji="1" lang="en-US" altLang="zh-CN" sz="1600" dirty="0" err="1" smtClean="0"/>
              <a:t>tmp</a:t>
            </a:r>
            <a:r>
              <a:rPr kumimoji="1" lang="en-US" altLang="zh-CN" sz="1600" dirty="0" smtClean="0"/>
              <a:t>); //(1)</a:t>
            </a:r>
          </a:p>
          <a:p>
            <a:pPr marL="0" indent="0">
              <a:buNone/>
            </a:pPr>
            <a:r>
              <a:rPr kumimoji="1" lang="en-US" altLang="zh-CN" sz="1600" dirty="0" smtClean="0"/>
              <a:t>    return 0; //(2)</a:t>
            </a:r>
          </a:p>
          <a:p>
            <a:pPr marL="0" indent="0">
              <a:buNone/>
            </a:pPr>
            <a:r>
              <a:rPr kumimoji="1" lang="en-US" altLang="zh-CN" sz="1600" dirty="0" smtClean="0"/>
              <a:t>}</a:t>
            </a:r>
          </a:p>
          <a:p>
            <a:pPr marL="0" indent="0">
              <a:buNone/>
            </a:pPr>
            <a:endParaRPr kumimoji="1" lang="en-US" altLang="zh-CN" dirty="0" smtClean="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6</a:t>
            </a:fld>
            <a:endParaRPr lang="en-US" altLang="zh-CN"/>
          </a:p>
        </p:txBody>
      </p:sp>
      <p:sp>
        <p:nvSpPr>
          <p:cNvPr id="5" name="TextBox 4"/>
          <p:cNvSpPr txBox="1"/>
          <p:nvPr/>
        </p:nvSpPr>
        <p:spPr>
          <a:xfrm>
            <a:off x="5040529" y="2996952"/>
            <a:ext cx="3528392" cy="1569660"/>
          </a:xfrm>
          <a:prstGeom prst="rect">
            <a:avLst/>
          </a:prstGeom>
          <a:noFill/>
        </p:spPr>
        <p:txBody>
          <a:bodyPr wrap="square" rtlCol="0">
            <a:spAutoFit/>
          </a:bodyPr>
          <a:lstStyle/>
          <a:p>
            <a:r>
              <a:rPr lang="en-US" altLang="zh-CN" sz="2400" b="1" dirty="0" smtClean="0">
                <a:latin typeface="Consolas" pitchFamily="49" charset="0"/>
              </a:rPr>
              <a:t>A. </a:t>
            </a:r>
            <a:r>
              <a:rPr lang="zh-CN" altLang="en-US" sz="2400" b="1" dirty="0" smtClean="0">
                <a:latin typeface="Consolas" pitchFamily="49" charset="0"/>
              </a:rPr>
              <a:t>编译错误</a:t>
            </a:r>
            <a:endParaRPr lang="en-US" altLang="zh-CN" sz="2400" b="1" dirty="0" smtClean="0">
              <a:latin typeface="Consolas" pitchFamily="49" charset="0"/>
            </a:endParaRPr>
          </a:p>
          <a:p>
            <a:r>
              <a:rPr lang="en-US" altLang="zh-CN" sz="2400" b="1" dirty="0" smtClean="0">
                <a:latin typeface="Consolas" pitchFamily="49" charset="0"/>
              </a:rPr>
              <a:t>B. </a:t>
            </a:r>
            <a:r>
              <a:rPr lang="zh-CN" altLang="en-US" sz="2400" b="1" dirty="0" smtClean="0">
                <a:latin typeface="Consolas" pitchFamily="49" charset="0"/>
              </a:rPr>
              <a:t>输出</a:t>
            </a:r>
            <a:r>
              <a:rPr lang="en-US" altLang="zh-CN" sz="2400" b="1" dirty="0" smtClean="0">
                <a:latin typeface="Consolas" pitchFamily="49" charset="0"/>
              </a:rPr>
              <a:t>0</a:t>
            </a:r>
            <a:r>
              <a:rPr lang="zh-CN" altLang="en-US" sz="2400" b="1" dirty="0" smtClean="0">
                <a:latin typeface="Consolas" pitchFamily="49" charset="0"/>
              </a:rPr>
              <a:t>，程序结束</a:t>
            </a:r>
            <a:endParaRPr lang="en-US" altLang="zh-CN" sz="2400" b="1" dirty="0" smtClean="0">
              <a:latin typeface="Consolas" pitchFamily="49" charset="0"/>
            </a:endParaRPr>
          </a:p>
          <a:p>
            <a:r>
              <a:rPr lang="en-US" altLang="zh-CN" sz="2400" b="1" dirty="0" smtClean="0">
                <a:latin typeface="Consolas" pitchFamily="49" charset="0"/>
              </a:rPr>
              <a:t>C. </a:t>
            </a:r>
            <a:r>
              <a:rPr lang="zh-CN" altLang="en-US" sz="2400" b="1" dirty="0" smtClean="0">
                <a:latin typeface="Consolas" pitchFamily="49" charset="0"/>
              </a:rPr>
              <a:t>在运行完</a:t>
            </a:r>
            <a:r>
              <a:rPr lang="en-US" altLang="zh-CN" sz="2400" b="1" dirty="0" smtClean="0">
                <a:latin typeface="Consolas" pitchFamily="49" charset="0"/>
              </a:rPr>
              <a:t>(1)</a:t>
            </a:r>
            <a:r>
              <a:rPr lang="zh-CN" altLang="en-US" sz="2400" b="1" dirty="0" smtClean="0">
                <a:latin typeface="Consolas" pitchFamily="49" charset="0"/>
              </a:rPr>
              <a:t>后崩溃</a:t>
            </a:r>
            <a:endParaRPr lang="en-US" altLang="zh-CN" sz="2400" b="1" dirty="0" smtClean="0">
              <a:latin typeface="Consolas" pitchFamily="49" charset="0"/>
            </a:endParaRPr>
          </a:p>
          <a:p>
            <a:r>
              <a:rPr lang="en-US" altLang="zh-CN" sz="2400" b="1" dirty="0" smtClean="0">
                <a:latin typeface="Consolas" pitchFamily="49" charset="0"/>
              </a:rPr>
              <a:t>D. </a:t>
            </a:r>
            <a:r>
              <a:rPr lang="zh-CN" altLang="en-US" sz="2400" b="1" dirty="0" smtClean="0">
                <a:latin typeface="Consolas" pitchFamily="49" charset="0"/>
              </a:rPr>
              <a:t>在运行完</a:t>
            </a:r>
            <a:r>
              <a:rPr lang="en-US" altLang="zh-CN" sz="2400" b="1" dirty="0" smtClean="0">
                <a:latin typeface="Consolas" pitchFamily="49" charset="0"/>
              </a:rPr>
              <a:t>(2)</a:t>
            </a:r>
            <a:r>
              <a:rPr lang="zh-CN" altLang="en-US" sz="2400" b="1" dirty="0" smtClean="0">
                <a:latin typeface="Consolas" pitchFamily="49" charset="0"/>
              </a:rPr>
              <a:t>后崩溃</a:t>
            </a:r>
          </a:p>
        </p:txBody>
      </p:sp>
    </p:spTree>
    <p:extLst>
      <p:ext uri="{BB962C8B-B14F-4D97-AF65-F5344CB8AC3E}">
        <p14:creationId xmlns:p14="http://schemas.microsoft.com/office/powerpoint/2010/main" val="18349540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a:p>
        </p:txBody>
      </p:sp>
      <p:sp>
        <p:nvSpPr>
          <p:cNvPr id="7" name="内容占位符 6">
            <a:extLst>
              <a:ext uri="{FF2B5EF4-FFF2-40B4-BE49-F238E27FC236}">
                <a16:creationId xmlns:a16="http://schemas.microsoft.com/office/drawing/2014/main" xmlns="" id="{1A966CE3-80CD-479A-A375-842BA687E108}"/>
              </a:ext>
            </a:extLst>
          </p:cNvPr>
          <p:cNvSpPr>
            <a:spLocks noGrp="1"/>
          </p:cNvSpPr>
          <p:nvPr>
            <p:ph idx="1"/>
          </p:nvPr>
        </p:nvSpPr>
        <p:spPr/>
        <p:txBody>
          <a:bodyPr/>
          <a:lstStyle/>
          <a:p>
            <a:r>
              <a:rPr lang="zh-CN" altLang="en-US" dirty="0"/>
              <a:t>之前的示例可修改为</a:t>
            </a:r>
          </a:p>
        </p:txBody>
      </p:sp>
      <p:sp>
        <p:nvSpPr>
          <p:cNvPr id="8" name="矩形 7">
            <a:extLst>
              <a:ext uri="{FF2B5EF4-FFF2-40B4-BE49-F238E27FC236}">
                <a16:creationId xmlns:a16="http://schemas.microsoft.com/office/drawing/2014/main" xmlns="" id="{DE017701-D16F-42B4-A912-0DEC7672887B}"/>
              </a:ext>
            </a:extLst>
          </p:cNvPr>
          <p:cNvSpPr/>
          <p:nvPr/>
        </p:nvSpPr>
        <p:spPr>
          <a:xfrm>
            <a:off x="1079104" y="2420888"/>
            <a:ext cx="8064896" cy="3046988"/>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r>
              <a:rPr lang="en-US" altLang="zh-CN" sz="2400" b="1" dirty="0" smtClean="0">
                <a:solidFill>
                  <a:srgbClr val="000000"/>
                </a:solidFill>
                <a:latin typeface="Consolas" charset="0"/>
                <a:ea typeface="Consolas" charset="0"/>
                <a:cs typeface="Consolas" charset="0"/>
              </a:rPr>
              <a:t>()</a:t>
            </a:r>
            <a:r>
              <a:rPr lang="zh-CN" altLang="en-US" sz="2400" b="1" dirty="0" smtClean="0">
                <a:solidFill>
                  <a:srgbClr val="000000"/>
                </a:solidFill>
                <a:latin typeface="Consolas" charset="0"/>
                <a:ea typeface="Consolas" charset="0"/>
                <a:cs typeface="Consolas" charset="0"/>
              </a:rPr>
              <a:t> </a:t>
            </a:r>
            <a:r>
              <a:rPr lang="en-US" altLang="zh-CN" sz="2400" b="1" dirty="0" smtClean="0">
                <a:solidFill>
                  <a:srgbClr val="000000"/>
                </a:solidFill>
                <a:latin typeface="Consolas" charset="0"/>
                <a:ea typeface="Consolas" charset="0"/>
                <a:cs typeface="Consolas" charset="0"/>
              </a:rPr>
              <a:t>{</a:t>
            </a:r>
            <a:endParaRPr lang="en-US" altLang="zh-CN" sz="2400" b="1" dirty="0">
              <a:solidFill>
                <a:srgbClr val="000000"/>
              </a:solidFill>
              <a:latin typeface="Consolas" charset="0"/>
              <a:ea typeface="Consolas" charset="0"/>
              <a:cs typeface="Consolas" charset="0"/>
            </a:endParaRPr>
          </a:p>
          <a:p>
            <a:r>
              <a:rPr lang="hr-HR" altLang="zh-CN" sz="2400" b="1" dirty="0">
                <a:solidFill>
                  <a:srgbClr val="000000"/>
                </a:solidFill>
                <a:latin typeface="Consolas" charset="0"/>
                <a:ea typeface="Consolas" charset="0"/>
                <a:cs typeface="Consolas" charset="0"/>
              </a:rPr>
              <a:t>  Src s;</a:t>
            </a:r>
          </a:p>
          <a:p>
            <a:r>
              <a:rPr lang="hr-HR" altLang="zh-CN" sz="2400" b="1" dirty="0">
                <a:latin typeface="Consolas" charset="0"/>
                <a:ea typeface="Consolas" charset="0"/>
                <a:cs typeface="Consolas" charset="0"/>
              </a:rPr>
              <a:t>  Dst d1(s);</a:t>
            </a:r>
            <a:endParaRPr lang="en-US" altLang="zh-CN" sz="2400" b="1" dirty="0">
              <a:latin typeface="Consolas" charset="0"/>
              <a:ea typeface="Consolas" charset="0"/>
              <a:cs typeface="Consolas" charset="0"/>
            </a:endParaRPr>
          </a:p>
          <a:p>
            <a:endParaRPr lang="en-US" altLang="zh-CN" sz="2400" b="1" dirty="0">
              <a:latin typeface="Consolas" charset="0"/>
              <a:ea typeface="Consolas" charset="0"/>
              <a:cs typeface="Consolas" charset="0"/>
            </a:endParaRPr>
          </a:p>
          <a:p>
            <a:r>
              <a:rPr lang="zh-CN" altLang="en-US" sz="2400" b="1" dirty="0">
                <a:latin typeface="Consolas" charset="0"/>
                <a:ea typeface="Consolas" charset="0"/>
                <a:cs typeface="Consolas" charset="0"/>
              </a:rPr>
              <a:t>  </a:t>
            </a:r>
            <a:r>
              <a:rPr lang="pt-BR" altLang="zh-CN" sz="2400" b="1" dirty="0">
                <a:latin typeface="Consolas" charset="0"/>
                <a:ea typeface="Consolas" charset="0"/>
                <a:cs typeface="Consolas" charset="0"/>
              </a:rPr>
              <a:t>Dst d</a:t>
            </a:r>
            <a:r>
              <a:rPr lang="en-US" altLang="zh-CN" sz="2400" b="1" dirty="0">
                <a:latin typeface="Consolas" charset="0"/>
                <a:ea typeface="Consolas" charset="0"/>
                <a:cs typeface="Consolas" charset="0"/>
              </a:rPr>
              <a:t>2</a:t>
            </a:r>
            <a:r>
              <a:rPr lang="pt-BR" altLang="zh-CN" sz="2400" b="1" dirty="0">
                <a:latin typeface="Consolas" charset="0"/>
                <a:ea typeface="Consolas" charset="0"/>
                <a:cs typeface="Consolas" charset="0"/>
              </a:rPr>
              <a:t> = </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p>
          <a:p>
            <a:r>
              <a:rPr lang="pt-BR" altLang="zh-CN" sz="2400" b="1" dirty="0">
                <a:latin typeface="Consolas" charset="0"/>
                <a:ea typeface="Consolas" charset="0"/>
                <a:cs typeface="Consolas" charset="0"/>
              </a:rPr>
              <a:t>  Func(</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endParaRPr lang="zh-CN" altLang="en-US" sz="2400" b="1" dirty="0">
              <a:latin typeface="Consolas" charset="0"/>
              <a:ea typeface="Consolas" charset="0"/>
              <a:cs typeface="Consolas" charset="0"/>
            </a:endParaRPr>
          </a:p>
          <a:p>
            <a:r>
              <a:rPr lang="is-IS" altLang="zh-CN" sz="2400" b="1" dirty="0">
                <a:solidFill>
                  <a:srgbClr val="000000"/>
                </a:solidFill>
                <a:latin typeface="Consolas" charset="0"/>
                <a:ea typeface="Consolas" charset="0"/>
                <a:cs typeface="Consolas" charset="0"/>
              </a:rPr>
              <a:t>  </a:t>
            </a:r>
            <a:r>
              <a:rPr lang="is-IS" altLang="zh-CN" sz="2400" b="1" dirty="0">
                <a:solidFill>
                  <a:srgbClr val="B40062"/>
                </a:solidFill>
                <a:latin typeface="Consolas" charset="0"/>
                <a:ea typeface="Consolas" charset="0"/>
                <a:cs typeface="Consolas" charset="0"/>
              </a:rPr>
              <a:t>return</a:t>
            </a:r>
            <a:r>
              <a:rPr lang="is-IS" altLang="zh-CN" sz="2400" b="1" dirty="0">
                <a:solidFill>
                  <a:srgbClr val="000000"/>
                </a:solidFill>
                <a:latin typeface="Consolas" charset="0"/>
                <a:ea typeface="Consolas" charset="0"/>
                <a:cs typeface="Consolas" charset="0"/>
              </a:rPr>
              <a:t> </a:t>
            </a:r>
            <a:r>
              <a:rPr lang="is-IS" altLang="zh-CN" sz="2400" b="1" dirty="0">
                <a:solidFill>
                  <a:srgbClr val="000BFF"/>
                </a:solidFill>
                <a:latin typeface="Consolas" charset="0"/>
                <a:ea typeface="Consolas" charset="0"/>
                <a:cs typeface="Consolas" charset="0"/>
              </a:rPr>
              <a:t>0</a:t>
            </a:r>
            <a:r>
              <a:rPr lang="is-IS" altLang="zh-CN" sz="2400" b="1" dirty="0">
                <a:solidFill>
                  <a:srgbClr val="000000"/>
                </a:solidFill>
                <a:latin typeface="Consolas" charset="0"/>
                <a:ea typeface="Consolas" charset="0"/>
                <a:cs typeface="Consolas" charset="0"/>
              </a:rPr>
              <a:t>;</a:t>
            </a:r>
          </a:p>
          <a:p>
            <a:r>
              <a:rPr lang="is-IS" altLang="zh-CN" sz="2400" b="1"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15879357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课后阅读</a:t>
            </a:r>
            <a:endParaRPr kumimoji="1" lang="zh-CN" altLang="en-US" dirty="0"/>
          </a:p>
        </p:txBody>
      </p:sp>
      <p:sp>
        <p:nvSpPr>
          <p:cNvPr id="3" name="内容占位符 2"/>
          <p:cNvSpPr>
            <a:spLocks noGrp="1"/>
          </p:cNvSpPr>
          <p:nvPr>
            <p:ph idx="1"/>
          </p:nvPr>
        </p:nvSpPr>
        <p:spPr/>
        <p:txBody>
          <a:bodyPr/>
          <a:lstStyle/>
          <a:p>
            <a:r>
              <a:rPr kumimoji="1" lang="en-US" altLang="zh-CN" dirty="0" smtClean="0"/>
              <a:t>《C++</a:t>
            </a:r>
            <a:r>
              <a:rPr kumimoji="1" lang="zh-CN" altLang="en-US" dirty="0" smtClean="0"/>
              <a:t>编程思想</a:t>
            </a:r>
            <a:r>
              <a:rPr kumimoji="1" lang="en-US" altLang="zh-CN" dirty="0" smtClean="0"/>
              <a:t>》</a:t>
            </a:r>
          </a:p>
          <a:p>
            <a:pPr lvl="1"/>
            <a:r>
              <a:rPr kumimoji="1" lang="zh-CN" altLang="en-US" dirty="0"/>
              <a:t>第十一章 引用和拷贝构造函数，</a:t>
            </a:r>
            <a:r>
              <a:rPr kumimoji="1" lang="en-US" altLang="zh-CN" dirty="0" smtClean="0"/>
              <a:t>p254-p271</a:t>
            </a:r>
          </a:p>
          <a:p>
            <a:pPr lvl="1"/>
            <a:r>
              <a:rPr kumimoji="1" lang="zh-CN" altLang="en-US" dirty="0" smtClean="0"/>
              <a:t>第十二章第六小节 自动类型转换，</a:t>
            </a:r>
            <a:r>
              <a:rPr kumimoji="1" lang="en-US" altLang="zh-CN" dirty="0" smtClean="0"/>
              <a:t>p306-p312</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a:p>
        </p:txBody>
      </p:sp>
    </p:spTree>
    <p:extLst>
      <p:ext uri="{BB962C8B-B14F-4D97-AF65-F5344CB8AC3E}">
        <p14:creationId xmlns:p14="http://schemas.microsoft.com/office/powerpoint/2010/main" val="14801407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en-US" altLang="zh-CN" dirty="0"/>
              <a:t>4.1 </a:t>
            </a:r>
            <a:r>
              <a:rPr lang="zh-CN" altLang="en-US" dirty="0"/>
              <a:t>引用</a:t>
            </a:r>
          </a:p>
          <a:p>
            <a:r>
              <a:rPr lang="en-US" altLang="zh-CN" dirty="0"/>
              <a:t>4.2 </a:t>
            </a:r>
            <a:r>
              <a:rPr lang="zh-CN" altLang="en-US" dirty="0"/>
              <a:t>常量</a:t>
            </a:r>
          </a:p>
          <a:p>
            <a:r>
              <a:rPr lang="en-US" altLang="zh-CN" dirty="0"/>
              <a:t>4.3 </a:t>
            </a:r>
            <a:r>
              <a:rPr lang="zh-CN" altLang="en-US" dirty="0"/>
              <a:t>拷贝构造函数</a:t>
            </a:r>
            <a:endParaRPr lang="en-US" altLang="zh-CN" dirty="0"/>
          </a:p>
          <a:p>
            <a:r>
              <a:rPr lang="en-US" altLang="zh-CN" dirty="0"/>
              <a:t>4.4 </a:t>
            </a:r>
            <a:r>
              <a:rPr lang="zh-CN" altLang="en-US" dirty="0"/>
              <a:t>右值引用</a:t>
            </a:r>
            <a:endParaRPr lang="en-US" altLang="zh-CN" dirty="0"/>
          </a:p>
          <a:p>
            <a:r>
              <a:rPr lang="en-US" altLang="zh-CN" dirty="0"/>
              <a:t>4.5 </a:t>
            </a:r>
            <a:r>
              <a:rPr lang="zh-CN" altLang="en-US" dirty="0"/>
              <a:t>移动构造函数</a:t>
            </a:r>
          </a:p>
          <a:p>
            <a:r>
              <a:rPr lang="en-US" altLang="zh-CN" dirty="0"/>
              <a:t>4.6 </a:t>
            </a:r>
            <a:r>
              <a:rPr lang="zh-CN" altLang="en-US" dirty="0"/>
              <a:t>赋值运算符</a:t>
            </a:r>
            <a:endParaRPr lang="en-US" altLang="zh-CN" dirty="0"/>
          </a:p>
          <a:p>
            <a:r>
              <a:rPr lang="en-US" altLang="zh-CN" dirty="0"/>
              <a:t>4.7 </a:t>
            </a:r>
            <a:r>
              <a:rPr lang="zh-CN" altLang="en-US" dirty="0"/>
              <a:t>类型转换</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7</a:t>
            </a:fld>
            <a:endParaRPr lang="en-US" altLang="zh-CN"/>
          </a:p>
        </p:txBody>
      </p:sp>
    </p:spTree>
    <p:extLst>
      <p:ext uri="{BB962C8B-B14F-4D97-AF65-F5344CB8AC3E}">
        <p14:creationId xmlns:p14="http://schemas.microsoft.com/office/powerpoint/2010/main" val="618854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10000"/>
              </a:lnSpc>
            </a:pPr>
            <a:r>
              <a:rPr lang="zh-CN" altLang="en-US" dirty="0"/>
              <a:t>引用</a:t>
            </a:r>
            <a:endParaRPr lang="en-US" altLang="zh-CN" dirty="0"/>
          </a:p>
        </p:txBody>
      </p:sp>
      <p:sp>
        <p:nvSpPr>
          <p:cNvPr id="3" name="内容占位符 2"/>
          <p:cNvSpPr>
            <a:spLocks noGrp="1"/>
          </p:cNvSpPr>
          <p:nvPr>
            <p:ph idx="1"/>
          </p:nvPr>
        </p:nvSpPr>
        <p:spPr>
          <a:xfrm>
            <a:off x="611560" y="1196752"/>
            <a:ext cx="8352928" cy="5472608"/>
          </a:xfrm>
        </p:spPr>
        <p:txBody>
          <a:bodyPr>
            <a:normAutofit fontScale="92500" lnSpcReduction="10000"/>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600" dirty="0"/>
              <a:t>例：</a:t>
            </a:r>
            <a:r>
              <a:rPr lang="en-US" altLang="zh-CN" sz="2600" dirty="0" err="1"/>
              <a:t>int</a:t>
            </a:r>
            <a:r>
              <a:rPr lang="en-US" altLang="zh-CN" sz="2600" dirty="0"/>
              <a:t> v0; </a:t>
            </a:r>
            <a:r>
              <a:rPr lang="en-US" altLang="zh-CN" sz="2600" dirty="0" err="1">
                <a:solidFill>
                  <a:srgbClr val="FF0000"/>
                </a:solidFill>
              </a:rPr>
              <a:t>int</a:t>
            </a:r>
            <a:r>
              <a:rPr lang="en-US" altLang="zh-CN" sz="2600" dirty="0">
                <a:solidFill>
                  <a:srgbClr val="FF0000"/>
                </a:solidFill>
              </a:rPr>
              <a:t> &amp; v1 = v0; </a:t>
            </a:r>
            <a:r>
              <a:rPr lang="en-US" altLang="zh-CN" sz="2600" dirty="0"/>
              <a:t>v1</a:t>
            </a:r>
            <a:r>
              <a:rPr lang="zh-CN" altLang="en-US" sz="2600" dirty="0"/>
              <a:t>是变量</a:t>
            </a:r>
            <a:r>
              <a:rPr lang="en-US" altLang="zh-CN" sz="2600" dirty="0"/>
              <a:t>v0</a:t>
            </a:r>
            <a:r>
              <a:rPr lang="zh-CN" altLang="en-US" sz="26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引用必须在定义时进行初始化（赋初值）</a:t>
            </a:r>
            <a:endParaRPr lang="en-US" altLang="zh-CN" dirty="0">
              <a:solidFill>
                <a:srgbClr val="FF0000"/>
              </a:solidFill>
            </a:endParaRPr>
          </a:p>
          <a:p>
            <a:pPr>
              <a:lnSpc>
                <a:spcPct val="110000"/>
              </a:lnSpc>
            </a:pPr>
            <a:r>
              <a:rPr lang="zh-CN" altLang="en-US" dirty="0"/>
              <a:t>被引用变量名可以是结构变量成员，如</a:t>
            </a:r>
            <a:r>
              <a:rPr lang="en-US" altLang="zh-CN" dirty="0" err="1"/>
              <a:t>s.m</a:t>
            </a:r>
            <a:endParaRPr lang="en-US" altLang="zh-CN" dirty="0"/>
          </a:p>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void swap(</a:t>
            </a:r>
            <a:r>
              <a:rPr lang="en-US" altLang="zh-CN" dirty="0" err="1"/>
              <a:t>int</a:t>
            </a:r>
            <a:r>
              <a:rPr lang="en-US" altLang="zh-CN" dirty="0"/>
              <a:t>&amp; a, </a:t>
            </a:r>
            <a:r>
              <a:rPr lang="en-US" altLang="zh-CN" dirty="0" err="1"/>
              <a:t>int</a:t>
            </a:r>
            <a:r>
              <a:rPr lang="en-US" altLang="zh-CN" dirty="0"/>
              <a:t>&amp; b)</a:t>
            </a:r>
          </a:p>
          <a:p>
            <a:pPr marL="0" indent="0">
              <a:lnSpc>
                <a:spcPct val="110000"/>
              </a:lnSpc>
              <a:buNone/>
            </a:pPr>
            <a:r>
              <a:rPr lang="en-US" altLang="zh-CN" dirty="0"/>
              <a:t>  {  </a:t>
            </a:r>
            <a:r>
              <a:rPr lang="en-US" altLang="zh-CN" dirty="0" err="1"/>
              <a:t>int</a:t>
            </a:r>
            <a:r>
              <a:rPr lang="en-US" altLang="zh-CN" dirty="0"/>
              <a:t> </a:t>
            </a:r>
            <a:r>
              <a:rPr lang="en-US" altLang="zh-CN" dirty="0" err="1"/>
              <a:t>tmp</a:t>
            </a:r>
            <a:r>
              <a:rPr lang="en-US" altLang="zh-CN" dirty="0"/>
              <a:t> = b; b = a; a = </a:t>
            </a:r>
            <a:r>
              <a:rPr lang="en-US" altLang="zh-CN" dirty="0" err="1"/>
              <a:t>tmp</a:t>
            </a:r>
            <a:r>
              <a:rPr lang="en-US" altLang="zh-CN" dirty="0"/>
              <a:t>; }</a:t>
            </a:r>
          </a:p>
          <a:p>
            <a:pPr>
              <a:lnSpc>
                <a:spcPct val="110000"/>
              </a:lnSpc>
            </a:pPr>
            <a:r>
              <a:rPr lang="zh-CN" altLang="en-US" dirty="0"/>
              <a:t>函数返回值可以是引用类型，但不得是函数的临时变量</a:t>
            </a:r>
            <a:endParaRPr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a:p>
        </p:txBody>
      </p:sp>
    </p:spTree>
    <p:extLst>
      <p:ext uri="{BB962C8B-B14F-4D97-AF65-F5344CB8AC3E}">
        <p14:creationId xmlns:p14="http://schemas.microsoft.com/office/powerpoint/2010/main" val="3658560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比较：参数中的值、引用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cxnSp>
        <p:nvCxnSpPr>
          <p:cNvPr id="7" name="直接连接符 6"/>
          <p:cNvCxnSpPr/>
          <p:nvPr/>
        </p:nvCxnSpPr>
        <p:spPr>
          <a:xfrm>
            <a:off x="4572000" y="1484784"/>
            <a:ext cx="0" cy="496855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矩形 7"/>
          <p:cNvSpPr/>
          <p:nvPr/>
        </p:nvSpPr>
        <p:spPr>
          <a:xfrm>
            <a:off x="522256" y="1487132"/>
            <a:ext cx="3617696" cy="1477328"/>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r>
              <a:rPr lang="en-US" altLang="zh-CN" b="1" dirty="0" smtClean="0">
                <a:solidFill>
                  <a:srgbClr val="0000FF"/>
                </a:solidFill>
                <a:latin typeface="Courier" charset="0"/>
                <a:ea typeface="Courier" charset="0"/>
                <a:cs typeface="Courier" charset="0"/>
              </a:rPr>
              <a:t>)</a:t>
            </a:r>
            <a:r>
              <a:rPr lang="zh-CN" altLang="en-US" b="1" dirty="0" smtClean="0">
                <a:solidFill>
                  <a:srgbClr val="0000FF"/>
                </a:solidFill>
                <a:latin typeface="Courier" charset="0"/>
                <a:ea typeface="Courier" charset="0"/>
                <a:cs typeface="Courier" charset="0"/>
              </a:rPr>
              <a:t> </a:t>
            </a:r>
            <a:r>
              <a:rPr lang="en-US" altLang="zh-CN" b="1" dirty="0" smtClean="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9" name="矩形 8"/>
          <p:cNvSpPr/>
          <p:nvPr/>
        </p:nvSpPr>
        <p:spPr>
          <a:xfrm>
            <a:off x="957649" y="3009397"/>
            <a:ext cx="2029094" cy="369332"/>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swap(a, b);</a:t>
            </a:r>
          </a:p>
        </p:txBody>
      </p:sp>
      <p:cxnSp>
        <p:nvCxnSpPr>
          <p:cNvPr id="10" name="直接连接符 9"/>
          <p:cNvCxnSpPr/>
          <p:nvPr/>
        </p:nvCxnSpPr>
        <p:spPr>
          <a:xfrm>
            <a:off x="251520" y="3789040"/>
            <a:ext cx="4142024"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5" name="矩形 14"/>
          <p:cNvSpPr/>
          <p:nvPr/>
        </p:nvSpPr>
        <p:spPr>
          <a:xfrm>
            <a:off x="522256" y="3974301"/>
            <a:ext cx="4049744" cy="1477328"/>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r>
              <a:rPr lang="en-US" altLang="zh-CN" b="1" dirty="0" smtClean="0">
                <a:solidFill>
                  <a:srgbClr val="0000FF"/>
                </a:solidFill>
                <a:latin typeface="Courier" charset="0"/>
                <a:ea typeface="Courier" charset="0"/>
                <a:cs typeface="Courier" charset="0"/>
              </a:rPr>
              <a:t>)</a:t>
            </a:r>
            <a:r>
              <a:rPr lang="zh-CN" altLang="en-US" b="1" dirty="0" smtClean="0">
                <a:solidFill>
                  <a:srgbClr val="0000FF"/>
                </a:solidFill>
                <a:latin typeface="Courier" charset="0"/>
                <a:ea typeface="Courier" charset="0"/>
                <a:cs typeface="Courier" charset="0"/>
              </a:rPr>
              <a:t> </a:t>
            </a:r>
            <a:r>
              <a:rPr lang="en-US" altLang="zh-CN" b="1" dirty="0" smtClean="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16" name="矩形 15"/>
          <p:cNvSpPr/>
          <p:nvPr/>
        </p:nvSpPr>
        <p:spPr>
          <a:xfrm>
            <a:off x="957649" y="5721636"/>
            <a:ext cx="2357970" cy="369332"/>
          </a:xfrm>
          <a:prstGeom prst="rect">
            <a:avLst/>
          </a:prstGeom>
        </p:spPr>
        <p:txBody>
          <a:bodyPr wrap="square">
            <a:spAutoFit/>
          </a:bodyPr>
          <a:lstStyle/>
          <a:p>
            <a:r>
              <a:rPr lang="en-US" altLang="zh-CN" b="1" dirty="0">
                <a:solidFill>
                  <a:srgbClr val="0000FF"/>
                </a:solidFill>
                <a:latin typeface="Courier" charset="0"/>
                <a:ea typeface="Courier" charset="0"/>
                <a:cs typeface="Courier" charset="0"/>
              </a:rPr>
              <a:t>swap(&amp;a, &amp;b);</a:t>
            </a:r>
            <a:endParaRPr lang="zh-CN" altLang="en-US" dirty="0">
              <a:latin typeface="Courier" charset="0"/>
              <a:ea typeface="Courier" charset="0"/>
              <a:cs typeface="Courier" charset="0"/>
            </a:endParaRPr>
          </a:p>
        </p:txBody>
      </p:sp>
      <p:sp>
        <p:nvSpPr>
          <p:cNvPr id="17" name="矩形 16"/>
          <p:cNvSpPr/>
          <p:nvPr/>
        </p:nvSpPr>
        <p:spPr>
          <a:xfrm>
            <a:off x="5055468" y="2465840"/>
            <a:ext cx="3950196" cy="1477328"/>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void swap(</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&amp;a,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&amp;b</a:t>
            </a:r>
            <a:r>
              <a:rPr lang="en-US" altLang="zh-CN" b="1" dirty="0" smtClean="0">
                <a:solidFill>
                  <a:srgbClr val="FF0000"/>
                </a:solidFill>
                <a:latin typeface="Courier" charset="0"/>
                <a:ea typeface="Courier" charset="0"/>
                <a:cs typeface="Courier" charset="0"/>
              </a:rPr>
              <a:t>)</a:t>
            </a:r>
            <a:r>
              <a:rPr lang="zh-CN" altLang="en-US" b="1" dirty="0">
                <a:solidFill>
                  <a:srgbClr val="FF0000"/>
                </a:solidFill>
                <a:latin typeface="Courier" charset="0"/>
                <a:ea typeface="Courier" charset="0"/>
                <a:cs typeface="Courier" charset="0"/>
              </a:rPr>
              <a:t> </a:t>
            </a:r>
            <a:r>
              <a:rPr lang="en-US" altLang="zh-CN" b="1" dirty="0" smtClean="0">
                <a:solidFill>
                  <a:srgbClr val="FF0000"/>
                </a:solidFill>
                <a:latin typeface="Courier" charset="0"/>
                <a:ea typeface="Courier" charset="0"/>
                <a:cs typeface="Courier" charset="0"/>
              </a:rPr>
              <a:t>{</a:t>
            </a:r>
            <a:endParaRPr lang="en-US" altLang="zh-CN" b="1" dirty="0">
              <a:solidFill>
                <a:srgbClr val="FF0000"/>
              </a:solidFill>
              <a:latin typeface="Courier" charset="0"/>
              <a:ea typeface="Courier" charset="0"/>
              <a:cs typeface="Courier" charset="0"/>
            </a:endParaRPr>
          </a:p>
          <a:p>
            <a:pPr eaLnBrk="1" hangingPunct="1"/>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 =  a;</a:t>
            </a:r>
          </a:p>
          <a:p>
            <a:pPr eaLnBrk="1" hangingPunct="1"/>
            <a:r>
              <a:rPr lang="en-US" altLang="zh-CN" b="1" dirty="0">
                <a:solidFill>
                  <a:srgbClr val="FF0000"/>
                </a:solidFill>
                <a:latin typeface="Courier" charset="0"/>
                <a:ea typeface="Courier" charset="0"/>
                <a:cs typeface="Courier" charset="0"/>
              </a:rPr>
              <a:t>	a =  b;</a:t>
            </a:r>
          </a:p>
          <a:p>
            <a:pPr eaLnBrk="1" hangingPunct="1"/>
            <a:r>
              <a:rPr lang="en-US" altLang="zh-CN" b="1" dirty="0">
                <a:solidFill>
                  <a:srgbClr val="FF0000"/>
                </a:solidFill>
                <a:latin typeface="Courier" charset="0"/>
                <a:ea typeface="Courier" charset="0"/>
                <a:cs typeface="Courier" charset="0"/>
              </a:rPr>
              <a:t>	b =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a:t>
            </a:r>
          </a:p>
        </p:txBody>
      </p:sp>
      <p:sp>
        <p:nvSpPr>
          <p:cNvPr id="18" name="矩形 17"/>
          <p:cNvSpPr/>
          <p:nvPr/>
        </p:nvSpPr>
        <p:spPr>
          <a:xfrm>
            <a:off x="5508104" y="3969060"/>
            <a:ext cx="2193532" cy="369332"/>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swap(a, </a:t>
            </a:r>
            <a:r>
              <a:rPr lang="en-US" altLang="zh-CN" b="1" dirty="0" smtClean="0">
                <a:solidFill>
                  <a:srgbClr val="FF0000"/>
                </a:solidFill>
                <a:latin typeface="Courier" charset="0"/>
                <a:ea typeface="Courier" charset="0"/>
                <a:cs typeface="Courier" charset="0"/>
              </a:rPr>
              <a:t>b</a:t>
            </a:r>
            <a:r>
              <a:rPr lang="en-US" altLang="zh-CN" b="1" dirty="0">
                <a:solidFill>
                  <a:srgbClr val="FF0000"/>
                </a:solidFill>
                <a:latin typeface="Courier" charset="0"/>
                <a:ea typeface="Courier" charset="0"/>
                <a:cs typeface="Courier" charset="0"/>
              </a:rPr>
              <a:t>);</a:t>
            </a:r>
          </a:p>
        </p:txBody>
      </p:sp>
    </p:spTree>
    <p:extLst>
      <p:ext uri="{BB962C8B-B14F-4D97-AF65-F5344CB8AC3E}">
        <p14:creationId xmlns:p14="http://schemas.microsoft.com/office/powerpoint/2010/main" val="2881548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15505</TotalTime>
  <Words>4903</Words>
  <Application>Microsoft Macintosh PowerPoint</Application>
  <PresentationFormat>全屏显示(4:3)</PresentationFormat>
  <Paragraphs>1067</Paragraphs>
  <Slides>62</Slides>
  <Notes>24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62</vt:i4>
      </vt:variant>
    </vt:vector>
  </HeadingPairs>
  <TitlesOfParts>
    <vt:vector size="78" baseType="lpstr">
      <vt:lpstr>Calibri</vt:lpstr>
      <vt:lpstr>Calibri Light</vt:lpstr>
      <vt:lpstr>Consolas</vt:lpstr>
      <vt:lpstr>Courier</vt:lpstr>
      <vt:lpstr>Mangal</vt:lpstr>
      <vt:lpstr>Menlo-Regular</vt:lpstr>
      <vt:lpstr>Microsoft YaHei</vt:lpstr>
      <vt:lpstr>STKaiti</vt:lpstr>
      <vt:lpstr>Wingdings</vt:lpstr>
      <vt:lpstr>等线</vt:lpstr>
      <vt:lpstr>华文仿宋</vt:lpstr>
      <vt:lpstr>华文楷体</vt:lpstr>
      <vt:lpstr>宋体</vt:lpstr>
      <vt:lpstr>微软雅黑</vt:lpstr>
      <vt:lpstr>Arial</vt:lpstr>
      <vt:lpstr>Office Theme</vt:lpstr>
      <vt:lpstr>面向对象程序设计基础 （OOP）</vt:lpstr>
      <vt:lpstr>上期要点回顾</vt:lpstr>
      <vt:lpstr>上周回顾练习</vt:lpstr>
      <vt:lpstr>上周回顾练习</vt:lpstr>
      <vt:lpstr>上周回顾练习</vt:lpstr>
      <vt:lpstr>上周回顾练习</vt:lpstr>
      <vt:lpstr>本讲内容提要</vt:lpstr>
      <vt:lpstr>引用</vt:lpstr>
      <vt:lpstr>比较：参数中的值、引用</vt:lpstr>
      <vt:lpstr>反思：为什么要“引用”？</vt:lpstr>
      <vt:lpstr>常量(1)：常量成员和常量对象</vt:lpstr>
      <vt:lpstr>常量(1)：常量成员和常量对象</vt:lpstr>
      <vt:lpstr>常量(1)：常量成员和常量对象</vt:lpstr>
      <vt:lpstr>常量成员与常量对象：实例</vt:lpstr>
      <vt:lpstr>常量(2): 参数中的常量和常量引用</vt:lpstr>
      <vt:lpstr>拷贝构造函数</vt:lpstr>
      <vt:lpstr>拷贝构造函数</vt:lpstr>
      <vt:lpstr>拷贝构造函数</vt:lpstr>
      <vt:lpstr>拷贝构造函数：执行顺序</vt:lpstr>
      <vt:lpstr>拷贝构造函数：实例1</vt:lpstr>
      <vt:lpstr>拷贝构造函数：实例1</vt:lpstr>
      <vt:lpstr>拷贝构造函数：实例2</vt:lpstr>
      <vt:lpstr>拷贝构造函数：实例2</vt:lpstr>
      <vt:lpstr>拷贝构造函数</vt:lpstr>
      <vt:lpstr>拷贝构造函数</vt:lpstr>
      <vt:lpstr>右值引用</vt:lpstr>
      <vt:lpstr>右值引用</vt:lpstr>
      <vt:lpstr>右值引用</vt:lpstr>
      <vt:lpstr>右值引用示例</vt:lpstr>
      <vt:lpstr>右值引用示例</vt:lpstr>
      <vt:lpstr>右值引用示例</vt:lpstr>
      <vt:lpstr>右值引用示例</vt:lpstr>
      <vt:lpstr>移动构造函数</vt:lpstr>
      <vt:lpstr>移动构造函数</vt:lpstr>
      <vt:lpstr>移动构造函数</vt:lpstr>
      <vt:lpstr>移动构造函数：实例</vt:lpstr>
      <vt:lpstr>移动构造函数：实例</vt:lpstr>
      <vt:lpstr>移动构造函数：实例</vt:lpstr>
      <vt:lpstr>移动构造函数：实例</vt:lpstr>
      <vt:lpstr>移动构造函数：实例</vt:lpstr>
      <vt:lpstr>移动构造函数：实例</vt:lpstr>
      <vt:lpstr>右值引用：移动语义</vt:lpstr>
      <vt:lpstr>右值引用：移动语义</vt:lpstr>
      <vt:lpstr>构造函数综合实例</vt:lpstr>
      <vt:lpstr>答案</vt:lpstr>
      <vt:lpstr>赋值运算符</vt:lpstr>
      <vt:lpstr>赋值运算符：实例</vt:lpstr>
      <vt:lpstr>移动赋值运算</vt:lpstr>
      <vt:lpstr>类型转换</vt:lpstr>
      <vt:lpstr>自动类型转换：方法一</vt:lpstr>
      <vt:lpstr>自动类型转换：方法二</vt:lpstr>
      <vt:lpstr>自动类型转换</vt:lpstr>
      <vt:lpstr>自动类型转换：实例1</vt:lpstr>
      <vt:lpstr>自动类型转换：实例1</vt:lpstr>
      <vt:lpstr>自动类型转换：实例2</vt:lpstr>
      <vt:lpstr>自动类型转换：实例2</vt:lpstr>
      <vt:lpstr>禁止自动类型转换</vt:lpstr>
      <vt:lpstr>禁止自动类型转换</vt:lpstr>
      <vt:lpstr>强制类型转换</vt:lpstr>
      <vt:lpstr>强制类型转换</vt:lpstr>
      <vt:lpstr>课后阅读</vt:lpstr>
      <vt:lpstr>结 束</vt:lpstr>
    </vt:vector>
  </TitlesOfParts>
  <Company>清华大学</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Ye Deming</cp:lastModifiedBy>
  <cp:revision>2073</cp:revision>
  <dcterms:created xsi:type="dcterms:W3CDTF">2002-09-18T00:55:13Z</dcterms:created>
  <dcterms:modified xsi:type="dcterms:W3CDTF">2019-03-18T10:58:40Z</dcterms:modified>
</cp:coreProperties>
</file>