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68"/>
  </p:notesMasterIdLst>
  <p:sldIdLst>
    <p:sldId id="634" r:id="rId2"/>
    <p:sldId id="610" r:id="rId3"/>
    <p:sldId id="621" r:id="rId4"/>
    <p:sldId id="534" r:id="rId5"/>
    <p:sldId id="537" r:id="rId6"/>
    <p:sldId id="535" r:id="rId7"/>
    <p:sldId id="611" r:id="rId8"/>
    <p:sldId id="538" r:id="rId9"/>
    <p:sldId id="624" r:id="rId10"/>
    <p:sldId id="541" r:id="rId11"/>
    <p:sldId id="542" r:id="rId12"/>
    <p:sldId id="265" r:id="rId13"/>
    <p:sldId id="266" r:id="rId14"/>
    <p:sldId id="548" r:id="rId15"/>
    <p:sldId id="635" r:id="rId16"/>
    <p:sldId id="609" r:id="rId17"/>
    <p:sldId id="539" r:id="rId18"/>
    <p:sldId id="544" r:id="rId19"/>
    <p:sldId id="545" r:id="rId20"/>
    <p:sldId id="572" r:id="rId21"/>
    <p:sldId id="601" r:id="rId22"/>
    <p:sldId id="636" r:id="rId23"/>
    <p:sldId id="637" r:id="rId24"/>
    <p:sldId id="570" r:id="rId25"/>
    <p:sldId id="638" r:id="rId26"/>
    <p:sldId id="607" r:id="rId27"/>
    <p:sldId id="626" r:id="rId28"/>
    <p:sldId id="571" r:id="rId29"/>
    <p:sldId id="614" r:id="rId30"/>
    <p:sldId id="615" r:id="rId31"/>
    <p:sldId id="627" r:id="rId32"/>
    <p:sldId id="628" r:id="rId33"/>
    <p:sldId id="617" r:id="rId34"/>
    <p:sldId id="618" r:id="rId35"/>
    <p:sldId id="622" r:id="rId36"/>
    <p:sldId id="581" r:id="rId37"/>
    <p:sldId id="619" r:id="rId38"/>
    <p:sldId id="620" r:id="rId39"/>
    <p:sldId id="623" r:id="rId40"/>
    <p:sldId id="613" r:id="rId41"/>
    <p:sldId id="591" r:id="rId42"/>
    <p:sldId id="562" r:id="rId43"/>
    <p:sldId id="592" r:id="rId44"/>
    <p:sldId id="566" r:id="rId45"/>
    <p:sldId id="565" r:id="rId46"/>
    <p:sldId id="593" r:id="rId47"/>
    <p:sldId id="595" r:id="rId48"/>
    <p:sldId id="594" r:id="rId49"/>
    <p:sldId id="567" r:id="rId50"/>
    <p:sldId id="568" r:id="rId51"/>
    <p:sldId id="569" r:id="rId52"/>
    <p:sldId id="632" r:id="rId53"/>
    <p:sldId id="633" r:id="rId54"/>
    <p:sldId id="531" r:id="rId55"/>
    <p:sldId id="639" r:id="rId56"/>
    <p:sldId id="597" r:id="rId57"/>
    <p:sldId id="598" r:id="rId58"/>
    <p:sldId id="599" r:id="rId59"/>
    <p:sldId id="630" r:id="rId60"/>
    <p:sldId id="259" r:id="rId61"/>
    <p:sldId id="629" r:id="rId62"/>
    <p:sldId id="261" r:id="rId63"/>
    <p:sldId id="262" r:id="rId64"/>
    <p:sldId id="631" r:id="rId65"/>
    <p:sldId id="600" r:id="rId66"/>
    <p:sldId id="475" r:id="rId6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8000"/>
    <a:srgbClr val="FF0000"/>
    <a:srgbClr val="B40062"/>
    <a:srgbClr val="00CC00"/>
    <a:srgbClr val="0066CC"/>
    <a:srgbClr val="FFFFFF"/>
    <a:srgbClr val="00FF00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33" autoAdjust="0"/>
    <p:restoredTop sz="84493" autoAdjust="0"/>
  </p:normalViewPr>
  <p:slideViewPr>
    <p:cSldViewPr>
      <p:cViewPr varScale="1">
        <p:scale>
          <a:sx n="95" d="100"/>
          <a:sy n="95" d="100"/>
        </p:scale>
        <p:origin x="248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370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Relationship Id="rId3" Type="http://schemas.openxmlformats.org/officeDocument/2006/relationships/hyperlink" Target="http://www.cnblogs.com/TenosDoIt/p/3590491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4281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回顾上一节内容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3454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构造函数与虚函数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在构造函数中调用一个虚函数，被调用的只是这个函数的</a:t>
            </a:r>
            <a:r>
              <a:rPr kumimoji="1" lang="zh-CN" altLang="en-US" dirty="0">
                <a:solidFill>
                  <a:srgbClr val="FF0000"/>
                </a:solidFill>
              </a:rPr>
              <a:t>本地版本</a:t>
            </a:r>
            <a:r>
              <a:rPr kumimoji="1" lang="zh-CN" altLang="en-US" dirty="0"/>
              <a:t>，即虚机制在构造函数中不工作。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5957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kumimoji="1" lang="zh-CN" altLang="en-US" dirty="0"/>
              <a:t>原因：基类的构造函数比派生类先执行，调用基类构造函数时派生类中的数据成员还没有初始化</a:t>
            </a:r>
            <a:r>
              <a:rPr kumimoji="1" lang="en-US" altLang="zh-CN" dirty="0"/>
              <a:t>(</a:t>
            </a:r>
            <a:r>
              <a:rPr kumimoji="1" lang="zh-CN" altLang="en-US" dirty="0"/>
              <a:t>上例中 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中的数据成员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r>
              <a:rPr kumimoji="1" lang="zh-CN" altLang="en-US" dirty="0">
                <a:solidFill>
                  <a:srgbClr val="FF0000"/>
                </a:solidFill>
              </a:rPr>
              <a:t>如果允许</a:t>
            </a:r>
            <a:r>
              <a:rPr kumimoji="1" lang="zh-CN" altLang="en-US" dirty="0"/>
              <a:t>调用实际对象的虚函数</a:t>
            </a:r>
            <a:r>
              <a:rPr kumimoji="1" lang="en-US" altLang="zh-CN" dirty="0"/>
              <a:t>(</a:t>
            </a:r>
            <a:r>
              <a:rPr kumimoji="1" lang="zh-CN" altLang="en-US" dirty="0"/>
              <a:t>如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，则可能会用到</a:t>
            </a:r>
            <a:r>
              <a:rPr kumimoji="1" lang="zh-CN" altLang="en-US" dirty="0">
                <a:solidFill>
                  <a:srgbClr val="FF0000"/>
                </a:solidFill>
              </a:rPr>
              <a:t>未初始化</a:t>
            </a:r>
            <a:r>
              <a:rPr kumimoji="1" lang="zh-CN" altLang="en-US" dirty="0"/>
              <a:t>的派生类成员。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96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回顾上一节内容：</a:t>
            </a:r>
            <a:endParaRPr kumimoji="1" lang="en-US" altLang="zh-CN" dirty="0"/>
          </a:p>
          <a:p>
            <a:r>
              <a:rPr kumimoji="1" lang="zh-CN" altLang="en-US" dirty="0"/>
              <a:t>构造的顺序与析构的顺序是相反的。</a:t>
            </a:r>
            <a:endParaRPr kumimoji="1" lang="en-US" altLang="zh-CN" dirty="0"/>
          </a:p>
          <a:p>
            <a:r>
              <a:rPr kumimoji="1" lang="zh-CN" altLang="en-US" dirty="0"/>
              <a:t>注意析构函数：最晚派生的析构会被最先调用；</a:t>
            </a:r>
            <a:endParaRPr kumimoji="1" lang="en-US" altLang="zh-CN" dirty="0"/>
          </a:p>
          <a:p>
            <a:r>
              <a:rPr kumimoji="1" lang="zh-CN" altLang="en-US" dirty="0"/>
              <a:t>如果我们允许这样的机制，说明这种调用很可能发生在一个已经被删除的对象上，从而造成非法调用。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0662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Note1</a:t>
            </a:r>
            <a:r>
              <a:rPr kumimoji="1" lang="zh-CN" altLang="en-US" dirty="0"/>
              <a:t>：如果函数参数相同，但是基类的函数</a:t>
            </a:r>
            <a:r>
              <a:rPr kumimoji="1" lang="zh-CN" altLang="en-US" dirty="0">
                <a:solidFill>
                  <a:srgbClr val="FF0000"/>
                </a:solidFill>
              </a:rPr>
              <a:t>不是虚函数</a:t>
            </a:r>
            <a:r>
              <a:rPr kumimoji="1" lang="zh-CN" altLang="en-US" dirty="0"/>
              <a:t>，则基类的函数***被隐藏***。 </a:t>
            </a:r>
            <a:r>
              <a:rPr kumimoji="1" lang="en-US" altLang="zh-CN" dirty="0"/>
              <a:t>---&gt;</a:t>
            </a:r>
            <a:r>
              <a:rPr kumimoji="1" lang="zh-CN" altLang="en-US" dirty="0"/>
              <a:t>这个被隐藏的具体含义是什么？</a:t>
            </a:r>
            <a:endParaRPr kumimoji="1" lang="en-US" altLang="zh-CN" dirty="0"/>
          </a:p>
          <a:p>
            <a:r>
              <a:rPr kumimoji="1" lang="zh-CN" altLang="en-US" dirty="0"/>
              <a:t>在参数相同的情况下，如果基类有两个函数，派生类重新定义其中的一个，</a:t>
            </a:r>
            <a:endParaRPr kumimoji="1" lang="en-US" altLang="zh-CN" dirty="0"/>
          </a:p>
          <a:p>
            <a:r>
              <a:rPr kumimoji="1" lang="zh-CN" altLang="en-US" dirty="0"/>
              <a:t>不论基类的函数是否虚函数，基类的其它函数都会被隐藏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Note2</a:t>
            </a:r>
            <a:r>
              <a:rPr kumimoji="1" lang="zh-CN" altLang="en-US" dirty="0"/>
              <a:t>：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中返回值不相同的情况也是允许的，可以看教材的例子（基类返回和派生类返回）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5552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Note1</a:t>
            </a:r>
            <a:r>
              <a:rPr kumimoji="1" lang="zh-CN" altLang="en-US" dirty="0"/>
              <a:t>：如果函数参数相同，但是基类的函数</a:t>
            </a:r>
            <a:r>
              <a:rPr kumimoji="1" lang="zh-CN" altLang="en-US" dirty="0">
                <a:solidFill>
                  <a:srgbClr val="FF0000"/>
                </a:solidFill>
              </a:rPr>
              <a:t>不是虚函数</a:t>
            </a:r>
            <a:r>
              <a:rPr kumimoji="1" lang="zh-CN" altLang="en-US" dirty="0"/>
              <a:t>，则基类的函数***被隐藏***。 </a:t>
            </a:r>
            <a:r>
              <a:rPr kumimoji="1" lang="en-US" altLang="zh-CN" dirty="0"/>
              <a:t>---&gt;</a:t>
            </a:r>
            <a:r>
              <a:rPr kumimoji="1" lang="zh-CN" altLang="en-US" dirty="0"/>
              <a:t>这个被隐藏的具体含义是什么？</a:t>
            </a:r>
            <a:endParaRPr kumimoji="1" lang="en-US" altLang="zh-CN" dirty="0"/>
          </a:p>
          <a:p>
            <a:r>
              <a:rPr kumimoji="1" lang="zh-CN" altLang="en-US" dirty="0"/>
              <a:t>在参数相同的情况下，如果基类有两个函数，派生类重新定义其中的一个，</a:t>
            </a:r>
            <a:endParaRPr kumimoji="1" lang="en-US" altLang="zh-CN" dirty="0"/>
          </a:p>
          <a:p>
            <a:r>
              <a:rPr kumimoji="1" lang="zh-CN" altLang="en-US" dirty="0"/>
              <a:t>不论基类的函数是否虚函数，基类的其它函数都会被隐藏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Note2</a:t>
            </a:r>
            <a:r>
              <a:rPr kumimoji="1" lang="zh-CN" altLang="en-US" dirty="0"/>
              <a:t>：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中返回值不相同的情况也是允许的，可以看教材的例子（基类返回和派生类返回）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7214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8235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92890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trike="sngStrike" dirty="0"/>
              <a:t>避免造成重写隐藏的情况？？？  这个是什么意思？有没有</a:t>
            </a:r>
            <a:r>
              <a:rPr kumimoji="1" lang="en-US" altLang="zh-CN" strike="sngStrike" dirty="0"/>
              <a:t>override</a:t>
            </a:r>
            <a:r>
              <a:rPr kumimoji="1" lang="zh-CN" altLang="en-US" strike="sngStrike" dirty="0"/>
              <a:t>这个关键字的核心差别是什么？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340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之前的例子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858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集合交：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 成员 和 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 继承</a:t>
            </a:r>
            <a:r>
              <a:rPr kumimoji="1" lang="en-US" altLang="zh-CN" dirty="0"/>
              <a:t>--》</a:t>
            </a:r>
            <a:r>
              <a:rPr kumimoji="1" lang="zh-CN" altLang="en-US" dirty="0"/>
              <a:t>相交得到 </a:t>
            </a:r>
            <a:r>
              <a:rPr kumimoji="1" lang="en-US" altLang="zh-CN" dirty="0"/>
              <a:t>private</a:t>
            </a:r>
          </a:p>
          <a:p>
            <a:r>
              <a:rPr kumimoji="1" lang="en-US" altLang="zh-CN" dirty="0"/>
              <a:t>Public</a:t>
            </a:r>
            <a:r>
              <a:rPr kumimoji="1" lang="zh-CN" altLang="en-US" dirty="0"/>
              <a:t> 成员 与 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 继承 </a:t>
            </a:r>
            <a:r>
              <a:rPr kumimoji="1" lang="en-US" altLang="zh-CN" dirty="0"/>
              <a:t>--》</a:t>
            </a:r>
            <a:r>
              <a:rPr kumimoji="1" lang="zh-CN" altLang="en-US" dirty="0"/>
              <a:t>得到</a:t>
            </a:r>
            <a:r>
              <a:rPr kumimoji="1" lang="en-US" altLang="zh-CN" dirty="0"/>
              <a:t>private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3090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之前的例子加入</a:t>
            </a:r>
            <a:r>
              <a:rPr kumimoji="1" lang="en-US" altLang="zh-CN" dirty="0"/>
              <a:t>override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2932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p2-&gt;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(3.0);</a:t>
            </a:r>
            <a:r>
              <a:rPr lang="zh-CN" altLang="en-US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----</a:t>
            </a:r>
            <a:r>
              <a:rPr lang="zh-CN" altLang="en-US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虚函数表指向地址依然是基类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base::foo(</a:t>
            </a:r>
            <a:r>
              <a:rPr lang="en-US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6259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某些实现系统服务、基础功能和加密等的类通常是不允许有子类的；实现者不想客户端从这些类派生新类而修改他们。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58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RTTI</a:t>
            </a:r>
            <a:r>
              <a:rPr kumimoji="1" lang="zh-CN" altLang="en-US" dirty="0"/>
              <a:t>允许我们得到在进行向上类型转换时丢失的类型信息。</a:t>
            </a:r>
            <a:r>
              <a:rPr kumimoji="1" lang="en-US" altLang="zh-CN" dirty="0" err="1"/>
              <a:t>dynamic_cast</a:t>
            </a:r>
            <a:r>
              <a:rPr kumimoji="1" lang="zh-CN" altLang="en-US" baseline="0" dirty="0"/>
              <a:t> 实际上是</a:t>
            </a:r>
            <a:r>
              <a:rPr kumimoji="1" lang="en-US" altLang="zh-CN" baseline="0" dirty="0"/>
              <a:t>RTTI</a:t>
            </a:r>
            <a:r>
              <a:rPr kumimoji="1" lang="zh-CN" altLang="en-US" baseline="0" dirty="0"/>
              <a:t>的一种形式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11017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被转换对象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obj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的类型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必须是多态类型（声明或继承了至少一个虚函数的类）。若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为非多态类型，使用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dynamic_cast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会报编译错误。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不必是多态类型。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T1,T2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没有继承关系也能通过编译，只不过会转换失败。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也可用于向上类型转换（尽管没有必要：直接隐式转换）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65216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非法访问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51838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非法访问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52643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第</a:t>
            </a:r>
            <a:r>
              <a:rPr kumimoji="1" lang="en-US" altLang="zh-CN"/>
              <a:t>29</a:t>
            </a:r>
            <a:r>
              <a:rPr kumimoji="1" lang="zh-CN" altLang="en-US"/>
              <a:t>页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35055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26442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3836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/>
              <a:t>思考：如何确定？</a:t>
            </a:r>
          </a:p>
          <a:p>
            <a:r>
              <a:rPr kumimoji="1" lang="zh-CN" altLang="en-US" dirty="0"/>
              <a:t>说明对象自身要包含自己实际类型的信息。</a:t>
            </a:r>
          </a:p>
          <a:p>
            <a:r>
              <a:rPr kumimoji="1" lang="zh-CN" altLang="en-US" dirty="0"/>
              <a:t>用虚函数解决早捆绑，实现多态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3927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0983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9975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u="sng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29948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这个表有问题。。。为什么</a:t>
            </a:r>
            <a:r>
              <a:rPr kumimoji="1" lang="en-US" altLang="zh-CN" dirty="0"/>
              <a:t>g1</a:t>
            </a:r>
            <a:r>
              <a:rPr kumimoji="1" lang="zh-CN" altLang="en-US" dirty="0"/>
              <a:t> 放在</a:t>
            </a:r>
            <a:r>
              <a:rPr kumimoji="1" lang="en-US" altLang="zh-CN" dirty="0"/>
              <a:t>base1</a:t>
            </a:r>
            <a:r>
              <a:rPr kumimoji="1" lang="zh-CN" altLang="en-US" dirty="0"/>
              <a:t>里面？？？</a:t>
            </a:r>
            <a:endParaRPr kumimoji="1" lang="en-US" altLang="zh-CN" dirty="0"/>
          </a:p>
          <a:p>
            <a:r>
              <a:rPr kumimoji="1" lang="zh-CN" altLang="en-US" dirty="0"/>
              <a:t>继承顺序 </a:t>
            </a:r>
            <a:r>
              <a:rPr kumimoji="1" lang="en-US" altLang="zh-CN" dirty="0"/>
              <a:t>base1,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base2,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base3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为什么：</a:t>
            </a:r>
            <a:r>
              <a:rPr lang="en-US" altLang="zh-CN" sz="1200" b="1" dirty="0">
                <a:solidFill>
                  <a:schemeClr val="tx1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Derive::g1()</a:t>
            </a:r>
            <a:r>
              <a:rPr kumimoji="1" lang="zh-CN" altLang="en-US" sz="1200" b="1" dirty="0">
                <a:solidFill>
                  <a:schemeClr val="tx1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 在第一个表里面，是因为</a:t>
            </a:r>
            <a:r>
              <a:rPr kumimoji="1" lang="en-US" altLang="zh-CN" sz="1200" b="1" dirty="0">
                <a:solidFill>
                  <a:schemeClr val="tx1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base1</a:t>
            </a:r>
            <a:r>
              <a:rPr kumimoji="1" lang="zh-CN" altLang="en-US" sz="1200" b="1" dirty="0">
                <a:solidFill>
                  <a:schemeClr val="tx1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是第一个继承对象</a:t>
            </a:r>
            <a:endParaRPr lang="zh-CN" altLang="en-US" sz="1200" b="1" dirty="0">
              <a:solidFill>
                <a:schemeClr val="tx1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49074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数据抽象：类的接口与实现分离</a:t>
            </a:r>
            <a:endParaRPr kumimoji="1" lang="en-US" altLang="zh-CN" dirty="0"/>
          </a:p>
          <a:p>
            <a:r>
              <a:rPr kumimoji="1" lang="zh-CN" altLang="en-US" dirty="0"/>
              <a:t>抽象类 定义接口；具体实现在子类中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21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A&amp; test2 = c;</a:t>
            </a:r>
            <a:r>
              <a:rPr kumimoji="1" lang="zh-CN" altLang="en-US" sz="1200" b="0" baseline="0" dirty="0">
                <a:solidFill>
                  <a:schemeClr val="tx1"/>
                </a:solidFill>
                <a:latin typeface="Arial" panose="020B0604020202020204" pitchFamily="34" charset="0"/>
                <a:cs typeface="+mn-cs"/>
              </a:rPr>
              <a:t>  </a:t>
            </a:r>
            <a:r>
              <a:rPr kumimoji="1" lang="en-US" altLang="zh-CN" sz="1200" b="0" baseline="0" dirty="0">
                <a:solidFill>
                  <a:schemeClr val="tx1"/>
                </a:solidFill>
                <a:latin typeface="Arial" panose="020B0604020202020204" pitchFamily="34" charset="0"/>
                <a:cs typeface="+mn-cs"/>
              </a:rPr>
              <a:t>====</a:t>
            </a:r>
            <a:r>
              <a:rPr kumimoji="1" lang="zh-CN" altLang="en-US" sz="1200" b="0" baseline="0" dirty="0">
                <a:solidFill>
                  <a:schemeClr val="tx1"/>
                </a:solidFill>
                <a:latin typeface="Arial" panose="020B0604020202020204" pitchFamily="34" charset="0"/>
                <a:cs typeface="+mn-cs"/>
              </a:rPr>
              <a:t>向上转换，但是</a:t>
            </a:r>
            <a:r>
              <a:rPr kumimoji="1" lang="en-US" altLang="zh-CN" sz="1200" b="0" baseline="0" dirty="0">
                <a:solidFill>
                  <a:schemeClr val="tx1"/>
                </a:solidFill>
                <a:latin typeface="Arial" panose="020B0604020202020204" pitchFamily="34" charset="0"/>
                <a:cs typeface="+mn-cs"/>
              </a:rPr>
              <a:t>A</a:t>
            </a:r>
            <a:r>
              <a:rPr kumimoji="1" lang="zh-CN" altLang="en-US" sz="1200" b="0" baseline="0" dirty="0">
                <a:solidFill>
                  <a:schemeClr val="tx1"/>
                </a:solidFill>
                <a:latin typeface="Arial" panose="020B0604020202020204" pitchFamily="34" charset="0"/>
                <a:cs typeface="+mn-cs"/>
              </a:rPr>
              <a:t>中没有虚函数</a:t>
            </a:r>
            <a:r>
              <a:rPr kumimoji="1" lang="en-US" altLang="zh-CN" sz="1200" b="0" baseline="0" dirty="0">
                <a:solidFill>
                  <a:schemeClr val="tx1"/>
                </a:solidFill>
                <a:latin typeface="Arial" panose="020B0604020202020204" pitchFamily="34" charset="0"/>
                <a:cs typeface="+mn-cs"/>
              </a:rPr>
              <a:t>;</a:t>
            </a:r>
            <a:r>
              <a:rPr kumimoji="1" lang="zh-CN" altLang="en-US" sz="1200" b="0" baseline="0" dirty="0">
                <a:solidFill>
                  <a:schemeClr val="tx1"/>
                </a:solidFill>
                <a:latin typeface="Arial" panose="020B0604020202020204" pitchFamily="34" charset="0"/>
                <a:cs typeface="+mn-cs"/>
              </a:rPr>
              <a:t>编译器发生早绑定</a:t>
            </a:r>
            <a:endParaRPr kumimoji="1" lang="en-US" altLang="zh-CN" sz="1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98340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71843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88916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56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8940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回顾上一节内容</a:t>
            </a:r>
          </a:p>
          <a:p>
            <a:r>
              <a:rPr kumimoji="1" lang="zh-CN" altLang="en-US" sz="1200" dirty="0"/>
              <a:t>第</a:t>
            </a:r>
            <a:r>
              <a:rPr kumimoji="1" lang="en-US" altLang="zh-CN" sz="1200" dirty="0"/>
              <a:t>5</a:t>
            </a:r>
            <a:r>
              <a:rPr kumimoji="1" lang="zh-CN" altLang="en-US" sz="1200" dirty="0"/>
              <a:t>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1206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97291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74623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对象切片，虚拟继承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5510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对象自身要包含自己实际类型的信息：虚函数表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7362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对象自身要包含自己实际类型的信息：虚函数表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569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thinking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c++</a:t>
            </a:r>
            <a:r>
              <a:rPr kumimoji="1" lang="zh-CN" altLang="en-US" dirty="0"/>
              <a:t> </a:t>
            </a:r>
            <a:r>
              <a:rPr kumimoji="1" lang="en-US" altLang="zh-CN" dirty="0"/>
              <a:t>15.5.1</a:t>
            </a:r>
            <a:r>
              <a:rPr kumimoji="1" lang="zh-CN" altLang="en-US" dirty="0"/>
              <a:t> </a:t>
            </a:r>
            <a:r>
              <a:rPr kumimoji="1" lang="en-US" altLang="zh-CN" dirty="0"/>
              <a:t>15.5.2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4360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zh-CN" altLang="en-US" dirty="0"/>
              <a:t> 类 的虚函数表</a:t>
            </a:r>
            <a:endParaRPr kumimoji="1" lang="en-US" altLang="zh-CN" dirty="0"/>
          </a:p>
          <a:p>
            <a:r>
              <a:rPr kumimoji="1" lang="en-US" altLang="zh-CN" dirty="0"/>
              <a:t>D</a:t>
            </a:r>
            <a:r>
              <a:rPr kumimoji="1" lang="zh-CN" altLang="en-US" dirty="0"/>
              <a:t>类的虚函数表 其中有一个就是指向</a:t>
            </a:r>
            <a:r>
              <a:rPr kumimoji="1" lang="en-US" altLang="zh-CN" dirty="0"/>
              <a:t>D::fun1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079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#pragma </a:t>
            </a:r>
            <a:r>
              <a:rPr lang="en-US" altLang="zh-CN" dirty="0"/>
              <a:t>pack(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lang="en-US" altLang="zh-CN" dirty="0"/>
              <a:t>)</a:t>
            </a:r>
            <a:r>
              <a:rPr lang="zh-CN" altLang="en-US" dirty="0"/>
              <a:t> 如果加这个一个语句，则可以产生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的输出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www.cnblogs.com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TenosDoIt</a:t>
            </a:r>
            <a:r>
              <a:rPr kumimoji="1" lang="en-US" altLang="zh-CN" dirty="0"/>
              <a:t>/p/3590491.html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为什么要进行内存对齐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呢？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平台原因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移植原因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：不是所有的硬件平台都能访问任意地址上的任意数据的；某些硬件平台只能在某些地址处取某些特定类型的数据，否则抛出硬件异常。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性能原因：数据结构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尤其是栈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应该尽可能地在自然边界上对齐。原因在于，为了访问未对齐的内存，处理器需要作两次内存访问；而对齐的内存访问仅需要一次访问。                                                                       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3"/>
              </a:rPr>
              <a:t>本文地址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编译器一般按照几个字节对齐呢？本文中两个编译器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默认按照类中最大类型长度来对齐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，我么也可以使用语句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#pragma pack(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= 1,2,4,8,16)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来设置对齐字节数目，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还可以在项目属性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配置属性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-c/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c++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代码生成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结构成员对齐设置。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966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9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97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96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65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87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97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98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5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7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77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A63EA-D302-4CF6-848F-ACE1D644E6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nlp.csai.tsinghua.edu.cn/~lzy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面向对象程序设计基础</a:t>
            </a:r>
            <a:b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66CC"/>
                </a:solidFill>
              </a:rPr>
              <a:t>（</a:t>
            </a:r>
            <a:r>
              <a:rPr lang="en-US" altLang="zh-CN" dirty="0">
                <a:solidFill>
                  <a:srgbClr val="0066CC"/>
                </a:solidFill>
              </a:rPr>
              <a:t>OOP</a:t>
            </a:r>
            <a:r>
              <a:rPr lang="zh-CN" altLang="en-US" dirty="0">
                <a:solidFill>
                  <a:srgbClr val="0066CC"/>
                </a:solidFill>
              </a:rPr>
              <a:t>）</a:t>
            </a:r>
            <a:endParaRPr lang="zh-CN" altLang="en-US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9144000" cy="2348880"/>
          </a:xfrm>
        </p:spPr>
        <p:txBody>
          <a:bodyPr/>
          <a:lstStyle/>
          <a:p>
            <a:pPr lvl="0"/>
            <a:r>
              <a:rPr lang="zh-CN" altLang="en-US" sz="3600" b="1" dirty="0">
                <a:solidFill>
                  <a:prstClr val="black"/>
                </a:solidFill>
              </a:rPr>
              <a:t>刘知远</a:t>
            </a:r>
            <a:r>
              <a:rPr lang="zh-CN" altLang="en-US" sz="2800" b="1" dirty="0">
                <a:solidFill>
                  <a:prstClr val="black"/>
                </a:solidFill>
              </a:rPr>
              <a:t> 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lvl="0"/>
            <a:r>
              <a:rPr lang="en-US" altLang="zh-CN" sz="2800" b="1" dirty="0" err="1">
                <a:solidFill>
                  <a:prstClr val="black"/>
                </a:solidFill>
              </a:rPr>
              <a:t>liuzy@tsinghua.edu.cn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lvl="0"/>
            <a:r>
              <a:rPr lang="en-US" altLang="zh-CN" b="1" dirty="0">
                <a:solidFill>
                  <a:prstClr val="black"/>
                </a:solidFill>
                <a:hlinkClick r:id="rId3"/>
              </a:rPr>
              <a:t>http://</a:t>
            </a:r>
            <a:r>
              <a:rPr lang="en-US" altLang="zh-CN" b="1" dirty="0" err="1">
                <a:solidFill>
                  <a:prstClr val="black"/>
                </a:solidFill>
                <a:hlinkClick r:id="rId3"/>
              </a:rPr>
              <a:t>nlp.csai.tsinghua.edu.cn</a:t>
            </a:r>
            <a:r>
              <a:rPr lang="en-US" altLang="zh-CN" b="1" dirty="0">
                <a:solidFill>
                  <a:prstClr val="black"/>
                </a:solidFill>
                <a:hlinkClick r:id="rId3"/>
              </a:rPr>
              <a:t>/~</a:t>
            </a:r>
            <a:r>
              <a:rPr lang="en-US" altLang="zh-CN" b="1" dirty="0" err="1">
                <a:solidFill>
                  <a:prstClr val="black"/>
                </a:solidFill>
                <a:hlinkClick r:id="rId3"/>
              </a:rPr>
              <a:t>lzy</a:t>
            </a:r>
            <a:r>
              <a:rPr lang="en-US" altLang="zh-CN" b="1" dirty="0">
                <a:solidFill>
                  <a:prstClr val="black"/>
                </a:solidFill>
                <a:hlinkClick r:id="rId3"/>
              </a:rPr>
              <a:t>/</a:t>
            </a:r>
            <a:r>
              <a:rPr lang="zh-CN" altLang="en-US" b="1" dirty="0">
                <a:solidFill>
                  <a:prstClr val="black"/>
                </a:solidFill>
                <a:hlinkClick r:id="rId3"/>
              </a:rPr>
              <a:t> </a:t>
            </a:r>
            <a:endParaRPr lang="en-US" altLang="zh-CN" b="1" dirty="0">
              <a:solidFill>
                <a:prstClr val="black"/>
              </a:solidFill>
            </a:endParaRPr>
          </a:p>
          <a:p>
            <a:pPr lvl="0"/>
            <a:r>
              <a:rPr lang="zh-CN" altLang="en-US" b="1" dirty="0">
                <a:solidFill>
                  <a:prstClr val="black"/>
                </a:solidFill>
              </a:rPr>
              <a:t>课程团队：刘知远 姚海龙 黄民烈</a:t>
            </a:r>
          </a:p>
        </p:txBody>
      </p:sp>
    </p:spTree>
    <p:extLst>
      <p:ext uri="{BB962C8B-B14F-4D97-AF65-F5344CB8AC3E}">
        <p14:creationId xmlns:p14="http://schemas.microsoft.com/office/powerpoint/2010/main" val="1073780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虚函数表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sz="2400" dirty="0"/>
              <a:t>对象自身要包含自己实际类型的信息：用</a:t>
            </a:r>
            <a:r>
              <a:rPr kumimoji="1" lang="zh-CN" altLang="en-US" sz="2400" u="sng" dirty="0"/>
              <a:t>虚函数表</a:t>
            </a:r>
            <a:r>
              <a:rPr kumimoji="1" lang="zh-CN" altLang="en-US" sz="2400" dirty="0"/>
              <a:t>表示。运行时通过虚函数表确定对象的实际类型。</a:t>
            </a:r>
          </a:p>
          <a:p>
            <a:r>
              <a:rPr kumimoji="1" lang="zh-CN" altLang="en-US" sz="2400" dirty="0"/>
              <a:t>虚函数表</a:t>
            </a:r>
            <a:r>
              <a:rPr kumimoji="1" lang="en-US" altLang="zh-CN" sz="2400" dirty="0"/>
              <a:t>(VTABLE)</a:t>
            </a:r>
            <a:r>
              <a:rPr kumimoji="1" lang="zh-CN" altLang="en-US" sz="2400" dirty="0"/>
              <a:t>：每个</a:t>
            </a:r>
            <a:r>
              <a:rPr kumimoji="1" lang="zh-CN" altLang="en-US" sz="2400" dirty="0">
                <a:solidFill>
                  <a:srgbClr val="FF0000"/>
                </a:solidFill>
              </a:rPr>
              <a:t>包含虚函数的类</a:t>
            </a:r>
            <a:r>
              <a:rPr kumimoji="1" lang="zh-CN" altLang="en-US" sz="2400" dirty="0"/>
              <a:t>用于存储</a:t>
            </a:r>
            <a:r>
              <a:rPr kumimoji="1" lang="zh-CN" altLang="en-US" sz="2400" dirty="0">
                <a:solidFill>
                  <a:srgbClr val="FF0000"/>
                </a:solidFill>
              </a:rPr>
              <a:t>虚函数地址</a:t>
            </a:r>
            <a:r>
              <a:rPr kumimoji="1" lang="zh-CN" altLang="en-US" sz="2400" dirty="0"/>
              <a:t>的表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虚函数表有唯一性，即使没有重写虚函数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。</a:t>
            </a:r>
          </a:p>
          <a:p>
            <a:r>
              <a:rPr kumimoji="1" lang="zh-CN" altLang="en-US" sz="2400" dirty="0"/>
              <a:t>每个包含虚函数的类</a:t>
            </a:r>
            <a:r>
              <a:rPr kumimoji="1" lang="zh-CN" altLang="en-US" sz="2400" dirty="0">
                <a:solidFill>
                  <a:srgbClr val="FF0000"/>
                </a:solidFill>
              </a:rPr>
              <a:t>对象</a:t>
            </a:r>
            <a:r>
              <a:rPr kumimoji="1" lang="zh-CN" altLang="en-US" sz="2400" dirty="0"/>
              <a:t>中，编译器秘密地放一个指针，称为虚函数指针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vpointer</a:t>
            </a:r>
            <a:r>
              <a:rPr kumimoji="1" lang="en-US" altLang="zh-CN" sz="2400" dirty="0"/>
              <a:t>/VPTR)</a:t>
            </a:r>
            <a:r>
              <a:rPr kumimoji="1" lang="zh-CN" altLang="en-US" sz="2400" dirty="0"/>
              <a:t>，指向这个类的</a:t>
            </a:r>
            <a:r>
              <a:rPr kumimoji="1" lang="en-US" altLang="zh-CN" sz="2400" dirty="0"/>
              <a:t>VTABLE</a:t>
            </a:r>
            <a:r>
              <a:rPr kumimoji="1" lang="zh-CN" altLang="en-US" sz="2400" dirty="0"/>
              <a:t>。</a:t>
            </a:r>
          </a:p>
          <a:p>
            <a:r>
              <a:rPr kumimoji="1" lang="zh-CN" altLang="en-US" sz="2400" dirty="0"/>
              <a:t>当通过基类指针做虚函数调用时，编译器静态地插入能取得这个</a:t>
            </a:r>
            <a:r>
              <a:rPr kumimoji="1" lang="en-US" altLang="zh-CN" sz="2400" dirty="0"/>
              <a:t>VPTR</a:t>
            </a:r>
            <a:r>
              <a:rPr kumimoji="1" lang="zh-CN" altLang="en-US" sz="2400" dirty="0"/>
              <a:t>并在</a:t>
            </a:r>
            <a:r>
              <a:rPr kumimoji="1" lang="en-US" altLang="zh-CN" sz="2400" dirty="0"/>
              <a:t>VTABLE</a:t>
            </a:r>
            <a:r>
              <a:rPr kumimoji="1" lang="zh-CN" altLang="en-US" sz="2400" dirty="0"/>
              <a:t>表中查找函数地址的代码，这样就能调用正确的函数并引起晚捆绑的发生。</a:t>
            </a:r>
          </a:p>
          <a:p>
            <a:pPr lvl="1"/>
            <a:r>
              <a:rPr kumimoji="1" lang="zh-CN" altLang="en-US" sz="2000" b="1" dirty="0"/>
              <a:t>编译期间</a:t>
            </a:r>
            <a:r>
              <a:rPr kumimoji="1" lang="zh-CN" altLang="en-US" sz="2000" dirty="0"/>
              <a:t>：建立虚函数表</a:t>
            </a:r>
            <a:r>
              <a:rPr kumimoji="1" lang="en-US" altLang="zh-CN" sz="2000" dirty="0"/>
              <a:t>VTABLE</a:t>
            </a:r>
            <a:r>
              <a:rPr kumimoji="1" lang="zh-CN" altLang="en-US" sz="2000" dirty="0"/>
              <a:t>，记录每个类或该类的基类中所有已声明的虚函数入口地址。</a:t>
            </a:r>
          </a:p>
          <a:p>
            <a:pPr lvl="1"/>
            <a:r>
              <a:rPr kumimoji="1" lang="zh-CN" altLang="en-US" sz="2000" b="1" dirty="0"/>
              <a:t>运行期间</a:t>
            </a:r>
            <a:r>
              <a:rPr kumimoji="1" lang="zh-CN" altLang="en-US" sz="2000" dirty="0"/>
              <a:t>：建立虚函数指针</a:t>
            </a:r>
            <a:r>
              <a:rPr kumimoji="1" lang="en-US" altLang="zh-CN" sz="2000" dirty="0"/>
              <a:t>VPTR</a:t>
            </a:r>
            <a:r>
              <a:rPr kumimoji="1" lang="zh-CN" altLang="en-US" sz="2000" dirty="0"/>
              <a:t>，在构造函数中发生，指向相应的</a:t>
            </a:r>
            <a:r>
              <a:rPr kumimoji="1" lang="en-US" altLang="zh-CN" sz="2000" dirty="0"/>
              <a:t>VTABLE</a:t>
            </a:r>
            <a:r>
              <a:rPr kumimoji="1" lang="zh-CN" altLang="en-US" sz="2000" dirty="0"/>
              <a:t>。</a:t>
            </a:r>
          </a:p>
          <a:p>
            <a:pPr marL="0" indent="0">
              <a:buNone/>
            </a:pPr>
            <a:r>
              <a:rPr kumimoji="1" lang="zh-CN" alt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68514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116632"/>
            <a:ext cx="576064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fun1() { 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"B::fun1()"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fun2() { 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"B::fun2()"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private: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float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j;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virtual 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fun1() { 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"D::fun1()"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对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fun1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重写覆盖，对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fun2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没有，则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fun2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使用基类的虚函数地址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double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k;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B b; D d;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B *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pB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&amp;d;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pB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-&gt;fun1();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示例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4063639" y="5683466"/>
            <a:ext cx="2445940" cy="830997"/>
            <a:chOff x="6230516" y="5271591"/>
            <a:chExt cx="2445940" cy="830997"/>
          </a:xfrm>
        </p:grpSpPr>
        <p:sp>
          <p:nvSpPr>
            <p:cNvPr id="7" name="矩形 6"/>
            <p:cNvSpPr/>
            <p:nvPr/>
          </p:nvSpPr>
          <p:spPr>
            <a:xfrm>
              <a:off x="6230516" y="5733256"/>
              <a:ext cx="244594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00B050"/>
                  </a:solidFill>
                  <a:latin typeface="AndaleMono" charset="0"/>
                </a:rPr>
                <a:t>D::fun1()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300192" y="5271591"/>
              <a:ext cx="1415772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/>
                <a:t>运行结果</a:t>
              </a:r>
            </a:p>
          </p:txBody>
        </p:sp>
      </p:grpSp>
      <p:sp>
        <p:nvSpPr>
          <p:cNvPr id="48" name="TextBox 6"/>
          <p:cNvSpPr txBox="1">
            <a:spLocks noChangeArrowheads="1"/>
          </p:cNvSpPr>
          <p:nvPr/>
        </p:nvSpPr>
        <p:spPr bwMode="auto">
          <a:xfrm>
            <a:off x="6685656" y="1172457"/>
            <a:ext cx="493712" cy="371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 b="1"/>
              <a:t>pB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819668"/>
              </p:ext>
            </p:extLst>
          </p:nvPr>
        </p:nvGraphicFramePr>
        <p:xfrm>
          <a:off x="7863581" y="1488369"/>
          <a:ext cx="1189037" cy="1857375"/>
        </p:xfrm>
        <a:graphic>
          <a:graphicData uri="http://schemas.openxmlformats.org/drawingml/2006/table">
            <a:tbl>
              <a:tblPr/>
              <a:tblGrid>
                <a:gridCol w="1189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Object d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vptr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j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840428"/>
              </p:ext>
            </p:extLst>
          </p:nvPr>
        </p:nvGraphicFramePr>
        <p:xfrm>
          <a:off x="6207818" y="1686807"/>
          <a:ext cx="1116013" cy="1485900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Object b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vptr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j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403350"/>
              </p:ext>
            </p:extLst>
          </p:nvPr>
        </p:nvGraphicFramePr>
        <p:xfrm>
          <a:off x="6099868" y="3991857"/>
          <a:ext cx="1223963" cy="111759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239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B::</a:t>
                      </a:r>
                      <a:r>
                        <a:rPr lang="en-US" sz="1800" b="1" dirty="0" err="1"/>
                        <a:t>vtable</a:t>
                      </a:r>
                      <a:endParaRPr lang="en-US" sz="1800" b="1" dirty="0"/>
                    </a:p>
                  </a:txBody>
                  <a:tcPr marL="91427" marR="91427" marT="45707" marB="4570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fun1</a:t>
                      </a:r>
                    </a:p>
                  </a:txBody>
                  <a:tcPr marL="91427" marR="91427" marT="45707" marB="4570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fun2</a:t>
                      </a:r>
                    </a:p>
                  </a:txBody>
                  <a:tcPr marL="91427" marR="91427" marT="45707" marB="45707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668495"/>
              </p:ext>
            </p:extLst>
          </p:nvPr>
        </p:nvGraphicFramePr>
        <p:xfrm>
          <a:off x="6134793" y="5431719"/>
          <a:ext cx="1187450" cy="111283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87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D::</a:t>
                      </a:r>
                      <a:r>
                        <a:rPr lang="en-US" sz="1800" b="1" dirty="0" err="1"/>
                        <a:t>vtable</a:t>
                      </a:r>
                      <a:endParaRPr lang="en-US" sz="1800" b="1" dirty="0"/>
                    </a:p>
                  </a:txBody>
                  <a:tcPr marL="91427" marR="91427" marT="45733" marB="4573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/>
                        <a:t>fun1</a:t>
                      </a:r>
                      <a:endParaRPr lang="en-US" sz="1800" b="1" dirty="0"/>
                    </a:p>
                  </a:txBody>
                  <a:tcPr marL="91427" marR="91427" marT="45733" marB="4573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fun2</a:t>
                      </a:r>
                    </a:p>
                  </a:txBody>
                  <a:tcPr marL="91427" marR="91427" marT="45733" marB="45733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833372"/>
              </p:ext>
            </p:extLst>
          </p:nvPr>
        </p:nvGraphicFramePr>
        <p:xfrm>
          <a:off x="7647681" y="3975982"/>
          <a:ext cx="1476375" cy="2538481"/>
        </p:xfrm>
        <a:graphic>
          <a:graphicData uri="http://schemas.openxmlformats.org/drawingml/2006/table">
            <a:tbl>
              <a:tblPr/>
              <a:tblGrid>
                <a:gridCol w="147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56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functions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3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B::fun1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3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73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B::fun2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3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73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D::fun1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54" name="肘形连接符 53"/>
          <p:cNvCxnSpPr/>
          <p:nvPr/>
        </p:nvCxnSpPr>
        <p:spPr>
          <a:xfrm>
            <a:off x="7155556" y="1399469"/>
            <a:ext cx="671512" cy="53498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任意多边形 34"/>
          <p:cNvSpPr/>
          <p:nvPr/>
        </p:nvSpPr>
        <p:spPr>
          <a:xfrm>
            <a:off x="5945881" y="2232907"/>
            <a:ext cx="242887" cy="1900237"/>
          </a:xfrm>
          <a:custGeom>
            <a:avLst/>
            <a:gdLst>
              <a:gd name="connsiteX0" fmla="*/ 242887 w 242887"/>
              <a:gd name="connsiteY0" fmla="*/ 0 h 1900237"/>
              <a:gd name="connsiteX1" fmla="*/ 114300 w 242887"/>
              <a:gd name="connsiteY1" fmla="*/ 628650 h 1900237"/>
              <a:gd name="connsiteX2" fmla="*/ 0 w 242887"/>
              <a:gd name="connsiteY2" fmla="*/ 1571625 h 1900237"/>
              <a:gd name="connsiteX3" fmla="*/ 114300 w 242887"/>
              <a:gd name="connsiteY3" fmla="*/ 1900237 h 190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7" h="1900237">
                <a:moveTo>
                  <a:pt x="242887" y="0"/>
                </a:moveTo>
                <a:cubicBezTo>
                  <a:pt x="198834" y="183356"/>
                  <a:pt x="154781" y="366713"/>
                  <a:pt x="114300" y="628650"/>
                </a:cubicBezTo>
                <a:cubicBezTo>
                  <a:pt x="73819" y="890587"/>
                  <a:pt x="0" y="1359694"/>
                  <a:pt x="0" y="1571625"/>
                </a:cubicBezTo>
                <a:cubicBezTo>
                  <a:pt x="0" y="1783556"/>
                  <a:pt x="57150" y="1841896"/>
                  <a:pt x="114300" y="1900237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6" name="任意多边形 35"/>
          <p:cNvSpPr/>
          <p:nvPr/>
        </p:nvSpPr>
        <p:spPr>
          <a:xfrm>
            <a:off x="5779193" y="2118607"/>
            <a:ext cx="2066925" cy="3514725"/>
          </a:xfrm>
          <a:custGeom>
            <a:avLst/>
            <a:gdLst>
              <a:gd name="connsiteX0" fmla="*/ 2066925 w 2066925"/>
              <a:gd name="connsiteY0" fmla="*/ 0 h 3514724"/>
              <a:gd name="connsiteX1" fmla="*/ 1552575 w 2066925"/>
              <a:gd name="connsiteY1" fmla="*/ 1400175 h 3514724"/>
              <a:gd name="connsiteX2" fmla="*/ 352425 w 2066925"/>
              <a:gd name="connsiteY2" fmla="*/ 1571625 h 3514724"/>
              <a:gd name="connsiteX3" fmla="*/ 38100 w 2066925"/>
              <a:gd name="connsiteY3" fmla="*/ 2528887 h 3514724"/>
              <a:gd name="connsiteX4" fmla="*/ 123825 w 2066925"/>
              <a:gd name="connsiteY4" fmla="*/ 3357562 h 3514724"/>
              <a:gd name="connsiteX5" fmla="*/ 338138 w 2066925"/>
              <a:gd name="connsiteY5" fmla="*/ 3471862 h 351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6925" h="3514724">
                <a:moveTo>
                  <a:pt x="2066925" y="0"/>
                </a:moveTo>
                <a:cubicBezTo>
                  <a:pt x="1952625" y="569119"/>
                  <a:pt x="1838325" y="1138238"/>
                  <a:pt x="1552575" y="1400175"/>
                </a:cubicBezTo>
                <a:cubicBezTo>
                  <a:pt x="1266825" y="1662112"/>
                  <a:pt x="604837" y="1383506"/>
                  <a:pt x="352425" y="1571625"/>
                </a:cubicBezTo>
                <a:cubicBezTo>
                  <a:pt x="100013" y="1759744"/>
                  <a:pt x="76200" y="2231231"/>
                  <a:pt x="38100" y="2528887"/>
                </a:cubicBezTo>
                <a:cubicBezTo>
                  <a:pt x="0" y="2826543"/>
                  <a:pt x="73819" y="3200400"/>
                  <a:pt x="123825" y="3357562"/>
                </a:cubicBezTo>
                <a:cubicBezTo>
                  <a:pt x="173831" y="3514724"/>
                  <a:pt x="255984" y="3493293"/>
                  <a:pt x="338138" y="3471862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7" name="任意多边形 36"/>
          <p:cNvSpPr/>
          <p:nvPr/>
        </p:nvSpPr>
        <p:spPr>
          <a:xfrm>
            <a:off x="7346056" y="4547482"/>
            <a:ext cx="314325" cy="14287"/>
          </a:xfrm>
          <a:custGeom>
            <a:avLst/>
            <a:gdLst>
              <a:gd name="connsiteX0" fmla="*/ 0 w 314325"/>
              <a:gd name="connsiteY0" fmla="*/ 0 h 14287"/>
              <a:gd name="connsiteX1" fmla="*/ 314325 w 314325"/>
              <a:gd name="connsiteY1" fmla="*/ 14287 h 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325" h="14287">
                <a:moveTo>
                  <a:pt x="0" y="0"/>
                </a:moveTo>
                <a:lnTo>
                  <a:pt x="314325" y="14287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8" name="任意多边形 37"/>
          <p:cNvSpPr/>
          <p:nvPr/>
        </p:nvSpPr>
        <p:spPr>
          <a:xfrm>
            <a:off x="7323831" y="4926894"/>
            <a:ext cx="287337" cy="360363"/>
          </a:xfrm>
          <a:custGeom>
            <a:avLst/>
            <a:gdLst>
              <a:gd name="connsiteX0" fmla="*/ 0 w 314325"/>
              <a:gd name="connsiteY0" fmla="*/ 0 h 14287"/>
              <a:gd name="connsiteX1" fmla="*/ 314325 w 314325"/>
              <a:gd name="connsiteY1" fmla="*/ 14287 h 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325" h="14287">
                <a:moveTo>
                  <a:pt x="0" y="0"/>
                </a:moveTo>
                <a:lnTo>
                  <a:pt x="314325" y="14287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9" name="任意多边形 38"/>
          <p:cNvSpPr/>
          <p:nvPr/>
        </p:nvSpPr>
        <p:spPr>
          <a:xfrm>
            <a:off x="7323831" y="6007982"/>
            <a:ext cx="287337" cy="360362"/>
          </a:xfrm>
          <a:custGeom>
            <a:avLst/>
            <a:gdLst>
              <a:gd name="connsiteX0" fmla="*/ 0 w 314325"/>
              <a:gd name="connsiteY0" fmla="*/ 0 h 14287"/>
              <a:gd name="connsiteX1" fmla="*/ 314325 w 314325"/>
              <a:gd name="connsiteY1" fmla="*/ 14287 h 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325" h="14287">
                <a:moveTo>
                  <a:pt x="0" y="0"/>
                </a:moveTo>
                <a:lnTo>
                  <a:pt x="314325" y="14287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0" name="任意多边形 39"/>
          <p:cNvSpPr/>
          <p:nvPr/>
        </p:nvSpPr>
        <p:spPr>
          <a:xfrm flipV="1">
            <a:off x="7323831" y="5360282"/>
            <a:ext cx="287337" cy="1008062"/>
          </a:xfrm>
          <a:custGeom>
            <a:avLst/>
            <a:gdLst>
              <a:gd name="connsiteX0" fmla="*/ 0 w 314325"/>
              <a:gd name="connsiteY0" fmla="*/ 0 h 14287"/>
              <a:gd name="connsiteX1" fmla="*/ 314325 w 314325"/>
              <a:gd name="connsiteY1" fmla="*/ 14287 h 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325" h="14287">
                <a:moveTo>
                  <a:pt x="0" y="0"/>
                </a:moveTo>
                <a:lnTo>
                  <a:pt x="314325" y="14287"/>
                </a:lnTo>
              </a:path>
            </a:pathLst>
          </a:cu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5804700" y="6510256"/>
            <a:ext cx="3339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虚函数入口地址	 虚函数体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1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存放类型信息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116632"/>
            <a:ext cx="835292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#pragma </a:t>
            </a:r>
            <a:r>
              <a:rPr lang="en-US" altLang="zh-CN" dirty="0"/>
              <a:t>pack(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按照</a:t>
            </a:r>
            <a:r>
              <a:rPr lang="en-US" altLang="zh-CN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zh-CN" altLang="en-US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字节进行内存对齐</a:t>
            </a:r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NoVirtual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没有虚函数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x()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i()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OneVirtual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一个虚函数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x()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TwoVirtual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 smtClean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两个虚函数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x()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74578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存放类型信息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3529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main(){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"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 smtClean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NoVirtual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"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 smtClean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NoVirtual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* : 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"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 smtClean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(void*)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OneVirtual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 smtClean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OneVirtual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TwoVirtual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 smtClean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TwoVirtual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0152" y="4039904"/>
            <a:ext cx="244594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: 4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NoVirtual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: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4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void* : 8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OneVirtual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: 12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TwoVirtual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: 12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09828" y="3578239"/>
            <a:ext cx="2957861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64</a:t>
            </a:r>
            <a:r>
              <a:rPr kumimoji="1" lang="zh-CN" altLang="en-US" sz="2400" b="1" dirty="0"/>
              <a:t>位机器上运行结果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395536" y="3561397"/>
            <a:ext cx="5146748" cy="3035955"/>
          </a:xfrm>
        </p:spPr>
        <p:txBody>
          <a:bodyPr/>
          <a:lstStyle/>
          <a:p>
            <a:r>
              <a:rPr kumimoji="1" lang="zh-CN" altLang="en-US" sz="2000" dirty="0"/>
              <a:t>对不带虚函数的类</a:t>
            </a:r>
            <a:r>
              <a:rPr kumimoji="1" lang="en-US" altLang="zh-CN" sz="2000" dirty="0" err="1"/>
              <a:t>NoVirtual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对象的大小就是单个</a:t>
            </a:r>
            <a:r>
              <a:rPr kumimoji="1" lang="en-US" altLang="zh-CN" sz="2000" dirty="0" err="1"/>
              <a:t>int</a:t>
            </a:r>
            <a:r>
              <a:rPr kumimoji="1" lang="zh-CN" altLang="en-US" sz="2000" dirty="0"/>
              <a:t>的大小。</a:t>
            </a:r>
          </a:p>
          <a:p>
            <a:r>
              <a:rPr kumimoji="1" lang="zh-CN" altLang="en-US" sz="2000" dirty="0"/>
              <a:t>对带有单个虚函数的类</a:t>
            </a:r>
            <a:r>
              <a:rPr kumimoji="1" lang="en-US" altLang="zh-CN" sz="2000" dirty="0" err="1"/>
              <a:t>OneVirtual</a:t>
            </a:r>
            <a:r>
              <a:rPr kumimoji="1" lang="zh-CN" altLang="en-US" sz="2000" dirty="0"/>
              <a:t>，对象的大小是单个</a:t>
            </a:r>
            <a:r>
              <a:rPr kumimoji="1" lang="en-US" altLang="zh-CN" sz="2000" dirty="0" err="1"/>
              <a:t>int</a:t>
            </a:r>
            <a:r>
              <a:rPr kumimoji="1" lang="zh-CN" altLang="en-US" sz="2000" dirty="0"/>
              <a:t>的大小加上一个</a:t>
            </a:r>
            <a:r>
              <a:rPr kumimoji="1" lang="en-US" altLang="zh-CN" sz="2000" dirty="0"/>
              <a:t>void</a:t>
            </a:r>
            <a:r>
              <a:rPr kumimoji="1" lang="zh-CN" altLang="en-US" sz="2000" dirty="0"/>
              <a:t>指针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实际上是</a:t>
            </a:r>
            <a:r>
              <a:rPr kumimoji="1" lang="en-US" altLang="zh-CN" sz="2000" dirty="0"/>
              <a:t>VPTR)</a:t>
            </a:r>
            <a:r>
              <a:rPr kumimoji="1" lang="zh-CN" altLang="en-US" sz="2000" dirty="0"/>
              <a:t>的大小。</a:t>
            </a:r>
          </a:p>
          <a:p>
            <a:r>
              <a:rPr kumimoji="1" lang="zh-CN" altLang="en-US" sz="2000" dirty="0"/>
              <a:t>带有多个虚函数的类</a:t>
            </a:r>
            <a:r>
              <a:rPr kumimoji="1" lang="en-US" altLang="zh-CN" sz="2000" dirty="0" err="1"/>
              <a:t>TwoVirtual</a:t>
            </a:r>
            <a:r>
              <a:rPr kumimoji="1" lang="zh-CN" altLang="en-US" sz="2000" dirty="0"/>
              <a:t>与</a:t>
            </a:r>
            <a:r>
              <a:rPr kumimoji="1" lang="en-US" altLang="zh-CN" sz="2000" dirty="0" err="1"/>
              <a:t>OneVirtual</a:t>
            </a:r>
            <a:r>
              <a:rPr kumimoji="1" lang="zh-CN" altLang="en-US" sz="2000" dirty="0"/>
              <a:t>大小相同，因为</a:t>
            </a:r>
            <a:r>
              <a:rPr kumimoji="1" lang="en-US" altLang="zh-CN" sz="2000" dirty="0"/>
              <a:t>VPTR</a:t>
            </a:r>
            <a:r>
              <a:rPr kumimoji="1" lang="zh-CN" altLang="en-US" sz="2000" dirty="0"/>
              <a:t>指向一个存放所有虚函数地址的表。</a:t>
            </a:r>
          </a:p>
        </p:txBody>
      </p:sp>
    </p:spTree>
    <p:extLst>
      <p:ext uri="{BB962C8B-B14F-4D97-AF65-F5344CB8AC3E}">
        <p14:creationId xmlns:p14="http://schemas.microsoft.com/office/powerpoint/2010/main" val="501867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虚函数和构造函数、析构函数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dirty="0"/>
              <a:t>虚函数与构造函数</a:t>
            </a:r>
          </a:p>
          <a:p>
            <a:pPr lvl="1"/>
            <a:r>
              <a:rPr kumimoji="1" lang="zh-CN" altLang="en-US" dirty="0"/>
              <a:t>当创建一个包含有虚函数的</a:t>
            </a:r>
            <a:r>
              <a:rPr kumimoji="1" lang="zh-CN" altLang="en-US" dirty="0">
                <a:solidFill>
                  <a:srgbClr val="FF0000"/>
                </a:solidFill>
              </a:rPr>
              <a:t>对象</a:t>
            </a:r>
            <a:r>
              <a:rPr kumimoji="1" lang="zh-CN" altLang="en-US" dirty="0"/>
              <a:t>时，必须初始化它的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以指向相应的</a:t>
            </a:r>
            <a:r>
              <a:rPr kumimoji="1" lang="en-US" altLang="zh-CN" dirty="0"/>
              <a:t>VTABLE</a:t>
            </a:r>
            <a:r>
              <a:rPr kumimoji="1" lang="zh-CN" altLang="en-US" dirty="0"/>
              <a:t>。设置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的工作由</a:t>
            </a:r>
            <a:r>
              <a:rPr kumimoji="1" lang="zh-CN" altLang="en-US" dirty="0">
                <a:solidFill>
                  <a:srgbClr val="FF0000"/>
                </a:solidFill>
              </a:rPr>
              <a:t>构造函数</a:t>
            </a:r>
            <a:r>
              <a:rPr kumimoji="1" lang="zh-CN" altLang="en-US" dirty="0"/>
              <a:t>完成。编译器在构造函数的开头秘密的插入能初始化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的代码。</a:t>
            </a:r>
          </a:p>
          <a:p>
            <a:pPr lvl="1"/>
            <a:endParaRPr kumimoji="1" lang="zh-CN" altLang="en-US" dirty="0"/>
          </a:p>
          <a:p>
            <a:pPr lvl="1"/>
            <a:r>
              <a:rPr kumimoji="1" lang="zh-CN" altLang="en-US" dirty="0"/>
              <a:t>构造函数</a:t>
            </a:r>
            <a:r>
              <a:rPr kumimoji="1" lang="zh-CN" altLang="en-US" dirty="0">
                <a:solidFill>
                  <a:srgbClr val="FF0000"/>
                </a:solidFill>
              </a:rPr>
              <a:t>不能也不必</a:t>
            </a:r>
            <a:r>
              <a:rPr kumimoji="1" lang="zh-CN" altLang="en-US" dirty="0"/>
              <a:t>是虚函数。</a:t>
            </a:r>
          </a:p>
          <a:p>
            <a:pPr lvl="2"/>
            <a:r>
              <a:rPr kumimoji="1" lang="zh-CN" altLang="en-US" b="1" dirty="0">
                <a:solidFill>
                  <a:srgbClr val="FF0000"/>
                </a:solidFill>
              </a:rPr>
              <a:t>不能</a:t>
            </a:r>
            <a:r>
              <a:rPr kumimoji="1" lang="zh-CN" altLang="en-US" dirty="0"/>
              <a:t>：如果构造函数是虚函数，则创建对象时需要先知道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，而在构造函数调用前，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未初始化。</a:t>
            </a:r>
          </a:p>
          <a:p>
            <a:pPr lvl="2"/>
            <a:r>
              <a:rPr kumimoji="1" lang="zh-CN" altLang="en-US" b="1" dirty="0">
                <a:solidFill>
                  <a:srgbClr val="FF0000"/>
                </a:solidFill>
              </a:rPr>
              <a:t>不必</a:t>
            </a:r>
            <a:r>
              <a:rPr kumimoji="1" lang="zh-CN" altLang="en-US" dirty="0"/>
              <a:t>：</a:t>
            </a:r>
            <a:r>
              <a:rPr lang="zh-CN" altLang="en-US" dirty="0"/>
              <a:t>构造函数的作用是提供类中成员初始化，调用时</a:t>
            </a:r>
            <a:r>
              <a:rPr lang="zh-CN" altLang="en-US" dirty="0">
                <a:solidFill>
                  <a:srgbClr val="FF0000"/>
                </a:solidFill>
              </a:rPr>
              <a:t>明确指定</a:t>
            </a:r>
            <a:r>
              <a:rPr lang="zh-CN" altLang="en-US" dirty="0"/>
              <a:t>要创建对象的类型，没有必要是虚函数。</a:t>
            </a:r>
            <a:endParaRPr kumimoji="1" lang="zh-CN" altLang="en-US" dirty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6832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构造函数调用虚函数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28092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 void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altLang="zh-CN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foo"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 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在构造函数中调用虚函数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foo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在普通函数中调用虚函数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foo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Derived 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foo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en-US" altLang="zh-CN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"Derived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altLang="zh-CN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foo"</a:t>
            </a:r>
            <a:r>
              <a:rPr lang="zh-CN" altLang="en-US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Derived(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Base(),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(j)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Derived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(0)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&amp;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b.bar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b.foo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0;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05137" y="5301208"/>
            <a:ext cx="60144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	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构造函数中调用的是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foo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的“本地版本”</a:t>
            </a:r>
            <a:br>
              <a:rPr lang="zh-CN" altLang="en-US" b="1" dirty="0">
                <a:solidFill>
                  <a:srgbClr val="00B050"/>
                </a:solidFill>
                <a:latin typeface="AndaleMono" charset="0"/>
              </a:rPr>
            </a:b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				为什么？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(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提示：基类构造时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的状态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Derived::foo0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在普通函数中调用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Derived::foo0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直接调用</a:t>
            </a:r>
            <a:endParaRPr lang="mr-IN" altLang="zh-CN" b="1" dirty="0">
              <a:solidFill>
                <a:srgbClr val="00B050"/>
              </a:solidFill>
              <a:latin typeface="AndaleMono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74813" y="483954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611560" y="2060848"/>
            <a:ext cx="2160240" cy="360040"/>
          </a:xfrm>
          <a:prstGeom prst="round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091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虚函数和构造函数、析构函数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dirty="0"/>
              <a:t>虚函数与构造函数</a:t>
            </a:r>
          </a:p>
          <a:p>
            <a:pPr lvl="1"/>
            <a:r>
              <a:rPr kumimoji="1" lang="zh-CN" altLang="en-US" dirty="0"/>
              <a:t>在构造函数中调用一个虚函数，被调用的只是这个函数的</a:t>
            </a:r>
            <a:r>
              <a:rPr kumimoji="1" lang="zh-CN" altLang="en-US" dirty="0">
                <a:solidFill>
                  <a:srgbClr val="FF0000"/>
                </a:solidFill>
              </a:rPr>
              <a:t>本地版本</a:t>
            </a:r>
            <a:r>
              <a:rPr kumimoji="1" lang="en-US" altLang="zh-CN" dirty="0">
                <a:solidFill>
                  <a:srgbClr val="FF0000"/>
                </a:solidFill>
              </a:rPr>
              <a:t>(</a:t>
            </a:r>
            <a:r>
              <a:rPr kumimoji="1" lang="zh-CN" altLang="en-US" dirty="0">
                <a:solidFill>
                  <a:srgbClr val="FF0000"/>
                </a:solidFill>
              </a:rPr>
              <a:t>即当前类的版本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  <a:r>
              <a:rPr kumimoji="1" lang="zh-CN" altLang="en-US" dirty="0"/>
              <a:t>，即虚机制在构造函数中不工作。</a:t>
            </a:r>
          </a:p>
          <a:p>
            <a:pPr lvl="1"/>
            <a:r>
              <a:rPr kumimoji="1" lang="zh-CN" altLang="en-US" dirty="0"/>
              <a:t>初始化顺序：</a:t>
            </a:r>
            <a:r>
              <a:rPr kumimoji="1" lang="en-US" altLang="zh-CN" dirty="0"/>
              <a:t>(</a:t>
            </a:r>
            <a:r>
              <a:rPr kumimoji="1" lang="zh-CN" altLang="en-US" dirty="0"/>
              <a:t>与构造函数初始化列表顺序无关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pPr lvl="2"/>
            <a:r>
              <a:rPr lang="zh-CN" altLang="en-US" dirty="0"/>
              <a:t>基类初始化</a:t>
            </a:r>
          </a:p>
          <a:p>
            <a:pPr lvl="2"/>
            <a:r>
              <a:rPr lang="zh-CN" altLang="en-US" dirty="0"/>
              <a:t>对象成员初始化</a:t>
            </a:r>
          </a:p>
          <a:p>
            <a:pPr lvl="2"/>
            <a:r>
              <a:rPr lang="zh-CN" altLang="en-US" dirty="0"/>
              <a:t>构造函数体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原因：基类的构造函数比派生类先执行，调用基类构造函数时派生类中的数据成员还没有初始化</a:t>
            </a:r>
            <a:r>
              <a:rPr kumimoji="1" lang="en-US" altLang="zh-CN" dirty="0"/>
              <a:t>(</a:t>
            </a:r>
            <a:r>
              <a:rPr kumimoji="1" lang="zh-CN" altLang="en-US" dirty="0"/>
              <a:t>上例中 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中的数据成员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r>
              <a:rPr kumimoji="1" lang="zh-CN" altLang="en-US" dirty="0">
                <a:solidFill>
                  <a:srgbClr val="FF0000"/>
                </a:solidFill>
              </a:rPr>
              <a:t>如果允许</a:t>
            </a:r>
            <a:r>
              <a:rPr kumimoji="1" lang="zh-CN" altLang="en-US" dirty="0"/>
              <a:t>调用实际对象的虚函数</a:t>
            </a:r>
            <a:r>
              <a:rPr kumimoji="1" lang="en-US" altLang="zh-CN" dirty="0"/>
              <a:t>(</a:t>
            </a:r>
            <a:r>
              <a:rPr kumimoji="1" lang="zh-CN" altLang="en-US" dirty="0"/>
              <a:t>如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，则可能会用到</a:t>
            </a:r>
            <a:r>
              <a:rPr kumimoji="1" lang="zh-CN" altLang="en-US" dirty="0">
                <a:solidFill>
                  <a:srgbClr val="FF0000"/>
                </a:solidFill>
              </a:rPr>
              <a:t>未初始化</a:t>
            </a:r>
            <a:r>
              <a:rPr kumimoji="1" lang="zh-CN" altLang="en-US" dirty="0"/>
              <a:t>的派生类成员。</a:t>
            </a:r>
          </a:p>
          <a:p>
            <a:pPr lvl="1"/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475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虚函数和构造函数、析构函数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dirty="0"/>
              <a:t>虚函数与析构函数</a:t>
            </a:r>
          </a:p>
          <a:p>
            <a:pPr lvl="1"/>
            <a:r>
              <a:rPr kumimoji="1" lang="zh-CN" altLang="en-US" dirty="0"/>
              <a:t>析构函数能是虚的，且常常是虚的。虚析构函数</a:t>
            </a:r>
            <a:r>
              <a:rPr kumimoji="1" lang="zh-CN" altLang="en-US" dirty="0">
                <a:solidFill>
                  <a:srgbClr val="FF0000"/>
                </a:solidFill>
              </a:rPr>
              <a:t>仍需定义函数体</a:t>
            </a:r>
            <a:r>
              <a:rPr kumimoji="1" lang="zh-CN" altLang="en-US" dirty="0"/>
              <a:t>。</a:t>
            </a: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虚析构函数</a:t>
            </a:r>
            <a:r>
              <a:rPr kumimoji="1" lang="zh-CN" altLang="en-US" dirty="0"/>
              <a:t>的用途：当删除基类对象指针时，编译器将根据指针所指对象的</a:t>
            </a:r>
            <a:r>
              <a:rPr kumimoji="1" lang="zh-CN" altLang="en-US" dirty="0">
                <a:solidFill>
                  <a:srgbClr val="FF0000"/>
                </a:solidFill>
              </a:rPr>
              <a:t>实际类型</a:t>
            </a:r>
            <a:r>
              <a:rPr kumimoji="1" lang="zh-CN" altLang="en-US" dirty="0"/>
              <a:t>，调用相应的析构函数。</a:t>
            </a:r>
          </a:p>
          <a:p>
            <a:pPr lvl="1"/>
            <a:r>
              <a:rPr kumimoji="1" lang="zh-CN" altLang="en-US" dirty="0"/>
              <a:t>若基类析构不是虚函数，则删除基类指针所指派生类对象时，编译器仅自动调用基类的析构函数，而不会考虑实际对象是不是基类的对象。这可能会导致内存泄漏。</a:t>
            </a:r>
          </a:p>
          <a:p>
            <a:pPr lvl="1"/>
            <a:r>
              <a:rPr kumimoji="1" lang="zh-CN" altLang="en-US" dirty="0"/>
              <a:t>在</a:t>
            </a:r>
            <a:r>
              <a:rPr kumimoji="1" lang="zh-CN" altLang="en-US" b="1" dirty="0"/>
              <a:t>析构函数中调用一个虚函数</a:t>
            </a:r>
            <a:r>
              <a:rPr kumimoji="1" lang="zh-CN" altLang="en-US" dirty="0"/>
              <a:t>，被调用的只是这个函数的</a:t>
            </a:r>
            <a:r>
              <a:rPr kumimoji="1" lang="zh-CN" altLang="en-US" dirty="0">
                <a:solidFill>
                  <a:srgbClr val="FF0000"/>
                </a:solidFill>
              </a:rPr>
              <a:t>本地版本</a:t>
            </a:r>
            <a:r>
              <a:rPr kumimoji="1" lang="zh-CN" altLang="en-US" dirty="0"/>
              <a:t>，即虚机制在析构函数中不工作。   </a:t>
            </a:r>
            <a:r>
              <a:rPr kumimoji="1" lang="zh-CN" altLang="en-US" b="1" dirty="0">
                <a:solidFill>
                  <a:srgbClr val="FF0000"/>
                </a:solidFill>
              </a:rPr>
              <a:t>为什么？</a:t>
            </a:r>
          </a:p>
          <a:p>
            <a:pPr lvl="1"/>
            <a:endParaRPr kumimoji="1" lang="zh-CN" altLang="en-US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158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虚析构函数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755576" y="411043"/>
            <a:ext cx="792088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Base1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~Base1()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"~Base1()\n"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Derived1 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Base1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~Derived1()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"~Derived1()\n"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Base2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~Base2()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"~Base2()\n"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Derived2 :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public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Base2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~Derived2()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"~Derived2()\n"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979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虚析构函数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1541691"/>
            <a:ext cx="82809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Base1*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bp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new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Derived1;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delete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bp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只调用了基类</a:t>
            </a:r>
            <a:r>
              <a:rPr lang="zh-CN" altLang="en-US" dirty="0" smtClean="0">
                <a:solidFill>
                  <a:srgbClr val="1D8519"/>
                </a:solidFill>
                <a:latin typeface="Menlo-Regular" charset="0"/>
              </a:rPr>
              <a:t>的析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构函数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Base2* b2p =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new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Derived2;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delete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b2p;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派生类虚析构函数调用完后调用基类的虚析构函数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3892" y="4178697"/>
            <a:ext cx="24459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b="1" dirty="0">
                <a:solidFill>
                  <a:srgbClr val="00B050"/>
                </a:solidFill>
                <a:latin typeface="AndaleMono" charset="0"/>
              </a:rPr>
              <a:t>~Base1()</a:t>
            </a:r>
          </a:p>
          <a:p>
            <a:r>
              <a:rPr lang="mr-IN" altLang="zh-CN" b="1" dirty="0">
                <a:solidFill>
                  <a:srgbClr val="00B050"/>
                </a:solidFill>
                <a:latin typeface="AndaleMono" charset="0"/>
              </a:rPr>
              <a:t>~Derived2()</a:t>
            </a:r>
          </a:p>
          <a:p>
            <a:r>
              <a:rPr lang="mr-IN" altLang="zh-CN" b="1" dirty="0">
                <a:solidFill>
                  <a:srgbClr val="00B050"/>
                </a:solidFill>
                <a:latin typeface="AndaleMono" charset="0"/>
              </a:rPr>
              <a:t>~Base2()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83568" y="3717032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043608" y="5445224"/>
            <a:ext cx="684076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800" dirty="0"/>
              <a:t>重要原则：</a:t>
            </a:r>
            <a:endParaRPr kumimoji="1" lang="en-US" altLang="zh-CN" sz="2800" dirty="0"/>
          </a:p>
          <a:p>
            <a:r>
              <a:rPr kumimoji="1" lang="zh-CN" altLang="en-US" sz="2800" dirty="0"/>
              <a:t>总是将基类的析构函数设置为虚析构函数</a:t>
            </a:r>
          </a:p>
        </p:txBody>
      </p:sp>
    </p:spTree>
    <p:extLst>
      <p:ext uri="{BB962C8B-B14F-4D97-AF65-F5344CB8AC3E}">
        <p14:creationId xmlns:p14="http://schemas.microsoft.com/office/powerpoint/2010/main" val="17842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上期要点回顾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组合与继承</a:t>
            </a:r>
            <a:endParaRPr kumimoji="1" lang="en-US" altLang="zh-CN" dirty="0"/>
          </a:p>
          <a:p>
            <a:r>
              <a:rPr kumimoji="1" lang="zh-CN" altLang="en-US" dirty="0"/>
              <a:t>成员访问权限</a:t>
            </a:r>
            <a:endParaRPr kumimoji="1" lang="en-US" altLang="zh-CN" dirty="0"/>
          </a:p>
          <a:p>
            <a:r>
              <a:rPr kumimoji="1" lang="zh-CN" altLang="en-US" dirty="0"/>
              <a:t>对象切片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937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重写覆盖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重载</a:t>
            </a:r>
            <a:r>
              <a:rPr kumimoji="1" lang="en-US" altLang="zh-CN" dirty="0"/>
              <a:t>(overload)</a:t>
            </a:r>
            <a:r>
              <a:rPr kumimoji="1" lang="zh-CN" altLang="en-US" dirty="0"/>
              <a:t>：</a:t>
            </a:r>
          </a:p>
          <a:p>
            <a:pPr lvl="1"/>
            <a:r>
              <a:rPr kumimoji="1" lang="zh-CN" altLang="en-US" dirty="0"/>
              <a:t>函数名必须相同，函数参数必须</a:t>
            </a:r>
            <a:r>
              <a:rPr kumimoji="1" lang="zh-CN" altLang="en-US" dirty="0">
                <a:solidFill>
                  <a:srgbClr val="FF0000"/>
                </a:solidFill>
              </a:rPr>
              <a:t>不同</a:t>
            </a:r>
            <a:r>
              <a:rPr lang="zh-CN" altLang="en-US" dirty="0"/>
              <a:t>，作用域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同一个类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/>
              <a:t>返回值</a:t>
            </a:r>
            <a:r>
              <a:rPr lang="zh-CN" altLang="en-US" dirty="0">
                <a:solidFill>
                  <a:srgbClr val="FF0000"/>
                </a:solidFill>
              </a:rPr>
              <a:t>可以相同或不同</a:t>
            </a:r>
            <a:r>
              <a:rPr lang="zh-CN" altLang="en-US" dirty="0"/>
              <a:t>。</a:t>
            </a:r>
          </a:p>
          <a:p>
            <a:r>
              <a:rPr kumimoji="1" lang="zh-CN" altLang="en-US" dirty="0"/>
              <a:t>重写覆盖</a:t>
            </a:r>
            <a:r>
              <a:rPr kumimoji="1" lang="en-US" altLang="zh-CN" dirty="0"/>
              <a:t>(override)</a:t>
            </a:r>
            <a:r>
              <a:rPr kumimoji="1" lang="zh-CN" altLang="en-US" dirty="0"/>
              <a:t>：</a:t>
            </a:r>
          </a:p>
          <a:p>
            <a:pPr lvl="1"/>
            <a:r>
              <a:rPr lang="zh-CN" altLang="en-US" dirty="0"/>
              <a:t>派生类重新定义基类中的</a:t>
            </a:r>
            <a:r>
              <a:rPr lang="zh-CN" altLang="en-US" dirty="0">
                <a:solidFill>
                  <a:srgbClr val="FF0000"/>
                </a:solidFill>
              </a:rPr>
              <a:t>虚函数</a:t>
            </a:r>
            <a:r>
              <a:rPr lang="zh-CN" altLang="en-US" dirty="0"/>
              <a:t>，函数名必须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，函数参数必须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，返回值一般情况应</a:t>
            </a:r>
            <a:r>
              <a:rPr lang="zh-CN" altLang="en-US" b="1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派生类的</a:t>
            </a:r>
            <a:r>
              <a:rPr kumimoji="1" lang="zh-CN" altLang="en-US" dirty="0">
                <a:solidFill>
                  <a:srgbClr val="FF0000"/>
                </a:solidFill>
              </a:rPr>
              <a:t>虚函数表</a:t>
            </a:r>
            <a:r>
              <a:rPr kumimoji="1" lang="zh-CN" altLang="en-US" dirty="0"/>
              <a:t>中原基类的虚函数指针会被派生类中重新定义的虚函数指针覆盖掉。</a:t>
            </a:r>
          </a:p>
          <a:p>
            <a:r>
              <a:rPr kumimoji="1" lang="zh-CN" altLang="en-US" dirty="0"/>
              <a:t>重写隐藏</a:t>
            </a:r>
            <a:r>
              <a:rPr kumimoji="1" lang="en-US" altLang="zh-CN" dirty="0"/>
              <a:t>(redefining)</a:t>
            </a:r>
            <a:r>
              <a:rPr kumimoji="1" lang="zh-CN" altLang="en-US" dirty="0"/>
              <a:t>：</a:t>
            </a:r>
          </a:p>
          <a:p>
            <a:pPr lvl="1"/>
            <a:r>
              <a:rPr lang="zh-CN" altLang="en-US" dirty="0"/>
              <a:t>派生类重新定义基类中的函数，函数名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，但是参数</a:t>
            </a:r>
            <a:r>
              <a:rPr lang="zh-CN" altLang="en-US" dirty="0">
                <a:solidFill>
                  <a:srgbClr val="FF0000"/>
                </a:solidFill>
              </a:rPr>
              <a:t>不同</a:t>
            </a:r>
            <a:r>
              <a:rPr lang="zh-CN" altLang="en-US" dirty="0"/>
              <a:t>或者基类的函数</a:t>
            </a:r>
            <a:r>
              <a:rPr lang="zh-CN" altLang="en-US" dirty="0">
                <a:solidFill>
                  <a:srgbClr val="FF0000"/>
                </a:solidFill>
              </a:rPr>
              <a:t>不是虚函数</a:t>
            </a:r>
            <a:r>
              <a:rPr lang="zh-CN" altLang="en-US" dirty="0"/>
              <a:t>。</a:t>
            </a:r>
            <a:r>
              <a:rPr lang="en-US" altLang="zh-CN" dirty="0"/>
              <a:t>(</a:t>
            </a:r>
            <a:r>
              <a:rPr lang="zh-CN" altLang="en-US" dirty="0"/>
              <a:t>参数相同</a:t>
            </a:r>
            <a:r>
              <a:rPr lang="en-US" altLang="zh-CN" dirty="0"/>
              <a:t>+</a:t>
            </a:r>
            <a:r>
              <a:rPr lang="zh-CN" altLang="en-US" dirty="0"/>
              <a:t>虚函数</a:t>
            </a:r>
            <a:r>
              <a:rPr lang="en-US" altLang="zh-CN" dirty="0"/>
              <a:t>-&gt;</a:t>
            </a:r>
            <a:r>
              <a:rPr lang="zh-CN" altLang="en-US" dirty="0"/>
              <a:t>不是重写隐藏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虚函数表</a:t>
            </a:r>
            <a:r>
              <a:rPr lang="zh-CN" altLang="en-US" dirty="0"/>
              <a:t>不会发生覆盖。</a:t>
            </a: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355976" y="908720"/>
            <a:ext cx="46085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进一步阅读</a:t>
            </a:r>
            <a:r>
              <a:rPr kumimoji="1" lang="en-US" altLang="zh-CN" dirty="0"/>
              <a:t>《C++</a:t>
            </a:r>
            <a:r>
              <a:rPr kumimoji="1" lang="zh-CN" altLang="en-US" dirty="0"/>
              <a:t>编程思想</a:t>
            </a:r>
            <a:r>
              <a:rPr kumimoji="1" lang="en-US" altLang="zh-CN" dirty="0"/>
              <a:t>》15.9</a:t>
            </a:r>
            <a:r>
              <a:rPr kumimoji="1" lang="zh-CN" altLang="en-US" dirty="0"/>
              <a:t> </a:t>
            </a:r>
            <a:r>
              <a:rPr kumimoji="1" lang="en-US" altLang="zh-CN" dirty="0"/>
              <a:t>p382-p383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903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重写覆盖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重写覆盖和重写隐藏：</a:t>
            </a:r>
          </a:p>
          <a:p>
            <a:pPr lvl="1"/>
            <a:r>
              <a:rPr kumimoji="1" lang="zh-CN" altLang="en-US" dirty="0"/>
              <a:t>相同点：</a:t>
            </a:r>
          </a:p>
          <a:p>
            <a:pPr lvl="2"/>
            <a:r>
              <a:rPr kumimoji="1" lang="zh-CN" altLang="en-US" dirty="0"/>
              <a:t>都要求派生类定义的函数与基类</a:t>
            </a:r>
            <a:r>
              <a:rPr kumimoji="1" lang="zh-CN" altLang="en-US" dirty="0">
                <a:solidFill>
                  <a:srgbClr val="FF0000"/>
                </a:solidFill>
              </a:rPr>
              <a:t>同名</a:t>
            </a:r>
            <a:r>
              <a:rPr kumimoji="1" lang="zh-CN" altLang="en-US" dirty="0"/>
              <a:t>。</a:t>
            </a:r>
          </a:p>
          <a:p>
            <a:pPr lvl="2"/>
            <a:r>
              <a:rPr kumimoji="1" lang="zh-CN" altLang="en-US" dirty="0"/>
              <a:t>都会</a:t>
            </a:r>
            <a:r>
              <a:rPr kumimoji="1" lang="zh-CN" altLang="en-US" dirty="0">
                <a:solidFill>
                  <a:srgbClr val="FF0000"/>
                </a:solidFill>
              </a:rPr>
              <a:t>屏蔽</a:t>
            </a:r>
            <a:r>
              <a:rPr kumimoji="1" lang="zh-CN" altLang="en-US" dirty="0"/>
              <a:t>基类中的</a:t>
            </a:r>
            <a:r>
              <a:rPr kumimoji="1" lang="zh-CN" altLang="en-US" dirty="0">
                <a:solidFill>
                  <a:srgbClr val="FF0000"/>
                </a:solidFill>
              </a:rPr>
              <a:t>同名</a:t>
            </a:r>
            <a:r>
              <a:rPr kumimoji="1" lang="zh-CN" altLang="en-US" dirty="0"/>
              <a:t>函数，即派生类的</a:t>
            </a:r>
            <a:r>
              <a:rPr kumimoji="1" lang="zh-CN" altLang="en-US" dirty="0">
                <a:solidFill>
                  <a:srgbClr val="FF0000"/>
                </a:solidFill>
              </a:rPr>
              <a:t>实例</a:t>
            </a:r>
            <a:r>
              <a:rPr kumimoji="1" lang="zh-CN" altLang="en-US" dirty="0"/>
              <a:t>无法调用基类的同名函数。</a:t>
            </a:r>
          </a:p>
          <a:p>
            <a:pPr lvl="1"/>
            <a:r>
              <a:rPr kumimoji="1" lang="zh-CN" altLang="en-US" dirty="0"/>
              <a:t>不同点：</a:t>
            </a:r>
          </a:p>
          <a:p>
            <a:pPr lvl="2"/>
            <a:r>
              <a:rPr kumimoji="1" lang="zh-CN" altLang="en-US" dirty="0"/>
              <a:t>重写覆盖要求基类的函数是</a:t>
            </a:r>
            <a:r>
              <a:rPr kumimoji="1" lang="zh-CN" altLang="en-US" dirty="0">
                <a:solidFill>
                  <a:srgbClr val="FF0000"/>
                </a:solidFill>
              </a:rPr>
              <a:t>虚函数</a:t>
            </a:r>
            <a:r>
              <a:rPr kumimoji="1" lang="zh-CN" altLang="en-US" dirty="0"/>
              <a:t>，且函数参数</a:t>
            </a:r>
            <a:r>
              <a:rPr kumimoji="1" lang="zh-CN" altLang="en-US" dirty="0">
                <a:solidFill>
                  <a:srgbClr val="FF0000"/>
                </a:solidFill>
              </a:rPr>
              <a:t>相同</a:t>
            </a:r>
            <a:r>
              <a:rPr kumimoji="1" lang="zh-CN" altLang="en-US" dirty="0"/>
              <a:t>，</a:t>
            </a:r>
            <a:r>
              <a:rPr lang="zh-CN" altLang="en-US" dirty="0"/>
              <a:t>返回值一般情况应</a:t>
            </a:r>
            <a:r>
              <a:rPr lang="zh-CN" altLang="en-US" b="1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；重写隐藏要求基类的函数</a:t>
            </a:r>
            <a:r>
              <a:rPr lang="zh-CN" altLang="en-US" dirty="0">
                <a:solidFill>
                  <a:srgbClr val="FF0000"/>
                </a:solidFill>
              </a:rPr>
              <a:t>不是虚函数或者函数参数不同</a:t>
            </a:r>
            <a:r>
              <a:rPr lang="zh-CN" altLang="en-US" dirty="0"/>
              <a:t>。</a:t>
            </a:r>
          </a:p>
          <a:p>
            <a:pPr lvl="2"/>
            <a:r>
              <a:rPr lang="zh-CN" altLang="en-US" dirty="0"/>
              <a:t>重写覆盖会使派生类虚函数表中</a:t>
            </a:r>
            <a:r>
              <a:rPr lang="zh-CN" altLang="en-US" dirty="0">
                <a:solidFill>
                  <a:srgbClr val="FF0000"/>
                </a:solidFill>
              </a:rPr>
              <a:t>基类的虚函数</a:t>
            </a:r>
            <a:r>
              <a:rPr lang="zh-CN" altLang="en-US" dirty="0"/>
              <a:t>的指针被</a:t>
            </a:r>
            <a:r>
              <a:rPr lang="zh-CN" altLang="en-US" dirty="0">
                <a:solidFill>
                  <a:srgbClr val="FF0000"/>
                </a:solidFill>
              </a:rPr>
              <a:t>派生类的虚函数</a:t>
            </a:r>
            <a:r>
              <a:rPr lang="zh-CN" altLang="en-US" dirty="0"/>
              <a:t>指针</a:t>
            </a:r>
            <a:r>
              <a:rPr lang="zh-CN" altLang="en-US" dirty="0">
                <a:solidFill>
                  <a:srgbClr val="FF0000"/>
                </a:solidFill>
              </a:rPr>
              <a:t>覆盖</a:t>
            </a:r>
            <a:r>
              <a:rPr lang="zh-CN" altLang="en-US" dirty="0"/>
              <a:t>。重写隐藏不会。</a:t>
            </a:r>
          </a:p>
          <a:p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355976" y="908720"/>
            <a:ext cx="46085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进一步阅读</a:t>
            </a:r>
            <a:r>
              <a:rPr kumimoji="1" lang="en-US" altLang="zh-CN" dirty="0"/>
              <a:t>《C++</a:t>
            </a:r>
            <a:r>
              <a:rPr kumimoji="1" lang="zh-CN" altLang="en-US" dirty="0"/>
              <a:t>编程思想</a:t>
            </a:r>
            <a:r>
              <a:rPr kumimoji="1" lang="en-US" altLang="zh-CN" dirty="0"/>
              <a:t>》15.9</a:t>
            </a:r>
            <a:r>
              <a:rPr kumimoji="1" lang="zh-CN" altLang="en-US" dirty="0"/>
              <a:t> </a:t>
            </a:r>
            <a:r>
              <a:rPr kumimoji="1" lang="en-US" altLang="zh-CN" dirty="0"/>
              <a:t>p382-p383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4786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重写覆盖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1412776"/>
            <a:ext cx="907769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mr-IN" altLang="zh-CN" dirty="0" err="1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include</a:t>
            </a:r>
            <a:r>
              <a:rPr lang="mr-IN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“</a:t>
            </a:r>
            <a:r>
              <a:rPr lang="mr-IN" altLang="zh-CN" dirty="0" err="1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()”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ndl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){</a:t>
            </a: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“</a:t>
            </a:r>
            <a:r>
              <a:rPr lang="mr-IN" altLang="zh-CN" dirty="0" err="1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)”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};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重载</a:t>
            </a:r>
            <a:r>
              <a:rPr lang="zh-CN" altLang="mr-IN" dirty="0">
                <a:solidFill>
                  <a:srgbClr val="1D8519"/>
                </a:solidFill>
                <a:latin typeface="Menlo-Regular" charset="0"/>
              </a:rPr>
              <a:t/>
            </a:r>
            <a:br>
              <a:rPr lang="zh-CN" altLang="mr-IN" dirty="0">
                <a:solidFill>
                  <a:srgbClr val="1D8519"/>
                </a:solidFill>
                <a:latin typeface="Menlo-Regular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{};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Derived1 :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) 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“Derived1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)”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};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mr-IN" dirty="0" smtClean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写覆盖</a:t>
            </a: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Derived2 :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) 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“Derived2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)”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};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误把参数写错了，不是重写覆盖，是重写隐藏</a:t>
            </a: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endParaRPr lang="fi-FI" altLang="zh-CN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222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重写覆盖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1341923"/>
            <a:ext cx="907769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main()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Derived1 d1;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Derived2 d2;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Base* p1 = &amp;d1;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Base* p2 = &amp;d2;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//d1.foo(); 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altLang="zh-CN" dirty="0" smtClean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由于派生类都定义了带参数的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，基类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对实例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不可见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//d2.foo();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p1-&gt;foo();  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altLang="zh-CN" dirty="0" smtClean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但是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虚函数表中有继承自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基类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的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虚函数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p2-&gt;foo();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d1.foo(3);</a:t>
            </a: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altLang="zh-CN" dirty="0" smtClean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d2.foo(3.0); 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调用的是派生类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foo(float )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p1-&gt;foo(3);  </a:t>
            </a:r>
            <a:r>
              <a:rPr lang="zh-CN" altLang="en-US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，虚函数表中是派生类的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foo(</a:t>
            </a:r>
            <a:r>
              <a:rPr lang="en-US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p2-&gt;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(3.0); </a:t>
            </a:r>
            <a:r>
              <a:rPr lang="mr-IN" altLang="zh-CN" dirty="0" smtClean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重写隐藏，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虚函数表中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是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继承自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基类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)</a:t>
            </a: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endParaRPr lang="fi-FI" altLang="zh-CN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5060205"/>
            <a:ext cx="3816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Derived1::foo(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Derived2::foo(float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Derived1::foo(</a:t>
            </a:r>
            <a:r>
              <a:rPr lang="en-US" altLang="zh-CN" b="1" dirty="0" err="1">
                <a:solidFill>
                  <a:srgbClr val="FF000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Base::foo(</a:t>
            </a:r>
            <a:r>
              <a:rPr lang="en-US" altLang="zh-CN" b="1" dirty="0" err="1">
                <a:solidFill>
                  <a:srgbClr val="FF000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AndaleMono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20098" y="5589240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919159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override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重写覆盖要满足的条件很多，很容易写错，可以使用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关键字辅助检查。</a:t>
            </a:r>
          </a:p>
          <a:p>
            <a:r>
              <a:rPr kumimoji="1" lang="en-US" altLang="zh-CN" dirty="0"/>
              <a:t>override</a:t>
            </a:r>
            <a:r>
              <a:rPr kumimoji="1" lang="zh-CN" altLang="en-US" dirty="0"/>
              <a:t>关键字明确地告诉编译器一个函数是对基类中一个</a:t>
            </a:r>
            <a:r>
              <a:rPr kumimoji="1" lang="zh-CN" altLang="en-US" dirty="0">
                <a:solidFill>
                  <a:srgbClr val="FF0000"/>
                </a:solidFill>
              </a:rPr>
              <a:t>虚函数</a:t>
            </a:r>
            <a:r>
              <a:rPr kumimoji="1" lang="zh-CN" altLang="en-US" dirty="0"/>
              <a:t>的重写覆盖，编译器将对重写覆盖要满足的条件进行检查，</a:t>
            </a:r>
            <a:r>
              <a:rPr kumimoji="1" lang="zh-CN" altLang="en-US" dirty="0">
                <a:solidFill>
                  <a:srgbClr val="FF0000"/>
                </a:solidFill>
              </a:rPr>
              <a:t>正确的重写覆盖</a:t>
            </a:r>
            <a:r>
              <a:rPr kumimoji="1" lang="zh-CN" altLang="en-US" dirty="0"/>
              <a:t>才能通过编译。</a:t>
            </a:r>
          </a:p>
          <a:p>
            <a:r>
              <a:rPr kumimoji="1" lang="zh-CN" altLang="en-US" dirty="0"/>
              <a:t>如果没有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关键字，但是满足了重写覆盖的各项条件，也能实现重写覆盖。它只是编译器的一个检查，正确实现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时，对编译结果没有影响。</a:t>
            </a:r>
          </a:p>
        </p:txBody>
      </p:sp>
    </p:spTree>
    <p:extLst>
      <p:ext uri="{BB962C8B-B14F-4D97-AF65-F5344CB8AC3E}">
        <p14:creationId xmlns:p14="http://schemas.microsoft.com/office/powerpoint/2010/main" val="165514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override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关键字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1412776"/>
            <a:ext cx="907769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mr-IN" altLang="zh-CN" dirty="0" err="1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include</a:t>
            </a:r>
            <a:r>
              <a:rPr lang="mr-IN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“</a:t>
            </a:r>
            <a:r>
              <a:rPr lang="mr-IN" altLang="zh-CN" dirty="0" err="1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()”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ndl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“</a:t>
            </a:r>
            <a:r>
              <a:rPr lang="mr-IN" altLang="zh-CN" dirty="0" err="1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)”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ndl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};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重载</a:t>
            </a:r>
            <a:r>
              <a:rPr lang="zh-CN" altLang="mr-IN" dirty="0">
                <a:solidFill>
                  <a:srgbClr val="1D8519"/>
                </a:solidFill>
                <a:latin typeface="Menlo-Regular" charset="0"/>
              </a:rPr>
              <a:t/>
            </a:r>
            <a:br>
              <a:rPr lang="zh-CN" altLang="mr-IN" dirty="0">
                <a:solidFill>
                  <a:srgbClr val="1D8519"/>
                </a:solidFill>
                <a:latin typeface="Menlo-Regular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{};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Derived1 :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) 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“Derived1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)”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}; </a:t>
            </a:r>
            <a:r>
              <a:rPr lang="mr-IN" altLang="zh-CN" dirty="0" smtClean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 smtClean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mr-IN" dirty="0" smtClean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写覆盖</a:t>
            </a: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Derived2 :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) 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“Derived2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)”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};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误把参数写错了，不是重写覆盖，是重写隐藏</a:t>
            </a: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endParaRPr lang="fi-FI" altLang="zh-CN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95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override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关键字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1341923"/>
            <a:ext cx="90776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Derived3 : 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Base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foo(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override</a:t>
            </a:r>
            <a:r>
              <a:rPr lang="mr-IN" altLang="zh-CN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{cout&lt;&lt;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"Derived3::foo(int )"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&lt;&lt;endl;};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重写覆盖正确，与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Derived1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等价</a:t>
            </a:r>
            <a:endParaRPr lang="en-US" altLang="zh-CN" dirty="0">
              <a:solidFill>
                <a:srgbClr val="1D851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//void foo(float ) override {};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参数不同，不是重写覆盖，编译错误</a:t>
            </a: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mr-IN" altLang="zh-CN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mr-IN" altLang="zh-CN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override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{};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非虚函数，编译错误</a:t>
            </a: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72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override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关键字</a:t>
            </a:r>
          </a:p>
        </p:txBody>
      </p:sp>
      <p:sp>
        <p:nvSpPr>
          <p:cNvPr id="4" name="矩形 3"/>
          <p:cNvSpPr/>
          <p:nvPr/>
        </p:nvSpPr>
        <p:spPr>
          <a:xfrm>
            <a:off x="251520" y="1052736"/>
            <a:ext cx="871296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Derived1 d1;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Derived2 d2;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Derived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 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* p1 = &amp;d1;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* p2 = &amp;d2;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= &amp;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//d1.foo();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由于派生类都定义了带参数的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，基类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对实例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不可见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//d2.foo();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但是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虚函数表中有继承自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基类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的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虚函数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p1-&gt;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();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p2-&gt;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d1.foo(3);</a:t>
            </a: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d2.foo(3.0);  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调用的是派生类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)</a:t>
            </a:r>
            <a:endParaRPr lang="zh-CN" altLang="en-US" dirty="0">
              <a:solidFill>
                <a:srgbClr val="1D851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(3);</a:t>
            </a: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p1-&gt;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(3); 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p2-&gt;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(3.0);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重写隐藏，调用的是基类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(3);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endParaRPr lang="fi-FI" altLang="zh-CN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28184" y="4077072"/>
            <a:ext cx="36724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Derived1::foo(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Derived2::foo(float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Derived3::foo(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Derived1::foo(</a:t>
            </a:r>
            <a:r>
              <a:rPr lang="en-US" altLang="zh-CN" b="1" dirty="0" err="1">
                <a:solidFill>
                  <a:srgbClr val="FF000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Base::foo(</a:t>
            </a:r>
            <a:r>
              <a:rPr lang="en-US" altLang="zh-CN" b="1" dirty="0" err="1">
                <a:solidFill>
                  <a:srgbClr val="FF000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Derived3::foo(</a:t>
            </a:r>
            <a:r>
              <a:rPr lang="en-US" altLang="zh-CN" b="1" dirty="0" err="1">
                <a:solidFill>
                  <a:srgbClr val="FF000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08930" y="3573016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675329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不想让使用者继承？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关键字</a:t>
            </a:r>
            <a:r>
              <a:rPr kumimoji="1" lang="en-US" altLang="zh-CN" dirty="0"/>
              <a:t>!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在</a:t>
            </a:r>
            <a:r>
              <a:rPr kumimoji="1" lang="zh-CN" altLang="en-US" b="1" dirty="0">
                <a:solidFill>
                  <a:srgbClr val="FF0000"/>
                </a:solidFill>
              </a:rPr>
              <a:t>虚函数声明或定义中</a:t>
            </a:r>
            <a:r>
              <a:rPr kumimoji="1" lang="zh-CN" altLang="en-US" dirty="0"/>
              <a:t>使用时， </a:t>
            </a:r>
            <a:r>
              <a:rPr kumimoji="1" lang="en-US" altLang="zh-CN" dirty="0"/>
              <a:t>final </a:t>
            </a:r>
            <a:r>
              <a:rPr kumimoji="1" lang="zh-CN" altLang="en-US" dirty="0"/>
              <a:t>确保函数为虚且不可被派生类重写。</a:t>
            </a:r>
            <a:r>
              <a:rPr lang="zh-CN" altLang="en-US" dirty="0">
                <a:latin typeface="华文楷体" panose="02010600040101010101" pitchFamily="2" charset="-122"/>
              </a:rPr>
              <a:t>可在继承关系链的“中途”进行设定，禁止后续派生类对指定虚函数重写。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在</a:t>
            </a:r>
            <a:r>
              <a:rPr kumimoji="1" lang="zh-CN" altLang="en-US" b="1" dirty="0">
                <a:solidFill>
                  <a:srgbClr val="FF0000"/>
                </a:solidFill>
              </a:rPr>
              <a:t>类定义</a:t>
            </a:r>
            <a:r>
              <a:rPr kumimoji="1" lang="zh-CN" altLang="en-US" dirty="0"/>
              <a:t>中使用时， </a:t>
            </a:r>
            <a:r>
              <a:rPr kumimoji="1" lang="en-US" altLang="zh-CN" dirty="0"/>
              <a:t>final </a:t>
            </a:r>
            <a:r>
              <a:rPr kumimoji="1" lang="zh-CN" altLang="en-US" dirty="0"/>
              <a:t>指定此类不可被继承。</a:t>
            </a:r>
          </a:p>
          <a:p>
            <a:pPr lvl="1"/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override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关键字</a:t>
            </a:r>
          </a:p>
        </p:txBody>
      </p:sp>
      <p:sp>
        <p:nvSpPr>
          <p:cNvPr id="5" name="矩形 4"/>
          <p:cNvSpPr/>
          <p:nvPr/>
        </p:nvSpPr>
        <p:spPr>
          <a:xfrm>
            <a:off x="827584" y="3212976"/>
            <a:ext cx="80648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foo(){};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void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foo()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final</a:t>
            </a:r>
            <a:r>
              <a:rPr lang="en-US" altLang="zh-CN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重写覆盖，且是最终覆盖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final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非虚函数，编译错误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final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A{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void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foo()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override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A::foo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已是最终覆盖，编译错误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不能被继承，编译错误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088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纯虚函数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196752"/>
            <a:ext cx="8047806" cy="5112568"/>
          </a:xfrm>
        </p:spPr>
        <p:txBody>
          <a:bodyPr/>
          <a:lstStyle/>
          <a:p>
            <a:r>
              <a:rPr kumimoji="1" lang="zh-CN" altLang="en-US" dirty="0"/>
              <a:t>虚函数还可以进一步声明为纯虚函数（如下所示），包含纯虚函数的类，通常被称为“</a:t>
            </a:r>
            <a:r>
              <a:rPr kumimoji="1" lang="zh-CN" altLang="en-US" dirty="0">
                <a:solidFill>
                  <a:srgbClr val="FF0000"/>
                </a:solidFill>
              </a:rPr>
              <a:t>抽象类</a:t>
            </a:r>
            <a:r>
              <a:rPr kumimoji="1" lang="zh-CN" altLang="en-US" dirty="0"/>
              <a:t>”。</a:t>
            </a:r>
          </a:p>
          <a:p>
            <a:pPr marL="457200" lvl="1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virtual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返回类型 函数名</a:t>
            </a:r>
            <a:r>
              <a:rPr kumimoji="1" lang="en-US" altLang="zh-CN" dirty="0"/>
              <a:t>(</a:t>
            </a:r>
            <a:r>
              <a:rPr kumimoji="1" lang="zh-CN" altLang="en-US" dirty="0"/>
              <a:t>形式参数</a:t>
            </a:r>
            <a:r>
              <a:rPr kumimoji="1" lang="en-US" altLang="zh-CN" dirty="0"/>
              <a:t>)</a:t>
            </a:r>
            <a:r>
              <a:rPr kumimoji="1" lang="zh-CN" altLang="en-US" b="1" dirty="0"/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=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0</a:t>
            </a:r>
            <a:r>
              <a:rPr kumimoji="1" lang="en-US" altLang="zh-CN" dirty="0">
                <a:solidFill>
                  <a:srgbClr val="FF0000"/>
                </a:solidFill>
              </a:rPr>
              <a:t>;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</a:p>
          <a:p>
            <a:r>
              <a:rPr kumimoji="1" lang="zh-CN" altLang="en-US" dirty="0"/>
              <a:t>抽象类不允许定义对象，定义基类为抽象类的主要用途是为派生类规定</a:t>
            </a:r>
            <a:r>
              <a:rPr kumimoji="1" lang="zh-CN" altLang="en-US" dirty="0">
                <a:solidFill>
                  <a:srgbClr val="FF0000"/>
                </a:solidFill>
              </a:rPr>
              <a:t>共性“接口”</a:t>
            </a:r>
          </a:p>
          <a:p>
            <a:pPr marL="457200" lvl="1" indent="0">
              <a:buNone/>
            </a:pPr>
            <a:r>
              <a:rPr kumimoji="1" lang="en-US" altLang="zh-CN" dirty="0"/>
              <a:t>class A {</a:t>
            </a:r>
          </a:p>
          <a:p>
            <a:pPr marL="457200" lvl="1" indent="0">
              <a:buNone/>
            </a:pPr>
            <a:r>
              <a:rPr kumimoji="1" lang="en-US" altLang="zh-CN" dirty="0"/>
              <a:t>public:</a:t>
            </a:r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>
                <a:solidFill>
                  <a:srgbClr val="FF0000"/>
                </a:solidFill>
              </a:rPr>
              <a:t>virtual</a:t>
            </a:r>
            <a:r>
              <a:rPr kumimoji="1" lang="en-US" altLang="zh-CN" dirty="0"/>
              <a:t> void f() </a:t>
            </a:r>
            <a:r>
              <a:rPr kumimoji="1" lang="en-US" altLang="zh-CN" dirty="0">
                <a:solidFill>
                  <a:srgbClr val="FF0000"/>
                </a:solidFill>
              </a:rPr>
              <a:t>= 0</a:t>
            </a:r>
            <a:r>
              <a:rPr kumimoji="1" lang="en-US" altLang="zh-CN" dirty="0"/>
              <a:t>; </a:t>
            </a:r>
            <a:r>
              <a:rPr kumimoji="1" lang="en-US" altLang="zh-CN" dirty="0">
                <a:solidFill>
                  <a:srgbClr val="008000"/>
                </a:solidFill>
              </a:rPr>
              <a:t>/// </a:t>
            </a:r>
            <a:r>
              <a:rPr kumimoji="1" lang="zh-CN" altLang="en-US" dirty="0">
                <a:solidFill>
                  <a:srgbClr val="008000"/>
                </a:solidFill>
              </a:rPr>
              <a:t>可在类外定义函数体提供默认实现。派生类通过 </a:t>
            </a:r>
            <a:r>
              <a:rPr kumimoji="1" lang="en-US" altLang="zh-CN" dirty="0">
                <a:solidFill>
                  <a:srgbClr val="008000"/>
                </a:solidFill>
              </a:rPr>
              <a:t>A::f()</a:t>
            </a:r>
            <a:r>
              <a:rPr kumimoji="1" lang="zh-CN" altLang="en-US" dirty="0">
                <a:solidFill>
                  <a:srgbClr val="008000"/>
                </a:solidFill>
              </a:rPr>
              <a:t> 调用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};</a:t>
            </a:r>
          </a:p>
          <a:p>
            <a:pPr marL="457200" lvl="1" indent="0">
              <a:buNone/>
            </a:pPr>
            <a:r>
              <a:rPr kumimoji="1" lang="en-US" altLang="zh-CN" b="1" dirty="0">
                <a:solidFill>
                  <a:srgbClr val="FF0000"/>
                </a:solidFill>
              </a:rPr>
              <a:t>A </a:t>
            </a:r>
            <a:r>
              <a:rPr kumimoji="1" lang="en-US" altLang="zh-CN" b="1" dirty="0" err="1">
                <a:solidFill>
                  <a:srgbClr val="FF0000"/>
                </a:solidFill>
              </a:rPr>
              <a:t>obj</a:t>
            </a:r>
            <a:r>
              <a:rPr kumimoji="1" lang="en-US" altLang="zh-CN" b="1" dirty="0">
                <a:solidFill>
                  <a:srgbClr val="FF0000"/>
                </a:solidFill>
              </a:rPr>
              <a:t>;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008000"/>
                </a:solidFill>
              </a:rPr>
              <a:t>/// </a:t>
            </a:r>
            <a:r>
              <a:rPr kumimoji="1" lang="zh-CN" altLang="en-US" dirty="0">
                <a:solidFill>
                  <a:srgbClr val="008000"/>
                </a:solidFill>
              </a:rPr>
              <a:t>不准抽象类定义对象！编译不通过！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03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成员访问权限</a:t>
            </a:r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156743"/>
              </p:ext>
            </p:extLst>
          </p:nvPr>
        </p:nvGraphicFramePr>
        <p:xfrm>
          <a:off x="153715" y="1458799"/>
          <a:ext cx="8882780" cy="2232026"/>
        </p:xfrm>
        <a:graphic>
          <a:graphicData uri="http://schemas.openxmlformats.org/drawingml/2006/table">
            <a:tbl>
              <a:tblPr/>
              <a:tblGrid>
                <a:gridCol w="1910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761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73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794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039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464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088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813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318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继承表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继承方法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1800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public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private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protected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31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基类中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成员类型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public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pub/yes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8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private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1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protected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Line 46"/>
          <p:cNvSpPr>
            <a:spLocks noChangeShapeType="1"/>
          </p:cNvSpPr>
          <p:nvPr/>
        </p:nvSpPr>
        <p:spPr bwMode="auto">
          <a:xfrm>
            <a:off x="4284663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Text Box 47"/>
          <p:cNvSpPr txBox="1">
            <a:spLocks noChangeArrowheads="1"/>
          </p:cNvSpPr>
          <p:nvPr/>
        </p:nvSpPr>
        <p:spPr bwMode="auto">
          <a:xfrm>
            <a:off x="323850" y="3884191"/>
            <a:ext cx="3671888" cy="7078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solidFill>
                  <a:srgbClr val="7030A0"/>
                </a:solidFill>
              </a:rPr>
              <a:t>派生类成员函数</a:t>
            </a:r>
            <a:r>
              <a:rPr kumimoji="0" lang="zh-CN" altLang="en-US" sz="2000" b="1" dirty="0"/>
              <a:t>是否能访问基类成员</a:t>
            </a:r>
            <a:endParaRPr kumimoji="0" lang="en-US" altLang="zh-CN" sz="2000" b="1" dirty="0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>
            <a:off x="5003800" y="3741316"/>
            <a:ext cx="0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Text Box 49"/>
          <p:cNvSpPr txBox="1">
            <a:spLocks noChangeArrowheads="1"/>
          </p:cNvSpPr>
          <p:nvPr/>
        </p:nvSpPr>
        <p:spPr bwMode="auto">
          <a:xfrm>
            <a:off x="4140200" y="4676353"/>
            <a:ext cx="4031873" cy="707886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latin typeface="+mn-lt"/>
                <a:ea typeface="宋体" charset="-122"/>
              </a:rPr>
              <a:t>基类成员在派生类中的成员类型，</a:t>
            </a:r>
          </a:p>
          <a:p>
            <a:pPr eaLnBrk="1" hangingPunct="1">
              <a:defRPr/>
            </a:pPr>
            <a:r>
              <a:rPr lang="zh-CN" altLang="en-US" sz="2000" b="1" dirty="0">
                <a:solidFill>
                  <a:srgbClr val="008000"/>
                </a:solidFill>
                <a:latin typeface="+mn-lt"/>
                <a:ea typeface="宋体" charset="-122"/>
              </a:rPr>
              <a:t>派生类对象</a:t>
            </a:r>
            <a:r>
              <a:rPr lang="zh-CN" altLang="en-US" sz="2000" b="1" dirty="0">
                <a:latin typeface="+mn-lt"/>
                <a:ea typeface="宋体" charset="-122"/>
              </a:rPr>
              <a:t>是否能访问基类成员</a:t>
            </a:r>
            <a:endParaRPr lang="en-US" altLang="zh-CN" sz="2000" b="1" dirty="0">
              <a:solidFill>
                <a:srgbClr val="0000FF"/>
              </a:solidFill>
              <a:latin typeface="+mn-lt"/>
              <a:ea typeface="宋体" charset="-122"/>
            </a:endParaRPr>
          </a:p>
        </p:txBody>
      </p:sp>
      <p:sp>
        <p:nvSpPr>
          <p:cNvPr id="13" name="Line 48"/>
          <p:cNvSpPr>
            <a:spLocks noChangeShapeType="1"/>
          </p:cNvSpPr>
          <p:nvPr/>
        </p:nvSpPr>
        <p:spPr bwMode="auto">
          <a:xfrm>
            <a:off x="6588224" y="3741316"/>
            <a:ext cx="0" cy="9350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" name="Line 48"/>
          <p:cNvSpPr>
            <a:spLocks noChangeShapeType="1"/>
          </p:cNvSpPr>
          <p:nvPr/>
        </p:nvSpPr>
        <p:spPr bwMode="auto">
          <a:xfrm>
            <a:off x="8460432" y="3741316"/>
            <a:ext cx="0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" name="Line 48"/>
          <p:cNvSpPr>
            <a:spLocks noChangeShapeType="1"/>
          </p:cNvSpPr>
          <p:nvPr/>
        </p:nvSpPr>
        <p:spPr bwMode="auto">
          <a:xfrm>
            <a:off x="5003800" y="4460453"/>
            <a:ext cx="345663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6" name="Line 46"/>
          <p:cNvSpPr>
            <a:spLocks noChangeShapeType="1"/>
          </p:cNvSpPr>
          <p:nvPr/>
        </p:nvSpPr>
        <p:spPr bwMode="auto">
          <a:xfrm>
            <a:off x="5796136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" name="Line 46"/>
          <p:cNvSpPr>
            <a:spLocks noChangeShapeType="1"/>
          </p:cNvSpPr>
          <p:nvPr/>
        </p:nvSpPr>
        <p:spPr bwMode="auto">
          <a:xfrm>
            <a:off x="7452320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" name="Line 48"/>
          <p:cNvSpPr>
            <a:spLocks noChangeShapeType="1"/>
          </p:cNvSpPr>
          <p:nvPr/>
        </p:nvSpPr>
        <p:spPr bwMode="auto">
          <a:xfrm>
            <a:off x="3995738" y="4173116"/>
            <a:ext cx="345658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9" name="文本框 1"/>
          <p:cNvSpPr txBox="1">
            <a:spLocks noChangeArrowheads="1"/>
          </p:cNvSpPr>
          <p:nvPr/>
        </p:nvSpPr>
        <p:spPr bwMode="auto">
          <a:xfrm>
            <a:off x="539750" y="5457403"/>
            <a:ext cx="23034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prv: private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pro: protected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pub: public</a:t>
            </a:r>
            <a:endParaRPr kumimoji="0" lang="zh-CN" altLang="en-US" sz="1800"/>
          </a:p>
        </p:txBody>
      </p:sp>
      <p:sp>
        <p:nvSpPr>
          <p:cNvPr id="3" name="矩形 2"/>
          <p:cNvSpPr/>
          <p:nvPr/>
        </p:nvSpPr>
        <p:spPr>
          <a:xfrm>
            <a:off x="3510136" y="5710611"/>
            <a:ext cx="5310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类似集合交运算（成员类型与继承方法之间的交）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Order: public </a:t>
            </a:r>
            <a:r>
              <a:rPr kumimoji="1" lang="zh-CN" altLang="en-US" b="1" dirty="0"/>
              <a:t>    </a:t>
            </a:r>
            <a:r>
              <a:rPr kumimoji="1" lang="zh-CN" altLang="en-US" dirty="0"/>
              <a:t> </a:t>
            </a:r>
            <a:r>
              <a:rPr kumimoji="1" lang="en-US" altLang="zh-CN" dirty="0"/>
              <a:t> protected </a:t>
            </a:r>
            <a:r>
              <a:rPr kumimoji="1" lang="zh-CN" altLang="en-US" b="1" dirty="0"/>
              <a:t>   </a:t>
            </a:r>
            <a:r>
              <a:rPr kumimoji="1" lang="en-US" altLang="zh-CN" dirty="0"/>
              <a:t> </a:t>
            </a:r>
            <a:r>
              <a:rPr kumimoji="1" lang="zh-CN" altLang="en-US" dirty="0"/>
              <a:t>  </a:t>
            </a:r>
            <a:r>
              <a:rPr kumimoji="1" lang="en-US" altLang="zh-CN" dirty="0"/>
              <a:t>private</a:t>
            </a:r>
          </a:p>
        </p:txBody>
      </p:sp>
      <p:sp>
        <p:nvSpPr>
          <p:cNvPr id="21" name="文本框 20"/>
          <p:cNvSpPr txBox="1"/>
          <p:nvPr/>
        </p:nvSpPr>
        <p:spPr>
          <a:xfrm rot="10800000">
            <a:off x="6001708" y="6338306"/>
            <a:ext cx="492443" cy="2590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000" b="1" dirty="0"/>
              <a:t>U</a:t>
            </a:r>
            <a:endParaRPr kumimoji="1" lang="zh-CN" altLang="en-US" sz="2000" b="1" dirty="0"/>
          </a:p>
        </p:txBody>
      </p:sp>
      <p:sp>
        <p:nvSpPr>
          <p:cNvPr id="22" name="文本框 21"/>
          <p:cNvSpPr txBox="1"/>
          <p:nvPr/>
        </p:nvSpPr>
        <p:spPr>
          <a:xfrm rot="10800000">
            <a:off x="4799637" y="6338306"/>
            <a:ext cx="492443" cy="2590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000" b="1" dirty="0"/>
              <a:t>U</a:t>
            </a: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18097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抽象类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196752"/>
            <a:ext cx="8047806" cy="5112568"/>
          </a:xfrm>
        </p:spPr>
        <p:txBody>
          <a:bodyPr/>
          <a:lstStyle/>
          <a:p>
            <a:r>
              <a:rPr kumimoji="1" lang="zh-CN" altLang="en-US" dirty="0"/>
              <a:t>定义：含有至少一个纯虚函数。</a:t>
            </a:r>
          </a:p>
          <a:p>
            <a:r>
              <a:rPr kumimoji="1" lang="zh-CN" altLang="en-US" dirty="0"/>
              <a:t>特点：</a:t>
            </a:r>
          </a:p>
          <a:p>
            <a:pPr lvl="1"/>
            <a:r>
              <a:rPr kumimoji="1" lang="zh-CN" altLang="en-US" dirty="0"/>
              <a:t>不允许定义对象。</a:t>
            </a:r>
          </a:p>
          <a:p>
            <a:pPr lvl="1"/>
            <a:r>
              <a:rPr kumimoji="1" lang="zh-CN" altLang="en-US" dirty="0"/>
              <a:t>只能为派生类提供接口。</a:t>
            </a:r>
          </a:p>
          <a:p>
            <a:pPr lvl="1"/>
            <a:r>
              <a:rPr kumimoji="1" lang="zh-CN" altLang="en-US" dirty="0"/>
              <a:t>能避免对象切片：保证只有指针和引用能被向上类型转换。</a:t>
            </a:r>
          </a:p>
          <a:p>
            <a:r>
              <a:rPr kumimoji="1" lang="zh-CN" altLang="en-US" dirty="0"/>
              <a:t>应用场景：</a:t>
            </a:r>
          </a:p>
          <a:p>
            <a:pPr marL="0" indent="0">
              <a:buNone/>
            </a:pPr>
            <a:endParaRPr kumimoji="1"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11560" y="3789040"/>
            <a:ext cx="7863274" cy="2808312"/>
            <a:chOff x="114" y="1062"/>
            <a:chExt cx="5488" cy="1960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264" y="1062"/>
              <a:ext cx="91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Shape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903" y="1751"/>
              <a:ext cx="96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Shape2D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531" y="1750"/>
              <a:ext cx="96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Shape3D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14" y="2686"/>
              <a:ext cx="72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Circle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744" y="1435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384" y="2105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384" y="1570"/>
              <a:ext cx="263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384" y="1570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014" y="1570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73" y="2386"/>
              <a:ext cx="1927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907" y="2686"/>
              <a:ext cx="907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Triangle</a:t>
              </a: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881" y="2686"/>
              <a:ext cx="96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Rectangle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77" y="23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384" y="2387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2400" y="23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2910" y="2686"/>
              <a:ext cx="72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Sphere</a:t>
              </a: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4015" y="2105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268" y="2386"/>
              <a:ext cx="176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703" y="2686"/>
              <a:ext cx="607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Cube</a:t>
              </a: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377" y="2686"/>
              <a:ext cx="1225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Tetrahedron</a:t>
              </a: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272" y="23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4015" y="238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5031" y="23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357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11864"/>
            <a:ext cx="828092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 void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motion()=0;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Pet::motion(){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"Pet</a:t>
            </a:r>
            <a:r>
              <a:rPr lang="zh-CN" altLang="en-US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motion:</a:t>
            </a:r>
            <a:r>
              <a:rPr lang="zh-CN" altLang="en-US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Dog: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 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motion()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override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{Pet::motion();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"dog run"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Bird: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 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motion()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override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{Pet::motion();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"bird fly"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Pet*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Dog;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向上类型转换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p-&gt;motion();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p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Bird;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向上类型转换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p-&gt;motion();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//p =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Pet;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不允许定义抽象类对象</a:t>
            </a:r>
            <a:endParaRPr lang="en-US" altLang="zh-CN" dirty="0">
              <a:solidFill>
                <a:srgbClr val="1D8519"/>
              </a:solidFill>
              <a:latin typeface="Menlo-Regular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示例</a:t>
            </a:r>
          </a:p>
        </p:txBody>
      </p:sp>
      <p:sp>
        <p:nvSpPr>
          <p:cNvPr id="7" name="矩形 6"/>
          <p:cNvSpPr/>
          <p:nvPr/>
        </p:nvSpPr>
        <p:spPr>
          <a:xfrm>
            <a:off x="6230516" y="5733256"/>
            <a:ext cx="34540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Pet motion: dog run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Pet motion: bird fly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00192" y="5271591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837367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AF034E5-8913-4FC9-9CF4-5B7E0DD4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0D4A7C6-C25C-4D7D-8BE8-698AD2018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基类纯虚函数被派生类重写覆盖之前仍是纯虚函数。因此当继承一个抽象类时，必须实现所有纯虚函数，否则继承出的类也是抽象类。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纯虚析构</a:t>
            </a:r>
            <a:r>
              <a:rPr kumimoji="1" lang="zh-CN" altLang="en-US" dirty="0"/>
              <a:t>函数除外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4517C3F-2029-47A4-B7E8-7F00E88E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6016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纯虚析构函数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196752"/>
            <a:ext cx="8047806" cy="5112568"/>
          </a:xfrm>
        </p:spPr>
        <p:txBody>
          <a:bodyPr/>
          <a:lstStyle/>
          <a:p>
            <a:r>
              <a:rPr kumimoji="1" lang="zh-CN" altLang="en-US" sz="2400" dirty="0"/>
              <a:t>纯虚析构函数</a:t>
            </a:r>
            <a:r>
              <a:rPr kumimoji="1" lang="zh-CN" altLang="en-US" sz="2400" dirty="0">
                <a:solidFill>
                  <a:srgbClr val="FF0000"/>
                </a:solidFill>
              </a:rPr>
              <a:t>必须</a:t>
            </a:r>
            <a:r>
              <a:rPr kumimoji="1" lang="zh-CN" altLang="en-US" sz="2400" dirty="0"/>
              <a:t>有函数体</a:t>
            </a:r>
          </a:p>
          <a:p>
            <a:r>
              <a:rPr kumimoji="1" lang="zh-CN" altLang="en-US" sz="2400" dirty="0"/>
              <a:t>目的：使基类成为</a:t>
            </a:r>
            <a:r>
              <a:rPr kumimoji="1" lang="zh-CN" altLang="en-US" sz="2400" dirty="0">
                <a:solidFill>
                  <a:srgbClr val="FF0000"/>
                </a:solidFill>
              </a:rPr>
              <a:t>抽象类</a:t>
            </a:r>
            <a:r>
              <a:rPr kumimoji="1" lang="zh-CN" altLang="en-US" sz="2400" dirty="0"/>
              <a:t>，不能创建基类的对象。如果有其他函数是纯虚函数，则析构函数不必是纯虚的。</a:t>
            </a:r>
          </a:p>
          <a:p>
            <a:r>
              <a:rPr kumimoji="1" lang="zh-CN" altLang="en-US" sz="2400" dirty="0"/>
              <a:t>一般的纯虚函数，派生类必须实现，否则</a:t>
            </a:r>
            <a:r>
              <a:rPr kumimoji="1" lang="zh-CN" altLang="en-US" sz="2400" dirty="0">
                <a:solidFill>
                  <a:srgbClr val="FF0000"/>
                </a:solidFill>
              </a:rPr>
              <a:t>派生类仍为抽象类</a:t>
            </a:r>
            <a:r>
              <a:rPr kumimoji="1" lang="zh-CN" altLang="en-US" sz="2400" dirty="0"/>
              <a:t>。</a:t>
            </a:r>
            <a:endParaRPr kumimoji="1" lang="en-US" altLang="zh-CN" sz="2400" dirty="0"/>
          </a:p>
          <a:p>
            <a:r>
              <a:rPr kumimoji="1" lang="zh-CN" altLang="en-US" sz="2400" dirty="0"/>
              <a:t>纯虚析构函数，编译器可以自动生成默认析构函数，不必显式实现，</a:t>
            </a:r>
            <a:r>
              <a:rPr kumimoji="1" lang="zh-CN" altLang="en-US" sz="2400" dirty="0">
                <a:solidFill>
                  <a:srgbClr val="FF0000"/>
                </a:solidFill>
              </a:rPr>
              <a:t>派生类不是抽象类，可以定义派生类对象</a:t>
            </a:r>
            <a:r>
              <a:rPr kumimoji="1" lang="zh-CN" altLang="en-US" sz="2400" dirty="0"/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971600" y="4293096"/>
            <a:ext cx="698361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 {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virtual ~B()=0; };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B::~B() {}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///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必须有函数体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 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 {};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main() {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编译错误，基类是抽象类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 d1;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965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向下类型转换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kumimoji="1" lang="zh-CN" altLang="en-US" dirty="0"/>
              <a:t>基类指针</a:t>
            </a:r>
            <a:r>
              <a:rPr kumimoji="1" lang="en-US" altLang="zh-CN" dirty="0"/>
              <a:t>/</a:t>
            </a:r>
            <a:r>
              <a:rPr kumimoji="1" lang="zh-CN" altLang="en-US" dirty="0"/>
              <a:t>引用转换成派生类指针</a:t>
            </a:r>
            <a:r>
              <a:rPr kumimoji="1" lang="en-US" altLang="zh-CN" dirty="0"/>
              <a:t>/</a:t>
            </a:r>
            <a:r>
              <a:rPr kumimoji="1" lang="zh-CN" altLang="en-US" dirty="0"/>
              <a:t>引用，则称为</a:t>
            </a:r>
            <a:r>
              <a:rPr kumimoji="1" lang="zh-CN" altLang="en-US" dirty="0">
                <a:solidFill>
                  <a:srgbClr val="FF0000"/>
                </a:solidFill>
              </a:rPr>
              <a:t>向下类型转换</a:t>
            </a:r>
            <a:r>
              <a:rPr kumimoji="1" lang="zh-CN" altLang="en-US" dirty="0"/>
              <a:t>。（类层次中向下移动）</a:t>
            </a:r>
          </a:p>
          <a:p>
            <a:r>
              <a:rPr kumimoji="1" lang="zh-CN" altLang="en-US" dirty="0"/>
              <a:t>为什么要向下类型转换？</a:t>
            </a:r>
          </a:p>
          <a:p>
            <a:pPr lvl="1"/>
            <a:r>
              <a:rPr kumimoji="1" lang="zh-CN" altLang="en-US" dirty="0"/>
              <a:t>当我们用基类指针表示各种派生类时</a:t>
            </a:r>
            <a:r>
              <a:rPr kumimoji="1" lang="en-US" altLang="zh-CN" dirty="0"/>
              <a:t>(</a:t>
            </a:r>
            <a:r>
              <a:rPr kumimoji="1" lang="zh-CN" altLang="en-US" dirty="0"/>
              <a:t>向上类型转换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，保留了他们的</a:t>
            </a:r>
            <a:r>
              <a:rPr kumimoji="1" lang="zh-CN" altLang="en-US" dirty="0">
                <a:solidFill>
                  <a:srgbClr val="FF0000"/>
                </a:solidFill>
              </a:rPr>
              <a:t>共性</a:t>
            </a:r>
            <a:r>
              <a:rPr kumimoji="1" lang="zh-CN" altLang="en-US" dirty="0"/>
              <a:t>，但是丢失了他们的</a:t>
            </a:r>
            <a:r>
              <a:rPr kumimoji="1" lang="zh-CN" altLang="en-US" dirty="0">
                <a:solidFill>
                  <a:srgbClr val="FF0000"/>
                </a:solidFill>
              </a:rPr>
              <a:t>特性</a:t>
            </a:r>
            <a:r>
              <a:rPr kumimoji="1" lang="zh-CN" altLang="en-US" dirty="0"/>
              <a:t>。如果此时要表现特性，则可以使用向下类型转换。</a:t>
            </a:r>
          </a:p>
          <a:p>
            <a:pPr lvl="1"/>
            <a:r>
              <a:rPr kumimoji="1" lang="zh-CN" altLang="en-US" dirty="0"/>
              <a:t>比如我们可以使用</a:t>
            </a:r>
            <a:r>
              <a:rPr kumimoji="1" lang="zh-CN" altLang="en-US" dirty="0">
                <a:solidFill>
                  <a:srgbClr val="FF0000"/>
                </a:solidFill>
              </a:rPr>
              <a:t>基类指针数组</a:t>
            </a:r>
            <a:r>
              <a:rPr kumimoji="1" lang="zh-CN" altLang="en-US" dirty="0"/>
              <a:t>对各种派生类对象进行管理，当具体处理时我们可以将基类指针转换为实际的派生类指针，进而调用派生类</a:t>
            </a:r>
            <a:r>
              <a:rPr kumimoji="1" lang="zh-CN" altLang="en-US" dirty="0">
                <a:solidFill>
                  <a:srgbClr val="FF0000"/>
                </a:solidFill>
              </a:rPr>
              <a:t>专有</a:t>
            </a:r>
            <a:r>
              <a:rPr kumimoji="1" lang="zh-CN" altLang="en-US" dirty="0"/>
              <a:t>的接口。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如何确保转换的正确性？</a:t>
            </a:r>
          </a:p>
          <a:p>
            <a:pPr lvl="1"/>
            <a:r>
              <a:rPr kumimoji="1" lang="zh-CN" altLang="en-US" dirty="0"/>
              <a:t>如何保证基类指针指向的对象也可以被要转换的派生类的指针指向？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 借助虚函数表进行</a:t>
            </a:r>
            <a:r>
              <a:rPr kumimoji="1" lang="zh-CN" altLang="en-US" dirty="0">
                <a:solidFill>
                  <a:srgbClr val="FF0000"/>
                </a:solidFill>
              </a:rPr>
              <a:t>动态类型检查</a:t>
            </a:r>
            <a:r>
              <a:rPr kumimoji="1"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420874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1540" y="428178"/>
            <a:ext cx="828092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Pet { 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virtual 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~Pet() {} };</a:t>
            </a:r>
          </a:p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Dog : 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Pet { </a:t>
            </a:r>
          </a:p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: 	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run() { </a:t>
            </a:r>
            <a:r>
              <a:rPr lang="en-US" altLang="zh-CN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&lt;&lt; "dog run" &lt;&lt; </a:t>
            </a:r>
            <a:r>
              <a:rPr lang="en-US" altLang="zh-CN" sz="1600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Bird : 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Pet {</a:t>
            </a:r>
          </a:p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: 	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fly() { </a:t>
            </a:r>
            <a:r>
              <a:rPr lang="en-US" altLang="zh-CN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&lt;&lt; "bird fly" &lt;&lt; </a:t>
            </a:r>
            <a:r>
              <a:rPr lang="en-US" altLang="zh-CN" sz="1600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action(Pet* p)</a:t>
            </a:r>
          </a:p>
          <a:p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auto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d = </a:t>
            </a:r>
            <a:r>
              <a:rPr lang="en-US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dynamic_cast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&lt;Dog*&gt;(p);	</a:t>
            </a:r>
            <a:r>
              <a:rPr lang="en-US" altLang="zh-CN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en-US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向下类型转换</a:t>
            </a:r>
          </a:p>
          <a:p>
            <a:r>
              <a:rPr lang="zh-CN" alt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auto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b = </a:t>
            </a:r>
            <a:r>
              <a:rPr lang="en-US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dynamic_cast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&lt;Bird*&gt;(p);	</a:t>
            </a:r>
            <a:r>
              <a:rPr lang="en-US" altLang="zh-CN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en-US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向下类型转换</a:t>
            </a:r>
          </a:p>
          <a:p>
            <a:r>
              <a:rPr lang="zh-CN" alt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(d)</a:t>
            </a:r>
            <a:r>
              <a:rPr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en-US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运行时根据实际类型表现特性</a:t>
            </a:r>
            <a:endParaRPr lang="en-US" altLang="zh-CN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		d-&gt;run();</a:t>
            </a:r>
          </a:p>
          <a:p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(b)</a:t>
            </a:r>
          </a:p>
          <a:p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		b-&gt;fly();</a:t>
            </a:r>
          </a:p>
          <a:p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altLang="zh-CN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main() {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Pet* p[2];</a:t>
            </a:r>
          </a:p>
          <a:p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	p[0] = 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Dog; </a:t>
            </a:r>
            <a:r>
              <a:rPr lang="en-US" altLang="zh-CN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en-US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向上类型转换</a:t>
            </a:r>
          </a:p>
          <a:p>
            <a:r>
              <a:rPr lang="zh-CN" alt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p[1]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Bird; </a:t>
            </a:r>
            <a:r>
              <a:rPr lang="en-US" altLang="zh-CN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en-US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向上类型转换</a:t>
            </a:r>
          </a:p>
          <a:p>
            <a:r>
              <a:rPr lang="zh-CN" alt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mr-IN" altLang="zh-CN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&lt; 2; ++</a:t>
            </a:r>
            <a:r>
              <a:rPr lang="mr-IN" altLang="zh-CN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) {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sz="16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action(p[</a:t>
            </a:r>
            <a:r>
              <a:rPr lang="en-US" altLang="zh-CN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]);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is-IS" altLang="zh-CN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4248" y="168882"/>
            <a:ext cx="212606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示例</a:t>
            </a:r>
          </a:p>
        </p:txBody>
      </p:sp>
      <p:sp>
        <p:nvSpPr>
          <p:cNvPr id="7" name="矩形 6"/>
          <p:cNvSpPr/>
          <p:nvPr/>
        </p:nvSpPr>
        <p:spPr>
          <a:xfrm>
            <a:off x="6230516" y="5733256"/>
            <a:ext cx="2445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dog run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bird fly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00192" y="5271591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327746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向下类型转换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556792"/>
            <a:ext cx="8191822" cy="4749029"/>
          </a:xfrm>
        </p:spPr>
        <p:txBody>
          <a:bodyPr/>
          <a:lstStyle/>
          <a:p>
            <a:r>
              <a:rPr kumimoji="1" lang="en-US" altLang="zh-CN" dirty="0" err="1"/>
              <a:t>c++</a:t>
            </a:r>
            <a:r>
              <a:rPr kumimoji="1" lang="zh-CN" altLang="en-US" dirty="0"/>
              <a:t>提供了一个特殊的显式类型转换，称为</a:t>
            </a:r>
            <a:r>
              <a:rPr kumimoji="1" lang="en-US" altLang="zh-CN" dirty="0" err="1"/>
              <a:t>dynamic_cast</a:t>
            </a:r>
            <a:r>
              <a:rPr kumimoji="1" lang="zh-CN" altLang="en-US" dirty="0"/>
              <a:t>，是一种</a:t>
            </a:r>
            <a:r>
              <a:rPr kumimoji="1" lang="zh-CN" altLang="en-US" dirty="0">
                <a:solidFill>
                  <a:srgbClr val="FF0000"/>
                </a:solidFill>
              </a:rPr>
              <a:t>安全类型</a:t>
            </a:r>
            <a:r>
              <a:rPr kumimoji="1" lang="zh-CN" altLang="en-US" dirty="0"/>
              <a:t>向下类型转换。</a:t>
            </a:r>
          </a:p>
          <a:p>
            <a:pPr lvl="1"/>
            <a:r>
              <a:rPr kumimoji="1" lang="zh-CN" altLang="en-US" dirty="0"/>
              <a:t>使用</a:t>
            </a:r>
            <a:r>
              <a:rPr kumimoji="1" lang="en-US" altLang="zh-CN" dirty="0" err="1"/>
              <a:t>dynamic_cast</a:t>
            </a:r>
            <a:r>
              <a:rPr kumimoji="1" lang="zh-CN" altLang="en-US" dirty="0">
                <a:solidFill>
                  <a:srgbClr val="FF0000"/>
                </a:solidFill>
              </a:rPr>
              <a:t>必须有虚函数</a:t>
            </a:r>
            <a:r>
              <a:rPr kumimoji="1" lang="zh-CN" altLang="en-US" dirty="0"/>
              <a:t>，因为它使用了存储在虚函数表中的信息判断实际的类型。</a:t>
            </a:r>
          </a:p>
          <a:p>
            <a:r>
              <a:rPr kumimoji="1" lang="zh-CN" altLang="en-US" dirty="0"/>
              <a:t>使用方法：</a:t>
            </a:r>
          </a:p>
          <a:p>
            <a:pPr lvl="1"/>
            <a:r>
              <a:rPr kumimoji="1" lang="mr-IN" altLang="zh-CN" dirty="0" err="1"/>
              <a:t>obj</a:t>
            </a:r>
            <a:r>
              <a:rPr kumimoji="1" lang="en-US" altLang="zh-CN" dirty="0"/>
              <a:t>_p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obj_r</a:t>
            </a:r>
            <a:r>
              <a:rPr kumimoji="1" lang="zh-CN" altLang="en-US" dirty="0"/>
              <a:t>分别是</a:t>
            </a:r>
            <a:r>
              <a:rPr kumimoji="1" lang="en-US" altLang="zh-CN" dirty="0"/>
              <a:t>T1</a:t>
            </a:r>
            <a:r>
              <a:rPr kumimoji="1" lang="zh-CN" altLang="en-US" dirty="0"/>
              <a:t>类型的指针和引用</a:t>
            </a:r>
            <a:endParaRPr kumimoji="1" lang="mr-IN" altLang="zh-CN" dirty="0"/>
          </a:p>
          <a:p>
            <a:pPr lvl="1"/>
            <a:r>
              <a:rPr kumimoji="1" lang="mr-IN" altLang="zh-CN" dirty="0"/>
              <a:t>T2* </a:t>
            </a:r>
            <a:r>
              <a:rPr kumimoji="1" lang="mr-IN" altLang="zh-CN" dirty="0" err="1"/>
              <a:t>pObj</a:t>
            </a:r>
            <a:r>
              <a:rPr kumimoji="1" lang="mr-IN" altLang="zh-CN" dirty="0"/>
              <a:t> = </a:t>
            </a:r>
            <a:r>
              <a:rPr kumimoji="1" lang="mr-IN" altLang="zh-CN" dirty="0" err="1">
                <a:solidFill>
                  <a:srgbClr val="FF0000"/>
                </a:solidFill>
              </a:rPr>
              <a:t>dynamic_cast</a:t>
            </a:r>
            <a:r>
              <a:rPr kumimoji="1" lang="mr-IN" altLang="zh-CN" dirty="0"/>
              <a:t>&lt;T2</a:t>
            </a:r>
            <a:r>
              <a:rPr kumimoji="1" lang="zh-CN" altLang="en-US" dirty="0"/>
              <a:t>*</a:t>
            </a:r>
            <a:r>
              <a:rPr kumimoji="1" lang="en-US" altLang="zh-CN" dirty="0"/>
              <a:t>&gt;(</a:t>
            </a:r>
            <a:r>
              <a:rPr kumimoji="1" lang="mr-IN" altLang="zh-CN" dirty="0" err="1"/>
              <a:t>obj</a:t>
            </a:r>
            <a:r>
              <a:rPr kumimoji="1" lang="en-US" altLang="zh-CN" dirty="0"/>
              <a:t>_p);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	</a:t>
            </a:r>
            <a:r>
              <a:rPr kumimoji="1" lang="mr-IN" altLang="zh-CN" dirty="0">
                <a:solidFill>
                  <a:srgbClr val="008000"/>
                </a:solidFill>
              </a:rPr>
              <a:t>//</a:t>
            </a:r>
            <a:r>
              <a:rPr kumimoji="1" lang="zh-CN" altLang="mr-IN" dirty="0">
                <a:solidFill>
                  <a:srgbClr val="008000"/>
                </a:solidFill>
              </a:rPr>
              <a:t>转换为</a:t>
            </a:r>
            <a:r>
              <a:rPr kumimoji="1" lang="mr-IN" altLang="zh-CN" dirty="0">
                <a:solidFill>
                  <a:srgbClr val="008000"/>
                </a:solidFill>
              </a:rPr>
              <a:t>T2</a:t>
            </a:r>
            <a:r>
              <a:rPr kumimoji="1" lang="zh-CN" altLang="mr-IN" dirty="0">
                <a:solidFill>
                  <a:srgbClr val="008000"/>
                </a:solidFill>
              </a:rPr>
              <a:t>指针，</a:t>
            </a:r>
            <a:r>
              <a:rPr kumimoji="1" lang="zh-CN" altLang="en-US" dirty="0">
                <a:solidFill>
                  <a:srgbClr val="008000"/>
                </a:solidFill>
              </a:rPr>
              <a:t>运行时</a:t>
            </a:r>
            <a:r>
              <a:rPr kumimoji="1" lang="zh-CN" altLang="mr-IN" dirty="0">
                <a:solidFill>
                  <a:srgbClr val="008000"/>
                </a:solidFill>
              </a:rPr>
              <a:t>失败返回</a:t>
            </a:r>
            <a:r>
              <a:rPr lang="en-US" altLang="zh-CN" b="1" dirty="0" err="1">
                <a:solidFill>
                  <a:srgbClr val="FF0000"/>
                </a:solidFill>
              </a:rPr>
              <a:t>nullptr</a:t>
            </a:r>
            <a:endParaRPr kumimoji="1" lang="mr-IN" altLang="zh-CN" dirty="0">
              <a:solidFill>
                <a:srgbClr val="FF0000"/>
              </a:solidFill>
            </a:endParaRPr>
          </a:p>
          <a:p>
            <a:pPr lvl="1"/>
            <a:r>
              <a:rPr kumimoji="1" lang="mr-IN" altLang="zh-CN" dirty="0"/>
              <a:t>T2</a:t>
            </a:r>
            <a:r>
              <a:rPr kumimoji="1" lang="en-US" altLang="zh-CN" dirty="0"/>
              <a:t>&amp;</a:t>
            </a:r>
            <a:r>
              <a:rPr kumimoji="1" lang="mr-IN" altLang="zh-CN" dirty="0"/>
              <a:t> </a:t>
            </a:r>
            <a:r>
              <a:rPr kumimoji="1" lang="mr-IN" altLang="zh-CN" dirty="0" err="1"/>
              <a:t>refObj</a:t>
            </a:r>
            <a:r>
              <a:rPr kumimoji="1" lang="mr-IN" altLang="zh-CN" dirty="0"/>
              <a:t> = </a:t>
            </a:r>
            <a:r>
              <a:rPr kumimoji="1" lang="mr-IN" altLang="zh-CN" dirty="0" err="1">
                <a:solidFill>
                  <a:srgbClr val="FF0000"/>
                </a:solidFill>
              </a:rPr>
              <a:t>dynamic_cast</a:t>
            </a:r>
            <a:r>
              <a:rPr kumimoji="1" lang="mr-IN" altLang="zh-CN" dirty="0"/>
              <a:t>&lt;T2&amp;&gt;(</a:t>
            </a:r>
            <a:r>
              <a:rPr kumimoji="1" lang="mr-IN" altLang="zh-CN" dirty="0" err="1"/>
              <a:t>obj</a:t>
            </a:r>
            <a:r>
              <a:rPr kumimoji="1" lang="en-US" altLang="zh-CN" dirty="0"/>
              <a:t>_r);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	</a:t>
            </a:r>
            <a:r>
              <a:rPr kumimoji="1" lang="mr-IN" altLang="zh-CN" dirty="0">
                <a:solidFill>
                  <a:srgbClr val="008000"/>
                </a:solidFill>
              </a:rPr>
              <a:t>//</a:t>
            </a:r>
            <a:r>
              <a:rPr kumimoji="1" lang="zh-CN" altLang="mr-IN" dirty="0">
                <a:solidFill>
                  <a:srgbClr val="008000"/>
                </a:solidFill>
              </a:rPr>
              <a:t>转换为</a:t>
            </a:r>
            <a:r>
              <a:rPr kumimoji="1" lang="mr-IN" altLang="zh-CN" dirty="0">
                <a:solidFill>
                  <a:srgbClr val="008000"/>
                </a:solidFill>
              </a:rPr>
              <a:t>T2</a:t>
            </a:r>
            <a:r>
              <a:rPr kumimoji="1" lang="zh-CN" altLang="mr-IN" dirty="0">
                <a:solidFill>
                  <a:srgbClr val="008000"/>
                </a:solidFill>
              </a:rPr>
              <a:t>引用，</a:t>
            </a:r>
            <a:r>
              <a:rPr kumimoji="1" lang="zh-CN" altLang="en-US" dirty="0">
                <a:solidFill>
                  <a:srgbClr val="008000"/>
                </a:solidFill>
              </a:rPr>
              <a:t>运行时</a:t>
            </a:r>
            <a:r>
              <a:rPr kumimoji="1" lang="zh-CN" altLang="mr-IN" dirty="0">
                <a:solidFill>
                  <a:srgbClr val="008000"/>
                </a:solidFill>
              </a:rPr>
              <a:t>失败抛出</a:t>
            </a:r>
            <a:r>
              <a:rPr kumimoji="1" lang="mr-IN" altLang="zh-CN" b="1" dirty="0" err="1">
                <a:solidFill>
                  <a:srgbClr val="FF0000"/>
                </a:solidFill>
              </a:rPr>
              <a:t>bad_cast</a:t>
            </a:r>
            <a:r>
              <a:rPr kumimoji="1" lang="zh-CN" altLang="mr-IN" dirty="0">
                <a:solidFill>
                  <a:srgbClr val="008000"/>
                </a:solidFill>
              </a:rPr>
              <a:t>异常</a:t>
            </a:r>
            <a:endParaRPr kumimoji="1" lang="zh-CN" altLang="en-US" dirty="0">
              <a:solidFill>
                <a:srgbClr val="008000"/>
              </a:solidFill>
            </a:endParaRPr>
          </a:p>
          <a:p>
            <a:pPr lvl="1"/>
            <a:r>
              <a:rPr kumimoji="1" lang="en-US" altLang="zh-CN" dirty="0"/>
              <a:t>T1</a:t>
            </a:r>
            <a:r>
              <a:rPr kumimoji="1" lang="zh-CN" altLang="en-US" dirty="0"/>
              <a:t>必须是多态类型（声明或继承了至少一个虚函数的类），否则不过编译；</a:t>
            </a:r>
            <a:r>
              <a:rPr kumimoji="1" lang="en-US" altLang="zh-CN" dirty="0"/>
              <a:t>T2</a:t>
            </a:r>
            <a:r>
              <a:rPr kumimoji="1" lang="zh-CN" altLang="en-US" dirty="0"/>
              <a:t>不必。</a:t>
            </a:r>
            <a:r>
              <a:rPr kumimoji="1" lang="en-US" altLang="zh-CN" dirty="0"/>
              <a:t>T1,T2</a:t>
            </a:r>
            <a:r>
              <a:rPr kumimoji="1" lang="zh-CN" altLang="en-US" dirty="0"/>
              <a:t>没有继承关系也能通过编译，只不过运行时会转换失败。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035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向下类型转换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8760"/>
            <a:ext cx="7975798" cy="5328592"/>
          </a:xfrm>
        </p:spPr>
        <p:txBody>
          <a:bodyPr/>
          <a:lstStyle/>
          <a:p>
            <a:r>
              <a:rPr kumimoji="1" lang="zh-CN" altLang="en-US" sz="2400" dirty="0"/>
              <a:t>如果我们知道正在处理的是哪些类型，可以使用</a:t>
            </a:r>
            <a:r>
              <a:rPr kumimoji="1" lang="en-US" altLang="zh-CN" sz="2400" dirty="0" err="1"/>
              <a:t>static_cast</a:t>
            </a:r>
            <a:r>
              <a:rPr kumimoji="1" lang="zh-CN" altLang="en-US" sz="2400" dirty="0"/>
              <a:t>来避免这种开销。</a:t>
            </a:r>
          </a:p>
          <a:p>
            <a:pPr lvl="1"/>
            <a:r>
              <a:rPr kumimoji="1" lang="en-US" altLang="zh-CN" sz="2000" dirty="0" err="1"/>
              <a:t>static_cast</a:t>
            </a:r>
            <a:r>
              <a:rPr kumimoji="1" lang="zh-CN" altLang="en-US" sz="2000" dirty="0"/>
              <a:t>在</a:t>
            </a:r>
            <a:r>
              <a:rPr kumimoji="1" lang="zh-CN" altLang="en-US" sz="2000" dirty="0">
                <a:solidFill>
                  <a:srgbClr val="FF0000"/>
                </a:solidFill>
              </a:rPr>
              <a:t>编译</a:t>
            </a:r>
            <a:r>
              <a:rPr kumimoji="1" lang="zh-CN" altLang="en-US" sz="2000" dirty="0"/>
              <a:t>时静态浏览类层次，只检查</a:t>
            </a:r>
            <a:r>
              <a:rPr kumimoji="1" lang="zh-CN" altLang="en-US" sz="2000" dirty="0">
                <a:solidFill>
                  <a:srgbClr val="FF0000"/>
                </a:solidFill>
              </a:rPr>
              <a:t>继承关系</a:t>
            </a:r>
            <a:r>
              <a:rPr kumimoji="1" lang="zh-CN" altLang="en-US" sz="2000" dirty="0"/>
              <a:t>。没有继承关系的类之间，必须具有转换途径才能进行转换（要么自定义，要么是语言语法支持），否则不过编译。运行时无法确认是否正确转换。</a:t>
            </a:r>
          </a:p>
          <a:p>
            <a:r>
              <a:rPr kumimoji="1" lang="en-US" altLang="zh-CN" sz="2400" dirty="0" err="1"/>
              <a:t>static_cast</a:t>
            </a:r>
            <a:r>
              <a:rPr kumimoji="1" lang="zh-CN" altLang="en-US" sz="2400" dirty="0"/>
              <a:t>使用方法：</a:t>
            </a:r>
            <a:endParaRPr kumimoji="1" lang="zh-CN" altLang="en-US" sz="2400" dirty="0">
              <a:solidFill>
                <a:srgbClr val="FF0000"/>
              </a:solidFill>
            </a:endParaRPr>
          </a:p>
          <a:p>
            <a:pPr lvl="1"/>
            <a:r>
              <a:rPr kumimoji="1" lang="mr-IN" altLang="zh-CN" sz="2000" dirty="0" err="1"/>
              <a:t>obj</a:t>
            </a:r>
            <a:r>
              <a:rPr kumimoji="1" lang="en-US" altLang="zh-CN" sz="2000" dirty="0"/>
              <a:t>_p</a:t>
            </a:r>
            <a:r>
              <a:rPr kumimoji="1" lang="zh-CN" altLang="en-US" sz="2000" dirty="0"/>
              <a:t>，</a:t>
            </a:r>
            <a:r>
              <a:rPr kumimoji="1" lang="en-US" altLang="zh-CN" sz="2000" dirty="0" err="1"/>
              <a:t>obj_r</a:t>
            </a:r>
            <a:r>
              <a:rPr kumimoji="1" lang="zh-CN" altLang="en-US" sz="2000" dirty="0"/>
              <a:t>分别是</a:t>
            </a:r>
            <a:r>
              <a:rPr kumimoji="1" lang="en-US" altLang="zh-CN" sz="2000" dirty="0"/>
              <a:t>T1</a:t>
            </a:r>
            <a:r>
              <a:rPr kumimoji="1" lang="zh-CN" altLang="en-US" sz="2000" dirty="0"/>
              <a:t>类型的指针和引用</a:t>
            </a:r>
            <a:endParaRPr kumimoji="1" lang="mr-IN" altLang="zh-CN" sz="2000" dirty="0"/>
          </a:p>
          <a:p>
            <a:pPr lvl="1"/>
            <a:r>
              <a:rPr kumimoji="1" lang="mr-IN" altLang="zh-CN" sz="2000" dirty="0"/>
              <a:t>T2* </a:t>
            </a:r>
            <a:r>
              <a:rPr kumimoji="1" lang="mr-IN" altLang="zh-CN" sz="2000" dirty="0" err="1"/>
              <a:t>pObj</a:t>
            </a:r>
            <a:r>
              <a:rPr kumimoji="1" lang="mr-IN" altLang="zh-CN" sz="2000" dirty="0"/>
              <a:t> = </a:t>
            </a:r>
            <a:r>
              <a:rPr kumimoji="1" lang="en-US" altLang="zh-CN" sz="2000" dirty="0">
                <a:solidFill>
                  <a:srgbClr val="FF0000"/>
                </a:solidFill>
              </a:rPr>
              <a:t>static</a:t>
            </a:r>
            <a:r>
              <a:rPr kumimoji="1" lang="mr-IN" altLang="zh-CN" sz="2000" dirty="0">
                <a:solidFill>
                  <a:srgbClr val="FF0000"/>
                </a:solidFill>
              </a:rPr>
              <a:t>_</a:t>
            </a:r>
            <a:r>
              <a:rPr kumimoji="1" lang="mr-IN" altLang="zh-CN" sz="2000" dirty="0" err="1">
                <a:solidFill>
                  <a:srgbClr val="FF0000"/>
                </a:solidFill>
              </a:rPr>
              <a:t>cast</a:t>
            </a:r>
            <a:r>
              <a:rPr kumimoji="1" lang="mr-IN" altLang="zh-CN" sz="2000" dirty="0"/>
              <a:t>&lt;T2*&gt;(</a:t>
            </a:r>
            <a:r>
              <a:rPr kumimoji="1" lang="mr-IN" altLang="zh-CN" sz="2000" dirty="0" err="1"/>
              <a:t>obj</a:t>
            </a:r>
            <a:r>
              <a:rPr kumimoji="1" lang="en-US" altLang="zh-CN" sz="2000" dirty="0"/>
              <a:t>_p);</a:t>
            </a:r>
            <a:endParaRPr kumimoji="1" lang="zh-CN" altLang="en-US" sz="2000" dirty="0"/>
          </a:p>
          <a:p>
            <a:pPr marL="457200" lvl="1" indent="0">
              <a:buNone/>
            </a:pPr>
            <a:r>
              <a:rPr kumimoji="1" lang="zh-CN" altLang="en-US" sz="2000" dirty="0"/>
              <a:t>  </a:t>
            </a:r>
            <a:r>
              <a:rPr kumimoji="1" lang="mr-IN" altLang="zh-CN" sz="2000" dirty="0">
                <a:solidFill>
                  <a:srgbClr val="008000"/>
                </a:solidFill>
              </a:rPr>
              <a:t>//</a:t>
            </a:r>
            <a:r>
              <a:rPr kumimoji="1" lang="zh-CN" altLang="mr-IN" sz="2000" dirty="0">
                <a:solidFill>
                  <a:srgbClr val="008000"/>
                </a:solidFill>
              </a:rPr>
              <a:t>转换为</a:t>
            </a:r>
            <a:r>
              <a:rPr kumimoji="1" lang="mr-IN" altLang="zh-CN" sz="2000" dirty="0">
                <a:solidFill>
                  <a:srgbClr val="008000"/>
                </a:solidFill>
              </a:rPr>
              <a:t>T2</a:t>
            </a:r>
            <a:r>
              <a:rPr kumimoji="1" lang="zh-CN" altLang="mr-IN" sz="2000" dirty="0">
                <a:solidFill>
                  <a:srgbClr val="008000"/>
                </a:solidFill>
              </a:rPr>
              <a:t>指针</a:t>
            </a:r>
            <a:endParaRPr kumimoji="1" lang="mr-IN" altLang="zh-CN" sz="2000" dirty="0">
              <a:solidFill>
                <a:srgbClr val="008000"/>
              </a:solidFill>
            </a:endParaRPr>
          </a:p>
          <a:p>
            <a:pPr lvl="1"/>
            <a:r>
              <a:rPr kumimoji="1" lang="mr-IN" altLang="zh-CN" sz="2000" dirty="0"/>
              <a:t>T2&amp; </a:t>
            </a:r>
            <a:r>
              <a:rPr kumimoji="1" lang="mr-IN" altLang="zh-CN" sz="2000" dirty="0" err="1"/>
              <a:t>refObj</a:t>
            </a:r>
            <a:r>
              <a:rPr kumimoji="1" lang="mr-IN" altLang="zh-CN" sz="2000" dirty="0"/>
              <a:t> = </a:t>
            </a:r>
            <a:r>
              <a:rPr kumimoji="1" lang="en-US" altLang="zh-CN" sz="2000" dirty="0">
                <a:solidFill>
                  <a:srgbClr val="FF0000"/>
                </a:solidFill>
              </a:rPr>
              <a:t>static</a:t>
            </a:r>
            <a:r>
              <a:rPr kumimoji="1" lang="mr-IN" altLang="zh-CN" sz="2000" dirty="0">
                <a:solidFill>
                  <a:srgbClr val="FF0000"/>
                </a:solidFill>
              </a:rPr>
              <a:t>_</a:t>
            </a:r>
            <a:r>
              <a:rPr kumimoji="1" lang="mr-IN" altLang="zh-CN" sz="2000" dirty="0" err="1">
                <a:solidFill>
                  <a:srgbClr val="FF0000"/>
                </a:solidFill>
              </a:rPr>
              <a:t>cast</a:t>
            </a:r>
            <a:r>
              <a:rPr kumimoji="1" lang="mr-IN" altLang="zh-CN" sz="2000" dirty="0"/>
              <a:t>&lt;T2&amp;&gt;(</a:t>
            </a:r>
            <a:r>
              <a:rPr kumimoji="1" lang="mr-IN" altLang="zh-CN" sz="2000" dirty="0" err="1"/>
              <a:t>obj</a:t>
            </a:r>
            <a:r>
              <a:rPr kumimoji="1" lang="en-US" altLang="zh-CN" sz="2000" dirty="0"/>
              <a:t>_r);</a:t>
            </a:r>
            <a:endParaRPr kumimoji="1" lang="zh-CN" altLang="en-US" sz="2000" dirty="0"/>
          </a:p>
          <a:p>
            <a:pPr marL="457200" lvl="1" indent="0">
              <a:buNone/>
            </a:pPr>
            <a:r>
              <a:rPr kumimoji="1" lang="zh-CN" altLang="en-US" sz="2000" dirty="0"/>
              <a:t>  </a:t>
            </a:r>
            <a:r>
              <a:rPr kumimoji="1" lang="mr-IN" altLang="zh-CN" sz="2000" dirty="0">
                <a:solidFill>
                  <a:srgbClr val="008000"/>
                </a:solidFill>
              </a:rPr>
              <a:t>//</a:t>
            </a:r>
            <a:r>
              <a:rPr kumimoji="1" lang="zh-CN" altLang="mr-IN" sz="2000" dirty="0">
                <a:solidFill>
                  <a:srgbClr val="008000"/>
                </a:solidFill>
              </a:rPr>
              <a:t>转换为</a:t>
            </a:r>
            <a:r>
              <a:rPr kumimoji="1" lang="mr-IN" altLang="zh-CN" sz="2000" dirty="0">
                <a:solidFill>
                  <a:srgbClr val="008000"/>
                </a:solidFill>
              </a:rPr>
              <a:t>T2</a:t>
            </a:r>
            <a:r>
              <a:rPr kumimoji="1" lang="zh-CN" altLang="mr-IN" sz="2000" dirty="0">
                <a:solidFill>
                  <a:srgbClr val="008000"/>
                </a:solidFill>
              </a:rPr>
              <a:t>引用</a:t>
            </a:r>
          </a:p>
          <a:p>
            <a:pPr lvl="1"/>
            <a:r>
              <a:rPr kumimoji="1" lang="zh-CN" altLang="en-US" sz="2000" b="1" dirty="0"/>
              <a:t>不安全</a:t>
            </a:r>
            <a:r>
              <a:rPr kumimoji="1" lang="zh-CN" altLang="en-US" sz="2000" dirty="0"/>
              <a:t>：不保证转换后的目标是</a:t>
            </a:r>
            <a:r>
              <a:rPr kumimoji="1" lang="en-US" altLang="zh-CN" sz="2000" dirty="0"/>
              <a:t>T2</a:t>
            </a:r>
            <a:r>
              <a:rPr kumimoji="1" lang="zh-CN" altLang="en-US" sz="2000" dirty="0"/>
              <a:t>类型的。</a:t>
            </a:r>
          </a:p>
        </p:txBody>
      </p:sp>
    </p:spTree>
    <p:extLst>
      <p:ext uri="{BB962C8B-B14F-4D97-AF65-F5344CB8AC3E}">
        <p14:creationId xmlns:p14="http://schemas.microsoft.com/office/powerpoint/2010/main" val="1699949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>
                <a:solidFill>
                  <a:srgbClr val="0070C0"/>
                </a:solidFill>
              </a:rPr>
              <a:t>示例</a:t>
            </a:r>
          </a:p>
        </p:txBody>
      </p:sp>
      <p:sp>
        <p:nvSpPr>
          <p:cNvPr id="5" name="矩形 4"/>
          <p:cNvSpPr/>
          <p:nvPr/>
        </p:nvSpPr>
        <p:spPr>
          <a:xfrm>
            <a:off x="323528" y="70256"/>
            <a:ext cx="9001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mr-IN" altLang="zh-CN" sz="1600" dirty="0" err="1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include</a:t>
            </a:r>
            <a: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mr-IN" altLang="zh-CN" sz="1600" dirty="0" err="1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{}; };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 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{2018}; };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altLang="zh-CN" sz="1600" dirty="0" err="1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D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    D d1 = </a:t>
            </a:r>
            <a:r>
              <a:rPr lang="mr-IN" altLang="zh-CN" sz="1600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static_cast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&lt;D&gt;(</a:t>
            </a:r>
            <a:r>
              <a:rPr lang="mr-IN" altLang="zh-CN" sz="1600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); ///</a:t>
            </a:r>
            <a:r>
              <a:rPr lang="zh-CN" altLang="en-US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未定义类型转换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    D d2 = </a:t>
            </a:r>
            <a:r>
              <a:rPr lang="mr-IN" altLang="zh-CN" sz="1600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dynamic_cast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&lt;D&gt;(</a:t>
            </a:r>
            <a:r>
              <a:rPr lang="mr-IN" altLang="zh-CN" sz="1600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); ///</a:t>
            </a:r>
            <a:r>
              <a:rPr lang="zh-CN" altLang="en-US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只允许指针和引用转换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D* pd1 =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static_cast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&lt;D*&gt;(&amp;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zh-CN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en-US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有继承关系，允许转换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(pd1 !=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nullptr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altLang="zh-CN" sz="16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static_cast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sz="16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*(</a:t>
            </a:r>
            <a:r>
              <a:rPr lang="mr-IN" altLang="zh-CN" sz="16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) --&gt; D*: OK" 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"D::</a:t>
            </a:r>
            <a:r>
              <a:rPr lang="mr-IN" altLang="zh-CN" sz="16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=" 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pd1-&gt;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/// </a:t>
            </a:r>
            <a:r>
              <a:rPr lang="zh-CN" altLang="en-US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但是不安全：对</a:t>
            </a:r>
            <a:r>
              <a:rPr lang="en-US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zh-CN" altLang="en-US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中成员</a:t>
            </a:r>
            <a:r>
              <a:rPr lang="en-US" altLang="zh-CN" sz="1600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zh-CN" altLang="en-US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可能非法访问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D* pd2 =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dynamic_cast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&lt;D*&gt;(&amp;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(pd2 ==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nullptr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zh-CN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en-US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不允许不安全的转换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altLang="zh-CN" sz="16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dynamic_cast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sz="16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*(</a:t>
            </a:r>
            <a:r>
              <a:rPr lang="mr-IN" altLang="zh-CN" sz="16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) --&gt; D*: FAILED" 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is-IS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3608" y="5301208"/>
            <a:ext cx="5112568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mr-IN" altLang="zh-CN" dirty="0" err="1">
                <a:solidFill>
                  <a:srgbClr val="2FFF12"/>
                </a:solidFill>
                <a:latin typeface="AndaleMono" charset="0"/>
              </a:rPr>
              <a:t>static_cast</a:t>
            </a:r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, </a:t>
            </a:r>
            <a:r>
              <a:rPr lang="mr-IN" altLang="zh-CN" dirty="0" err="1">
                <a:solidFill>
                  <a:srgbClr val="2FFF12"/>
                </a:solidFill>
                <a:latin typeface="AndaleMono" charset="0"/>
              </a:rPr>
              <a:t>B</a:t>
            </a:r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*(</a:t>
            </a:r>
            <a:r>
              <a:rPr lang="mr-IN" altLang="zh-CN" dirty="0" err="1">
                <a:solidFill>
                  <a:srgbClr val="2FFF12"/>
                </a:solidFill>
                <a:latin typeface="AndaleMono" charset="0"/>
              </a:rPr>
              <a:t>B</a:t>
            </a:r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) --&gt; D*:OK</a:t>
            </a:r>
            <a:endParaRPr lang="zh-CN" altLang="en-US" dirty="0">
              <a:solidFill>
                <a:srgbClr val="2FFF12"/>
              </a:solidFill>
              <a:latin typeface="AndaleMono" charset="0"/>
            </a:endParaRPr>
          </a:p>
          <a:p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D::</a:t>
            </a:r>
            <a:r>
              <a:rPr lang="mr-IN" altLang="zh-CN" dirty="0" err="1">
                <a:solidFill>
                  <a:srgbClr val="2FFF12"/>
                </a:solidFill>
                <a:latin typeface="AndaleMono" charset="0"/>
              </a:rPr>
              <a:t>i</a:t>
            </a:r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=124455624</a:t>
            </a:r>
            <a:endParaRPr lang="zh-CN" altLang="en-US" dirty="0">
              <a:solidFill>
                <a:srgbClr val="2FFF12"/>
              </a:solidFill>
              <a:latin typeface="AndaleMono" charset="0"/>
            </a:endParaRPr>
          </a:p>
          <a:p>
            <a:r>
              <a:rPr lang="mr-IN" altLang="zh-CN" dirty="0" err="1">
                <a:solidFill>
                  <a:srgbClr val="2FFF12"/>
                </a:solidFill>
                <a:latin typeface="AndaleMono" charset="0"/>
              </a:rPr>
              <a:t>dynamic_cast</a:t>
            </a:r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, </a:t>
            </a:r>
            <a:r>
              <a:rPr lang="mr-IN" altLang="zh-CN" dirty="0" err="1">
                <a:solidFill>
                  <a:srgbClr val="2FFF12"/>
                </a:solidFill>
                <a:latin typeface="AndaleMono" charset="0"/>
              </a:rPr>
              <a:t>B</a:t>
            </a:r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*(</a:t>
            </a:r>
            <a:r>
              <a:rPr lang="mr-IN" altLang="zh-CN" dirty="0" err="1">
                <a:solidFill>
                  <a:srgbClr val="2FFF12"/>
                </a:solidFill>
                <a:latin typeface="AndaleMono" charset="0"/>
              </a:rPr>
              <a:t>B</a:t>
            </a:r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) --&gt; D*: FAILED</a:t>
            </a:r>
            <a:endParaRPr lang="zh-CN" altLang="en-US" dirty="0">
              <a:solidFill>
                <a:srgbClr val="2FFF12"/>
              </a:solidFill>
              <a:latin typeface="Andale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3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>
                <a:solidFill>
                  <a:srgbClr val="0070C0"/>
                </a:solidFill>
              </a:rPr>
              <a:t>示例</a:t>
            </a:r>
          </a:p>
        </p:txBody>
      </p:sp>
      <p:sp>
        <p:nvSpPr>
          <p:cNvPr id="5" name="矩形 4"/>
          <p:cNvSpPr/>
          <p:nvPr/>
        </p:nvSpPr>
        <p:spPr>
          <a:xfrm>
            <a:off x="323528" y="159573"/>
            <a:ext cx="9001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mr-IN" altLang="zh-CN" sz="1600" dirty="0" err="1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include</a:t>
            </a:r>
            <a: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mr-IN" altLang="zh-CN" sz="1600" dirty="0" err="1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{}; };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 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{2018}; };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altLang="zh-CN" sz="1600" dirty="0" err="1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D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    D d1 = </a:t>
            </a:r>
            <a:r>
              <a:rPr lang="mr-IN" altLang="zh-CN" sz="1600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static_cast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&lt;D&gt;(</a:t>
            </a:r>
            <a:r>
              <a:rPr lang="mr-IN" altLang="zh-CN" sz="1600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); ///</a:t>
            </a:r>
            <a:r>
              <a:rPr lang="zh-CN" altLang="en-US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未定义类型转换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    D d2 = </a:t>
            </a:r>
            <a:r>
              <a:rPr lang="mr-IN" altLang="zh-CN" sz="1600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dynamic_cast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&lt;D&gt;(</a:t>
            </a:r>
            <a:r>
              <a:rPr lang="mr-IN" altLang="zh-CN" sz="1600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); ///</a:t>
            </a:r>
            <a:r>
              <a:rPr lang="zh-CN" altLang="en-US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只允许指针和引用转换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pb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&amp;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D* </a:t>
            </a:r>
            <a:r>
              <a:rPr lang="mr-IN" altLang="zh-CN" sz="16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pd</a:t>
            </a:r>
            <a:r>
              <a:rPr lang="en-US" altLang="zh-CN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static_cast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&lt;D*&gt;(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pb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(pd1 !=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nullptr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altLang="zh-CN" sz="16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static_cast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sz="16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*(D) --&gt; D*: OK" 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"D::</a:t>
            </a:r>
            <a:r>
              <a:rPr lang="mr-IN" altLang="zh-CN" sz="16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=" 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pd3-&gt;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endParaRPr lang="en-US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D* pd4 =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dynamic_cast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&lt;D*&gt;(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pb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(pd4 != </a:t>
            </a:r>
            <a:r>
              <a:rPr lang="mr-IN" altLang="zh-CN" sz="16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nullptr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en-US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转换正确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altLang="zh-CN" sz="16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dynamic_cast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sz="16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*(D) --&gt; D*: OK" 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"D::</a:t>
            </a:r>
            <a:r>
              <a:rPr lang="mr-IN" altLang="zh-CN" sz="16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=" 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pd4-&gt;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0;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is-IS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63688" y="5414930"/>
            <a:ext cx="4824536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mr-IN" altLang="zh-CN">
                <a:solidFill>
                  <a:srgbClr val="2FFF12"/>
                </a:solidFill>
                <a:latin typeface="AndaleMono" charset="0"/>
              </a:rPr>
              <a:t>static_cast</a:t>
            </a:r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, </a:t>
            </a:r>
            <a:r>
              <a:rPr lang="mr-IN" altLang="zh-CN" dirty="0" err="1">
                <a:solidFill>
                  <a:srgbClr val="2FFF12"/>
                </a:solidFill>
                <a:latin typeface="AndaleMono" charset="0"/>
              </a:rPr>
              <a:t>B</a:t>
            </a:r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*(D) --&gt; D*: OK</a:t>
            </a:r>
            <a:endParaRPr lang="zh-CN" altLang="en-US" dirty="0">
              <a:solidFill>
                <a:srgbClr val="2FFF12"/>
              </a:solidFill>
              <a:latin typeface="AndaleMono" charset="0"/>
            </a:endParaRPr>
          </a:p>
          <a:p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D::</a:t>
            </a:r>
            <a:r>
              <a:rPr lang="mr-IN" altLang="zh-CN" dirty="0" err="1">
                <a:solidFill>
                  <a:srgbClr val="2FFF12"/>
                </a:solidFill>
                <a:latin typeface="AndaleMono" charset="0"/>
              </a:rPr>
              <a:t>i</a:t>
            </a:r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=2018</a:t>
            </a:r>
            <a:endParaRPr lang="zh-CN" altLang="en-US" dirty="0">
              <a:solidFill>
                <a:srgbClr val="2FFF12"/>
              </a:solidFill>
              <a:latin typeface="AndaleMono" charset="0"/>
            </a:endParaRPr>
          </a:p>
          <a:p>
            <a:r>
              <a:rPr lang="mr-IN" altLang="zh-CN" dirty="0" err="1">
                <a:solidFill>
                  <a:srgbClr val="2FFF12"/>
                </a:solidFill>
                <a:latin typeface="AndaleMono" charset="0"/>
              </a:rPr>
              <a:t>dynamic_cast</a:t>
            </a:r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, </a:t>
            </a:r>
            <a:r>
              <a:rPr lang="mr-IN" altLang="zh-CN" dirty="0" err="1">
                <a:solidFill>
                  <a:srgbClr val="2FFF12"/>
                </a:solidFill>
                <a:latin typeface="AndaleMono" charset="0"/>
              </a:rPr>
              <a:t>B</a:t>
            </a:r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*(D) --&gt; D*: OK</a:t>
            </a:r>
            <a:endParaRPr lang="zh-CN" altLang="en-US" dirty="0">
              <a:solidFill>
                <a:srgbClr val="2FFF12"/>
              </a:solidFill>
              <a:latin typeface="AndaleMono" charset="0"/>
            </a:endParaRPr>
          </a:p>
          <a:p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D::</a:t>
            </a:r>
            <a:r>
              <a:rPr lang="mr-IN" altLang="zh-CN" dirty="0" err="1">
                <a:solidFill>
                  <a:srgbClr val="2FFF12"/>
                </a:solidFill>
                <a:latin typeface="AndaleMono" charset="0"/>
              </a:rPr>
              <a:t>i</a:t>
            </a:r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=2018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75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本讲内容提要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函数调用捆绑</a:t>
            </a:r>
          </a:p>
          <a:p>
            <a:r>
              <a:rPr lang="zh-CN" altLang="en-US" dirty="0"/>
              <a:t> 虚函数和虚函数表</a:t>
            </a:r>
          </a:p>
          <a:p>
            <a:r>
              <a:rPr lang="zh-CN" altLang="en-US" dirty="0"/>
              <a:t> 虚函数和构造函数、析构函数</a:t>
            </a:r>
          </a:p>
          <a:p>
            <a:r>
              <a:rPr lang="zh-CN" altLang="en-US" dirty="0"/>
              <a:t> 重写覆盖，</a:t>
            </a:r>
            <a:r>
              <a:rPr lang="en-US" altLang="zh-CN" dirty="0"/>
              <a:t>override</a:t>
            </a:r>
            <a:r>
              <a:rPr lang="zh-CN" altLang="en-US" dirty="0"/>
              <a:t>和</a:t>
            </a:r>
            <a:r>
              <a:rPr lang="en-US" altLang="zh-CN" dirty="0"/>
              <a:t>final</a:t>
            </a:r>
            <a:endParaRPr lang="zh-CN" altLang="en-US" dirty="0"/>
          </a:p>
          <a:p>
            <a:r>
              <a:rPr lang="zh-CN" altLang="en-US" dirty="0"/>
              <a:t> 纯虚函数与抽象类</a:t>
            </a:r>
          </a:p>
          <a:p>
            <a:r>
              <a:rPr lang="zh-CN" altLang="en-US" dirty="0"/>
              <a:t> 向下类型转换</a:t>
            </a:r>
          </a:p>
          <a:p>
            <a:r>
              <a:rPr lang="zh-CN" altLang="en-US" dirty="0"/>
              <a:t> 多态</a:t>
            </a:r>
          </a:p>
          <a:p>
            <a:r>
              <a:rPr lang="zh-CN" altLang="en-US" dirty="0"/>
              <a:t> 多重继承的虚函数表，多重继承的利弊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68950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向下类型转换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err="1"/>
              <a:t>dynamic_cast</a:t>
            </a:r>
            <a:r>
              <a:rPr kumimoji="1" lang="zh-CN" altLang="en-US" dirty="0"/>
              <a:t>与</a:t>
            </a:r>
            <a:r>
              <a:rPr kumimoji="1" lang="en-US" altLang="zh-CN" dirty="0" err="1"/>
              <a:t>static_cast</a:t>
            </a:r>
            <a:endParaRPr kumimoji="1" lang="zh-CN" altLang="en-US" dirty="0"/>
          </a:p>
          <a:p>
            <a:r>
              <a:rPr kumimoji="1" lang="zh-CN" altLang="en-US" dirty="0"/>
              <a:t>相同点：</a:t>
            </a:r>
          </a:p>
          <a:p>
            <a:pPr lvl="1"/>
            <a:r>
              <a:rPr kumimoji="1" lang="zh-CN" altLang="en-US" dirty="0"/>
              <a:t>都可完成向下类型转换。</a:t>
            </a:r>
          </a:p>
          <a:p>
            <a:r>
              <a:rPr kumimoji="1" lang="zh-CN" altLang="en-US" dirty="0"/>
              <a:t>不同点：</a:t>
            </a:r>
          </a:p>
          <a:p>
            <a:pPr lvl="1"/>
            <a:r>
              <a:rPr kumimoji="1" lang="en-US" altLang="zh-CN" dirty="0" err="1"/>
              <a:t>static_cast</a:t>
            </a:r>
            <a:r>
              <a:rPr kumimoji="1" lang="zh-CN" altLang="en-US" dirty="0"/>
              <a:t> 在</a:t>
            </a:r>
            <a:r>
              <a:rPr kumimoji="1" lang="zh-CN" altLang="en-US" dirty="0">
                <a:solidFill>
                  <a:srgbClr val="FF0000"/>
                </a:solidFill>
              </a:rPr>
              <a:t>编译时</a:t>
            </a:r>
            <a:r>
              <a:rPr kumimoji="1" lang="zh-CN" altLang="en-US" dirty="0"/>
              <a:t>静态执行向下类型转换。</a:t>
            </a:r>
          </a:p>
          <a:p>
            <a:pPr lvl="1"/>
            <a:r>
              <a:rPr kumimoji="1" lang="en-US" altLang="zh-CN" dirty="0" err="1"/>
              <a:t>dynamic_cast</a:t>
            </a:r>
            <a:r>
              <a:rPr kumimoji="1" lang="zh-CN" altLang="en-US" dirty="0"/>
              <a:t> 会在</a:t>
            </a:r>
            <a:r>
              <a:rPr kumimoji="1" lang="zh-CN" altLang="en-US" dirty="0">
                <a:solidFill>
                  <a:srgbClr val="FF0000"/>
                </a:solidFill>
              </a:rPr>
              <a:t>运行时</a:t>
            </a:r>
            <a:r>
              <a:rPr kumimoji="1" lang="zh-CN" altLang="en-US" dirty="0"/>
              <a:t>检查被转换的对象是否确实是正确的派生类。额外的检查需要 </a:t>
            </a:r>
            <a:r>
              <a:rPr kumimoji="1" lang="en-US" altLang="zh-CN" dirty="0"/>
              <a:t>RTTI</a:t>
            </a:r>
            <a:r>
              <a:rPr kumimoji="1" lang="zh-CN" altLang="en-US" dirty="0"/>
              <a:t> </a:t>
            </a:r>
            <a:r>
              <a:rPr kumimoji="1" lang="en-US" altLang="zh-CN" dirty="0"/>
              <a:t>(Run-Time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Information)</a:t>
            </a:r>
            <a:r>
              <a:rPr kumimoji="1" lang="zh-CN" altLang="en-US" dirty="0"/>
              <a:t>，因此要比</a:t>
            </a:r>
            <a:r>
              <a:rPr kumimoji="1" lang="en-US" altLang="zh-CN" dirty="0" err="1"/>
              <a:t>static_cast</a:t>
            </a:r>
            <a:r>
              <a:rPr kumimoji="1" lang="zh-CN" altLang="en-US" dirty="0"/>
              <a:t>慢一些，但是更</a:t>
            </a:r>
            <a:r>
              <a:rPr kumimoji="1" lang="zh-CN" altLang="en-US" dirty="0">
                <a:solidFill>
                  <a:srgbClr val="FF0000"/>
                </a:solidFill>
              </a:rPr>
              <a:t>安全</a:t>
            </a:r>
            <a:r>
              <a:rPr kumimoji="1" lang="zh-CN" altLang="en-US" dirty="0"/>
              <a:t>。</a:t>
            </a:r>
          </a:p>
          <a:p>
            <a:r>
              <a:rPr kumimoji="1" lang="zh-CN" altLang="en-US" dirty="0"/>
              <a:t>一般使用</a:t>
            </a:r>
            <a:r>
              <a:rPr kumimoji="1" lang="en-US" altLang="zh-CN" dirty="0" err="1"/>
              <a:t>dynamic_cast</a:t>
            </a:r>
            <a:r>
              <a:rPr kumimoji="1" lang="zh-CN" altLang="en-US" dirty="0"/>
              <a:t>进行向下类型转换</a:t>
            </a: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843808" y="1196752"/>
            <a:ext cx="6086500" cy="216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400" b="1" dirty="0"/>
              <a:t>重要原则</a:t>
            </a:r>
            <a:r>
              <a:rPr kumimoji="1" lang="en-US" altLang="zh-CN" sz="2400" b="1" dirty="0"/>
              <a:t>(</a:t>
            </a:r>
            <a:r>
              <a:rPr kumimoji="1" lang="zh-CN" altLang="en-US" sz="2400" b="1" dirty="0">
                <a:solidFill>
                  <a:srgbClr val="C00000"/>
                </a:solidFill>
              </a:rPr>
              <a:t>清楚指针所指向的真正对象</a:t>
            </a:r>
            <a:r>
              <a:rPr kumimoji="1" lang="en-US" altLang="zh-CN" sz="2400" b="1" dirty="0"/>
              <a:t>)</a:t>
            </a:r>
            <a:r>
              <a:rPr kumimoji="1" lang="zh-CN" altLang="en-US" sz="2400" b="1" dirty="0"/>
              <a:t>：</a:t>
            </a:r>
            <a:endParaRPr kumimoji="1" lang="en-US" altLang="zh-CN" sz="2400" b="1" dirty="0"/>
          </a:p>
          <a:p>
            <a:r>
              <a:rPr kumimoji="1" lang="en-US" altLang="zh-CN" sz="2400" b="1" dirty="0"/>
              <a:t>1</a:t>
            </a:r>
            <a:r>
              <a:rPr kumimoji="1" lang="zh-CN" altLang="en-US" sz="2400" b="1" dirty="0"/>
              <a:t>）指针或引用的向上转换总是安全的；</a:t>
            </a:r>
            <a:endParaRPr kumimoji="1" lang="en-US" altLang="zh-CN" sz="2400" b="1" dirty="0"/>
          </a:p>
          <a:p>
            <a:r>
              <a:rPr kumimoji="1" lang="en-US" altLang="zh-CN" sz="2400" b="1" dirty="0"/>
              <a:t>2</a:t>
            </a:r>
            <a:r>
              <a:rPr kumimoji="1" lang="zh-CN" altLang="en-US" sz="2400" b="1" dirty="0"/>
              <a:t>）向下转换时用</a:t>
            </a:r>
            <a:r>
              <a:rPr kumimoji="1" lang="en-US" altLang="zh-CN" sz="2400" b="1" dirty="0" err="1"/>
              <a:t>dynamic_cast</a:t>
            </a:r>
            <a:r>
              <a:rPr kumimoji="1" lang="en-US" altLang="zh-CN" sz="2400" b="1" dirty="0"/>
              <a:t>,</a:t>
            </a:r>
            <a:r>
              <a:rPr kumimoji="1" lang="zh-CN" altLang="en-US" sz="2400" b="1" dirty="0"/>
              <a:t>安全检查；</a:t>
            </a:r>
            <a:endParaRPr kumimoji="1" lang="en-US" altLang="zh-CN" sz="2400" b="1" dirty="0"/>
          </a:p>
          <a:p>
            <a:r>
              <a:rPr kumimoji="1" lang="en-US" altLang="zh-CN" sz="2400" b="1" dirty="0"/>
              <a:t>3</a:t>
            </a:r>
            <a:r>
              <a:rPr kumimoji="1" lang="zh-CN" altLang="en-US" sz="2400" b="1" dirty="0"/>
              <a:t>）避免对象之间的转换。</a:t>
            </a:r>
          </a:p>
        </p:txBody>
      </p:sp>
    </p:spTree>
    <p:extLst>
      <p:ext uri="{BB962C8B-B14F-4D97-AF65-F5344CB8AC3E}">
        <p14:creationId xmlns:p14="http://schemas.microsoft.com/office/powerpoint/2010/main" val="157299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向上向下类型转换与虚函数表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kumimoji="1" lang="zh-CN" altLang="en-US" dirty="0"/>
              <a:t>对于基类中有虚函数的情况：</a:t>
            </a:r>
          </a:p>
          <a:p>
            <a:r>
              <a:rPr kumimoji="1" lang="zh-CN" altLang="en-US" dirty="0"/>
              <a:t>向上类型转换：</a:t>
            </a:r>
          </a:p>
          <a:p>
            <a:pPr lvl="1"/>
            <a:r>
              <a:rPr kumimoji="1" lang="zh-CN" altLang="en-US" dirty="0"/>
              <a:t>转换为基类</a:t>
            </a:r>
            <a:r>
              <a:rPr kumimoji="1" lang="zh-CN" altLang="en-US" dirty="0">
                <a:solidFill>
                  <a:srgbClr val="FF0000"/>
                </a:solidFill>
              </a:rPr>
              <a:t>指针或引用</a:t>
            </a:r>
            <a:r>
              <a:rPr kumimoji="1" lang="zh-CN" altLang="en-US" dirty="0"/>
              <a:t>，则对应虚函数表仍为派生类的虚函数表（晚绑定）。</a:t>
            </a:r>
          </a:p>
          <a:p>
            <a:pPr lvl="1"/>
            <a:r>
              <a:rPr kumimoji="1" lang="zh-CN" altLang="en-US" dirty="0"/>
              <a:t>转换为基类</a:t>
            </a:r>
            <a:r>
              <a:rPr kumimoji="1" lang="zh-CN" altLang="en-US" dirty="0">
                <a:solidFill>
                  <a:srgbClr val="FF0000"/>
                </a:solidFill>
              </a:rPr>
              <a:t>对象</a:t>
            </a:r>
            <a:r>
              <a:rPr kumimoji="1" lang="zh-CN" altLang="en-US" dirty="0"/>
              <a:t>，则对应虚函数表是基类的虚函数表（早绑定）。</a:t>
            </a:r>
          </a:p>
          <a:p>
            <a:r>
              <a:rPr kumimoji="1" lang="zh-CN" altLang="en-US" dirty="0"/>
              <a:t>向下类型转换：</a:t>
            </a:r>
          </a:p>
          <a:p>
            <a:pPr lvl="1"/>
            <a:r>
              <a:rPr kumimoji="1" lang="en-US" altLang="zh-CN" dirty="0" err="1"/>
              <a:t>dynamic_cast</a:t>
            </a:r>
            <a:r>
              <a:rPr kumimoji="1" lang="en-US" altLang="zh-CN" dirty="0"/>
              <a:t> </a:t>
            </a:r>
            <a:r>
              <a:rPr kumimoji="1" lang="zh-CN" altLang="en-US" dirty="0"/>
              <a:t>通过虚函数表来判断是否能进行向下类型转换。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2306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多态（</a:t>
            </a:r>
            <a:r>
              <a:rPr kumimoji="1" lang="en-US" altLang="zh-CN" dirty="0"/>
              <a:t>Polymorphism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按照</a:t>
            </a:r>
            <a:r>
              <a:rPr kumimoji="1" lang="zh-CN" altLang="en-US" dirty="0">
                <a:solidFill>
                  <a:srgbClr val="FF0000"/>
                </a:solidFill>
              </a:rPr>
              <a:t>基类</a:t>
            </a:r>
            <a:r>
              <a:rPr kumimoji="1" lang="zh-CN" altLang="en-US" dirty="0"/>
              <a:t>的接口定义，调用</a:t>
            </a:r>
            <a:r>
              <a:rPr kumimoji="1" lang="zh-CN" altLang="en-US" dirty="0">
                <a:solidFill>
                  <a:srgbClr val="FF0000"/>
                </a:solidFill>
              </a:rPr>
              <a:t>指针或引用</a:t>
            </a:r>
            <a:r>
              <a:rPr kumimoji="1" lang="zh-CN" altLang="en-US" dirty="0"/>
              <a:t>所指对象的接口函数，函数执行过程因对象</a:t>
            </a:r>
            <a:r>
              <a:rPr kumimoji="1" lang="zh-CN" altLang="en-US" dirty="0">
                <a:solidFill>
                  <a:srgbClr val="FF0000"/>
                </a:solidFill>
              </a:rPr>
              <a:t>实际</a:t>
            </a:r>
            <a:r>
              <a:rPr kumimoji="1" lang="zh-CN" altLang="en-US" dirty="0"/>
              <a:t>所属</a:t>
            </a:r>
            <a:r>
              <a:rPr kumimoji="1" lang="zh-CN" altLang="en-US" dirty="0">
                <a:solidFill>
                  <a:srgbClr val="FF0000"/>
                </a:solidFill>
              </a:rPr>
              <a:t>派生类</a:t>
            </a:r>
            <a:r>
              <a:rPr kumimoji="1" lang="zh-CN" altLang="en-US" dirty="0"/>
              <a:t>的不同而呈现不同的效果（表现），这个现象被称为“多态”。</a:t>
            </a:r>
          </a:p>
          <a:p>
            <a:r>
              <a:rPr kumimoji="1" lang="zh-CN" altLang="en-US" dirty="0"/>
              <a:t>当利用</a:t>
            </a:r>
            <a:r>
              <a:rPr kumimoji="1" lang="zh-CN" altLang="en-US" dirty="0">
                <a:solidFill>
                  <a:srgbClr val="FF0000"/>
                </a:solidFill>
              </a:rPr>
              <a:t>基类指针</a:t>
            </a:r>
            <a:r>
              <a:rPr kumimoji="1" lang="en-US" altLang="zh-CN" dirty="0">
                <a:solidFill>
                  <a:srgbClr val="FF0000"/>
                </a:solidFill>
              </a:rPr>
              <a:t>/</a:t>
            </a:r>
            <a:r>
              <a:rPr kumimoji="1" lang="zh-CN" altLang="en-US" dirty="0">
                <a:solidFill>
                  <a:srgbClr val="FF0000"/>
                </a:solidFill>
              </a:rPr>
              <a:t>引用</a:t>
            </a:r>
            <a:r>
              <a:rPr kumimoji="1" lang="zh-CN" altLang="en-US" dirty="0"/>
              <a:t>调用函数时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虚函数在</a:t>
            </a:r>
            <a:r>
              <a:rPr kumimoji="1" lang="zh-CN" altLang="en-US" dirty="0">
                <a:solidFill>
                  <a:srgbClr val="FF0000"/>
                </a:solidFill>
              </a:rPr>
              <a:t>运行</a:t>
            </a:r>
            <a:r>
              <a:rPr kumimoji="1" lang="zh-CN" altLang="en-US" dirty="0"/>
              <a:t>时确定执行哪个版本，取决于引用或指针对象的真实类型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非虚函数在</a:t>
            </a:r>
            <a:r>
              <a:rPr kumimoji="1" lang="zh-CN" altLang="en-US" dirty="0">
                <a:solidFill>
                  <a:srgbClr val="FF0000"/>
                </a:solidFill>
              </a:rPr>
              <a:t>编译</a:t>
            </a:r>
            <a:r>
              <a:rPr kumimoji="1" lang="zh-CN" altLang="en-US" dirty="0"/>
              <a:t>时绑定</a:t>
            </a:r>
            <a:endParaRPr kumimoji="1" lang="en-US" altLang="zh-CN" dirty="0"/>
          </a:p>
          <a:p>
            <a:r>
              <a:rPr kumimoji="1" lang="zh-CN" altLang="en-US" dirty="0"/>
              <a:t>当利用</a:t>
            </a:r>
            <a:r>
              <a:rPr kumimoji="1" lang="zh-CN" altLang="en-US" dirty="0">
                <a:solidFill>
                  <a:srgbClr val="FF0000"/>
                </a:solidFill>
              </a:rPr>
              <a:t>类的对象</a:t>
            </a:r>
            <a:r>
              <a:rPr kumimoji="1" lang="zh-CN" altLang="en-US" dirty="0"/>
              <a:t>直接调用函数时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无论什么函数，均在</a:t>
            </a:r>
            <a:r>
              <a:rPr kumimoji="1" lang="zh-CN" altLang="en-US" dirty="0">
                <a:solidFill>
                  <a:srgbClr val="FF0000"/>
                </a:solidFill>
              </a:rPr>
              <a:t>编译</a:t>
            </a:r>
            <a:r>
              <a:rPr kumimoji="1" lang="zh-CN" altLang="en-US" dirty="0"/>
              <a:t>时绑定</a:t>
            </a:r>
            <a:endParaRPr kumimoji="1" lang="en-US" altLang="zh-CN" dirty="0"/>
          </a:p>
          <a:p>
            <a:r>
              <a:rPr kumimoji="1" lang="zh-CN" altLang="en-US" dirty="0"/>
              <a:t>产生多态效果的条件：</a:t>
            </a:r>
            <a:r>
              <a:rPr kumimoji="1" lang="zh-CN" altLang="en-US" dirty="0">
                <a:solidFill>
                  <a:srgbClr val="FF0000"/>
                </a:solidFill>
              </a:rPr>
              <a:t>继承 </a:t>
            </a:r>
            <a:r>
              <a:rPr kumimoji="1" lang="en-US" altLang="zh-CN" dirty="0">
                <a:solidFill>
                  <a:srgbClr val="FF0000"/>
                </a:solidFill>
              </a:rPr>
              <a:t>&amp;&amp; </a:t>
            </a:r>
            <a:r>
              <a:rPr kumimoji="1" lang="zh-CN" altLang="en-US" dirty="0">
                <a:solidFill>
                  <a:srgbClr val="FF0000"/>
                </a:solidFill>
              </a:rPr>
              <a:t>虚函数 </a:t>
            </a:r>
            <a:r>
              <a:rPr kumimoji="1" lang="en-US" altLang="zh-CN" dirty="0">
                <a:solidFill>
                  <a:srgbClr val="FF0000"/>
                </a:solidFill>
              </a:rPr>
              <a:t>&amp;&amp; (</a:t>
            </a:r>
            <a:r>
              <a:rPr kumimoji="1" lang="zh-CN" altLang="en-US" dirty="0">
                <a:solidFill>
                  <a:srgbClr val="FF0000"/>
                </a:solidFill>
              </a:rPr>
              <a:t>引用 或 指针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72857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多态（</a:t>
            </a:r>
            <a:r>
              <a:rPr kumimoji="1" lang="en-US" altLang="zh-CN" dirty="0"/>
              <a:t>Polymorphism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多态，使得</a:t>
            </a:r>
            <a:r>
              <a:rPr kumimoji="1" lang="en-US" altLang="zh-CN" dirty="0"/>
              <a:t>C++</a:t>
            </a:r>
            <a:r>
              <a:rPr kumimoji="1" lang="zh-CN" altLang="en-US" dirty="0"/>
              <a:t>语言可以用一段相同的代码，在运行时完成不同的任务，这些不同运行结果的差异由派生类之间的差异决定。</a:t>
            </a:r>
          </a:p>
          <a:p>
            <a:r>
              <a:rPr kumimoji="1" lang="zh-CN" altLang="en-US" dirty="0"/>
              <a:t>好处：</a:t>
            </a:r>
          </a:p>
          <a:p>
            <a:pPr lvl="1"/>
            <a:r>
              <a:rPr kumimoji="1" lang="zh-CN" altLang="en-US" dirty="0"/>
              <a:t>通过基类定好接口后，不必对每一个派生类特殊处理，只需要调用抽象基类的接口即可。大大提高程序的</a:t>
            </a:r>
            <a:r>
              <a:rPr kumimoji="1" lang="zh-CN" altLang="en-US" b="1" dirty="0">
                <a:solidFill>
                  <a:srgbClr val="FF0000"/>
                </a:solidFill>
              </a:rPr>
              <a:t>可复用性</a:t>
            </a:r>
            <a:r>
              <a:rPr kumimoji="1" lang="zh-CN" altLang="en-US" dirty="0"/>
              <a:t>。</a:t>
            </a:r>
          </a:p>
          <a:p>
            <a:pPr lvl="1"/>
            <a:r>
              <a:rPr kumimoji="1" lang="zh-CN" altLang="en-US" dirty="0"/>
              <a:t>不同派生类对同一接口的实现不同，能达到不同的效果，提高了程序</a:t>
            </a:r>
            <a:r>
              <a:rPr kumimoji="1" lang="zh-CN" altLang="en-US" b="1" dirty="0">
                <a:solidFill>
                  <a:srgbClr val="FF0000"/>
                </a:solidFill>
              </a:rPr>
              <a:t>可拓展性和可维护性</a:t>
            </a:r>
            <a:r>
              <a:rPr kumimoji="1" lang="zh-CN" altLang="en-US" dirty="0"/>
              <a:t>。 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72060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593968"/>
            <a:ext cx="828092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Animal{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action() {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speak();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motion();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speak()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"Animal speak"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motion()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"Animal motion"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Bird 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Animal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void speak()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"Bird singing"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void motion()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"Bird flying"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多态示例</a:t>
            </a:r>
          </a:p>
        </p:txBody>
      </p:sp>
      <p:sp>
        <p:nvSpPr>
          <p:cNvPr id="4" name="右大括号 3"/>
          <p:cNvSpPr/>
          <p:nvPr/>
        </p:nvSpPr>
        <p:spPr>
          <a:xfrm>
            <a:off x="2771800" y="2060848"/>
            <a:ext cx="432048" cy="100811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09807" y="2334071"/>
            <a:ext cx="2082273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/>
              <a:t>复用</a:t>
            </a:r>
            <a:r>
              <a:rPr kumimoji="1" lang="zh-CN" altLang="en-US" sz="2400" b="1"/>
              <a:t>基类接口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378305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544026"/>
            <a:ext cx="828092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Fish 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Animal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void speak()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"Fish cannot speak ..."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void motion()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"Fish swimming"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Fish fish;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Bird bird;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fish.action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 ///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不同调用方法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bird.action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Animal *pBase1 =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Fish;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Animal *pBase2 =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Bird;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pBase1-&gt;action();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///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同一调用方法，根据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pBase2-&gt;action();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///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实际类型完成相应动作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多态示例</a:t>
            </a:r>
          </a:p>
        </p:txBody>
      </p:sp>
      <p:sp>
        <p:nvSpPr>
          <p:cNvPr id="7" name="矩形 6"/>
          <p:cNvSpPr/>
          <p:nvPr/>
        </p:nvSpPr>
        <p:spPr>
          <a:xfrm>
            <a:off x="5652120" y="3496940"/>
            <a:ext cx="31683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Fish cannot speak ...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Fish swimming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Bird singing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Bird flying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Fish cannot speak ...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Fish swimming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Bird singing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Bird flying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721796" y="3035275"/>
            <a:ext cx="183392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2336923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多态（</a:t>
            </a:r>
            <a:r>
              <a:rPr kumimoji="1" lang="en-US" altLang="zh-CN" dirty="0"/>
              <a:t>Polymorphism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应用：</a:t>
            </a:r>
            <a:r>
              <a:rPr kumimoji="1" lang="de-DE" altLang="zh-CN" dirty="0"/>
              <a:t>TEMPLATE METHOD</a:t>
            </a:r>
            <a:r>
              <a:rPr kumimoji="1" lang="zh-CN" altLang="de-DE" dirty="0"/>
              <a:t>设计模式</a:t>
            </a:r>
            <a:endParaRPr kumimoji="1" lang="zh-CN" altLang="en-US" dirty="0"/>
          </a:p>
          <a:p>
            <a:pPr marL="685800" lvl="3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3366"/>
                </a:solidFill>
              </a:rPr>
              <a:t>在接口的一个方法中定义算法的骨架</a:t>
            </a:r>
            <a:endParaRPr lang="en-US" altLang="zh-CN" sz="2400" b="1" dirty="0">
              <a:solidFill>
                <a:srgbClr val="003366"/>
              </a:solidFill>
            </a:endParaRPr>
          </a:p>
          <a:p>
            <a:pPr marL="685800" lvl="3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3366"/>
                </a:solidFill>
              </a:rPr>
              <a:t>将一些步骤的实现延迟到子类中</a:t>
            </a:r>
            <a:endParaRPr lang="en-US" altLang="zh-CN" sz="2400" b="1" dirty="0">
              <a:solidFill>
                <a:srgbClr val="003366"/>
              </a:solidFill>
            </a:endParaRPr>
          </a:p>
          <a:p>
            <a:pPr marL="685800" lvl="3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3366"/>
                </a:solidFill>
              </a:rPr>
              <a:t>使得子类可以在不改变算法结构的情况下，重新定义算法中的某些步骤。</a:t>
            </a:r>
            <a:endParaRPr kumimoji="1" lang="en-US" altLang="zh-CN" sz="2400" dirty="0"/>
          </a:p>
          <a:p>
            <a:r>
              <a:rPr kumimoji="1" lang="zh-CN" altLang="en-US" dirty="0"/>
              <a:t>模板方法是一种</a:t>
            </a:r>
            <a:r>
              <a:rPr kumimoji="1" lang="zh-CN" altLang="en-US" dirty="0">
                <a:solidFill>
                  <a:srgbClr val="FF0000"/>
                </a:solidFill>
              </a:rPr>
              <a:t>源代码重用</a:t>
            </a:r>
            <a:r>
              <a:rPr kumimoji="1" lang="zh-CN" altLang="en-US" dirty="0"/>
              <a:t>的基本技术，在类库的设计实现中应用十分广泛 </a:t>
            </a:r>
            <a:r>
              <a:rPr kumimoji="1" lang="en-US" altLang="zh-CN" dirty="0"/>
              <a:t>—— </a:t>
            </a:r>
            <a:r>
              <a:rPr kumimoji="1" lang="zh-CN" altLang="en-US" dirty="0"/>
              <a:t>因为这个设计模式能有效地解决 “</a:t>
            </a:r>
            <a:r>
              <a:rPr kumimoji="1" lang="zh-CN" altLang="en-US" dirty="0">
                <a:solidFill>
                  <a:srgbClr val="FF0000"/>
                </a:solidFill>
              </a:rPr>
              <a:t>类库提供公共行为</a:t>
            </a:r>
            <a:r>
              <a:rPr kumimoji="1" lang="zh-CN" altLang="en-US" dirty="0"/>
              <a:t>”与“</a:t>
            </a:r>
            <a:r>
              <a:rPr kumimoji="1" lang="zh-CN" altLang="en-US" dirty="0">
                <a:solidFill>
                  <a:srgbClr val="FF0000"/>
                </a:solidFill>
              </a:rPr>
              <a:t>用户定制特殊细节</a:t>
            </a:r>
            <a:r>
              <a:rPr kumimoji="1" lang="zh-CN" altLang="en-US" dirty="0"/>
              <a:t>”之间的折衷平衡。</a:t>
            </a:r>
          </a:p>
          <a:p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55296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620688"/>
            <a:ext cx="82809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action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step1();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step2();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step3();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step1() {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::step1" 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step2() {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::step2" 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step3() {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::step3" 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Derived1 :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step1() {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"Derived1::step1" 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模板设计模式</a:t>
            </a:r>
          </a:p>
        </p:txBody>
      </p:sp>
      <p:sp>
        <p:nvSpPr>
          <p:cNvPr id="3" name="右大括号 2"/>
          <p:cNvSpPr/>
          <p:nvPr/>
        </p:nvSpPr>
        <p:spPr>
          <a:xfrm>
            <a:off x="3203848" y="2132856"/>
            <a:ext cx="432048" cy="100811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41855" y="2406079"/>
            <a:ext cx="1506209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/>
              <a:t>算法骨架</a:t>
            </a:r>
          </a:p>
        </p:txBody>
      </p:sp>
    </p:spTree>
    <p:extLst>
      <p:ext uri="{BB962C8B-B14F-4D97-AF65-F5344CB8AC3E}">
        <p14:creationId xmlns:p14="http://schemas.microsoft.com/office/powerpoint/2010/main" val="20487708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512" y="1006276"/>
            <a:ext cx="73448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Derived2 :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step2() {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"Derived2::step2" 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[] = {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Derived1,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Derived2};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 3; ++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]-&gt;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action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&lt;&lt;"==="&lt;&lt;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模板设计模式</a:t>
            </a:r>
          </a:p>
        </p:txBody>
      </p:sp>
      <p:sp>
        <p:nvSpPr>
          <p:cNvPr id="7" name="矩形 6"/>
          <p:cNvSpPr/>
          <p:nvPr/>
        </p:nvSpPr>
        <p:spPr>
          <a:xfrm>
            <a:off x="5652120" y="3429000"/>
            <a:ext cx="31683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Base::step1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Base::step2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Base::step3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===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Derived1::step1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Base::step2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Base::step3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===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Base::step1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Derived2::step2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Base::step3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===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419872" y="4906327"/>
            <a:ext cx="183392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8102588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多重继承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多重继承会有多个虚函数表，几重继承，就会有几个虚函数表。这些表按照派生的顺序依次排列。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如果子类改写了父类的虚函数，那么就会用子类自己的虚函数</a:t>
            </a:r>
            <a:r>
              <a:rPr kumimoji="1" lang="zh-CN" altLang="en-US" dirty="0">
                <a:solidFill>
                  <a:srgbClr val="FF0000"/>
                </a:solidFill>
              </a:rPr>
              <a:t>覆盖</a:t>
            </a:r>
            <a:r>
              <a:rPr kumimoji="1" lang="zh-CN" altLang="en-US" dirty="0"/>
              <a:t>虚函数表的相应位置，如果子类有新的虚函数，那么就添加到</a:t>
            </a:r>
            <a:r>
              <a:rPr kumimoji="1" lang="zh-CN" altLang="en-US" dirty="0">
                <a:solidFill>
                  <a:srgbClr val="FF0000"/>
                </a:solidFill>
              </a:rPr>
              <a:t>第一个虚函数表的末尾</a:t>
            </a:r>
            <a:r>
              <a:rPr kumimoji="1" lang="zh-CN" altLang="en-US" dirty="0"/>
              <a:t>。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23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411043"/>
            <a:ext cx="82809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"Instrument::play"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Wind 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"Wind::play"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</a:t>
            </a:r>
            <a:r>
              <a:rPr lang="zh-CN" altLang="en-US" b="1" dirty="0">
                <a:solidFill>
                  <a:srgbClr val="1D8519"/>
                </a:solidFill>
                <a:latin typeface="Menlo-Regular" charset="0"/>
              </a:rPr>
              <a:t>重写隐藏</a:t>
            </a:r>
            <a:endParaRPr lang="en-US" altLang="zh-CN" b="1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tune(Instrument&amp;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i.play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Wind flute;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tune(flute);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向上类型转换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问题在哪？</a:t>
            </a:r>
          </a:p>
        </p:txBody>
      </p:sp>
      <p:sp>
        <p:nvSpPr>
          <p:cNvPr id="7" name="矩形 6"/>
          <p:cNvSpPr/>
          <p:nvPr/>
        </p:nvSpPr>
        <p:spPr>
          <a:xfrm>
            <a:off x="6230516" y="5733256"/>
            <a:ext cx="2445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Instrument::play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00192" y="5271591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525297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多重继承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36875" y="308250"/>
            <a:ext cx="6307125" cy="4749029"/>
          </a:xfrm>
        </p:spPr>
        <p:txBody>
          <a:bodyPr/>
          <a:lstStyle/>
          <a:p>
            <a:r>
              <a:rPr kumimoji="1" lang="zh-CN" altLang="en-US" sz="2400" dirty="0"/>
              <a:t>左图是派生关系，右图是 </a:t>
            </a:r>
            <a:r>
              <a:rPr kumimoji="1" lang="en-US" altLang="zh-CN" sz="2400" dirty="0"/>
              <a:t>Derive</a:t>
            </a:r>
            <a:r>
              <a:rPr kumimoji="1" lang="zh-CN" altLang="en-US" sz="2400" dirty="0"/>
              <a:t> 对象的虚函数指针，以及 </a:t>
            </a:r>
            <a:r>
              <a:rPr kumimoji="1" lang="en-US" altLang="zh-CN" sz="2400" dirty="0"/>
              <a:t>Derive</a:t>
            </a:r>
            <a:r>
              <a:rPr kumimoji="1" lang="zh-CN" altLang="en-US" sz="2400" dirty="0"/>
              <a:t> 类的虚函数表。</a:t>
            </a:r>
          </a:p>
          <a:p>
            <a:r>
              <a:rPr kumimoji="1" lang="en-US" altLang="zh-CN" sz="2400" dirty="0"/>
              <a:t>Derive</a:t>
            </a:r>
            <a:r>
              <a:rPr kumimoji="1" lang="zh-CN" altLang="en-US" sz="2400" dirty="0"/>
              <a:t>重写了所有基类的 </a:t>
            </a:r>
            <a:r>
              <a:rPr kumimoji="1" lang="en-US" altLang="zh-CN" sz="2400" dirty="0"/>
              <a:t>f()</a:t>
            </a:r>
            <a:r>
              <a:rPr kumimoji="1" lang="zh-CN" altLang="en-US" sz="2400" dirty="0"/>
              <a:t>，新定义了一个虚函数 </a:t>
            </a:r>
            <a:r>
              <a:rPr kumimoji="1" lang="en-US" altLang="zh-CN" sz="2400" dirty="0"/>
              <a:t>g1()</a:t>
            </a:r>
            <a:r>
              <a:rPr kumimoji="1" lang="zh-CN" altLang="en-US" sz="2400" dirty="0"/>
              <a:t>。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94FA63A8-3FFA-420A-8B07-650E32563D3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2529148"/>
            <a:ext cx="5019131" cy="2988084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E81BA7CC-497C-4F7F-84DF-1AD71FAC69CC}"/>
              </a:ext>
            </a:extLst>
          </p:cNvPr>
          <p:cNvGrpSpPr/>
          <p:nvPr/>
        </p:nvGrpSpPr>
        <p:grpSpPr>
          <a:xfrm>
            <a:off x="2635555" y="3907270"/>
            <a:ext cx="6370109" cy="3548959"/>
            <a:chOff x="632396" y="2582900"/>
            <a:chExt cx="6370109" cy="3548959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85FC0341-C557-4700-9399-6C98D8B355C3}"/>
                </a:ext>
              </a:extLst>
            </p:cNvPr>
            <p:cNvGrpSpPr/>
            <p:nvPr/>
          </p:nvGrpSpPr>
          <p:grpSpPr>
            <a:xfrm>
              <a:off x="784412" y="2582900"/>
              <a:ext cx="6218093" cy="2864373"/>
              <a:chOff x="784412" y="2582900"/>
              <a:chExt cx="6218093" cy="2864373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xmlns="" id="{CE8B5FDF-4DBD-4DE0-9485-79C2D85E677A}"/>
                  </a:ext>
                </a:extLst>
              </p:cNvPr>
              <p:cNvGrpSpPr/>
              <p:nvPr/>
            </p:nvGrpSpPr>
            <p:grpSpPr>
              <a:xfrm>
                <a:off x="2639228" y="2582900"/>
                <a:ext cx="4363277" cy="2394820"/>
                <a:chOff x="2620418" y="2320654"/>
                <a:chExt cx="4363277" cy="2394820"/>
              </a:xfrm>
            </p:grpSpPr>
            <p:grpSp>
              <p:nvGrpSpPr>
                <p:cNvPr id="27" name="组合 26">
                  <a:extLst>
                    <a:ext uri="{FF2B5EF4-FFF2-40B4-BE49-F238E27FC236}">
                      <a16:creationId xmlns:a16="http://schemas.microsoft.com/office/drawing/2014/main" xmlns="" id="{89D09CBF-7D98-4480-9FFC-B0E66DB26485}"/>
                    </a:ext>
                  </a:extLst>
                </p:cNvPr>
                <p:cNvGrpSpPr/>
                <p:nvPr/>
              </p:nvGrpSpPr>
              <p:grpSpPr>
                <a:xfrm>
                  <a:off x="2644780" y="2659208"/>
                  <a:ext cx="4338915" cy="413613"/>
                  <a:chOff x="3083858" y="1589999"/>
                  <a:chExt cx="4338915" cy="413613"/>
                </a:xfrm>
              </p:grpSpPr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xmlns="" id="{77DF9202-27AA-4E5B-A861-5667CB6C5EBA}"/>
                      </a:ext>
                    </a:extLst>
                  </p:cNvPr>
                  <p:cNvSpPr/>
                  <p:nvPr/>
                </p:nvSpPr>
                <p:spPr>
                  <a:xfrm>
                    <a:off x="3083858" y="1590001"/>
                    <a:ext cx="936813" cy="41361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b="1" dirty="0">
                        <a:solidFill>
                          <a:schemeClr val="accent1"/>
                        </a:solidFill>
                        <a:latin typeface="Adobe 繁黑體 Std B" panose="020B0700000000000000" pitchFamily="34" charset="-128"/>
                        <a:ea typeface="Adobe 繁黑體 Std B" panose="020B0700000000000000" pitchFamily="34" charset="-128"/>
                      </a:rPr>
                      <a:t>Derive::f()</a:t>
                    </a:r>
                    <a:endParaRPr lang="zh-CN" altLang="en-US" sz="1200" b="1" dirty="0">
                      <a:solidFill>
                        <a:schemeClr val="accent1"/>
                      </a:solidFill>
                      <a:latin typeface="Adobe 繁黑體 Std B" panose="020B0700000000000000" pitchFamily="34" charset="-128"/>
                      <a:ea typeface="Adobe 繁黑體 Std B" panose="020B0700000000000000" pitchFamily="34" charset="-128"/>
                    </a:endParaRPr>
                  </a:p>
                </p:txBody>
              </p:sp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xmlns="" id="{A74C60BC-2FE9-4195-8FCF-29F8859AE14B}"/>
                      </a:ext>
                    </a:extLst>
                  </p:cNvPr>
                  <p:cNvSpPr/>
                  <p:nvPr/>
                </p:nvSpPr>
                <p:spPr>
                  <a:xfrm>
                    <a:off x="4020671" y="1590001"/>
                    <a:ext cx="936813" cy="41361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  <a:latin typeface="Adobe 繁黑體 Std B" panose="020B0700000000000000" pitchFamily="34" charset="-128"/>
                        <a:ea typeface="Adobe 繁黑體 Std B" panose="020B0700000000000000" pitchFamily="34" charset="-128"/>
                      </a:rPr>
                      <a:t>Base1::g()</a:t>
                    </a:r>
                    <a:endParaRPr lang="zh-CN" altLang="en-US" sz="1200" dirty="0">
                      <a:solidFill>
                        <a:schemeClr val="tx1"/>
                      </a:solidFill>
                      <a:latin typeface="Adobe 繁黑體 Std B" panose="020B0700000000000000" pitchFamily="34" charset="-128"/>
                      <a:ea typeface="Adobe 繁黑體 Std B" panose="020B0700000000000000" pitchFamily="34" charset="-128"/>
                    </a:endParaRPr>
                  </a:p>
                </p:txBody>
              </p:sp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xmlns="" id="{367C6091-2BAE-4F7C-BDA9-380F809A2780}"/>
                      </a:ext>
                    </a:extLst>
                  </p:cNvPr>
                  <p:cNvSpPr/>
                  <p:nvPr/>
                </p:nvSpPr>
                <p:spPr>
                  <a:xfrm>
                    <a:off x="4957484" y="1590001"/>
                    <a:ext cx="936813" cy="41361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  <a:latin typeface="Adobe 繁黑體 Std B" panose="020B0700000000000000" pitchFamily="34" charset="-128"/>
                        <a:ea typeface="Adobe 繁黑體 Std B" panose="020B0700000000000000" pitchFamily="34" charset="-128"/>
                      </a:rPr>
                      <a:t>Base1::h()</a:t>
                    </a:r>
                    <a:endParaRPr lang="zh-CN" altLang="en-US" sz="1200" dirty="0">
                      <a:solidFill>
                        <a:schemeClr val="tx1"/>
                      </a:solidFill>
                      <a:latin typeface="Adobe 繁黑體 Std B" panose="020B0700000000000000" pitchFamily="34" charset="-128"/>
                      <a:ea typeface="Adobe 繁黑體 Std B" panose="020B0700000000000000" pitchFamily="34" charset="-128"/>
                    </a:endParaRPr>
                  </a:p>
                </p:txBody>
              </p:sp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xmlns="" id="{6F968F0C-9334-4FA0-A0AC-D1E8E84FB7A2}"/>
                      </a:ext>
                    </a:extLst>
                  </p:cNvPr>
                  <p:cNvSpPr/>
                  <p:nvPr/>
                </p:nvSpPr>
                <p:spPr>
                  <a:xfrm>
                    <a:off x="5894297" y="1590000"/>
                    <a:ext cx="1199268" cy="41361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300" b="1" dirty="0">
                        <a:solidFill>
                          <a:schemeClr val="tx1"/>
                        </a:solidFill>
                        <a:latin typeface="Adobe 繁黑體 Std B" panose="020B0700000000000000" pitchFamily="34" charset="-128"/>
                        <a:ea typeface="Adobe 繁黑體 Std B" panose="020B0700000000000000" pitchFamily="34" charset="-128"/>
                      </a:rPr>
                      <a:t>Derive::g1()</a:t>
                    </a:r>
                    <a:endParaRPr lang="zh-CN" altLang="en-US" sz="1300" b="1" dirty="0">
                      <a:solidFill>
                        <a:schemeClr val="tx1"/>
                      </a:solidFill>
                      <a:latin typeface="Adobe 繁黑體 Std B" panose="020B0700000000000000" pitchFamily="34" charset="-128"/>
                      <a:ea typeface="Adobe 繁黑體 Std B" panose="020B0700000000000000" pitchFamily="34" charset="-128"/>
                    </a:endParaRPr>
                  </a:p>
                </p:txBody>
              </p:sp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xmlns="" id="{1F34A696-EFD8-4C78-BB17-8148E9A8EF08}"/>
                      </a:ext>
                    </a:extLst>
                  </p:cNvPr>
                  <p:cNvSpPr/>
                  <p:nvPr/>
                </p:nvSpPr>
                <p:spPr>
                  <a:xfrm>
                    <a:off x="7019365" y="1589999"/>
                    <a:ext cx="403408" cy="41361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*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xmlns="" id="{C6287AB2-26A7-4D57-A687-0655B32FB7B0}"/>
                    </a:ext>
                  </a:extLst>
                </p:cNvPr>
                <p:cNvGrpSpPr/>
                <p:nvPr/>
              </p:nvGrpSpPr>
              <p:grpSpPr>
                <a:xfrm>
                  <a:off x="2644780" y="3482502"/>
                  <a:ext cx="3213846" cy="413612"/>
                  <a:chOff x="3083858" y="2819766"/>
                  <a:chExt cx="3213846" cy="413612"/>
                </a:xfrm>
              </p:grpSpPr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xmlns="" id="{E03A0613-022D-4EE6-9A7A-97F5E3C00BE6}"/>
                      </a:ext>
                    </a:extLst>
                  </p:cNvPr>
                  <p:cNvSpPr/>
                  <p:nvPr/>
                </p:nvSpPr>
                <p:spPr>
                  <a:xfrm>
                    <a:off x="3083858" y="2819767"/>
                    <a:ext cx="936813" cy="41361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b="1" dirty="0">
                        <a:solidFill>
                          <a:schemeClr val="accent1"/>
                        </a:solidFill>
                        <a:latin typeface="Adobe 繁黑體 Std B" panose="020B0700000000000000" pitchFamily="34" charset="-128"/>
                        <a:ea typeface="Adobe 繁黑體 Std B" panose="020B0700000000000000" pitchFamily="34" charset="-128"/>
                      </a:rPr>
                      <a:t>Derive::f()</a:t>
                    </a:r>
                    <a:endParaRPr lang="zh-CN" altLang="en-US" sz="1200" b="1" dirty="0">
                      <a:solidFill>
                        <a:schemeClr val="accent1"/>
                      </a:solidFill>
                      <a:latin typeface="Adobe 繁黑體 Std B" panose="020B0700000000000000" pitchFamily="34" charset="-128"/>
                      <a:ea typeface="Adobe 繁黑體 Std B" panose="020B0700000000000000" pitchFamily="34" charset="-128"/>
                    </a:endParaRPr>
                  </a:p>
                </p:txBody>
              </p:sp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xmlns="" id="{5D8548E9-3A9F-4B00-A800-C3AB5AA29125}"/>
                      </a:ext>
                    </a:extLst>
                  </p:cNvPr>
                  <p:cNvSpPr/>
                  <p:nvPr/>
                </p:nvSpPr>
                <p:spPr>
                  <a:xfrm>
                    <a:off x="4020671" y="2819767"/>
                    <a:ext cx="936813" cy="41361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  <a:latin typeface="Adobe 繁黑體 Std B" panose="020B0700000000000000" pitchFamily="34" charset="-128"/>
                        <a:ea typeface="Adobe 繁黑體 Std B" panose="020B0700000000000000" pitchFamily="34" charset="-128"/>
                      </a:rPr>
                      <a:t>Base2::g()</a:t>
                    </a:r>
                    <a:endParaRPr lang="zh-CN" altLang="en-US" sz="1200" dirty="0">
                      <a:solidFill>
                        <a:schemeClr val="tx1"/>
                      </a:solidFill>
                      <a:latin typeface="Adobe 繁黑體 Std B" panose="020B0700000000000000" pitchFamily="34" charset="-128"/>
                      <a:ea typeface="Adobe 繁黑體 Std B" panose="020B0700000000000000" pitchFamily="34" charset="-128"/>
                    </a:endParaRPr>
                  </a:p>
                </p:txBody>
              </p:sp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xmlns="" id="{3EF96EB6-3B74-464A-8212-D12A1149BD60}"/>
                      </a:ext>
                    </a:extLst>
                  </p:cNvPr>
                  <p:cNvSpPr/>
                  <p:nvPr/>
                </p:nvSpPr>
                <p:spPr>
                  <a:xfrm>
                    <a:off x="4957484" y="2819767"/>
                    <a:ext cx="936813" cy="41361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  <a:latin typeface="Adobe 繁黑體 Std B" panose="020B0700000000000000" pitchFamily="34" charset="-128"/>
                        <a:ea typeface="Adobe 繁黑體 Std B" panose="020B0700000000000000" pitchFamily="34" charset="-128"/>
                      </a:rPr>
                      <a:t>Base2::h()</a:t>
                    </a:r>
                    <a:endParaRPr lang="zh-CN" altLang="en-US" sz="1200" dirty="0">
                      <a:solidFill>
                        <a:schemeClr val="tx1"/>
                      </a:solidFill>
                      <a:latin typeface="Adobe 繁黑體 Std B" panose="020B0700000000000000" pitchFamily="34" charset="-128"/>
                      <a:ea typeface="Adobe 繁黑體 Std B" panose="020B0700000000000000" pitchFamily="34" charset="-128"/>
                    </a:endParaRPr>
                  </a:p>
                </p:txBody>
              </p:sp>
              <p:sp>
                <p:nvSpPr>
                  <p:cNvPr id="40" name="矩形 39">
                    <a:extLst>
                      <a:ext uri="{FF2B5EF4-FFF2-40B4-BE49-F238E27FC236}">
                        <a16:creationId xmlns:a16="http://schemas.microsoft.com/office/drawing/2014/main" xmlns="" id="{4715BDCE-4F19-4A6F-841A-6B6016A8381E}"/>
                      </a:ext>
                    </a:extLst>
                  </p:cNvPr>
                  <p:cNvSpPr/>
                  <p:nvPr/>
                </p:nvSpPr>
                <p:spPr>
                  <a:xfrm>
                    <a:off x="5894296" y="2819766"/>
                    <a:ext cx="403408" cy="41361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*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xmlns="" id="{9156BB42-C795-4B28-A13B-E423F8B77C21}"/>
                    </a:ext>
                  </a:extLst>
                </p:cNvPr>
                <p:cNvGrpSpPr/>
                <p:nvPr/>
              </p:nvGrpSpPr>
              <p:grpSpPr>
                <a:xfrm>
                  <a:off x="2644780" y="4301862"/>
                  <a:ext cx="3213846" cy="413612"/>
                  <a:chOff x="3083857" y="4235781"/>
                  <a:chExt cx="3213846" cy="413612"/>
                </a:xfrm>
              </p:grpSpPr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xmlns="" id="{7ECCDA17-C96E-4C8C-8BFF-0491DDAC6459}"/>
                      </a:ext>
                    </a:extLst>
                  </p:cNvPr>
                  <p:cNvSpPr/>
                  <p:nvPr/>
                </p:nvSpPr>
                <p:spPr>
                  <a:xfrm>
                    <a:off x="3083857" y="4235782"/>
                    <a:ext cx="936813" cy="41361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b="1" dirty="0">
                        <a:solidFill>
                          <a:schemeClr val="accent1"/>
                        </a:solidFill>
                        <a:latin typeface="Adobe 繁黑體 Std B" panose="020B0700000000000000" pitchFamily="34" charset="-128"/>
                        <a:ea typeface="Adobe 繁黑體 Std B" panose="020B0700000000000000" pitchFamily="34" charset="-128"/>
                      </a:rPr>
                      <a:t>Derive::f()</a:t>
                    </a:r>
                    <a:endParaRPr lang="zh-CN" altLang="en-US" sz="1200" b="1" dirty="0">
                      <a:solidFill>
                        <a:schemeClr val="accent1"/>
                      </a:solidFill>
                      <a:latin typeface="Adobe 繁黑體 Std B" panose="020B0700000000000000" pitchFamily="34" charset="-128"/>
                      <a:ea typeface="Adobe 繁黑體 Std B" panose="020B0700000000000000" pitchFamily="34" charset="-128"/>
                    </a:endParaRPr>
                  </a:p>
                </p:txBody>
              </p:sp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xmlns="" id="{02789C2D-DB6A-437C-BFBE-28BBD60B0E5A}"/>
                      </a:ext>
                    </a:extLst>
                  </p:cNvPr>
                  <p:cNvSpPr/>
                  <p:nvPr/>
                </p:nvSpPr>
                <p:spPr>
                  <a:xfrm>
                    <a:off x="4020670" y="4235782"/>
                    <a:ext cx="936813" cy="41361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  <a:latin typeface="Adobe 繁黑體 Std B" panose="020B0700000000000000" pitchFamily="34" charset="-128"/>
                        <a:ea typeface="Adobe 繁黑體 Std B" panose="020B0700000000000000" pitchFamily="34" charset="-128"/>
                      </a:rPr>
                      <a:t>Base3::g()</a:t>
                    </a:r>
                    <a:endParaRPr lang="zh-CN" altLang="en-US" sz="1200" dirty="0">
                      <a:solidFill>
                        <a:schemeClr val="tx1"/>
                      </a:solidFill>
                      <a:latin typeface="Adobe 繁黑體 Std B" panose="020B0700000000000000" pitchFamily="34" charset="-128"/>
                      <a:ea typeface="Adobe 繁黑體 Std B" panose="020B0700000000000000" pitchFamily="34" charset="-128"/>
                    </a:endParaRPr>
                  </a:p>
                </p:txBody>
              </p:sp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xmlns="" id="{7A51CDEF-2205-4D3E-B4E9-B02AEB9828CC}"/>
                      </a:ext>
                    </a:extLst>
                  </p:cNvPr>
                  <p:cNvSpPr/>
                  <p:nvPr/>
                </p:nvSpPr>
                <p:spPr>
                  <a:xfrm>
                    <a:off x="4957483" y="4235782"/>
                    <a:ext cx="936813" cy="41361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  <a:latin typeface="Adobe 繁黑體 Std B" panose="020B0700000000000000" pitchFamily="34" charset="-128"/>
                        <a:ea typeface="Adobe 繁黑體 Std B" panose="020B0700000000000000" pitchFamily="34" charset="-128"/>
                      </a:rPr>
                      <a:t>Base3::h()</a:t>
                    </a:r>
                    <a:endParaRPr lang="zh-CN" altLang="en-US" sz="1200" dirty="0">
                      <a:solidFill>
                        <a:schemeClr val="tx1"/>
                      </a:solidFill>
                      <a:latin typeface="Adobe 繁黑體 Std B" panose="020B0700000000000000" pitchFamily="34" charset="-128"/>
                      <a:ea typeface="Adobe 繁黑體 Std B" panose="020B0700000000000000" pitchFamily="34" charset="-128"/>
                    </a:endParaRPr>
                  </a:p>
                </p:txBody>
              </p:sp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xmlns="" id="{24A337E5-9EC7-420E-BA97-21A058B8FA69}"/>
                      </a:ext>
                    </a:extLst>
                  </p:cNvPr>
                  <p:cNvSpPr/>
                  <p:nvPr/>
                </p:nvSpPr>
                <p:spPr>
                  <a:xfrm>
                    <a:off x="5894295" y="4235781"/>
                    <a:ext cx="403408" cy="41361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*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xmlns="" id="{56404FA4-1B5A-4E7C-B9CE-4DB14D99534B}"/>
                    </a:ext>
                  </a:extLst>
                </p:cNvPr>
                <p:cNvSpPr txBox="1"/>
                <p:nvPr/>
              </p:nvSpPr>
              <p:spPr>
                <a:xfrm>
                  <a:off x="2631137" y="2320654"/>
                  <a:ext cx="199874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b="1" dirty="0"/>
                    <a:t>虚函数表</a:t>
                  </a:r>
                  <a:r>
                    <a:rPr lang="en-US" altLang="zh-CN" sz="1600" b="1" dirty="0"/>
                    <a:t>Base1</a:t>
                  </a:r>
                  <a:endParaRPr lang="zh-CN" altLang="en-US" sz="1600" b="1" dirty="0"/>
                </a:p>
              </p:txBody>
            </p:sp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xmlns="" id="{959814FD-5CB5-4245-B402-0878E1BC16CB}"/>
                    </a:ext>
                  </a:extLst>
                </p:cNvPr>
                <p:cNvSpPr txBox="1"/>
                <p:nvPr/>
              </p:nvSpPr>
              <p:spPr>
                <a:xfrm>
                  <a:off x="2620419" y="3134417"/>
                  <a:ext cx="199874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b="1" dirty="0"/>
                    <a:t>虚函数表</a:t>
                  </a:r>
                  <a:r>
                    <a:rPr lang="en-US" altLang="zh-CN" sz="1600" b="1" dirty="0"/>
                    <a:t>Base2</a:t>
                  </a:r>
                  <a:endParaRPr lang="zh-CN" altLang="en-US" sz="1600" b="1" dirty="0"/>
                </a:p>
              </p:txBody>
            </p:sp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xmlns="" id="{05071744-725F-4636-BAE4-C57111FCD991}"/>
                    </a:ext>
                  </a:extLst>
                </p:cNvPr>
                <p:cNvSpPr txBox="1"/>
                <p:nvPr/>
              </p:nvSpPr>
              <p:spPr>
                <a:xfrm>
                  <a:off x="2620418" y="3939631"/>
                  <a:ext cx="199874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b="1" dirty="0"/>
                    <a:t>虚函数表</a:t>
                  </a:r>
                  <a:r>
                    <a:rPr lang="en-US" altLang="zh-CN" sz="1600" b="1" dirty="0"/>
                    <a:t>Base3</a:t>
                  </a:r>
                  <a:endParaRPr lang="zh-CN" altLang="en-US" sz="1600" b="1" dirty="0"/>
                </a:p>
              </p:txBody>
            </p: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xmlns="" id="{47EE6CDB-6E39-4E8A-B7B3-10AC75CB0E2B}"/>
                  </a:ext>
                </a:extLst>
              </p:cNvPr>
              <p:cNvGrpSpPr/>
              <p:nvPr/>
            </p:nvGrpSpPr>
            <p:grpSpPr>
              <a:xfrm>
                <a:off x="967636" y="2688178"/>
                <a:ext cx="941847" cy="2759095"/>
                <a:chOff x="967636" y="2688178"/>
                <a:chExt cx="941847" cy="2759095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xmlns="" id="{83CFE79F-18B2-4D09-AE2E-4E9460B3F9EF}"/>
                    </a:ext>
                  </a:extLst>
                </p:cNvPr>
                <p:cNvSpPr/>
                <p:nvPr/>
              </p:nvSpPr>
              <p:spPr>
                <a:xfrm>
                  <a:off x="1377410" y="2688178"/>
                  <a:ext cx="532073" cy="32371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xmlns="" id="{FC877629-49C1-4E73-B330-72A0B8F08C44}"/>
                    </a:ext>
                  </a:extLst>
                </p:cNvPr>
                <p:cNvSpPr/>
                <p:nvPr/>
              </p:nvSpPr>
              <p:spPr>
                <a:xfrm>
                  <a:off x="1377409" y="3001120"/>
                  <a:ext cx="532073" cy="32371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xmlns="" id="{1BB6AB48-2950-45AA-85C1-F5F4533D3647}"/>
                    </a:ext>
                  </a:extLst>
                </p:cNvPr>
                <p:cNvSpPr/>
                <p:nvPr/>
              </p:nvSpPr>
              <p:spPr>
                <a:xfrm>
                  <a:off x="1377409" y="3314062"/>
                  <a:ext cx="532073" cy="32371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xmlns="" id="{ADACC131-BDCD-40FC-AF47-12C4EF742A9E}"/>
                    </a:ext>
                  </a:extLst>
                </p:cNvPr>
                <p:cNvSpPr/>
                <p:nvPr/>
              </p:nvSpPr>
              <p:spPr>
                <a:xfrm>
                  <a:off x="1377409" y="3618451"/>
                  <a:ext cx="532073" cy="323719"/>
                </a:xfrm>
                <a:prstGeom prst="rect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xmlns="" id="{5E3386C9-77B8-4572-8C32-4F8A17435D73}"/>
                    </a:ext>
                  </a:extLst>
                </p:cNvPr>
                <p:cNvSpPr/>
                <p:nvPr/>
              </p:nvSpPr>
              <p:spPr>
                <a:xfrm>
                  <a:off x="1377409" y="3922840"/>
                  <a:ext cx="532073" cy="323719"/>
                </a:xfrm>
                <a:prstGeom prst="rect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xmlns="" id="{BE59580E-579D-410E-8C98-4A208BE064D9}"/>
                    </a:ext>
                  </a:extLst>
                </p:cNvPr>
                <p:cNvSpPr/>
                <p:nvPr/>
              </p:nvSpPr>
              <p:spPr>
                <a:xfrm>
                  <a:off x="1377409" y="4215754"/>
                  <a:ext cx="532073" cy="323719"/>
                </a:xfrm>
                <a:prstGeom prst="rect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xmlns="" id="{C2D99131-3EAA-4D14-8158-30971ADE6E52}"/>
                    </a:ext>
                  </a:extLst>
                </p:cNvPr>
                <p:cNvSpPr/>
                <p:nvPr/>
              </p:nvSpPr>
              <p:spPr>
                <a:xfrm>
                  <a:off x="1377409" y="4508668"/>
                  <a:ext cx="532073" cy="323719"/>
                </a:xfrm>
                <a:prstGeom prst="rect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xmlns="" id="{121D8EEA-F4D0-4541-B224-1E72D05F3999}"/>
                    </a:ext>
                  </a:extLst>
                </p:cNvPr>
                <p:cNvSpPr/>
                <p:nvPr/>
              </p:nvSpPr>
              <p:spPr>
                <a:xfrm>
                  <a:off x="1377409" y="4813057"/>
                  <a:ext cx="532073" cy="323719"/>
                </a:xfrm>
                <a:prstGeom prst="rect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xmlns="" id="{47D88529-E14B-43D9-AC77-E7B0DFE17FFE}"/>
                    </a:ext>
                  </a:extLst>
                </p:cNvPr>
                <p:cNvSpPr txBox="1"/>
                <p:nvPr/>
              </p:nvSpPr>
              <p:spPr>
                <a:xfrm>
                  <a:off x="967636" y="3978346"/>
                  <a:ext cx="430887" cy="146892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zh-CN" altLang="en-US" sz="1600" b="1" dirty="0"/>
                    <a:t>其他成员</a:t>
                  </a:r>
                </a:p>
              </p:txBody>
            </p:sp>
          </p:grpSp>
          <p:sp>
            <p:nvSpPr>
              <p:cNvPr id="15" name="弧形 14">
                <a:extLst>
                  <a:ext uri="{FF2B5EF4-FFF2-40B4-BE49-F238E27FC236}">
                    <a16:creationId xmlns:a16="http://schemas.microsoft.com/office/drawing/2014/main" xmlns="" id="{CD5A95D4-E997-459F-8BE3-59FB09FAADA2}"/>
                  </a:ext>
                </a:extLst>
              </p:cNvPr>
              <p:cNvSpPr/>
              <p:nvPr/>
            </p:nvSpPr>
            <p:spPr>
              <a:xfrm>
                <a:off x="1026512" y="2834984"/>
                <a:ext cx="1637077" cy="348579"/>
              </a:xfrm>
              <a:prstGeom prst="arc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弧形 15">
                <a:extLst>
                  <a:ext uri="{FF2B5EF4-FFF2-40B4-BE49-F238E27FC236}">
                    <a16:creationId xmlns:a16="http://schemas.microsoft.com/office/drawing/2014/main" xmlns="" id="{D7B03C87-29D6-4F99-B0DC-B157E13DDBAE}"/>
                  </a:ext>
                </a:extLst>
              </p:cNvPr>
              <p:cNvSpPr/>
              <p:nvPr/>
            </p:nvSpPr>
            <p:spPr>
              <a:xfrm>
                <a:off x="784412" y="3183563"/>
                <a:ext cx="1846725" cy="1200178"/>
              </a:xfrm>
              <a:prstGeom prst="arc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弧形 11">
              <a:extLst>
                <a:ext uri="{FF2B5EF4-FFF2-40B4-BE49-F238E27FC236}">
                  <a16:creationId xmlns:a16="http://schemas.microsoft.com/office/drawing/2014/main" xmlns="" id="{11433214-C9C8-4D04-9415-E0419EF6FAF3}"/>
                </a:ext>
              </a:extLst>
            </p:cNvPr>
            <p:cNvSpPr/>
            <p:nvPr/>
          </p:nvSpPr>
          <p:spPr>
            <a:xfrm>
              <a:off x="632396" y="3429000"/>
              <a:ext cx="1998741" cy="2702859"/>
            </a:xfrm>
            <a:prstGeom prst="arc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A6A6976-E39D-E84E-8472-0C08D43C37BA}"/>
              </a:ext>
            </a:extLst>
          </p:cNvPr>
          <p:cNvSpPr txBox="1"/>
          <p:nvPr/>
        </p:nvSpPr>
        <p:spPr>
          <a:xfrm>
            <a:off x="3342264" y="1846419"/>
            <a:ext cx="4416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Class</a:t>
            </a:r>
            <a:r>
              <a:rPr kumimoji="1" lang="zh-CN" altLang="en-US" sz="20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Derive:</a:t>
            </a:r>
            <a:r>
              <a:rPr kumimoji="1" lang="zh-CN" altLang="en-US" sz="20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public</a:t>
            </a:r>
            <a:r>
              <a:rPr kumimoji="1" lang="zh-CN" altLang="en-US" sz="20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Base1,</a:t>
            </a:r>
            <a:r>
              <a:rPr kumimoji="1" lang="zh-CN" altLang="en-US" sz="20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/>
            </a:r>
            <a:br>
              <a:rPr kumimoji="1" lang="en-US" altLang="zh-CN" sz="20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</a:br>
            <a:r>
              <a:rPr kumimoji="1" lang="en-US" altLang="zh-CN" sz="20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public</a:t>
            </a:r>
            <a:r>
              <a:rPr kumimoji="1" lang="zh-CN" altLang="en-US" sz="20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Base2,</a:t>
            </a:r>
            <a:r>
              <a:rPr kumimoji="1" lang="zh-CN" altLang="en-US" sz="20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public</a:t>
            </a:r>
            <a:r>
              <a:rPr kumimoji="1" lang="zh-CN" altLang="en-US" sz="20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Base3</a:t>
            </a:r>
            <a:r>
              <a:rPr kumimoji="1" lang="zh-CN" altLang="en-US" sz="20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{};</a:t>
            </a:r>
            <a:endParaRPr kumimoji="1" lang="zh-CN" altLang="en-US" sz="2000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09026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多重继承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利：</a:t>
            </a:r>
          </a:p>
          <a:p>
            <a:pPr lvl="1"/>
            <a:r>
              <a:rPr kumimoji="1" lang="zh-CN" altLang="en-US" dirty="0"/>
              <a:t>清晰，符合直觉</a:t>
            </a:r>
          </a:p>
          <a:p>
            <a:pPr lvl="1"/>
            <a:r>
              <a:rPr kumimoji="1" lang="zh-CN" altLang="en-US" dirty="0"/>
              <a:t>结合多个接口</a:t>
            </a:r>
          </a:p>
          <a:p>
            <a:pPr lvl="1"/>
            <a:endParaRPr kumimoji="1" lang="zh-CN" altLang="en-US" dirty="0"/>
          </a:p>
          <a:p>
            <a:r>
              <a:rPr kumimoji="1" lang="zh-CN" altLang="en-US" dirty="0"/>
              <a:t>弊：</a:t>
            </a:r>
          </a:p>
          <a:p>
            <a:pPr lvl="1"/>
            <a:r>
              <a:rPr kumimoji="1" lang="zh-CN" altLang="en-US" dirty="0"/>
              <a:t>二义性：如果派生类</a:t>
            </a:r>
            <a:r>
              <a:rPr kumimoji="1" lang="en-US" altLang="zh-CN" dirty="0"/>
              <a:t>D</a:t>
            </a:r>
            <a:r>
              <a:rPr kumimoji="1" lang="zh-CN" altLang="en-US" dirty="0"/>
              <a:t>继承的两个基类</a:t>
            </a:r>
            <a:r>
              <a:rPr kumimoji="1" lang="en-US" altLang="zh-CN" dirty="0"/>
              <a:t>A,B</a:t>
            </a:r>
            <a:r>
              <a:rPr kumimoji="1" lang="zh-CN" altLang="en-US" dirty="0"/>
              <a:t>，有</a:t>
            </a:r>
            <a:r>
              <a:rPr kumimoji="1" lang="zh-CN" altLang="en-US" dirty="0">
                <a:solidFill>
                  <a:srgbClr val="FF0000"/>
                </a:solidFill>
              </a:rPr>
              <a:t>同名成员</a:t>
            </a:r>
            <a:r>
              <a:rPr kumimoji="1" lang="en-US" altLang="zh-CN" dirty="0"/>
              <a:t>a</a:t>
            </a:r>
            <a:r>
              <a:rPr kumimoji="1" lang="zh-CN" altLang="en-US" dirty="0"/>
              <a:t>，则访问</a:t>
            </a:r>
            <a:r>
              <a:rPr kumimoji="1" lang="en-US" altLang="zh-CN" dirty="0"/>
              <a:t>D</a:t>
            </a:r>
            <a:r>
              <a:rPr kumimoji="1" lang="zh-CN" altLang="en-US" dirty="0"/>
              <a:t>中</a:t>
            </a:r>
            <a:r>
              <a:rPr kumimoji="1" lang="en-US" altLang="zh-CN" dirty="0"/>
              <a:t>a</a:t>
            </a:r>
            <a:r>
              <a:rPr kumimoji="1" lang="zh-CN" altLang="en-US" dirty="0"/>
              <a:t>时，编译器无法判断要访问的哪一个基类成员。</a:t>
            </a:r>
          </a:p>
          <a:p>
            <a:pPr lvl="1"/>
            <a:r>
              <a:rPr kumimoji="1" lang="zh-CN" altLang="en-US" dirty="0"/>
              <a:t>钻石型继承树（</a:t>
            </a:r>
            <a:r>
              <a:rPr kumimoji="1" lang="en-US" altLang="zh-CN" dirty="0"/>
              <a:t>DOD</a:t>
            </a:r>
            <a:r>
              <a:rPr kumimoji="1" lang="zh-CN" altLang="en-US" dirty="0"/>
              <a:t>：</a:t>
            </a:r>
            <a:r>
              <a:rPr kumimoji="1" lang="en-US" altLang="zh-CN" dirty="0"/>
              <a:t>Diamond Of Death</a:t>
            </a:r>
            <a:r>
              <a:rPr kumimoji="1" lang="zh-CN" altLang="en-US" dirty="0"/>
              <a:t>）带来的数据冗余：右图中如果 </a:t>
            </a:r>
            <a:r>
              <a:rPr kumimoji="1" lang="en-US" altLang="zh-CN" dirty="0" err="1"/>
              <a:t>InputFile</a:t>
            </a:r>
            <a:r>
              <a:rPr kumimoji="1" lang="zh-CN" altLang="en-US" dirty="0"/>
              <a:t> 和 </a:t>
            </a:r>
            <a:r>
              <a:rPr kumimoji="1" lang="en-US" altLang="zh-CN" dirty="0" err="1"/>
              <a:t>OutputFile</a:t>
            </a:r>
            <a:r>
              <a:rPr kumimoji="1" lang="zh-CN" altLang="en-US" dirty="0"/>
              <a:t> 都含有继承自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的 </a:t>
            </a:r>
            <a:r>
              <a:rPr kumimoji="1" lang="en-US" altLang="zh-CN" dirty="0"/>
              <a:t>filename</a:t>
            </a:r>
            <a:r>
              <a:rPr kumimoji="1" lang="zh-CN" altLang="en-US" dirty="0"/>
              <a:t> 变量，则 </a:t>
            </a:r>
            <a:r>
              <a:rPr kumimoji="1" lang="en-US" altLang="zh-CN" dirty="0" err="1"/>
              <a:t>IOFile</a:t>
            </a:r>
            <a:r>
              <a:rPr kumimoji="1" lang="zh-CN" altLang="en-US" dirty="0"/>
              <a:t> 会有</a:t>
            </a:r>
            <a:r>
              <a:rPr kumimoji="1" lang="zh-CN" altLang="en-US" dirty="0">
                <a:solidFill>
                  <a:srgbClr val="FF0000"/>
                </a:solidFill>
              </a:rPr>
              <a:t>两份</a:t>
            </a:r>
            <a:r>
              <a:rPr kumimoji="1" lang="zh-CN" altLang="en-US" dirty="0"/>
              <a:t>独立的 </a:t>
            </a:r>
            <a:r>
              <a:rPr kumimoji="1" lang="en-US" altLang="zh-CN" dirty="0"/>
              <a:t>filename</a:t>
            </a:r>
            <a:r>
              <a:rPr kumimoji="1" lang="zh-CN" altLang="en-US" dirty="0"/>
              <a:t>，而这实际上并不需要。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4283968" y="1268760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urier" charset="0"/>
                <a:ea typeface="Courier" charset="0"/>
                <a:cs typeface="Courier" charset="0"/>
              </a:rPr>
              <a:t>InputFile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873824" y="1268760"/>
            <a:ext cx="165861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Courier" charset="0"/>
                <a:ea typeface="Courier" charset="0"/>
                <a:cs typeface="Courier" charset="0"/>
              </a:rPr>
              <a:t>OutputFile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776731" y="229384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868144" y="2411408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urier" charset="0"/>
                <a:ea typeface="Courier" charset="0"/>
                <a:cs typeface="Courier" charset="0"/>
              </a:rPr>
              <a:t>IOFile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1" name="直线箭头连接符 10"/>
          <p:cNvCxnSpPr>
            <a:stCxn id="9" idx="0"/>
          </p:cNvCxnSpPr>
          <p:nvPr/>
        </p:nvCxnSpPr>
        <p:spPr>
          <a:xfrm flipH="1" flipV="1">
            <a:off x="5256076" y="1772816"/>
            <a:ext cx="1152128" cy="638592"/>
          </a:xfrm>
          <a:prstGeom prst="straightConnector1">
            <a:avLst/>
          </a:prstGeom>
          <a:ln w="22225">
            <a:solidFill>
              <a:srgbClr val="7030A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9" idx="0"/>
            <a:endCxn id="7" idx="2"/>
          </p:cNvCxnSpPr>
          <p:nvPr/>
        </p:nvCxnSpPr>
        <p:spPr>
          <a:xfrm flipV="1">
            <a:off x="6408204" y="1772816"/>
            <a:ext cx="1294928" cy="638592"/>
          </a:xfrm>
          <a:prstGeom prst="straightConnector1">
            <a:avLst/>
          </a:prstGeom>
          <a:ln w="22225">
            <a:solidFill>
              <a:srgbClr val="7030A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6" idx="0"/>
            <a:endCxn id="8" idx="2"/>
          </p:cNvCxnSpPr>
          <p:nvPr/>
        </p:nvCxnSpPr>
        <p:spPr>
          <a:xfrm flipV="1">
            <a:off x="5040052" y="733440"/>
            <a:ext cx="1276739" cy="535320"/>
          </a:xfrm>
          <a:prstGeom prst="straightConnector1">
            <a:avLst/>
          </a:prstGeom>
          <a:ln w="22225">
            <a:solidFill>
              <a:srgbClr val="7030A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7" idx="0"/>
            <a:endCxn id="8" idx="2"/>
          </p:cNvCxnSpPr>
          <p:nvPr/>
        </p:nvCxnSpPr>
        <p:spPr>
          <a:xfrm flipH="1" flipV="1">
            <a:off x="6316791" y="733440"/>
            <a:ext cx="1386341" cy="535320"/>
          </a:xfrm>
          <a:prstGeom prst="straightConnector1">
            <a:avLst/>
          </a:prstGeom>
          <a:ln w="22225">
            <a:solidFill>
              <a:srgbClr val="7030A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4853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多重继承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Best Practice</a:t>
            </a:r>
            <a:r>
              <a:rPr kumimoji="1" lang="zh-CN" altLang="en-US" dirty="0"/>
              <a:t>：</a:t>
            </a:r>
          </a:p>
          <a:p>
            <a:pPr lvl="1"/>
            <a:r>
              <a:rPr kumimoji="1" lang="zh-CN" altLang="en-US" dirty="0"/>
              <a:t>最多继承一个非抽象类（</a:t>
            </a:r>
            <a:r>
              <a:rPr kumimoji="1" lang="en-US" altLang="zh-CN" dirty="0"/>
              <a:t>is-a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可以继承多个抽象类（接口）</a:t>
            </a:r>
            <a:endParaRPr kumimoji="1" lang="en-US" altLang="zh-CN" dirty="0"/>
          </a:p>
          <a:p>
            <a:pPr lvl="1"/>
            <a:endParaRPr kumimoji="1" lang="zh-CN" altLang="en-US" dirty="0"/>
          </a:p>
          <a:p>
            <a:r>
              <a:rPr kumimoji="1" lang="zh-CN" altLang="en-US" dirty="0"/>
              <a:t>为什么？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避免</a:t>
            </a:r>
            <a:r>
              <a:rPr kumimoji="1" lang="zh-CN" altLang="en-US" dirty="0"/>
              <a:t> 多重继承的二义性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利用</a:t>
            </a:r>
            <a:r>
              <a:rPr kumimoji="1" lang="zh-CN" altLang="en-US" dirty="0"/>
              <a:t> 一个对象可以实现多个接口</a:t>
            </a:r>
            <a:endParaRPr kumimoji="1" lang="en-US" altLang="zh-CN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326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多重继承示例</a:t>
            </a:r>
          </a:p>
        </p:txBody>
      </p:sp>
      <p:sp>
        <p:nvSpPr>
          <p:cNvPr id="6" name="矩形 5"/>
          <p:cNvSpPr/>
          <p:nvPr/>
        </p:nvSpPr>
        <p:spPr>
          <a:xfrm>
            <a:off x="431540" y="401832"/>
            <a:ext cx="82809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WhatCanSpeak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	virtual 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~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WhatCanSpeak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() {}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	virtual 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void speak() = 0;  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WhatCanMotion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	virtual 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~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WhatCanMotion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() {}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	virtual 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void motion() = 0;   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Human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: public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WhatCanSpeak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, public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WhatCanMotion</a:t>
            </a:r>
            <a:endParaRPr lang="en-US" altLang="zh-CN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	void 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speak() {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</a:rPr>
              <a:t>"say" 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	void 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motion() {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</a:rPr>
              <a:t>"walk" 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doSpeak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WhatCanSpeak</a:t>
            </a: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-&gt;speak(); }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doMotion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WhatCanMotion</a:t>
            </a: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-&gt;motion(); }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main()</a:t>
            </a:r>
          </a:p>
          <a:p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	Human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human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doSpeak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(&amp;human);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doMotion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(&amp;human);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	return 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0;</a:t>
            </a:r>
          </a:p>
          <a:p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is-IS" altLang="zh-CN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70476" y="5834881"/>
            <a:ext cx="3168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say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walk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40152" y="5373216"/>
            <a:ext cx="183392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80857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OOP</a:t>
            </a:r>
            <a:r>
              <a:rPr kumimoji="1" lang="zh-CN" altLang="en-US" dirty="0"/>
              <a:t>核心思想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OOP</a:t>
            </a:r>
            <a:r>
              <a:rPr kumimoji="1" lang="zh-CN" altLang="en-US" dirty="0"/>
              <a:t>的核心思想是</a:t>
            </a:r>
            <a:r>
              <a:rPr kumimoji="1" lang="zh-CN" altLang="en-US" dirty="0">
                <a:solidFill>
                  <a:srgbClr val="FF0000"/>
                </a:solidFill>
              </a:rPr>
              <a:t>数据抽象</a:t>
            </a:r>
            <a:r>
              <a:rPr kumimoji="1" lang="zh-CN" altLang="en-US" dirty="0"/>
              <a:t>、</a:t>
            </a:r>
            <a:r>
              <a:rPr kumimoji="1" lang="zh-CN" altLang="en-US" dirty="0">
                <a:solidFill>
                  <a:srgbClr val="FF0000"/>
                </a:solidFill>
              </a:rPr>
              <a:t>继承</a:t>
            </a:r>
            <a:r>
              <a:rPr kumimoji="1" lang="zh-CN" altLang="en-US" dirty="0"/>
              <a:t>与</a:t>
            </a:r>
            <a:r>
              <a:rPr kumimoji="1" lang="zh-CN" altLang="en-US" dirty="0">
                <a:solidFill>
                  <a:srgbClr val="FF0000"/>
                </a:solidFill>
              </a:rPr>
              <a:t>动态绑定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/>
          </a:p>
          <a:p>
            <a:r>
              <a:rPr kumimoji="1" lang="zh-CN" altLang="en-US" dirty="0"/>
              <a:t>数据抽象：类的接口与实现分离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回顾</a:t>
            </a:r>
            <a:r>
              <a:rPr kumimoji="1" lang="en-US" altLang="zh-CN" dirty="0"/>
              <a:t>Animal\</a:t>
            </a:r>
            <a:r>
              <a:rPr kumimoji="1" lang="zh-CN" altLang="en-US" dirty="0"/>
              <a:t>模板设计的例子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继承：建立相关类型的层次关系（基类与派生类）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函数重写，虚函数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动态绑定：统一使用基类指针，实现多态行为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类型转换，模板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7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1-</a:t>
            </a:r>
            <a:r>
              <a:rPr kumimoji="1" lang="zh-CN" altLang="en-US" dirty="0"/>
              <a:t>填空题</a:t>
            </a:r>
          </a:p>
        </p:txBody>
      </p:sp>
      <p:sp>
        <p:nvSpPr>
          <p:cNvPr id="3" name="矩形 2"/>
          <p:cNvSpPr/>
          <p:nvPr/>
        </p:nvSpPr>
        <p:spPr>
          <a:xfrm>
            <a:off x="179512" y="1628800"/>
            <a:ext cx="547260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noVBase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void print() {</a:t>
            </a: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&lt;&lt;"</a:t>
            </a: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noVBase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::print()\n"; }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VBase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void print() 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 c	out &lt;&lt; "</a:t>
            </a: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VBase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::print()\n"; }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C:public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noVBase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void print() { </a:t>
            </a: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&lt;&lt; "C::print()\n"; }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D:public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VBase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void print() { </a:t>
            </a: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&lt;&lt; "D::print()\n"; }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7" name="矩形 6"/>
          <p:cNvSpPr/>
          <p:nvPr/>
        </p:nvSpPr>
        <p:spPr>
          <a:xfrm>
            <a:off x="5580112" y="617627"/>
            <a:ext cx="374171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	C </a:t>
            </a:r>
            <a:r>
              <a:rPr kumimoji="1"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;    D </a:t>
            </a:r>
            <a:r>
              <a:rPr kumimoji="1"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kumimoji="1" lang="en-US" altLang="zh-CN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noVBase</a:t>
            </a:r>
            <a:r>
              <a:rPr kumimoji="1" lang="en-US" altLang="zh-CN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test1 = c;</a:t>
            </a:r>
          </a:p>
          <a:p>
            <a:pPr marL="0" indent="0">
              <a:buNone/>
            </a:pPr>
            <a:r>
              <a:rPr kumimoji="1" lang="en-US" altLang="zh-CN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noVBase</a:t>
            </a:r>
            <a:r>
              <a:rPr kumimoji="1" lang="en-US" altLang="zh-CN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test2 = c;</a:t>
            </a:r>
          </a:p>
          <a:p>
            <a:pPr marL="0" indent="0">
              <a:buNone/>
            </a:pPr>
            <a:r>
              <a:rPr kumimoji="1" lang="en-US" altLang="zh-CN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VBase</a:t>
            </a:r>
            <a:r>
              <a:rPr kumimoji="1" lang="en-US" altLang="zh-CN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*test3 = new D();</a:t>
            </a:r>
          </a:p>
          <a:p>
            <a:pPr marL="0" indent="0">
              <a:buNone/>
            </a:pPr>
            <a:r>
              <a:rPr kumimoji="1" lang="en-US" altLang="zh-CN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VBase</a:t>
            </a:r>
            <a:r>
              <a:rPr kumimoji="1" lang="en-US" altLang="zh-CN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test4 = d;</a:t>
            </a:r>
          </a:p>
          <a:p>
            <a:pPr marL="0" indent="0">
              <a:buNone/>
            </a:pPr>
            <a:r>
              <a:rPr kumimoji="1" lang="en-US" altLang="zh-CN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VBase</a:t>
            </a:r>
            <a:r>
              <a:rPr kumimoji="1" lang="en-US" altLang="zh-CN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test5 = d;</a:t>
            </a:r>
          </a:p>
          <a:p>
            <a:pPr marL="0" indent="0">
              <a:buNone/>
            </a:pPr>
            <a:endParaRPr kumimoji="1" lang="en-US" altLang="zh-CN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&lt;&lt; "test1 : ";</a:t>
            </a:r>
          </a:p>
          <a:p>
            <a:pPr marL="0" indent="0">
              <a:buNone/>
            </a:pP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	test1.print();	</a:t>
            </a:r>
          </a:p>
          <a:p>
            <a:pPr marL="0" indent="0">
              <a:buNone/>
            </a:pP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&lt;&lt; "test2 : ";</a:t>
            </a:r>
          </a:p>
          <a:p>
            <a:pPr marL="0" indent="0">
              <a:buNone/>
            </a:pP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	test2.print();</a:t>
            </a:r>
          </a:p>
          <a:p>
            <a:pPr marL="0" indent="0">
              <a:buNone/>
            </a:pP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&lt;&lt; "test3 : ";</a:t>
            </a:r>
          </a:p>
          <a:p>
            <a:pPr marL="0" indent="0">
              <a:buNone/>
            </a:pP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	test3-&gt;print();</a:t>
            </a:r>
          </a:p>
          <a:p>
            <a:pPr marL="0" indent="0">
              <a:buNone/>
            </a:pP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&lt;&lt; "test4 : ";</a:t>
            </a:r>
          </a:p>
          <a:p>
            <a:pPr marL="0" indent="0">
              <a:buNone/>
            </a:pP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	test4.print();</a:t>
            </a:r>
          </a:p>
          <a:p>
            <a:pPr marL="0" indent="0">
              <a:buNone/>
            </a:pP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&lt;&lt; "test5 : ";</a:t>
            </a:r>
          </a:p>
          <a:p>
            <a:pPr marL="0" indent="0">
              <a:buNone/>
            </a:pP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	test5.print();</a:t>
            </a:r>
          </a:p>
          <a:p>
            <a:pPr marL="0" indent="0">
              <a:buNone/>
            </a:pP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 marL="0" indent="0">
              <a:buNone/>
            </a:pP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cxnSp>
        <p:nvCxnSpPr>
          <p:cNvPr id="9" name="直接连接符 7"/>
          <p:cNvCxnSpPr/>
          <p:nvPr/>
        </p:nvCxnSpPr>
        <p:spPr>
          <a:xfrm>
            <a:off x="5580112" y="401609"/>
            <a:ext cx="0" cy="634134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79512" y="1034152"/>
            <a:ext cx="4176463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请写出运行结果：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8937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答案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BE51-03DD-4CCA-8227-D775462981B4}" type="slidenum">
              <a:rPr lang="en-US" altLang="zh-CN" smtClean="0"/>
              <a:pPr/>
              <a:t>56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79512" y="2276872"/>
            <a:ext cx="86441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运行结果：</a:t>
            </a:r>
            <a:endParaRPr kumimoji="1"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kumimoji="1" lang="en-US" altLang="zh-CN" sz="2400" b="1" dirty="0">
                <a:latin typeface="Consolas" panose="020B0609020204030204" pitchFamily="49" charset="0"/>
              </a:rPr>
              <a:t>test1 : </a:t>
            </a:r>
            <a:r>
              <a:rPr kumimoji="1" lang="en-US" altLang="zh-CN" sz="2400" b="1" dirty="0" err="1">
                <a:latin typeface="Consolas" panose="020B0609020204030204" pitchFamily="49" charset="0"/>
              </a:rPr>
              <a:t>noVBase</a:t>
            </a:r>
            <a:r>
              <a:rPr kumimoji="1" lang="en-US" altLang="zh-CN" sz="2400" b="1" dirty="0">
                <a:latin typeface="Consolas" panose="020B0609020204030204" pitchFamily="49" charset="0"/>
              </a:rPr>
              <a:t>::print()	</a:t>
            </a:r>
            <a:r>
              <a:rPr kumimoji="1" lang="zh-CN" altLang="en-US" sz="2400" b="1" dirty="0">
                <a:latin typeface="Consolas" panose="020B0609020204030204" pitchFamily="49" charset="0"/>
              </a:rPr>
              <a:t> </a:t>
            </a:r>
            <a:r>
              <a:rPr kumimoji="1" lang="en-US" altLang="zh-CN" sz="2400" b="1" dirty="0">
                <a:solidFill>
                  <a:srgbClr val="46622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//</a:t>
            </a:r>
            <a:r>
              <a:rPr kumimoji="1" lang="en-US" altLang="zh-CN" sz="2400" b="1" dirty="0" err="1">
                <a:solidFill>
                  <a:srgbClr val="4662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noVBase</a:t>
            </a:r>
            <a:r>
              <a:rPr kumimoji="1" lang="en-US" altLang="zh-CN" sz="2400" b="1" dirty="0">
                <a:solidFill>
                  <a:srgbClr val="46622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 test1 = c;</a:t>
            </a:r>
          </a:p>
          <a:p>
            <a:pPr marL="0" indent="0">
              <a:buNone/>
            </a:pPr>
            <a:r>
              <a:rPr kumimoji="1" lang="en-US" altLang="zh-CN" sz="2400" b="1" dirty="0">
                <a:latin typeface="Consolas" panose="020B0609020204030204" pitchFamily="49" charset="0"/>
              </a:rPr>
              <a:t>test2 : </a:t>
            </a:r>
            <a:r>
              <a:rPr kumimoji="1" lang="en-US" altLang="zh-CN" sz="2400" b="1" dirty="0" err="1">
                <a:latin typeface="Consolas" panose="020B0609020204030204" pitchFamily="49" charset="0"/>
              </a:rPr>
              <a:t>noVBase</a:t>
            </a:r>
            <a:r>
              <a:rPr kumimoji="1" lang="en-US" altLang="zh-CN" sz="2400" b="1" dirty="0">
                <a:latin typeface="Consolas" panose="020B0609020204030204" pitchFamily="49" charset="0"/>
              </a:rPr>
              <a:t>::print()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400" b="1" dirty="0">
                <a:solidFill>
                  <a:srgbClr val="4662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1" lang="en-US" altLang="zh-CN" sz="2400" b="1" dirty="0" err="1">
                <a:solidFill>
                  <a:srgbClr val="4662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noVBase</a:t>
            </a:r>
            <a:r>
              <a:rPr kumimoji="1" lang="en-US" altLang="zh-CN" sz="2400" b="1" dirty="0">
                <a:solidFill>
                  <a:srgbClr val="4662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test2 = c;</a:t>
            </a:r>
          </a:p>
          <a:p>
            <a:pPr marL="0" indent="0">
              <a:buNone/>
            </a:pPr>
            <a:r>
              <a:rPr kumimoji="1" lang="en-US" altLang="zh-CN" sz="2400" b="1" dirty="0">
                <a:latin typeface="Consolas" panose="020B0609020204030204" pitchFamily="49" charset="0"/>
              </a:rPr>
              <a:t>test3 : D::print()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1" lang="en-US" altLang="zh-CN" sz="2400" b="1" dirty="0">
                <a:solidFill>
                  <a:srgbClr val="4662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1" lang="en-US" altLang="zh-CN" sz="2400" b="1" dirty="0" err="1">
                <a:solidFill>
                  <a:srgbClr val="4662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VBase</a:t>
            </a:r>
            <a:r>
              <a:rPr kumimoji="1" lang="en-US" altLang="zh-CN" sz="2400" b="1" dirty="0">
                <a:solidFill>
                  <a:srgbClr val="4662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*test3 = new D();</a:t>
            </a:r>
          </a:p>
          <a:p>
            <a:pPr marL="0" indent="0">
              <a:buNone/>
            </a:pPr>
            <a:r>
              <a:rPr kumimoji="1" lang="en-US" altLang="zh-CN" sz="2400" b="1" dirty="0">
                <a:latin typeface="Consolas" panose="020B0609020204030204" pitchFamily="49" charset="0"/>
              </a:rPr>
              <a:t>test4 : </a:t>
            </a:r>
            <a:r>
              <a:rPr kumimoji="1" lang="en-US" altLang="zh-CN" sz="2400" b="1" dirty="0" err="1">
                <a:latin typeface="Consolas" panose="020B0609020204030204" pitchFamily="49" charset="0"/>
              </a:rPr>
              <a:t>VBase</a:t>
            </a:r>
            <a:r>
              <a:rPr kumimoji="1" lang="en-US" altLang="zh-CN" sz="2400" b="1" dirty="0">
                <a:latin typeface="Consolas" panose="020B0609020204030204" pitchFamily="49" charset="0"/>
              </a:rPr>
              <a:t>::print()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400" b="1" dirty="0">
                <a:solidFill>
                  <a:srgbClr val="4662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1" lang="en-US" altLang="zh-CN" sz="2400" b="1" dirty="0" err="1">
                <a:solidFill>
                  <a:srgbClr val="4662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VBase</a:t>
            </a:r>
            <a:r>
              <a:rPr kumimoji="1" lang="en-US" altLang="zh-CN" sz="2400" b="1" dirty="0">
                <a:solidFill>
                  <a:srgbClr val="4662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test4 = d;</a:t>
            </a:r>
          </a:p>
          <a:p>
            <a:pPr marL="0" indent="0">
              <a:buNone/>
            </a:pPr>
            <a:r>
              <a:rPr kumimoji="1" lang="en-US" altLang="zh-CN" sz="2400" b="1" dirty="0">
                <a:latin typeface="Consolas" panose="020B0609020204030204" pitchFamily="49" charset="0"/>
              </a:rPr>
              <a:t>test5 : D::print()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1" lang="en-US" altLang="zh-CN" sz="2400" b="1" dirty="0">
                <a:solidFill>
                  <a:srgbClr val="4662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1" lang="en-US" altLang="zh-CN" sz="2400" b="1" dirty="0" err="1">
                <a:solidFill>
                  <a:srgbClr val="4662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VBase</a:t>
            </a:r>
            <a:r>
              <a:rPr kumimoji="1" lang="en-US" altLang="zh-CN" sz="2400" b="1" dirty="0">
                <a:solidFill>
                  <a:srgbClr val="4662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test5 = d;</a:t>
            </a:r>
          </a:p>
        </p:txBody>
      </p:sp>
    </p:spTree>
    <p:extLst>
      <p:ext uri="{BB962C8B-B14F-4D97-AF65-F5344CB8AC3E}">
        <p14:creationId xmlns:p14="http://schemas.microsoft.com/office/powerpoint/2010/main" val="20322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2-</a:t>
            </a:r>
            <a:r>
              <a:rPr kumimoji="1" lang="zh-CN" altLang="en-US" dirty="0"/>
              <a:t>选择题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368044"/>
            <a:ext cx="8424464" cy="3812639"/>
          </a:xfrm>
        </p:spPr>
        <p:txBody>
          <a:bodyPr>
            <a:normAutofit fontScale="92500" lnSpcReduction="10000"/>
          </a:bodyPr>
          <a:lstStyle/>
          <a:p>
            <a:pPr marL="385763" indent="-385763">
              <a:lnSpc>
                <a:spcPct val="100000"/>
              </a:lnSpc>
              <a:buFont typeface="+mj-lt"/>
              <a:buAutoNum type="alphaUcPeriod"/>
            </a:pPr>
            <a:r>
              <a:rPr lang="zh-CN" altLang="en-US" sz="3000" b="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包含纯虚函数的类，可以用来定义对象</a:t>
            </a:r>
            <a:endParaRPr lang="en-US" altLang="zh-CN" sz="3000" b="0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385763" indent="-385763">
              <a:lnSpc>
                <a:spcPct val="100000"/>
              </a:lnSpc>
              <a:buFont typeface="+mj-lt"/>
              <a:buAutoNum type="alphaUcPeriod"/>
            </a:pPr>
            <a:r>
              <a:rPr lang="zh-CN" altLang="en-US" sz="3000" b="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使用</a:t>
            </a:r>
            <a:r>
              <a:rPr lang="en-US" altLang="zh-CN" sz="3000" b="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final</a:t>
            </a:r>
            <a:r>
              <a:rPr lang="zh-CN" altLang="en-US" sz="3000" b="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修饰的虚函数，其派生类所定义的对象不可对它进行调用</a:t>
            </a:r>
            <a:endParaRPr lang="en-US" altLang="zh-CN" sz="3000" b="0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385763" indent="-385763">
              <a:lnSpc>
                <a:spcPct val="100000"/>
              </a:lnSpc>
              <a:buFont typeface="+mj-lt"/>
              <a:buAutoNum type="alphaUcPeriod"/>
            </a:pPr>
            <a:r>
              <a:rPr lang="zh-CN" altLang="en-US" sz="3000" b="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虚析构函数与其他虚函数类似，会根据指针所指对象，如果指向派生类则自动调用对应派生类的析构函数</a:t>
            </a:r>
            <a:endParaRPr lang="en-US" altLang="zh-CN" sz="3000" b="0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385763" indent="-385763">
              <a:lnSpc>
                <a:spcPct val="100000"/>
              </a:lnSpc>
              <a:buFont typeface="+mj-lt"/>
              <a:buAutoNum type="alphaUcPeriod"/>
            </a:pPr>
            <a:r>
              <a:rPr lang="zh-CN" altLang="en-US" sz="3000" b="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某基类成员函数为虚函数，当派生类重写该函数后，该函数仍然是虚函数</a:t>
            </a:r>
            <a:endParaRPr kumimoji="1" lang="zh-CN" altLang="en-US" sz="3000" b="0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1639342"/>
            <a:ext cx="89289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STKaiti" charset="-122"/>
              </a:rPr>
              <a:t>下面对虚函数描述正确的是：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STKaiti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482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答案</a:t>
            </a:r>
          </a:p>
        </p:txBody>
      </p:sp>
      <p:sp>
        <p:nvSpPr>
          <p:cNvPr id="8" name="矩形 7"/>
          <p:cNvSpPr/>
          <p:nvPr/>
        </p:nvSpPr>
        <p:spPr>
          <a:xfrm>
            <a:off x="323527" y="1266750"/>
            <a:ext cx="90061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STKaiti" charset="-122"/>
              </a:rPr>
              <a:t>下面对虚函数描述正确的是：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STKaiti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36343" y="1930172"/>
            <a:ext cx="8656137" cy="4927828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lphaUcPeriod"/>
            </a:pPr>
            <a:r>
              <a:rPr lang="zh-CN" altLang="en-US" b="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包含纯虚函数的类，可以用来定义对象</a:t>
            </a:r>
            <a:endParaRPr lang="en-US" altLang="zh-CN" b="0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457200" lvl="1" indent="0">
              <a:buNone/>
            </a:pPr>
            <a:r>
              <a:rPr lang="en-US" altLang="zh-CN" b="0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	</a:t>
            </a:r>
            <a:r>
              <a:rPr lang="zh-CN" altLang="en-US" b="0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错误，不准</a:t>
            </a:r>
            <a:r>
              <a:rPr lang="zh-CN" altLang="en-US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抽象</a:t>
            </a:r>
            <a:r>
              <a:rPr lang="zh-CN" altLang="en-US" b="0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类型定义对象，不可编译</a:t>
            </a:r>
            <a:endParaRPr lang="en-US" altLang="zh-CN" b="0" dirty="0">
              <a:solidFill>
                <a:srgbClr val="FF0000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385763" indent="-385763">
              <a:buFont typeface="+mj-lt"/>
              <a:buAutoNum type="alphaUcPeriod"/>
            </a:pPr>
            <a:r>
              <a:rPr lang="zh-CN" altLang="en-US" b="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使用</a:t>
            </a:r>
            <a:r>
              <a:rPr lang="en-US" altLang="zh-CN" b="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final</a:t>
            </a:r>
            <a:r>
              <a:rPr lang="zh-CN" altLang="en-US" b="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修饰的虚函数，其派生类所定义的对象不可对它进行调用</a:t>
            </a:r>
            <a:endParaRPr lang="en-US" altLang="zh-CN" b="0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	</a:t>
            </a:r>
            <a:r>
              <a:rPr lang="zh-CN" altLang="en-US" b="0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错误，可以进行调用，但派生类不可对它重写</a:t>
            </a:r>
            <a:endParaRPr lang="en-US" altLang="zh-CN" b="0" dirty="0">
              <a:solidFill>
                <a:srgbClr val="FF0000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385763" indent="-385763">
              <a:buFont typeface="+mj-lt"/>
              <a:buAutoNum type="alphaUcPeriod"/>
            </a:pPr>
            <a:r>
              <a:rPr lang="zh-CN" altLang="en-US" b="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虚析构函数与其他虚函数类似，会根据指针所指对象，如果指向派生类则自动调用对应派生类的析构函数</a:t>
            </a:r>
            <a:r>
              <a:rPr lang="en-US" altLang="zh-CN" b="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/>
            </a:r>
            <a:br>
              <a:rPr lang="en-US" altLang="zh-CN" b="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</a:br>
            <a:r>
              <a:rPr lang="zh-CN" altLang="en-US" sz="2400" b="0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       正确，当然派生类析构函数也会对应调用基类析构函数</a:t>
            </a:r>
            <a:endParaRPr lang="en-US" altLang="zh-CN" sz="2400" b="0" dirty="0">
              <a:solidFill>
                <a:srgbClr val="FF0000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385763" indent="-385763">
              <a:buFont typeface="+mj-lt"/>
              <a:buAutoNum type="alphaUcPeriod"/>
            </a:pPr>
            <a:r>
              <a:rPr lang="zh-CN" altLang="en-US" b="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某基类成员函数为虚函数，当派生类重写该函数后，该函数仍然是虚函数    </a:t>
            </a:r>
            <a:r>
              <a:rPr lang="zh-CN" altLang="en-US" sz="2400" b="0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正确</a:t>
            </a:r>
            <a:endParaRPr kumimoji="1" lang="zh-CN" altLang="en-US" sz="2400" b="0" dirty="0">
              <a:solidFill>
                <a:srgbClr val="FF0000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714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611560" y="1628800"/>
            <a:ext cx="7848872" cy="4680519"/>
          </a:xfrm>
        </p:spPr>
        <p:txBody>
          <a:bodyPr/>
          <a:lstStyle/>
          <a:p>
            <a:r>
              <a:rPr kumimoji="1" lang="zh-CN" altLang="en-US" dirty="0"/>
              <a:t>对有虚函数的类，通过类的指针或引用调用类内函数，即可实现晚绑定</a:t>
            </a:r>
            <a:r>
              <a:rPr kumimoji="1" lang="en-US" altLang="zh-CN" dirty="0"/>
              <a:t>(</a:t>
            </a:r>
            <a:r>
              <a:rPr kumimoji="1" lang="zh-CN" altLang="en-US" dirty="0"/>
              <a:t>运行时绑定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</a:p>
          <a:p>
            <a:pPr lvl="1"/>
            <a:endParaRPr kumimoji="1" lang="zh-CN" altLang="en-US" dirty="0"/>
          </a:p>
          <a:p>
            <a:r>
              <a:rPr kumimoji="1" lang="zh-CN" altLang="en-US" dirty="0"/>
              <a:t>派生类重写覆盖基类的虚函数时，可以不加 </a:t>
            </a:r>
            <a:r>
              <a:rPr kumimoji="1" lang="en-US" altLang="zh-CN" dirty="0"/>
              <a:t>virtual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 关键字。</a:t>
            </a:r>
          </a:p>
          <a:p>
            <a:pPr lvl="1"/>
            <a:endParaRPr kumimoji="1" lang="zh-CN" altLang="en-US" dirty="0"/>
          </a:p>
          <a:p>
            <a:r>
              <a:rPr kumimoji="1" lang="zh-CN" altLang="en-US" dirty="0"/>
              <a:t>若在派生类中没有重写覆盖基类任何虚函数，也没有新定义的虚函数，则派生类对象的虚函数指针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指向基类的虚函数表。</a:t>
            </a:r>
          </a:p>
          <a:p>
            <a:pPr lvl="1"/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判断对错</a:t>
            </a:r>
          </a:p>
        </p:txBody>
      </p:sp>
    </p:spTree>
    <p:extLst>
      <p:ext uri="{BB962C8B-B14F-4D97-AF65-F5344CB8AC3E}">
        <p14:creationId xmlns:p14="http://schemas.microsoft.com/office/powerpoint/2010/main" val="303936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函数调用捆绑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sz="2400" dirty="0"/>
              <a:t>把函数体与函数调用相联系称为</a:t>
            </a:r>
            <a:r>
              <a:rPr kumimoji="1" lang="zh-CN" altLang="en-US" sz="2400" dirty="0">
                <a:solidFill>
                  <a:srgbClr val="FF0000"/>
                </a:solidFill>
              </a:rPr>
              <a:t>捆绑</a:t>
            </a:r>
            <a:r>
              <a:rPr kumimoji="1" lang="en-US" altLang="zh-CN" sz="2400" dirty="0">
                <a:solidFill>
                  <a:srgbClr val="FF0000"/>
                </a:solidFill>
              </a:rPr>
              <a:t>(binding)</a:t>
            </a:r>
            <a:r>
              <a:rPr kumimoji="1" lang="zh-CN" altLang="en-US" sz="2400" dirty="0">
                <a:solidFill>
                  <a:srgbClr val="FF0000"/>
                </a:solidFill>
              </a:rPr>
              <a:t>。</a:t>
            </a:r>
          </a:p>
          <a:p>
            <a:pPr lvl="1"/>
            <a:r>
              <a:rPr kumimoji="1" lang="zh-CN" altLang="en-US" sz="2000" dirty="0"/>
              <a:t>即将函数体实现代码的入口地址，与调用的函数名绑定。执行到调用代码时进入函数体内部。</a:t>
            </a:r>
            <a:endParaRPr kumimoji="1" lang="zh-CN" altLang="en-US" sz="2400" dirty="0"/>
          </a:p>
          <a:p>
            <a:r>
              <a:rPr kumimoji="1" lang="zh-CN" altLang="en-US" sz="2400" dirty="0"/>
              <a:t>当捆绑在程序运行之前（由编译器和连接器）完成时，称为</a:t>
            </a:r>
            <a:r>
              <a:rPr kumimoji="1" lang="zh-CN" altLang="en-US" sz="2400" dirty="0">
                <a:solidFill>
                  <a:srgbClr val="FF0000"/>
                </a:solidFill>
              </a:rPr>
              <a:t>早捆绑</a:t>
            </a:r>
            <a:r>
              <a:rPr kumimoji="1" lang="en-US" altLang="zh-CN" sz="2400" dirty="0">
                <a:solidFill>
                  <a:srgbClr val="FF0000"/>
                </a:solidFill>
              </a:rPr>
              <a:t>(early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binding)</a:t>
            </a:r>
            <a:r>
              <a:rPr kumimoji="1" lang="zh-CN" altLang="en-US" sz="2400" dirty="0">
                <a:solidFill>
                  <a:srgbClr val="FF0000"/>
                </a:solidFill>
              </a:rPr>
              <a:t>。</a:t>
            </a:r>
          </a:p>
          <a:p>
            <a:pPr lvl="1"/>
            <a:r>
              <a:rPr kumimoji="1" lang="zh-CN" altLang="en-US" sz="2000" b="1" dirty="0"/>
              <a:t>运行之前</a:t>
            </a:r>
            <a:r>
              <a:rPr kumimoji="1" lang="zh-CN" altLang="en-US" sz="2000" dirty="0"/>
              <a:t>已经决定了函数调用代码到底进入哪个函数。</a:t>
            </a:r>
          </a:p>
          <a:p>
            <a:pPr lvl="1"/>
            <a:r>
              <a:rPr kumimoji="1" lang="zh-CN" altLang="en-US" sz="2000" dirty="0"/>
              <a:t>上面程序中的问题是早捆绑引起的，编译器将</a:t>
            </a:r>
            <a:r>
              <a:rPr kumimoji="1" lang="en-US" altLang="zh-CN" sz="2000" dirty="0"/>
              <a:t>tune</a:t>
            </a:r>
            <a:r>
              <a:rPr kumimoji="1" lang="zh-CN" altLang="en-US" sz="2000" dirty="0"/>
              <a:t>中的函数调用</a:t>
            </a:r>
            <a:r>
              <a:rPr lang="en-US" altLang="zh-CN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i.play</a:t>
            </a:r>
            <a:r>
              <a:rPr lang="en-US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kumimoji="1" lang="zh-CN" altLang="en-US" sz="2000" dirty="0"/>
              <a:t>与</a:t>
            </a:r>
            <a:r>
              <a:rPr kumimoji="1" lang="en-US" altLang="zh-CN" sz="2000" dirty="0"/>
              <a:t>Instrument::play()</a:t>
            </a:r>
            <a:r>
              <a:rPr kumimoji="1" lang="zh-CN" altLang="en-US" sz="2000" dirty="0"/>
              <a:t>绑定。</a:t>
            </a:r>
            <a:endParaRPr kumimoji="1" lang="zh-CN" altLang="en-US" sz="2400" dirty="0"/>
          </a:p>
          <a:p>
            <a:r>
              <a:rPr kumimoji="1" lang="zh-CN" altLang="en-US" sz="2400" dirty="0"/>
              <a:t>当捆绑根据对象的实际类型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上例中即子类</a:t>
            </a:r>
            <a:r>
              <a:rPr kumimoji="1" lang="en-US" altLang="zh-CN" sz="2400" dirty="0"/>
              <a:t>Wind</a:t>
            </a:r>
            <a:r>
              <a:rPr kumimoji="1" lang="zh-CN" altLang="en-US" sz="2400" dirty="0"/>
              <a:t>而非</a:t>
            </a:r>
            <a:r>
              <a:rPr kumimoji="1" lang="en-US" altLang="zh-CN" sz="2400" dirty="0"/>
              <a:t>Instrument)</a:t>
            </a:r>
            <a:r>
              <a:rPr kumimoji="1" lang="zh-CN" altLang="en-US" sz="2400" dirty="0"/>
              <a:t>，发生在程序运行时，称为</a:t>
            </a:r>
            <a:r>
              <a:rPr kumimoji="1" lang="zh-CN" altLang="en-US" sz="2400" dirty="0">
                <a:solidFill>
                  <a:srgbClr val="FF0000"/>
                </a:solidFill>
              </a:rPr>
              <a:t>晚捆绑</a:t>
            </a:r>
            <a:r>
              <a:rPr kumimoji="1" lang="en-US" altLang="zh-CN" sz="2400" dirty="0">
                <a:solidFill>
                  <a:srgbClr val="FF0000"/>
                </a:solidFill>
              </a:rPr>
              <a:t>(late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binding)</a:t>
            </a:r>
            <a:r>
              <a:rPr kumimoji="1" lang="zh-CN" altLang="en-US" sz="2400" dirty="0"/>
              <a:t>，又称动态捆绑或运行时捆绑。</a:t>
            </a:r>
            <a:endParaRPr kumimoji="1" lang="zh-CN" altLang="en-US" sz="1600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sz="2000" dirty="0"/>
              <a:t>要求在</a:t>
            </a:r>
            <a:r>
              <a:rPr kumimoji="1" lang="zh-CN" altLang="en-US" sz="2000" b="1" dirty="0"/>
              <a:t>运行时</a:t>
            </a:r>
            <a:r>
              <a:rPr kumimoji="1" lang="zh-CN" altLang="en-US" sz="2000" dirty="0"/>
              <a:t>能确定对象的实际类型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思考：如何确定？</a:t>
            </a:r>
            <a:r>
              <a:rPr kumimoji="1" lang="en-US" altLang="zh-CN" sz="2000" dirty="0"/>
              <a:t>)</a:t>
            </a:r>
            <a:r>
              <a:rPr kumimoji="1" lang="zh-CN" altLang="en-US" sz="2000" dirty="0"/>
              <a:t>，并绑定正确的函数。</a:t>
            </a:r>
          </a:p>
          <a:p>
            <a:pPr lvl="1"/>
            <a:r>
              <a:rPr kumimoji="1" lang="zh-CN" altLang="en-US" sz="2000" dirty="0"/>
              <a:t>晚捆绑只对类中的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虚函数</a:t>
            </a:r>
            <a:r>
              <a:rPr kumimoji="1" lang="zh-CN" altLang="en-US" sz="2000" dirty="0"/>
              <a:t>起作用，使用 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virtual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zh-CN" altLang="en-US" sz="2000" dirty="0"/>
              <a:t>关键字声明虚函数。</a:t>
            </a:r>
          </a:p>
          <a:p>
            <a:pPr marL="0" indent="0">
              <a:buNone/>
            </a:pP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8837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611560" y="1628800"/>
            <a:ext cx="7848872" cy="4680519"/>
          </a:xfrm>
        </p:spPr>
        <p:txBody>
          <a:bodyPr/>
          <a:lstStyle/>
          <a:p>
            <a:r>
              <a:rPr kumimoji="1" lang="zh-CN" altLang="en-US" dirty="0"/>
              <a:t>对有虚函数的类，通过类的指针或引用调用类内函数，即可实现晚绑定</a:t>
            </a:r>
            <a:r>
              <a:rPr kumimoji="1" lang="en-US" altLang="zh-CN" dirty="0"/>
              <a:t>(</a:t>
            </a:r>
            <a:r>
              <a:rPr kumimoji="1" lang="zh-CN" altLang="en-US" dirty="0"/>
              <a:t>运行时绑定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</a:p>
          <a:p>
            <a:pPr lvl="1"/>
            <a:r>
              <a:rPr kumimoji="1" lang="zh-CN" altLang="en-US" dirty="0"/>
              <a:t>错，晚捆绑只对类中</a:t>
            </a:r>
            <a:r>
              <a:rPr kumimoji="1" lang="zh-CN" altLang="en-US" dirty="0">
                <a:solidFill>
                  <a:srgbClr val="FF0000"/>
                </a:solidFill>
              </a:rPr>
              <a:t>虚函数</a:t>
            </a:r>
            <a:r>
              <a:rPr kumimoji="1" lang="zh-CN" altLang="en-US" dirty="0"/>
              <a:t>起作用。</a:t>
            </a:r>
          </a:p>
          <a:p>
            <a:r>
              <a:rPr kumimoji="1" lang="zh-CN" altLang="en-US" dirty="0"/>
              <a:t>派生类重写覆盖基类的虚函数时，可以不加 </a:t>
            </a:r>
            <a:r>
              <a:rPr kumimoji="1" lang="en-US" altLang="zh-CN" dirty="0"/>
              <a:t>virtual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 关键字。</a:t>
            </a:r>
          </a:p>
          <a:p>
            <a:pPr lvl="1"/>
            <a:r>
              <a:rPr kumimoji="1" lang="zh-CN" altLang="en-US" dirty="0"/>
              <a:t>对，但是推荐使用 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 关键字。</a:t>
            </a:r>
          </a:p>
          <a:p>
            <a:r>
              <a:rPr kumimoji="1" lang="zh-CN" altLang="en-US" dirty="0"/>
              <a:t>若在派生类中没有重写覆盖基类任何虚函数，也没有新定义的虚函数，则派生类对象的虚函数指针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指向基类的虚函数表。</a:t>
            </a:r>
          </a:p>
          <a:p>
            <a:pPr lvl="1"/>
            <a:r>
              <a:rPr kumimoji="1" lang="zh-CN" altLang="en-US" dirty="0"/>
              <a:t>错，每个含虚函数的类的虚函数表地址都是不同的，即使表中内容</a:t>
            </a:r>
            <a:r>
              <a:rPr kumimoji="1" lang="en-US" altLang="zh-CN" dirty="0"/>
              <a:t>(</a:t>
            </a:r>
            <a:r>
              <a:rPr kumimoji="1" lang="zh-CN" altLang="en-US" dirty="0"/>
              <a:t>各虚函数地址</a:t>
            </a:r>
            <a:r>
              <a:rPr kumimoji="1" lang="en-US" altLang="zh-CN" dirty="0"/>
              <a:t>)</a:t>
            </a:r>
            <a:r>
              <a:rPr kumimoji="1" lang="zh-CN" altLang="en-US" dirty="0"/>
              <a:t>相同。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判断对错</a:t>
            </a:r>
          </a:p>
        </p:txBody>
      </p:sp>
    </p:spTree>
    <p:extLst>
      <p:ext uri="{BB962C8B-B14F-4D97-AF65-F5344CB8AC3E}">
        <p14:creationId xmlns:p14="http://schemas.microsoft.com/office/powerpoint/2010/main" val="142015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2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611560" y="1628800"/>
            <a:ext cx="8424936" cy="4680519"/>
          </a:xfrm>
        </p:spPr>
        <p:txBody>
          <a:bodyPr/>
          <a:lstStyle/>
          <a:p>
            <a:r>
              <a:rPr kumimoji="1" lang="zh-CN" altLang="en-US" dirty="0"/>
              <a:t>抽象类</a:t>
            </a:r>
            <a:r>
              <a:rPr lang="zh-CN" altLang="en-US" dirty="0"/>
              <a:t>能避免对象切片。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kumimoji="1" lang="zh-CN" altLang="en-US" dirty="0"/>
              <a:t>纯虚函数能有函数体。</a:t>
            </a:r>
          </a:p>
          <a:p>
            <a:pPr lvl="1"/>
            <a:endParaRPr lang="zh-CN" altLang="en-US" dirty="0"/>
          </a:p>
          <a:p>
            <a:r>
              <a:rPr lang="zh-CN" altLang="en-US" dirty="0"/>
              <a:t>纯虚析构函数必须有函数体。</a:t>
            </a:r>
          </a:p>
          <a:p>
            <a:pPr lvl="1"/>
            <a:endParaRPr lang="zh-CN" altLang="en-US" dirty="0"/>
          </a:p>
          <a:p>
            <a:r>
              <a:rPr lang="zh-CN" altLang="en-US" dirty="0"/>
              <a:t>需要显式重写覆盖基类的所有纯虚函数才能定义派生类对象。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判断对错</a:t>
            </a:r>
          </a:p>
        </p:txBody>
      </p:sp>
    </p:spTree>
    <p:extLst>
      <p:ext uri="{BB962C8B-B14F-4D97-AF65-F5344CB8AC3E}">
        <p14:creationId xmlns:p14="http://schemas.microsoft.com/office/powerpoint/2010/main" val="197280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611560" y="1628800"/>
            <a:ext cx="8424936" cy="4680519"/>
          </a:xfrm>
        </p:spPr>
        <p:txBody>
          <a:bodyPr/>
          <a:lstStyle/>
          <a:p>
            <a:r>
              <a:rPr kumimoji="1" lang="zh-CN" altLang="en-US" dirty="0"/>
              <a:t>抽象类</a:t>
            </a:r>
            <a:r>
              <a:rPr lang="zh-CN" altLang="en-US" dirty="0"/>
              <a:t>能避免对象切片。</a:t>
            </a:r>
          </a:p>
          <a:p>
            <a:pPr lvl="1"/>
            <a:r>
              <a:rPr kumimoji="1" lang="zh-CN" altLang="en-US" dirty="0"/>
              <a:t>对，</a:t>
            </a:r>
            <a:r>
              <a:rPr lang="zh-CN" altLang="en-US" dirty="0"/>
              <a:t>保证只有指针和引用能被向上类型转换。</a:t>
            </a:r>
          </a:p>
          <a:p>
            <a:r>
              <a:rPr kumimoji="1" lang="zh-CN" altLang="en-US" dirty="0"/>
              <a:t>纯虚函数能有函数体。</a:t>
            </a:r>
          </a:p>
          <a:p>
            <a:pPr lvl="1"/>
            <a:r>
              <a:rPr kumimoji="1" lang="zh-CN" altLang="en-US" dirty="0"/>
              <a:t>对，可在</a:t>
            </a:r>
            <a:r>
              <a:rPr lang="zh-CN" altLang="en-US" dirty="0"/>
              <a:t>类外定义函数体，为派生类提供公共代码。</a:t>
            </a:r>
          </a:p>
          <a:p>
            <a:r>
              <a:rPr lang="zh-CN" altLang="en-US" dirty="0"/>
              <a:t>纯虚析构函数必须有函数体。</a:t>
            </a:r>
          </a:p>
          <a:p>
            <a:pPr lvl="1"/>
            <a:r>
              <a:rPr lang="zh-CN" altLang="en-US" dirty="0"/>
              <a:t>对，析构函数负责销毁对象必须实现函数体。</a:t>
            </a:r>
          </a:p>
          <a:p>
            <a:r>
              <a:rPr lang="zh-CN" altLang="en-US" dirty="0"/>
              <a:t>需要显式重写覆盖基类的所有纯虚函数才能定义派生类对象。</a:t>
            </a:r>
          </a:p>
          <a:p>
            <a:pPr lvl="1"/>
            <a:r>
              <a:rPr lang="zh-CN" altLang="en-US" dirty="0"/>
              <a:t>错，在基类只有纯虚析构函数时，编译器可以自动生成默认析构函数。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判断对错</a:t>
            </a:r>
          </a:p>
        </p:txBody>
      </p:sp>
    </p:spTree>
    <p:extLst>
      <p:ext uri="{BB962C8B-B14F-4D97-AF65-F5344CB8AC3E}">
        <p14:creationId xmlns:p14="http://schemas.microsoft.com/office/powerpoint/2010/main" val="9622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611560" y="1628800"/>
            <a:ext cx="8424936" cy="4680519"/>
          </a:xfrm>
        </p:spPr>
        <p:txBody>
          <a:bodyPr/>
          <a:lstStyle/>
          <a:p>
            <a:r>
              <a:rPr lang="zh-CN" altLang="en-US" dirty="0"/>
              <a:t>析构函数的纯虚性的唯一效果是阻止基类的实例化。</a:t>
            </a:r>
          </a:p>
          <a:p>
            <a:pPr marL="457200" lvl="1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dynamic_cast</a:t>
            </a:r>
            <a:r>
              <a:rPr lang="zh-CN" altLang="en-US" dirty="0"/>
              <a:t>对基类指针向下类型转换时，转换失败返回空指针。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判断对错</a:t>
            </a:r>
          </a:p>
        </p:txBody>
      </p:sp>
    </p:spTree>
    <p:extLst>
      <p:ext uri="{BB962C8B-B14F-4D97-AF65-F5344CB8AC3E}">
        <p14:creationId xmlns:p14="http://schemas.microsoft.com/office/powerpoint/2010/main" val="56989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611560" y="1628800"/>
            <a:ext cx="8424936" cy="4680519"/>
          </a:xfrm>
        </p:spPr>
        <p:txBody>
          <a:bodyPr/>
          <a:lstStyle/>
          <a:p>
            <a:r>
              <a:rPr lang="zh-CN" altLang="en-US" dirty="0"/>
              <a:t>析构函数的纯虚性的唯一效果是阻止基类的实例化。</a:t>
            </a:r>
          </a:p>
          <a:p>
            <a:pPr lvl="1"/>
            <a:r>
              <a:rPr lang="zh-CN" altLang="en-US" dirty="0"/>
              <a:t>对，如果有其他函数是纯虚函数，则析构函数不必是纯虚的。</a:t>
            </a:r>
          </a:p>
          <a:p>
            <a:r>
              <a:rPr lang="zh-CN" altLang="en-US" dirty="0"/>
              <a:t>使用</a:t>
            </a:r>
            <a:r>
              <a:rPr lang="en-US" altLang="zh-CN" dirty="0" err="1"/>
              <a:t>dynamic_cast</a:t>
            </a:r>
            <a:r>
              <a:rPr lang="zh-CN" altLang="en-US" dirty="0"/>
              <a:t>对基类指针向下类型转换时，转换失败返回空指针。</a:t>
            </a:r>
          </a:p>
          <a:p>
            <a:pPr lvl="1"/>
            <a:r>
              <a:rPr lang="zh-CN" altLang="en-US" dirty="0"/>
              <a:t>对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判断对错</a:t>
            </a:r>
          </a:p>
        </p:txBody>
      </p:sp>
    </p:spTree>
    <p:extLst>
      <p:ext uri="{BB962C8B-B14F-4D97-AF65-F5344CB8AC3E}">
        <p14:creationId xmlns:p14="http://schemas.microsoft.com/office/powerpoint/2010/main" val="337900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课后阅读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《C++</a:t>
            </a:r>
            <a:r>
              <a:rPr kumimoji="1" lang="zh-CN" altLang="en-US" dirty="0"/>
              <a:t>编程思想</a:t>
            </a:r>
            <a:r>
              <a:rPr kumimoji="1" lang="en-US" altLang="zh-CN" dirty="0"/>
              <a:t>》</a:t>
            </a:r>
          </a:p>
          <a:p>
            <a:pPr lvl="1"/>
            <a:r>
              <a:rPr kumimoji="1" lang="zh-CN" altLang="en-US" dirty="0"/>
              <a:t>第</a:t>
            </a:r>
            <a:r>
              <a:rPr kumimoji="1" lang="en-US" altLang="zh-CN" dirty="0"/>
              <a:t>15</a:t>
            </a:r>
            <a:r>
              <a:rPr kumimoji="1" lang="zh-CN" altLang="en-US" dirty="0"/>
              <a:t>章多态性与虚函数，</a:t>
            </a:r>
            <a:r>
              <a:rPr kumimoji="1" lang="en-US" altLang="zh-CN" dirty="0"/>
              <a:t>P364-p390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3501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>
                <a:solidFill>
                  <a:srgbClr val="0070C0"/>
                </a:solidFill>
              </a:rPr>
              <a:t>结 束</a:t>
            </a:r>
            <a:endParaRPr lang="en-US" altLang="zh-CN" sz="115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9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虚函数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sz="2400" dirty="0"/>
              <a:t>对于被派生类重新定义的成员函数，若它在基类中被声明为虚函数（如下所示），则</a:t>
            </a:r>
            <a:r>
              <a:rPr kumimoji="1" lang="zh-CN" altLang="en-US" sz="2400" dirty="0">
                <a:solidFill>
                  <a:srgbClr val="FF0000"/>
                </a:solidFill>
              </a:rPr>
              <a:t>通过基类指针或引用</a:t>
            </a:r>
            <a:r>
              <a:rPr kumimoji="1" lang="zh-CN" altLang="en-US" sz="2400" dirty="0"/>
              <a:t>调用该成员函数时，编译器将</a:t>
            </a:r>
            <a:r>
              <a:rPr kumimoji="1" lang="zh-CN" altLang="en-US" sz="2400" dirty="0">
                <a:solidFill>
                  <a:srgbClr val="FF0000"/>
                </a:solidFill>
              </a:rPr>
              <a:t>根据所指（或引用）对象的实际类型</a:t>
            </a:r>
            <a:r>
              <a:rPr kumimoji="1" lang="zh-CN" altLang="en-US" sz="2400" dirty="0"/>
              <a:t>决定是调用基类中的函数，还是调用派生类重写的函数。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2400" dirty="0"/>
              <a:t> 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class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Base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{</a:t>
            </a:r>
            <a:endParaRPr kumimoji="1"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1800" b="0" dirty="0">
                <a:solidFill>
                  <a:schemeClr val="tx1"/>
                </a:solidFill>
              </a:rPr>
              <a:t>  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public:</a:t>
            </a:r>
            <a:endParaRPr kumimoji="1" lang="zh-CN" altLang="en-US" sz="1800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zh-CN" altLang="en-US" sz="1800" dirty="0">
                <a:solidFill>
                  <a:srgbClr val="FF0000"/>
                </a:solidFill>
              </a:rPr>
              <a:t>	</a:t>
            </a:r>
            <a:r>
              <a:rPr kumimoji="1" lang="en-US" altLang="zh-CN" sz="1800" dirty="0">
                <a:solidFill>
                  <a:srgbClr val="FF0000"/>
                </a:solidFill>
              </a:rPr>
              <a:t>virtual</a:t>
            </a:r>
            <a:r>
              <a:rPr kumimoji="1" lang="zh-CN" altLang="en-US" sz="1800" dirty="0">
                <a:solidFill>
                  <a:srgbClr val="FF0000"/>
                </a:solidFill>
              </a:rPr>
              <a:t> </a:t>
            </a:r>
            <a:r>
              <a:rPr kumimoji="1" lang="en-US" altLang="zh-CN" sz="1800" dirty="0" err="1"/>
              <a:t>ReturnType</a:t>
            </a:r>
            <a:r>
              <a:rPr kumimoji="1" lang="zh-CN" altLang="en-US" sz="1800" dirty="0"/>
              <a:t> </a:t>
            </a:r>
            <a:r>
              <a:rPr kumimoji="1" lang="en-US" altLang="zh-CN" sz="1800" dirty="0" err="1"/>
              <a:t>FuncName</a:t>
            </a:r>
            <a:r>
              <a:rPr kumimoji="1" lang="en-US" altLang="zh-CN" sz="1800" dirty="0"/>
              <a:t>(argument);</a:t>
            </a:r>
            <a:r>
              <a:rPr kumimoji="1" lang="zh-CN" altLang="en-US" sz="1800" dirty="0"/>
              <a:t> </a:t>
            </a:r>
            <a:r>
              <a:rPr kumimoji="1" lang="en-US" altLang="zh-CN" sz="1800" b="1" dirty="0">
                <a:solidFill>
                  <a:srgbClr val="008000"/>
                </a:solidFill>
              </a:rPr>
              <a:t>//</a:t>
            </a:r>
            <a:r>
              <a:rPr kumimoji="1" lang="zh-CN" altLang="en-US" sz="1800" b="1" dirty="0">
                <a:solidFill>
                  <a:srgbClr val="008000"/>
                </a:solidFill>
              </a:rPr>
              <a:t>虚函数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zh-CN" altLang="en-US" sz="1800" dirty="0"/>
              <a:t>	</a:t>
            </a:r>
            <a:r>
              <a:rPr kumimoji="1" lang="en-US" altLang="zh-CN" sz="1800" dirty="0"/>
              <a:t>...</a:t>
            </a:r>
            <a:endParaRPr kumimoji="1" lang="zh-CN" altLang="en-US" sz="1800" dirty="0"/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zh-CN" sz="1800" dirty="0"/>
              <a:t>};</a:t>
            </a:r>
            <a:endParaRPr kumimoji="1" lang="zh-CN" altLang="en-US" sz="1800" dirty="0"/>
          </a:p>
          <a:p>
            <a:r>
              <a:rPr kumimoji="1" lang="zh-CN" altLang="en-US" sz="2400" dirty="0"/>
              <a:t>若某成员函数在基类中声明为虚函数，当派生类</a:t>
            </a:r>
            <a:r>
              <a:rPr kumimoji="1" lang="zh-CN" altLang="en-US" sz="2400" dirty="0">
                <a:solidFill>
                  <a:srgbClr val="FF0000"/>
                </a:solidFill>
              </a:rPr>
              <a:t>重写覆盖</a:t>
            </a:r>
            <a:r>
              <a:rPr kumimoji="1" lang="en-US" altLang="zh-CN" sz="2400" dirty="0">
                <a:solidFill>
                  <a:srgbClr val="FF0000"/>
                </a:solidFill>
              </a:rPr>
              <a:t>(</a:t>
            </a:r>
            <a:r>
              <a:rPr kumimoji="1" lang="zh-CN" altLang="en-US" sz="2400" dirty="0">
                <a:solidFill>
                  <a:srgbClr val="FF0000"/>
                </a:solidFill>
              </a:rPr>
              <a:t>定义同名同参数函数</a:t>
            </a:r>
            <a:r>
              <a:rPr kumimoji="1" lang="en-US" altLang="zh-CN" sz="2400" dirty="0">
                <a:solidFill>
                  <a:srgbClr val="FF0000"/>
                </a:solidFill>
              </a:rPr>
              <a:t>)</a:t>
            </a:r>
            <a:r>
              <a:rPr kumimoji="1" lang="zh-CN" altLang="en-US" sz="2400" dirty="0"/>
              <a:t>它时，无论是否声明为虚函数，该成员函数都仍然是虚函数。		</a:t>
            </a:r>
          </a:p>
        </p:txBody>
      </p:sp>
    </p:spTree>
    <p:extLst>
      <p:ext uri="{BB962C8B-B14F-4D97-AF65-F5344CB8AC3E}">
        <p14:creationId xmlns:p14="http://schemas.microsoft.com/office/powerpoint/2010/main" val="140380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83568" y="1816248"/>
            <a:ext cx="1008112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28092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"Instrument::play"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Wind 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"Wind::play"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</a:t>
            </a:r>
            <a:r>
              <a:rPr lang="zh-CN" altLang="en-US" b="1" dirty="0">
                <a:solidFill>
                  <a:srgbClr val="1D8519"/>
                </a:solidFill>
                <a:latin typeface="Menlo-Regular" charset="0"/>
              </a:rPr>
              <a:t>重写覆盖</a:t>
            </a:r>
            <a:r>
              <a:rPr lang="en-US" altLang="zh-CN" b="1" dirty="0">
                <a:solidFill>
                  <a:srgbClr val="1D8519"/>
                </a:solidFill>
                <a:latin typeface="Menlo-Regular" charset="0"/>
              </a:rPr>
              <a:t>(</a:t>
            </a:r>
            <a:r>
              <a:rPr lang="zh-CN" altLang="en-US" b="1" dirty="0">
                <a:solidFill>
                  <a:srgbClr val="1D8519"/>
                </a:solidFill>
                <a:latin typeface="Menlo-Regular" charset="0"/>
              </a:rPr>
              <a:t>稍后：重写隐藏和重写覆盖的区别）</a:t>
            </a:r>
            <a:endParaRPr lang="en-US" altLang="zh-CN" b="1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tune(Instrument&amp; ins)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ins.play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由于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Instrument::play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是虚函数，编译时不再直接绑定，运行时根据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ins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的实际类型调用。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Wind flute;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tune(flute);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向上类型转换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问题解决</a:t>
            </a:r>
          </a:p>
        </p:txBody>
      </p:sp>
      <p:sp>
        <p:nvSpPr>
          <p:cNvPr id="7" name="矩形 6"/>
          <p:cNvSpPr/>
          <p:nvPr/>
        </p:nvSpPr>
        <p:spPr>
          <a:xfrm>
            <a:off x="6230516" y="5733256"/>
            <a:ext cx="2445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Wind::play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00192" y="5271591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00673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1680" y="4005064"/>
            <a:ext cx="1800200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74846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"Instrument::play"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Wind 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"Wind::play"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tune(Instrument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ins)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ins.play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晚绑定只对指针和引用有效，这里早绑定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Instrument::play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Wind flute;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tune(flute);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向上类型转换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晚绑定只对</a:t>
            </a:r>
            <a:br>
              <a:rPr kumimoji="1" lang="zh-CN" altLang="en-US" dirty="0">
                <a:solidFill>
                  <a:srgbClr val="0070C0"/>
                </a:solidFill>
              </a:rPr>
            </a:br>
            <a:r>
              <a:rPr kumimoji="1" lang="zh-CN" altLang="en-US" dirty="0">
                <a:solidFill>
                  <a:srgbClr val="0070C0"/>
                </a:solidFill>
              </a:rPr>
              <a:t>指针和引用有效</a:t>
            </a:r>
          </a:p>
        </p:txBody>
      </p:sp>
      <p:sp>
        <p:nvSpPr>
          <p:cNvPr id="7" name="矩形 6"/>
          <p:cNvSpPr/>
          <p:nvPr/>
        </p:nvSpPr>
        <p:spPr>
          <a:xfrm>
            <a:off x="6230516" y="5733256"/>
            <a:ext cx="2445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Instrument::play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00192" y="5271591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25754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组合与继承" id="{F1B1E50D-EA5B-FC45-8B7A-C66EF2726E6C}" vid="{227C9911-8B80-9A4F-AEB1-49CEC3FCAF2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oop</Template>
  <TotalTime>8042</TotalTime>
  <Words>6326</Words>
  <Application>Microsoft Macintosh PowerPoint</Application>
  <PresentationFormat>全屏显示(4:3)</PresentationFormat>
  <Paragraphs>946</Paragraphs>
  <Slides>66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85" baseType="lpstr">
      <vt:lpstr>Adobe 繁黑體 Std B</vt:lpstr>
      <vt:lpstr>AndaleMono</vt:lpstr>
      <vt:lpstr>Calibri</vt:lpstr>
      <vt:lpstr>Calibri Light</vt:lpstr>
      <vt:lpstr>Consolas</vt:lpstr>
      <vt:lpstr>Courier</vt:lpstr>
      <vt:lpstr>Mangal</vt:lpstr>
      <vt:lpstr>Menlo-Regular</vt:lpstr>
      <vt:lpstr>Microsoft YaHei</vt:lpstr>
      <vt:lpstr>STKaiti</vt:lpstr>
      <vt:lpstr>Times New Roman</vt:lpstr>
      <vt:lpstr>Wingdings</vt:lpstr>
      <vt:lpstr>等线</vt:lpstr>
      <vt:lpstr>黑体</vt:lpstr>
      <vt:lpstr>华文楷体</vt:lpstr>
      <vt:lpstr>宋体</vt:lpstr>
      <vt:lpstr>微软雅黑</vt:lpstr>
      <vt:lpstr>Arial</vt:lpstr>
      <vt:lpstr>Office 主题</vt:lpstr>
      <vt:lpstr>面向对象程序设计基础 （OOP）</vt:lpstr>
      <vt:lpstr>上期要点回顾</vt:lpstr>
      <vt:lpstr>成员访问权限</vt:lpstr>
      <vt:lpstr>本讲内容提要</vt:lpstr>
      <vt:lpstr>问题在哪？</vt:lpstr>
      <vt:lpstr>函数调用捆绑</vt:lpstr>
      <vt:lpstr>虚函数</vt:lpstr>
      <vt:lpstr>问题解决</vt:lpstr>
      <vt:lpstr>晚绑定只对 指针和引用有效</vt:lpstr>
      <vt:lpstr>虚函数表</vt:lpstr>
      <vt:lpstr>示例</vt:lpstr>
      <vt:lpstr>存放类型信息</vt:lpstr>
      <vt:lpstr>存放类型信息</vt:lpstr>
      <vt:lpstr>虚函数和构造函数、析构函数</vt:lpstr>
      <vt:lpstr>构造函数调用虚函数</vt:lpstr>
      <vt:lpstr>虚函数和构造函数、析构函数</vt:lpstr>
      <vt:lpstr>虚函数和构造函数、析构函数</vt:lpstr>
      <vt:lpstr>虚析构函数</vt:lpstr>
      <vt:lpstr>虚析构函数</vt:lpstr>
      <vt:lpstr>重写覆盖</vt:lpstr>
      <vt:lpstr>重写覆盖</vt:lpstr>
      <vt:lpstr>重写覆盖</vt:lpstr>
      <vt:lpstr>重写覆盖</vt:lpstr>
      <vt:lpstr>override和final关键字</vt:lpstr>
      <vt:lpstr>override和final关键字</vt:lpstr>
      <vt:lpstr>override和final关键字</vt:lpstr>
      <vt:lpstr>override和final关键字</vt:lpstr>
      <vt:lpstr>override和final关键字</vt:lpstr>
      <vt:lpstr>纯虚函数</vt:lpstr>
      <vt:lpstr>抽象类</vt:lpstr>
      <vt:lpstr>示例</vt:lpstr>
      <vt:lpstr>抽象类</vt:lpstr>
      <vt:lpstr>纯虚析构函数</vt:lpstr>
      <vt:lpstr>向下类型转换</vt:lpstr>
      <vt:lpstr>示例</vt:lpstr>
      <vt:lpstr>向下类型转换</vt:lpstr>
      <vt:lpstr>向下类型转换</vt:lpstr>
      <vt:lpstr>示例</vt:lpstr>
      <vt:lpstr>示例</vt:lpstr>
      <vt:lpstr>向下类型转换</vt:lpstr>
      <vt:lpstr>向上向下类型转换与虚函数表</vt:lpstr>
      <vt:lpstr>多态（Polymorphism）</vt:lpstr>
      <vt:lpstr>多态（Polymorphism）</vt:lpstr>
      <vt:lpstr>多态示例</vt:lpstr>
      <vt:lpstr>多态示例</vt:lpstr>
      <vt:lpstr>多态（Polymorphism）</vt:lpstr>
      <vt:lpstr>模板设计模式</vt:lpstr>
      <vt:lpstr>模板设计模式</vt:lpstr>
      <vt:lpstr>多重继承</vt:lpstr>
      <vt:lpstr>多重继承</vt:lpstr>
      <vt:lpstr>多重继承</vt:lpstr>
      <vt:lpstr>多重继承</vt:lpstr>
      <vt:lpstr>多重继承示例</vt:lpstr>
      <vt:lpstr>OOP核心思想</vt:lpstr>
      <vt:lpstr>问题1-填空题</vt:lpstr>
      <vt:lpstr>答案</vt:lpstr>
      <vt:lpstr>问题2-选择题</vt:lpstr>
      <vt:lpstr>答案</vt:lpstr>
      <vt:lpstr>判断对错</vt:lpstr>
      <vt:lpstr>判断对错</vt:lpstr>
      <vt:lpstr>判断对错</vt:lpstr>
      <vt:lpstr>判断对错</vt:lpstr>
      <vt:lpstr>判断对错</vt:lpstr>
      <vt:lpstr>判断对错</vt:lpstr>
      <vt:lpstr>课后阅读</vt:lpstr>
      <vt:lpstr>结 束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面向对象程序设计基础 （OOP）</dc:title>
  <dc:creator>Microsoft Office 用户</dc:creator>
  <cp:lastModifiedBy>Ye Deming</cp:lastModifiedBy>
  <cp:revision>506</cp:revision>
  <dcterms:created xsi:type="dcterms:W3CDTF">2018-01-30T12:02:41Z</dcterms:created>
  <dcterms:modified xsi:type="dcterms:W3CDTF">2019-04-13T16:01:51Z</dcterms:modified>
</cp:coreProperties>
</file>