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70"/>
  </p:notesMasterIdLst>
  <p:sldIdLst>
    <p:sldId id="338" r:id="rId3"/>
    <p:sldId id="320" r:id="rId4"/>
    <p:sldId id="268" r:id="rId5"/>
    <p:sldId id="304" r:id="rId6"/>
    <p:sldId id="329" r:id="rId7"/>
    <p:sldId id="259" r:id="rId8"/>
    <p:sldId id="260" r:id="rId9"/>
    <p:sldId id="261" r:id="rId10"/>
    <p:sldId id="262" r:id="rId11"/>
    <p:sldId id="263" r:id="rId12"/>
    <p:sldId id="264" r:id="rId13"/>
    <p:sldId id="265" r:id="rId14"/>
    <p:sldId id="327" r:id="rId15"/>
    <p:sldId id="322" r:id="rId16"/>
    <p:sldId id="266" r:id="rId17"/>
    <p:sldId id="316" r:id="rId18"/>
    <p:sldId id="325" r:id="rId19"/>
    <p:sldId id="267" r:id="rId20"/>
    <p:sldId id="306" r:id="rId21"/>
    <p:sldId id="323" r:id="rId22"/>
    <p:sldId id="307" r:id="rId23"/>
    <p:sldId id="318" r:id="rId24"/>
    <p:sldId id="269" r:id="rId25"/>
    <p:sldId id="270" r:id="rId26"/>
    <p:sldId id="271" r:id="rId27"/>
    <p:sldId id="272" r:id="rId28"/>
    <p:sldId id="273" r:id="rId29"/>
    <p:sldId id="274" r:id="rId30"/>
    <p:sldId id="311" r:id="rId31"/>
    <p:sldId id="319" r:id="rId32"/>
    <p:sldId id="313" r:id="rId33"/>
    <p:sldId id="275" r:id="rId34"/>
    <p:sldId id="276" r:id="rId35"/>
    <p:sldId id="277" r:id="rId36"/>
    <p:sldId id="278" r:id="rId37"/>
    <p:sldId id="279" r:id="rId38"/>
    <p:sldId id="314" r:id="rId39"/>
    <p:sldId id="280" r:id="rId40"/>
    <p:sldId id="281" r:id="rId41"/>
    <p:sldId id="296" r:id="rId42"/>
    <p:sldId id="310" r:id="rId43"/>
    <p:sldId id="326" r:id="rId44"/>
    <p:sldId id="297" r:id="rId45"/>
    <p:sldId id="298" r:id="rId46"/>
    <p:sldId id="299" r:id="rId47"/>
    <p:sldId id="300" r:id="rId48"/>
    <p:sldId id="324" r:id="rId49"/>
    <p:sldId id="332" r:id="rId50"/>
    <p:sldId id="301" r:id="rId51"/>
    <p:sldId id="302" r:id="rId52"/>
    <p:sldId id="303" r:id="rId53"/>
    <p:sldId id="335" r:id="rId54"/>
    <p:sldId id="330" r:id="rId55"/>
    <p:sldId id="312" r:id="rId56"/>
    <p:sldId id="336" r:id="rId57"/>
    <p:sldId id="334" r:id="rId58"/>
    <p:sldId id="284" r:id="rId59"/>
    <p:sldId id="285" r:id="rId60"/>
    <p:sldId id="286" r:id="rId61"/>
    <p:sldId id="288" r:id="rId62"/>
    <p:sldId id="289" r:id="rId63"/>
    <p:sldId id="290" r:id="rId64"/>
    <p:sldId id="309" r:id="rId65"/>
    <p:sldId id="331" r:id="rId66"/>
    <p:sldId id="294" r:id="rId67"/>
    <p:sldId id="321" r:id="rId68"/>
    <p:sldId id="295" r:id="rId6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E6E6E6"/>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05" autoAdjust="0"/>
    <p:restoredTop sz="85220" autoAdjust="0"/>
  </p:normalViewPr>
  <p:slideViewPr>
    <p:cSldViewPr snapToGrid="0">
      <p:cViewPr varScale="1">
        <p:scale>
          <a:sx n="109" d="100"/>
          <a:sy n="109" d="100"/>
        </p:scale>
        <p:origin x="2168"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0351D-DC77-A845-815A-CA7E3B427425}" type="datetimeFigureOut">
              <a:rPr kumimoji="1" lang="zh-CN" altLang="en-US" smtClean="0"/>
              <a:t>2019/4/8</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0BE021-5935-B145-90F5-A16BFE31A5F5}" type="slidenum">
              <a:rPr kumimoji="1" lang="zh-CN" altLang="en-US" smtClean="0"/>
              <a:t>‹#›</a:t>
            </a:fld>
            <a:endParaRPr kumimoji="1" lang="zh-CN" altLang="en-US"/>
          </a:p>
        </p:txBody>
      </p:sp>
    </p:spTree>
    <p:extLst>
      <p:ext uri="{BB962C8B-B14F-4D97-AF65-F5344CB8AC3E}">
        <p14:creationId xmlns:p14="http://schemas.microsoft.com/office/powerpoint/2010/main" val="560496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solidFill>
                  <a:srgbClr val="000000"/>
                </a:solidFill>
              </a:rPr>
              <a:pPr>
                <a:defRPr/>
              </a:pPr>
              <a:t>1</a:t>
            </a:fld>
            <a:endParaRPr lang="en-US" altLang="zh-CN">
              <a:solidFill>
                <a:srgbClr val="000000"/>
              </a:solidFill>
            </a:endParaRPr>
          </a:p>
        </p:txBody>
      </p:sp>
    </p:spTree>
    <p:extLst>
      <p:ext uri="{BB962C8B-B14F-4D97-AF65-F5344CB8AC3E}">
        <p14:creationId xmlns:p14="http://schemas.microsoft.com/office/powerpoint/2010/main" val="1732233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！！！这个地方应该先给一个不做任何特化的例子</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18</a:t>
            </a:fld>
            <a:endParaRPr kumimoji="1" lang="zh-CN" altLang="en-US"/>
          </a:p>
        </p:txBody>
      </p:sp>
    </p:spTree>
    <p:extLst>
      <p:ext uri="{BB962C8B-B14F-4D97-AF65-F5344CB8AC3E}">
        <p14:creationId xmlns:p14="http://schemas.microsoft.com/office/powerpoint/2010/main" val="867191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19</a:t>
            </a:fld>
            <a:endParaRPr kumimoji="1" lang="zh-CN" altLang="en-US"/>
          </a:p>
        </p:txBody>
      </p:sp>
    </p:spTree>
    <p:extLst>
      <p:ext uri="{BB962C8B-B14F-4D97-AF65-F5344CB8AC3E}">
        <p14:creationId xmlns:p14="http://schemas.microsoft.com/office/powerpoint/2010/main" val="1976075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模板库为什么必须在头文件中实现：</a:t>
            </a:r>
            <a:endParaRPr kumimoji="1" lang="en-US" altLang="zh-CN" dirty="0"/>
          </a:p>
          <a:p>
            <a:r>
              <a:rPr kumimoji="1" lang="zh-CN" altLang="en-US" dirty="0"/>
              <a:t>因为模板的原理是：在编译时，每发现一种模板参数的模板实例，就生成对应模板参数的代码。</a:t>
            </a:r>
            <a:endParaRPr kumimoji="1" lang="en-US" altLang="zh-CN" dirty="0"/>
          </a:p>
          <a:p>
            <a:r>
              <a:rPr kumimoji="1" lang="zh-CN" altLang="en-US" dirty="0"/>
              <a:t>如果使用源代码分开编译，则编译模板库的源代码时，编译器并不知道这一模板库有哪些模板实例；而编译模板实例时，又没有模板库的源代码来作生成。</a:t>
            </a:r>
            <a:endParaRPr kumimoji="1" lang="en-US" altLang="zh-CN" dirty="0"/>
          </a:p>
          <a:p>
            <a:r>
              <a:rPr kumimoji="1" lang="zh-CN" altLang="en-US" dirty="0"/>
              <a:t>因此会产生链接错误，没有生成对应模板参数的源代码。</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21</a:t>
            </a:fld>
            <a:endParaRPr kumimoji="1" lang="zh-CN" altLang="en-US"/>
          </a:p>
        </p:txBody>
      </p:sp>
    </p:spTree>
    <p:extLst>
      <p:ext uri="{BB962C8B-B14F-4D97-AF65-F5344CB8AC3E}">
        <p14:creationId xmlns:p14="http://schemas.microsoft.com/office/powerpoint/2010/main" val="154110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什么叫做泛型标记？？</a:t>
            </a:r>
            <a:endParaRPr kumimoji="1" lang="en-US" altLang="zh-CN" dirty="0"/>
          </a:p>
          <a:p>
            <a:r>
              <a:rPr lang="zh-CN" altLang="en-US" sz="1200" b="0" i="0" kern="1200" dirty="0">
                <a:solidFill>
                  <a:schemeClr val="tx1"/>
                </a:solidFill>
                <a:effectLst/>
                <a:latin typeface="+mn-lt"/>
                <a:ea typeface="+mn-ea"/>
                <a:cs typeface="+mn-cs"/>
              </a:rPr>
              <a:t>泛型程序设计是程序设计语言的一种风格或范式。泛型允许程序员在强类型程序设计语言中编写代码时使用一些以后才指定的类型，在实例化时作为参数指明这些类型。</a:t>
            </a:r>
            <a:endParaRPr lang="en-US" altLang="zh-CN" sz="1200" b="0"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泛型标记： </a:t>
            </a:r>
            <a:r>
              <a:rPr kumimoji="1" lang="en-US" altLang="zh-CN" sz="1200" b="0" i="0" kern="1200" dirty="0">
                <a:solidFill>
                  <a:schemeClr val="tx1"/>
                </a:solidFill>
                <a:effectLst/>
                <a:latin typeface="+mn-lt"/>
                <a:ea typeface="+mn-ea"/>
                <a:cs typeface="+mn-cs"/>
              </a:rPr>
              <a:t>&lt;T&gt; </a:t>
            </a:r>
            <a:r>
              <a:rPr kumimoji="1" lang="zh-CN" altLang="en-US" sz="1200" b="0" i="0" kern="1200" dirty="0">
                <a:solidFill>
                  <a:schemeClr val="tx1"/>
                </a:solidFill>
                <a:effectLst/>
                <a:latin typeface="+mn-lt"/>
                <a:ea typeface="+mn-ea"/>
                <a:cs typeface="+mn-cs"/>
              </a:rPr>
              <a:t>，这里的 </a:t>
            </a:r>
            <a:r>
              <a:rPr kumimoji="1" lang="en-US" altLang="zh-CN" sz="1200" b="0" i="0" kern="1200" dirty="0">
                <a:solidFill>
                  <a:schemeClr val="tx1"/>
                </a:solidFill>
                <a:effectLst/>
                <a:latin typeface="+mn-lt"/>
                <a:ea typeface="+mn-ea"/>
                <a:cs typeface="+mn-cs"/>
              </a:rPr>
              <a:t>T </a:t>
            </a:r>
            <a:r>
              <a:rPr kumimoji="1" lang="zh-CN" altLang="en-US" sz="1200" b="0" i="0" kern="1200">
                <a:solidFill>
                  <a:schemeClr val="tx1"/>
                </a:solidFill>
                <a:effectLst/>
                <a:latin typeface="+mn-lt"/>
                <a:ea typeface="+mn-ea"/>
                <a:cs typeface="+mn-cs"/>
              </a:rPr>
              <a:t>就是泛型标记，它标记了一种可以之后再指定的类型。</a:t>
            </a:r>
            <a:endParaRPr kumimoji="1" lang="en-US" altLang="zh-CN"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22</a:t>
            </a:fld>
            <a:endParaRPr kumimoji="1" lang="zh-CN" altLang="en-US"/>
          </a:p>
        </p:txBody>
      </p:sp>
    </p:spTree>
    <p:extLst>
      <p:ext uri="{BB962C8B-B14F-4D97-AF65-F5344CB8AC3E}">
        <p14:creationId xmlns:p14="http://schemas.microsoft.com/office/powerpoint/2010/main" val="1060971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这一页要表达的</a:t>
            </a:r>
            <a:r>
              <a:rPr kumimoji="1" lang="en-US" altLang="zh-CN" dirty="0"/>
              <a:t>point</a:t>
            </a:r>
            <a:r>
              <a:rPr kumimoji="1" lang="zh-CN" altLang="en-US" dirty="0"/>
              <a:t>是什么？</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29</a:t>
            </a:fld>
            <a:endParaRPr kumimoji="1" lang="zh-CN" altLang="en-US"/>
          </a:p>
        </p:txBody>
      </p:sp>
    </p:spTree>
    <p:extLst>
      <p:ext uri="{BB962C8B-B14F-4D97-AF65-F5344CB8AC3E}">
        <p14:creationId xmlns:p14="http://schemas.microsoft.com/office/powerpoint/2010/main" val="810853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删除：</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创建：</a:t>
            </a:r>
            <a:r>
              <a:rPr lang="en-US" altLang="zh-CN" b="1" kern="100" dirty="0" err="1">
                <a:latin typeface="Consolas" panose="020B0609020204030204" pitchFamily="49" charset="0"/>
                <a:ea typeface="华文楷体" panose="02010600040101010101" pitchFamily="2" charset="-122"/>
                <a:cs typeface="STKaiti" charset="-122"/>
              </a:rPr>
              <a:t>forward_as_tuple</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函数</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返回右值引用的元组</a:t>
            </a:r>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36</a:t>
            </a:fld>
            <a:endParaRPr kumimoji="1" lang="zh-CN" altLang="en-US"/>
          </a:p>
        </p:txBody>
      </p:sp>
    </p:spTree>
    <p:extLst>
      <p:ext uri="{BB962C8B-B14F-4D97-AF65-F5344CB8AC3E}">
        <p14:creationId xmlns:p14="http://schemas.microsoft.com/office/powerpoint/2010/main" val="1101775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+&lt;creates&gt;</a:t>
            </a:r>
          </a:p>
          <a:p>
            <a:r>
              <a:rPr kumimoji="1" lang="en-US" altLang="zh-CN" dirty="0"/>
              <a:t>0..</a:t>
            </a:r>
            <a:r>
              <a:rPr kumimoji="1" lang="zh-CN" altLang="en-US" dirty="0"/>
              <a:t>* 是什么意思？</a:t>
            </a:r>
            <a:endParaRPr kumimoji="1" lang="en-US" altLang="zh-CN" dirty="0"/>
          </a:p>
          <a:p>
            <a:r>
              <a:rPr lang="zh-CN" altLang="en-US" dirty="0"/>
              <a:t>表示另一个类的一个对象与该类的零个或多个对象有关系</a:t>
            </a:r>
            <a:br>
              <a:rPr lang="zh-CN" altLang="en-US" dirty="0"/>
            </a:br>
            <a:endParaRPr lang="en-US" altLang="zh-CN" dirty="0"/>
          </a:p>
          <a:p>
            <a:r>
              <a:rPr lang="zh-CN" altLang="en-US" sz="1200" b="0" i="0" kern="1200" dirty="0">
                <a:solidFill>
                  <a:schemeClr val="tx1"/>
                </a:solidFill>
                <a:effectLst/>
                <a:latin typeface="+mn-lt"/>
                <a:ea typeface="+mn-ea"/>
                <a:cs typeface="+mn-cs"/>
              </a:rPr>
              <a:t>在类图</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中，操作</a:t>
            </a:r>
            <a:r>
              <a:rPr lang="en-US" altLang="zh-CN" sz="1200" b="0" i="0" kern="1200" dirty="0">
                <a:solidFill>
                  <a:schemeClr val="tx1"/>
                </a:solidFill>
                <a:effectLst/>
                <a:latin typeface="+mn-lt"/>
                <a:ea typeface="+mn-ea"/>
                <a:cs typeface="+mn-cs"/>
              </a:rPr>
              <a:t>method1</a:t>
            </a:r>
            <a:r>
              <a:rPr lang="zh-CN" altLang="en-US" sz="1200" b="0" i="0" kern="1200" dirty="0">
                <a:solidFill>
                  <a:schemeClr val="tx1"/>
                </a:solidFill>
                <a:effectLst/>
                <a:latin typeface="+mn-lt"/>
                <a:ea typeface="+mn-ea"/>
                <a:cs typeface="+mn-cs"/>
              </a:rPr>
              <a:t>的可见性为</a:t>
            </a:r>
            <a:r>
              <a:rPr lang="en-US" altLang="zh-CN" sz="1200" b="0" i="0" kern="1200" dirty="0">
                <a:solidFill>
                  <a:schemeClr val="tx1"/>
                </a:solidFill>
                <a:effectLst/>
                <a:latin typeface="+mn-lt"/>
                <a:ea typeface="+mn-ea"/>
                <a:cs typeface="+mn-cs"/>
              </a:rPr>
              <a:t>public(+)</a:t>
            </a:r>
            <a:r>
              <a:rPr lang="zh-CN" altLang="en-US" sz="1200" b="0" i="0" kern="1200" dirty="0">
                <a:solidFill>
                  <a:schemeClr val="tx1"/>
                </a:solidFill>
                <a:effectLst/>
                <a:latin typeface="+mn-lt"/>
                <a:ea typeface="+mn-ea"/>
                <a:cs typeface="+mn-cs"/>
              </a:rPr>
              <a:t>，带入了一个</a:t>
            </a:r>
            <a:r>
              <a:rPr lang="en-US" altLang="zh-CN" sz="1200" b="0" i="0" kern="1200" dirty="0">
                <a:solidFill>
                  <a:schemeClr val="tx1"/>
                </a:solidFill>
                <a:effectLst/>
                <a:latin typeface="+mn-lt"/>
                <a:ea typeface="+mn-ea"/>
                <a:cs typeface="+mn-cs"/>
              </a:rPr>
              <a:t>Object</a:t>
            </a:r>
            <a:r>
              <a:rPr lang="zh-CN" altLang="en-US" sz="1200" b="0" i="0" kern="1200" dirty="0">
                <a:solidFill>
                  <a:schemeClr val="tx1"/>
                </a:solidFill>
                <a:effectLst/>
                <a:latin typeface="+mn-lt"/>
                <a:ea typeface="+mn-ea"/>
                <a:cs typeface="+mn-cs"/>
              </a:rPr>
              <a:t>类型的参数</a:t>
            </a:r>
            <a:r>
              <a:rPr lang="en-US" altLang="zh-CN" sz="1200" b="0" i="0" kern="1200" dirty="0">
                <a:solidFill>
                  <a:schemeClr val="tx1"/>
                </a:solidFill>
                <a:effectLst/>
                <a:latin typeface="+mn-lt"/>
                <a:ea typeface="+mn-ea"/>
                <a:cs typeface="+mn-cs"/>
              </a:rPr>
              <a:t>par</a:t>
            </a:r>
            <a:r>
              <a:rPr lang="zh-CN" altLang="en-US" sz="1200" b="0" i="0" kern="1200" dirty="0">
                <a:solidFill>
                  <a:schemeClr val="tx1"/>
                </a:solidFill>
                <a:effectLst/>
                <a:latin typeface="+mn-lt"/>
                <a:ea typeface="+mn-ea"/>
                <a:cs typeface="+mn-cs"/>
              </a:rPr>
              <a:t>，返回值为空</a:t>
            </a:r>
            <a:r>
              <a:rPr lang="en-US" altLang="zh-CN" sz="1200" b="0" i="0" kern="1200" dirty="0">
                <a:solidFill>
                  <a:schemeClr val="tx1"/>
                </a:solidFill>
                <a:effectLst/>
                <a:latin typeface="+mn-lt"/>
                <a:ea typeface="+mn-ea"/>
                <a:cs typeface="+mn-cs"/>
              </a:rPr>
              <a:t>(void)</a:t>
            </a:r>
            <a:r>
              <a:rPr lang="zh-CN" altLang="en-US" sz="1200" b="0" i="0" kern="1200" dirty="0">
                <a:solidFill>
                  <a:schemeClr val="tx1"/>
                </a:solidFill>
                <a:effectLst/>
                <a:latin typeface="+mn-lt"/>
                <a:ea typeface="+mn-ea"/>
                <a:cs typeface="+mn-cs"/>
              </a:rPr>
              <a:t>；操作</a:t>
            </a:r>
            <a:r>
              <a:rPr lang="en-US" altLang="zh-CN" sz="1200" b="0" i="0" kern="1200" dirty="0">
                <a:solidFill>
                  <a:schemeClr val="tx1"/>
                </a:solidFill>
                <a:effectLst/>
                <a:latin typeface="+mn-lt"/>
                <a:ea typeface="+mn-ea"/>
                <a:cs typeface="+mn-cs"/>
              </a:rPr>
              <a:t>method2</a:t>
            </a:r>
            <a:r>
              <a:rPr lang="zh-CN" altLang="en-US" sz="1200" b="0" i="0" kern="1200" dirty="0">
                <a:solidFill>
                  <a:schemeClr val="tx1"/>
                </a:solidFill>
                <a:effectLst/>
                <a:latin typeface="+mn-lt"/>
                <a:ea typeface="+mn-ea"/>
                <a:cs typeface="+mn-cs"/>
              </a:rPr>
              <a:t>的可见性为</a:t>
            </a:r>
            <a:r>
              <a:rPr lang="en-US" altLang="zh-CN" sz="1200" b="0" i="0" kern="1200" dirty="0">
                <a:solidFill>
                  <a:schemeClr val="tx1"/>
                </a:solidFill>
                <a:effectLst/>
                <a:latin typeface="+mn-lt"/>
                <a:ea typeface="+mn-ea"/>
                <a:cs typeface="+mn-cs"/>
              </a:rPr>
              <a:t>protected(#)</a:t>
            </a:r>
            <a:r>
              <a:rPr lang="zh-CN" altLang="en-US" sz="1200" b="0" i="0" kern="1200" dirty="0">
                <a:solidFill>
                  <a:schemeClr val="tx1"/>
                </a:solidFill>
                <a:effectLst/>
                <a:latin typeface="+mn-lt"/>
                <a:ea typeface="+mn-ea"/>
                <a:cs typeface="+mn-cs"/>
              </a:rPr>
              <a:t>，无参数，返回值为</a:t>
            </a:r>
            <a:r>
              <a:rPr lang="en-US" altLang="zh-CN" sz="1200" b="0" i="0" kern="1200" dirty="0">
                <a:solidFill>
                  <a:schemeClr val="tx1"/>
                </a:solidFill>
                <a:effectLst/>
                <a:latin typeface="+mn-lt"/>
                <a:ea typeface="+mn-ea"/>
                <a:cs typeface="+mn-cs"/>
              </a:rPr>
              <a:t>String</a:t>
            </a:r>
            <a:r>
              <a:rPr lang="zh-CN" altLang="en-US" sz="1200" b="0" i="0" kern="1200" dirty="0">
                <a:solidFill>
                  <a:schemeClr val="tx1"/>
                </a:solidFill>
                <a:effectLst/>
                <a:latin typeface="+mn-lt"/>
                <a:ea typeface="+mn-ea"/>
                <a:cs typeface="+mn-cs"/>
              </a:rPr>
              <a:t>类型；操作</a:t>
            </a:r>
            <a:r>
              <a:rPr lang="en-US" altLang="zh-CN" sz="1200" b="0" i="0" kern="1200" dirty="0">
                <a:solidFill>
                  <a:schemeClr val="tx1"/>
                </a:solidFill>
                <a:effectLst/>
                <a:latin typeface="+mn-lt"/>
                <a:ea typeface="+mn-ea"/>
                <a:cs typeface="+mn-cs"/>
              </a:rPr>
              <a:t>method3</a:t>
            </a:r>
            <a:r>
              <a:rPr lang="zh-CN" altLang="en-US" sz="1200" b="0" i="0" kern="1200" dirty="0">
                <a:solidFill>
                  <a:schemeClr val="tx1"/>
                </a:solidFill>
                <a:effectLst/>
                <a:latin typeface="+mn-lt"/>
                <a:ea typeface="+mn-ea"/>
                <a:cs typeface="+mn-cs"/>
              </a:rPr>
              <a:t>的可见性为</a:t>
            </a:r>
            <a:r>
              <a:rPr lang="en-US" altLang="zh-CN" sz="1200" b="0" i="0" kern="1200" dirty="0">
                <a:solidFill>
                  <a:schemeClr val="tx1"/>
                </a:solidFill>
                <a:effectLst/>
                <a:latin typeface="+mn-lt"/>
                <a:ea typeface="+mn-ea"/>
                <a:cs typeface="+mn-cs"/>
              </a:rPr>
              <a:t>private(-)</a:t>
            </a:r>
            <a:r>
              <a:rPr lang="zh-CN" altLang="en-US" sz="1200" b="0" i="0" kern="1200" dirty="0">
                <a:solidFill>
                  <a:schemeClr val="tx1"/>
                </a:solidFill>
                <a:effectLst/>
                <a:latin typeface="+mn-lt"/>
                <a:ea typeface="+mn-ea"/>
                <a:cs typeface="+mn-cs"/>
              </a:rPr>
              <a:t>，包含两个参数，其中一个参数为</a:t>
            </a:r>
            <a:r>
              <a:rPr lang="en-US" altLang="zh-CN" sz="1200" b="0" i="0" kern="1200" dirty="0" err="1">
                <a:solidFill>
                  <a:schemeClr val="tx1"/>
                </a:solidFill>
                <a:effectLst/>
                <a:latin typeface="+mn-lt"/>
                <a:ea typeface="+mn-ea"/>
                <a:cs typeface="+mn-cs"/>
              </a:rPr>
              <a:t>int</a:t>
            </a:r>
            <a:r>
              <a:rPr lang="zh-CN" altLang="en-US" sz="1200" b="0" i="0" kern="1200" dirty="0">
                <a:solidFill>
                  <a:schemeClr val="tx1"/>
                </a:solidFill>
                <a:effectLst/>
                <a:latin typeface="+mn-lt"/>
                <a:ea typeface="+mn-ea"/>
                <a:cs typeface="+mn-cs"/>
              </a:rPr>
              <a:t>类型，另一个为</a:t>
            </a:r>
            <a:r>
              <a:rPr lang="en-US" altLang="zh-CN" sz="1200" b="0" i="0" kern="1200" dirty="0" err="1">
                <a:solidFill>
                  <a:schemeClr val="tx1"/>
                </a:solidFill>
                <a:effectLst/>
                <a:latin typeface="+mn-lt"/>
                <a:ea typeface="+mn-ea"/>
                <a:cs typeface="+mn-cs"/>
              </a:rPr>
              <a:t>int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类型，返回值为</a:t>
            </a:r>
            <a:r>
              <a:rPr lang="en-US" altLang="zh-CN" sz="1200" b="0" i="0" kern="1200" dirty="0" err="1">
                <a:solidFill>
                  <a:schemeClr val="tx1"/>
                </a:solidFill>
                <a:effectLst/>
                <a:latin typeface="+mn-lt"/>
                <a:ea typeface="+mn-ea"/>
                <a:cs typeface="+mn-cs"/>
              </a:rPr>
              <a:t>int</a:t>
            </a:r>
            <a:r>
              <a:rPr lang="zh-CN" altLang="en-US" sz="1200" b="0" i="0" kern="1200" dirty="0">
                <a:solidFill>
                  <a:schemeClr val="tx1"/>
                </a:solidFill>
                <a:effectLst/>
                <a:latin typeface="+mn-lt"/>
                <a:ea typeface="+mn-ea"/>
                <a:cs typeface="+mn-cs"/>
              </a:rPr>
              <a:t>类型。</a:t>
            </a:r>
            <a:endParaRPr lang="en-US" altLang="zh-CN" sz="1200" b="0" i="0" kern="1200" dirty="0">
              <a:solidFill>
                <a:schemeClr val="tx1"/>
              </a:solidFill>
              <a:effectLst/>
              <a:latin typeface="+mn-lt"/>
              <a:ea typeface="+mn-ea"/>
              <a:cs typeface="+mn-cs"/>
            </a:endParaRPr>
          </a:p>
          <a:p>
            <a:endParaRPr kumimoji="1" lang="en-US" altLang="zh-CN" sz="1200" b="0" i="0" kern="1200" dirty="0">
              <a:solidFill>
                <a:schemeClr val="tx1"/>
              </a:solidFill>
              <a:effectLst/>
              <a:latin typeface="+mn-lt"/>
              <a:ea typeface="+mn-ea"/>
              <a:cs typeface="+mn-cs"/>
            </a:endParaRPr>
          </a:p>
          <a:p>
            <a:r>
              <a:rPr kumimoji="1" lang="en-US" altLang="zh-CN" dirty="0"/>
              <a:t>http://</a:t>
            </a:r>
            <a:r>
              <a:rPr kumimoji="1" lang="en-US" altLang="zh-CN" dirty="0" err="1"/>
              <a:t>www.uml.org.cn</a:t>
            </a:r>
            <a:r>
              <a:rPr kumimoji="1" lang="en-US" altLang="zh-CN" dirty="0"/>
              <a:t>/</a:t>
            </a:r>
            <a:r>
              <a:rPr kumimoji="1" lang="en-US" altLang="zh-CN" dirty="0" err="1"/>
              <a:t>oobject</a:t>
            </a:r>
            <a:r>
              <a:rPr kumimoji="1" lang="en-US" altLang="zh-CN" dirty="0"/>
              <a:t>/201211231.asp</a:t>
            </a:r>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41</a:t>
            </a:fld>
            <a:endParaRPr kumimoji="1" lang="zh-CN" altLang="en-US"/>
          </a:p>
        </p:txBody>
      </p:sp>
    </p:spTree>
    <p:extLst>
      <p:ext uri="{BB962C8B-B14F-4D97-AF65-F5344CB8AC3E}">
        <p14:creationId xmlns:p14="http://schemas.microsoft.com/office/powerpoint/2010/main" val="1400609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左值引用：可以取地址</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44</a:t>
            </a:fld>
            <a:endParaRPr kumimoji="1" lang="zh-CN" altLang="en-US"/>
          </a:p>
        </p:txBody>
      </p:sp>
    </p:spTree>
    <p:extLst>
      <p:ext uri="{BB962C8B-B14F-4D97-AF65-F5344CB8AC3E}">
        <p14:creationId xmlns:p14="http://schemas.microsoft.com/office/powerpoint/2010/main" val="167028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F0BE021-5935-B145-90F5-A16BFE31A5F5}" type="slidenum">
              <a:rPr kumimoji="1" lang="zh-CN" altLang="en-US" smtClean="0"/>
              <a:t>47</a:t>
            </a:fld>
            <a:endParaRPr kumimoji="1" lang="zh-CN" altLang="en-US"/>
          </a:p>
        </p:txBody>
      </p:sp>
    </p:spTree>
    <p:extLst>
      <p:ext uri="{BB962C8B-B14F-4D97-AF65-F5344CB8AC3E}">
        <p14:creationId xmlns:p14="http://schemas.microsoft.com/office/powerpoint/2010/main" val="836583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49</a:t>
            </a:fld>
            <a:endParaRPr kumimoji="1" lang="zh-CN" altLang="en-US"/>
          </a:p>
        </p:txBody>
      </p:sp>
    </p:spTree>
    <p:extLst>
      <p:ext uri="{BB962C8B-B14F-4D97-AF65-F5344CB8AC3E}">
        <p14:creationId xmlns:p14="http://schemas.microsoft.com/office/powerpoint/2010/main" val="3695815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****补充使用这些类的客户代码：</a:t>
            </a:r>
          </a:p>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8</a:t>
            </a:fld>
            <a:endParaRPr kumimoji="1" lang="zh-CN" altLang="en-US"/>
          </a:p>
        </p:txBody>
      </p:sp>
    </p:spTree>
    <p:extLst>
      <p:ext uri="{BB962C8B-B14F-4D97-AF65-F5344CB8AC3E}">
        <p14:creationId xmlns:p14="http://schemas.microsoft.com/office/powerpoint/2010/main" val="1025699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Push_back</a:t>
            </a:r>
            <a:r>
              <a:rPr kumimoji="1" lang="zh-CN" altLang="en-US" dirty="0"/>
              <a:t>到了一定程度之后，可能会造成数组的整体移动，导致所有的内存地址发生改变。</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50</a:t>
            </a:fld>
            <a:endParaRPr kumimoji="1" lang="zh-CN" altLang="en-US"/>
          </a:p>
        </p:txBody>
      </p:sp>
    </p:spTree>
    <p:extLst>
      <p:ext uri="{BB962C8B-B14F-4D97-AF65-F5344CB8AC3E}">
        <p14:creationId xmlns:p14="http://schemas.microsoft.com/office/powerpoint/2010/main" val="1836074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56</a:t>
            </a:fld>
            <a:endParaRPr kumimoji="1" lang="zh-CN" altLang="en-US"/>
          </a:p>
        </p:txBody>
      </p:sp>
    </p:spTree>
    <p:extLst>
      <p:ext uri="{BB962C8B-B14F-4D97-AF65-F5344CB8AC3E}">
        <p14:creationId xmlns:p14="http://schemas.microsoft.com/office/powerpoint/2010/main" val="57230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****补充使用这些类的客户代码：</a:t>
            </a:r>
          </a:p>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9</a:t>
            </a:fld>
            <a:endParaRPr kumimoji="1" lang="zh-CN" altLang="en-US"/>
          </a:p>
        </p:txBody>
      </p:sp>
    </p:spTree>
    <p:extLst>
      <p:ext uri="{BB962C8B-B14F-4D97-AF65-F5344CB8AC3E}">
        <p14:creationId xmlns:p14="http://schemas.microsoft.com/office/powerpoint/2010/main" val="1076648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****补充使用这些类的客户代码：</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11</a:t>
            </a:fld>
            <a:endParaRPr kumimoji="1" lang="zh-CN" altLang="en-US"/>
          </a:p>
        </p:txBody>
      </p:sp>
    </p:spTree>
    <p:extLst>
      <p:ext uri="{BB962C8B-B14F-4D97-AF65-F5344CB8AC3E}">
        <p14:creationId xmlns:p14="http://schemas.microsoft.com/office/powerpoint/2010/main" val="1925383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****补充使用这些类的客户代码：</a:t>
            </a:r>
          </a:p>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12</a:t>
            </a:fld>
            <a:endParaRPr kumimoji="1" lang="zh-CN" altLang="en-US"/>
          </a:p>
        </p:txBody>
      </p:sp>
    </p:spTree>
    <p:extLst>
      <p:ext uri="{BB962C8B-B14F-4D97-AF65-F5344CB8AC3E}">
        <p14:creationId xmlns:p14="http://schemas.microsoft.com/office/powerpoint/2010/main" val="301859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应该分成两块</a:t>
            </a:r>
            <a:endParaRPr lang="en-US"/>
          </a:p>
        </p:txBody>
      </p:sp>
      <p:sp>
        <p:nvSpPr>
          <p:cNvPr id="4" name="Slide Number Placeholder 3"/>
          <p:cNvSpPr>
            <a:spLocks noGrp="1"/>
          </p:cNvSpPr>
          <p:nvPr>
            <p:ph type="sldNum" sz="quarter" idx="5"/>
          </p:nvPr>
        </p:nvSpPr>
        <p:spPr/>
        <p:txBody>
          <a:bodyPr/>
          <a:lstStyle/>
          <a:p>
            <a:fld id="{0F0BE021-5935-B145-90F5-A16BFE31A5F5}" type="slidenum">
              <a:rPr kumimoji="1" lang="zh-CN" altLang="en-US" smtClean="0"/>
              <a:t>13</a:t>
            </a:fld>
            <a:endParaRPr kumimoji="1" lang="zh-CN" altLang="en-US"/>
          </a:p>
        </p:txBody>
      </p:sp>
    </p:spTree>
    <p:extLst>
      <p:ext uri="{BB962C8B-B14F-4D97-AF65-F5344CB8AC3E}">
        <p14:creationId xmlns:p14="http://schemas.microsoft.com/office/powerpoint/2010/main" val="1444125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****补充使用这些类的客户代码：</a:t>
            </a:r>
            <a:endParaRPr kumimoji="1" lang="en-US" altLang="zh-CN" dirty="0"/>
          </a:p>
          <a:p>
            <a:r>
              <a:rPr kumimoji="1" lang="zh-CN" altLang="en-US" dirty="0"/>
              <a:t>！！！提供这部分的输出提示信息？？</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14</a:t>
            </a:fld>
            <a:endParaRPr kumimoji="1" lang="zh-CN" altLang="en-US"/>
          </a:p>
        </p:txBody>
      </p:sp>
    </p:spTree>
    <p:extLst>
      <p:ext uri="{BB962C8B-B14F-4D97-AF65-F5344CB8AC3E}">
        <p14:creationId xmlns:p14="http://schemas.microsoft.com/office/powerpoint/2010/main" val="2843042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b="1" kern="100" dirty="0">
                <a:solidFill>
                  <a:srgbClr val="FF0000"/>
                </a:solidFill>
                <a:latin typeface="华文楷体" panose="02010600040101010101" pitchFamily="2" charset="-122"/>
                <a:ea typeface="华文楷体" panose="02010600040101010101" pitchFamily="2" charset="-122"/>
                <a:cs typeface="STKaiti" charset="-122"/>
              </a:rPr>
              <a:t>不能部分</a:t>
            </a:r>
            <a:r>
              <a:rPr lang="zh-CN" altLang="zh-CN" b="1" kern="100" dirty="0">
                <a:solidFill>
                  <a:srgbClr val="003366"/>
                </a:solidFill>
                <a:latin typeface="华文楷体" panose="02010600040101010101" pitchFamily="2" charset="-122"/>
                <a:ea typeface="华文楷体" panose="02010600040101010101" pitchFamily="2" charset="-122"/>
                <a:cs typeface="STKaiti" charset="-122"/>
              </a:rPr>
              <a:t>特化</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r>
              <a:rPr kumimoji="1" lang="zh-CN" altLang="en-US" dirty="0"/>
              <a:t>具体的例子（即不允许的情况）</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15</a:t>
            </a:fld>
            <a:endParaRPr kumimoji="1" lang="zh-CN" altLang="en-US"/>
          </a:p>
        </p:txBody>
      </p:sp>
    </p:spTree>
    <p:extLst>
      <p:ext uri="{BB962C8B-B14F-4D97-AF65-F5344CB8AC3E}">
        <p14:creationId xmlns:p14="http://schemas.microsoft.com/office/powerpoint/2010/main" val="2073614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这一页</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16</a:t>
            </a:fld>
            <a:endParaRPr kumimoji="1" lang="zh-CN" altLang="en-US"/>
          </a:p>
        </p:txBody>
      </p:sp>
    </p:spTree>
    <p:extLst>
      <p:ext uri="{BB962C8B-B14F-4D97-AF65-F5344CB8AC3E}">
        <p14:creationId xmlns:p14="http://schemas.microsoft.com/office/powerpoint/2010/main" val="39044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B316CD0-B21C-4E0E-9991-CFABC5B9F3F3}" type="datetimeFigureOut">
              <a:rPr lang="zh-CN" altLang="en-US" smtClean="0"/>
              <a:t>2019/4/8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2811967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B316CD0-B21C-4E0E-9991-CFABC5B9F3F3}" type="datetimeFigureOut">
              <a:rPr lang="zh-CN" altLang="en-US" smtClean="0"/>
              <a:t>2019/4/8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1063470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B316CD0-B21C-4E0E-9991-CFABC5B9F3F3}" type="datetimeFigureOut">
              <a:rPr lang="zh-CN" altLang="en-US" smtClean="0"/>
              <a:t>2019/4/8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1914509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solidFill>
                  <a:prstClr val="black">
                    <a:tint val="75000"/>
                  </a:prstClr>
                </a:solidFill>
              </a:rPr>
              <a:pPr>
                <a:defRPr/>
              </a:pPr>
              <a:t>‹#›</a:t>
            </a:fld>
            <a:endParaRPr lang="en-US" altLang="zh-CN">
              <a:solidFill>
                <a:prstClr val="black">
                  <a:tint val="75000"/>
                </a:prstClr>
              </a:solidFill>
            </a:endParaRP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solidFill>
                  <a:prstClr val="black">
                    <a:tint val="75000"/>
                  </a:prstClr>
                </a:solidFill>
              </a:rPr>
              <a:pPr>
                <a:defRPr/>
              </a:pPr>
              <a:t>‹#›</a:t>
            </a:fld>
            <a:endParaRPr lang="en-US" altLang="zh-CN">
              <a:solidFill>
                <a:prstClr val="black">
                  <a:tint val="75000"/>
                </a:prstClr>
              </a:solidFill>
            </a:endParaRP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solidFill>
                  <a:prstClr val="black">
                    <a:tint val="75000"/>
                  </a:prstClr>
                </a:solidFill>
              </a:rPr>
              <a:pPr>
                <a:defRPr/>
              </a:pPr>
              <a:t>‹#›</a:t>
            </a:fld>
            <a:endParaRPr lang="en-US" altLang="zh-CN">
              <a:solidFill>
                <a:prstClr val="black">
                  <a:tint val="75000"/>
                </a:prstClr>
              </a:solidFill>
            </a:endParaRP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solidFill>
                  <a:prstClr val="black">
                    <a:tint val="75000"/>
                  </a:prstClr>
                </a:solidFill>
              </a:rPr>
              <a:pPr>
                <a:defRPr/>
              </a:pPr>
              <a:t>‹#›</a:t>
            </a:fld>
            <a:endParaRPr lang="en-US" altLang="zh-CN">
              <a:solidFill>
                <a:prstClr val="black">
                  <a:tint val="75000"/>
                </a:prstClr>
              </a:solidFill>
            </a:endParaRP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solidFill>
                  <a:prstClr val="black">
                    <a:tint val="75000"/>
                  </a:prstClr>
                </a:solidFill>
              </a:rPr>
              <a:pPr>
                <a:defRPr/>
              </a:pPr>
              <a:t>‹#›</a:t>
            </a:fld>
            <a:endParaRPr lang="en-US" altLang="zh-CN">
              <a:solidFill>
                <a:prstClr val="black">
                  <a:tint val="75000"/>
                </a:prstClr>
              </a:solidFill>
            </a:endParaRP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solidFill>
                  <a:prstClr val="black">
                    <a:tint val="75000"/>
                  </a:prstClr>
                </a:solidFill>
              </a:rPr>
              <a:pPr>
                <a:defRPr/>
              </a:pPr>
              <a:t>‹#›</a:t>
            </a:fld>
            <a:endParaRPr lang="en-US" altLang="zh-CN">
              <a:solidFill>
                <a:prstClr val="black">
                  <a:tint val="75000"/>
                </a:prstClr>
              </a:solidFill>
            </a:endParaRPr>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solidFill>
                  <a:prstClr val="black">
                    <a:tint val="75000"/>
                  </a:prstClr>
                </a:solidFill>
              </a:rPr>
              <a:pPr>
                <a:defRPr/>
              </a:pPr>
              <a:t>‹#›</a:t>
            </a:fld>
            <a:endParaRPr lang="en-US" altLang="zh-CN">
              <a:solidFill>
                <a:prstClr val="black">
                  <a:tint val="75000"/>
                </a:prstClr>
              </a:solidFill>
            </a:endParaRP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solidFill>
                  <a:prstClr val="black">
                    <a:tint val="75000"/>
                  </a:prstClr>
                </a:solidFill>
              </a:rPr>
              <a:pPr>
                <a:defRPr/>
              </a:pPr>
              <a:t>‹#›</a:t>
            </a:fld>
            <a:endParaRPr lang="en-US" altLang="zh-CN">
              <a:solidFill>
                <a:prstClr val="black">
                  <a:tint val="75000"/>
                </a:prstClr>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B316CD0-B21C-4E0E-9991-CFABC5B9F3F3}" type="datetimeFigureOut">
              <a:rPr lang="zh-CN" altLang="en-US" smtClean="0"/>
              <a:t>2019/4/8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696158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solidFill>
                  <a:prstClr val="black">
                    <a:tint val="75000"/>
                  </a:prstClr>
                </a:solidFill>
              </a:rPr>
              <a:pPr>
                <a:defRPr/>
              </a:pPr>
              <a:t>‹#›</a:t>
            </a:fld>
            <a:endParaRPr lang="en-US" altLang="zh-CN">
              <a:solidFill>
                <a:prstClr val="black">
                  <a:tint val="75000"/>
                </a:prstClr>
              </a:solidFill>
            </a:endParaRP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solidFill>
                  <a:prstClr val="black">
                    <a:tint val="75000"/>
                  </a:prstClr>
                </a:solidFill>
              </a:rPr>
              <a:pPr>
                <a:defRPr/>
              </a:pPr>
              <a:t>‹#›</a:t>
            </a:fld>
            <a:endParaRPr lang="en-US" altLang="zh-CN">
              <a:solidFill>
                <a:prstClr val="black">
                  <a:tint val="75000"/>
                </a:prstClr>
              </a:solidFill>
            </a:endParaRP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solidFill>
                  <a:prstClr val="black">
                    <a:tint val="75000"/>
                  </a:prstClr>
                </a:solidFill>
              </a:rPr>
              <a:pPr>
                <a:defRPr/>
              </a:pPr>
              <a:t>‹#›</a:t>
            </a:fld>
            <a:endParaRPr lang="en-US" altLang="zh-CN">
              <a:solidFill>
                <a:prstClr val="black">
                  <a:tint val="75000"/>
                </a:prstClr>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B316CD0-B21C-4E0E-9991-CFABC5B9F3F3}" type="datetimeFigureOut">
              <a:rPr lang="zh-CN" altLang="en-US" smtClean="0"/>
              <a:t>2019/4/8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4142007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B316CD0-B21C-4E0E-9991-CFABC5B9F3F3}" type="datetimeFigureOut">
              <a:rPr lang="zh-CN" altLang="en-US" smtClean="0"/>
              <a:t>2019/4/8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74460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B316CD0-B21C-4E0E-9991-CFABC5B9F3F3}" type="datetimeFigureOut">
              <a:rPr lang="zh-CN" altLang="en-US" smtClean="0"/>
              <a:t>2019/4/8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3822458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B316CD0-B21C-4E0E-9991-CFABC5B9F3F3}" type="datetimeFigureOut">
              <a:rPr lang="zh-CN" altLang="en-US" smtClean="0"/>
              <a:t>2019/4/8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2406795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316CD0-B21C-4E0E-9991-CFABC5B9F3F3}" type="datetimeFigureOut">
              <a:rPr lang="zh-CN" altLang="en-US" smtClean="0"/>
              <a:t>2019/4/8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264256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B316CD0-B21C-4E0E-9991-CFABC5B9F3F3}" type="datetimeFigureOut">
              <a:rPr lang="zh-CN" altLang="en-US" smtClean="0"/>
              <a:t>2019/4/8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651205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B316CD0-B21C-4E0E-9991-CFABC5B9F3F3}" type="datetimeFigureOut">
              <a:rPr lang="zh-CN" altLang="en-US" smtClean="0"/>
              <a:t>2019/4/8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761834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316CD0-B21C-4E0E-9991-CFABC5B9F3F3}" type="datetimeFigureOut">
              <a:rPr lang="zh-CN" altLang="en-US" smtClean="0"/>
              <a:t>2019/4/8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3012629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defTabSz="457200">
              <a:defRPr/>
            </a:pPr>
            <a:endParaRPr lang="en-US" altLang="zh-CN">
              <a:solidFill>
                <a:prstClr val="black">
                  <a:tint val="75000"/>
                </a:prstClr>
              </a:solidFill>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defTabSz="457200">
              <a:defRPr/>
            </a:pPr>
            <a:endParaRPr lang="en-US" altLang="zh-CN">
              <a:solidFill>
                <a:prstClr val="black">
                  <a:tint val="75000"/>
                </a:prstClr>
              </a:solidFill>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defTabSz="457200">
              <a:defRPr/>
            </a:pPr>
            <a:fld id="{E20A63EA-D302-4CF6-848F-ACE1D644E656}" type="slidenum">
              <a:rPr lang="en-US" altLang="zh-CN">
                <a:solidFill>
                  <a:prstClr val="black">
                    <a:tint val="75000"/>
                  </a:prstClr>
                </a:solidFill>
              </a:rPr>
              <a:pPr defTabSz="457200">
                <a:defRPr/>
              </a:pPr>
              <a:t>‹#›</a:t>
            </a:fld>
            <a:endParaRPr lang="en-US" altLang="zh-CN">
              <a:solidFill>
                <a:prstClr val="black">
                  <a:tint val="75000"/>
                </a:prstClr>
              </a:solidFill>
            </a:endParaRPr>
          </a:p>
        </p:txBody>
      </p:sp>
    </p:spTree>
    <p:extLst>
      <p:ext uri="{BB962C8B-B14F-4D97-AF65-F5344CB8AC3E}">
        <p14:creationId xmlns:p14="http://schemas.microsoft.com/office/powerpoint/2010/main" val="19402335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fontAlgn="base" hangingPunct="1">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nlp.csai.tsinghua.edu.cn/~lzy/"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cplusplus.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hahaya.github.io/study-std-pair"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dirty="0">
                <a:solidFill>
                  <a:srgbClr val="0066CC"/>
                </a:solidFill>
                <a:latin typeface="微软雅黑" panose="020B0503020204020204" pitchFamily="34" charset="-122"/>
                <a:ea typeface="微软雅黑" panose="020B0503020204020204" pitchFamily="34" charset="-122"/>
              </a:rPr>
              <a:t>面向对象程序设计基础</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5" name="副标题 2"/>
          <p:cNvSpPr>
            <a:spLocks noGrp="1"/>
          </p:cNvSpPr>
          <p:nvPr>
            <p:ph type="subTitle" idx="1"/>
          </p:nvPr>
        </p:nvSpPr>
        <p:spPr>
          <a:xfrm>
            <a:off x="0" y="4509120"/>
            <a:ext cx="9144000" cy="2348880"/>
          </a:xfrm>
        </p:spPr>
        <p:txBody>
          <a:bodyPr/>
          <a:lstStyle/>
          <a:p>
            <a:pPr lvl="0"/>
            <a:r>
              <a:rPr lang="zh-CN" altLang="en-US" sz="3600" b="1" dirty="0">
                <a:solidFill>
                  <a:prstClr val="black"/>
                </a:solidFill>
              </a:rPr>
              <a:t>刘知远</a:t>
            </a:r>
            <a:r>
              <a:rPr lang="zh-CN" altLang="en-US" sz="2800" b="1" dirty="0">
                <a:solidFill>
                  <a:prstClr val="black"/>
                </a:solidFill>
              </a:rPr>
              <a:t> </a:t>
            </a:r>
            <a:endParaRPr lang="en-US" altLang="zh-CN" sz="2800" b="1" dirty="0">
              <a:solidFill>
                <a:prstClr val="black"/>
              </a:solidFill>
            </a:endParaRPr>
          </a:p>
          <a:p>
            <a:pPr lvl="0"/>
            <a:r>
              <a:rPr lang="en-US" altLang="zh-CN" sz="2800" b="1" dirty="0" err="1">
                <a:solidFill>
                  <a:prstClr val="black"/>
                </a:solidFill>
              </a:rPr>
              <a:t>liuzy@tsinghua.edu.cn</a:t>
            </a:r>
            <a:endParaRPr lang="en-US" altLang="zh-CN" sz="2800" b="1" dirty="0">
              <a:solidFill>
                <a:prstClr val="black"/>
              </a:solidFill>
            </a:endParaRPr>
          </a:p>
          <a:p>
            <a:pPr lvl="0"/>
            <a:r>
              <a:rPr lang="en-US" altLang="zh-CN" b="1" dirty="0">
                <a:solidFill>
                  <a:prstClr val="black"/>
                </a:solidFill>
                <a:hlinkClick r:id="rId3"/>
              </a:rPr>
              <a:t>http://</a:t>
            </a:r>
            <a:r>
              <a:rPr lang="en-US" altLang="zh-CN" b="1" dirty="0" err="1">
                <a:solidFill>
                  <a:prstClr val="black"/>
                </a:solidFill>
                <a:hlinkClick r:id="rId3"/>
              </a:rPr>
              <a:t>nlp.csai.tsinghua.edu.cn</a:t>
            </a:r>
            <a:r>
              <a:rPr lang="en-US" altLang="zh-CN" b="1" dirty="0">
                <a:solidFill>
                  <a:prstClr val="black"/>
                </a:solidFill>
                <a:hlinkClick r:id="rId3"/>
              </a:rPr>
              <a:t>/~</a:t>
            </a:r>
            <a:r>
              <a:rPr lang="en-US" altLang="zh-CN" b="1" dirty="0" err="1">
                <a:solidFill>
                  <a:prstClr val="black"/>
                </a:solidFill>
                <a:hlinkClick r:id="rId3"/>
              </a:rPr>
              <a:t>lzy</a:t>
            </a:r>
            <a:r>
              <a:rPr lang="en-US" altLang="zh-CN" b="1" dirty="0">
                <a:solidFill>
                  <a:prstClr val="black"/>
                </a:solidFill>
                <a:hlinkClick r:id="rId3"/>
              </a:rPr>
              <a:t>/</a:t>
            </a:r>
            <a:r>
              <a:rPr lang="zh-CN" altLang="en-US" b="1" dirty="0">
                <a:solidFill>
                  <a:prstClr val="black"/>
                </a:solidFill>
                <a:hlinkClick r:id="rId3"/>
              </a:rPr>
              <a:t> </a:t>
            </a:r>
            <a:endParaRPr lang="en-US" altLang="zh-CN" b="1" dirty="0">
              <a:solidFill>
                <a:prstClr val="black"/>
              </a:solidFill>
            </a:endParaRPr>
          </a:p>
          <a:p>
            <a:pPr lvl="0"/>
            <a:r>
              <a:rPr lang="zh-CN" altLang="en-US" b="1" dirty="0">
                <a:solidFill>
                  <a:prstClr val="black"/>
                </a:solidFill>
              </a:rPr>
              <a:t>课程团队：刘知远 姚海龙 黄民烈</a:t>
            </a:r>
          </a:p>
        </p:txBody>
      </p:sp>
    </p:spTree>
    <p:extLst>
      <p:ext uri="{BB962C8B-B14F-4D97-AF65-F5344CB8AC3E}">
        <p14:creationId xmlns:p14="http://schemas.microsoft.com/office/powerpoint/2010/main" val="2113343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类模板</a:t>
            </a:r>
          </a:p>
        </p:txBody>
      </p:sp>
      <p:sp>
        <p:nvSpPr>
          <p:cNvPr id="3" name="内容占位符 2"/>
          <p:cNvSpPr>
            <a:spLocks noGrp="1"/>
          </p:cNvSpPr>
          <p:nvPr>
            <p:ph idx="1"/>
          </p:nvPr>
        </p:nvSpPr>
        <p:spPr>
          <a:xfrm>
            <a:off x="628650" y="1690689"/>
            <a:ext cx="8047806" cy="4351188"/>
          </a:xfrm>
        </p:spPr>
        <p:txBody>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类模板的“模板参数”</a:t>
            </a:r>
          </a:p>
          <a:p>
            <a:pPr lvl="1"/>
            <a:r>
              <a:rPr kumimoji="1" lang="zh-CN" altLang="en-US" dirty="0">
                <a:latin typeface="华文楷体" panose="02010600040101010101" pitchFamily="2" charset="-122"/>
                <a:ea typeface="华文楷体" panose="02010600040101010101" pitchFamily="2" charset="-122"/>
              </a:rPr>
              <a:t>类型参数：使用</a:t>
            </a:r>
            <a:r>
              <a:rPr kumimoji="1" lang="en-US" altLang="zh-CN" dirty="0" err="1">
                <a:latin typeface="Consolas" panose="020B0609020204030204" pitchFamily="49" charset="0"/>
                <a:ea typeface="华文楷体" panose="02010600040101010101" pitchFamily="2" charset="-122"/>
              </a:rPr>
              <a:t>typename</a:t>
            </a:r>
            <a:r>
              <a:rPr kumimoji="1" lang="zh-CN" altLang="en-US" dirty="0">
                <a:latin typeface="华文楷体" panose="02010600040101010101" pitchFamily="2" charset="-122"/>
                <a:ea typeface="华文楷体" panose="02010600040101010101" pitchFamily="2" charset="-122"/>
              </a:rPr>
              <a:t>或</a:t>
            </a:r>
            <a:r>
              <a:rPr kumimoji="1" lang="en-US" altLang="zh-CN" dirty="0">
                <a:latin typeface="Consolas" panose="020B0609020204030204" pitchFamily="49" charset="0"/>
                <a:ea typeface="华文楷体" panose="02010600040101010101" pitchFamily="2" charset="-122"/>
              </a:rPr>
              <a:t>class</a:t>
            </a:r>
            <a:r>
              <a:rPr kumimoji="1" lang="zh-CN" altLang="en-US" dirty="0">
                <a:latin typeface="华文楷体" panose="02010600040101010101" pitchFamily="2" charset="-122"/>
                <a:ea typeface="华文楷体" panose="02010600040101010101" pitchFamily="2" charset="-122"/>
              </a:rPr>
              <a:t>标记</a:t>
            </a:r>
          </a:p>
          <a:p>
            <a:pPr lvl="1"/>
            <a:r>
              <a:rPr kumimoji="1" lang="zh-CN" altLang="en-US" dirty="0">
                <a:latin typeface="华文楷体" panose="02010600040101010101" pitchFamily="2" charset="-122"/>
                <a:ea typeface="华文楷体" panose="02010600040101010101" pitchFamily="2" charset="-122"/>
              </a:rPr>
              <a:t>非类型参数：</a:t>
            </a:r>
            <a:r>
              <a:rPr kumimoji="1" lang="zh-CN" altLang="en-US" dirty="0">
                <a:solidFill>
                  <a:srgbClr val="FF0000"/>
                </a:solidFill>
                <a:latin typeface="华文楷体" panose="02010600040101010101" pitchFamily="2" charset="-122"/>
                <a:ea typeface="华文楷体" panose="02010600040101010101" pitchFamily="2" charset="-122"/>
              </a:rPr>
              <a:t>整数</a:t>
            </a:r>
            <a:r>
              <a:rPr kumimoji="1" lang="zh-CN" altLang="en-US" dirty="0">
                <a:latin typeface="华文楷体" panose="02010600040101010101" pitchFamily="2" charset="-122"/>
                <a:ea typeface="华文楷体" panose="02010600040101010101" pitchFamily="2" charset="-122"/>
              </a:rPr>
              <a:t>，枚举，指针（指向对象或函数），引用（引用对象或引用函数）。整数型比较常用。如：</a:t>
            </a:r>
          </a:p>
          <a:p>
            <a:pPr marL="457200" lvl="1" indent="0">
              <a:buNone/>
            </a:pP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template&lt;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b="1" dirty="0">
                <a:solidFill>
                  <a:srgbClr val="0070C0"/>
                </a:solidFill>
                <a:latin typeface="Consolas" panose="020B0609020204030204" pitchFamily="49" charset="0"/>
                <a:ea typeface="华文楷体" panose="02010600040101010101" pitchFamily="2" charset="-122"/>
              </a:rPr>
              <a:t>unsigned</a:t>
            </a:r>
            <a:r>
              <a:rPr kumimoji="1" lang="zh-CN" altLang="en-US" b="1" dirty="0">
                <a:solidFill>
                  <a:srgbClr val="0070C0"/>
                </a:solidFill>
                <a:latin typeface="Consolas" panose="020B0609020204030204" pitchFamily="49" charset="0"/>
                <a:ea typeface="华文楷体" panose="02010600040101010101" pitchFamily="2" charset="-122"/>
              </a:rPr>
              <a:t> </a:t>
            </a:r>
            <a:r>
              <a:rPr kumimoji="1" lang="en-US" altLang="zh-CN" b="1" dirty="0">
                <a:solidFill>
                  <a:srgbClr val="0070C0"/>
                </a:solidFill>
                <a:latin typeface="Consolas" panose="020B0609020204030204" pitchFamily="49" charset="0"/>
                <a:ea typeface="华文楷体" panose="02010600040101010101" pitchFamily="2" charset="-122"/>
              </a:rPr>
              <a:t>size</a:t>
            </a:r>
            <a:r>
              <a:rPr kumimoji="1" lang="en-US" altLang="zh-CN" dirty="0">
                <a:solidFill>
                  <a:srgbClr val="FF0000"/>
                </a:solidFill>
                <a:latin typeface="Consolas" panose="020B0609020204030204" pitchFamily="49" charset="0"/>
                <a:ea typeface="华文楷体" panose="02010600040101010101" pitchFamily="2" charset="-122"/>
              </a:rPr>
              <a:t>&gt;</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class</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array</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elems</a:t>
            </a:r>
            <a:r>
              <a:rPr kumimoji="1" lang="en-US" altLang="zh-CN" dirty="0">
                <a:solidFill>
                  <a:srgbClr val="FF0000"/>
                </a:solidFill>
                <a:latin typeface="Consolas" panose="020B0609020204030204" pitchFamily="49" charset="0"/>
                <a:ea typeface="华文楷体" panose="02010600040101010101" pitchFamily="2" charset="-122"/>
              </a:rPr>
              <a:t>[</a:t>
            </a:r>
            <a:r>
              <a:rPr kumimoji="1" lang="en-US" altLang="zh-CN" b="1" dirty="0">
                <a:solidFill>
                  <a:srgbClr val="0070C0"/>
                </a:solidFill>
                <a:latin typeface="Consolas" panose="020B0609020204030204" pitchFamily="49" charset="0"/>
                <a:ea typeface="华文楷体" panose="02010600040101010101" pitchFamily="2" charset="-122"/>
              </a:rPr>
              <a:t>size</a:t>
            </a:r>
            <a:r>
              <a:rPr kumimoji="1" lang="en-US" altLang="zh-CN" dirty="0">
                <a:solidFill>
                  <a:srgbClr val="FF0000"/>
                </a:solidFill>
                <a:latin typeface="Consolas" panose="020B0609020204030204" pitchFamily="49" charset="0"/>
                <a:ea typeface="华文楷体" panose="02010600040101010101" pitchFamily="2" charset="-122"/>
              </a:rPr>
              <a:t>];</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endParaRPr kumimoji="1" lang="en-US" altLang="zh-CN" dirty="0">
              <a:latin typeface="Consolas" panose="020B0609020204030204" pitchFamily="49" charset="0"/>
              <a:ea typeface="华文楷体" panose="02010600040101010101" pitchFamily="2" charset="-122"/>
            </a:endParaRPr>
          </a:p>
          <a:p>
            <a:pPr marL="457200" lvl="1" indent="0">
              <a:buNone/>
            </a:pP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zh-CN" altLang="en-US" b="1" dirty="0">
                <a:solidFill>
                  <a:srgbClr val="0070C0"/>
                </a:solidFill>
                <a:latin typeface="Consolas" panose="020B0609020204030204" pitchFamily="49" charset="0"/>
                <a:ea typeface="华文楷体" panose="02010600040101010101" pitchFamily="2" charset="-122"/>
              </a:rPr>
              <a:t>  </a:t>
            </a:r>
            <a:r>
              <a:rPr kumimoji="1" lang="en-US" altLang="zh-CN" b="1" dirty="0">
                <a:solidFill>
                  <a:srgbClr val="0070C0"/>
                </a:solidFill>
                <a:latin typeface="Consolas" panose="020B0609020204030204" pitchFamily="49" charset="0"/>
                <a:ea typeface="华文楷体" panose="02010600040101010101" pitchFamily="2" charset="-122"/>
              </a:rPr>
              <a:t>array&lt;char,</a:t>
            </a:r>
            <a:r>
              <a:rPr kumimoji="1" lang="zh-CN" altLang="en-US" b="1" dirty="0">
                <a:solidFill>
                  <a:srgbClr val="0070C0"/>
                </a:solidFill>
                <a:latin typeface="Consolas" panose="020B0609020204030204" pitchFamily="49" charset="0"/>
                <a:ea typeface="华文楷体" panose="02010600040101010101" pitchFamily="2" charset="-122"/>
              </a:rPr>
              <a:t> </a:t>
            </a:r>
            <a:r>
              <a:rPr kumimoji="1" lang="en-US" altLang="zh-CN" b="1" dirty="0">
                <a:solidFill>
                  <a:srgbClr val="0070C0"/>
                </a:solidFill>
                <a:latin typeface="Consolas" panose="020B0609020204030204" pitchFamily="49" charset="0"/>
                <a:ea typeface="华文楷体" panose="02010600040101010101" pitchFamily="2" charset="-122"/>
              </a:rPr>
              <a:t>10&gt;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array0;</a:t>
            </a:r>
            <a:r>
              <a:rPr kumimoji="1" lang="zh-CN" altLang="en-US" dirty="0">
                <a:solidFill>
                  <a:srgbClr val="FF0000"/>
                </a:solidFill>
                <a:latin typeface="Consolas" panose="020B0609020204030204" pitchFamily="49" charset="0"/>
                <a:ea typeface="华文楷体" panose="02010600040101010101" pitchFamily="2" charset="-122"/>
              </a:rPr>
              <a:t> </a:t>
            </a:r>
            <a:endParaRPr kumimoji="1" lang="zh-CN" altLang="en-US" dirty="0">
              <a:solidFill>
                <a:srgbClr val="008000"/>
              </a:solidFill>
              <a:latin typeface="Consolas" panose="020B0609020204030204" pitchFamily="49" charset="0"/>
              <a:ea typeface="华文楷体" panose="02010600040101010101" pitchFamily="2"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10</a:t>
            </a:fld>
            <a:endParaRPr lang="en-US" altLang="zh-CN"/>
          </a:p>
        </p:txBody>
      </p:sp>
    </p:spTree>
    <p:extLst>
      <p:ext uri="{BB962C8B-B14F-4D97-AF65-F5344CB8AC3E}">
        <p14:creationId xmlns:p14="http://schemas.microsoft.com/office/powerpoint/2010/main" val="1819052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成员函数模板</a:t>
            </a:r>
          </a:p>
        </p:txBody>
      </p:sp>
      <p:sp>
        <p:nvSpPr>
          <p:cNvPr id="3" name="内容占位符 2"/>
          <p:cNvSpPr>
            <a:spLocks noGrp="1"/>
          </p:cNvSpPr>
          <p:nvPr>
            <p:ph idx="1"/>
          </p:nvPr>
        </p:nvSpPr>
        <p:spPr>
          <a:xfrm>
            <a:off x="628650" y="1439865"/>
            <a:ext cx="8047806" cy="5167311"/>
          </a:xfrm>
        </p:spPr>
        <p:txBody>
          <a:bodyPr>
            <a:normAutofit fontScale="77500" lnSpcReduction="20000"/>
          </a:bodyPr>
          <a:lstStyle/>
          <a:p>
            <a:pPr>
              <a:lnSpc>
                <a:spcPct val="100000"/>
              </a:lnSpc>
              <a:buSzPct val="75000"/>
              <a:buFont typeface="Wingdings" panose="05000000000000000000" pitchFamily="2" charset="2"/>
              <a:buChar char="n"/>
            </a:pPr>
            <a:r>
              <a:rPr lang="zh-CN" altLang="zh-CN" sz="3300" b="1" kern="100" dirty="0">
                <a:solidFill>
                  <a:srgbClr val="003366"/>
                </a:solidFill>
                <a:latin typeface="华文楷体" panose="02010600040101010101" pitchFamily="2" charset="-122"/>
                <a:ea typeface="华文楷体" panose="02010600040101010101" pitchFamily="2" charset="-122"/>
                <a:cs typeface="STKaiti" charset="-122"/>
              </a:rPr>
              <a:t>普通类的成员函数，也可以定义为模板函数，如：</a:t>
            </a:r>
            <a:r>
              <a:rPr lang="en-US" altLang="zh-CN" sz="3300" b="1" kern="100" dirty="0">
                <a:solidFill>
                  <a:srgbClr val="003366"/>
                </a:solidFill>
                <a:latin typeface="华文楷体" panose="02010600040101010101" pitchFamily="2" charset="-122"/>
                <a:ea typeface="华文楷体" panose="02010600040101010101" pitchFamily="2" charset="-122"/>
                <a:cs typeface="Consolas" charset="0"/>
              </a:rPr>
              <a:t>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latin typeface="Consolas" panose="020B0609020204030204" pitchFamily="49" charset="0"/>
                <a:ea typeface="华文楷体" panose="02010600040101010101" pitchFamily="2" charset="-122"/>
                <a:cs typeface="Consolas" charset="0"/>
              </a:rPr>
              <a:t>class</a:t>
            </a: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err="1">
                <a:solidFill>
                  <a:srgbClr val="000000"/>
                </a:solidFill>
                <a:latin typeface="Consolas" panose="020B0609020204030204" pitchFamily="49" charset="0"/>
                <a:ea typeface="华文楷体" panose="02010600040101010101" pitchFamily="2" charset="-122"/>
                <a:cs typeface="Consolas" charset="0"/>
              </a:rPr>
              <a:t>normal_class</a:t>
            </a: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public:</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err="1">
                <a:solidFill>
                  <a:srgbClr val="C00000"/>
                </a:solidFill>
                <a:latin typeface="Consolas" panose="020B0609020204030204" pitchFamily="49" charset="0"/>
                <a:ea typeface="华文楷体" panose="02010600040101010101" pitchFamily="2" charset="-122"/>
                <a:cs typeface="Consolas" charset="0"/>
              </a:rPr>
              <a:t>int</a:t>
            </a:r>
            <a:r>
              <a:rPr lang="en-US" altLang="zh-CN" kern="100" dirty="0">
                <a:solidFill>
                  <a:srgbClr val="000000"/>
                </a:solidFill>
                <a:latin typeface="Consolas" panose="020B0609020204030204" pitchFamily="49" charset="0"/>
                <a:ea typeface="华文楷体" panose="02010600040101010101" pitchFamily="2" charset="-122"/>
                <a:cs typeface="Consolas" charset="0"/>
              </a:rPr>
              <a:t> value;</a:t>
            </a:r>
          </a:p>
          <a:p>
            <a:pPr marL="0" indent="0">
              <a:lnSpc>
                <a:spcPct val="100000"/>
              </a:lnSpc>
              <a:buNone/>
            </a:pPr>
            <a:r>
              <a:rPr lang="en-US" altLang="zh-CN" kern="100" dirty="0">
                <a:solidFill>
                  <a:srgbClr val="FF0000"/>
                </a:solidFill>
                <a:latin typeface="Consolas" panose="020B0609020204030204" pitchFamily="49" charset="0"/>
                <a:ea typeface="华文楷体" panose="02010600040101010101" pitchFamily="2" charset="-122"/>
                <a:cs typeface="Consolas" charset="0"/>
              </a:rPr>
              <a:t>      template&lt;</a:t>
            </a:r>
            <a:r>
              <a:rPr lang="en-US" altLang="zh-CN" kern="100" dirty="0" err="1">
                <a:solidFill>
                  <a:srgbClr val="FF0000"/>
                </a:solidFill>
                <a:latin typeface="Consolas" panose="020B0609020204030204" pitchFamily="49" charset="0"/>
                <a:ea typeface="华文楷体" panose="02010600040101010101" pitchFamily="2" charset="-122"/>
                <a:cs typeface="Consolas" charset="0"/>
              </a:rPr>
              <a:t>typename</a:t>
            </a:r>
            <a:r>
              <a:rPr lang="en-US" altLang="zh-CN" kern="100" dirty="0">
                <a:solidFill>
                  <a:srgbClr val="FF0000"/>
                </a:solidFill>
                <a:latin typeface="Consolas" panose="020B0609020204030204" pitchFamily="49" charset="0"/>
                <a:ea typeface="华文楷体" panose="02010600040101010101" pitchFamily="2" charset="-122"/>
                <a:cs typeface="Consolas" charset="0"/>
              </a:rPr>
              <a:t> T&gt;</a:t>
            </a: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latin typeface="Consolas" panose="020B0609020204030204" pitchFamily="49" charset="0"/>
                <a:ea typeface="华文楷体" panose="02010600040101010101" pitchFamily="2" charset="-122"/>
                <a:cs typeface="Consolas" charset="0"/>
              </a:rPr>
              <a:t>void</a:t>
            </a:r>
            <a:r>
              <a:rPr lang="en-US" altLang="zh-CN" kern="100" dirty="0">
                <a:solidFill>
                  <a:srgbClr val="000000"/>
                </a:solidFill>
                <a:latin typeface="Consolas" panose="020B0609020204030204" pitchFamily="49" charset="0"/>
                <a:ea typeface="华文楷体" panose="02010600040101010101" pitchFamily="2" charset="-122"/>
                <a:cs typeface="Consolas" charset="0"/>
              </a:rPr>
              <a:t> set(T </a:t>
            </a:r>
            <a:r>
              <a:rPr lang="en-US" altLang="zh-CN" kern="100" dirty="0" err="1">
                <a:latin typeface="Consolas" panose="020B0609020204030204" pitchFamily="49" charset="0"/>
                <a:ea typeface="华文楷体" panose="02010600040101010101" pitchFamily="2" charset="-122"/>
                <a:cs typeface="Consolas" charset="0"/>
              </a:rPr>
              <a:t>const</a:t>
            </a:r>
            <a:r>
              <a:rPr lang="en-US" altLang="zh-CN" kern="100" dirty="0">
                <a:latin typeface="Consolas" panose="020B0609020204030204" pitchFamily="49" charset="0"/>
                <a:ea typeface="华文楷体" panose="02010600040101010101" pitchFamily="2" charset="-122"/>
                <a:cs typeface="Consolas" charset="0"/>
              </a:rPr>
              <a:t>&amp;</a:t>
            </a:r>
            <a:r>
              <a:rPr lang="en-US" altLang="zh-CN" kern="100" dirty="0">
                <a:solidFill>
                  <a:srgbClr val="C00000"/>
                </a:solidFill>
                <a:latin typeface="Consolas" panose="020B0609020204030204" pitchFamily="49" charset="0"/>
                <a:ea typeface="华文楷体" panose="02010600040101010101" pitchFamily="2" charset="-122"/>
                <a:cs typeface="Consolas" charset="0"/>
              </a:rPr>
              <a:t> </a:t>
            </a:r>
            <a:r>
              <a:rPr lang="en-US" altLang="zh-CN" kern="100" dirty="0">
                <a:solidFill>
                  <a:srgbClr val="000000"/>
                </a:solidFill>
                <a:latin typeface="Consolas" panose="020B0609020204030204" pitchFamily="49" charset="0"/>
                <a:ea typeface="华文楷体" panose="02010600040101010101" pitchFamily="2" charset="-122"/>
                <a:cs typeface="Consolas" charset="0"/>
              </a:rPr>
              <a:t>v)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value = </a:t>
            </a:r>
            <a:r>
              <a:rPr lang="en-US" altLang="zh-CN" kern="100" dirty="0" err="1">
                <a:solidFill>
                  <a:srgbClr val="000000"/>
                </a:solidFill>
                <a:latin typeface="Consolas" panose="020B0609020204030204" pitchFamily="49" charset="0"/>
                <a:ea typeface="华文楷体" panose="02010600040101010101" pitchFamily="2" charset="-122"/>
                <a:cs typeface="Consolas" charset="0"/>
              </a:rPr>
              <a:t>int</a:t>
            </a:r>
            <a:r>
              <a:rPr lang="en-US" altLang="zh-CN" kern="100" dirty="0">
                <a:solidFill>
                  <a:srgbClr val="000000"/>
                </a:solidFill>
                <a:latin typeface="Consolas" panose="020B0609020204030204" pitchFamily="49" charset="0"/>
                <a:ea typeface="华文楷体" panose="02010600040101010101" pitchFamily="2" charset="-122"/>
                <a:cs typeface="Consolas" charset="0"/>
              </a:rPr>
              <a:t>(v);</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     </a:t>
            </a:r>
            <a:r>
              <a:rPr lang="en-US" altLang="zh-CN" kern="100" dirty="0">
                <a:solidFill>
                  <a:srgbClr val="008000"/>
                </a:solidFill>
                <a:latin typeface="Consolas" panose="020B0609020204030204" pitchFamily="49" charset="0"/>
                <a:ea typeface="华文楷体" panose="02010600040101010101" pitchFamily="2" charset="-122"/>
                <a:cs typeface="STKaiti" charset="-122"/>
              </a:rPr>
              <a:t>/// </a:t>
            </a:r>
            <a:r>
              <a:rPr lang="zh-CN" altLang="en-US" kern="100" dirty="0">
                <a:solidFill>
                  <a:srgbClr val="008000"/>
                </a:solidFill>
                <a:latin typeface="Consolas" panose="020B0609020204030204" pitchFamily="49" charset="0"/>
                <a:ea typeface="华文楷体" panose="02010600040101010101" pitchFamily="2" charset="-122"/>
                <a:cs typeface="STKaiti" charset="-122"/>
              </a:rPr>
              <a:t>在类内定义</a:t>
            </a:r>
            <a:r>
              <a:rPr lang="zh-CN" altLang="en-US" kern="100" dirty="0">
                <a:solidFill>
                  <a:srgbClr val="466221"/>
                </a:solidFill>
                <a:latin typeface="Consolas" panose="020B0609020204030204" pitchFamily="49" charset="0"/>
                <a:ea typeface="华文楷体" panose="02010600040101010101" pitchFamily="2" charset="-122"/>
                <a:cs typeface="STKaiti" charset="-122"/>
              </a:rPr>
              <a:t> </a:t>
            </a:r>
            <a:r>
              <a:rPr lang="en-US" altLang="zh-CN" kern="100" dirty="0">
                <a:solidFill>
                  <a:srgbClr val="466221"/>
                </a:solidFill>
                <a:latin typeface="Consolas" panose="020B0609020204030204" pitchFamily="49" charset="0"/>
                <a:ea typeface="华文楷体" panose="02010600040101010101" pitchFamily="2" charset="-122"/>
                <a:cs typeface="STKaiti" charset="-122"/>
              </a:rPr>
              <a:t>  </a:t>
            </a:r>
          </a:p>
          <a:p>
            <a:pPr marL="0" indent="0">
              <a:lnSpc>
                <a:spcPct val="100000"/>
              </a:lnSpc>
              <a:buNone/>
            </a:pPr>
            <a:r>
              <a:rPr lang="en-US" altLang="zh-CN" kern="100" dirty="0">
                <a:solidFill>
                  <a:schemeClr val="accent2">
                    <a:lumMod val="50000"/>
                  </a:schemeClr>
                </a:solidFill>
                <a:latin typeface="Consolas" panose="020B0609020204030204" pitchFamily="49" charset="0"/>
                <a:ea typeface="华文楷体" panose="02010600040101010101" pitchFamily="2" charset="-122"/>
                <a:cs typeface="Consolas" charset="0"/>
              </a:rPr>
              <a:t>      </a:t>
            </a:r>
            <a:r>
              <a:rPr lang="en-US" altLang="zh-CN" kern="100" dirty="0">
                <a:solidFill>
                  <a:srgbClr val="000000"/>
                </a:solidFill>
                <a:latin typeface="Consolas" panose="020B0609020204030204" pitchFamily="49" charset="0"/>
                <a:ea typeface="华文楷体" panose="02010600040101010101" pitchFamily="2" charset="-122"/>
                <a:cs typeface="Consolas" charset="0"/>
              </a:rPr>
              <a:t>template&lt;</a:t>
            </a:r>
            <a:r>
              <a:rPr lang="en-US" altLang="zh-CN" kern="100" dirty="0" err="1">
                <a:solidFill>
                  <a:srgbClr val="000000"/>
                </a:solidFill>
                <a:latin typeface="Consolas" panose="020B0609020204030204" pitchFamily="49" charset="0"/>
                <a:ea typeface="华文楷体" panose="02010600040101010101" pitchFamily="2" charset="-122"/>
                <a:cs typeface="Consolas" charset="0"/>
              </a:rPr>
              <a:t>typename</a:t>
            </a:r>
            <a:r>
              <a:rPr lang="en-US" altLang="zh-CN" kern="100" dirty="0">
                <a:solidFill>
                  <a:srgbClr val="000000"/>
                </a:solidFill>
                <a:latin typeface="Consolas" panose="020B0609020204030204" pitchFamily="49" charset="0"/>
                <a:ea typeface="华文楷体" panose="02010600040101010101" pitchFamily="2" charset="-122"/>
                <a:cs typeface="Consolas" charset="0"/>
              </a:rPr>
              <a:t> T&gt; T get();</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solidFill>
                  <a:srgbClr val="FF0000"/>
                </a:solidFill>
                <a:latin typeface="Consolas" panose="020B0609020204030204" pitchFamily="49" charset="0"/>
                <a:ea typeface="华文楷体" panose="02010600040101010101" pitchFamily="2" charset="-122"/>
                <a:cs typeface="Consolas" charset="0"/>
              </a:rPr>
              <a:t>template&lt;</a:t>
            </a:r>
            <a:r>
              <a:rPr lang="en-US" altLang="zh-CN" kern="100" dirty="0" err="1">
                <a:solidFill>
                  <a:srgbClr val="FF0000"/>
                </a:solidFill>
                <a:latin typeface="Consolas" panose="020B0609020204030204" pitchFamily="49" charset="0"/>
                <a:ea typeface="华文楷体" panose="02010600040101010101" pitchFamily="2" charset="-122"/>
                <a:cs typeface="Consolas" charset="0"/>
              </a:rPr>
              <a:t>typename</a:t>
            </a:r>
            <a:r>
              <a:rPr lang="en-US" altLang="zh-CN" kern="100" dirty="0">
                <a:solidFill>
                  <a:srgbClr val="FF0000"/>
                </a:solidFill>
                <a:latin typeface="Consolas" panose="020B0609020204030204" pitchFamily="49" charset="0"/>
                <a:ea typeface="华文楷体" panose="02010600040101010101" pitchFamily="2" charset="-122"/>
                <a:cs typeface="Consolas" charset="0"/>
              </a:rPr>
              <a:t> T&gt;</a:t>
            </a: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solidFill>
                  <a:srgbClr val="008000"/>
                </a:solidFill>
                <a:latin typeface="Consolas" panose="020B0609020204030204" pitchFamily="49" charset="0"/>
                <a:ea typeface="华文楷体" panose="02010600040101010101" pitchFamily="2" charset="-122"/>
                <a:cs typeface="STKaiti" charset="-122"/>
              </a:rPr>
              <a:t>/// </a:t>
            </a:r>
            <a:r>
              <a:rPr lang="zh-CN" altLang="en-US" kern="100" dirty="0">
                <a:solidFill>
                  <a:srgbClr val="008000"/>
                </a:solidFill>
                <a:latin typeface="Consolas" panose="020B0609020204030204" pitchFamily="49" charset="0"/>
                <a:ea typeface="华文楷体" panose="02010600040101010101" pitchFamily="2" charset="-122"/>
                <a:cs typeface="STKaiti" charset="-122"/>
              </a:rPr>
              <a:t>在类外定义</a:t>
            </a:r>
            <a:endParaRPr lang="en-US" altLang="zh-CN" kern="100" dirty="0">
              <a:solidFill>
                <a:srgbClr val="008000"/>
              </a:solidFill>
              <a:latin typeface="Consolas" panose="020B0609020204030204" pitchFamily="49" charset="0"/>
              <a:ea typeface="华文楷体" panose="02010600040101010101" pitchFamily="2" charset="-122"/>
              <a:cs typeface="STKaiti" charset="-122"/>
            </a:endParaRP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T </a:t>
            </a:r>
            <a:r>
              <a:rPr lang="en-US" altLang="zh-CN" kern="100" dirty="0" err="1">
                <a:solidFill>
                  <a:srgbClr val="000000"/>
                </a:solidFill>
                <a:latin typeface="Consolas" panose="020B0609020204030204" pitchFamily="49" charset="0"/>
                <a:ea typeface="华文楷体" panose="02010600040101010101" pitchFamily="2" charset="-122"/>
                <a:cs typeface="Consolas" charset="0"/>
              </a:rPr>
              <a:t>normal_class</a:t>
            </a:r>
            <a:r>
              <a:rPr lang="en-US" altLang="zh-CN" kern="100" dirty="0">
                <a:solidFill>
                  <a:srgbClr val="000000"/>
                </a:solidFill>
                <a:latin typeface="Consolas" panose="020B0609020204030204" pitchFamily="49" charset="0"/>
                <a:ea typeface="华文楷体" panose="02010600040101010101" pitchFamily="2" charset="-122"/>
                <a:cs typeface="Consolas" charset="0"/>
              </a:rPr>
              <a:t>::get() {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latin typeface="Consolas" panose="020B0609020204030204" pitchFamily="49" charset="0"/>
                <a:ea typeface="华文楷体" panose="02010600040101010101" pitchFamily="2" charset="-122"/>
                <a:cs typeface="Consolas" charset="0"/>
              </a:rPr>
              <a:t>return</a:t>
            </a:r>
            <a:r>
              <a:rPr lang="en-US" altLang="zh-CN" kern="100" dirty="0">
                <a:solidFill>
                  <a:srgbClr val="000000"/>
                </a:solidFill>
                <a:latin typeface="Consolas" panose="020B0609020204030204" pitchFamily="49" charset="0"/>
                <a:ea typeface="华文楷体" panose="02010600040101010101" pitchFamily="2" charset="-122"/>
                <a:cs typeface="Consolas" charset="0"/>
              </a:rPr>
              <a:t> T(value);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endParaRPr lang="en-US" altLang="zh-CN" kern="100" dirty="0">
              <a:solidFill>
                <a:schemeClr val="accent4">
                  <a:lumMod val="50000"/>
                </a:schemeClr>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11</a:t>
            </a:fld>
            <a:endParaRPr lang="en-US" altLang="zh-CN"/>
          </a:p>
        </p:txBody>
      </p:sp>
    </p:spTree>
    <p:extLst>
      <p:ext uri="{BB962C8B-B14F-4D97-AF65-F5344CB8AC3E}">
        <p14:creationId xmlns:p14="http://schemas.microsoft.com/office/powerpoint/2010/main" val="387991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成员函数模板</a:t>
            </a:r>
          </a:p>
        </p:txBody>
      </p:sp>
      <p:sp>
        <p:nvSpPr>
          <p:cNvPr id="3" name="内容占位符 2"/>
          <p:cNvSpPr>
            <a:spLocks noGrp="1"/>
          </p:cNvSpPr>
          <p:nvPr>
            <p:ph idx="1"/>
          </p:nvPr>
        </p:nvSpPr>
        <p:spPr>
          <a:xfrm>
            <a:off x="628650" y="1508126"/>
            <a:ext cx="8047806" cy="5030787"/>
          </a:xfrm>
        </p:spPr>
        <p:txBody>
          <a:bodyPr>
            <a:normAutofit/>
          </a:bodyPr>
          <a:lstStyle/>
          <a:p>
            <a:pPr>
              <a:lnSpc>
                <a:spcPct val="100000"/>
              </a:lnSpc>
              <a:buSzPct val="75000"/>
              <a:buFont typeface="Wingdings" panose="05000000000000000000" pitchFamily="2" charset="2"/>
              <a:buChar char="n"/>
            </a:pPr>
            <a:r>
              <a:rPr lang="zh-CN" altLang="zh-CN" b="1" kern="100" dirty="0">
                <a:solidFill>
                  <a:srgbClr val="003366"/>
                </a:solidFill>
                <a:latin typeface="华文楷体" panose="02010600040101010101" pitchFamily="2" charset="-122"/>
                <a:ea typeface="华文楷体" panose="02010600040101010101" pitchFamily="2" charset="-122"/>
                <a:cs typeface="STKaiti" charset="-122"/>
              </a:rPr>
              <a:t>普通</a:t>
            </a:r>
            <a:r>
              <a:rPr lang="zh-CN" altLang="mr-IN" b="1" kern="100" dirty="0">
                <a:solidFill>
                  <a:srgbClr val="003366"/>
                </a:solidFill>
                <a:latin typeface="华文楷体" panose="02010600040101010101" pitchFamily="2" charset="-122"/>
                <a:ea typeface="华文楷体" panose="02010600040101010101" pitchFamily="2" charset="-122"/>
                <a:cs typeface="STKaiti" charset="-122"/>
              </a:rPr>
              <a:t>类模板的成员函数，也可有额外的模板参数</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000" kern="100" dirty="0">
                <a:solidFill>
                  <a:srgbClr val="7030A0"/>
                </a:solidFill>
                <a:latin typeface="Consolas" panose="020B0609020204030204" pitchFamily="49" charset="0"/>
                <a:ea typeface="华文楷体" panose="02010600040101010101" pitchFamily="2" charset="-122"/>
                <a:cs typeface="Consolas" charset="0"/>
              </a:rPr>
              <a:t>template&lt;typename T0&gt;</a:t>
            </a:r>
            <a:r>
              <a:rPr lang="mr-IN" altLang="zh-CN" sz="2000" kern="100" dirty="0">
                <a:latin typeface="Consolas" panose="020B0609020204030204" pitchFamily="49" charset="0"/>
                <a:ea typeface="华文楷体" panose="02010600040101010101" pitchFamily="2" charset="-122"/>
                <a:cs typeface="Consolas" charset="0"/>
              </a:rPr>
              <a:t> class A { </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T0 value; </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public:</a:t>
            </a: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template&lt;typename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&gt; void set(</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 const&amp; v){ </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value = T0(v);</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 </a:t>
            </a: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solidFill>
                  <a:srgbClr val="008000"/>
                </a:solidFill>
                <a:latin typeface="Consolas" panose="020B0609020204030204" pitchFamily="49" charset="0"/>
                <a:ea typeface="华文楷体" panose="02010600040101010101" pitchFamily="2" charset="-122"/>
                <a:cs typeface="STKaiti" charset="-122"/>
              </a:rPr>
              <a:t>/// </a:t>
            </a:r>
            <a:r>
              <a:rPr lang="zh-CN" altLang="mr-IN" sz="2000" kern="100" dirty="0">
                <a:solidFill>
                  <a:srgbClr val="008000"/>
                </a:solidFill>
                <a:latin typeface="Consolas" panose="020B0609020204030204" pitchFamily="49" charset="0"/>
                <a:ea typeface="华文楷体" panose="02010600040101010101" pitchFamily="2" charset="-122"/>
                <a:cs typeface="STKaiti" charset="-122"/>
              </a:rPr>
              <a:t>在类内定义 </a:t>
            </a:r>
            <a:endParaRPr lang="en-US" altLang="zh-CN" sz="2000" kern="100" dirty="0">
              <a:solidFill>
                <a:srgbClr val="008000"/>
              </a:solidFill>
              <a:latin typeface="Consolas" panose="020B0609020204030204" pitchFamily="49" charset="0"/>
              <a:ea typeface="华文楷体" panose="02010600040101010101" pitchFamily="2" charset="-122"/>
              <a:cs typeface="STKaiti" charset="-122"/>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template&lt;typename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&gt;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 get();</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000" kern="100" dirty="0">
                <a:solidFill>
                  <a:srgbClr val="7030A0"/>
                </a:solidFill>
                <a:latin typeface="Consolas" panose="020B0609020204030204" pitchFamily="49" charset="0"/>
                <a:ea typeface="华文楷体" panose="02010600040101010101" pitchFamily="2" charset="-122"/>
                <a:cs typeface="Consolas" charset="0"/>
              </a:rPr>
              <a:t>template&lt;typename T0&gt;</a:t>
            </a:r>
            <a:r>
              <a:rPr lang="mr-IN"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template&lt;typename T1&gt; </a:t>
            </a:r>
            <a:endParaRPr lang="en-US" altLang="zh-CN" sz="2000" kern="100" dirty="0">
              <a:solidFill>
                <a:srgbClr val="FF0000"/>
              </a:solidFill>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solidFill>
                  <a:srgbClr val="FF0000"/>
                </a:solidFill>
                <a:latin typeface="Consolas" panose="020B0609020204030204" pitchFamily="49" charset="0"/>
                <a:ea typeface="华文楷体" panose="02010600040101010101" pitchFamily="2" charset="-122"/>
                <a:cs typeface="Consolas" charset="0"/>
              </a:rPr>
              <a:t>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 </a:t>
            </a:r>
            <a:r>
              <a:rPr lang="mr-IN" altLang="zh-CN" sz="2000" b="1" u="sng" kern="100" dirty="0">
                <a:latin typeface="Consolas" panose="020B0609020204030204" pitchFamily="49" charset="0"/>
                <a:ea typeface="华文楷体" panose="02010600040101010101" pitchFamily="2" charset="-122"/>
                <a:cs typeface="Consolas" charset="0"/>
              </a:rPr>
              <a:t>A</a:t>
            </a:r>
            <a:r>
              <a:rPr lang="en-US" altLang="zh-CN" sz="2000" b="1" u="sng" kern="100" dirty="0">
                <a:latin typeface="Consolas" panose="020B0609020204030204" pitchFamily="49" charset="0"/>
                <a:ea typeface="华文楷体" panose="02010600040101010101" pitchFamily="2" charset="-122"/>
                <a:cs typeface="Consolas" charset="0"/>
              </a:rPr>
              <a:t>&lt;T0&gt;</a:t>
            </a:r>
            <a:r>
              <a:rPr lang="mr-IN" altLang="zh-CN" sz="2000" kern="100" dirty="0">
                <a:latin typeface="Consolas" panose="020B0609020204030204" pitchFamily="49" charset="0"/>
                <a:ea typeface="华文楷体" panose="02010600040101010101" pitchFamily="2" charset="-122"/>
                <a:cs typeface="Consolas" charset="0"/>
              </a:rPr>
              <a:t>::get(){</a:t>
            </a: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return T1(value);} </a:t>
            </a: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solidFill>
                  <a:srgbClr val="008000"/>
                </a:solidFill>
                <a:latin typeface="Consolas" panose="020B0609020204030204" pitchFamily="49" charset="0"/>
                <a:ea typeface="华文楷体" panose="02010600040101010101" pitchFamily="2" charset="-122"/>
                <a:cs typeface="STKaiti" charset="-122"/>
              </a:rPr>
              <a:t>/// </a:t>
            </a:r>
            <a:r>
              <a:rPr lang="zh-CN" altLang="mr-IN" sz="2000" kern="100" dirty="0">
                <a:solidFill>
                  <a:srgbClr val="008000"/>
                </a:solidFill>
                <a:latin typeface="Consolas" panose="020B0609020204030204" pitchFamily="49" charset="0"/>
                <a:ea typeface="华文楷体" panose="02010600040101010101" pitchFamily="2" charset="-122"/>
                <a:cs typeface="STKaiti" charset="-122"/>
              </a:rPr>
              <a:t>类外定义</a:t>
            </a:r>
            <a:endParaRPr lang="en-US" altLang="zh-CN" sz="2000" kern="100" dirty="0">
              <a:solidFill>
                <a:srgbClr val="008000"/>
              </a:solidFill>
              <a:latin typeface="Consolas" panose="020B0609020204030204" pitchFamily="49" charset="0"/>
              <a:ea typeface="华文楷体" panose="02010600040101010101" pitchFamily="2" charset="-122"/>
              <a:cs typeface="Consolas" charset="0"/>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12</a:t>
            </a:fld>
            <a:endParaRPr lang="en-US" altLang="zh-CN"/>
          </a:p>
        </p:txBody>
      </p:sp>
    </p:spTree>
    <p:extLst>
      <p:ext uri="{BB962C8B-B14F-4D97-AF65-F5344CB8AC3E}">
        <p14:creationId xmlns:p14="http://schemas.microsoft.com/office/powerpoint/2010/main" val="3003051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注意不能写成：</a:t>
            </a:r>
            <a:br>
              <a:rPr lang="en-US" altLang="zh-CN" b="1" kern="100" dirty="0">
                <a:solidFill>
                  <a:srgbClr val="003366"/>
                </a:solidFill>
                <a:latin typeface="华文楷体" panose="02010600040101010101" pitchFamily="2" charset="-122"/>
                <a:ea typeface="华文楷体" panose="02010600040101010101" pitchFamily="2" charset="-122"/>
                <a:cs typeface="STKaiti" charset="-122"/>
              </a:rPr>
            </a:br>
            <a:r>
              <a:rPr lang="mr-IN" altLang="zh-CN" strike="sngStrike" kern="100" dirty="0" err="1">
                <a:solidFill>
                  <a:srgbClr val="7030A0"/>
                </a:solidFill>
                <a:latin typeface="Consolas" panose="020B0609020204030204" pitchFamily="49" charset="0"/>
                <a:ea typeface="华文楷体" panose="02010600040101010101" pitchFamily="2" charset="-122"/>
                <a:cs typeface="Consolas" charset="0"/>
              </a:rPr>
              <a:t>template</a:t>
            </a:r>
            <a:r>
              <a:rPr lang="mr-IN" altLang="zh-CN" strike="sngStrike" kern="100" dirty="0">
                <a:solidFill>
                  <a:srgbClr val="7030A0"/>
                </a:solidFill>
                <a:latin typeface="Consolas" panose="020B0609020204030204" pitchFamily="49" charset="0"/>
                <a:ea typeface="华文楷体" panose="02010600040101010101" pitchFamily="2" charset="-122"/>
                <a:cs typeface="Consolas" charset="0"/>
              </a:rPr>
              <a:t>&lt;</a:t>
            </a:r>
            <a:r>
              <a:rPr lang="mr-IN" altLang="zh-CN" strike="sngStrike" kern="100" dirty="0" err="1">
                <a:solidFill>
                  <a:srgbClr val="7030A0"/>
                </a:solidFill>
                <a:latin typeface="Consolas" panose="020B0609020204030204" pitchFamily="49" charset="0"/>
                <a:ea typeface="华文楷体" panose="02010600040101010101" pitchFamily="2" charset="-122"/>
                <a:cs typeface="Consolas" charset="0"/>
              </a:rPr>
              <a:t>typename</a:t>
            </a:r>
            <a:r>
              <a:rPr lang="mr-IN" altLang="zh-CN" strike="sngStrike" kern="100" dirty="0">
                <a:solidFill>
                  <a:srgbClr val="7030A0"/>
                </a:solidFill>
                <a:latin typeface="Consolas" panose="020B0609020204030204" pitchFamily="49" charset="0"/>
                <a:ea typeface="华文楷体" panose="02010600040101010101" pitchFamily="2" charset="-122"/>
                <a:cs typeface="Consolas" charset="0"/>
              </a:rPr>
              <a:t> T0</a:t>
            </a:r>
            <a:r>
              <a:rPr lang="en-US" altLang="zh-CN" strike="sngStrike" kern="100" dirty="0">
                <a:solidFill>
                  <a:srgbClr val="7030A0"/>
                </a:solidFill>
                <a:latin typeface="Consolas" panose="020B0609020204030204" pitchFamily="49" charset="0"/>
                <a:ea typeface="华文楷体" panose="02010600040101010101" pitchFamily="2" charset="-122"/>
                <a:cs typeface="Consolas" charset="0"/>
              </a:rPr>
              <a:t>,</a:t>
            </a:r>
            <a:r>
              <a:rPr lang="zh-CN" altLang="en-US" strike="sngStrike"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trike="sngStrike" kern="100" dirty="0" err="1">
                <a:solidFill>
                  <a:srgbClr val="FF0000"/>
                </a:solidFill>
                <a:latin typeface="Consolas" panose="020B0609020204030204" pitchFamily="49" charset="0"/>
                <a:ea typeface="华文楷体" panose="02010600040101010101" pitchFamily="2" charset="-122"/>
                <a:cs typeface="Consolas" charset="0"/>
              </a:rPr>
              <a:t>typename</a:t>
            </a:r>
            <a:r>
              <a:rPr lang="mr-IN" altLang="zh-CN" strike="sngStrike" kern="100" dirty="0">
                <a:solidFill>
                  <a:srgbClr val="FF0000"/>
                </a:solidFill>
                <a:latin typeface="Consolas" panose="020B0609020204030204" pitchFamily="49" charset="0"/>
                <a:ea typeface="华文楷体" panose="02010600040101010101" pitchFamily="2" charset="-122"/>
                <a:cs typeface="Consolas" charset="0"/>
              </a:rPr>
              <a:t> T1&gt;</a:t>
            </a:r>
            <a:r>
              <a:rPr lang="mr-IN" altLang="zh-CN" kern="100" dirty="0">
                <a:solidFill>
                  <a:srgbClr val="FF0000"/>
                </a:solidFill>
                <a:latin typeface="Consolas" panose="020B0609020204030204" pitchFamily="49" charset="0"/>
                <a:ea typeface="华文楷体" panose="02010600040101010101" pitchFamily="2" charset="-122"/>
                <a:cs typeface="Consolas" charset="0"/>
              </a:rPr>
              <a:t> </a:t>
            </a:r>
            <a:endParaRPr lang="en-US" altLang="zh-CN" kern="100" dirty="0">
              <a:solidFill>
                <a:srgbClr val="FF0000"/>
              </a:solidFill>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kern="100" dirty="0">
                <a:solidFill>
                  <a:srgbClr val="FF0000"/>
                </a:solidFill>
                <a:latin typeface="Consolas" panose="020B0609020204030204" pitchFamily="49" charset="0"/>
                <a:ea typeface="华文楷体" panose="02010600040101010101" pitchFamily="2" charset="-122"/>
                <a:cs typeface="Consolas" charset="0"/>
              </a:rPr>
              <a:t> </a:t>
            </a:r>
            <a:r>
              <a:rPr lang="mr-IN" altLang="zh-CN"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kern="100" dirty="0">
                <a:latin typeface="Consolas" panose="020B0609020204030204" pitchFamily="49" charset="0"/>
                <a:ea typeface="华文楷体" panose="02010600040101010101" pitchFamily="2" charset="-122"/>
                <a:cs typeface="Consolas" charset="0"/>
              </a:rPr>
              <a:t> </a:t>
            </a:r>
            <a:r>
              <a:rPr lang="mr-IN" altLang="zh-CN" kern="100" dirty="0" err="1">
                <a:latin typeface="Consolas" panose="020B0609020204030204" pitchFamily="49" charset="0"/>
                <a:ea typeface="华文楷体" panose="02010600040101010101" pitchFamily="2" charset="-122"/>
                <a:cs typeface="Consolas" charset="0"/>
              </a:rPr>
              <a:t>A</a:t>
            </a:r>
            <a:r>
              <a:rPr lang="en-US" altLang="zh-CN" kern="100" dirty="0">
                <a:latin typeface="Consolas" panose="020B0609020204030204" pitchFamily="49" charset="0"/>
                <a:ea typeface="华文楷体" panose="02010600040101010101" pitchFamily="2" charset="-122"/>
                <a:cs typeface="Consolas" charset="0"/>
              </a:rPr>
              <a:t>&lt;T0&gt;</a:t>
            </a:r>
            <a:r>
              <a:rPr lang="mr-IN" altLang="zh-CN" kern="100" dirty="0">
                <a:latin typeface="Consolas" panose="020B0609020204030204" pitchFamily="49" charset="0"/>
                <a:ea typeface="华文楷体" panose="02010600040101010101" pitchFamily="2" charset="-122"/>
                <a:cs typeface="Consolas" charset="0"/>
              </a:rPr>
              <a:t>::</a:t>
            </a:r>
            <a:r>
              <a:rPr lang="mr-IN" altLang="zh-CN" kern="100" dirty="0" err="1">
                <a:latin typeface="Consolas" panose="020B0609020204030204" pitchFamily="49" charset="0"/>
                <a:ea typeface="华文楷体" panose="02010600040101010101" pitchFamily="2" charset="-122"/>
                <a:cs typeface="Consolas" charset="0"/>
              </a:rPr>
              <a:t>get</a:t>
            </a:r>
            <a:r>
              <a:rPr lang="mr-IN" altLang="zh-CN" kern="100" dirty="0">
                <a:latin typeface="Consolas" panose="020B0609020204030204" pitchFamily="49" charset="0"/>
                <a:ea typeface="华文楷体" panose="02010600040101010101" pitchFamily="2" charset="-122"/>
                <a:cs typeface="Consolas" charset="0"/>
              </a:rPr>
              <a:t>(){</a:t>
            </a:r>
            <a:r>
              <a:rPr lang="en-US" altLang="zh-CN" kern="100" dirty="0">
                <a:latin typeface="Consolas" panose="020B0609020204030204" pitchFamily="49" charset="0"/>
                <a:ea typeface="华文楷体" panose="02010600040101010101" pitchFamily="2" charset="-122"/>
                <a:cs typeface="Consolas" charset="0"/>
              </a:rPr>
              <a:t> </a:t>
            </a:r>
            <a:r>
              <a:rPr lang="mr-IN" altLang="zh-CN" kern="100" dirty="0" err="1">
                <a:latin typeface="Consolas" panose="020B0609020204030204" pitchFamily="49" charset="0"/>
                <a:ea typeface="华文楷体" panose="02010600040101010101" pitchFamily="2" charset="-122"/>
                <a:cs typeface="Consolas" charset="0"/>
              </a:rPr>
              <a:t>return</a:t>
            </a:r>
            <a:r>
              <a:rPr lang="mr-IN" altLang="zh-CN" kern="100" dirty="0">
                <a:latin typeface="Consolas" panose="020B0609020204030204" pitchFamily="49" charset="0"/>
                <a:ea typeface="华文楷体" panose="02010600040101010101" pitchFamily="2" charset="-122"/>
                <a:cs typeface="Consolas" charset="0"/>
              </a:rPr>
              <a:t> T1(</a:t>
            </a:r>
            <a:r>
              <a:rPr lang="mr-IN" altLang="zh-CN" kern="100" dirty="0" err="1">
                <a:latin typeface="Consolas" panose="020B0609020204030204" pitchFamily="49" charset="0"/>
                <a:ea typeface="华文楷体" panose="02010600040101010101" pitchFamily="2" charset="-122"/>
                <a:cs typeface="Consolas" charset="0"/>
              </a:rPr>
              <a:t>value</a:t>
            </a:r>
            <a:r>
              <a:rPr lang="mr-IN" altLang="zh-CN" kern="100" dirty="0">
                <a:latin typeface="Consolas" panose="020B0609020204030204" pitchFamily="49" charset="0"/>
                <a:ea typeface="华文楷体" panose="02010600040101010101" pitchFamily="2" charset="-122"/>
                <a:cs typeface="Consolas" charset="0"/>
              </a:rPr>
              <a:t>);} </a:t>
            </a:r>
            <a:r>
              <a:rPr lang="en-US" altLang="zh-CN" kern="100" dirty="0">
                <a:latin typeface="Consolas" panose="020B0609020204030204" pitchFamily="49" charset="0"/>
                <a:ea typeface="华文楷体" panose="02010600040101010101" pitchFamily="2" charset="-122"/>
                <a:cs typeface="Consolas" charset="0"/>
              </a:rPr>
              <a:t> </a:t>
            </a:r>
            <a:r>
              <a:rPr lang="zh-CN" altLang="en-US" kern="100" dirty="0">
                <a:latin typeface="Consolas" panose="020B0609020204030204" pitchFamily="49" charset="0"/>
                <a:ea typeface="华文楷体" panose="02010600040101010101" pitchFamily="2" charset="-122"/>
                <a:cs typeface="Consolas" charset="0"/>
              </a:rPr>
              <a:t>    </a:t>
            </a:r>
            <a:br>
              <a:rPr lang="en-US" altLang="zh-CN" kern="100" dirty="0">
                <a:latin typeface="Consolas" panose="020B0609020204030204" pitchFamily="49" charset="0"/>
                <a:ea typeface="华文楷体" panose="02010600040101010101" pitchFamily="2" charset="-122"/>
                <a:cs typeface="Consolas" charset="0"/>
              </a:rPr>
            </a:br>
            <a:r>
              <a:rPr lang="zh-CN" altLang="en-US" kern="100" dirty="0">
                <a:latin typeface="Consolas" panose="020B0609020204030204" pitchFamily="49" charset="0"/>
                <a:ea typeface="华文楷体" panose="02010600040101010101" pitchFamily="2" charset="-122"/>
                <a:cs typeface="Consolas" charset="0"/>
              </a:rPr>
              <a:t>  </a:t>
            </a:r>
            <a:r>
              <a:rPr lang="mr-IN" altLang="zh-CN" kern="100" dirty="0">
                <a:solidFill>
                  <a:srgbClr val="008000"/>
                </a:solidFill>
                <a:latin typeface="Consolas" panose="020B0609020204030204" pitchFamily="49" charset="0"/>
                <a:ea typeface="华文楷体" panose="02010600040101010101" pitchFamily="2" charset="-122"/>
                <a:cs typeface="STKaiti" charset="-122"/>
              </a:rPr>
              <a:t>/// </a:t>
            </a:r>
            <a:r>
              <a:rPr lang="zh-CN" altLang="mr-IN" kern="100" dirty="0">
                <a:solidFill>
                  <a:srgbClr val="008000"/>
                </a:solidFill>
                <a:latin typeface="Consolas" panose="020B0609020204030204" pitchFamily="49" charset="0"/>
                <a:ea typeface="华文楷体" panose="02010600040101010101" pitchFamily="2" charset="-122"/>
                <a:cs typeface="STKaiti" charset="-122"/>
              </a:rPr>
              <a:t>类外定义</a:t>
            </a:r>
            <a:endParaRPr lang="en-US" altLang="zh-CN" kern="100" dirty="0">
              <a:solidFill>
                <a:srgbClr val="008000"/>
              </a:solidFill>
              <a:latin typeface="Consolas" panose="020B0609020204030204" pitchFamily="49" charset="0"/>
              <a:ea typeface="华文楷体" panose="02010600040101010101" pitchFamily="2" charset="-122"/>
              <a:cs typeface="Consolas" charset="0"/>
            </a:endParaRPr>
          </a:p>
          <a:p>
            <a:endParaRPr kumimoji="1" lang="zh-CN" altLang="en-US" dirty="0"/>
          </a:p>
        </p:txBody>
      </p:sp>
      <p:sp>
        <p:nvSpPr>
          <p:cNvPr id="4" name="矩形 3"/>
          <p:cNvSpPr/>
          <p:nvPr/>
        </p:nvSpPr>
        <p:spPr>
          <a:xfrm>
            <a:off x="986588" y="4188677"/>
            <a:ext cx="7625013" cy="830997"/>
          </a:xfrm>
          <a:prstGeom prst="rect">
            <a:avLst/>
          </a:prstGeom>
        </p:spPr>
        <p:txBody>
          <a:bodyPr wrap="square">
            <a:spAutoFit/>
          </a:bodyPr>
          <a:lstStyle/>
          <a:p>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多个参数的类模板：</a:t>
            </a:r>
            <a:endParaRPr lang="en-US" altLang="zh-CN" sz="2400" kern="100" dirty="0">
              <a:solidFill>
                <a:srgbClr val="7030A0"/>
              </a:solidFill>
              <a:latin typeface="Consolas" panose="020B0609020204030204" pitchFamily="49" charset="0"/>
              <a:ea typeface="华文楷体" panose="02010600040101010101" pitchFamily="2" charset="-122"/>
              <a:cs typeface="Consolas" charset="0"/>
            </a:endParaRPr>
          </a:p>
          <a:p>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template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&lt;</a:t>
            </a:r>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 T0</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a:t>
            </a: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400" kern="100" dirty="0" err="1">
                <a:solidFill>
                  <a:srgbClr val="FF000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FF0000"/>
                </a:solidFill>
                <a:latin typeface="Consolas" panose="020B0609020204030204" pitchFamily="49" charset="0"/>
                <a:ea typeface="华文楷体" panose="02010600040101010101" pitchFamily="2" charset="-122"/>
                <a:cs typeface="Consolas" charset="0"/>
              </a:rPr>
              <a:t> T1&gt;</a:t>
            </a:r>
            <a:r>
              <a:rPr lang="zh-CN" altLang="en-US" sz="2400" kern="100" dirty="0">
                <a:solidFill>
                  <a:srgbClr val="FF0000"/>
                </a:solidFill>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class</a:t>
            </a:r>
            <a:r>
              <a:rPr lang="zh-CN" altLang="en-US" sz="2400" kern="100" dirty="0">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A</a:t>
            </a:r>
            <a:r>
              <a:rPr lang="zh-CN" altLang="en-US" sz="2400" kern="100" dirty="0">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a:t>
            </a:r>
          </a:p>
        </p:txBody>
      </p:sp>
      <p:sp>
        <p:nvSpPr>
          <p:cNvPr id="5" name="矩形 4"/>
          <p:cNvSpPr/>
          <p:nvPr/>
        </p:nvSpPr>
        <p:spPr>
          <a:xfrm>
            <a:off x="986589" y="5345966"/>
            <a:ext cx="7625012" cy="1200329"/>
          </a:xfrm>
          <a:prstGeom prst="rect">
            <a:avLst/>
          </a:prstGeom>
        </p:spPr>
        <p:txBody>
          <a:bodyPr wrap="square">
            <a:spAutoFit/>
          </a:bodyPr>
          <a:lstStyle/>
          <a:p>
            <a:pPr>
              <a:defRPr/>
            </a:pP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多个参数的函数模板</a:t>
            </a:r>
            <a:endParaRPr lang="en-US" altLang="zh-CN" sz="2400" kern="100" dirty="0">
              <a:solidFill>
                <a:srgbClr val="7030A0"/>
              </a:solidFill>
              <a:latin typeface="Consolas" panose="020B0609020204030204" pitchFamily="49" charset="0"/>
              <a:ea typeface="华文楷体" panose="02010600040101010101" pitchFamily="2" charset="-122"/>
              <a:cs typeface="Consolas" charset="0"/>
            </a:endParaRPr>
          </a:p>
          <a:p>
            <a:pPr>
              <a:defRPr/>
            </a:pPr>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template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&lt;</a:t>
            </a:r>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 T0</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a:t>
            </a: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400" kern="100" dirty="0" err="1">
                <a:solidFill>
                  <a:srgbClr val="FF000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FF0000"/>
                </a:solidFill>
                <a:latin typeface="Consolas" panose="020B0609020204030204" pitchFamily="49" charset="0"/>
                <a:ea typeface="华文楷体" panose="02010600040101010101" pitchFamily="2" charset="-122"/>
                <a:cs typeface="Consolas" charset="0"/>
              </a:rPr>
              <a:t> T1&gt;</a:t>
            </a:r>
            <a:r>
              <a:rPr lang="zh-CN" altLang="en-US" sz="2400" kern="100" dirty="0">
                <a:solidFill>
                  <a:srgbClr val="FF0000"/>
                </a:solidFill>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void</a:t>
            </a:r>
            <a:r>
              <a:rPr lang="zh-CN" altLang="en-US" sz="2400" kern="100" dirty="0">
                <a:latin typeface="Consolas" panose="020B0609020204030204" pitchFamily="49" charset="0"/>
                <a:ea typeface="华文楷体" panose="02010600040101010101" pitchFamily="2" charset="-122"/>
                <a:cs typeface="Consolas" charset="0"/>
              </a:rPr>
              <a:t> </a:t>
            </a:r>
            <a:r>
              <a:rPr lang="en-US" altLang="zh-CN" sz="2400" kern="100" dirty="0" err="1">
                <a:latin typeface="Consolas" panose="020B0609020204030204" pitchFamily="49" charset="0"/>
                <a:ea typeface="华文楷体" panose="02010600040101010101" pitchFamily="2" charset="-122"/>
                <a:cs typeface="Consolas" charset="0"/>
              </a:rPr>
              <a:t>func</a:t>
            </a:r>
            <a:r>
              <a:rPr lang="en-US" altLang="zh-CN" sz="2400" kern="100" dirty="0">
                <a:latin typeface="Consolas" panose="020B0609020204030204" pitchFamily="49" charset="0"/>
                <a:ea typeface="华文楷体" panose="02010600040101010101" pitchFamily="2" charset="-122"/>
                <a:cs typeface="Consolas" charset="0"/>
              </a:rPr>
              <a:t>(</a:t>
            </a:r>
            <a:r>
              <a:rPr lang="zh-CN" altLang="en-US" sz="2400" kern="100" dirty="0">
                <a:solidFill>
                  <a:srgbClr val="FF0000"/>
                </a:solidFill>
                <a:latin typeface="Consolas" panose="020B0609020204030204" pitchFamily="49" charset="0"/>
                <a:ea typeface="华文楷体" panose="02010600040101010101" pitchFamily="2" charset="-122"/>
                <a:cs typeface="Consolas" charset="0"/>
              </a:rPr>
              <a:t> </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T0</a:t>
            </a: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 </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a1</a:t>
            </a:r>
            <a:r>
              <a:rPr lang="en-US" altLang="zh-CN" sz="2400" kern="100" dirty="0">
                <a:solidFill>
                  <a:srgbClr val="FF0000"/>
                </a:solidFill>
                <a:latin typeface="Consolas" panose="020B0609020204030204" pitchFamily="49" charset="0"/>
                <a:ea typeface="华文楷体" panose="02010600040101010101" pitchFamily="2" charset="-122"/>
                <a:cs typeface="Consolas" charset="0"/>
              </a:rPr>
              <a:t>,</a:t>
            </a:r>
            <a:r>
              <a:rPr lang="zh-CN" altLang="en-US" sz="2400" kern="100" dirty="0">
                <a:solidFill>
                  <a:srgbClr val="FF0000"/>
                </a:solidFill>
                <a:latin typeface="Consolas" panose="020B0609020204030204" pitchFamily="49" charset="0"/>
                <a:ea typeface="华文楷体" panose="02010600040101010101" pitchFamily="2" charset="-122"/>
                <a:cs typeface="Consolas" charset="0"/>
              </a:rPr>
              <a:t> </a:t>
            </a:r>
            <a:r>
              <a:rPr lang="en-US" altLang="zh-CN" sz="2400" kern="100" dirty="0">
                <a:solidFill>
                  <a:srgbClr val="FF0000"/>
                </a:solidFill>
                <a:latin typeface="Consolas" panose="020B0609020204030204" pitchFamily="49" charset="0"/>
                <a:ea typeface="华文楷体" panose="02010600040101010101" pitchFamily="2" charset="-122"/>
                <a:cs typeface="Consolas" charset="0"/>
              </a:rPr>
              <a:t>T1</a:t>
            </a:r>
            <a:r>
              <a:rPr lang="zh-CN" altLang="en-US" sz="2400" kern="100" dirty="0">
                <a:solidFill>
                  <a:srgbClr val="FF0000"/>
                </a:solidFill>
                <a:latin typeface="Consolas" panose="020B0609020204030204" pitchFamily="49" charset="0"/>
                <a:ea typeface="华文楷体" panose="02010600040101010101" pitchFamily="2" charset="-122"/>
                <a:cs typeface="Consolas" charset="0"/>
              </a:rPr>
              <a:t> </a:t>
            </a:r>
            <a:r>
              <a:rPr lang="en-US" altLang="zh-CN" sz="2400" kern="100" dirty="0">
                <a:solidFill>
                  <a:srgbClr val="FF0000"/>
                </a:solidFill>
                <a:latin typeface="Consolas" panose="020B0609020204030204" pitchFamily="49" charset="0"/>
                <a:ea typeface="华文楷体" panose="02010600040101010101" pitchFamily="2" charset="-122"/>
                <a:cs typeface="Consolas" charset="0"/>
              </a:rPr>
              <a:t>a2</a:t>
            </a:r>
            <a:r>
              <a:rPr lang="zh-CN" altLang="en-US" sz="2400" kern="100" dirty="0">
                <a:solidFill>
                  <a:srgbClr val="FF0000"/>
                </a:solidFill>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a:t>
            </a:r>
            <a:r>
              <a:rPr lang="zh-CN" altLang="en-US" sz="2400" kern="100" dirty="0">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a:t>
            </a:r>
            <a:endParaRPr kumimoji="1" lang="zh-CN" altLang="en-US" sz="2400" dirty="0"/>
          </a:p>
        </p:txBody>
      </p:sp>
      <p:sp>
        <p:nvSpPr>
          <p:cNvPr id="7" name="标题 1"/>
          <p:cNvSpPr>
            <a:spLocks noGrp="1"/>
          </p:cNvSpPr>
          <p:nvPr>
            <p:ph type="title"/>
          </p:nvPr>
        </p:nvSpPr>
        <p:spPr>
          <a:xfrm>
            <a:off x="628650" y="365126"/>
            <a:ext cx="7886700" cy="1325563"/>
          </a:xfrm>
        </p:spPr>
        <p:txBody>
          <a:bodyPr/>
          <a:lstStyle/>
          <a:p>
            <a:r>
              <a:rPr kumimoji="1" lang="zh-CN" altLang="en-US" b="1" dirty="0">
                <a:latin typeface="微软雅黑" panose="020B0503020204020204" pitchFamily="34" charset="-122"/>
                <a:ea typeface="微软雅黑" panose="020B0503020204020204" pitchFamily="34" charset="-122"/>
              </a:rPr>
              <a:t>成员函数模板</a:t>
            </a:r>
          </a:p>
        </p:txBody>
      </p:sp>
    </p:spTree>
    <p:extLst>
      <p:ext uri="{BB962C8B-B14F-4D97-AF65-F5344CB8AC3E}">
        <p14:creationId xmlns:p14="http://schemas.microsoft.com/office/powerpoint/2010/main" val="845341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成员函数模板</a:t>
            </a:r>
          </a:p>
        </p:txBody>
      </p:sp>
      <p:sp>
        <p:nvSpPr>
          <p:cNvPr id="3" name="内容占位符 2"/>
          <p:cNvSpPr>
            <a:spLocks noGrp="1"/>
          </p:cNvSpPr>
          <p:nvPr>
            <p:ph idx="1"/>
          </p:nvPr>
        </p:nvSpPr>
        <p:spPr>
          <a:xfrm>
            <a:off x="628650" y="1439865"/>
            <a:ext cx="8047806" cy="5167311"/>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模板使用中通常可以自动推导，必要时也可以指定</a:t>
            </a:r>
            <a:r>
              <a:rPr lang="zh-CN" altLang="zh-CN"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Consolas" charset="0"/>
            </a:endParaRPr>
          </a:p>
          <a:p>
            <a:pPr marL="0" indent="0">
              <a:lnSpc>
                <a:spcPct val="100000"/>
              </a:lnSpc>
              <a:buNone/>
            </a:pPr>
            <a:r>
              <a:rPr lang="en-US" altLang="zh-CN" sz="2000"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sz="2000" kern="100" dirty="0" err="1">
                <a:solidFill>
                  <a:srgbClr val="000000"/>
                </a:solidFill>
                <a:latin typeface="Consolas" panose="020B0609020204030204" pitchFamily="49" charset="0"/>
                <a:ea typeface="华文楷体" panose="02010600040101010101" pitchFamily="2" charset="-122"/>
                <a:cs typeface="Consolas" charset="0"/>
              </a:rPr>
              <a:t>int</a:t>
            </a:r>
            <a:r>
              <a:rPr lang="en-US" altLang="zh-CN" sz="2000" kern="100" dirty="0">
                <a:solidFill>
                  <a:srgbClr val="000000"/>
                </a:solidFill>
                <a:latin typeface="Consolas" panose="020B0609020204030204" pitchFamily="49" charset="0"/>
                <a:ea typeface="华文楷体" panose="02010600040101010101" pitchFamily="2" charset="-122"/>
                <a:cs typeface="Consolas" charset="0"/>
              </a:rPr>
              <a:t> main() {</a:t>
            </a:r>
          </a:p>
          <a:p>
            <a:pPr marL="0" indent="0">
              <a:lnSpc>
                <a:spcPct val="100000"/>
              </a:lnSpc>
              <a:buNone/>
            </a:pPr>
            <a:r>
              <a:rPr lang="en-US" altLang="zh-CN" sz="2000" kern="100" dirty="0">
                <a:solidFill>
                  <a:srgbClr val="000000"/>
                </a:solidFill>
                <a:latin typeface="Consolas" panose="020B0609020204030204" pitchFamily="49" charset="0"/>
                <a:ea typeface="华文楷体" panose="02010600040101010101" pitchFamily="2" charset="-122"/>
                <a:cs typeface="Consolas" charset="0"/>
              </a:rPr>
              <a:t>    A&lt;</a:t>
            </a:r>
            <a:r>
              <a:rPr lang="en-US" altLang="zh-CN" sz="2000" kern="100" dirty="0" err="1">
                <a:solidFill>
                  <a:srgbClr val="000000"/>
                </a:solidFill>
                <a:latin typeface="Consolas" panose="020B0609020204030204" pitchFamily="49" charset="0"/>
                <a:ea typeface="华文楷体" panose="02010600040101010101" pitchFamily="2" charset="-122"/>
                <a:cs typeface="Consolas" charset="0"/>
              </a:rPr>
              <a:t>int</a:t>
            </a:r>
            <a:r>
              <a:rPr lang="en-US" altLang="zh-CN" sz="2000" kern="100" dirty="0">
                <a:solidFill>
                  <a:srgbClr val="000000"/>
                </a:solidFill>
                <a:latin typeface="Consolas" panose="020B0609020204030204" pitchFamily="49" charset="0"/>
                <a:ea typeface="华文楷体" panose="02010600040101010101" pitchFamily="2" charset="-122"/>
                <a:cs typeface="Consolas" charset="0"/>
              </a:rPr>
              <a:t>&gt; a;</a:t>
            </a:r>
          </a:p>
          <a:p>
            <a:pPr marL="0" indent="0">
              <a:lnSpc>
                <a:spcPct val="100000"/>
              </a:lnSpc>
              <a:buNone/>
            </a:pPr>
            <a:r>
              <a:rPr lang="en-US" altLang="zh-CN" sz="2000"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sz="2000" kern="100" dirty="0" err="1">
                <a:solidFill>
                  <a:srgbClr val="000000"/>
                </a:solidFill>
                <a:latin typeface="Consolas" panose="020B0609020204030204" pitchFamily="49" charset="0"/>
                <a:ea typeface="华文楷体" panose="02010600040101010101" pitchFamily="2" charset="-122"/>
                <a:cs typeface="Consolas" charset="0"/>
              </a:rPr>
              <a:t>a.set</a:t>
            </a:r>
            <a:r>
              <a:rPr lang="en-US" altLang="zh-CN" sz="2000" kern="100" dirty="0">
                <a:solidFill>
                  <a:srgbClr val="000000"/>
                </a:solidFill>
                <a:latin typeface="Consolas" panose="020B0609020204030204" pitchFamily="49" charset="0"/>
                <a:ea typeface="华文楷体" panose="02010600040101010101" pitchFamily="2" charset="-122"/>
                <a:cs typeface="Consolas" charset="0"/>
              </a:rPr>
              <a:t>(5);      </a:t>
            </a:r>
            <a:r>
              <a:rPr lang="en-US" altLang="zh-CN" sz="2000" b="1" kern="100" dirty="0">
                <a:solidFill>
                  <a:srgbClr val="00B050"/>
                </a:solidFill>
                <a:latin typeface="Consolas" panose="020B0609020204030204" pitchFamily="49" charset="0"/>
                <a:ea typeface="华文楷体" panose="02010600040101010101" pitchFamily="2" charset="-122"/>
                <a:cs typeface="Consolas" charset="0"/>
              </a:rPr>
              <a:t>//</a:t>
            </a:r>
            <a:r>
              <a:rPr lang="zh-CN" altLang="en-US" sz="2000" b="1" kern="100" dirty="0">
                <a:solidFill>
                  <a:srgbClr val="00B050"/>
                </a:solidFill>
                <a:latin typeface="Consolas" panose="020B0609020204030204" pitchFamily="49" charset="0"/>
                <a:ea typeface="华文楷体" panose="02010600040101010101" pitchFamily="2" charset="-122"/>
                <a:cs typeface="Consolas" charset="0"/>
              </a:rPr>
              <a:t>自动推导</a:t>
            </a:r>
            <a:r>
              <a:rPr lang="en-US" altLang="zh-CN" sz="2000" b="1" kern="100" dirty="0">
                <a:solidFill>
                  <a:srgbClr val="00B050"/>
                </a:solidFill>
                <a:latin typeface="Consolas" panose="020B0609020204030204" pitchFamily="49" charset="0"/>
                <a:ea typeface="华文楷体" panose="02010600040101010101" pitchFamily="2" charset="-122"/>
                <a:cs typeface="Consolas" charset="0"/>
              </a:rPr>
              <a:t>5</a:t>
            </a:r>
            <a:r>
              <a:rPr lang="zh-CN" altLang="en-US" sz="2000" b="1" kern="100" dirty="0">
                <a:solidFill>
                  <a:srgbClr val="00B050"/>
                </a:solidFill>
                <a:latin typeface="Consolas" panose="020B0609020204030204" pitchFamily="49" charset="0"/>
                <a:ea typeface="华文楷体" panose="02010600040101010101" pitchFamily="2" charset="-122"/>
                <a:cs typeface="Consolas" charset="0"/>
              </a:rPr>
              <a:t>为整数类型</a:t>
            </a:r>
            <a:endParaRPr lang="en-US" altLang="zh-CN" sz="2000" b="1" kern="100" dirty="0">
              <a:solidFill>
                <a:srgbClr val="00B050"/>
              </a:solidFill>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solidFill>
                  <a:srgbClr val="000000"/>
                </a:solidFill>
                <a:latin typeface="Consolas" panose="020B0609020204030204" pitchFamily="49" charset="0"/>
                <a:ea typeface="华文楷体" panose="02010600040101010101" pitchFamily="2" charset="-122"/>
                <a:cs typeface="Consolas" charset="0"/>
              </a:rPr>
              <a:t>    double t = </a:t>
            </a:r>
            <a:r>
              <a:rPr lang="en-US" altLang="zh-CN" sz="2000" kern="100" dirty="0" err="1">
                <a:solidFill>
                  <a:srgbClr val="000000"/>
                </a:solidFill>
                <a:latin typeface="Consolas" panose="020B0609020204030204" pitchFamily="49" charset="0"/>
                <a:ea typeface="华文楷体" panose="02010600040101010101" pitchFamily="2" charset="-122"/>
                <a:cs typeface="Consolas" charset="0"/>
              </a:rPr>
              <a:t>a.get</a:t>
            </a:r>
            <a:r>
              <a:rPr lang="en-US" altLang="zh-CN" sz="2000" kern="100" dirty="0">
                <a:solidFill>
                  <a:srgbClr val="000000"/>
                </a:solidFill>
                <a:latin typeface="Consolas" panose="020B0609020204030204" pitchFamily="49" charset="0"/>
                <a:ea typeface="华文楷体" panose="02010600040101010101" pitchFamily="2" charset="-122"/>
                <a:cs typeface="Consolas" charset="0"/>
              </a:rPr>
              <a:t>&lt;</a:t>
            </a:r>
            <a:r>
              <a:rPr lang="en-US" altLang="zh-CN" sz="2000" b="1" kern="100" dirty="0">
                <a:solidFill>
                  <a:srgbClr val="FF0000"/>
                </a:solidFill>
                <a:latin typeface="Consolas" panose="020B0609020204030204" pitchFamily="49" charset="0"/>
                <a:ea typeface="华文楷体" panose="02010600040101010101" pitchFamily="2" charset="-122"/>
                <a:cs typeface="Consolas" charset="0"/>
              </a:rPr>
              <a:t>double</a:t>
            </a:r>
            <a:r>
              <a:rPr lang="en-US" altLang="zh-CN" sz="2000" kern="100" dirty="0">
                <a:solidFill>
                  <a:srgbClr val="000000"/>
                </a:solidFill>
                <a:latin typeface="Consolas" panose="020B0609020204030204" pitchFamily="49" charset="0"/>
                <a:ea typeface="华文楷体" panose="02010600040101010101" pitchFamily="2" charset="-122"/>
                <a:cs typeface="Consolas" charset="0"/>
              </a:rPr>
              <a:t>&gt;();    </a:t>
            </a:r>
            <a:r>
              <a:rPr lang="en-US" altLang="zh-CN" sz="2000" b="1" kern="100" dirty="0">
                <a:solidFill>
                  <a:srgbClr val="00B050"/>
                </a:solidFill>
                <a:latin typeface="Consolas" panose="020B0609020204030204" pitchFamily="49" charset="0"/>
                <a:ea typeface="华文楷体" panose="02010600040101010101" pitchFamily="2" charset="-122"/>
                <a:cs typeface="Consolas" charset="0"/>
              </a:rPr>
              <a:t>//</a:t>
            </a:r>
            <a:r>
              <a:rPr lang="zh-CN" altLang="en-US" sz="2000" b="1" kern="100" dirty="0">
                <a:solidFill>
                  <a:srgbClr val="00B050"/>
                </a:solidFill>
                <a:latin typeface="Consolas" panose="020B0609020204030204" pitchFamily="49" charset="0"/>
                <a:ea typeface="华文楷体" panose="02010600040101010101" pitchFamily="2" charset="-122"/>
                <a:cs typeface="Consolas" charset="0"/>
              </a:rPr>
              <a:t>手动指定返回值类型</a:t>
            </a:r>
            <a:endParaRPr lang="en-US" altLang="zh-CN" sz="2000" b="1" kern="100" dirty="0">
              <a:solidFill>
                <a:srgbClr val="00B050"/>
              </a:solidFill>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solidFill>
                  <a:srgbClr val="000000"/>
                </a:solidFill>
                <a:latin typeface="Consolas" panose="020B0609020204030204" pitchFamily="49" charset="0"/>
                <a:ea typeface="华文楷体" panose="02010600040101010101" pitchFamily="2" charset="-122"/>
                <a:cs typeface="STKaiti" charset="-122"/>
              </a:rPr>
              <a:t>  }</a:t>
            </a:r>
          </a:p>
          <a:p>
            <a:pPr marL="0" indent="0">
              <a:lnSpc>
                <a:spcPct val="100000"/>
              </a:lnSpc>
              <a:buNone/>
            </a:pPr>
            <a:r>
              <a:rPr lang="zh-CN" altLang="en-US" sz="2000" kern="100" dirty="0">
                <a:solidFill>
                  <a:srgbClr val="008000"/>
                </a:solidFill>
                <a:latin typeface="Consolas" panose="020B0609020204030204" pitchFamily="49" charset="0"/>
                <a:ea typeface="华文楷体" panose="02010600040101010101" pitchFamily="2" charset="-122"/>
                <a:cs typeface="STKaiti" charset="-122"/>
              </a:rPr>
              <a:t>  </a:t>
            </a:r>
            <a:r>
              <a:rPr lang="en-US" altLang="zh-CN" sz="2000" kern="100" dirty="0">
                <a:solidFill>
                  <a:srgbClr val="008000"/>
                </a:solidFill>
                <a:latin typeface="Consolas" panose="020B0609020204030204" pitchFamily="49" charset="0"/>
                <a:ea typeface="华文楷体" panose="02010600040101010101" pitchFamily="2" charset="-122"/>
                <a:cs typeface="STKaiti" charset="-122"/>
              </a:rPr>
              <a:t>//</a:t>
            </a:r>
            <a:r>
              <a:rPr lang="zh-CN" altLang="en-US" sz="2000" kern="100" dirty="0">
                <a:solidFill>
                  <a:srgbClr val="008000"/>
                </a:solidFill>
                <a:latin typeface="Consolas" panose="020B0609020204030204" pitchFamily="49" charset="0"/>
                <a:ea typeface="华文楷体" panose="02010600040101010101" pitchFamily="2" charset="-122"/>
                <a:cs typeface="STKaiti" charset="-122"/>
              </a:rPr>
              <a:t> </a:t>
            </a:r>
            <a:r>
              <a:rPr lang="en-US" altLang="zh-CN" sz="2000" kern="100" dirty="0">
                <a:solidFill>
                  <a:srgbClr val="008000"/>
                </a:solidFill>
                <a:latin typeface="Consolas" panose="020B0609020204030204" pitchFamily="49" charset="0"/>
                <a:ea typeface="华文楷体" panose="02010600040101010101" pitchFamily="2" charset="-122"/>
                <a:cs typeface="STKaiti" charset="-122"/>
              </a:rPr>
              <a:t>t</a:t>
            </a:r>
            <a:r>
              <a:rPr lang="zh-CN" altLang="en-US" sz="2000" kern="100" dirty="0">
                <a:solidFill>
                  <a:srgbClr val="008000"/>
                </a:solidFill>
                <a:latin typeface="Consolas" panose="020B0609020204030204" pitchFamily="49" charset="0"/>
                <a:ea typeface="华文楷体" panose="02010600040101010101" pitchFamily="2" charset="-122"/>
                <a:cs typeface="STKaiti" charset="-122"/>
              </a:rPr>
              <a:t> </a:t>
            </a:r>
            <a:r>
              <a:rPr lang="en-US" altLang="zh-CN" sz="2000" kern="100" dirty="0">
                <a:solidFill>
                  <a:srgbClr val="008000"/>
                </a:solidFill>
                <a:latin typeface="Consolas" panose="020B0609020204030204" pitchFamily="49" charset="0"/>
                <a:ea typeface="华文楷体" panose="02010600040101010101" pitchFamily="2" charset="-122"/>
                <a:cs typeface="STKaiti" charset="-122"/>
              </a:rPr>
              <a:t>=</a:t>
            </a:r>
            <a:r>
              <a:rPr lang="zh-CN" altLang="en-US" sz="2000" kern="100" dirty="0">
                <a:solidFill>
                  <a:srgbClr val="008000"/>
                </a:solidFill>
                <a:latin typeface="Consolas" panose="020B0609020204030204" pitchFamily="49" charset="0"/>
                <a:ea typeface="华文楷体" panose="02010600040101010101" pitchFamily="2" charset="-122"/>
                <a:cs typeface="STKaiti" charset="-122"/>
              </a:rPr>
              <a:t> </a:t>
            </a:r>
            <a:r>
              <a:rPr lang="en-US" altLang="zh-CN" sz="2000" kern="100" dirty="0">
                <a:solidFill>
                  <a:srgbClr val="008000"/>
                </a:solidFill>
                <a:latin typeface="Consolas" panose="020B0609020204030204" pitchFamily="49" charset="0"/>
                <a:ea typeface="华文楷体" panose="02010600040101010101" pitchFamily="2" charset="-122"/>
                <a:cs typeface="STKaiti" charset="-122"/>
              </a:rPr>
              <a:t>5.0</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14</a:t>
            </a:fld>
            <a:endParaRPr lang="en-US" altLang="zh-CN"/>
          </a:p>
        </p:txBody>
      </p:sp>
    </p:spTree>
    <p:extLst>
      <p:ext uri="{BB962C8B-B14F-4D97-AF65-F5344CB8AC3E}">
        <p14:creationId xmlns:p14="http://schemas.microsoft.com/office/powerpoint/2010/main" val="2012583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函数模板特化</a:t>
            </a:r>
          </a:p>
        </p:txBody>
      </p:sp>
      <p:sp>
        <p:nvSpPr>
          <p:cNvPr id="3" name="内容占位符 2"/>
          <p:cNvSpPr>
            <a:spLocks noGrp="1"/>
          </p:cNvSpPr>
          <p:nvPr>
            <p:ph idx="1"/>
          </p:nvPr>
        </p:nvSpPr>
        <p:spPr>
          <a:xfrm>
            <a:off x="628650" y="1690689"/>
            <a:ext cx="8047806" cy="4804115"/>
          </a:xfrm>
        </p:spPr>
        <p:txBody>
          <a:bodyPr>
            <a:normAutofit/>
          </a:bodyPr>
          <a:lstStyle/>
          <a:p>
            <a:pPr>
              <a:lnSpc>
                <a:spcPct val="100000"/>
              </a:lnSpc>
              <a:buSzPct val="75000"/>
              <a:buFont typeface="Wingdings" panose="05000000000000000000" pitchFamily="2" charset="2"/>
              <a:buChar char="n"/>
            </a:pPr>
            <a:r>
              <a:rPr lang="zh-CN" altLang="zh-CN" b="1" kern="100" dirty="0">
                <a:solidFill>
                  <a:srgbClr val="003366"/>
                </a:solidFill>
                <a:latin typeface="华文楷体" panose="02010600040101010101" pitchFamily="2" charset="-122"/>
                <a:ea typeface="华文楷体" panose="02010600040101010101" pitchFamily="2" charset="-122"/>
                <a:cs typeface="STKaiti" charset="-122"/>
              </a:rPr>
              <a:t>有时，有些类型并不</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合适</a:t>
            </a:r>
            <a:r>
              <a:rPr lang="zh-CN" altLang="zh-CN" b="1" kern="100" dirty="0">
                <a:solidFill>
                  <a:srgbClr val="003366"/>
                </a:solidFill>
                <a:latin typeface="华文楷体" panose="02010600040101010101" pitchFamily="2" charset="-122"/>
                <a:ea typeface="华文楷体" panose="02010600040101010101" pitchFamily="2" charset="-122"/>
                <a:cs typeface="STKaiti" charset="-122"/>
              </a:rPr>
              <a:t>，则需要对模板进</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行</a:t>
            </a:r>
            <a:r>
              <a:rPr lang="zh-CN" altLang="zh-CN" b="1" kern="100" dirty="0">
                <a:solidFill>
                  <a:srgbClr val="003366"/>
                </a:solidFill>
                <a:latin typeface="华文楷体" panose="02010600040101010101" pitchFamily="2" charset="-122"/>
                <a:ea typeface="华文楷体" panose="02010600040101010101" pitchFamily="2" charset="-122"/>
                <a:cs typeface="STKaiti" charset="-122"/>
              </a:rPr>
              <a:t>特殊化处理，这称为</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zh-CN" b="1" kern="100" dirty="0">
                <a:solidFill>
                  <a:srgbClr val="003366"/>
                </a:solidFill>
                <a:latin typeface="华文楷体" panose="02010600040101010101" pitchFamily="2" charset="-122"/>
                <a:ea typeface="华文楷体" panose="02010600040101010101" pitchFamily="2" charset="-122"/>
                <a:cs typeface="STKaiti" charset="-122"/>
              </a:rPr>
              <a:t>模板特化</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zh-CN" b="1" kern="100" dirty="0">
                <a:solidFill>
                  <a:srgbClr val="003366"/>
                </a:solidFill>
                <a:latin typeface="华文楷体" panose="02010600040101010101" pitchFamily="2" charset="-122"/>
                <a:ea typeface="华文楷体" panose="02010600040101010101" pitchFamily="2" charset="-122"/>
                <a:cs typeface="STKaiti" charset="-122"/>
              </a:rPr>
              <a:t>对函数模板，如果有多个模板参数 ，则特化时必须提供所有参数的特例类型，</a:t>
            </a:r>
            <a:r>
              <a:rPr lang="zh-CN" altLang="zh-CN" b="1" kern="100" dirty="0">
                <a:solidFill>
                  <a:srgbClr val="FF0000"/>
                </a:solidFill>
                <a:latin typeface="华文楷体" panose="02010600040101010101" pitchFamily="2" charset="-122"/>
                <a:ea typeface="华文楷体" panose="02010600040101010101" pitchFamily="2" charset="-122"/>
                <a:cs typeface="STKaiti" charset="-122"/>
              </a:rPr>
              <a:t>不能部分</a:t>
            </a:r>
            <a:r>
              <a:rPr lang="zh-CN" altLang="zh-CN" b="1" kern="100" dirty="0">
                <a:solidFill>
                  <a:srgbClr val="003366"/>
                </a:solidFill>
                <a:latin typeface="华文楷体" panose="02010600040101010101" pitchFamily="2" charset="-122"/>
                <a:ea typeface="华文楷体" panose="02010600040101010101" pitchFamily="2" charset="-122"/>
                <a:cs typeface="STKaiti" charset="-122"/>
              </a:rPr>
              <a:t>特化</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。但可以用重载来替代部分特化。</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457200" lvl="1" indent="0">
              <a:buNone/>
            </a:pP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template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a:t>
            </a:r>
            <a:r>
              <a:rPr kumimoji="1" lang="en-US" altLang="zh-CN" dirty="0" err="1">
                <a:latin typeface="Consolas" panose="020B0609020204030204" pitchFamily="49" charset="0"/>
                <a:ea typeface="华文楷体" panose="02010600040101010101" pitchFamily="2" charset="-122"/>
              </a:rPr>
              <a:t>typename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T&gt;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sum(T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b)</a:t>
            </a:r>
            <a:endParaRPr lang="en-US" altLang="zh-CN" kern="100" dirty="0">
              <a:latin typeface="Consolas" panose="020B0609020204030204" pitchFamily="49" charset="0"/>
              <a:ea typeface="华文楷体" panose="02010600040101010101" pitchFamily="2" charset="-122"/>
            </a:endParaRPr>
          </a:p>
          <a:p>
            <a:pPr marL="457200" lvl="1" indent="0">
              <a:buNone/>
            </a:pPr>
            <a:r>
              <a:rPr lang="zh-CN" altLang="zh-CN" kern="100" dirty="0">
                <a:latin typeface="华文楷体" panose="02010600040101010101" pitchFamily="2" charset="-122"/>
                <a:ea typeface="华文楷体" panose="02010600040101010101" pitchFamily="2" charset="-122"/>
                <a:cs typeface="STKaiti" charset="-122"/>
              </a:rPr>
              <a:t>在函数名后用</a:t>
            </a:r>
            <a:r>
              <a:rPr lang="en-US" altLang="zh-CN" kern="100" dirty="0">
                <a:latin typeface="Consolas" panose="020B0609020204030204" pitchFamily="49" charset="0"/>
                <a:ea typeface="华文楷体" panose="02010600040101010101" pitchFamily="2" charset="-122"/>
                <a:cs typeface="STKaiti" charset="-122"/>
              </a:rPr>
              <a:t>&lt;&gt;</a:t>
            </a:r>
            <a:r>
              <a:rPr lang="zh-CN" altLang="zh-CN" kern="100" dirty="0">
                <a:latin typeface="华文楷体" panose="02010600040101010101" pitchFamily="2" charset="-122"/>
                <a:ea typeface="华文楷体" panose="02010600040101010101" pitchFamily="2" charset="-122"/>
                <a:cs typeface="STKaiti" charset="-122"/>
              </a:rPr>
              <a:t>括号括起具体类型</a:t>
            </a:r>
            <a:endParaRPr lang="en-US" altLang="zh-CN" kern="100" dirty="0">
              <a:latin typeface="华文楷体" panose="02010600040101010101" pitchFamily="2" charset="-122"/>
              <a:ea typeface="华文楷体" panose="02010600040101010101" pitchFamily="2" charset="-122"/>
              <a:cs typeface="STKaiti" charset="-122"/>
            </a:endParaRPr>
          </a:p>
          <a:p>
            <a:pPr marL="457200" lvl="1" indent="0">
              <a:buNone/>
            </a:pPr>
            <a:r>
              <a:rPr lang="en-US" altLang="zh-CN" kern="100" dirty="0">
                <a:latin typeface="Consolas" panose="020B0609020204030204" pitchFamily="49" charset="0"/>
                <a:ea typeface="华文楷体" panose="02010600040101010101" pitchFamily="2" charset="-122"/>
                <a:cs typeface="STKaiti" charset="-122"/>
              </a:rPr>
              <a:t>template</a:t>
            </a:r>
            <a:r>
              <a:rPr lang="en-US" altLang="zh-CN" kern="100" dirty="0">
                <a:solidFill>
                  <a:srgbClr val="FF0000"/>
                </a:solidFill>
                <a:latin typeface="Consolas" panose="020B0609020204030204" pitchFamily="49" charset="0"/>
                <a:ea typeface="华文楷体" panose="02010600040101010101" pitchFamily="2" charset="-122"/>
                <a:cs typeface="STKaiti" charset="-122"/>
              </a:rPr>
              <a:t>&lt;&gt;</a:t>
            </a:r>
            <a:r>
              <a:rPr lang="zh-CN" altLang="en-US" kern="100" dirty="0">
                <a:latin typeface="Consolas" panose="020B0609020204030204" pitchFamily="49" charset="0"/>
                <a:ea typeface="华文楷体" panose="02010600040101010101" pitchFamily="2" charset="-122"/>
                <a:cs typeface="STKaiti" charset="-122"/>
              </a:rPr>
              <a:t> </a:t>
            </a:r>
            <a:r>
              <a:rPr lang="en-US" altLang="zh-CN" kern="100" dirty="0">
                <a:latin typeface="Consolas" panose="020B0609020204030204" pitchFamily="49" charset="0"/>
                <a:ea typeface="华文楷体" panose="02010600040101010101" pitchFamily="2" charset="-122"/>
                <a:cs typeface="STKaiti" charset="-122"/>
              </a:rPr>
              <a:t>char* sum</a:t>
            </a:r>
            <a:r>
              <a:rPr lang="en-US" altLang="zh-CN" kern="100" dirty="0">
                <a:solidFill>
                  <a:srgbClr val="FF0000"/>
                </a:solidFill>
                <a:latin typeface="Consolas" panose="020B0609020204030204" pitchFamily="49" charset="0"/>
                <a:ea typeface="华文楷体" panose="02010600040101010101" pitchFamily="2" charset="-122"/>
                <a:cs typeface="STKaiti" charset="-122"/>
              </a:rPr>
              <a:t>&lt;char*&gt;</a:t>
            </a:r>
            <a:r>
              <a:rPr lang="en-US" altLang="zh-CN" kern="100" dirty="0">
                <a:latin typeface="Consolas" panose="020B0609020204030204" pitchFamily="49" charset="0"/>
                <a:ea typeface="华文楷体" panose="02010600040101010101" pitchFamily="2" charset="-122"/>
                <a:cs typeface="STKaiti" charset="-122"/>
              </a:rPr>
              <a:t>(char* a, char* b)</a:t>
            </a:r>
          </a:p>
          <a:p>
            <a:pPr marL="457200" lvl="1" indent="0">
              <a:buNone/>
            </a:pPr>
            <a:r>
              <a:rPr lang="zh-CN" altLang="zh-CN" kern="100" dirty="0">
                <a:latin typeface="华文楷体" panose="02010600040101010101" pitchFamily="2" charset="-122"/>
                <a:ea typeface="华文楷体" panose="02010600040101010101" pitchFamily="2" charset="-122"/>
                <a:cs typeface="STKaiti" charset="-122"/>
              </a:rPr>
              <a:t>由编译器推导出具体类型，函数名为普通形式</a:t>
            </a:r>
            <a:endParaRPr lang="en-US" altLang="zh-CN" kern="100" dirty="0">
              <a:latin typeface="华文楷体" panose="02010600040101010101" pitchFamily="2" charset="-122"/>
              <a:ea typeface="华文楷体" panose="02010600040101010101" pitchFamily="2" charset="-122"/>
              <a:cs typeface="STKaiti" charset="-122"/>
            </a:endParaRPr>
          </a:p>
          <a:p>
            <a:pPr marL="457200" lvl="1" indent="0">
              <a:buNone/>
            </a:pPr>
            <a:r>
              <a:rPr lang="en-US" altLang="zh-CN" kern="100" dirty="0">
                <a:latin typeface="Consolas" panose="020B0609020204030204" pitchFamily="49" charset="0"/>
                <a:ea typeface="华文楷体" panose="02010600040101010101" pitchFamily="2" charset="-122"/>
                <a:cs typeface="STKaiti" charset="-122"/>
              </a:rPr>
              <a:t>t</a:t>
            </a:r>
            <a:r>
              <a:rPr lang="en-US" altLang="zh-CN" sz="2400" kern="100" dirty="0">
                <a:latin typeface="Consolas" panose="020B0609020204030204" pitchFamily="49" charset="0"/>
                <a:ea typeface="华文楷体" panose="02010600040101010101" pitchFamily="2" charset="-122"/>
                <a:cs typeface="STKaiti" charset="-122"/>
              </a:rPr>
              <a:t>emplate&lt;&gt; char* sum(char* a, char* b)</a:t>
            </a:r>
            <a:endParaRPr lang="zh-CN" altLang="zh-CN" sz="2400" kern="100" dirty="0">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15</a:t>
            </a:fld>
            <a:endParaRPr lang="en-US" altLang="zh-CN" dirty="0"/>
          </a:p>
        </p:txBody>
      </p:sp>
    </p:spTree>
    <p:extLst>
      <p:ext uri="{BB962C8B-B14F-4D97-AF65-F5344CB8AC3E}">
        <p14:creationId xmlns:p14="http://schemas.microsoft.com/office/powerpoint/2010/main" val="87701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EFBE7-805C-46B8-80A0-B674E214156F}"/>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函数模板特化</a:t>
            </a:r>
          </a:p>
        </p:txBody>
      </p:sp>
      <p:sp>
        <p:nvSpPr>
          <p:cNvPr id="4" name="文本框 3">
            <a:extLst>
              <a:ext uri="{FF2B5EF4-FFF2-40B4-BE49-F238E27FC236}">
                <a16:creationId xmlns:a16="http://schemas.microsoft.com/office/drawing/2014/main" id="{83960E47-7DD1-42F2-9E67-4F61C7B2A00E}"/>
              </a:ext>
            </a:extLst>
          </p:cNvPr>
          <p:cNvSpPr txBox="1"/>
          <p:nvPr/>
        </p:nvSpPr>
        <p:spPr>
          <a:xfrm>
            <a:off x="305920" y="1585829"/>
            <a:ext cx="5123518" cy="3416320"/>
          </a:xfrm>
          <a:prstGeom prst="rect">
            <a:avLst/>
          </a:prstGeom>
          <a:noFill/>
        </p:spPr>
        <p:txBody>
          <a:bodyPr wrap="none" rtlCol="0">
            <a:spAutoFit/>
          </a:bodyPr>
          <a:lstStyle/>
          <a:p>
            <a:r>
              <a:rPr lang="en-US" altLang="zh-CN" dirty="0">
                <a:solidFill>
                  <a:srgbClr val="C00000"/>
                </a:solidFill>
                <a:latin typeface="Consolas" panose="020B0609020204030204" pitchFamily="49" charset="0"/>
              </a:rPr>
              <a:t>template</a:t>
            </a:r>
            <a:r>
              <a:rPr lang="en-US" altLang="zh-CN" dirty="0">
                <a:latin typeface="Consolas" panose="020B0609020204030204" pitchFamily="49" charset="0"/>
              </a:rPr>
              <a:t>&lt;</a:t>
            </a:r>
            <a:r>
              <a:rPr lang="en-US" altLang="zh-CN" dirty="0">
                <a:solidFill>
                  <a:srgbClr val="C00000"/>
                </a:solidFill>
                <a:latin typeface="Consolas" panose="020B0609020204030204" pitchFamily="49" charset="0"/>
              </a:rPr>
              <a:t>class</a:t>
            </a:r>
            <a:r>
              <a:rPr lang="en-US" altLang="zh-CN" dirty="0">
                <a:latin typeface="Consolas" panose="020B0609020204030204" pitchFamily="49" charset="0"/>
              </a:rPr>
              <a:t> T&gt;</a:t>
            </a:r>
          </a:p>
          <a:p>
            <a:r>
              <a:rPr lang="fr-FR" altLang="zh-CN" dirty="0">
                <a:latin typeface="Consolas" panose="020B0609020204030204" pitchFamily="49" charset="0"/>
              </a:rPr>
              <a:t>T div2(</a:t>
            </a:r>
            <a:r>
              <a:rPr lang="fr-FR" altLang="zh-CN" dirty="0">
                <a:solidFill>
                  <a:srgbClr val="C00000"/>
                </a:solidFill>
                <a:latin typeface="Consolas" panose="020B0609020204030204" pitchFamily="49" charset="0"/>
              </a:rPr>
              <a:t>const</a:t>
            </a:r>
            <a:r>
              <a:rPr lang="fr-FR" altLang="zh-CN" dirty="0">
                <a:latin typeface="Consolas" panose="020B0609020204030204" pitchFamily="49" charset="0"/>
              </a:rPr>
              <a:t> T&amp; val)</a:t>
            </a:r>
            <a:r>
              <a:rPr lang="zh-CN" altLang="en-US" dirty="0">
                <a:latin typeface="Consolas" panose="020B0609020204030204" pitchFamily="49" charset="0"/>
              </a:rPr>
              <a:t> </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"using template"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return</a:t>
            </a:r>
            <a:r>
              <a:rPr lang="en-US" altLang="zh-CN" dirty="0">
                <a:latin typeface="Consolas" panose="020B0609020204030204" pitchFamily="49" charset="0"/>
              </a:rPr>
              <a:t> </a:t>
            </a:r>
            <a:r>
              <a:rPr lang="en-US" altLang="zh-CN" dirty="0" err="1">
                <a:latin typeface="Consolas" panose="020B0609020204030204" pitchFamily="49" charset="0"/>
              </a:rPr>
              <a:t>val</a:t>
            </a:r>
            <a:r>
              <a:rPr lang="en-US" altLang="zh-CN" dirty="0">
                <a:latin typeface="Consolas" panose="020B0609020204030204" pitchFamily="49" charset="0"/>
              </a:rPr>
              <a:t> / 2;</a:t>
            </a:r>
          </a:p>
          <a:p>
            <a:r>
              <a:rPr lang="en-US" altLang="zh-CN" dirty="0">
                <a:latin typeface="Consolas" panose="020B0609020204030204" pitchFamily="49" charset="0"/>
              </a:rPr>
              <a:t>}</a:t>
            </a:r>
          </a:p>
          <a:p>
            <a:endParaRPr lang="zh-CN" altLang="en-US" dirty="0">
              <a:latin typeface="Consolas" panose="020B0609020204030204" pitchFamily="49" charset="0"/>
            </a:endParaRPr>
          </a:p>
          <a:p>
            <a:r>
              <a:rPr lang="en-US" altLang="zh-CN" dirty="0">
                <a:solidFill>
                  <a:srgbClr val="C00000"/>
                </a:solidFill>
                <a:latin typeface="Consolas" panose="020B0609020204030204" pitchFamily="49" charset="0"/>
              </a:rPr>
              <a:t>template</a:t>
            </a:r>
            <a:r>
              <a:rPr lang="en-US" altLang="zh-CN" dirty="0">
                <a:latin typeface="Consolas" panose="020B0609020204030204" pitchFamily="49" charset="0"/>
              </a:rPr>
              <a:t>&lt;&gt;</a:t>
            </a:r>
          </a:p>
          <a:p>
            <a:r>
              <a:rPr lang="en-US" altLang="zh-CN" dirty="0" err="1">
                <a:solidFill>
                  <a:srgbClr val="C00000"/>
                </a:solidFill>
                <a:latin typeface="Consolas" panose="020B0609020204030204" pitchFamily="49" charset="0"/>
              </a:rPr>
              <a:t>int</a:t>
            </a:r>
            <a:r>
              <a:rPr lang="en-US" altLang="zh-CN" dirty="0">
                <a:latin typeface="Consolas" panose="020B0609020204030204" pitchFamily="49" charset="0"/>
              </a:rPr>
              <a:t> div2(</a:t>
            </a:r>
            <a:r>
              <a:rPr lang="en-US" altLang="zh-CN" dirty="0" err="1">
                <a:solidFill>
                  <a:srgbClr val="C00000"/>
                </a:solidFill>
                <a:latin typeface="Consolas" panose="020B0609020204030204" pitchFamily="49" charset="0"/>
              </a:rPr>
              <a:t>const</a:t>
            </a:r>
            <a:r>
              <a:rPr lang="en-US" altLang="zh-CN" dirty="0">
                <a:latin typeface="Consolas" panose="020B0609020204030204" pitchFamily="49" charset="0"/>
              </a:rPr>
              <a:t> </a:t>
            </a:r>
            <a:r>
              <a:rPr lang="en-US" altLang="zh-CN" dirty="0" err="1">
                <a:solidFill>
                  <a:srgbClr val="C00000"/>
                </a:solidFill>
                <a:latin typeface="Consolas" panose="020B0609020204030204" pitchFamily="49" charset="0"/>
              </a:rPr>
              <a:t>int</a:t>
            </a:r>
            <a:r>
              <a:rPr lang="en-US" altLang="zh-CN" dirty="0">
                <a:latin typeface="Consolas" panose="020B0609020204030204" pitchFamily="49" charset="0"/>
              </a:rPr>
              <a:t>&amp; </a:t>
            </a:r>
            <a:r>
              <a:rPr lang="en-US" altLang="zh-CN" dirty="0" err="1">
                <a:latin typeface="Consolas" panose="020B0609020204030204" pitchFamily="49" charset="0"/>
              </a:rPr>
              <a:t>val</a:t>
            </a:r>
            <a:r>
              <a:rPr lang="en-US" altLang="zh-CN" dirty="0">
                <a:latin typeface="Consolas" panose="020B0609020204030204" pitchFamily="49" charset="0"/>
              </a:rPr>
              <a:t>)</a:t>
            </a:r>
            <a:r>
              <a:rPr lang="zh-CN" altLang="en-US" dirty="0">
                <a:latin typeface="Consolas" panose="020B0609020204030204" pitchFamily="49" charset="0"/>
              </a:rPr>
              <a:t> </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"better solution!"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return</a:t>
            </a:r>
            <a:r>
              <a:rPr lang="en-US" altLang="zh-CN" dirty="0">
                <a:latin typeface="Consolas" panose="020B0609020204030204" pitchFamily="49" charset="0"/>
              </a:rPr>
              <a:t> </a:t>
            </a:r>
            <a:r>
              <a:rPr lang="en-US" altLang="zh-CN" dirty="0" err="1">
                <a:latin typeface="Consolas" panose="020B0609020204030204" pitchFamily="49" charset="0"/>
              </a:rPr>
              <a:t>val</a:t>
            </a:r>
            <a:r>
              <a:rPr lang="en-US" altLang="zh-CN" dirty="0">
                <a:latin typeface="Consolas" panose="020B0609020204030204" pitchFamily="49" charset="0"/>
              </a:rPr>
              <a:t> &gt;&gt; 1; </a:t>
            </a:r>
            <a:r>
              <a:rPr lang="en-US" altLang="zh-CN" dirty="0">
                <a:solidFill>
                  <a:schemeClr val="accent6">
                    <a:lumMod val="75000"/>
                  </a:schemeClr>
                </a:solidFill>
                <a:latin typeface="Consolas" panose="020B0609020204030204" pitchFamily="49" charset="0"/>
              </a:rPr>
              <a:t>//</a:t>
            </a:r>
            <a:r>
              <a:rPr lang="zh-CN" altLang="en-US" dirty="0">
                <a:solidFill>
                  <a:schemeClr val="accent6">
                    <a:lumMod val="75000"/>
                  </a:schemeClr>
                </a:solidFill>
                <a:latin typeface="Consolas" panose="020B0609020204030204" pitchFamily="49" charset="0"/>
              </a:rPr>
              <a:t>右移取代除以</a:t>
            </a:r>
            <a:r>
              <a:rPr lang="en-US" altLang="zh-CN" dirty="0">
                <a:solidFill>
                  <a:schemeClr val="accent6">
                    <a:lumMod val="75000"/>
                  </a:schemeClr>
                </a:solidFill>
                <a:latin typeface="Consolas" panose="020B0609020204030204" pitchFamily="49" charset="0"/>
              </a:rPr>
              <a:t>2</a:t>
            </a:r>
          </a:p>
          <a:p>
            <a:r>
              <a:rPr lang="en-US" altLang="zh-CN" dirty="0">
                <a:latin typeface="Consolas" panose="020B0609020204030204" pitchFamily="49" charset="0"/>
              </a:rPr>
              <a:t>}</a:t>
            </a:r>
          </a:p>
          <a:p>
            <a:endParaRPr lang="zh-CN" altLang="en-US" dirty="0">
              <a:latin typeface="Consolas" panose="020B0609020204030204" pitchFamily="49" charset="0"/>
            </a:endParaRPr>
          </a:p>
        </p:txBody>
      </p:sp>
      <p:sp>
        <p:nvSpPr>
          <p:cNvPr id="5" name="文本框 4">
            <a:extLst>
              <a:ext uri="{FF2B5EF4-FFF2-40B4-BE49-F238E27FC236}">
                <a16:creationId xmlns:a16="http://schemas.microsoft.com/office/drawing/2014/main" id="{004CE2AA-01B1-4410-9329-927C17B69EE9}"/>
              </a:ext>
            </a:extLst>
          </p:cNvPr>
          <p:cNvSpPr txBox="1"/>
          <p:nvPr/>
        </p:nvSpPr>
        <p:spPr>
          <a:xfrm>
            <a:off x="5429438" y="1776758"/>
            <a:ext cx="3730508" cy="3693319"/>
          </a:xfrm>
          <a:prstGeom prst="rect">
            <a:avLst/>
          </a:prstGeom>
          <a:noFill/>
        </p:spPr>
        <p:txBody>
          <a:bodyPr wrap="none" rtlCol="0">
            <a:spAutoFit/>
          </a:bodyPr>
          <a:lstStyle/>
          <a:p>
            <a:r>
              <a:rPr lang="en-US" altLang="zh-CN" dirty="0" err="1">
                <a:solidFill>
                  <a:srgbClr val="C00000"/>
                </a:solidFill>
                <a:latin typeface="Consolas" panose="020B0609020204030204" pitchFamily="49" charset="0"/>
              </a:rPr>
              <a:t>int</a:t>
            </a:r>
            <a:r>
              <a:rPr lang="en-US" altLang="zh-CN" dirty="0">
                <a:latin typeface="Consolas" panose="020B0609020204030204" pitchFamily="49" charset="0"/>
              </a:rPr>
              <a:t> main()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&lt;&lt;div2(1.5)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&lt;&lt;div2(2)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a:t>
            </a:r>
            <a:endParaRPr lang="zh-CN" altLang="en-US" dirty="0">
              <a:latin typeface="Consolas" panose="020B0609020204030204" pitchFamily="49" charset="0"/>
            </a:endParaRPr>
          </a:p>
          <a:p>
            <a:endParaRPr lang="en-US" altLang="zh-CN" dirty="0"/>
          </a:p>
          <a:p>
            <a:endParaRPr lang="en-US" altLang="zh-CN" dirty="0"/>
          </a:p>
          <a:p>
            <a:endParaRPr lang="en-US" altLang="zh-CN" dirty="0"/>
          </a:p>
          <a:p>
            <a:endParaRPr lang="en-US" altLang="zh-CN" dirty="0"/>
          </a:p>
          <a:p>
            <a:r>
              <a:rPr lang="zh-CN" altLang="en-US" dirty="0">
                <a:solidFill>
                  <a:schemeClr val="accent6">
                    <a:lumMod val="75000"/>
                  </a:schemeClr>
                </a:solidFill>
              </a:rPr>
              <a:t>运行结果：</a:t>
            </a:r>
            <a:endParaRPr lang="en-US" altLang="zh-CN" dirty="0">
              <a:solidFill>
                <a:schemeClr val="accent6">
                  <a:lumMod val="75000"/>
                </a:schemeClr>
              </a:solidFill>
            </a:endParaRPr>
          </a:p>
          <a:p>
            <a:r>
              <a:rPr lang="en-US" altLang="zh-CN" dirty="0">
                <a:solidFill>
                  <a:schemeClr val="accent6">
                    <a:lumMod val="75000"/>
                  </a:schemeClr>
                </a:solidFill>
              </a:rPr>
              <a:t>using template</a:t>
            </a:r>
          </a:p>
          <a:p>
            <a:r>
              <a:rPr lang="en-US" altLang="zh-CN" dirty="0">
                <a:solidFill>
                  <a:schemeClr val="accent6">
                    <a:lumMod val="75000"/>
                  </a:schemeClr>
                </a:solidFill>
              </a:rPr>
              <a:t>0.75</a:t>
            </a:r>
          </a:p>
          <a:p>
            <a:r>
              <a:rPr lang="en-US" altLang="zh-CN" dirty="0">
                <a:solidFill>
                  <a:schemeClr val="accent6">
                    <a:lumMod val="75000"/>
                  </a:schemeClr>
                </a:solidFill>
              </a:rPr>
              <a:t>better solution!</a:t>
            </a:r>
          </a:p>
          <a:p>
            <a:r>
              <a:rPr lang="en-US" altLang="zh-CN" dirty="0">
                <a:solidFill>
                  <a:schemeClr val="accent6">
                    <a:lumMod val="75000"/>
                  </a:schemeClr>
                </a:solidFill>
              </a:rPr>
              <a:t>1</a:t>
            </a:r>
            <a:endParaRPr lang="zh-CN" altLang="en-US" dirty="0">
              <a:solidFill>
                <a:schemeClr val="accent6">
                  <a:lumMod val="75000"/>
                </a:schemeClr>
              </a:solidFill>
            </a:endParaRPr>
          </a:p>
        </p:txBody>
      </p:sp>
    </p:spTree>
    <p:extLst>
      <p:ext uri="{BB962C8B-B14F-4D97-AF65-F5344CB8AC3E}">
        <p14:creationId xmlns:p14="http://schemas.microsoft.com/office/powerpoint/2010/main" val="1021661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EFBE7-805C-46B8-80A0-B674E214156F}"/>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函数模板特化</a:t>
            </a:r>
          </a:p>
        </p:txBody>
      </p:sp>
      <p:sp>
        <p:nvSpPr>
          <p:cNvPr id="4" name="文本框 3">
            <a:extLst>
              <a:ext uri="{FF2B5EF4-FFF2-40B4-BE49-F238E27FC236}">
                <a16:creationId xmlns:a16="http://schemas.microsoft.com/office/drawing/2014/main" id="{83960E47-7DD1-42F2-9E67-4F61C7B2A00E}"/>
              </a:ext>
            </a:extLst>
          </p:cNvPr>
          <p:cNvSpPr txBox="1"/>
          <p:nvPr/>
        </p:nvSpPr>
        <p:spPr>
          <a:xfrm>
            <a:off x="202623" y="1565998"/>
            <a:ext cx="8016587" cy="3693319"/>
          </a:xfrm>
          <a:prstGeom prst="rect">
            <a:avLst/>
          </a:prstGeom>
          <a:noFill/>
        </p:spPr>
        <p:txBody>
          <a:bodyPr wrap="square" rtlCol="0">
            <a:spAutoFit/>
          </a:bodyPr>
          <a:lstStyle/>
          <a:p>
            <a:r>
              <a:rPr lang="en-US" altLang="zh-CN" dirty="0">
                <a:solidFill>
                  <a:srgbClr val="C00000"/>
                </a:solidFill>
                <a:latin typeface="Consolas" panose="020B0609020204030204" pitchFamily="49" charset="0"/>
              </a:rPr>
              <a:t>template</a:t>
            </a:r>
            <a:r>
              <a:rPr lang="en-US" altLang="zh-CN" dirty="0">
                <a:latin typeface="Consolas" panose="020B0609020204030204" pitchFamily="49" charset="0"/>
              </a:rPr>
              <a:t>&lt;</a:t>
            </a:r>
            <a:r>
              <a:rPr lang="en-US" altLang="zh-CN" dirty="0">
                <a:solidFill>
                  <a:srgbClr val="C00000"/>
                </a:solidFill>
                <a:latin typeface="Consolas" panose="020B0609020204030204" pitchFamily="49" charset="0"/>
              </a:rPr>
              <a:t>class</a:t>
            </a:r>
            <a:r>
              <a:rPr lang="en-US" altLang="zh-CN" dirty="0">
                <a:latin typeface="Consolas" panose="020B0609020204030204" pitchFamily="49" charset="0"/>
              </a:rPr>
              <a:t> T, </a:t>
            </a:r>
            <a:r>
              <a:rPr lang="en-US" altLang="zh-CN" dirty="0">
                <a:solidFill>
                  <a:srgbClr val="C00000"/>
                </a:solidFill>
                <a:latin typeface="Consolas" panose="020B0609020204030204" pitchFamily="49" charset="0"/>
              </a:rPr>
              <a:t>class</a:t>
            </a:r>
            <a:r>
              <a:rPr lang="en-US" altLang="zh-CN" dirty="0">
                <a:latin typeface="Consolas" panose="020B0609020204030204" pitchFamily="49" charset="0"/>
              </a:rPr>
              <a:t> A&gt;</a:t>
            </a:r>
          </a:p>
          <a:p>
            <a:r>
              <a:rPr lang="fr-FR" altLang="zh-CN" dirty="0">
                <a:latin typeface="Consolas" panose="020B0609020204030204" pitchFamily="49" charset="0"/>
              </a:rPr>
              <a:t>T sum(</a:t>
            </a:r>
            <a:r>
              <a:rPr lang="fr-FR" altLang="zh-CN" dirty="0">
                <a:solidFill>
                  <a:srgbClr val="C00000"/>
                </a:solidFill>
                <a:latin typeface="Consolas" panose="020B0609020204030204" pitchFamily="49" charset="0"/>
              </a:rPr>
              <a:t>const</a:t>
            </a:r>
            <a:r>
              <a:rPr lang="fr-FR" altLang="zh-CN" dirty="0">
                <a:latin typeface="Consolas" panose="020B0609020204030204" pitchFamily="49" charset="0"/>
              </a:rPr>
              <a:t> A&amp; val1,</a:t>
            </a:r>
            <a:r>
              <a:rPr lang="fr-FR" altLang="zh-CN" dirty="0">
                <a:solidFill>
                  <a:srgbClr val="C00000"/>
                </a:solidFill>
                <a:latin typeface="Consolas" panose="020B0609020204030204" pitchFamily="49" charset="0"/>
              </a:rPr>
              <a:t> const</a:t>
            </a:r>
            <a:r>
              <a:rPr lang="fr-FR" altLang="zh-CN" dirty="0">
                <a:latin typeface="Consolas" panose="020B0609020204030204" pitchFamily="49" charset="0"/>
              </a:rPr>
              <a:t> A&amp; val2)</a:t>
            </a:r>
            <a:r>
              <a:rPr lang="zh-CN" altLang="en-US" dirty="0">
                <a:latin typeface="Consolas" panose="020B0609020204030204" pitchFamily="49" charset="0"/>
              </a:rPr>
              <a:t> </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"using template"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return</a:t>
            </a:r>
            <a:r>
              <a:rPr lang="en-US" altLang="zh-CN" dirty="0">
                <a:latin typeface="Consolas" panose="020B0609020204030204" pitchFamily="49" charset="0"/>
              </a:rPr>
              <a:t> T(val1 + val2);</a:t>
            </a:r>
          </a:p>
          <a:p>
            <a:r>
              <a:rPr lang="en-US" altLang="zh-CN" dirty="0">
                <a:latin typeface="Consolas" panose="020B0609020204030204" pitchFamily="49" charset="0"/>
              </a:rPr>
              <a:t>}</a:t>
            </a:r>
          </a:p>
          <a:p>
            <a:endParaRPr lang="zh-CN" altLang="en-US" dirty="0">
              <a:latin typeface="Consolas" panose="020B0609020204030204" pitchFamily="49" charset="0"/>
            </a:endParaRPr>
          </a:p>
          <a:p>
            <a:r>
              <a:rPr lang="en-US" altLang="zh-CN" dirty="0">
                <a:solidFill>
                  <a:srgbClr val="C00000"/>
                </a:solidFill>
                <a:latin typeface="Consolas" panose="020B0609020204030204" pitchFamily="49" charset="0"/>
              </a:rPr>
              <a:t>template</a:t>
            </a:r>
            <a:r>
              <a:rPr lang="en-US" altLang="zh-CN" dirty="0">
                <a:latin typeface="Consolas" panose="020B0609020204030204" pitchFamily="49" charset="0"/>
              </a:rPr>
              <a:t>&lt;class A&gt;</a:t>
            </a:r>
          </a:p>
          <a:p>
            <a:r>
              <a:rPr lang="en-US" altLang="zh-CN" dirty="0" err="1">
                <a:solidFill>
                  <a:srgbClr val="C00000"/>
                </a:solidFill>
                <a:latin typeface="Consolas" panose="020B0609020204030204" pitchFamily="49" charset="0"/>
              </a:rPr>
              <a:t>int</a:t>
            </a:r>
            <a:r>
              <a:rPr lang="en-US" altLang="zh-CN" dirty="0">
                <a:latin typeface="Consolas" panose="020B0609020204030204" pitchFamily="49" charset="0"/>
              </a:rPr>
              <a:t> </a:t>
            </a:r>
            <a:r>
              <a:rPr lang="fr-FR" altLang="zh-CN" dirty="0">
                <a:latin typeface="Consolas" panose="020B0609020204030204" pitchFamily="49" charset="0"/>
              </a:rPr>
              <a:t>sum(</a:t>
            </a:r>
            <a:r>
              <a:rPr lang="fr-FR" altLang="zh-CN" dirty="0">
                <a:solidFill>
                  <a:srgbClr val="C00000"/>
                </a:solidFill>
                <a:latin typeface="Consolas" panose="020B0609020204030204" pitchFamily="49" charset="0"/>
              </a:rPr>
              <a:t>const</a:t>
            </a:r>
            <a:r>
              <a:rPr lang="fr-FR" altLang="zh-CN" dirty="0">
                <a:latin typeface="Consolas" panose="020B0609020204030204" pitchFamily="49" charset="0"/>
              </a:rPr>
              <a:t> A&amp; val1,</a:t>
            </a:r>
            <a:r>
              <a:rPr lang="fr-FR" altLang="zh-CN" dirty="0">
                <a:solidFill>
                  <a:srgbClr val="C00000"/>
                </a:solidFill>
                <a:latin typeface="Consolas" panose="020B0609020204030204" pitchFamily="49" charset="0"/>
              </a:rPr>
              <a:t> const</a:t>
            </a:r>
            <a:r>
              <a:rPr lang="fr-FR" altLang="zh-CN" dirty="0">
                <a:latin typeface="Consolas" panose="020B0609020204030204" pitchFamily="49" charset="0"/>
              </a:rPr>
              <a:t> A&amp; val2)</a:t>
            </a:r>
            <a:r>
              <a:rPr lang="zh-CN" altLang="en-US" dirty="0">
                <a:latin typeface="Consolas" panose="020B0609020204030204" pitchFamily="49" charset="0"/>
              </a:rPr>
              <a:t> </a:t>
            </a:r>
            <a:r>
              <a:rPr lang="en-US" altLang="zh-CN" dirty="0">
                <a:latin typeface="Consolas" panose="020B0609020204030204" pitchFamily="49" charset="0"/>
              </a:rPr>
              <a:t>{   </a:t>
            </a:r>
          </a:p>
          <a:p>
            <a:r>
              <a:rPr lang="en-US" altLang="zh-CN" dirty="0">
                <a:solidFill>
                  <a:schemeClr val="accent6">
                    <a:lumMod val="75000"/>
                  </a:schemeClr>
                </a:solidFill>
                <a:latin typeface="Consolas" panose="020B0609020204030204" pitchFamily="49" charset="0"/>
              </a:rPr>
              <a:t>//</a:t>
            </a:r>
            <a:r>
              <a:rPr lang="zh-CN" altLang="en-US" dirty="0">
                <a:solidFill>
                  <a:schemeClr val="accent6">
                    <a:lumMod val="75000"/>
                  </a:schemeClr>
                </a:solidFill>
                <a:latin typeface="Consolas" panose="020B0609020204030204" pitchFamily="49" charset="0"/>
              </a:rPr>
              <a:t>不是部分特化，而是重载函数</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“overload"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return</a:t>
            </a:r>
            <a:r>
              <a:rPr lang="en-US" altLang="zh-CN" dirty="0">
                <a:latin typeface="Consolas" panose="020B0609020204030204" pitchFamily="49" charset="0"/>
              </a:rPr>
              <a:t> </a:t>
            </a:r>
            <a:r>
              <a:rPr lang="en-US" altLang="zh-CN" dirty="0" err="1">
                <a:latin typeface="Consolas" panose="020B0609020204030204" pitchFamily="49" charset="0"/>
              </a:rPr>
              <a:t>int</a:t>
            </a:r>
            <a:r>
              <a:rPr lang="en-US" altLang="zh-CN" dirty="0">
                <a:latin typeface="Consolas" panose="020B0609020204030204" pitchFamily="49" charset="0"/>
              </a:rPr>
              <a:t>(val1 + val2);</a:t>
            </a:r>
          </a:p>
          <a:p>
            <a:r>
              <a:rPr lang="en-US" altLang="zh-CN" dirty="0">
                <a:latin typeface="Consolas" panose="020B0609020204030204" pitchFamily="49" charset="0"/>
              </a:rPr>
              <a:t>}</a:t>
            </a:r>
          </a:p>
          <a:p>
            <a:endParaRPr lang="en-US" altLang="zh-CN" dirty="0">
              <a:latin typeface="Consolas" panose="020B0609020204030204" pitchFamily="49" charset="0"/>
            </a:endParaRPr>
          </a:p>
        </p:txBody>
      </p:sp>
      <p:sp>
        <p:nvSpPr>
          <p:cNvPr id="6" name="文本框 5">
            <a:extLst>
              <a:ext uri="{FF2B5EF4-FFF2-40B4-BE49-F238E27FC236}">
                <a16:creationId xmlns:a16="http://schemas.microsoft.com/office/drawing/2014/main" id="{004CE2AA-01B1-4410-9329-927C17B69EE9}"/>
              </a:ext>
            </a:extLst>
          </p:cNvPr>
          <p:cNvSpPr txBox="1"/>
          <p:nvPr/>
        </p:nvSpPr>
        <p:spPr>
          <a:xfrm>
            <a:off x="5169915" y="1690689"/>
            <a:ext cx="4110421" cy="4524315"/>
          </a:xfrm>
          <a:prstGeom prst="rect">
            <a:avLst/>
          </a:prstGeom>
          <a:noFill/>
        </p:spPr>
        <p:txBody>
          <a:bodyPr wrap="none" rtlCol="0">
            <a:spAutoFit/>
          </a:bodyPr>
          <a:lstStyle/>
          <a:p>
            <a:r>
              <a:rPr lang="en-US" altLang="zh-CN" dirty="0" err="1">
                <a:solidFill>
                  <a:srgbClr val="C00000"/>
                </a:solidFill>
                <a:latin typeface="Consolas" panose="020B0609020204030204" pitchFamily="49" charset="0"/>
              </a:rPr>
              <a:t>int</a:t>
            </a:r>
            <a:r>
              <a:rPr lang="en-US" altLang="zh-CN" dirty="0">
                <a:solidFill>
                  <a:srgbClr val="C00000"/>
                </a:solidFill>
                <a:latin typeface="Consolas" panose="020B0609020204030204" pitchFamily="49" charset="0"/>
              </a:rPr>
              <a:t> main()</a:t>
            </a:r>
            <a:r>
              <a:rPr lang="zh-CN" altLang="en-US" dirty="0">
                <a:solidFill>
                  <a:srgbClr val="C00000"/>
                </a:solidFill>
                <a:latin typeface="Consolas" panose="020B0609020204030204" pitchFamily="49" charset="0"/>
              </a:rPr>
              <a:t> </a:t>
            </a:r>
            <a:r>
              <a:rPr lang="en-US" altLang="zh-CN" dirty="0">
                <a:solidFill>
                  <a:srgbClr val="C00000"/>
                </a:solidFill>
                <a:latin typeface="Consolas" panose="020B0609020204030204" pitchFamily="49" charset="0"/>
              </a:rPr>
              <a:t>{</a:t>
            </a:r>
          </a:p>
          <a:p>
            <a:r>
              <a:rPr lang="en-US" altLang="zh-CN" dirty="0">
                <a:solidFill>
                  <a:srgbClr val="C00000"/>
                </a:solidFill>
                <a:latin typeface="Consolas" panose="020B0609020204030204" pitchFamily="49" charset="0"/>
              </a:rPr>
              <a:t>    float y = sum&lt;float, float&gt;</a:t>
            </a:r>
          </a:p>
          <a:p>
            <a:r>
              <a:rPr lang="en-US" altLang="zh-CN" dirty="0">
                <a:solidFill>
                  <a:srgbClr val="C00000"/>
                </a:solidFill>
                <a:latin typeface="Consolas" panose="020B0609020204030204" pitchFamily="49" charset="0"/>
              </a:rPr>
              <a:t>                (1.4, 2.4);</a:t>
            </a:r>
          </a:p>
          <a:p>
            <a:r>
              <a:rPr lang="en-US" altLang="zh-CN" dirty="0">
                <a:solidFill>
                  <a:srgbClr val="C00000"/>
                </a:solidFill>
                <a:latin typeface="Consolas" panose="020B0609020204030204" pitchFamily="49" charset="0"/>
              </a:rPr>
              <a:t>    </a:t>
            </a:r>
            <a:r>
              <a:rPr lang="en-US" altLang="zh-CN" dirty="0" err="1">
                <a:solidFill>
                  <a:srgbClr val="C00000"/>
                </a:solidFill>
                <a:latin typeface="Consolas" panose="020B0609020204030204" pitchFamily="49" charset="0"/>
              </a:rPr>
              <a:t>cout</a:t>
            </a:r>
            <a:r>
              <a:rPr lang="en-US" altLang="zh-CN" dirty="0">
                <a:solidFill>
                  <a:srgbClr val="C00000"/>
                </a:solidFill>
                <a:latin typeface="Consolas" panose="020B0609020204030204" pitchFamily="49" charset="0"/>
              </a:rPr>
              <a:t> &lt;&lt; y &lt;&lt; </a:t>
            </a:r>
            <a:r>
              <a:rPr lang="en-US" altLang="zh-CN" dirty="0" err="1">
                <a:solidFill>
                  <a:srgbClr val="C00000"/>
                </a:solidFill>
                <a:latin typeface="Consolas" panose="020B0609020204030204" pitchFamily="49" charset="0"/>
              </a:rPr>
              <a:t>endl</a:t>
            </a:r>
            <a:r>
              <a:rPr lang="en-US" altLang="zh-CN" dirty="0">
                <a:solidFill>
                  <a:srgbClr val="C00000"/>
                </a:solidFill>
                <a:latin typeface="Consolas" panose="020B0609020204030204" pitchFamily="49" charset="0"/>
              </a:rPr>
              <a:t>;</a:t>
            </a:r>
          </a:p>
          <a:p>
            <a:r>
              <a:rPr lang="en-US" altLang="zh-CN" dirty="0">
                <a:solidFill>
                  <a:srgbClr val="C00000"/>
                </a:solidFill>
                <a:latin typeface="Consolas" panose="020B0609020204030204" pitchFamily="49" charset="0"/>
              </a:rPr>
              <a:t>    </a:t>
            </a:r>
            <a:r>
              <a:rPr lang="en-US" altLang="zh-CN" dirty="0" err="1">
                <a:solidFill>
                  <a:srgbClr val="C00000"/>
                </a:solidFill>
                <a:latin typeface="Consolas" panose="020B0609020204030204" pitchFamily="49" charset="0"/>
              </a:rPr>
              <a:t>int</a:t>
            </a:r>
            <a:r>
              <a:rPr lang="en-US" altLang="zh-CN" dirty="0">
                <a:solidFill>
                  <a:srgbClr val="C00000"/>
                </a:solidFill>
                <a:latin typeface="Consolas" panose="020B0609020204030204" pitchFamily="49" charset="0"/>
              </a:rPr>
              <a:t> x = sum(1, 2);</a:t>
            </a:r>
          </a:p>
          <a:p>
            <a:r>
              <a:rPr lang="en-US" altLang="zh-CN" dirty="0">
                <a:solidFill>
                  <a:srgbClr val="C00000"/>
                </a:solidFill>
                <a:latin typeface="Consolas" panose="020B0609020204030204" pitchFamily="49" charset="0"/>
              </a:rPr>
              <a:t>    </a:t>
            </a:r>
            <a:r>
              <a:rPr lang="en-US" altLang="zh-CN" dirty="0" err="1">
                <a:solidFill>
                  <a:srgbClr val="C00000"/>
                </a:solidFill>
                <a:latin typeface="Consolas" panose="020B0609020204030204" pitchFamily="49" charset="0"/>
              </a:rPr>
              <a:t>cout</a:t>
            </a:r>
            <a:r>
              <a:rPr lang="en-US" altLang="zh-CN" dirty="0">
                <a:solidFill>
                  <a:srgbClr val="C00000"/>
                </a:solidFill>
                <a:latin typeface="Consolas" panose="020B0609020204030204" pitchFamily="49" charset="0"/>
              </a:rPr>
              <a:t> &lt;&lt; x &lt;&lt; </a:t>
            </a:r>
            <a:r>
              <a:rPr lang="en-US" altLang="zh-CN" dirty="0" err="1">
                <a:solidFill>
                  <a:srgbClr val="C00000"/>
                </a:solidFill>
                <a:latin typeface="Consolas" panose="020B0609020204030204" pitchFamily="49" charset="0"/>
              </a:rPr>
              <a:t>endl</a:t>
            </a:r>
            <a:r>
              <a:rPr lang="en-US" altLang="zh-CN" dirty="0">
                <a:solidFill>
                  <a:srgbClr val="C00000"/>
                </a:solidFill>
                <a:latin typeface="Consolas" panose="020B0609020204030204" pitchFamily="49" charset="0"/>
              </a:rPr>
              <a:t>;</a:t>
            </a:r>
          </a:p>
          <a:p>
            <a:r>
              <a:rPr lang="en-US" altLang="zh-CN" dirty="0">
                <a:solidFill>
                  <a:srgbClr val="C00000"/>
                </a:solidFill>
                <a:latin typeface="Consolas" panose="020B0609020204030204" pitchFamily="49" charset="0"/>
              </a:rPr>
              <a:t>}</a:t>
            </a:r>
            <a:endParaRPr lang="en-US" altLang="zh-CN" dirty="0"/>
          </a:p>
          <a:p>
            <a:endParaRPr lang="en-US" altLang="zh-CN" dirty="0"/>
          </a:p>
          <a:p>
            <a:endParaRPr lang="en-US" altLang="zh-CN" dirty="0"/>
          </a:p>
          <a:p>
            <a:endParaRPr lang="en-US" altLang="zh-CN" dirty="0"/>
          </a:p>
          <a:p>
            <a:endParaRPr lang="en-US" altLang="zh-CN" dirty="0"/>
          </a:p>
          <a:p>
            <a:r>
              <a:rPr lang="zh-CN" altLang="en-US" dirty="0">
                <a:solidFill>
                  <a:schemeClr val="accent6">
                    <a:lumMod val="75000"/>
                  </a:schemeClr>
                </a:solidFill>
              </a:rPr>
              <a:t>运行结果：</a:t>
            </a:r>
            <a:endParaRPr lang="en-US" altLang="zh-CN" dirty="0">
              <a:solidFill>
                <a:schemeClr val="accent6">
                  <a:lumMod val="75000"/>
                </a:schemeClr>
              </a:solidFill>
            </a:endParaRPr>
          </a:p>
          <a:p>
            <a:r>
              <a:rPr lang="en-US" altLang="zh-CN" dirty="0">
                <a:solidFill>
                  <a:schemeClr val="accent6">
                    <a:lumMod val="75000"/>
                  </a:schemeClr>
                </a:solidFill>
              </a:rPr>
              <a:t>using template</a:t>
            </a:r>
          </a:p>
          <a:p>
            <a:r>
              <a:rPr lang="en-US" altLang="zh-CN" dirty="0">
                <a:solidFill>
                  <a:schemeClr val="accent6">
                    <a:lumMod val="75000"/>
                  </a:schemeClr>
                </a:solidFill>
              </a:rPr>
              <a:t>3.8</a:t>
            </a:r>
          </a:p>
          <a:p>
            <a:r>
              <a:rPr lang="en-US" altLang="zh-CN" dirty="0">
                <a:solidFill>
                  <a:schemeClr val="accent6">
                    <a:lumMod val="75000"/>
                  </a:schemeClr>
                </a:solidFill>
              </a:rPr>
              <a:t>overload</a:t>
            </a:r>
          </a:p>
          <a:p>
            <a:r>
              <a:rPr lang="en-US" altLang="zh-CN" dirty="0">
                <a:solidFill>
                  <a:schemeClr val="accent6">
                    <a:lumMod val="75000"/>
                  </a:schemeClr>
                </a:solidFill>
              </a:rPr>
              <a:t>3</a:t>
            </a:r>
          </a:p>
        </p:txBody>
      </p:sp>
    </p:spTree>
    <p:extLst>
      <p:ext uri="{BB962C8B-B14F-4D97-AF65-F5344CB8AC3E}">
        <p14:creationId xmlns:p14="http://schemas.microsoft.com/office/powerpoint/2010/main" val="270012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类模板特化</a:t>
            </a:r>
          </a:p>
        </p:txBody>
      </p:sp>
      <p:sp>
        <p:nvSpPr>
          <p:cNvPr id="3" name="内容占位符 2"/>
          <p:cNvSpPr>
            <a:spLocks noGrp="1"/>
          </p:cNvSpPr>
          <p:nvPr>
            <p:ph idx="1"/>
          </p:nvPr>
        </p:nvSpPr>
        <p:spPr>
          <a:xfrm>
            <a:off x="628650" y="1690689"/>
            <a:ext cx="8047806" cy="4009356"/>
          </a:xfrm>
        </p:spPr>
        <p:txBody>
          <a:bodyPr>
            <a:normAutofit/>
          </a:bodyPr>
          <a:lstStyle/>
          <a:p>
            <a:pPr>
              <a:lnSpc>
                <a:spcPct val="100000"/>
              </a:lnSpc>
              <a:buSzPct val="75000"/>
              <a:buFont typeface="Wingdings" panose="05000000000000000000" pitchFamily="2" charset="2"/>
              <a:buChar char="n"/>
            </a:pPr>
            <a:r>
              <a:rPr lang="zh-CN" altLang="zh-CN" b="1" kern="100" dirty="0">
                <a:solidFill>
                  <a:srgbClr val="003366"/>
                </a:solidFill>
                <a:latin typeface="华文楷体" panose="02010600040101010101" pitchFamily="2" charset="-122"/>
                <a:ea typeface="华文楷体" panose="02010600040101010101" pitchFamily="2" charset="-122"/>
                <a:cs typeface="STKaiti" charset="-122"/>
              </a:rPr>
              <a:t>对于类模板，</a:t>
            </a:r>
            <a:r>
              <a:rPr lang="zh-CN" altLang="zh-CN" b="1" kern="100" dirty="0">
                <a:solidFill>
                  <a:srgbClr val="FF0000"/>
                </a:solidFill>
                <a:latin typeface="华文楷体" panose="02010600040101010101" pitchFamily="2" charset="-122"/>
                <a:ea typeface="华文楷体" panose="02010600040101010101" pitchFamily="2" charset="-122"/>
                <a:cs typeface="STKaiti" charset="-122"/>
              </a:rPr>
              <a:t>允许部分</a:t>
            </a:r>
            <a:r>
              <a:rPr lang="zh-CN" altLang="zh-CN" b="1" kern="100" dirty="0">
                <a:solidFill>
                  <a:srgbClr val="003366"/>
                </a:solidFill>
                <a:latin typeface="华文楷体" panose="02010600040101010101" pitchFamily="2" charset="-122"/>
                <a:ea typeface="华文楷体" panose="02010600040101010101" pitchFamily="2" charset="-122"/>
                <a:cs typeface="STKaiti" charset="-122"/>
              </a:rPr>
              <a:t>特化，即部分限制模板的通用性，如</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通用模板为：</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457200" lvl="1" indent="0">
              <a:lnSpc>
                <a:spcPct val="100000"/>
              </a:lnSpc>
              <a:buSzPct val="75000"/>
              <a:buNone/>
            </a:pPr>
            <a:r>
              <a:rPr lang="en-US" altLang="zh-CN" kern="100" dirty="0">
                <a:solidFill>
                  <a:srgbClr val="000000"/>
                </a:solidFill>
                <a:latin typeface="Consolas" panose="020B0609020204030204" pitchFamily="49" charset="0"/>
                <a:ea typeface="华文楷体" panose="02010600040101010101" pitchFamily="2" charset="-122"/>
                <a:cs typeface="华文楷体" panose="02010600040101010101" pitchFamily="2" charset="-122"/>
              </a:rPr>
              <a:t>t</a:t>
            </a:r>
            <a:r>
              <a:rPr lang="en-US" altLang="zh-CN" dirty="0">
                <a:solidFill>
                  <a:srgbClr val="000000"/>
                </a:solidFill>
                <a:latin typeface="Consolas" panose="020B0609020204030204" pitchFamily="49" charset="0"/>
                <a:ea typeface="华文楷体" panose="02010600040101010101" pitchFamily="2" charset="-122"/>
                <a:cs typeface="Consolas" charset="0"/>
              </a:rPr>
              <a:t>emplate&lt;</a:t>
            </a:r>
            <a:r>
              <a:rPr lang="en-US" altLang="zh-CN" dirty="0" err="1">
                <a:solidFill>
                  <a:srgbClr val="000000"/>
                </a:solidFill>
                <a:latin typeface="Consolas" panose="020B0609020204030204" pitchFamily="49" charset="0"/>
                <a:ea typeface="华文楷体" panose="02010600040101010101" pitchFamily="2" charset="-122"/>
                <a:cs typeface="Consolas" charset="0"/>
              </a:rPr>
              <a:t>typename</a:t>
            </a:r>
            <a:r>
              <a:rPr lang="en-US" altLang="zh-CN" dirty="0">
                <a:solidFill>
                  <a:srgbClr val="000000"/>
                </a:solidFill>
                <a:latin typeface="Consolas" panose="020B0609020204030204" pitchFamily="49" charset="0"/>
                <a:ea typeface="华文楷体" panose="02010600040101010101" pitchFamily="2" charset="-122"/>
                <a:cs typeface="Consolas" charset="0"/>
              </a:rPr>
              <a:t> T1, </a:t>
            </a:r>
            <a:r>
              <a:rPr lang="en-US" altLang="zh-CN" dirty="0" err="1">
                <a:solidFill>
                  <a:srgbClr val="000000"/>
                </a:solidFill>
                <a:latin typeface="Consolas" panose="020B0609020204030204" pitchFamily="49" charset="0"/>
                <a:ea typeface="华文楷体" panose="02010600040101010101" pitchFamily="2" charset="-122"/>
                <a:cs typeface="Consolas" charset="0"/>
              </a:rPr>
              <a:t>typename</a:t>
            </a:r>
            <a:r>
              <a:rPr lang="en-US" altLang="zh-CN" dirty="0">
                <a:solidFill>
                  <a:srgbClr val="000000"/>
                </a:solidFill>
                <a:latin typeface="Consolas" panose="020B0609020204030204" pitchFamily="49" charset="0"/>
                <a:ea typeface="华文楷体" panose="02010600040101010101" pitchFamily="2" charset="-122"/>
                <a:cs typeface="Consolas" charset="0"/>
              </a:rPr>
              <a:t> T2&gt; class A</a:t>
            </a:r>
            <a:r>
              <a:rPr lang="en-US" altLang="zh-CN" dirty="0">
                <a:solidFill>
                  <a:srgbClr val="FF0000"/>
                </a:solidFill>
                <a:latin typeface="Consolas" panose="020B0609020204030204" pitchFamily="49" charset="0"/>
                <a:ea typeface="华文楷体" panose="02010600040101010101" pitchFamily="2" charset="-122"/>
                <a:cs typeface="Consolas" charset="0"/>
              </a:rPr>
              <a:t> </a:t>
            </a:r>
            <a:r>
              <a:rPr lang="en-US" altLang="zh-CN" dirty="0">
                <a:solidFill>
                  <a:srgbClr val="000000"/>
                </a:solidFill>
                <a:latin typeface="Consolas" panose="020B0609020204030204" pitchFamily="49" charset="0"/>
                <a:ea typeface="华文楷体" panose="02010600040101010101" pitchFamily="2" charset="-122"/>
                <a:cs typeface="Consolas" charset="0"/>
              </a:rPr>
              <a:t>{ ... }</a:t>
            </a: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部分特化：第二个类型指定为</a:t>
            </a:r>
            <a:r>
              <a:rPr lang="en-US" altLang="zh-CN" b="1" kern="100" dirty="0" err="1">
                <a:solidFill>
                  <a:srgbClr val="003366"/>
                </a:solidFill>
                <a:latin typeface="Consolas" panose="020B0609020204030204" pitchFamily="49" charset="0"/>
                <a:ea typeface="华文楷体" panose="02010600040101010101" pitchFamily="2" charset="-122"/>
                <a:cs typeface="STKaiti" charset="-122"/>
              </a:rPr>
              <a:t>int</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marL="457200" lvl="1" indent="0">
              <a:lnSpc>
                <a:spcPct val="100000"/>
              </a:lnSpc>
              <a:buSzPct val="75000"/>
              <a:buNone/>
            </a:pP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template&lt;</a:t>
            </a:r>
            <a:r>
              <a:rPr lang="en-US" altLang="zh-CN" kern="100" dirty="0" err="1">
                <a:solidFill>
                  <a:srgbClr val="000000"/>
                </a:solidFill>
                <a:latin typeface="Consolas" panose="020B0609020204030204" pitchFamily="49" charset="0"/>
                <a:ea typeface="华文楷体" panose="02010600040101010101" pitchFamily="2" charset="-122"/>
                <a:cs typeface="Consolas" panose="020B0609020204030204" pitchFamily="49" charset="0"/>
              </a:rPr>
              <a:t>typename</a:t>
            </a: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T1&gt; class A&lt;T1, </a:t>
            </a:r>
            <a:r>
              <a:rPr lang="en-US" altLang="zh-CN" kern="100" dirty="0" err="1">
                <a:solidFill>
                  <a:srgbClr val="FF0000"/>
                </a:solidFill>
                <a:latin typeface="Consolas" panose="020B0609020204030204" pitchFamily="49" charset="0"/>
                <a:ea typeface="华文楷体" panose="02010600040101010101" pitchFamily="2" charset="-122"/>
                <a:cs typeface="Consolas" panose="020B0609020204030204" pitchFamily="49" charset="0"/>
              </a:rPr>
              <a:t>int</a:t>
            </a: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&gt; {...}; </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全部特化：指定所有类型</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457200" lvl="1" indent="0">
              <a:lnSpc>
                <a:spcPct val="100000"/>
              </a:lnSpc>
              <a:buSzPct val="75000"/>
              <a:buNone/>
            </a:pPr>
            <a:r>
              <a:rPr lang="en-US" altLang="zh-CN" kern="100" dirty="0">
                <a:solidFill>
                  <a:srgbClr val="000000"/>
                </a:solidFill>
                <a:latin typeface="Consolas" panose="020B0609020204030204" pitchFamily="49" charset="0"/>
                <a:ea typeface="华文楷体" panose="02010600040101010101" pitchFamily="2" charset="-122"/>
                <a:cs typeface="华文楷体" panose="02010600040101010101" pitchFamily="2" charset="-122"/>
              </a:rPr>
              <a:t>t</a:t>
            </a:r>
            <a:r>
              <a:rPr lang="en-US" altLang="zh-CN" dirty="0">
                <a:solidFill>
                  <a:srgbClr val="000000"/>
                </a:solidFill>
                <a:latin typeface="Consolas" panose="020B0609020204030204" pitchFamily="49" charset="0"/>
                <a:ea typeface="华文楷体" panose="02010600040101010101" pitchFamily="2" charset="-122"/>
                <a:cs typeface="Consolas" charset="0"/>
              </a:rPr>
              <a:t>emplate&lt;&gt; class A&lt;</a:t>
            </a:r>
            <a:r>
              <a:rPr lang="en-US" altLang="zh-CN" dirty="0" err="1">
                <a:solidFill>
                  <a:srgbClr val="FF0000"/>
                </a:solidFill>
                <a:latin typeface="Consolas" panose="020B0609020204030204" pitchFamily="49" charset="0"/>
                <a:ea typeface="华文楷体" panose="02010600040101010101" pitchFamily="2" charset="-122"/>
                <a:cs typeface="Consolas" charset="0"/>
              </a:rPr>
              <a:t>int</a:t>
            </a:r>
            <a:r>
              <a:rPr lang="en-US" altLang="zh-CN" dirty="0">
                <a:solidFill>
                  <a:srgbClr val="000000"/>
                </a:solidFill>
                <a:latin typeface="Consolas" panose="020B0609020204030204" pitchFamily="49" charset="0"/>
                <a:ea typeface="华文楷体" panose="02010600040101010101" pitchFamily="2" charset="-122"/>
                <a:cs typeface="Consolas" charset="0"/>
              </a:rPr>
              <a:t>, </a:t>
            </a:r>
            <a:r>
              <a:rPr lang="en-US" altLang="zh-CN" dirty="0" err="1">
                <a:solidFill>
                  <a:srgbClr val="FF0000"/>
                </a:solidFill>
                <a:latin typeface="Consolas" panose="020B0609020204030204" pitchFamily="49" charset="0"/>
                <a:ea typeface="华文楷体" panose="02010600040101010101" pitchFamily="2" charset="-122"/>
                <a:cs typeface="Consolas" charset="0"/>
              </a:rPr>
              <a:t>int</a:t>
            </a:r>
            <a:r>
              <a:rPr lang="en-US" altLang="zh-CN" dirty="0">
                <a:solidFill>
                  <a:srgbClr val="000000"/>
                </a:solidFill>
                <a:latin typeface="Consolas" panose="020B0609020204030204" pitchFamily="49" charset="0"/>
                <a:ea typeface="华文楷体" panose="02010600040101010101" pitchFamily="2" charset="-122"/>
                <a:cs typeface="Consolas" charset="0"/>
              </a:rPr>
              <a:t>&gt; { ... }</a:t>
            </a: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18</a:t>
            </a:fld>
            <a:endParaRPr lang="en-US" altLang="zh-CN" dirty="0"/>
          </a:p>
        </p:txBody>
      </p:sp>
    </p:spTree>
    <p:extLst>
      <p:ext uri="{BB962C8B-B14F-4D97-AF65-F5344CB8AC3E}">
        <p14:creationId xmlns:p14="http://schemas.microsoft.com/office/powerpoint/2010/main" val="42044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类模板特化</a:t>
            </a:r>
          </a:p>
        </p:txBody>
      </p:sp>
      <p:sp>
        <p:nvSpPr>
          <p:cNvPr id="3" name="内容占位符 2"/>
          <p:cNvSpPr>
            <a:spLocks noGrp="1"/>
          </p:cNvSpPr>
          <p:nvPr>
            <p:ph idx="1"/>
          </p:nvPr>
        </p:nvSpPr>
        <p:spPr>
          <a:xfrm>
            <a:off x="628650" y="1690689"/>
            <a:ext cx="8047806" cy="4665662"/>
          </a:xfrm>
        </p:spPr>
        <p:txBody>
          <a:bodyPr>
            <a:normAutofit fontScale="85000" lnSpcReduction="20000"/>
          </a:bodyPr>
          <a:lstStyle/>
          <a:p>
            <a:pPr marL="0" indent="0">
              <a:lnSpc>
                <a:spcPct val="100000"/>
              </a:lnSpc>
              <a:buSzPct val="75000"/>
              <a:buNone/>
            </a:pPr>
            <a:r>
              <a:rPr lang="en-US" altLang="zh-CN" kern="100" dirty="0">
                <a:solidFill>
                  <a:srgbClr val="FF0000"/>
                </a:solidFill>
                <a:latin typeface="Consolas" panose="020B0609020204030204" pitchFamily="49" charset="0"/>
                <a:ea typeface="华文楷体" panose="02010600040101010101" pitchFamily="2" charset="-122"/>
                <a:cs typeface="STKaiti" charset="-122"/>
              </a:rPr>
              <a:t>template&lt;class T&gt;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class compare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public:</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bool operator () (T a, T b) </a:t>
            </a:r>
            <a:r>
              <a:rPr lang="en-US" altLang="zh-CN" kern="100" dirty="0" err="1">
                <a:latin typeface="Consolas" panose="020B0609020204030204" pitchFamily="49" charset="0"/>
                <a:ea typeface="华文楷体" panose="02010600040101010101" pitchFamily="2" charset="-122"/>
                <a:cs typeface="STKaiti" charset="-122"/>
              </a:rPr>
              <a:t>const</a:t>
            </a:r>
            <a:endParaRPr lang="en-US" altLang="zh-CN" kern="100" dirty="0">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 return a &gt; b;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a:t>
            </a:r>
          </a:p>
          <a:p>
            <a:pPr marL="0" indent="0">
              <a:lnSpc>
                <a:spcPct val="100000"/>
              </a:lnSpc>
              <a:buSzPct val="75000"/>
              <a:buNone/>
            </a:pPr>
            <a:r>
              <a:rPr lang="en-US" altLang="zh-CN" kern="100" dirty="0" err="1">
                <a:latin typeface="Consolas" panose="020B0609020204030204" pitchFamily="49" charset="0"/>
                <a:ea typeface="华文楷体" panose="02010600040101010101" pitchFamily="2" charset="-122"/>
                <a:cs typeface="STKaiti" charset="-122"/>
              </a:rPr>
              <a:t>int</a:t>
            </a:r>
            <a:r>
              <a:rPr lang="zh-CN" altLang="en-US" kern="100" dirty="0">
                <a:latin typeface="Consolas" panose="020B0609020204030204" pitchFamily="49" charset="0"/>
                <a:ea typeface="华文楷体" panose="02010600040101010101" pitchFamily="2" charset="-122"/>
                <a:cs typeface="STKaiti" charset="-122"/>
              </a:rPr>
              <a:t> </a:t>
            </a:r>
            <a:r>
              <a:rPr lang="en-US" altLang="zh-CN" kern="100" dirty="0">
                <a:latin typeface="Consolas" panose="020B0609020204030204" pitchFamily="49" charset="0"/>
                <a:ea typeface="华文楷体" panose="02010600040101010101" pitchFamily="2" charset="-122"/>
                <a:cs typeface="STKaiti" charset="-122"/>
              </a:rPr>
              <a:t>main()</a:t>
            </a:r>
            <a:r>
              <a:rPr lang="zh-CN" altLang="en-US" kern="100" dirty="0">
                <a:latin typeface="Consolas" panose="020B0609020204030204" pitchFamily="49" charset="0"/>
                <a:ea typeface="华文楷体" panose="02010600040101010101" pitchFamily="2" charset="-122"/>
                <a:cs typeface="STKaiti" charset="-122"/>
              </a:rPr>
              <a:t> </a:t>
            </a:r>
            <a:r>
              <a:rPr lang="en-US" altLang="zh-CN" kern="100" dirty="0">
                <a:latin typeface="Consolas" panose="020B0609020204030204" pitchFamily="49" charset="0"/>
                <a:ea typeface="华文楷体" panose="02010600040101010101" pitchFamily="2" charset="-122"/>
                <a:cs typeface="STKaiti" charset="-122"/>
              </a:rPr>
              <a:t>{</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compare&lt;</a:t>
            </a:r>
            <a:r>
              <a:rPr lang="en-US" altLang="zh-CN" kern="100" dirty="0" err="1">
                <a:latin typeface="Consolas" panose="020B0609020204030204" pitchFamily="49" charset="0"/>
                <a:ea typeface="华文楷体" panose="02010600040101010101" pitchFamily="2" charset="-122"/>
                <a:cs typeface="STKaiti" charset="-122"/>
              </a:rPr>
              <a:t>int</a:t>
            </a:r>
            <a:r>
              <a:rPr lang="en-US" altLang="zh-CN" kern="100" dirty="0">
                <a:latin typeface="Consolas" panose="020B0609020204030204" pitchFamily="49" charset="0"/>
                <a:ea typeface="华文楷体" panose="02010600040101010101" pitchFamily="2" charset="-122"/>
                <a:cs typeface="STKaiti" charset="-122"/>
              </a:rPr>
              <a:t>&gt;</a:t>
            </a:r>
            <a:r>
              <a:rPr lang="zh-CN" altLang="en-US" kern="100" dirty="0">
                <a:latin typeface="Consolas" panose="020B0609020204030204" pitchFamily="49" charset="0"/>
                <a:ea typeface="华文楷体" panose="02010600040101010101" pitchFamily="2" charset="-122"/>
                <a:cs typeface="STKaiti" charset="-122"/>
              </a:rPr>
              <a:t> </a:t>
            </a:r>
            <a:r>
              <a:rPr lang="en-US" altLang="zh-CN" kern="100" dirty="0">
                <a:latin typeface="Consolas" panose="020B0609020204030204" pitchFamily="49" charset="0"/>
                <a:ea typeface="华文楷体" panose="02010600040101010101" pitchFamily="2" charset="-122"/>
                <a:cs typeface="STKaiti" charset="-122"/>
              </a:rPr>
              <a:t>comp;</a:t>
            </a:r>
            <a:r>
              <a:rPr lang="en-US" altLang="zh-CN" b="1" kern="100" dirty="0">
                <a:solidFill>
                  <a:srgbClr val="008000"/>
                </a:solidFill>
                <a:latin typeface="Consolas" panose="020B0609020204030204" pitchFamily="49" charset="0"/>
                <a:ea typeface="华文楷体" panose="02010600040101010101" pitchFamily="2" charset="-122"/>
                <a:cs typeface="STKaiti" charset="-122"/>
              </a:rPr>
              <a:t>//</a:t>
            </a:r>
            <a:r>
              <a:rPr lang="zh-CN" altLang="en-US" b="1" kern="100" dirty="0">
                <a:solidFill>
                  <a:srgbClr val="008000"/>
                </a:solidFill>
                <a:latin typeface="Consolas" panose="020B0609020204030204" pitchFamily="49" charset="0"/>
                <a:ea typeface="华文楷体" panose="02010600040101010101" pitchFamily="2" charset="-122"/>
                <a:cs typeface="STKaiti" charset="-122"/>
              </a:rPr>
              <a:t>定义模板类对象</a:t>
            </a:r>
            <a:endParaRPr lang="en-US" altLang="zh-CN" b="1" kern="100" dirty="0">
              <a:solidFill>
                <a:srgbClr val="008000"/>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comp(3,</a:t>
            </a:r>
            <a:r>
              <a:rPr lang="zh-CN" altLang="en-US" kern="100" dirty="0">
                <a:latin typeface="Consolas" panose="020B0609020204030204" pitchFamily="49" charset="0"/>
                <a:ea typeface="华文楷体" panose="02010600040101010101" pitchFamily="2" charset="-122"/>
                <a:cs typeface="STKaiti" charset="-122"/>
              </a:rPr>
              <a:t> </a:t>
            </a:r>
            <a:r>
              <a:rPr lang="en-US" altLang="zh-CN" kern="100" dirty="0">
                <a:latin typeface="Consolas" panose="020B0609020204030204" pitchFamily="49" charset="0"/>
                <a:ea typeface="华文楷体" panose="02010600040101010101" pitchFamily="2" charset="-122"/>
                <a:cs typeface="STKaiti" charset="-122"/>
              </a:rPr>
              <a:t>4);</a:t>
            </a:r>
            <a:r>
              <a:rPr lang="zh-CN" altLang="en-US" kern="100" dirty="0">
                <a:latin typeface="Consolas" panose="020B0609020204030204" pitchFamily="49" charset="0"/>
                <a:ea typeface="华文楷体" panose="02010600040101010101" pitchFamily="2" charset="-122"/>
                <a:cs typeface="STKaiti" charset="-122"/>
              </a:rPr>
              <a:t> </a:t>
            </a:r>
            <a:r>
              <a:rPr lang="en-US" altLang="zh-CN" b="1" kern="100" dirty="0">
                <a:solidFill>
                  <a:srgbClr val="008000"/>
                </a:solidFill>
                <a:latin typeface="Consolas" panose="020B0609020204030204" pitchFamily="49" charset="0"/>
                <a:ea typeface="华文楷体" panose="02010600040101010101" pitchFamily="2" charset="-122"/>
                <a:cs typeface="STKaiti" charset="-122"/>
              </a:rPr>
              <a:t>//</a:t>
            </a:r>
            <a:r>
              <a:rPr lang="zh-CN" altLang="en-US" b="1" kern="100" dirty="0">
                <a:solidFill>
                  <a:srgbClr val="008000"/>
                </a:solidFill>
                <a:latin typeface="Consolas" panose="020B0609020204030204" pitchFamily="49" charset="0"/>
                <a:ea typeface="华文楷体" panose="02010600040101010101" pitchFamily="2" charset="-122"/>
                <a:cs typeface="STKaiti" charset="-122"/>
              </a:rPr>
              <a:t>函数对象调用</a:t>
            </a:r>
            <a:endParaRPr lang="en-US" altLang="zh-CN" b="1" kern="100" dirty="0">
              <a:solidFill>
                <a:srgbClr val="008000"/>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a:t>
            </a: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这是一个计算</a:t>
            </a:r>
            <a:r>
              <a:rPr lang="en-US" altLang="zh-CN" b="1" kern="100" dirty="0">
                <a:solidFill>
                  <a:srgbClr val="003366"/>
                </a:solidFill>
                <a:latin typeface="Consolas" panose="020B0609020204030204" pitchFamily="49" charset="0"/>
                <a:ea typeface="华文楷体" panose="02010600040101010101" pitchFamily="2" charset="-122"/>
                <a:cs typeface="STKaiti" charset="-122"/>
              </a:rPr>
              <a:t>a&gt;b</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的比较函数对象</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19</a:t>
            </a:fld>
            <a:endParaRPr lang="en-US" altLang="zh-CN" dirty="0"/>
          </a:p>
        </p:txBody>
      </p:sp>
    </p:spTree>
    <p:extLst>
      <p:ext uri="{BB962C8B-B14F-4D97-AF65-F5344CB8AC3E}">
        <p14:creationId xmlns:p14="http://schemas.microsoft.com/office/powerpoint/2010/main" val="400191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base">
              <a:spcAft>
                <a:spcPct val="0"/>
              </a:spcAft>
            </a:pPr>
            <a:r>
              <a:rPr lang="zh-CN" altLang="en-US" b="1" dirty="0">
                <a:latin typeface="微软雅黑" panose="020B0503020204020204" pitchFamily="34" charset="-122"/>
                <a:ea typeface="微软雅黑" panose="020B0503020204020204" pitchFamily="34" charset="-122"/>
              </a:rPr>
              <a:t>本讲内容提要</a:t>
            </a:r>
            <a:endParaRPr lang="en-US"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p:txBody>
          <a:bodyPr/>
          <a:lstStyle/>
          <a:p>
            <a:pPr fontAlgn="base">
              <a:spcAft>
                <a:spcPct val="0"/>
              </a:spcAft>
              <a:buSzPct val="75000"/>
              <a:buFont typeface="Wingdings" panose="05000000000000000000" pitchFamily="2" charset="2"/>
              <a:buChar char="n"/>
            </a:pPr>
            <a:r>
              <a:rPr lang="en-US" altLang="zh-CN" b="1" dirty="0">
                <a:solidFill>
                  <a:srgbClr val="003366"/>
                </a:solidFill>
                <a:latin typeface="Consolas" panose="020B0609020204030204" pitchFamily="49" charset="0"/>
                <a:ea typeface="华文楷体" panose="02010600040101010101" pitchFamily="2" charset="-122"/>
              </a:rPr>
              <a:t>7.1 </a:t>
            </a:r>
            <a:r>
              <a:rPr lang="zh-CN" altLang="en-US" b="1" dirty="0">
                <a:solidFill>
                  <a:srgbClr val="003366"/>
                </a:solidFill>
                <a:latin typeface="Consolas" panose="020B0609020204030204" pitchFamily="49" charset="0"/>
                <a:ea typeface="华文楷体" panose="02010600040101010101" pitchFamily="2" charset="-122"/>
              </a:rPr>
              <a:t>函数模板和类模板</a:t>
            </a:r>
          </a:p>
          <a:p>
            <a:pPr fontAlgn="base">
              <a:spcAft>
                <a:spcPct val="0"/>
              </a:spcAft>
              <a:buSzPct val="75000"/>
              <a:buFont typeface="Wingdings" panose="05000000000000000000" pitchFamily="2" charset="2"/>
              <a:buChar char="n"/>
            </a:pPr>
            <a:r>
              <a:rPr lang="en-US" altLang="zh-CN" b="1" dirty="0">
                <a:solidFill>
                  <a:srgbClr val="003366"/>
                </a:solidFill>
                <a:latin typeface="Consolas" panose="020B0609020204030204" pitchFamily="49" charset="0"/>
                <a:ea typeface="华文楷体" panose="02010600040101010101" pitchFamily="2" charset="-122"/>
              </a:rPr>
              <a:t>7.2 </a:t>
            </a:r>
            <a:r>
              <a:rPr lang="zh-CN" altLang="en-US" b="1" dirty="0">
                <a:solidFill>
                  <a:srgbClr val="003366"/>
                </a:solidFill>
                <a:latin typeface="Consolas" panose="020B0609020204030204" pitchFamily="49" charset="0"/>
                <a:ea typeface="华文楷体" panose="02010600040101010101" pitchFamily="2" charset="-122"/>
              </a:rPr>
              <a:t>命名空间</a:t>
            </a:r>
          </a:p>
          <a:p>
            <a:pPr fontAlgn="base">
              <a:spcAft>
                <a:spcPct val="0"/>
              </a:spcAft>
              <a:buSzPct val="75000"/>
              <a:buFont typeface="Wingdings" panose="05000000000000000000" pitchFamily="2" charset="2"/>
              <a:buChar char="n"/>
            </a:pPr>
            <a:r>
              <a:rPr lang="en-US" altLang="zh-CN" b="1" dirty="0">
                <a:solidFill>
                  <a:srgbClr val="003366"/>
                </a:solidFill>
                <a:latin typeface="Consolas" panose="020B0609020204030204" pitchFamily="49" charset="0"/>
                <a:ea typeface="华文楷体" panose="02010600040101010101" pitchFamily="2" charset="-122"/>
              </a:rPr>
              <a:t>7.3 STL</a:t>
            </a:r>
            <a:r>
              <a:rPr lang="zh-CN" altLang="en-US" b="1" dirty="0">
                <a:solidFill>
                  <a:srgbClr val="003366"/>
                </a:solidFill>
                <a:latin typeface="Consolas" panose="020B0609020204030204" pitchFamily="49" charset="0"/>
                <a:ea typeface="华文楷体" panose="02010600040101010101" pitchFamily="2" charset="-122"/>
              </a:rPr>
              <a:t>初步</a:t>
            </a:r>
            <a:r>
              <a:rPr lang="en-US" altLang="zh-CN" b="1" dirty="0">
                <a:solidFill>
                  <a:srgbClr val="003366"/>
                </a:solidFill>
                <a:latin typeface="Consolas" panose="020B0609020204030204" pitchFamily="49" charset="0"/>
                <a:ea typeface="华文楷体" panose="02010600040101010101" pitchFamily="2" charset="-122"/>
              </a:rPr>
              <a:t>——</a:t>
            </a:r>
            <a:r>
              <a:rPr lang="zh-CN" altLang="en-US" b="1" dirty="0">
                <a:solidFill>
                  <a:srgbClr val="003366"/>
                </a:solidFill>
                <a:latin typeface="Consolas" panose="020B0609020204030204" pitchFamily="49" charset="0"/>
                <a:ea typeface="华文楷体" panose="02010600040101010101" pitchFamily="2" charset="-122"/>
              </a:rPr>
              <a:t>容器与迭代器</a:t>
            </a:r>
            <a:endParaRPr lang="en-US" altLang="zh-CN" b="1" dirty="0">
              <a:solidFill>
                <a:srgbClr val="003366"/>
              </a:solidFill>
              <a:latin typeface="Consolas" panose="020B0609020204030204" pitchFamily="49" charset="0"/>
              <a:ea typeface="华文楷体" panose="02010600040101010101" pitchFamily="2" charset="-122"/>
            </a:endParaRPr>
          </a:p>
          <a:p>
            <a:pPr fontAlgn="base">
              <a:spcAft>
                <a:spcPct val="0"/>
              </a:spcAft>
              <a:buSzPct val="75000"/>
              <a:buFont typeface="Wingdings" panose="05000000000000000000" pitchFamily="2" charset="2"/>
              <a:buChar char="n"/>
            </a:pPr>
            <a:endParaRPr lang="zh-CN" altLang="en-US" b="1" dirty="0">
              <a:solidFill>
                <a:srgbClr val="003366"/>
              </a:solidFill>
              <a:latin typeface="Consolas" panose="020B0609020204030204" pitchFamily="49" charset="0"/>
              <a:ea typeface="华文楷体" panose="0201060004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2</a:t>
            </a:fld>
            <a:endParaRPr lang="en-US" altLang="zh-CN"/>
          </a:p>
        </p:txBody>
      </p:sp>
    </p:spTree>
    <p:extLst>
      <p:ext uri="{BB962C8B-B14F-4D97-AF65-F5344CB8AC3E}">
        <p14:creationId xmlns:p14="http://schemas.microsoft.com/office/powerpoint/2010/main" val="2393357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类模板特化</a:t>
            </a:r>
          </a:p>
        </p:txBody>
      </p:sp>
      <p:sp>
        <p:nvSpPr>
          <p:cNvPr id="3" name="内容占位符 2"/>
          <p:cNvSpPr>
            <a:spLocks noGrp="1"/>
          </p:cNvSpPr>
          <p:nvPr>
            <p:ph idx="1"/>
          </p:nvPr>
        </p:nvSpPr>
        <p:spPr>
          <a:xfrm>
            <a:off x="628650" y="1690689"/>
            <a:ext cx="8078932" cy="4009356"/>
          </a:xfrm>
        </p:spPr>
        <p:txBody>
          <a:bodyPr>
            <a:normAutofit lnSpcReduction="10000"/>
          </a:bodyPr>
          <a:lstStyle/>
          <a:p>
            <a:pPr marL="0" indent="0">
              <a:lnSpc>
                <a:spcPct val="100000"/>
              </a:lnSpc>
              <a:buSzPct val="75000"/>
              <a:buNone/>
            </a:pPr>
            <a:r>
              <a:rPr lang="en-US" altLang="zh-CN" kern="100" dirty="0">
                <a:solidFill>
                  <a:srgbClr val="FF0000"/>
                </a:solidFill>
                <a:latin typeface="Consolas" panose="020B0609020204030204" pitchFamily="49" charset="0"/>
                <a:ea typeface="华文楷体" panose="02010600040101010101" pitchFamily="2" charset="-122"/>
                <a:cs typeface="STKaiti" charset="-122"/>
              </a:rPr>
              <a:t>template&lt;&gt;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class compare&lt;char*&gt;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public:</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bool operator () (char* a, char* b) </a:t>
            </a:r>
            <a:r>
              <a:rPr lang="en-US" altLang="zh-CN" kern="100" dirty="0" err="1">
                <a:latin typeface="Consolas" panose="020B0609020204030204" pitchFamily="49" charset="0"/>
                <a:ea typeface="华文楷体" panose="02010600040101010101" pitchFamily="2" charset="-122"/>
                <a:cs typeface="STKaiti" charset="-122"/>
              </a:rPr>
              <a:t>const</a:t>
            </a:r>
            <a:endParaRPr lang="en-US" altLang="zh-CN" kern="100" dirty="0">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 ...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a:t>
            </a: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这是一个比较两个字符串的比较函数对象</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20</a:t>
            </a:fld>
            <a:endParaRPr lang="en-US" altLang="zh-CN" dirty="0"/>
          </a:p>
        </p:txBody>
      </p:sp>
    </p:spTree>
    <p:extLst>
      <p:ext uri="{BB962C8B-B14F-4D97-AF65-F5344CB8AC3E}">
        <p14:creationId xmlns:p14="http://schemas.microsoft.com/office/powerpoint/2010/main" val="1346295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模板原理</a:t>
            </a:r>
          </a:p>
        </p:txBody>
      </p:sp>
      <p:sp>
        <p:nvSpPr>
          <p:cNvPr id="3" name="内容占位符 2"/>
          <p:cNvSpPr>
            <a:spLocks noGrp="1"/>
          </p:cNvSpPr>
          <p:nvPr>
            <p:ph idx="1"/>
          </p:nvPr>
        </p:nvSpPr>
        <p:spPr>
          <a:xfrm>
            <a:off x="628650" y="1690688"/>
            <a:ext cx="8047806" cy="5030788"/>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对模板的处理是在</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编译期</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进行的，每当编译器发现对模板的一种参数的使用，就生成对应参数的一份代码。</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这意味着所有模板参数必须在编译期确定，不可以使用变量。</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zh-CN" altLang="en-US" kern="100" dirty="0">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int</a:t>
            </a:r>
            <a:r>
              <a:rPr lang="en-US" altLang="zh-CN" kern="100" dirty="0">
                <a:latin typeface="Consolas" panose="020B0609020204030204" pitchFamily="49" charset="0"/>
                <a:ea typeface="华文楷体" panose="02010600040101010101" pitchFamily="2" charset="-122"/>
                <a:cs typeface="STKaiti" charset="-122"/>
              </a:rPr>
              <a:t> n = 5; </a:t>
            </a:r>
            <a:r>
              <a:rPr lang="en-US" altLang="zh-CN" kern="100" dirty="0" err="1">
                <a:latin typeface="Consolas" panose="020B0609020204030204" pitchFamily="49" charset="0"/>
                <a:ea typeface="华文楷体" panose="02010600040101010101" pitchFamily="2" charset="-122"/>
                <a:cs typeface="STKaiti" charset="-122"/>
              </a:rPr>
              <a:t>myClass</a:t>
            </a:r>
            <a:r>
              <a:rPr lang="en-US" altLang="zh-CN" kern="100" dirty="0">
                <a:latin typeface="Consolas" panose="020B0609020204030204" pitchFamily="49" charset="0"/>
                <a:ea typeface="华文楷体" panose="02010600040101010101" pitchFamily="2" charset="-122"/>
                <a:cs typeface="STKaiti" charset="-122"/>
              </a:rPr>
              <a:t>&lt;n&gt; a;</a:t>
            </a: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zh-CN" altLang="en-US" kern="100" dirty="0">
                <a:solidFill>
                  <a:srgbClr val="003366"/>
                </a:solidFill>
                <a:latin typeface="Consolas" panose="020B0609020204030204" pitchFamily="49" charset="0"/>
                <a:ea typeface="华文楷体" panose="02010600040101010101" pitchFamily="2" charset="-122"/>
                <a:cs typeface="STKaiti" charset="-122"/>
              </a:rPr>
              <a:t>错误</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zh-CN" altLang="en-US" kern="100" dirty="0">
                <a:solidFill>
                  <a:srgbClr val="FF0000"/>
                </a:solidFill>
                <a:latin typeface="Consolas" panose="020B0609020204030204" pitchFamily="49" charset="0"/>
                <a:ea typeface="华文楷体" panose="02010600040101010101" pitchFamily="2" charset="-122"/>
                <a:cs typeface="STKaiti" charset="-122"/>
              </a:rPr>
              <a:t> </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const</a:t>
            </a:r>
            <a:r>
              <a:rPr lang="en-US" altLang="zh-CN" kern="100" dirty="0">
                <a:solidFill>
                  <a:srgbClr val="FF0000"/>
                </a:solidFill>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int</a:t>
            </a:r>
            <a:r>
              <a:rPr lang="en-US" altLang="zh-CN" kern="100" dirty="0">
                <a:latin typeface="Consolas" panose="020B0609020204030204" pitchFamily="49" charset="0"/>
                <a:ea typeface="华文楷体" panose="02010600040101010101" pitchFamily="2" charset="-122"/>
                <a:cs typeface="STKaiti" charset="-122"/>
              </a:rPr>
              <a:t> n = 5; </a:t>
            </a:r>
            <a:r>
              <a:rPr lang="en-US" altLang="zh-CN" kern="100" dirty="0" err="1">
                <a:latin typeface="Consolas" panose="020B0609020204030204" pitchFamily="49" charset="0"/>
                <a:ea typeface="华文楷体" panose="02010600040101010101" pitchFamily="2" charset="-122"/>
                <a:cs typeface="STKaiti" charset="-122"/>
              </a:rPr>
              <a:t>myClass</a:t>
            </a:r>
            <a:r>
              <a:rPr lang="en-US" altLang="zh-CN" kern="100" dirty="0">
                <a:latin typeface="Consolas" panose="020B0609020204030204" pitchFamily="49" charset="0"/>
                <a:ea typeface="华文楷体" panose="02010600040101010101" pitchFamily="2" charset="-122"/>
                <a:cs typeface="STKaiti" charset="-122"/>
              </a:rPr>
              <a:t>&lt;n&gt; b; </a:t>
            </a:r>
            <a:r>
              <a:rPr lang="en-US" altLang="zh-CN" kern="100" dirty="0">
                <a:solidFill>
                  <a:srgbClr val="003366"/>
                </a:solidFill>
                <a:latin typeface="Consolas" panose="020B0609020204030204" pitchFamily="49" charset="0"/>
                <a:ea typeface="华文楷体" panose="02010600040101010101" pitchFamily="2" charset="-122"/>
                <a:cs typeface="STKaiti" charset="-122"/>
              </a:rPr>
              <a:t>//</a:t>
            </a:r>
            <a:r>
              <a:rPr lang="zh-CN" altLang="en-US" kern="100" dirty="0">
                <a:solidFill>
                  <a:srgbClr val="003366"/>
                </a:solidFill>
                <a:latin typeface="Consolas" panose="020B0609020204030204" pitchFamily="49" charset="0"/>
                <a:ea typeface="华文楷体" panose="02010600040101010101" pitchFamily="2" charset="-122"/>
                <a:cs typeface="STKaiti" charset="-122"/>
              </a:rPr>
              <a:t>正确</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也带来了问题：模板库必须在头文件中实现，不可以分开编译（</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请思考为什么？</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21</a:t>
            </a:fld>
            <a:endParaRPr lang="en-US" altLang="zh-CN" dirty="0"/>
          </a:p>
        </p:txBody>
      </p:sp>
    </p:spTree>
    <p:extLst>
      <p:ext uri="{BB962C8B-B14F-4D97-AF65-F5344CB8AC3E}">
        <p14:creationId xmlns:p14="http://schemas.microsoft.com/office/powerpoint/2010/main" val="417929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模板与多态</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690688"/>
            <a:ext cx="8047806" cy="4368279"/>
          </a:xfrm>
        </p:spPr>
        <p:txBody>
          <a:bodyPr>
            <a:normAutofit fontScale="92500"/>
          </a:bodyPr>
          <a:lstStyle/>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模板使用泛型标记如</a:t>
            </a:r>
            <a:r>
              <a:rPr lang="en-US" altLang="zh-CN" b="1" kern="100" dirty="0">
                <a:solidFill>
                  <a:srgbClr val="003366"/>
                </a:solidFill>
                <a:latin typeface="Consolas" panose="020B0609020204030204" pitchFamily="49" charset="0"/>
                <a:ea typeface="华文楷体" panose="02010600040101010101" pitchFamily="2" charset="-122"/>
                <a:cs typeface="STKaiti" charset="-122"/>
              </a:rPr>
              <a:t>&lt;</a:t>
            </a:r>
            <a:r>
              <a:rPr lang="en-US" altLang="zh-CN" b="1" kern="100" dirty="0" err="1">
                <a:solidFill>
                  <a:srgbClr val="003366"/>
                </a:solidFill>
                <a:latin typeface="Consolas" panose="020B0609020204030204" pitchFamily="49" charset="0"/>
                <a:ea typeface="华文楷体" panose="02010600040101010101" pitchFamily="2" charset="-122"/>
                <a:cs typeface="STKaiti" charset="-122"/>
              </a:rPr>
              <a:t>typename</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b="1" kern="100" dirty="0">
                <a:solidFill>
                  <a:srgbClr val="003366"/>
                </a:solidFill>
                <a:latin typeface="Consolas" panose="020B0609020204030204" pitchFamily="49" charset="0"/>
                <a:ea typeface="华文楷体" panose="02010600040101010101" pitchFamily="2" charset="-122"/>
                <a:cs typeface="STKaiti" charset="-122"/>
              </a:rPr>
              <a:t>T&gt;</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，使用</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同一段代码</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，来关联不同但相似的特定行为，最后可以获得不同的结果。模板也是</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多态</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的一种体现。</a:t>
            </a: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但模板的关联是在编译期处理，称为</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静多态</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a:t>
            </a: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高效，省去函数调用</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编译后代码增多</a:t>
            </a: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基于继承和虚函数的多态在运行期处理，称为</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动多态</a:t>
            </a:r>
            <a:endParaRPr lang="en-US" altLang="zh-CN" b="1" kern="100" dirty="0">
              <a:solidFill>
                <a:srgbClr val="FF0000"/>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运行时，灵活方便</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侵入式，必须继承</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存在函数调用</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22</a:t>
            </a:fld>
            <a:endParaRPr lang="en-US" altLang="zh-CN" dirty="0"/>
          </a:p>
        </p:txBody>
      </p:sp>
    </p:spTree>
    <p:extLst>
      <p:ext uri="{BB962C8B-B14F-4D97-AF65-F5344CB8AC3E}">
        <p14:creationId xmlns:p14="http://schemas.microsoft.com/office/powerpoint/2010/main" val="53757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598725" y="1879155"/>
            <a:ext cx="8062912" cy="2952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defRPr/>
            </a:pPr>
            <a:r>
              <a:rPr lang="zh-CN" altLang="en-US" sz="5400" b="1" dirty="0">
                <a:solidFill>
                  <a:srgbClr val="0066CC"/>
                </a:solidFill>
                <a:latin typeface="微软雅黑" panose="020B0503020204020204" pitchFamily="34" charset="-122"/>
                <a:ea typeface="微软雅黑" panose="020B0503020204020204" pitchFamily="34" charset="-122"/>
              </a:rPr>
              <a:t>命名空间</a:t>
            </a:r>
          </a:p>
        </p:txBody>
      </p:sp>
    </p:spTree>
    <p:extLst>
      <p:ext uri="{BB962C8B-B14F-4D97-AF65-F5344CB8AC3E}">
        <p14:creationId xmlns:p14="http://schemas.microsoft.com/office/powerpoint/2010/main" val="1262267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命名空间（</a:t>
            </a:r>
            <a:r>
              <a:rPr kumimoji="1" lang="en-US" altLang="zh-CN" b="1" dirty="0">
                <a:latin typeface="微软雅黑" panose="020B0503020204020204" pitchFamily="34" charset="-122"/>
                <a:ea typeface="微软雅黑" panose="020B0503020204020204" pitchFamily="34" charset="-122"/>
              </a:rPr>
              <a:t>1</a:t>
            </a:r>
            <a:r>
              <a:rPr kumimoji="1" lang="zh-CN" altLang="en-US" b="1" dirty="0">
                <a:latin typeface="微软雅黑" panose="020B0503020204020204" pitchFamily="34" charset="-122"/>
                <a:ea typeface="微软雅黑" panose="020B0503020204020204" pitchFamily="34" charset="-122"/>
              </a:rPr>
              <a:t>）</a:t>
            </a:r>
          </a:p>
        </p:txBody>
      </p:sp>
      <p:sp>
        <p:nvSpPr>
          <p:cNvPr id="3" name="内容占位符 2"/>
          <p:cNvSpPr>
            <a:spLocks noGrp="1"/>
          </p:cNvSpPr>
          <p:nvPr>
            <p:ph idx="1"/>
          </p:nvPr>
        </p:nvSpPr>
        <p:spPr>
          <a:xfrm>
            <a:off x="628650" y="1690689"/>
            <a:ext cx="8047806" cy="4009356"/>
          </a:xfrm>
        </p:spPr>
        <p:txBody>
          <a:bodyPr>
            <a:normAutofit lnSpcReduction="10000"/>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为了避免在大规模程序的设计中，以及在程序员使用各种各样的</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C++</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库时，标识符的命名发生冲突，标准</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C++</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引入了关键字</a:t>
            </a:r>
            <a:r>
              <a:rPr lang="en-US" altLang="zh-CN" b="1" kern="100" dirty="0">
                <a:solidFill>
                  <a:srgbClr val="FF0000"/>
                </a:solidFill>
                <a:latin typeface="Consolas" panose="020B0609020204030204" pitchFamily="49" charset="0"/>
                <a:ea typeface="华文楷体" panose="02010600040101010101" pitchFamily="2" charset="-122"/>
                <a:cs typeface="STKaiti" charset="-122"/>
              </a:rPr>
              <a:t>namespace</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（命名空间），可以更好地控制标识符的作用域。</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标准</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C++</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库（不包括标准</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C</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库）中所包含的所有内容（包括常量、变量、结构、类和函数等）都被定义在命名空间</a:t>
            </a:r>
            <a:r>
              <a:rPr lang="en-US" altLang="zh-CN" b="1" kern="100" dirty="0" err="1">
                <a:solidFill>
                  <a:srgbClr val="003366"/>
                </a:solidFill>
                <a:latin typeface="Consolas" panose="020B0609020204030204" pitchFamily="49" charset="0"/>
                <a:ea typeface="华文楷体" panose="02010600040101010101" pitchFamily="2" charset="-122"/>
                <a:cs typeface="STKaiti" charset="-122"/>
              </a:rPr>
              <a:t>std</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en-US" altLang="zh-CN" b="1" kern="100" dirty="0">
                <a:solidFill>
                  <a:srgbClr val="003366"/>
                </a:solidFill>
                <a:latin typeface="Consolas" panose="020B0609020204030204" pitchFamily="49" charset="0"/>
                <a:ea typeface="华文楷体" panose="02010600040101010101" pitchFamily="2" charset="-122"/>
                <a:cs typeface="STKaiti" charset="-122"/>
              </a:rPr>
              <a:t>standard</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标准）中。</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en-US" altLang="zh-CN" b="1" kern="100" dirty="0" err="1">
                <a:solidFill>
                  <a:srgbClr val="003366"/>
                </a:solidFill>
                <a:latin typeface="华文楷体" panose="02010600040101010101" pitchFamily="2" charset="-122"/>
                <a:ea typeface="华文楷体" panose="02010600040101010101" pitchFamily="2" charset="-122"/>
                <a:cs typeface="STKaiti" charset="-122"/>
              </a:rPr>
              <a:t>cout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en-US" altLang="zh-CN" b="1" kern="100">
                <a:solidFill>
                  <a:srgbClr val="003366"/>
                </a:solidFill>
                <a:latin typeface="华文楷体" panose="02010600040101010101" pitchFamily="2" charset="-122"/>
                <a:ea typeface="华文楷体" panose="02010600040101010101" pitchFamily="2" charset="-122"/>
                <a:cs typeface="STKaiti" charset="-122"/>
              </a:rPr>
              <a:t>cin</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vector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set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map</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24</a:t>
            </a:fld>
            <a:endParaRPr lang="en-US" altLang="zh-CN" dirty="0"/>
          </a:p>
        </p:txBody>
      </p:sp>
    </p:spTree>
    <p:extLst>
      <p:ext uri="{BB962C8B-B14F-4D97-AF65-F5344CB8AC3E}">
        <p14:creationId xmlns:p14="http://schemas.microsoft.com/office/powerpoint/2010/main" val="643622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命名空间（</a:t>
            </a:r>
            <a:r>
              <a:rPr kumimoji="1" lang="en-US" altLang="zh-CN" b="1" dirty="0">
                <a:latin typeface="微软雅黑" panose="020B0503020204020204" pitchFamily="34" charset="-122"/>
                <a:ea typeface="微软雅黑" panose="020B0503020204020204" pitchFamily="34" charset="-122"/>
              </a:rPr>
              <a:t>2</a:t>
            </a:r>
            <a:r>
              <a:rPr kumimoji="1" lang="zh-CN" altLang="en-US" b="1" dirty="0">
                <a:latin typeface="微软雅黑" panose="020B0503020204020204" pitchFamily="34" charset="-122"/>
                <a:ea typeface="微软雅黑" panose="020B0503020204020204" pitchFamily="34" charset="-122"/>
              </a:rPr>
              <a:t>）</a:t>
            </a:r>
          </a:p>
        </p:txBody>
      </p:sp>
      <p:sp>
        <p:nvSpPr>
          <p:cNvPr id="3" name="内容占位符 2"/>
          <p:cNvSpPr>
            <a:spLocks noGrp="1"/>
          </p:cNvSpPr>
          <p:nvPr>
            <p:ph idx="1"/>
          </p:nvPr>
        </p:nvSpPr>
        <p:spPr>
          <a:xfrm>
            <a:off x="628650" y="1690688"/>
            <a:ext cx="8047806" cy="4890585"/>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定义命名空间：</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namespace</a:t>
            </a: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a:latin typeface="Consolas" panose="020B0609020204030204" pitchFamily="49" charset="0"/>
                <a:ea typeface="华文楷体" panose="02010600040101010101" pitchFamily="2" charset="-122"/>
                <a:cs typeface="STKaiti" charset="-122"/>
              </a:rPr>
              <a:t>A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int</a:t>
            </a:r>
            <a:r>
              <a:rPr lang="en-US" altLang="zh-CN" kern="100" dirty="0">
                <a:latin typeface="Consolas" panose="020B0609020204030204" pitchFamily="49" charset="0"/>
                <a:ea typeface="华文楷体" panose="02010600040101010101" pitchFamily="2" charset="-122"/>
                <a:cs typeface="STKaiti" charset="-122"/>
              </a:rPr>
              <a:t> x, y;</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使用命名空间：</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a:t>
            </a:r>
            <a:r>
              <a:rPr lang="en-US" altLang="zh-CN" kern="100" dirty="0">
                <a:latin typeface="Consolas" panose="020B0609020204030204" pitchFamily="49" charset="0"/>
                <a:ea typeface="华文楷体" panose="02010600040101010101" pitchFamily="2" charset="-122"/>
                <a:cs typeface="STKaiti" charset="-122"/>
              </a:rPr>
              <a:t>x = 3;</a:t>
            </a: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a:t>
            </a:r>
            <a:r>
              <a:rPr lang="en-US" altLang="zh-CN" kern="100" dirty="0">
                <a:latin typeface="Consolas" panose="020B0609020204030204" pitchFamily="49" charset="0"/>
                <a:ea typeface="华文楷体" panose="02010600040101010101" pitchFamily="2" charset="-122"/>
                <a:cs typeface="STKaiti" charset="-122"/>
              </a:rPr>
              <a:t>y = 6;</a:t>
            </a:r>
          </a:p>
          <a:p>
            <a:pPr>
              <a:lnSpc>
                <a:spcPct val="100000"/>
              </a:lnSpc>
              <a:buSzPct val="75000"/>
              <a:buFont typeface="Wingdings" panose="05000000000000000000" pitchFamily="2" charset="2"/>
              <a:buChar char="n"/>
            </a:pP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25</a:t>
            </a:fld>
            <a:endParaRPr lang="en-US" altLang="zh-CN" dirty="0"/>
          </a:p>
        </p:txBody>
      </p:sp>
    </p:spTree>
    <p:extLst>
      <p:ext uri="{BB962C8B-B14F-4D97-AF65-F5344CB8AC3E}">
        <p14:creationId xmlns:p14="http://schemas.microsoft.com/office/powerpoint/2010/main" val="172189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命名空间（</a:t>
            </a:r>
            <a:r>
              <a:rPr kumimoji="1" lang="en-US" altLang="zh-CN" b="1" dirty="0">
                <a:latin typeface="微软雅黑" panose="020B0503020204020204" pitchFamily="34" charset="-122"/>
                <a:ea typeface="微软雅黑" panose="020B0503020204020204" pitchFamily="34" charset="-122"/>
              </a:rPr>
              <a:t>3</a:t>
            </a:r>
            <a:r>
              <a:rPr kumimoji="1" lang="zh-CN" altLang="en-US" b="1" dirty="0">
                <a:latin typeface="微软雅黑" panose="020B0503020204020204" pitchFamily="34" charset="-122"/>
                <a:ea typeface="微软雅黑" panose="020B0503020204020204" pitchFamily="34" charset="-122"/>
              </a:rPr>
              <a:t>）</a:t>
            </a:r>
          </a:p>
        </p:txBody>
      </p:sp>
      <p:sp>
        <p:nvSpPr>
          <p:cNvPr id="3" name="内容占位符 2"/>
          <p:cNvSpPr>
            <a:spLocks noGrp="1"/>
          </p:cNvSpPr>
          <p:nvPr>
            <p:ph idx="1"/>
          </p:nvPr>
        </p:nvSpPr>
        <p:spPr>
          <a:xfrm>
            <a:off x="628650" y="1690688"/>
            <a:ext cx="8047806" cy="4890585"/>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使用</a:t>
            </a:r>
            <a:r>
              <a:rPr lang="en-US" altLang="zh-CN" b="1" kern="100" dirty="0">
                <a:solidFill>
                  <a:srgbClr val="FF0000"/>
                </a:solidFill>
                <a:latin typeface="Consolas" panose="020B0609020204030204" pitchFamily="49" charset="0"/>
                <a:ea typeface="华文楷体" panose="02010600040101010101" pitchFamily="2" charset="-122"/>
                <a:cs typeface="STKaiti" charset="-122"/>
              </a:rPr>
              <a:t>using</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声明简化命名空间使用</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使用整个命名空间：所有成员都直接可用</a:t>
            </a:r>
            <a:endParaRPr lang="en-US" altLang="zh-CN" b="1" kern="100" dirty="0">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using </a:t>
            </a:r>
            <a:r>
              <a:rPr lang="en-US" altLang="zh-CN" kern="100" dirty="0">
                <a:latin typeface="Consolas" panose="020B0609020204030204" pitchFamily="49" charset="0"/>
                <a:ea typeface="华文楷体" panose="02010600040101010101" pitchFamily="2" charset="-122"/>
                <a:cs typeface="STKaiti" charset="-122"/>
              </a:rPr>
              <a:t>namespace A;</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x = 3; y = 6;</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使用部分成员：所选成员可直接使用</a:t>
            </a:r>
            <a:endParaRPr lang="en-US" altLang="zh-CN" b="1" kern="100" dirty="0">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using A::</a:t>
            </a:r>
            <a:r>
              <a:rPr lang="en-US" altLang="zh-CN" kern="100" dirty="0">
                <a:latin typeface="Consolas" panose="020B0609020204030204" pitchFamily="49" charset="0"/>
                <a:ea typeface="华文楷体" panose="02010600040101010101" pitchFamily="2" charset="-122"/>
                <a:cs typeface="STKaiti" charset="-122"/>
              </a:rPr>
              <a:t>x;</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x = 3;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a:t>
            </a:r>
            <a:r>
              <a:rPr lang="en-US" altLang="zh-CN" kern="100" dirty="0">
                <a:latin typeface="Consolas" panose="020B0609020204030204" pitchFamily="49" charset="0"/>
                <a:ea typeface="华文楷体" panose="02010600040101010101" pitchFamily="2" charset="-122"/>
                <a:cs typeface="STKaiti" charset="-122"/>
              </a:rPr>
              <a:t>y = 6;</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任何情况下，都</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不应出现命名冲突</a:t>
            </a:r>
            <a:endParaRPr lang="en-US" altLang="zh-CN" b="1" kern="100" dirty="0">
              <a:solidFill>
                <a:srgbClr val="FF0000"/>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26</a:t>
            </a:fld>
            <a:endParaRPr lang="en-US" altLang="zh-CN" dirty="0"/>
          </a:p>
        </p:txBody>
      </p:sp>
    </p:spTree>
    <p:extLst>
      <p:ext uri="{BB962C8B-B14F-4D97-AF65-F5344CB8AC3E}">
        <p14:creationId xmlns:p14="http://schemas.microsoft.com/office/powerpoint/2010/main" val="4131430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598725" y="1879155"/>
            <a:ext cx="8062912" cy="2952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defRPr/>
            </a:pPr>
            <a:r>
              <a:rPr lang="en-US" altLang="zh-CN" sz="5400" b="1" dirty="0">
                <a:solidFill>
                  <a:srgbClr val="0066CC"/>
                </a:solidFill>
                <a:latin typeface="微软雅黑" panose="020B0503020204020204" pitchFamily="34" charset="-122"/>
                <a:ea typeface="微软雅黑" panose="020B0503020204020204" pitchFamily="34" charset="-122"/>
              </a:rPr>
              <a:t>STL</a:t>
            </a:r>
            <a:r>
              <a:rPr lang="zh-CN" altLang="en-US" sz="5400" b="1" dirty="0">
                <a:solidFill>
                  <a:srgbClr val="0066CC"/>
                </a:solidFill>
                <a:latin typeface="微软雅黑" panose="020B0503020204020204" pitchFamily="34" charset="-122"/>
                <a:ea typeface="微软雅黑" panose="020B0503020204020204" pitchFamily="34" charset="-122"/>
              </a:rPr>
              <a:t>初步</a:t>
            </a:r>
          </a:p>
        </p:txBody>
      </p:sp>
    </p:spTree>
    <p:extLst>
      <p:ext uri="{BB962C8B-B14F-4D97-AF65-F5344CB8AC3E}">
        <p14:creationId xmlns:p14="http://schemas.microsoft.com/office/powerpoint/2010/main" val="3066191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简介</a:t>
            </a:r>
          </a:p>
        </p:txBody>
      </p:sp>
      <p:sp>
        <p:nvSpPr>
          <p:cNvPr id="3" name="内容占位符 2"/>
          <p:cNvSpPr>
            <a:spLocks noGrp="1"/>
          </p:cNvSpPr>
          <p:nvPr>
            <p:ph idx="1"/>
          </p:nvPr>
        </p:nvSpPr>
        <p:spPr>
          <a:xfrm>
            <a:off x="628650" y="1690689"/>
            <a:ext cx="8047806" cy="4009356"/>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标准模板库（英文：</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Standard Template Library</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，缩写：</a:t>
            </a:r>
            <a:r>
              <a:rPr lang="en-US" altLang="zh-CN" b="1" kern="100" dirty="0">
                <a:solidFill>
                  <a:srgbClr val="FF0000"/>
                </a:solidFill>
                <a:latin typeface="Consolas" panose="020B0609020204030204" pitchFamily="49" charset="0"/>
                <a:ea typeface="华文楷体" panose="02010600040101010101" pitchFamily="2" charset="-122"/>
                <a:cs typeface="STKaiti" charset="-122"/>
              </a:rPr>
              <a:t>STL</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），是一个</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C++</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软件库，大量影响了</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C++</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标准程序库但并非是其的一部分。其中包含</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4</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个组件，分别为</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算法</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容器</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函数</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迭代器</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基于</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模板</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编写。</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关键理念：将“在数据上执行的</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操作</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”与“要执行操作的</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数据</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”分离。</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28</a:t>
            </a:fld>
            <a:endParaRPr lang="en-US" altLang="zh-CN" dirty="0"/>
          </a:p>
        </p:txBody>
      </p:sp>
    </p:spTree>
    <p:extLst>
      <p:ext uri="{BB962C8B-B14F-4D97-AF65-F5344CB8AC3E}">
        <p14:creationId xmlns:p14="http://schemas.microsoft.com/office/powerpoint/2010/main" val="1610838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简介</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29</a:t>
            </a:fld>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321" y="2223640"/>
            <a:ext cx="6661358" cy="3555307"/>
          </a:xfrm>
          <a:prstGeom prst="rect">
            <a:avLst/>
          </a:prstGeom>
        </p:spPr>
      </p:pic>
    </p:spTree>
    <p:extLst>
      <p:ext uri="{BB962C8B-B14F-4D97-AF65-F5344CB8AC3E}">
        <p14:creationId xmlns:p14="http://schemas.microsoft.com/office/powerpoint/2010/main" val="2474934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598725" y="1879155"/>
            <a:ext cx="8062912" cy="2952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defRPr/>
            </a:pPr>
            <a:r>
              <a:rPr lang="zh-CN" altLang="en-US" sz="5400" b="1" dirty="0">
                <a:solidFill>
                  <a:srgbClr val="0066CC"/>
                </a:solidFill>
                <a:latin typeface="微软雅黑" panose="020B0503020204020204" pitchFamily="34" charset="-122"/>
                <a:ea typeface="微软雅黑" panose="020B0503020204020204" pitchFamily="34" charset="-122"/>
              </a:rPr>
              <a:t>函数模板和类模板</a:t>
            </a:r>
          </a:p>
        </p:txBody>
      </p:sp>
      <p:sp>
        <p:nvSpPr>
          <p:cNvPr id="2" name="矩形 1"/>
          <p:cNvSpPr/>
          <p:nvPr/>
        </p:nvSpPr>
        <p:spPr>
          <a:xfrm>
            <a:off x="1828800" y="4696637"/>
            <a:ext cx="6363222" cy="830997"/>
          </a:xfrm>
          <a:prstGeom prst="rect">
            <a:avLst/>
          </a:prstGeom>
        </p:spPr>
        <p:txBody>
          <a:bodyPr wrap="square">
            <a:spAutoFit/>
          </a:bodyPr>
          <a:lstStyle/>
          <a:p>
            <a:r>
              <a:rPr kumimoji="1" lang="zh-CN" altLang="en-US" sz="2400" b="1" dirty="0">
                <a:latin typeface="STKaiti" charset="-122"/>
                <a:ea typeface="STKaiti" charset="-122"/>
                <a:cs typeface="STKaiti" charset="-122"/>
              </a:rPr>
              <a:t>继承与组合提供了</a:t>
            </a:r>
            <a:r>
              <a:rPr kumimoji="1" lang="zh-CN" altLang="en-US" sz="2400" b="1" dirty="0">
                <a:solidFill>
                  <a:srgbClr val="C00000"/>
                </a:solidFill>
                <a:latin typeface="STKaiti" charset="-122"/>
                <a:ea typeface="STKaiti" charset="-122"/>
                <a:cs typeface="STKaiti" charset="-122"/>
              </a:rPr>
              <a:t>重用对象代码</a:t>
            </a:r>
            <a:r>
              <a:rPr kumimoji="1" lang="zh-CN" altLang="en-US" sz="2400" b="1" dirty="0">
                <a:latin typeface="STKaiti" charset="-122"/>
                <a:ea typeface="STKaiti" charset="-122"/>
                <a:cs typeface="STKaiti" charset="-122"/>
              </a:rPr>
              <a:t>的方法，</a:t>
            </a:r>
            <a:endParaRPr kumimoji="1" lang="en-US" altLang="zh-CN" sz="2400" b="1" dirty="0">
              <a:latin typeface="STKaiti" charset="-122"/>
              <a:ea typeface="STKaiti" charset="-122"/>
              <a:cs typeface="STKaiti" charset="-122"/>
            </a:endParaRPr>
          </a:p>
          <a:p>
            <a:r>
              <a:rPr kumimoji="1" lang="zh-CN" altLang="en-US" sz="2400" b="1" dirty="0">
                <a:latin typeface="STKaiti" charset="-122"/>
                <a:ea typeface="STKaiti" charset="-122"/>
                <a:cs typeface="STKaiti" charset="-122"/>
              </a:rPr>
              <a:t>而</a:t>
            </a:r>
            <a:r>
              <a:rPr kumimoji="1" lang="en-US" altLang="zh-CN" sz="2400" b="1" dirty="0">
                <a:latin typeface="STKaiti" charset="-122"/>
                <a:ea typeface="STKaiti" charset="-122"/>
                <a:cs typeface="STKaiti" charset="-122"/>
              </a:rPr>
              <a:t>C++</a:t>
            </a:r>
            <a:r>
              <a:rPr kumimoji="1" lang="zh-CN" altLang="en-US" sz="2400" b="1" dirty="0">
                <a:latin typeface="STKaiti" charset="-122"/>
                <a:ea typeface="STKaiti" charset="-122"/>
                <a:cs typeface="STKaiti" charset="-122"/>
              </a:rPr>
              <a:t>的模板特征提供了</a:t>
            </a:r>
            <a:r>
              <a:rPr kumimoji="1" lang="zh-CN" altLang="en-US" sz="2400" b="1" dirty="0">
                <a:solidFill>
                  <a:srgbClr val="C00000"/>
                </a:solidFill>
                <a:latin typeface="STKaiti" charset="-122"/>
                <a:ea typeface="STKaiti" charset="-122"/>
                <a:cs typeface="STKaiti" charset="-122"/>
              </a:rPr>
              <a:t>重用源代码</a:t>
            </a:r>
            <a:r>
              <a:rPr kumimoji="1" lang="zh-CN" altLang="en-US" sz="2400" b="1" dirty="0">
                <a:latin typeface="STKaiti" charset="-122"/>
                <a:ea typeface="STKaiti" charset="-122"/>
                <a:cs typeface="STKaiti" charset="-122"/>
              </a:rPr>
              <a:t>的方法。</a:t>
            </a:r>
          </a:p>
        </p:txBody>
      </p:sp>
    </p:spTree>
    <p:extLst>
      <p:ext uri="{BB962C8B-B14F-4D97-AF65-F5344CB8AC3E}">
        <p14:creationId xmlns:p14="http://schemas.microsoft.com/office/powerpoint/2010/main" val="3694392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简介</a:t>
            </a:r>
          </a:p>
        </p:txBody>
      </p:sp>
      <p:sp>
        <p:nvSpPr>
          <p:cNvPr id="3" name="内容占位符 2"/>
          <p:cNvSpPr>
            <a:spLocks noGrp="1"/>
          </p:cNvSpPr>
          <p:nvPr>
            <p:ph idx="1"/>
          </p:nvPr>
        </p:nvSpPr>
        <p:spPr>
          <a:xfrm>
            <a:off x="628650" y="1690689"/>
            <a:ext cx="8047806" cy="4009356"/>
          </a:xfrm>
        </p:spPr>
        <p:txBody>
          <a:bodyPr>
            <a:normAutofit/>
          </a:bodyPr>
          <a:lstStyle/>
          <a:p>
            <a:pPr>
              <a:lnSpc>
                <a:spcPct val="100000"/>
              </a:lnSpc>
              <a:buSzPct val="75000"/>
              <a:buFont typeface="Wingdings" panose="05000000000000000000" pitchFamily="2" charset="2"/>
              <a:buChar char="n"/>
            </a:pP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STL</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的命名空间是</a:t>
            </a:r>
            <a:r>
              <a:rPr lang="en-US" altLang="zh-CN" b="1" kern="100" dirty="0" err="1">
                <a:solidFill>
                  <a:srgbClr val="003366"/>
                </a:solidFill>
                <a:latin typeface="华文楷体" panose="02010600040101010101" pitchFamily="2" charset="-122"/>
                <a:ea typeface="华文楷体" panose="02010600040101010101" pitchFamily="2" charset="-122"/>
                <a:cs typeface="STKaiti" charset="-122"/>
              </a:rPr>
              <a:t>std</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kern="100" dirty="0">
                <a:latin typeface="华文楷体" panose="02010600040101010101" pitchFamily="2" charset="-122"/>
                <a:ea typeface="华文楷体" panose="02010600040101010101" pitchFamily="2" charset="-122"/>
                <a:cs typeface="STKaiti" charset="-122"/>
              </a:rPr>
              <a:t>一般使用</a:t>
            </a:r>
            <a:r>
              <a:rPr lang="en-US" altLang="zh-CN" kern="100" dirty="0" err="1">
                <a:latin typeface="华文楷体" panose="02010600040101010101" pitchFamily="2" charset="-122"/>
                <a:ea typeface="华文楷体" panose="02010600040101010101" pitchFamily="2" charset="-122"/>
                <a:cs typeface="STKaiti" charset="-122"/>
              </a:rPr>
              <a:t>std</a:t>
            </a:r>
            <a:r>
              <a:rPr lang="en-US" altLang="zh-CN" kern="100" dirty="0">
                <a:latin typeface="华文楷体" panose="02010600040101010101" pitchFamily="2" charset="-122"/>
                <a:ea typeface="华文楷体" panose="02010600040101010101" pitchFamily="2" charset="-122"/>
                <a:cs typeface="STKaiti" charset="-122"/>
              </a:rPr>
              <a:t>::name</a:t>
            </a:r>
            <a:r>
              <a:rPr lang="zh-CN" altLang="en-US" kern="100" dirty="0">
                <a:latin typeface="华文楷体" panose="02010600040101010101" pitchFamily="2" charset="-122"/>
                <a:ea typeface="华文楷体" panose="02010600040101010101" pitchFamily="2" charset="-122"/>
                <a:cs typeface="STKaiti" charset="-122"/>
              </a:rPr>
              <a:t>来使用</a:t>
            </a:r>
            <a:r>
              <a:rPr lang="en-US" altLang="zh-CN" kern="100" dirty="0">
                <a:latin typeface="华文楷体" panose="02010600040101010101" pitchFamily="2" charset="-122"/>
                <a:ea typeface="华文楷体" panose="02010600040101010101" pitchFamily="2" charset="-122"/>
                <a:cs typeface="STKaiti" charset="-122"/>
              </a:rPr>
              <a:t>STL</a:t>
            </a:r>
            <a:r>
              <a:rPr lang="zh-CN" altLang="en-US" kern="100" dirty="0">
                <a:latin typeface="华文楷体" panose="02010600040101010101" pitchFamily="2" charset="-122"/>
                <a:ea typeface="华文楷体" panose="02010600040101010101" pitchFamily="2" charset="-122"/>
                <a:cs typeface="STKaiti" charset="-122"/>
              </a:rPr>
              <a:t>的函数或对象</a:t>
            </a:r>
            <a:endParaRPr lang="en-US" altLang="zh-CN" kern="100" dirty="0">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kern="100" dirty="0">
                <a:latin typeface="华文楷体" panose="02010600040101010101" pitchFamily="2" charset="-122"/>
                <a:ea typeface="华文楷体" panose="02010600040101010101" pitchFamily="2" charset="-122"/>
                <a:cs typeface="STKaiti" charset="-122"/>
              </a:rPr>
              <a:t>也可以使用</a:t>
            </a:r>
            <a:r>
              <a:rPr lang="en-US" altLang="zh-CN" kern="100" dirty="0">
                <a:latin typeface="华文楷体" panose="02010600040101010101" pitchFamily="2" charset="-122"/>
                <a:ea typeface="华文楷体" panose="02010600040101010101" pitchFamily="2" charset="-122"/>
                <a:cs typeface="STKaiti" charset="-122"/>
              </a:rPr>
              <a:t>using namespace </a:t>
            </a:r>
            <a:r>
              <a:rPr lang="en-US" altLang="zh-CN" kern="100" dirty="0" err="1">
                <a:latin typeface="华文楷体" panose="02010600040101010101" pitchFamily="2" charset="-122"/>
                <a:ea typeface="华文楷体" panose="02010600040101010101" pitchFamily="2" charset="-122"/>
                <a:cs typeface="STKaiti" charset="-122"/>
              </a:rPr>
              <a:t>std</a:t>
            </a:r>
            <a:r>
              <a:rPr lang="zh-CN" altLang="en-US" kern="100" dirty="0">
                <a:latin typeface="华文楷体" panose="02010600040101010101" pitchFamily="2" charset="-122"/>
                <a:ea typeface="华文楷体" panose="02010600040101010101" pitchFamily="2" charset="-122"/>
                <a:cs typeface="STKaiti" charset="-122"/>
              </a:rPr>
              <a:t>来引入</a:t>
            </a:r>
            <a:r>
              <a:rPr lang="en-US" altLang="zh-CN" kern="100" dirty="0">
                <a:latin typeface="华文楷体" panose="02010600040101010101" pitchFamily="2" charset="-122"/>
                <a:ea typeface="华文楷体" panose="02010600040101010101" pitchFamily="2" charset="-122"/>
                <a:cs typeface="STKaiti" charset="-122"/>
              </a:rPr>
              <a:t>STL</a:t>
            </a:r>
            <a:r>
              <a:rPr lang="zh-CN" altLang="en-US" kern="100" dirty="0">
                <a:latin typeface="华文楷体" panose="02010600040101010101" pitchFamily="2" charset="-122"/>
                <a:ea typeface="华文楷体" panose="02010600040101010101" pitchFamily="2" charset="-122"/>
                <a:cs typeface="STKaiti" charset="-122"/>
              </a:rPr>
              <a:t>的命名空间（不推荐在大型工程中使用，容易污染命名空间）</a:t>
            </a:r>
            <a:endParaRPr lang="en-US" altLang="zh-CN" kern="100" dirty="0">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关于</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STL</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的文档和例子可以在以下网址查询</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457200" lvl="1" indent="0">
              <a:lnSpc>
                <a:spcPct val="100000"/>
              </a:lnSpc>
              <a:buSzPct val="75000"/>
              <a:buNone/>
            </a:pPr>
            <a:r>
              <a:rPr lang="en-US" altLang="zh-CN" kern="100" dirty="0">
                <a:latin typeface="华文楷体" panose="02010600040101010101" pitchFamily="2" charset="-122"/>
                <a:ea typeface="华文楷体" panose="02010600040101010101" pitchFamily="2" charset="-122"/>
                <a:cs typeface="STKaiti" charset="-122"/>
                <a:hlinkClick r:id="rId2"/>
              </a:rPr>
              <a:t>http://www.cplusplus.com/</a:t>
            </a:r>
            <a:endParaRPr lang="en-US" altLang="zh-CN" kern="100" dirty="0">
              <a:latin typeface="华文楷体" panose="02010600040101010101" pitchFamily="2" charset="-122"/>
              <a:ea typeface="华文楷体" panose="02010600040101010101" pitchFamily="2" charset="-122"/>
              <a:cs typeface="STKaiti" charset="-122"/>
            </a:endParaRPr>
          </a:p>
          <a:p>
            <a:pPr marL="457200" lvl="1" indent="0">
              <a:lnSpc>
                <a:spcPct val="100000"/>
              </a:lnSpc>
              <a:buSzPct val="75000"/>
              <a:buNone/>
            </a:pPr>
            <a:r>
              <a:rPr lang="zh-CN" altLang="en-US" kern="100" dirty="0">
                <a:latin typeface="华文楷体" panose="02010600040101010101" pitchFamily="2" charset="-122"/>
                <a:ea typeface="华文楷体" panose="02010600040101010101" pitchFamily="2" charset="-122"/>
                <a:cs typeface="STKaiti" charset="-122"/>
              </a:rPr>
              <a:t>多写多查多用，是学习</a:t>
            </a:r>
            <a:r>
              <a:rPr lang="en-US" altLang="zh-CN" kern="100" dirty="0">
                <a:latin typeface="华文楷体" panose="02010600040101010101" pitchFamily="2" charset="-122"/>
                <a:ea typeface="华文楷体" panose="02010600040101010101" pitchFamily="2" charset="-122"/>
                <a:cs typeface="STKaiti" charset="-122"/>
              </a:rPr>
              <a:t>STL</a:t>
            </a:r>
            <a:r>
              <a:rPr lang="zh-CN" altLang="en-US" kern="100" dirty="0">
                <a:latin typeface="华文楷体" panose="02010600040101010101" pitchFamily="2" charset="-122"/>
                <a:ea typeface="华文楷体" panose="02010600040101010101" pitchFamily="2" charset="-122"/>
                <a:cs typeface="STKaiti" charset="-122"/>
              </a:rPr>
              <a:t>库的最好方法</a:t>
            </a:r>
            <a:endParaRPr lang="en-US" altLang="zh-CN" kern="100" dirty="0">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30</a:t>
            </a:fld>
            <a:endParaRPr lang="en-US" altLang="zh-CN" dirty="0"/>
          </a:p>
        </p:txBody>
      </p:sp>
    </p:spTree>
    <p:extLst>
      <p:ext uri="{BB962C8B-B14F-4D97-AF65-F5344CB8AC3E}">
        <p14:creationId xmlns:p14="http://schemas.microsoft.com/office/powerpoint/2010/main" val="2168340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简介</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31</a:t>
            </a:fld>
            <a:endParaRPr lang="en-US" altLang="zh-CN" dirty="0"/>
          </a:p>
        </p:txBody>
      </p:sp>
      <p:grpSp>
        <p:nvGrpSpPr>
          <p:cNvPr id="19" name="组合 18">
            <a:extLst>
              <a:ext uri="{FF2B5EF4-FFF2-40B4-BE49-F238E27FC236}">
                <a16:creationId xmlns:a16="http://schemas.microsoft.com/office/drawing/2014/main" id="{2D356128-6520-48EC-A105-9F343DD1D3E6}"/>
              </a:ext>
            </a:extLst>
          </p:cNvPr>
          <p:cNvGrpSpPr/>
          <p:nvPr/>
        </p:nvGrpSpPr>
        <p:grpSpPr>
          <a:xfrm>
            <a:off x="323675" y="1934527"/>
            <a:ext cx="8528948" cy="3709584"/>
            <a:chOff x="1811513" y="1452282"/>
            <a:chExt cx="9453242" cy="3709584"/>
          </a:xfrm>
        </p:grpSpPr>
        <p:sp>
          <p:nvSpPr>
            <p:cNvPr id="20" name="箭头: 右 19">
              <a:extLst>
                <a:ext uri="{FF2B5EF4-FFF2-40B4-BE49-F238E27FC236}">
                  <a16:creationId xmlns:a16="http://schemas.microsoft.com/office/drawing/2014/main" id="{31F524CF-B2F3-4F75-91AE-EF418EEC57CD}"/>
                </a:ext>
              </a:extLst>
            </p:cNvPr>
            <p:cNvSpPr/>
            <p:nvPr/>
          </p:nvSpPr>
          <p:spPr>
            <a:xfrm>
              <a:off x="1864634" y="2050214"/>
              <a:ext cx="9205148" cy="672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tx1"/>
                  </a:solidFill>
                </a:rPr>
                <a:t>             1998       </a:t>
              </a:r>
              <a:r>
                <a:rPr lang="en-US" altLang="zh-CN" sz="1600" dirty="0"/>
                <a:t>                    </a:t>
              </a:r>
              <a:r>
                <a:rPr lang="en-US" altLang="zh-CN" sz="1600" dirty="0">
                  <a:solidFill>
                    <a:schemeClr val="tx1"/>
                  </a:solidFill>
                </a:rPr>
                <a:t>2011                             2014</a:t>
              </a:r>
              <a:r>
                <a:rPr lang="en-US" altLang="zh-CN" sz="1600" dirty="0"/>
                <a:t>                              </a:t>
              </a:r>
              <a:r>
                <a:rPr lang="en-US" altLang="zh-CN" sz="1600" dirty="0">
                  <a:solidFill>
                    <a:srgbClr val="C00000"/>
                  </a:solidFill>
                </a:rPr>
                <a:t>2017</a:t>
              </a:r>
              <a:endParaRPr lang="zh-CN" altLang="en-US" sz="1600" dirty="0">
                <a:solidFill>
                  <a:srgbClr val="C00000"/>
                </a:solidFill>
              </a:endParaRPr>
            </a:p>
          </p:txBody>
        </p:sp>
        <p:sp>
          <p:nvSpPr>
            <p:cNvPr id="21" name="文本框 20">
              <a:extLst>
                <a:ext uri="{FF2B5EF4-FFF2-40B4-BE49-F238E27FC236}">
                  <a16:creationId xmlns:a16="http://schemas.microsoft.com/office/drawing/2014/main" id="{BE4C9D30-C584-4FA8-A777-2326E6B71B1C}"/>
                </a:ext>
              </a:extLst>
            </p:cNvPr>
            <p:cNvSpPr txBox="1"/>
            <p:nvPr/>
          </p:nvSpPr>
          <p:spPr>
            <a:xfrm>
              <a:off x="2328390" y="1667366"/>
              <a:ext cx="1357949"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C++98</a:t>
              </a:r>
              <a:endParaRPr lang="zh-CN" altLang="en-US" b="1"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2286AD3C-01D4-457B-B6EF-1D1AFE5FBE87}"/>
                </a:ext>
              </a:extLst>
            </p:cNvPr>
            <p:cNvSpPr txBox="1"/>
            <p:nvPr/>
          </p:nvSpPr>
          <p:spPr>
            <a:xfrm>
              <a:off x="4269583" y="1674621"/>
              <a:ext cx="1225942"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C++11</a:t>
              </a:r>
              <a:endParaRPr lang="zh-CN" altLang="en-US" b="1"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3DA06168-6612-4B1C-A4E7-55EE35454DAE}"/>
                </a:ext>
              </a:extLst>
            </p:cNvPr>
            <p:cNvSpPr txBox="1"/>
            <p:nvPr/>
          </p:nvSpPr>
          <p:spPr>
            <a:xfrm>
              <a:off x="6373674" y="1674621"/>
              <a:ext cx="1183251"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C++14</a:t>
              </a:r>
              <a:endParaRPr lang="zh-CN" altLang="en-US" b="1"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3A2EDBF8-758B-41F0-87BC-C2C852EFBC0C}"/>
                </a:ext>
              </a:extLst>
            </p:cNvPr>
            <p:cNvSpPr txBox="1"/>
            <p:nvPr/>
          </p:nvSpPr>
          <p:spPr>
            <a:xfrm>
              <a:off x="8314322" y="1674621"/>
              <a:ext cx="1247646" cy="369332"/>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C++17</a:t>
              </a:r>
              <a:endParaRPr lang="zh-CN" altLang="en-US" b="1" dirty="0">
                <a:solidFill>
                  <a:srgbClr val="C00000"/>
                </a:solidFill>
                <a:latin typeface="微软雅黑" panose="020B0503020204020204" pitchFamily="34" charset="-122"/>
                <a:ea typeface="微软雅黑" panose="020B0503020204020204" pitchFamily="34" charset="-122"/>
              </a:endParaRPr>
            </a:p>
          </p:txBody>
        </p:sp>
        <p:cxnSp>
          <p:nvCxnSpPr>
            <p:cNvPr id="25" name="直接连接符 24">
              <a:extLst>
                <a:ext uri="{FF2B5EF4-FFF2-40B4-BE49-F238E27FC236}">
                  <a16:creationId xmlns:a16="http://schemas.microsoft.com/office/drawing/2014/main" id="{8325D260-6E6A-4946-B6E9-707FF5480F26}"/>
                </a:ext>
              </a:extLst>
            </p:cNvPr>
            <p:cNvCxnSpPr/>
            <p:nvPr/>
          </p:nvCxnSpPr>
          <p:spPr>
            <a:xfrm>
              <a:off x="3832412" y="1452282"/>
              <a:ext cx="0" cy="3480482"/>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直接连接符 25">
              <a:extLst>
                <a:ext uri="{FF2B5EF4-FFF2-40B4-BE49-F238E27FC236}">
                  <a16:creationId xmlns:a16="http://schemas.microsoft.com/office/drawing/2014/main" id="{25C077D1-8F7B-4400-B5FA-DF3D7243E024}"/>
                </a:ext>
              </a:extLst>
            </p:cNvPr>
            <p:cNvCxnSpPr/>
            <p:nvPr/>
          </p:nvCxnSpPr>
          <p:spPr>
            <a:xfrm>
              <a:off x="6078449" y="1452282"/>
              <a:ext cx="0" cy="3480482"/>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直接连接符 26">
              <a:extLst>
                <a:ext uri="{FF2B5EF4-FFF2-40B4-BE49-F238E27FC236}">
                  <a16:creationId xmlns:a16="http://schemas.microsoft.com/office/drawing/2014/main" id="{C57D66DF-432F-4BCD-A665-8AC867309F9F}"/>
                </a:ext>
              </a:extLst>
            </p:cNvPr>
            <p:cNvCxnSpPr/>
            <p:nvPr/>
          </p:nvCxnSpPr>
          <p:spPr>
            <a:xfrm>
              <a:off x="8054156" y="1498179"/>
              <a:ext cx="0" cy="3480482"/>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文本框 27">
              <a:extLst>
                <a:ext uri="{FF2B5EF4-FFF2-40B4-BE49-F238E27FC236}">
                  <a16:creationId xmlns:a16="http://schemas.microsoft.com/office/drawing/2014/main" id="{C13DDF42-DFC3-4382-982D-408D7D9AC3FB}"/>
                </a:ext>
              </a:extLst>
            </p:cNvPr>
            <p:cNvSpPr txBox="1"/>
            <p:nvPr/>
          </p:nvSpPr>
          <p:spPr>
            <a:xfrm>
              <a:off x="1811513" y="2668876"/>
              <a:ext cx="218307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solidFill>
                    <a:srgbClr val="FF0000"/>
                  </a:solidFill>
                </a:rPr>
                <a:t>containers</a:t>
              </a:r>
            </a:p>
            <a:p>
              <a:pPr marL="285750" indent="-285750">
                <a:buFont typeface="Arial" panose="020B0604020202020204" pitchFamily="34" charset="0"/>
                <a:buChar char="•"/>
              </a:pPr>
              <a:r>
                <a:rPr lang="en-US" altLang="zh-CN" b="1" dirty="0">
                  <a:solidFill>
                    <a:srgbClr val="FF0000"/>
                  </a:solidFill>
                </a:rPr>
                <a:t>algorithms </a:t>
              </a:r>
            </a:p>
            <a:p>
              <a:pPr marL="285750" indent="-285750">
                <a:buFont typeface="Arial" panose="020B0604020202020204" pitchFamily="34" charset="0"/>
                <a:buChar char="•"/>
              </a:pPr>
              <a:r>
                <a:rPr lang="en-US" altLang="zh-CN" b="1" dirty="0">
                  <a:solidFill>
                    <a:srgbClr val="FF0000"/>
                  </a:solidFill>
                </a:rPr>
                <a:t>Strings</a:t>
              </a:r>
            </a:p>
            <a:p>
              <a:pPr marL="285750" indent="-285750">
                <a:buFont typeface="Arial" panose="020B0604020202020204" pitchFamily="34" charset="0"/>
                <a:buChar char="•"/>
              </a:pPr>
              <a:r>
                <a:rPr lang="en-US" altLang="zh-CN" b="1" dirty="0">
                  <a:solidFill>
                    <a:srgbClr val="FF0000"/>
                  </a:solidFill>
                </a:rPr>
                <a:t>I/O Streams</a:t>
              </a:r>
            </a:p>
          </p:txBody>
        </p:sp>
        <p:sp>
          <p:nvSpPr>
            <p:cNvPr id="29" name="文本框 28">
              <a:extLst>
                <a:ext uri="{FF2B5EF4-FFF2-40B4-BE49-F238E27FC236}">
                  <a16:creationId xmlns:a16="http://schemas.microsoft.com/office/drawing/2014/main" id="{9771D8B2-10AA-406B-B060-735C3D4EFAF3}"/>
                </a:ext>
              </a:extLst>
            </p:cNvPr>
            <p:cNvSpPr txBox="1"/>
            <p:nvPr/>
          </p:nvSpPr>
          <p:spPr>
            <a:xfrm>
              <a:off x="3878211" y="2641885"/>
              <a:ext cx="2079485" cy="2246769"/>
            </a:xfrm>
            <a:prstGeom prst="rect">
              <a:avLst/>
            </a:prstGeom>
            <a:noFill/>
          </p:spPr>
          <p:txBody>
            <a:bodyPr wrap="square" rtlCol="0">
              <a:spAutoFit/>
            </a:bodyPr>
            <a:lstStyle/>
            <a:p>
              <a:pPr marL="285750" indent="-285750">
                <a:buFont typeface="Arial" panose="020B0604020202020204" pitchFamily="34" charset="0"/>
                <a:buChar char="•"/>
              </a:pPr>
              <a:r>
                <a:rPr lang="en-US" altLang="zh-CN" sz="1600" b="1" dirty="0">
                  <a:solidFill>
                    <a:srgbClr val="FF0000"/>
                  </a:solidFill>
                </a:rPr>
                <a:t>Move semantic </a:t>
              </a:r>
            </a:p>
            <a:p>
              <a:pPr marL="285750" indent="-285750">
                <a:buFont typeface="Arial" panose="020B0604020202020204" pitchFamily="34" charset="0"/>
                <a:buChar char="•"/>
              </a:pPr>
              <a:r>
                <a:rPr lang="en-US" altLang="zh-CN" sz="1200" dirty="0"/>
                <a:t>Unified initialization</a:t>
              </a:r>
            </a:p>
            <a:p>
              <a:pPr marL="285750" indent="-285750">
                <a:buFont typeface="Arial" panose="020B0604020202020204" pitchFamily="34" charset="0"/>
                <a:buChar char="•"/>
              </a:pPr>
              <a:r>
                <a:rPr lang="en-US" altLang="zh-CN" sz="1400" b="1" dirty="0">
                  <a:solidFill>
                    <a:srgbClr val="FF0000"/>
                  </a:solidFill>
                </a:rPr>
                <a:t>auto and </a:t>
              </a:r>
              <a:r>
                <a:rPr lang="en-US" altLang="zh-CN" sz="1400" b="1" dirty="0" err="1">
                  <a:solidFill>
                    <a:srgbClr val="FF0000"/>
                  </a:solidFill>
                </a:rPr>
                <a:t>decltype</a:t>
              </a:r>
              <a:endParaRPr lang="en-US" altLang="zh-CN" sz="1400" b="1" dirty="0">
                <a:solidFill>
                  <a:srgbClr val="FF0000"/>
                </a:solidFill>
              </a:endParaRPr>
            </a:p>
            <a:p>
              <a:pPr marL="285750" indent="-285750">
                <a:buFont typeface="Arial" panose="020B0604020202020204" pitchFamily="34" charset="0"/>
                <a:buChar char="•"/>
              </a:pPr>
              <a:r>
                <a:rPr lang="en-US" altLang="zh-CN" sz="1400" b="1" dirty="0">
                  <a:solidFill>
                    <a:srgbClr val="FF0000"/>
                  </a:solidFill>
                </a:rPr>
                <a:t>Lambda functions</a:t>
              </a:r>
            </a:p>
            <a:p>
              <a:pPr marL="285750" indent="-285750">
                <a:buFont typeface="Arial" panose="020B0604020202020204" pitchFamily="34" charset="0"/>
                <a:buChar char="•"/>
              </a:pPr>
              <a:r>
                <a:rPr lang="en-US" altLang="zh-CN" sz="1200" dirty="0"/>
                <a:t>Multithreading</a:t>
              </a:r>
            </a:p>
            <a:p>
              <a:pPr marL="285750" indent="-285750">
                <a:buFont typeface="Arial" panose="020B0604020202020204" pitchFamily="34" charset="0"/>
                <a:buChar char="•"/>
              </a:pPr>
              <a:r>
                <a:rPr lang="en-US" altLang="zh-CN" sz="1600" b="1" dirty="0">
                  <a:solidFill>
                    <a:srgbClr val="FF0000"/>
                  </a:solidFill>
                </a:rPr>
                <a:t>Regular expressions</a:t>
              </a:r>
            </a:p>
            <a:p>
              <a:pPr marL="285750" indent="-285750">
                <a:buFont typeface="Arial" panose="020B0604020202020204" pitchFamily="34" charset="0"/>
                <a:buChar char="•"/>
              </a:pPr>
              <a:r>
                <a:rPr lang="en-US" altLang="zh-CN" sz="1600" b="1" dirty="0">
                  <a:solidFill>
                    <a:srgbClr val="FF0000"/>
                  </a:solidFill>
                </a:rPr>
                <a:t>Smart pointers</a:t>
              </a:r>
            </a:p>
            <a:p>
              <a:pPr marL="285750" indent="-285750">
                <a:buFont typeface="Arial" panose="020B0604020202020204" pitchFamily="34" charset="0"/>
                <a:buChar char="•"/>
              </a:pPr>
              <a:r>
                <a:rPr lang="en-US" altLang="zh-CN" sz="1200" dirty="0"/>
                <a:t>Hash tables</a:t>
              </a:r>
            </a:p>
            <a:p>
              <a:pPr marL="285750" indent="-285750">
                <a:buFont typeface="Arial" panose="020B0604020202020204" pitchFamily="34" charset="0"/>
                <a:buChar char="•"/>
              </a:pPr>
              <a:r>
                <a:rPr lang="en-US" altLang="zh-CN" sz="1200" dirty="0" err="1"/>
                <a:t>std</a:t>
              </a:r>
              <a:r>
                <a:rPr lang="en-US" altLang="zh-CN" sz="1200" dirty="0"/>
                <a:t>::array</a:t>
              </a:r>
            </a:p>
          </p:txBody>
        </p:sp>
        <p:sp>
          <p:nvSpPr>
            <p:cNvPr id="30" name="文本框 29">
              <a:extLst>
                <a:ext uri="{FF2B5EF4-FFF2-40B4-BE49-F238E27FC236}">
                  <a16:creationId xmlns:a16="http://schemas.microsoft.com/office/drawing/2014/main" id="{89759DE1-7FCC-49FF-90B3-438C988310E1}"/>
                </a:ext>
              </a:extLst>
            </p:cNvPr>
            <p:cNvSpPr txBox="1"/>
            <p:nvPr/>
          </p:nvSpPr>
          <p:spPr>
            <a:xfrm>
              <a:off x="6078449" y="2691359"/>
              <a:ext cx="2034280" cy="461665"/>
            </a:xfrm>
            <a:prstGeom prst="rect">
              <a:avLst/>
            </a:prstGeom>
            <a:noFill/>
          </p:spPr>
          <p:txBody>
            <a:bodyPr wrap="square" rtlCol="0">
              <a:spAutoFit/>
            </a:bodyPr>
            <a:lstStyle/>
            <a:p>
              <a:pPr marL="285750" indent="-285750">
                <a:buFont typeface="Arial" panose="020B0604020202020204" pitchFamily="34" charset="0"/>
                <a:buChar char="•"/>
              </a:pPr>
              <a:r>
                <a:rPr lang="en-US" altLang="zh-CN" sz="1200" dirty="0"/>
                <a:t>Reader-writer locks</a:t>
              </a:r>
            </a:p>
            <a:p>
              <a:pPr marL="285750" indent="-285750">
                <a:buFont typeface="Arial" panose="020B0604020202020204" pitchFamily="34" charset="0"/>
                <a:buChar char="•"/>
              </a:pPr>
              <a:r>
                <a:rPr lang="en-US" altLang="zh-CN" sz="1200" dirty="0"/>
                <a:t>Generalized lambdas</a:t>
              </a:r>
            </a:p>
          </p:txBody>
        </p:sp>
        <p:sp>
          <p:nvSpPr>
            <p:cNvPr id="31" name="文本框 30">
              <a:extLst>
                <a:ext uri="{FF2B5EF4-FFF2-40B4-BE49-F238E27FC236}">
                  <a16:creationId xmlns:a16="http://schemas.microsoft.com/office/drawing/2014/main" id="{25C9217D-52D4-4B9F-A19A-154B6E616DA2}"/>
                </a:ext>
              </a:extLst>
            </p:cNvPr>
            <p:cNvSpPr txBox="1"/>
            <p:nvPr/>
          </p:nvSpPr>
          <p:spPr>
            <a:xfrm>
              <a:off x="8174909" y="2668876"/>
              <a:ext cx="3089846" cy="2492990"/>
            </a:xfrm>
            <a:prstGeom prst="rect">
              <a:avLst/>
            </a:prstGeom>
            <a:noFill/>
          </p:spPr>
          <p:txBody>
            <a:bodyPr wrap="square" rtlCol="0">
              <a:spAutoFit/>
            </a:bodyPr>
            <a:lstStyle/>
            <a:p>
              <a:pPr marL="285750" indent="-285750">
                <a:buFont typeface="Arial" panose="020B0604020202020204" pitchFamily="34" charset="0"/>
                <a:buChar char="•"/>
              </a:pPr>
              <a:r>
                <a:rPr lang="en-US" altLang="zh-CN" sz="1200" dirty="0"/>
                <a:t>Fold expressions</a:t>
              </a:r>
            </a:p>
            <a:p>
              <a:pPr marL="285750" indent="-285750">
                <a:buFont typeface="Arial" panose="020B0604020202020204" pitchFamily="34" charset="0"/>
                <a:buChar char="•"/>
              </a:pPr>
              <a:r>
                <a:rPr lang="en-US" altLang="zh-CN" sz="1200" dirty="0" err="1"/>
                <a:t>constexpr</a:t>
              </a:r>
              <a:r>
                <a:rPr lang="en-US" altLang="zh-CN" sz="1200" dirty="0"/>
                <a:t> if</a:t>
              </a:r>
            </a:p>
            <a:p>
              <a:pPr marL="285750" indent="-285750">
                <a:buFont typeface="Arial" panose="020B0604020202020204" pitchFamily="34" charset="0"/>
                <a:buChar char="•"/>
              </a:pPr>
              <a:r>
                <a:rPr lang="en-US" altLang="zh-CN" sz="1200" dirty="0"/>
                <a:t>Initializers in if and switch statements</a:t>
              </a:r>
            </a:p>
            <a:p>
              <a:pPr marL="285750" indent="-285750">
                <a:buFont typeface="Arial" panose="020B0604020202020204" pitchFamily="34" charset="0"/>
                <a:buChar char="•"/>
              </a:pPr>
              <a:r>
                <a:rPr lang="en-US" altLang="zh-CN" sz="1200" dirty="0"/>
                <a:t>Structured blinding declarations</a:t>
              </a:r>
            </a:p>
            <a:p>
              <a:pPr marL="285750" indent="-285750">
                <a:buFont typeface="Arial" panose="020B0604020202020204" pitchFamily="34" charset="0"/>
                <a:buChar char="•"/>
              </a:pPr>
              <a:r>
                <a:rPr lang="en-US" altLang="zh-CN" sz="1200" dirty="0"/>
                <a:t>Template deduction of constructors</a:t>
              </a:r>
            </a:p>
            <a:p>
              <a:pPr marL="285750" indent="-285750">
                <a:buFont typeface="Arial" panose="020B0604020202020204" pitchFamily="34" charset="0"/>
                <a:buChar char="•"/>
              </a:pPr>
              <a:r>
                <a:rPr lang="en-US" altLang="zh-CN" sz="1200" dirty="0"/>
                <a:t>Guarantees copy elision</a:t>
              </a:r>
            </a:p>
            <a:p>
              <a:pPr marL="285750" indent="-285750">
                <a:buFont typeface="Arial" panose="020B0604020202020204" pitchFamily="34" charset="0"/>
                <a:buChar char="•"/>
              </a:pPr>
              <a:r>
                <a:rPr lang="en-US" altLang="zh-CN" sz="1200" dirty="0" err="1"/>
                <a:t>auto_ptr</a:t>
              </a:r>
              <a:r>
                <a:rPr lang="en-US" altLang="zh-CN" sz="1200" dirty="0"/>
                <a:t> and trigraphs removes</a:t>
              </a:r>
            </a:p>
            <a:p>
              <a:pPr marL="285750" indent="-285750">
                <a:buFont typeface="Arial" panose="020B0604020202020204" pitchFamily="34" charset="0"/>
                <a:buChar char="•"/>
              </a:pPr>
              <a:r>
                <a:rPr lang="en-US" altLang="zh-CN" sz="1200" dirty="0" err="1"/>
                <a:t>string_view</a:t>
              </a:r>
              <a:endParaRPr lang="en-US" altLang="zh-CN" sz="1200" dirty="0"/>
            </a:p>
            <a:p>
              <a:pPr marL="285750" indent="-285750">
                <a:buFont typeface="Arial" panose="020B0604020202020204" pitchFamily="34" charset="0"/>
                <a:buChar char="•"/>
              </a:pPr>
              <a:r>
                <a:rPr lang="en-US" altLang="zh-CN" sz="1200" dirty="0"/>
                <a:t>Parallel algorithm of the STL </a:t>
              </a:r>
            </a:p>
            <a:p>
              <a:pPr marL="285750" indent="-285750">
                <a:buFont typeface="Arial" panose="020B0604020202020204" pitchFamily="34" charset="0"/>
                <a:buChar char="•"/>
              </a:pPr>
              <a:r>
                <a:rPr lang="en-US" altLang="zh-CN" sz="1200" dirty="0"/>
                <a:t>The filesystem library</a:t>
              </a:r>
            </a:p>
            <a:p>
              <a:pPr marL="285750" indent="-285750">
                <a:buFont typeface="Arial" panose="020B0604020202020204" pitchFamily="34" charset="0"/>
                <a:buChar char="•"/>
              </a:pPr>
              <a:r>
                <a:rPr lang="en-US" altLang="zh-CN" sz="1200" dirty="0" err="1"/>
                <a:t>std</a:t>
              </a:r>
              <a:r>
                <a:rPr lang="en-US" altLang="zh-CN" sz="1200" dirty="0"/>
                <a:t>::any</a:t>
              </a:r>
            </a:p>
            <a:p>
              <a:pPr marL="285750" indent="-285750">
                <a:buFont typeface="Arial" panose="020B0604020202020204" pitchFamily="34" charset="0"/>
                <a:buChar char="•"/>
              </a:pPr>
              <a:r>
                <a:rPr lang="en-US" altLang="zh-CN" sz="1200" dirty="0" err="1"/>
                <a:t>std</a:t>
              </a:r>
              <a:r>
                <a:rPr lang="en-US" altLang="zh-CN" sz="1200" dirty="0"/>
                <a:t>::optional</a:t>
              </a:r>
            </a:p>
            <a:p>
              <a:pPr marL="285750" indent="-285750">
                <a:buFont typeface="Arial" panose="020B0604020202020204" pitchFamily="34" charset="0"/>
                <a:buChar char="•"/>
              </a:pPr>
              <a:r>
                <a:rPr lang="en-US" altLang="zh-CN" sz="1200" dirty="0" err="1"/>
                <a:t>std</a:t>
              </a:r>
              <a:r>
                <a:rPr lang="en-US" altLang="zh-CN" sz="1200" dirty="0"/>
                <a:t>::variant</a:t>
              </a:r>
            </a:p>
          </p:txBody>
        </p:sp>
      </p:grpSp>
    </p:spTree>
    <p:extLst>
      <p:ext uri="{BB962C8B-B14F-4D97-AF65-F5344CB8AC3E}">
        <p14:creationId xmlns:p14="http://schemas.microsoft.com/office/powerpoint/2010/main" val="3778234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p>
        </p:txBody>
      </p:sp>
      <p:sp>
        <p:nvSpPr>
          <p:cNvPr id="3" name="内容占位符 2"/>
          <p:cNvSpPr>
            <a:spLocks noGrp="1"/>
          </p:cNvSpPr>
          <p:nvPr>
            <p:ph idx="1"/>
          </p:nvPr>
        </p:nvSpPr>
        <p:spPr>
          <a:xfrm>
            <a:off x="628650" y="1690689"/>
            <a:ext cx="8047806" cy="4009356"/>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容器</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是包含、放置数据的工具。通常为数据结构。</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包括</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简单容器</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simple container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序列容器</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sequence container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关系容器</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associative container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32</a:t>
            </a:fld>
            <a:endParaRPr lang="en-US" altLang="zh-CN" dirty="0"/>
          </a:p>
        </p:txBody>
      </p:sp>
    </p:spTree>
    <p:extLst>
      <p:ext uri="{BB962C8B-B14F-4D97-AF65-F5344CB8AC3E}">
        <p14:creationId xmlns:p14="http://schemas.microsoft.com/office/powerpoint/2010/main" val="870447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pair</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690689"/>
            <a:ext cx="8190610" cy="4009356"/>
          </a:xfrm>
        </p:spPr>
        <p:txBody>
          <a:bodyPr>
            <a:normAutofit fontScale="85000" lnSpcReduction="20000"/>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最简单的容器，由两个单独数据组成。</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sz="2400" kern="100" dirty="0">
                <a:solidFill>
                  <a:srgbClr val="003366"/>
                </a:solidFill>
                <a:latin typeface="Consolas" panose="020B0609020204030204" pitchFamily="49" charset="0"/>
                <a:ea typeface="华文楷体" panose="02010600040101010101" pitchFamily="2" charset="-122"/>
                <a:cs typeface="STKaiti" charset="-122"/>
              </a:rPr>
              <a:t>   template&lt;class T1, class T2 &gt; </a:t>
            </a:r>
            <a:r>
              <a:rPr lang="en-US" altLang="zh-CN" sz="2400" kern="100" dirty="0" err="1">
                <a:solidFill>
                  <a:srgbClr val="003366"/>
                </a:solidFill>
                <a:latin typeface="Consolas" panose="020B0609020204030204" pitchFamily="49" charset="0"/>
                <a:ea typeface="华文楷体" panose="02010600040101010101" pitchFamily="2" charset="-122"/>
                <a:cs typeface="STKaiti" charset="-122"/>
              </a:rPr>
              <a:t>struct</a:t>
            </a:r>
            <a:r>
              <a:rPr lang="en-US" altLang="zh-CN" sz="2400"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pair{</a:t>
            </a:r>
          </a:p>
          <a:p>
            <a:pPr marL="0" indent="0">
              <a:lnSpc>
                <a:spcPct val="100000"/>
              </a:lnSpc>
              <a:buSzPct val="75000"/>
              <a:buNone/>
            </a:pP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	T1</a:t>
            </a:r>
            <a:r>
              <a:rPr lang="zh-CN" altLang="en-US" sz="2400" kern="100" dirty="0">
                <a:solidFill>
                  <a:srgbClr val="FF0000"/>
                </a:solidFill>
                <a:latin typeface="Consolas" panose="020B0609020204030204" pitchFamily="49" charset="0"/>
                <a:ea typeface="华文楷体" panose="02010600040101010101" pitchFamily="2" charset="-122"/>
                <a:cs typeface="STKaiti" charset="-122"/>
              </a:rPr>
              <a:t> </a:t>
            </a: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first;</a:t>
            </a:r>
          </a:p>
          <a:p>
            <a:pPr marL="0" indent="0">
              <a:lnSpc>
                <a:spcPct val="100000"/>
              </a:lnSpc>
              <a:buSzPct val="75000"/>
              <a:buNone/>
            </a:pP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	T2</a:t>
            </a:r>
            <a:r>
              <a:rPr lang="zh-CN" altLang="en-US" sz="2400" kern="100" dirty="0">
                <a:solidFill>
                  <a:srgbClr val="FF0000"/>
                </a:solidFill>
                <a:latin typeface="Consolas" panose="020B0609020204030204" pitchFamily="49" charset="0"/>
                <a:ea typeface="华文楷体" panose="02010600040101010101" pitchFamily="2" charset="-122"/>
                <a:cs typeface="STKaiti" charset="-122"/>
              </a:rPr>
              <a:t> </a:t>
            </a: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second;</a:t>
            </a:r>
          </a:p>
          <a:p>
            <a:pPr marL="0" indent="0">
              <a:lnSpc>
                <a:spcPct val="100000"/>
              </a:lnSpc>
              <a:buSzPct val="75000"/>
              <a:buNone/>
            </a:pP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	</a:t>
            </a:r>
            <a:r>
              <a:rPr lang="en-US" altLang="zh-CN" sz="2400" b="1" kern="100" dirty="0">
                <a:solidFill>
                  <a:srgbClr val="008000"/>
                </a:solidFill>
                <a:latin typeface="Consolas" panose="020B0609020204030204" pitchFamily="49" charset="0"/>
                <a:ea typeface="华文楷体" panose="02010600040101010101" pitchFamily="2" charset="-122"/>
                <a:cs typeface="STKaiti" charset="-122"/>
              </a:rPr>
              <a:t>//</a:t>
            </a:r>
            <a:r>
              <a:rPr lang="zh-CN" altLang="en-US" sz="2400" b="1" kern="100" dirty="0">
                <a:solidFill>
                  <a:srgbClr val="008000"/>
                </a:solidFill>
                <a:latin typeface="Consolas" panose="020B0609020204030204" pitchFamily="49" charset="0"/>
                <a:ea typeface="华文楷体" panose="02010600040101010101" pitchFamily="2" charset="-122"/>
                <a:cs typeface="STKaiti" charset="-122"/>
              </a:rPr>
              <a:t>若干其它函数</a:t>
            </a:r>
            <a:endParaRPr lang="en-US" altLang="zh-CN" sz="2400" b="1" kern="100" dirty="0">
              <a:solidFill>
                <a:srgbClr val="008000"/>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   }</a:t>
            </a:r>
            <a:r>
              <a:rPr lang="en-US" altLang="zh-CN" sz="2400" kern="100" dirty="0">
                <a:solidFill>
                  <a:srgbClr val="003366"/>
                </a:solidFill>
                <a:latin typeface="Consolas" panose="020B0609020204030204" pitchFamily="49" charset="0"/>
                <a:ea typeface="华文楷体" panose="02010600040101010101" pitchFamily="2" charset="-122"/>
                <a:cs typeface="STKaiti" charset="-122"/>
              </a:rPr>
              <a:t>;</a:t>
            </a:r>
          </a:p>
          <a:p>
            <a:pPr>
              <a:lnSpc>
                <a:spcPct val="100000"/>
              </a:lnSpc>
              <a:buSzPct val="75000"/>
              <a:buFont typeface="Wingdings" panose="05000000000000000000" pitchFamily="2" charset="2"/>
              <a:buChar char="n"/>
            </a:pP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通过</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first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second</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两个成员变量获取数据。</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457200" lvl="1" indent="0">
              <a:lnSpc>
                <a:spcPct val="100000"/>
              </a:lnSpc>
              <a:buSzPct val="75000"/>
              <a:buNone/>
            </a:pPr>
            <a:r>
              <a:rPr lang="en-US" altLang="zh-CN" sz="2800" kern="100" dirty="0" err="1">
                <a:solidFill>
                  <a:srgbClr val="003366"/>
                </a:solidFill>
                <a:latin typeface="Consolas" panose="020B0609020204030204" pitchFamily="49" charset="0"/>
                <a:ea typeface="华文楷体" panose="02010600040101010101" pitchFamily="2" charset="-122"/>
                <a:cs typeface="STKaiti" charset="-122"/>
              </a:rPr>
              <a:t>std</a:t>
            </a:r>
            <a:r>
              <a:rPr lang="en-US" altLang="zh-CN" sz="2800" kern="100" dirty="0">
                <a:solidFill>
                  <a:srgbClr val="003366"/>
                </a:solidFill>
                <a:latin typeface="Consolas" panose="020B0609020204030204" pitchFamily="49" charset="0"/>
                <a:ea typeface="华文楷体" panose="02010600040101010101" pitchFamily="2" charset="-122"/>
                <a:cs typeface="STKaiti" charset="-122"/>
              </a:rPr>
              <a:t>::</a:t>
            </a:r>
            <a:r>
              <a:rPr lang="en-US" altLang="zh-CN" sz="2800" kern="100" dirty="0">
                <a:solidFill>
                  <a:srgbClr val="FF0000"/>
                </a:solidFill>
                <a:latin typeface="Consolas" panose="020B0609020204030204" pitchFamily="49" charset="0"/>
                <a:ea typeface="华文楷体" panose="02010600040101010101" pitchFamily="2" charset="-122"/>
                <a:cs typeface="STKaiti" charset="-122"/>
              </a:rPr>
              <a:t>pair</a:t>
            </a:r>
            <a:r>
              <a:rPr lang="en-US" altLang="zh-CN" sz="2800" kern="100" dirty="0">
                <a:solidFill>
                  <a:srgbClr val="003366"/>
                </a:solidFill>
                <a:latin typeface="Consolas" panose="020B0609020204030204" pitchFamily="49" charset="0"/>
                <a:ea typeface="华文楷体" panose="02010600040101010101" pitchFamily="2" charset="-122"/>
                <a:cs typeface="STKaiti" charset="-122"/>
              </a:rPr>
              <a:t>&lt;</a:t>
            </a:r>
            <a:r>
              <a:rPr lang="en-US" altLang="zh-CN" sz="2800" kern="100" dirty="0" err="1">
                <a:solidFill>
                  <a:srgbClr val="003366"/>
                </a:solidFill>
                <a:latin typeface="Consolas" panose="020B0609020204030204" pitchFamily="49" charset="0"/>
                <a:ea typeface="华文楷体" panose="02010600040101010101" pitchFamily="2" charset="-122"/>
                <a:cs typeface="STKaiti" charset="-122"/>
              </a:rPr>
              <a:t>int</a:t>
            </a:r>
            <a:r>
              <a:rPr lang="en-US" altLang="zh-CN" sz="2800"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sz="2800" kern="100" dirty="0" err="1">
                <a:solidFill>
                  <a:srgbClr val="003366"/>
                </a:solidFill>
                <a:latin typeface="Consolas" panose="020B0609020204030204" pitchFamily="49" charset="0"/>
                <a:ea typeface="华文楷体" panose="02010600040101010101" pitchFamily="2" charset="-122"/>
                <a:cs typeface="STKaiti" charset="-122"/>
              </a:rPr>
              <a:t>int</a:t>
            </a:r>
            <a:r>
              <a:rPr lang="en-US" altLang="zh-CN" sz="2800" kern="100" dirty="0">
                <a:solidFill>
                  <a:srgbClr val="003366"/>
                </a:solidFill>
                <a:latin typeface="Consolas" panose="020B0609020204030204" pitchFamily="49" charset="0"/>
                <a:ea typeface="华文楷体" panose="02010600040101010101" pitchFamily="2" charset="-122"/>
                <a:cs typeface="STKaiti" charset="-122"/>
              </a:rPr>
              <a:t>&gt; t;</a:t>
            </a:r>
          </a:p>
          <a:p>
            <a:pPr marL="457200" lvl="1" indent="0">
              <a:lnSpc>
                <a:spcPct val="100000"/>
              </a:lnSpc>
              <a:buSzPct val="75000"/>
              <a:buNone/>
            </a:pPr>
            <a:r>
              <a:rPr lang="en-US" altLang="zh-CN" sz="2800" kern="100" dirty="0" err="1">
                <a:solidFill>
                  <a:srgbClr val="003366"/>
                </a:solidFill>
                <a:latin typeface="Consolas" panose="020B0609020204030204" pitchFamily="49" charset="0"/>
                <a:ea typeface="华文楷体" panose="02010600040101010101" pitchFamily="2" charset="-122"/>
                <a:cs typeface="STKaiti" charset="-122"/>
              </a:rPr>
              <a:t>t.</a:t>
            </a:r>
            <a:r>
              <a:rPr lang="en-US" altLang="zh-CN" sz="2800" kern="100" dirty="0" err="1">
                <a:solidFill>
                  <a:srgbClr val="FF0000"/>
                </a:solidFill>
                <a:latin typeface="Consolas" panose="020B0609020204030204" pitchFamily="49" charset="0"/>
                <a:ea typeface="华文楷体" panose="02010600040101010101" pitchFamily="2" charset="-122"/>
                <a:cs typeface="STKaiti" charset="-122"/>
              </a:rPr>
              <a:t>first</a:t>
            </a:r>
            <a:r>
              <a:rPr lang="en-US" altLang="zh-CN" sz="2800" kern="100" dirty="0">
                <a:solidFill>
                  <a:srgbClr val="003366"/>
                </a:solidFill>
                <a:latin typeface="Consolas" panose="020B0609020204030204" pitchFamily="49" charset="0"/>
                <a:ea typeface="华文楷体" panose="02010600040101010101" pitchFamily="2" charset="-122"/>
                <a:cs typeface="STKaiti" charset="-122"/>
              </a:rPr>
              <a:t> = 4; </a:t>
            </a:r>
            <a:r>
              <a:rPr lang="en-US" altLang="zh-CN" sz="2800" kern="100" dirty="0" err="1">
                <a:solidFill>
                  <a:srgbClr val="003366"/>
                </a:solidFill>
                <a:latin typeface="Consolas" panose="020B0609020204030204" pitchFamily="49" charset="0"/>
                <a:ea typeface="华文楷体" panose="02010600040101010101" pitchFamily="2" charset="-122"/>
                <a:cs typeface="STKaiti" charset="-122"/>
              </a:rPr>
              <a:t>t.</a:t>
            </a:r>
            <a:r>
              <a:rPr lang="en-US" altLang="zh-CN" sz="2800" kern="100" dirty="0" err="1">
                <a:solidFill>
                  <a:srgbClr val="FF0000"/>
                </a:solidFill>
                <a:latin typeface="Consolas" panose="020B0609020204030204" pitchFamily="49" charset="0"/>
                <a:ea typeface="华文楷体" panose="02010600040101010101" pitchFamily="2" charset="-122"/>
                <a:cs typeface="STKaiti" charset="-122"/>
              </a:rPr>
              <a:t>second</a:t>
            </a:r>
            <a:r>
              <a:rPr lang="en-US" altLang="zh-CN" sz="2800" kern="100" dirty="0">
                <a:solidFill>
                  <a:srgbClr val="003366"/>
                </a:solidFill>
                <a:latin typeface="Consolas" panose="020B0609020204030204" pitchFamily="49" charset="0"/>
                <a:ea typeface="华文楷体" panose="02010600040101010101" pitchFamily="2" charset="-122"/>
                <a:cs typeface="STKaiti" charset="-122"/>
              </a:rPr>
              <a:t> = 5;</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33</a:t>
            </a:fld>
            <a:endParaRPr lang="en-US" altLang="zh-CN" dirty="0"/>
          </a:p>
        </p:txBody>
      </p:sp>
      <p:sp>
        <p:nvSpPr>
          <p:cNvPr id="4" name="矩形 3">
            <a:extLst>
              <a:ext uri="{FF2B5EF4-FFF2-40B4-BE49-F238E27FC236}">
                <a16:creationId xmlns:a16="http://schemas.microsoft.com/office/drawing/2014/main" id="{8EE18541-BC76-644A-B01A-07301B18A587}"/>
              </a:ext>
            </a:extLst>
          </p:cNvPr>
          <p:cNvSpPr/>
          <p:nvPr/>
        </p:nvSpPr>
        <p:spPr>
          <a:xfrm>
            <a:off x="1402035" y="3895687"/>
            <a:ext cx="5208221" cy="369332"/>
          </a:xfrm>
          <a:prstGeom prst="rect">
            <a:avLst/>
          </a:prstGeom>
          <a:solidFill>
            <a:schemeClr val="accent1">
              <a:alpha val="59000"/>
            </a:schemeClr>
          </a:solidFill>
        </p:spPr>
        <p:txBody>
          <a:bodyPr wrap="none">
            <a:spAutoFit/>
          </a:bodyPr>
          <a:lstStyle/>
          <a:p>
            <a:r>
              <a:rPr lang="zh-CN" altLang="en-US" b="1" dirty="0">
                <a:latin typeface="STKaiti" panose="02010600040101010101" pitchFamily="2" charset="-122"/>
                <a:ea typeface="STKaiti" panose="02010600040101010101" pitchFamily="2" charset="-122"/>
              </a:rPr>
              <a:t>进一步阅读：</a:t>
            </a:r>
            <a:r>
              <a:rPr lang="en-US" altLang="zh-CN" dirty="0">
                <a:hlinkClick r:id="rId2"/>
              </a:rPr>
              <a:t> http://hahaya.github.io/study-std-pair</a:t>
            </a:r>
            <a:endParaRPr lang="zh-CN" altLang="en-US" b="1" dirty="0">
              <a:latin typeface="STKaiti" panose="02010600040101010101" pitchFamily="2" charset="-122"/>
              <a:ea typeface="STKaiti" panose="02010600040101010101" pitchFamily="2" charset="-122"/>
            </a:endParaRPr>
          </a:p>
        </p:txBody>
      </p:sp>
    </p:spTree>
    <p:extLst>
      <p:ext uri="{BB962C8B-B14F-4D97-AF65-F5344CB8AC3E}">
        <p14:creationId xmlns:p14="http://schemas.microsoft.com/office/powerpoint/2010/main" val="2409558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pair</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690689"/>
            <a:ext cx="8047806" cy="4009356"/>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创建：使用函数</a:t>
            </a:r>
            <a:r>
              <a:rPr lang="en-US" altLang="zh-CN" b="1" kern="100" dirty="0" err="1">
                <a:solidFill>
                  <a:srgbClr val="003366"/>
                </a:solidFill>
                <a:latin typeface="Consolas" panose="020B0609020204030204" pitchFamily="49" charset="0"/>
                <a:ea typeface="华文楷体" panose="02010600040101010101" pitchFamily="2" charset="-122"/>
                <a:cs typeface="STKaiti" charset="-122"/>
              </a:rPr>
              <a:t>make_pair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auto t = </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make_pair</a:t>
            </a:r>
            <a:r>
              <a:rPr lang="en-US" altLang="zh-CN" kern="100" dirty="0">
                <a:solidFill>
                  <a:srgbClr val="003366"/>
                </a:solidFill>
                <a:latin typeface="Consolas" panose="020B0609020204030204" pitchFamily="49" charset="0"/>
                <a:ea typeface="华文楷体" panose="02010600040101010101" pitchFamily="2" charset="-122"/>
                <a:cs typeface="STKaiti" charset="-122"/>
              </a:rPr>
              <a:t>(</a:t>
            </a:r>
            <a:r>
              <a:rPr lang="mr-IN" altLang="zh-CN" kern="100" dirty="0">
                <a:solidFill>
                  <a:srgbClr val="003366"/>
                </a:solidFill>
                <a:latin typeface="Consolas" panose="020B0609020204030204" pitchFamily="49" charset="0"/>
                <a:ea typeface="华文楷体" panose="02010600040101010101" pitchFamily="2" charset="-122"/>
                <a:cs typeface="STKaiti" charset="-122"/>
              </a:rPr>
              <a:t>"</a:t>
            </a:r>
            <a:r>
              <a:rPr lang="en-US" altLang="zh-CN" kern="100" dirty="0" err="1">
                <a:solidFill>
                  <a:srgbClr val="003366"/>
                </a:solidFill>
                <a:latin typeface="Consolas" panose="020B0609020204030204" pitchFamily="49" charset="0"/>
                <a:ea typeface="华文楷体" panose="02010600040101010101" pitchFamily="2" charset="-122"/>
                <a:cs typeface="STKaiti" charset="-122"/>
              </a:rPr>
              <a:t>abc</a:t>
            </a:r>
            <a:r>
              <a:rPr lang="mr-IN" altLang="zh-CN" kern="100" dirty="0">
                <a:solidFill>
                  <a:srgbClr val="003366"/>
                </a:solidFill>
                <a:latin typeface="Consolas" panose="020B0609020204030204" pitchFamily="49" charset="0"/>
                <a:ea typeface="华文楷体" panose="02010600040101010101" pitchFamily="2" charset="-122"/>
                <a:cs typeface="STKaiti" charset="-122"/>
              </a:rPr>
              <a:t>"</a:t>
            </a:r>
            <a:r>
              <a:rPr lang="en-US" altLang="zh-CN" kern="100" dirty="0">
                <a:solidFill>
                  <a:srgbClr val="003366"/>
                </a:solidFill>
                <a:latin typeface="Consolas" panose="020B0609020204030204" pitchFamily="49" charset="0"/>
                <a:ea typeface="华文楷体" panose="02010600040101010101" pitchFamily="2" charset="-122"/>
                <a:cs typeface="STKaiti" charset="-122"/>
              </a:rPr>
              <a:t>, 7.8);</a:t>
            </a:r>
          </a:p>
          <a:p>
            <a:pPr lvl="1">
              <a:lnSpc>
                <a:spcPct val="100000"/>
              </a:lnSpc>
              <a:buSzPct val="75000"/>
              <a:buFont typeface="Wingdings" panose="05000000000000000000" pitchFamily="2" charset="2"/>
              <a:buChar char="n"/>
            </a:pPr>
            <a:r>
              <a:rPr lang="zh-CN" altLang="en-US" sz="2800" b="1" kern="100" dirty="0">
                <a:solidFill>
                  <a:srgbClr val="003366"/>
                </a:solidFill>
                <a:latin typeface="华文楷体" panose="02010600040101010101" pitchFamily="2" charset="-122"/>
                <a:ea typeface="华文楷体" panose="02010600040101010101" pitchFamily="2" charset="-122"/>
                <a:cs typeface="STKaiti" charset="-122"/>
              </a:rPr>
              <a:t>优势：</a:t>
            </a:r>
            <a:r>
              <a:rPr lang="zh-CN" altLang="en-US" sz="2800" b="1" kern="100" dirty="0">
                <a:solidFill>
                  <a:srgbClr val="FF0000"/>
                </a:solidFill>
                <a:latin typeface="华文楷体" panose="02010600040101010101" pitchFamily="2" charset="-122"/>
                <a:ea typeface="华文楷体" panose="02010600040101010101" pitchFamily="2" charset="-122"/>
                <a:cs typeface="STKaiti" charset="-122"/>
              </a:rPr>
              <a:t>自动推导成员类型</a:t>
            </a:r>
            <a:r>
              <a:rPr lang="zh-CN" altLang="en-US" sz="2800"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sz="2800"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支持小于、等于等比较运算符。</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sz="2800" b="1" kern="100" dirty="0">
                <a:solidFill>
                  <a:srgbClr val="003366"/>
                </a:solidFill>
                <a:latin typeface="华文楷体" panose="02010600040101010101" pitchFamily="2" charset="-122"/>
                <a:ea typeface="华文楷体" panose="02010600040101010101" pitchFamily="2" charset="-122"/>
                <a:cs typeface="STKaiti" charset="-122"/>
              </a:rPr>
              <a:t>先按</a:t>
            </a:r>
            <a:r>
              <a:rPr lang="en-US" altLang="zh-CN" sz="2800" b="1" kern="100" dirty="0">
                <a:solidFill>
                  <a:srgbClr val="003366"/>
                </a:solidFill>
                <a:latin typeface="Consolas" panose="020B0609020204030204" pitchFamily="49" charset="0"/>
                <a:ea typeface="华文楷体" panose="02010600040101010101" pitchFamily="2" charset="-122"/>
                <a:cs typeface="STKaiti" charset="-122"/>
              </a:rPr>
              <a:t>first</a:t>
            </a:r>
            <a:r>
              <a:rPr lang="zh-CN" altLang="en-US" sz="2800" b="1" kern="100" dirty="0">
                <a:solidFill>
                  <a:srgbClr val="003366"/>
                </a:solidFill>
                <a:latin typeface="华文楷体" panose="02010600040101010101" pitchFamily="2" charset="-122"/>
                <a:ea typeface="华文楷体" panose="02010600040101010101" pitchFamily="2" charset="-122"/>
                <a:cs typeface="STKaiti" charset="-122"/>
              </a:rPr>
              <a:t>比较，后按</a:t>
            </a:r>
            <a:r>
              <a:rPr lang="en-US" altLang="zh-CN" sz="2800" b="1" kern="100" dirty="0">
                <a:solidFill>
                  <a:srgbClr val="003366"/>
                </a:solidFill>
                <a:latin typeface="Consolas" panose="020B0609020204030204" pitchFamily="49" charset="0"/>
                <a:ea typeface="华文楷体" panose="02010600040101010101" pitchFamily="2" charset="-122"/>
                <a:cs typeface="STKaiti" charset="-122"/>
              </a:rPr>
              <a:t>second</a:t>
            </a:r>
            <a:r>
              <a:rPr lang="zh-CN" altLang="en-US" sz="2800" b="1" kern="100" dirty="0">
                <a:solidFill>
                  <a:srgbClr val="003366"/>
                </a:solidFill>
                <a:latin typeface="Consolas" panose="020B0609020204030204" pitchFamily="49" charset="0"/>
                <a:ea typeface="华文楷体" panose="02010600040101010101" pitchFamily="2" charset="-122"/>
                <a:cs typeface="STKaiti" charset="-122"/>
              </a:rPr>
              <a:t>比较</a:t>
            </a:r>
            <a:r>
              <a:rPr lang="zh-CN" altLang="en-US" sz="2800"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sz="2800" b="1" kern="100" dirty="0">
              <a:solidFill>
                <a:srgbClr val="003366"/>
              </a:solidFill>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sz="2800" b="1" kern="100" dirty="0">
                <a:solidFill>
                  <a:srgbClr val="003366"/>
                </a:solidFill>
                <a:latin typeface="华文楷体" panose="02010600040101010101" pitchFamily="2" charset="-122"/>
                <a:ea typeface="华文楷体" panose="02010600040101010101" pitchFamily="2" charset="-122"/>
                <a:cs typeface="STKaiti" charset="-122"/>
              </a:rPr>
              <a:t>要求成员类型支持比较</a:t>
            </a:r>
            <a:r>
              <a:rPr lang="en-US" altLang="zh-CN" sz="2800"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sz="2800" b="1" kern="100" dirty="0">
                <a:solidFill>
                  <a:srgbClr val="003366"/>
                </a:solidFill>
                <a:latin typeface="华文楷体" panose="02010600040101010101" pitchFamily="2" charset="-122"/>
                <a:ea typeface="华文楷体" panose="02010600040101010101" pitchFamily="2" charset="-122"/>
                <a:cs typeface="STKaiti" charset="-122"/>
              </a:rPr>
              <a:t>实现比较运算符重载</a:t>
            </a:r>
            <a:r>
              <a:rPr lang="en-US" altLang="zh-CN" sz="2800"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sz="2800"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sz="2800"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34</a:t>
            </a:fld>
            <a:endParaRPr lang="en-US" altLang="zh-CN" dirty="0"/>
          </a:p>
        </p:txBody>
      </p:sp>
    </p:spTree>
    <p:extLst>
      <p:ext uri="{BB962C8B-B14F-4D97-AF65-F5344CB8AC3E}">
        <p14:creationId xmlns:p14="http://schemas.microsoft.com/office/powerpoint/2010/main" val="2003272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tuple</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690689"/>
            <a:ext cx="8047806" cy="4553700"/>
          </a:xfrm>
        </p:spPr>
        <p:txBody>
          <a:bodyPr>
            <a:normAutofit/>
          </a:bodyPr>
          <a:lstStyle/>
          <a:p>
            <a:pPr>
              <a:lnSpc>
                <a:spcPct val="100000"/>
              </a:lnSpc>
              <a:buSzPct val="75000"/>
              <a:buFont typeface="Wingdings" panose="05000000000000000000" pitchFamily="2" charset="2"/>
              <a:buChar char="n"/>
            </a:pP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C++11</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新增，</a:t>
            </a:r>
            <a:r>
              <a:rPr lang="en-US" altLang="zh-CN" b="1" kern="100" dirty="0">
                <a:solidFill>
                  <a:srgbClr val="003366"/>
                </a:solidFill>
                <a:latin typeface="Consolas" panose="020B0609020204030204" pitchFamily="49" charset="0"/>
                <a:ea typeface="华文楷体" panose="02010600040101010101" pitchFamily="2" charset="-122"/>
                <a:cs typeface="STKaiti" charset="-122"/>
              </a:rPr>
              <a:t>pair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的扩展，由若干成员组成的</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元组</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类型。</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dirty="0">
                <a:latin typeface="Consolas" panose="020B0609020204030204" pitchFamily="49" charset="0"/>
                <a:ea typeface="华文楷体" panose="02010600040101010101" pitchFamily="2" charset="-122"/>
              </a:rPr>
              <a:t> template&lt; class ... Types &gt; class tuple;</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通过</a:t>
            </a:r>
            <a:r>
              <a:rPr lang="en-US" altLang="zh-CN" b="1" kern="100" dirty="0" err="1">
                <a:solidFill>
                  <a:srgbClr val="003366"/>
                </a:solidFill>
                <a:latin typeface="Consolas" panose="020B0609020204030204" pitchFamily="49" charset="0"/>
                <a:ea typeface="华文楷体" panose="02010600040101010101" pitchFamily="2" charset="-122"/>
                <a:cs typeface="STKaiti" charset="-122"/>
              </a:rPr>
              <a:t>std</a:t>
            </a:r>
            <a:r>
              <a:rPr lang="en-US" altLang="zh-CN" b="1" kern="100" dirty="0">
                <a:solidFill>
                  <a:srgbClr val="003366"/>
                </a:solidFill>
                <a:latin typeface="Consolas" panose="020B0609020204030204" pitchFamily="49" charset="0"/>
                <a:ea typeface="华文楷体" panose="02010600040101010101" pitchFamily="2" charset="-122"/>
                <a:cs typeface="STKaiti" charset="-122"/>
              </a:rPr>
              <a:t>::get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函数获取数据。</a:t>
            </a:r>
            <a:endParaRPr lang="en-US" altLang="zh-CN" b="1" kern="100" dirty="0">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v0 = </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std</a:t>
            </a:r>
            <a:r>
              <a:rPr lang="en-US" altLang="zh-CN" kern="100" dirty="0">
                <a:solidFill>
                  <a:srgbClr val="FF0000"/>
                </a:solidFill>
                <a:latin typeface="Consolas" panose="020B0609020204030204" pitchFamily="49" charset="0"/>
                <a:ea typeface="华文楷体" panose="02010600040101010101" pitchFamily="2" charset="-122"/>
                <a:cs typeface="STKaiti" charset="-122"/>
              </a:rPr>
              <a:t>::get</a:t>
            </a:r>
            <a:r>
              <a:rPr lang="en-US" altLang="zh-CN" kern="100" dirty="0">
                <a:latin typeface="Consolas" panose="020B0609020204030204" pitchFamily="49" charset="0"/>
                <a:ea typeface="华文楷体" panose="02010600040101010101" pitchFamily="2" charset="-122"/>
                <a:cs typeface="STKaiti" charset="-122"/>
              </a:rPr>
              <a:t>&lt;0&gt;(tuple1);</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v1 = </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std</a:t>
            </a:r>
            <a:r>
              <a:rPr lang="en-US" altLang="zh-CN" kern="100" dirty="0">
                <a:solidFill>
                  <a:srgbClr val="FF0000"/>
                </a:solidFill>
                <a:latin typeface="Consolas" panose="020B0609020204030204" pitchFamily="49" charset="0"/>
                <a:ea typeface="华文楷体" panose="02010600040101010101" pitchFamily="2" charset="-122"/>
                <a:cs typeface="STKaiti" charset="-122"/>
              </a:rPr>
              <a:t>::get</a:t>
            </a:r>
            <a:r>
              <a:rPr lang="en-US" altLang="zh-CN" kern="100" dirty="0">
                <a:latin typeface="Consolas" panose="020B0609020204030204" pitchFamily="49" charset="0"/>
                <a:ea typeface="华文楷体" panose="02010600040101010101" pitchFamily="2" charset="-122"/>
                <a:cs typeface="STKaiti" charset="-122"/>
              </a:rPr>
              <a:t>&lt;1&gt;(tuple1);</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其下标需要</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在编译时确定</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：不能设定运行时可变的长度，不能当做数组</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35</a:t>
            </a:fld>
            <a:endParaRPr lang="en-US" altLang="zh-CN" dirty="0"/>
          </a:p>
        </p:txBody>
      </p:sp>
    </p:spTree>
    <p:extLst>
      <p:ext uri="{BB962C8B-B14F-4D97-AF65-F5344CB8AC3E}">
        <p14:creationId xmlns:p14="http://schemas.microsoft.com/office/powerpoint/2010/main" val="1580429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tuple</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690689"/>
            <a:ext cx="8286750" cy="4553700"/>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创建：</a:t>
            </a:r>
            <a:r>
              <a:rPr lang="en-US" altLang="zh-CN" b="1" kern="100" dirty="0" err="1">
                <a:latin typeface="Consolas" panose="020B0609020204030204" pitchFamily="49" charset="0"/>
                <a:ea typeface="华文楷体" panose="02010600040101010101" pitchFamily="2" charset="-122"/>
                <a:cs typeface="STKaiti" charset="-122"/>
              </a:rPr>
              <a:t>make_tuple</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函数</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auto t = </a:t>
            </a:r>
            <a:r>
              <a:rPr lang="en-US" altLang="zh-CN" sz="2400" kern="100" dirty="0" err="1">
                <a:solidFill>
                  <a:srgbClr val="FF0000"/>
                </a:solidFill>
                <a:latin typeface="Consolas" panose="020B0609020204030204" pitchFamily="49" charset="0"/>
                <a:ea typeface="华文楷体" panose="02010600040101010101" pitchFamily="2" charset="-122"/>
                <a:cs typeface="STKaiti" charset="-122"/>
              </a:rPr>
              <a:t>make_tuple</a:t>
            </a:r>
            <a:r>
              <a:rPr lang="en-US" altLang="zh-CN" sz="2400" kern="100" dirty="0">
                <a:latin typeface="Consolas" panose="020B0609020204030204" pitchFamily="49" charset="0"/>
                <a:ea typeface="华文楷体" panose="02010600040101010101" pitchFamily="2" charset="-122"/>
                <a:cs typeface="STKaiti" charset="-122"/>
              </a:rPr>
              <a:t>(</a:t>
            </a:r>
            <a:r>
              <a:rPr lang="mr-IN" altLang="zh-CN" sz="2400" kern="100" dirty="0">
                <a:latin typeface="Consolas" panose="020B0609020204030204" pitchFamily="49" charset="0"/>
                <a:ea typeface="华文楷体" panose="02010600040101010101" pitchFamily="2" charset="-122"/>
                <a:cs typeface="STKaiti" charset="-122"/>
              </a:rPr>
              <a:t>"</a:t>
            </a:r>
            <a:r>
              <a:rPr lang="en-US" altLang="zh-CN" sz="2400" kern="100" dirty="0" err="1">
                <a:latin typeface="Consolas" panose="020B0609020204030204" pitchFamily="49" charset="0"/>
                <a:ea typeface="华文楷体" panose="02010600040101010101" pitchFamily="2" charset="-122"/>
                <a:cs typeface="STKaiti" charset="-122"/>
              </a:rPr>
              <a:t>abc</a:t>
            </a:r>
            <a:r>
              <a:rPr lang="mr-IN" altLang="zh-CN" sz="2400" kern="100" dirty="0">
                <a:latin typeface="Consolas" panose="020B0609020204030204" pitchFamily="49" charset="0"/>
                <a:ea typeface="华文楷体" panose="02010600040101010101" pitchFamily="2" charset="-122"/>
                <a:cs typeface="STKaiti" charset="-122"/>
              </a:rPr>
              <a:t>"</a:t>
            </a:r>
            <a:r>
              <a:rPr lang="en-US" altLang="zh-CN" sz="2400" kern="100" dirty="0">
                <a:latin typeface="Consolas" panose="020B0609020204030204" pitchFamily="49" charset="0"/>
                <a:ea typeface="华文楷体" panose="02010600040101010101" pitchFamily="2" charset="-122"/>
                <a:cs typeface="STKaiti" charset="-122"/>
              </a:rPr>
              <a:t>, 7.8, 123, </a:t>
            </a:r>
            <a:r>
              <a:rPr lang="mr-IN" altLang="zh-CN" sz="2400" kern="100" dirty="0">
                <a:latin typeface="Consolas" panose="020B0609020204030204" pitchFamily="49" charset="0"/>
                <a:ea typeface="华文楷体" panose="02010600040101010101" pitchFamily="2" charset="-122"/>
                <a:cs typeface="STKaiti" charset="-122"/>
              </a:rPr>
              <a:t>'</a:t>
            </a:r>
            <a:r>
              <a:rPr lang="en-US" altLang="zh-CN" sz="2400" kern="100" dirty="0">
                <a:latin typeface="Consolas" panose="020B0609020204030204" pitchFamily="49" charset="0"/>
                <a:ea typeface="华文楷体" panose="02010600040101010101" pitchFamily="2" charset="-122"/>
                <a:cs typeface="STKaiti" charset="-122"/>
              </a:rPr>
              <a:t>3</a:t>
            </a:r>
            <a:r>
              <a:rPr lang="mr-IN" altLang="zh-CN" sz="2400" kern="100" dirty="0">
                <a:latin typeface="Consolas" panose="020B0609020204030204" pitchFamily="49" charset="0"/>
                <a:ea typeface="华文楷体" panose="02010600040101010101" pitchFamily="2" charset="-122"/>
                <a:cs typeface="STKaiti" charset="-122"/>
              </a:rPr>
              <a:t>'</a:t>
            </a:r>
            <a:r>
              <a:rPr lang="en-US" altLang="zh-CN" sz="2400" kern="100" dirty="0">
                <a:latin typeface="Consolas" panose="020B0609020204030204" pitchFamily="49" charset="0"/>
                <a:ea typeface="华文楷体" panose="02010600040101010101" pitchFamily="2" charset="-122"/>
                <a:cs typeface="STKaiti" charset="-122"/>
              </a:rPr>
              <a:t>);</a:t>
            </a:r>
          </a:p>
          <a:p>
            <a:pPr>
              <a:lnSpc>
                <a:spcPct val="100000"/>
              </a:lnSpc>
              <a:buSzPct val="75000"/>
              <a:buFont typeface="Wingdings" panose="05000000000000000000" pitchFamily="2" charset="2"/>
              <a:buChar char="n"/>
            </a:pP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创建：</a:t>
            </a:r>
            <a:r>
              <a:rPr lang="en-US" altLang="zh-CN" b="1" kern="100" dirty="0">
                <a:latin typeface="Consolas" panose="020B0609020204030204" pitchFamily="49" charset="0"/>
                <a:ea typeface="华文楷体" panose="02010600040101010101" pitchFamily="2" charset="-122"/>
                <a:cs typeface="STKaiti" charset="-122"/>
              </a:rPr>
              <a:t>tie</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函数</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返回左值引用的元组</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    </a:t>
            </a:r>
            <a:r>
              <a:rPr lang="en-US" altLang="zh-CN" sz="2200" kern="100" dirty="0" err="1">
                <a:solidFill>
                  <a:srgbClr val="FF0000"/>
                </a:solidFill>
                <a:latin typeface="Consolas" panose="020B0609020204030204" pitchFamily="49" charset="0"/>
                <a:ea typeface="华文楷体" panose="02010600040101010101" pitchFamily="2" charset="-122"/>
                <a:cs typeface="STKaiti" charset="-122"/>
              </a:rPr>
              <a:t>std</a:t>
            </a:r>
            <a:r>
              <a:rPr lang="en-US" altLang="zh-CN" sz="2200" kern="100" dirty="0">
                <a:solidFill>
                  <a:srgbClr val="FF0000"/>
                </a:solidFill>
                <a:latin typeface="Consolas" panose="020B0609020204030204" pitchFamily="49" charset="0"/>
                <a:ea typeface="华文楷体" panose="02010600040101010101" pitchFamily="2" charset="-122"/>
                <a:cs typeface="STKaiti" charset="-122"/>
              </a:rPr>
              <a:t>::tie</a:t>
            </a:r>
            <a:r>
              <a:rPr lang="en-US" altLang="zh-CN" sz="2200" kern="100" dirty="0">
                <a:latin typeface="Consolas" panose="020B0609020204030204" pitchFamily="49" charset="0"/>
                <a:ea typeface="华文楷体" panose="02010600040101010101" pitchFamily="2" charset="-122"/>
                <a:cs typeface="STKaiti" charset="-122"/>
              </a:rPr>
              <a:t>(x, y, z) = </a:t>
            </a:r>
            <a:r>
              <a:rPr lang="en-US" altLang="zh-CN" sz="2200" kern="100" dirty="0" err="1">
                <a:latin typeface="Consolas" panose="020B0609020204030204" pitchFamily="49" charset="0"/>
                <a:ea typeface="华文楷体" panose="02010600040101010101" pitchFamily="2" charset="-122"/>
                <a:cs typeface="STKaiti" charset="-122"/>
              </a:rPr>
              <a:t>make_tuple</a:t>
            </a:r>
            <a:r>
              <a:rPr lang="en-US" altLang="zh-CN" sz="2200" kern="100" dirty="0">
                <a:latin typeface="Consolas" panose="020B0609020204030204" pitchFamily="49" charset="0"/>
                <a:ea typeface="华文楷体" panose="02010600040101010101" pitchFamily="2" charset="-122"/>
                <a:cs typeface="STKaiti" charset="-122"/>
              </a:rPr>
              <a:t>(</a:t>
            </a:r>
            <a:r>
              <a:rPr lang="mr-IN" altLang="zh-CN" sz="2200" kern="100" dirty="0">
                <a:latin typeface="Consolas" panose="020B0609020204030204" pitchFamily="49" charset="0"/>
                <a:ea typeface="华文楷体" panose="02010600040101010101" pitchFamily="2" charset="-122"/>
                <a:cs typeface="STKaiti" charset="-122"/>
              </a:rPr>
              <a:t>"</a:t>
            </a:r>
            <a:r>
              <a:rPr lang="en-US" altLang="zh-CN" sz="2200" kern="100" dirty="0" err="1">
                <a:latin typeface="Consolas" panose="020B0609020204030204" pitchFamily="49" charset="0"/>
                <a:ea typeface="华文楷体" panose="02010600040101010101" pitchFamily="2" charset="-122"/>
                <a:cs typeface="STKaiti" charset="-122"/>
              </a:rPr>
              <a:t>abc</a:t>
            </a:r>
            <a:r>
              <a:rPr lang="mr-IN" altLang="zh-CN" sz="2200" kern="100" dirty="0">
                <a:latin typeface="Consolas" panose="020B0609020204030204" pitchFamily="49" charset="0"/>
                <a:ea typeface="华文楷体" panose="02010600040101010101" pitchFamily="2" charset="-122"/>
                <a:cs typeface="STKaiti" charset="-122"/>
              </a:rPr>
              <a:t>"</a:t>
            </a:r>
            <a:r>
              <a:rPr lang="en-US" altLang="zh-CN" sz="2200" kern="100" dirty="0">
                <a:latin typeface="Consolas" panose="020B0609020204030204" pitchFamily="49" charset="0"/>
                <a:ea typeface="华文楷体" panose="02010600040101010101" pitchFamily="2" charset="-122"/>
                <a:cs typeface="STKaiti" charset="-122"/>
              </a:rPr>
              <a:t>, 7.8, 123);</a:t>
            </a:r>
          </a:p>
          <a:p>
            <a:pPr marL="0" indent="0">
              <a:lnSpc>
                <a:spcPct val="100000"/>
              </a:lnSpc>
              <a:buSzPct val="75000"/>
              <a:buNone/>
            </a:pPr>
            <a:r>
              <a:rPr lang="zh-CN" altLang="en-US" sz="2200" kern="100" dirty="0">
                <a:latin typeface="Consolas" panose="020B0609020204030204" pitchFamily="49" charset="0"/>
                <a:ea typeface="华文楷体" panose="02010600040101010101" pitchFamily="2" charset="-122"/>
                <a:cs typeface="STKaiti" charset="-122"/>
              </a:rPr>
              <a:t>    等价于 </a:t>
            </a:r>
            <a:r>
              <a:rPr lang="en-US" altLang="zh-CN" sz="2200" kern="100" dirty="0">
                <a:latin typeface="Consolas" panose="020B0609020204030204" pitchFamily="49" charset="0"/>
                <a:ea typeface="华文楷体" panose="02010600040101010101" pitchFamily="2" charset="-122"/>
                <a:cs typeface="STKaiti" charset="-122"/>
              </a:rPr>
              <a:t>x</a:t>
            </a:r>
            <a:r>
              <a:rPr lang="zh-CN" altLang="en-US" sz="2200" kern="100" dirty="0">
                <a:latin typeface="Consolas" panose="020B0609020204030204" pitchFamily="49" charset="0"/>
                <a:ea typeface="华文楷体" panose="02010600040101010101" pitchFamily="2" charset="-122"/>
                <a:cs typeface="STKaiti" charset="-122"/>
              </a:rPr>
              <a:t> </a:t>
            </a:r>
            <a:r>
              <a:rPr lang="en-US" altLang="zh-CN" sz="2200" kern="100" dirty="0">
                <a:latin typeface="Consolas" panose="020B0609020204030204" pitchFamily="49" charset="0"/>
                <a:ea typeface="华文楷体" panose="02010600040101010101" pitchFamily="2" charset="-122"/>
                <a:cs typeface="STKaiti" charset="-122"/>
              </a:rPr>
              <a:t>=</a:t>
            </a:r>
            <a:r>
              <a:rPr lang="zh-CN" altLang="en-US" sz="2200" kern="100" dirty="0">
                <a:latin typeface="Consolas" panose="020B0609020204030204" pitchFamily="49" charset="0"/>
                <a:ea typeface="华文楷体" panose="02010600040101010101" pitchFamily="2" charset="-122"/>
                <a:cs typeface="STKaiti" charset="-122"/>
              </a:rPr>
              <a:t> </a:t>
            </a:r>
            <a:r>
              <a:rPr lang="en-US" altLang="zh-CN" sz="2200" kern="100" dirty="0">
                <a:latin typeface="Consolas" panose="020B0609020204030204" pitchFamily="49" charset="0"/>
                <a:ea typeface="华文楷体" panose="02010600040101010101" pitchFamily="2" charset="-122"/>
                <a:cs typeface="STKaiti" charset="-122"/>
              </a:rPr>
              <a:t>"</a:t>
            </a:r>
            <a:r>
              <a:rPr lang="en-US" altLang="zh-CN" sz="2200" kern="100" dirty="0" err="1">
                <a:latin typeface="Consolas" panose="020B0609020204030204" pitchFamily="49" charset="0"/>
                <a:ea typeface="华文楷体" panose="02010600040101010101" pitchFamily="2" charset="-122"/>
                <a:cs typeface="STKaiti" charset="-122"/>
              </a:rPr>
              <a:t>abc</a:t>
            </a:r>
            <a:r>
              <a:rPr lang="en-US" altLang="zh-CN" sz="2200" kern="100" dirty="0">
                <a:latin typeface="Consolas" panose="020B0609020204030204" pitchFamily="49" charset="0"/>
                <a:ea typeface="华文楷体" panose="02010600040101010101" pitchFamily="2" charset="-122"/>
                <a:cs typeface="STKaiti" charset="-122"/>
              </a:rPr>
              <a:t>"; y = 7.8; z = 123</a:t>
            </a:r>
            <a:endParaRPr lang="en-US" altLang="zh-CN" sz="2600"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36</a:t>
            </a:fld>
            <a:endParaRPr lang="en-US" altLang="zh-CN" dirty="0"/>
          </a:p>
        </p:txBody>
      </p:sp>
    </p:spTree>
    <p:extLst>
      <p:ext uri="{BB962C8B-B14F-4D97-AF65-F5344CB8AC3E}">
        <p14:creationId xmlns:p14="http://schemas.microsoft.com/office/powerpoint/2010/main" val="2218691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tuple</a:t>
            </a:r>
            <a:r>
              <a:rPr kumimoji="1" lang="zh-CN" altLang="en-US" b="1" dirty="0">
                <a:latin typeface="微软雅黑" panose="020B0503020204020204" pitchFamily="34" charset="-122"/>
                <a:ea typeface="微软雅黑" panose="020B0503020204020204" pitchFamily="34" charset="-122"/>
              </a:rPr>
              <a:t>举例</a:t>
            </a:r>
          </a:p>
        </p:txBody>
      </p:sp>
      <p:sp>
        <p:nvSpPr>
          <p:cNvPr id="3" name="内容占位符 2"/>
          <p:cNvSpPr>
            <a:spLocks noGrp="1"/>
          </p:cNvSpPr>
          <p:nvPr>
            <p:ph idx="1"/>
          </p:nvPr>
        </p:nvSpPr>
        <p:spPr>
          <a:xfrm>
            <a:off x="628650" y="1690689"/>
            <a:ext cx="8286750" cy="4923756"/>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用于函数多返回值的传递：</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a:t>
            </a:r>
            <a:r>
              <a:rPr lang="en-US" altLang="zh-CN" sz="2400" kern="100" dirty="0" err="1">
                <a:latin typeface="Consolas" panose="020B0609020204030204" pitchFamily="49" charset="0"/>
                <a:ea typeface="华文楷体" panose="02010600040101010101" pitchFamily="2" charset="-122"/>
                <a:cs typeface="STKaiti" charset="-122"/>
              </a:rPr>
              <a:t>std</a:t>
            </a:r>
            <a:r>
              <a:rPr lang="en-US" altLang="zh-CN" sz="2400" kern="100" dirty="0">
                <a:latin typeface="Consolas" panose="020B0609020204030204" pitchFamily="49" charset="0"/>
                <a:ea typeface="华文楷体" panose="02010600040101010101" pitchFamily="2" charset="-122"/>
                <a:cs typeface="STKaiti" charset="-122"/>
              </a:rPr>
              <a:t>::tuple&lt;</a:t>
            </a:r>
            <a:r>
              <a:rPr lang="en-US" altLang="zh-CN" sz="2400" kern="100" dirty="0" err="1">
                <a:latin typeface="Consolas" panose="020B0609020204030204" pitchFamily="49" charset="0"/>
                <a:ea typeface="华文楷体" panose="02010600040101010101" pitchFamily="2" charset="-122"/>
                <a:cs typeface="STKaiti" charset="-122"/>
              </a:rPr>
              <a:t>int</a:t>
            </a:r>
            <a:r>
              <a:rPr lang="en-US" altLang="zh-CN" sz="2400" kern="100" dirty="0">
                <a:latin typeface="Consolas" panose="020B0609020204030204" pitchFamily="49" charset="0"/>
                <a:ea typeface="华文楷体" panose="02010600040101010101" pitchFamily="2" charset="-122"/>
                <a:cs typeface="STKaiti" charset="-122"/>
              </a:rPr>
              <a:t>, double&gt; f(</a:t>
            </a:r>
            <a:r>
              <a:rPr lang="en-US" altLang="zh-CN" sz="2400" kern="100" dirty="0" err="1">
                <a:latin typeface="Consolas" panose="020B0609020204030204" pitchFamily="49" charset="0"/>
                <a:ea typeface="华文楷体" panose="02010600040101010101" pitchFamily="2" charset="-122"/>
                <a:cs typeface="STKaiti" charset="-122"/>
              </a:rPr>
              <a:t>int</a:t>
            </a:r>
            <a:r>
              <a:rPr lang="en-US" altLang="zh-CN" sz="2400" kern="100" dirty="0">
                <a:latin typeface="Consolas" panose="020B0609020204030204" pitchFamily="49" charset="0"/>
                <a:ea typeface="华文楷体" panose="02010600040101010101" pitchFamily="2" charset="-122"/>
                <a:cs typeface="STKaiti" charset="-122"/>
              </a:rPr>
              <a:t> x)</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 return </a:t>
            </a:r>
            <a:r>
              <a:rPr lang="en-US" altLang="zh-CN" sz="2400" kern="100" dirty="0" err="1">
                <a:latin typeface="Consolas" panose="020B0609020204030204" pitchFamily="49" charset="0"/>
                <a:ea typeface="华文楷体" panose="02010600040101010101" pitchFamily="2" charset="-122"/>
                <a:cs typeface="STKaiti" charset="-122"/>
              </a:rPr>
              <a:t>make_tuple</a:t>
            </a:r>
            <a:r>
              <a:rPr lang="en-US" altLang="zh-CN" sz="2400" kern="100" dirty="0">
                <a:latin typeface="Consolas" panose="020B0609020204030204" pitchFamily="49" charset="0"/>
                <a:ea typeface="华文楷体" panose="02010600040101010101" pitchFamily="2" charset="-122"/>
                <a:cs typeface="STKaiti" charset="-122"/>
              </a:rPr>
              <a:t>(x, double(x)/2);</a:t>
            </a:r>
            <a:r>
              <a:rPr lang="zh-CN" altLang="en-US" sz="2400" kern="100" dirty="0">
                <a:latin typeface="Consolas" panose="020B0609020204030204" pitchFamily="49" charset="0"/>
                <a:ea typeface="华文楷体" panose="02010600040101010101" pitchFamily="2" charset="-122"/>
                <a:cs typeface="STKaiti" charset="-122"/>
              </a:rPr>
              <a:t> </a:t>
            </a:r>
            <a:r>
              <a:rPr lang="en-US" altLang="zh-CN" sz="2400" kern="100" dirty="0">
                <a:latin typeface="Consolas" panose="020B0609020204030204" pitchFamily="49" charset="0"/>
                <a:ea typeface="华文楷体" panose="02010600040101010101" pitchFamily="2" charset="-122"/>
                <a:cs typeface="STKaiti" charset="-122"/>
              </a:rPr>
              <a:t>}</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a:t>
            </a:r>
            <a:r>
              <a:rPr lang="en-US" altLang="zh-CN" sz="2400" kern="100" dirty="0" err="1">
                <a:latin typeface="Consolas" panose="020B0609020204030204" pitchFamily="49" charset="0"/>
                <a:ea typeface="华文楷体" panose="02010600040101010101" pitchFamily="2" charset="-122"/>
                <a:cs typeface="STKaiti" charset="-122"/>
              </a:rPr>
              <a:t>int</a:t>
            </a:r>
            <a:r>
              <a:rPr lang="en-US" altLang="zh-CN" sz="2400" kern="100" dirty="0">
                <a:latin typeface="Consolas" panose="020B0609020204030204" pitchFamily="49" charset="0"/>
                <a:ea typeface="华文楷体" panose="02010600040101010101" pitchFamily="2" charset="-122"/>
                <a:cs typeface="STKaiti" charset="-122"/>
              </a:rPr>
              <a:t> main() {</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a:t>
            </a:r>
            <a:r>
              <a:rPr lang="en-US" altLang="zh-CN" sz="2400" kern="100" dirty="0" err="1">
                <a:latin typeface="Consolas" panose="020B0609020204030204" pitchFamily="49" charset="0"/>
                <a:ea typeface="华文楷体" panose="02010600040101010101" pitchFamily="2" charset="-122"/>
                <a:cs typeface="STKaiti" charset="-122"/>
              </a:rPr>
              <a:t>int</a:t>
            </a:r>
            <a:r>
              <a:rPr lang="en-US" altLang="zh-CN" sz="2400" kern="100" dirty="0">
                <a:latin typeface="Consolas" panose="020B0609020204030204" pitchFamily="49" charset="0"/>
                <a:ea typeface="华文楷体" panose="02010600040101010101" pitchFamily="2" charset="-122"/>
                <a:cs typeface="STKaiti" charset="-122"/>
              </a:rPr>
              <a:t> </a:t>
            </a:r>
            <a:r>
              <a:rPr lang="en-US" altLang="zh-CN" sz="2400" kern="100" dirty="0" err="1">
                <a:latin typeface="Consolas" panose="020B0609020204030204" pitchFamily="49" charset="0"/>
                <a:ea typeface="华文楷体" panose="02010600040101010101" pitchFamily="2" charset="-122"/>
                <a:cs typeface="STKaiti" charset="-122"/>
              </a:rPr>
              <a:t>xval</a:t>
            </a:r>
            <a:r>
              <a:rPr lang="en-US" altLang="zh-CN" sz="2400" kern="100" dirty="0">
                <a:latin typeface="Consolas" panose="020B0609020204030204" pitchFamily="49" charset="0"/>
                <a:ea typeface="华文楷体" panose="02010600040101010101" pitchFamily="2" charset="-122"/>
                <a:cs typeface="STKaiti" charset="-122"/>
              </a:rPr>
              <a:t>; double </a:t>
            </a:r>
            <a:r>
              <a:rPr lang="en-US" altLang="zh-CN" sz="2400" kern="100" dirty="0" err="1">
                <a:latin typeface="Consolas" panose="020B0609020204030204" pitchFamily="49" charset="0"/>
                <a:ea typeface="华文楷体" panose="02010600040101010101" pitchFamily="2" charset="-122"/>
                <a:cs typeface="STKaiti" charset="-122"/>
              </a:rPr>
              <a:t>half_x</a:t>
            </a:r>
            <a:r>
              <a:rPr lang="en-US" altLang="zh-CN" sz="2400" kern="100" dirty="0">
                <a:latin typeface="Consolas" panose="020B0609020204030204" pitchFamily="49" charset="0"/>
                <a:ea typeface="华文楷体" panose="02010600040101010101" pitchFamily="2" charset="-122"/>
                <a:cs typeface="STKaiti" charset="-122"/>
              </a:rPr>
              <a:t>;</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a:t>
            </a:r>
            <a:r>
              <a:rPr lang="en-US" altLang="zh-CN" sz="2400" kern="100" dirty="0" err="1">
                <a:latin typeface="Consolas" panose="020B0609020204030204" pitchFamily="49" charset="0"/>
                <a:ea typeface="华文楷体" panose="02010600040101010101" pitchFamily="2" charset="-122"/>
                <a:cs typeface="STKaiti" charset="-122"/>
              </a:rPr>
              <a:t>std</a:t>
            </a:r>
            <a:r>
              <a:rPr lang="en-US" altLang="zh-CN" sz="2400" kern="100" dirty="0">
                <a:latin typeface="Consolas" panose="020B0609020204030204" pitchFamily="49" charset="0"/>
                <a:ea typeface="华文楷体" panose="02010600040101010101" pitchFamily="2" charset="-122"/>
                <a:cs typeface="STKaiti" charset="-122"/>
              </a:rPr>
              <a:t>::tie(</a:t>
            </a:r>
            <a:r>
              <a:rPr lang="en-US" altLang="zh-CN" sz="2400" kern="100" dirty="0" err="1">
                <a:latin typeface="Consolas" panose="020B0609020204030204" pitchFamily="49" charset="0"/>
                <a:ea typeface="华文楷体" panose="02010600040101010101" pitchFamily="2" charset="-122"/>
                <a:cs typeface="STKaiti" charset="-122"/>
              </a:rPr>
              <a:t>xval</a:t>
            </a:r>
            <a:r>
              <a:rPr lang="en-US" altLang="zh-CN" sz="2400" kern="100" dirty="0">
                <a:latin typeface="Consolas" panose="020B0609020204030204" pitchFamily="49" charset="0"/>
                <a:ea typeface="华文楷体" panose="02010600040101010101" pitchFamily="2" charset="-122"/>
                <a:cs typeface="STKaiti" charset="-122"/>
              </a:rPr>
              <a:t>, </a:t>
            </a:r>
            <a:r>
              <a:rPr lang="en-US" altLang="zh-CN" sz="2400" kern="100" dirty="0" err="1">
                <a:latin typeface="Consolas" panose="020B0609020204030204" pitchFamily="49" charset="0"/>
                <a:ea typeface="华文楷体" panose="02010600040101010101" pitchFamily="2" charset="-122"/>
                <a:cs typeface="STKaiti" charset="-122"/>
              </a:rPr>
              <a:t>half_x</a:t>
            </a:r>
            <a:r>
              <a:rPr lang="en-US" altLang="zh-CN" sz="2400" kern="100" dirty="0">
                <a:latin typeface="Consolas" panose="020B0609020204030204" pitchFamily="49" charset="0"/>
                <a:ea typeface="华文楷体" panose="02010600040101010101" pitchFamily="2" charset="-122"/>
                <a:cs typeface="STKaiti" charset="-122"/>
              </a:rPr>
              <a:t>) = f(7);</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作为</a:t>
            </a:r>
            <a:r>
              <a:rPr lang="en-US" altLang="zh-CN" b="1" kern="100" dirty="0">
                <a:latin typeface="Consolas" panose="020B0609020204030204" pitchFamily="49" charset="0"/>
                <a:ea typeface="华文楷体" panose="02010600040101010101" pitchFamily="2" charset="-122"/>
                <a:cs typeface="STKaiti" charset="-122"/>
              </a:rPr>
              <a:t>tuple</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的特例，</a:t>
            </a:r>
            <a:r>
              <a:rPr lang="en-US" altLang="zh-CN" b="1" kern="100" dirty="0">
                <a:latin typeface="Consolas" panose="020B0609020204030204" pitchFamily="49" charset="0"/>
                <a:ea typeface="华文楷体" panose="02010600040101010101" pitchFamily="2" charset="-122"/>
                <a:cs typeface="STKaiti" charset="-122"/>
              </a:rPr>
              <a:t>pair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可用于两个返回值的传递</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除此之外，</a:t>
            </a:r>
            <a:r>
              <a:rPr lang="en-US" altLang="zh-CN" b="1" kern="100" dirty="0">
                <a:latin typeface="Consolas" panose="020B0609020204030204" pitchFamily="49" charset="0"/>
                <a:ea typeface="华文楷体" panose="02010600040101010101" pitchFamily="2" charset="-122"/>
                <a:cs typeface="STKaiti" charset="-122"/>
              </a:rPr>
              <a:t>pair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在</a:t>
            </a:r>
            <a:r>
              <a:rPr lang="en-US" altLang="zh-CN" b="1" kern="100" dirty="0">
                <a:latin typeface="Consolas" panose="020B0609020204030204" pitchFamily="49" charset="0"/>
                <a:ea typeface="华文楷体" panose="02010600040101010101" pitchFamily="2" charset="-122"/>
                <a:cs typeface="STKaiti" charset="-122"/>
              </a:rPr>
              <a:t>map</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中大量使用。</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37</a:t>
            </a:fld>
            <a:endParaRPr lang="en-US" altLang="zh-CN" dirty="0"/>
          </a:p>
        </p:txBody>
      </p:sp>
    </p:spTree>
    <p:extLst>
      <p:ext uri="{BB962C8B-B14F-4D97-AF65-F5344CB8AC3E}">
        <p14:creationId xmlns:p14="http://schemas.microsoft.com/office/powerpoint/2010/main" val="877265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vector</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49" y="1690689"/>
            <a:ext cx="8082213" cy="4553700"/>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会自动扩展容量的</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数组</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，以循序</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(Sequential)</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的方式维护变量集合。</a:t>
            </a:r>
            <a:r>
              <a:rPr lang="en-US" altLang="zh-CN" kern="100" dirty="0">
                <a:solidFill>
                  <a:srgbClr val="003366"/>
                </a:solidFill>
                <a:latin typeface="华文楷体" panose="02010600040101010101" pitchFamily="2" charset="-122"/>
                <a:ea typeface="华文楷体" panose="02010600040101010101" pitchFamily="2" charset="-122"/>
                <a:cs typeface="STKaiti" charset="-122"/>
              </a:rPr>
              <a:t>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template&lt;class T, class Allocator = </a:t>
            </a:r>
            <a:r>
              <a:rPr lang="en-US" altLang="zh-CN" kern="100" dirty="0" err="1">
                <a:latin typeface="Consolas" panose="020B0609020204030204" pitchFamily="49" charset="0"/>
                <a:ea typeface="华文楷体" panose="02010600040101010101" pitchFamily="2" charset="-122"/>
                <a:cs typeface="STKaiti" charset="-122"/>
              </a:rPr>
              <a:t>std</a:t>
            </a:r>
            <a:r>
              <a:rPr lang="en-US" altLang="zh-CN" kern="100" dirty="0">
                <a:latin typeface="Consolas" panose="020B0609020204030204" pitchFamily="49" charset="0"/>
                <a:ea typeface="华文楷体" panose="02010600040101010101" pitchFamily="2" charset="-122"/>
                <a:cs typeface="STKaiti" charset="-122"/>
              </a:rPr>
              <a:t>::allocator&lt;T&gt;&gt;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class vector;</a:t>
            </a:r>
          </a:p>
          <a:p>
            <a:pPr>
              <a:lnSpc>
                <a:spcPct val="100000"/>
              </a:lnSpc>
              <a:buSzPct val="75000"/>
              <a:buFont typeface="Wingdings" panose="05000000000000000000" pitchFamily="2" charset="2"/>
              <a:buChar char="n"/>
            </a:pPr>
            <a:r>
              <a:rPr lang="en-US" altLang="zh-CN" b="1" kern="100" dirty="0">
                <a:solidFill>
                  <a:srgbClr val="003366"/>
                </a:solidFill>
                <a:latin typeface="Consolas" panose="020B0609020204030204" pitchFamily="49" charset="0"/>
                <a:ea typeface="华文楷体" panose="02010600040101010101" pitchFamily="2" charset="-122"/>
                <a:cs typeface="STKaiti" charset="-122"/>
              </a:rPr>
              <a:t>STL</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中最基本的序列容器，提供有效、安全的数组以替代</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C</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语言中原生数组。</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允许直接以</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下标</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访问。（高速）</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38</a:t>
            </a:fld>
            <a:endParaRPr lang="en-US" altLang="zh-CN" dirty="0"/>
          </a:p>
        </p:txBody>
      </p:sp>
    </p:spTree>
    <p:extLst>
      <p:ext uri="{BB962C8B-B14F-4D97-AF65-F5344CB8AC3E}">
        <p14:creationId xmlns:p14="http://schemas.microsoft.com/office/powerpoint/2010/main" val="951217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vector</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49" y="1690689"/>
            <a:ext cx="8082213" cy="4553700"/>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创建：</a:t>
            </a:r>
            <a:r>
              <a:rPr lang="en-US" altLang="zh-CN" kern="100" dirty="0" err="1">
                <a:latin typeface="Consolas" panose="020B0609020204030204" pitchFamily="49" charset="0"/>
                <a:ea typeface="华文楷体" panose="02010600040101010101" pitchFamily="2" charset="-122"/>
                <a:cs typeface="STKaiti" charset="-122"/>
              </a:rPr>
              <a:t>std:vector</a:t>
            </a:r>
            <a:r>
              <a:rPr lang="en-US" altLang="zh-CN" kern="100" dirty="0">
                <a:latin typeface="Consolas" panose="020B0609020204030204" pitchFamily="49" charset="0"/>
                <a:ea typeface="华文楷体" panose="02010600040101010101" pitchFamily="2" charset="-122"/>
                <a:cs typeface="STKaiti" charset="-122"/>
              </a:rPr>
              <a:t>&lt;</a:t>
            </a:r>
            <a:r>
              <a:rPr lang="en-US" altLang="zh-CN" kern="100" dirty="0" err="1">
                <a:latin typeface="Consolas" panose="020B0609020204030204" pitchFamily="49" charset="0"/>
                <a:ea typeface="华文楷体" panose="02010600040101010101" pitchFamily="2" charset="-122"/>
                <a:cs typeface="STKaiti" charset="-122"/>
              </a:rPr>
              <a:t>int</a:t>
            </a:r>
            <a:r>
              <a:rPr lang="en-US" altLang="zh-CN" kern="100" dirty="0">
                <a:latin typeface="Consolas" panose="020B0609020204030204" pitchFamily="49" charset="0"/>
                <a:ea typeface="华文楷体" panose="02010600040101010101" pitchFamily="2" charset="-122"/>
                <a:cs typeface="STKaiti" charset="-122"/>
              </a:rPr>
              <a:t>&gt; x;</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当前数组长度：</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x.</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size</a:t>
            </a:r>
            <a:r>
              <a:rPr lang="en-US" altLang="zh-CN" kern="100" dirty="0">
                <a:latin typeface="Consolas" panose="020B0609020204030204" pitchFamily="49" charset="0"/>
                <a:ea typeface="华文楷体" panose="02010600040101010101" pitchFamily="2" charset="-122"/>
                <a:cs typeface="STKaiti" charset="-122"/>
              </a:rPr>
              <a:t>();</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清空</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x.</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clear</a:t>
            </a:r>
            <a:r>
              <a:rPr lang="en-US" altLang="zh-CN" kern="100" dirty="0">
                <a:latin typeface="Consolas" panose="020B0609020204030204" pitchFamily="49" charset="0"/>
                <a:ea typeface="华文楷体" panose="02010600040101010101" pitchFamily="2" charset="-122"/>
                <a:cs typeface="STKaiti" charset="-122"/>
              </a:rPr>
              <a:t>();</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在末尾添加</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删除：（高速）</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b="1"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x.</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push_back</a:t>
            </a:r>
            <a:r>
              <a:rPr lang="en-US" altLang="zh-CN" kern="100" dirty="0">
                <a:latin typeface="Consolas" panose="020B0609020204030204" pitchFamily="49" charset="0"/>
                <a:ea typeface="华文楷体" panose="02010600040101010101" pitchFamily="2" charset="-122"/>
                <a:cs typeface="STKaiti" charset="-122"/>
              </a:rPr>
              <a:t>(1); </a:t>
            </a:r>
            <a:r>
              <a:rPr lang="en-US" altLang="zh-CN" kern="100" dirty="0" err="1">
                <a:latin typeface="Consolas" panose="020B0609020204030204" pitchFamily="49" charset="0"/>
                <a:ea typeface="华文楷体" panose="02010600040101010101" pitchFamily="2" charset="-122"/>
                <a:cs typeface="STKaiti" charset="-122"/>
              </a:rPr>
              <a:t>x.</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pop_back</a:t>
            </a:r>
            <a:r>
              <a:rPr lang="en-US" altLang="zh-CN" kern="100" dirty="0">
                <a:latin typeface="Consolas" panose="020B0609020204030204" pitchFamily="49" charset="0"/>
                <a:ea typeface="华文楷体" panose="02010600040101010101" pitchFamily="2" charset="-122"/>
                <a:cs typeface="STKaiti" charset="-122"/>
              </a:rPr>
              <a:t>();</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在中间添加</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删除：（使用</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迭代器</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，低速）</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华文楷体" panose="02010600040101010101" pitchFamily="2" charset="-122"/>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x.</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insert</a:t>
            </a:r>
            <a:r>
              <a:rPr lang="en-US" altLang="zh-CN" kern="100" dirty="0">
                <a:latin typeface="Consolas" panose="020B0609020204030204" pitchFamily="49" charset="0"/>
                <a:ea typeface="华文楷体" panose="02010600040101010101" pitchFamily="2" charset="-122"/>
                <a:cs typeface="STKaiti" charset="-122"/>
              </a:rPr>
              <a:t>(</a:t>
            </a:r>
            <a:r>
              <a:rPr lang="en-US" altLang="zh-CN" kern="100" dirty="0" err="1">
                <a:latin typeface="Consolas" panose="020B0609020204030204" pitchFamily="49" charset="0"/>
                <a:ea typeface="华文楷体" panose="02010600040101010101" pitchFamily="2" charset="-122"/>
                <a:cs typeface="STKaiti" charset="-122"/>
              </a:rPr>
              <a:t>x.begin</a:t>
            </a:r>
            <a:r>
              <a:rPr lang="en-US" altLang="zh-CN" kern="100" dirty="0">
                <a:latin typeface="Consolas" panose="020B0609020204030204" pitchFamily="49" charset="0"/>
                <a:ea typeface="华文楷体" panose="02010600040101010101" pitchFamily="2" charset="-122"/>
                <a:cs typeface="STKaiti" charset="-122"/>
              </a:rPr>
              <a:t>()+1, 5);</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x.</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erase</a:t>
            </a:r>
            <a:r>
              <a:rPr lang="en-US" altLang="zh-CN" kern="100" dirty="0">
                <a:latin typeface="Consolas" panose="020B0609020204030204" pitchFamily="49" charset="0"/>
                <a:ea typeface="华文楷体" panose="02010600040101010101" pitchFamily="2" charset="-122"/>
                <a:cs typeface="STKaiti" charset="-122"/>
              </a:rPr>
              <a:t>(</a:t>
            </a:r>
            <a:r>
              <a:rPr lang="en-US" altLang="zh-CN" kern="100" dirty="0" err="1">
                <a:latin typeface="Consolas" panose="020B0609020204030204" pitchFamily="49" charset="0"/>
                <a:ea typeface="华文楷体" panose="02010600040101010101" pitchFamily="2" charset="-122"/>
                <a:cs typeface="STKaiti" charset="-122"/>
              </a:rPr>
              <a:t>x.begin</a:t>
            </a:r>
            <a:r>
              <a:rPr lang="en-US" altLang="zh-CN" kern="100" dirty="0">
                <a:latin typeface="Consolas" panose="020B0609020204030204" pitchFamily="49" charset="0"/>
                <a:ea typeface="华文楷体" panose="02010600040101010101" pitchFamily="2" charset="-122"/>
                <a:cs typeface="STKaiti" charset="-122"/>
              </a:rPr>
              <a:t>()+1);</a:t>
            </a:r>
            <a:endParaRPr lang="en-US" altLang="zh-CN" kern="100" dirty="0">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39</a:t>
            </a:fld>
            <a:endParaRPr lang="en-US" altLang="zh-CN" dirty="0"/>
          </a:p>
        </p:txBody>
      </p:sp>
    </p:spTree>
    <p:extLst>
      <p:ext uri="{BB962C8B-B14F-4D97-AF65-F5344CB8AC3E}">
        <p14:creationId xmlns:p14="http://schemas.microsoft.com/office/powerpoint/2010/main" val="499520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模板：引入</a:t>
            </a:r>
          </a:p>
        </p:txBody>
      </p:sp>
      <p:sp>
        <p:nvSpPr>
          <p:cNvPr id="3" name="内容占位符 2"/>
          <p:cNvSpPr>
            <a:spLocks noGrp="1"/>
          </p:cNvSpPr>
          <p:nvPr>
            <p:ph idx="1"/>
          </p:nvPr>
        </p:nvSpPr>
        <p:spPr>
          <a:xfrm>
            <a:off x="628650" y="1690689"/>
            <a:ext cx="7337339" cy="4462283"/>
          </a:xfrm>
        </p:spPr>
        <p:txBody>
          <a:bodyPr/>
          <a:lstStyle/>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实现一个整数排序算法接口：</a:t>
            </a:r>
            <a:endParaRPr kumimoji="1" lang="en-US" altLang="zh-CN" b="1" dirty="0">
              <a:solidFill>
                <a:srgbClr val="003366"/>
              </a:solidFill>
              <a:latin typeface="Consolas" panose="020B0609020204030204" pitchFamily="49" charset="0"/>
              <a:ea typeface="华文楷体" panose="02010600040101010101" pitchFamily="2" charset="-122"/>
            </a:endParaRPr>
          </a:p>
          <a:p>
            <a:pPr marL="0" indent="0">
              <a:buSzPct val="75000"/>
              <a:buNone/>
            </a:pPr>
            <a:r>
              <a:rPr kumimoji="1" lang="en-US" altLang="zh-CN" dirty="0">
                <a:solidFill>
                  <a:srgbClr val="003366"/>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 </a:t>
            </a:r>
            <a:r>
              <a:rPr kumimoji="1" lang="en-US" altLang="zh-CN" b="1" dirty="0">
                <a:solidFill>
                  <a:srgbClr val="C00000"/>
                </a:solidFill>
                <a:latin typeface="Consolas" panose="020B0609020204030204" pitchFamily="49" charset="0"/>
                <a:ea typeface="华文楷体" panose="02010600040101010101" pitchFamily="2" charset="-122"/>
              </a:rPr>
              <a:t>sort</a:t>
            </a:r>
            <a:r>
              <a:rPr kumimoji="1" lang="en-US" altLang="zh-CN" dirty="0">
                <a:latin typeface="Consolas" panose="020B0609020204030204" pitchFamily="49" charset="0"/>
                <a:ea typeface="华文楷体" panose="02010600040101010101" pitchFamily="2" charset="-122"/>
              </a:rPr>
              <a:t>(</a:t>
            </a: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*data, </a:t>
            </a: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len</a:t>
            </a:r>
            <a:r>
              <a:rPr kumimoji="1" lang="en-US" altLang="zh-CN" dirty="0">
                <a:latin typeface="Consolas" panose="020B0609020204030204" pitchFamily="49" charset="0"/>
                <a:ea typeface="华文楷体" panose="02010600040101010101" pitchFamily="2" charset="-122"/>
              </a:rPr>
              <a:t>);</a:t>
            </a:r>
          </a:p>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实现一个浮点数排序算法接口：</a:t>
            </a:r>
            <a:endParaRPr kumimoji="1" lang="en-US" altLang="zh-CN" b="1" dirty="0">
              <a:solidFill>
                <a:srgbClr val="003366"/>
              </a:solidFill>
              <a:latin typeface="Consolas" panose="020B0609020204030204" pitchFamily="49" charset="0"/>
              <a:ea typeface="华文楷体" panose="02010600040101010101" pitchFamily="2" charset="-122"/>
            </a:endParaRPr>
          </a:p>
          <a:p>
            <a:pPr marL="0" indent="0">
              <a:buSzPct val="75000"/>
              <a:buNone/>
            </a:pPr>
            <a:r>
              <a:rPr kumimoji="1" lang="en-US" altLang="zh-CN" dirty="0">
                <a:solidFill>
                  <a:srgbClr val="003366"/>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 </a:t>
            </a:r>
            <a:r>
              <a:rPr kumimoji="1" lang="en-US" altLang="zh-CN" b="1" dirty="0">
                <a:solidFill>
                  <a:srgbClr val="C00000"/>
                </a:solidFill>
                <a:latin typeface="Consolas" panose="020B0609020204030204" pitchFamily="49" charset="0"/>
                <a:ea typeface="华文楷体" panose="02010600040101010101" pitchFamily="2" charset="-122"/>
              </a:rPr>
              <a:t>sort</a:t>
            </a:r>
            <a:r>
              <a:rPr kumimoji="1" lang="en-US" altLang="zh-CN" dirty="0">
                <a:latin typeface="Consolas" panose="020B0609020204030204" pitchFamily="49" charset="0"/>
                <a:ea typeface="华文楷体" panose="02010600040101010101" pitchFamily="2" charset="-122"/>
              </a:rPr>
              <a:t>(float *data, </a:t>
            </a: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len</a:t>
            </a:r>
            <a:r>
              <a:rPr kumimoji="1" lang="en-US" altLang="zh-CN" dirty="0">
                <a:latin typeface="Consolas" panose="020B0609020204030204" pitchFamily="49" charset="0"/>
                <a:ea typeface="华文楷体" panose="02010600040101010101" pitchFamily="2" charset="-122"/>
              </a:rPr>
              <a:t>);</a:t>
            </a:r>
          </a:p>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实现一个自定义类型排序算法接口：</a:t>
            </a:r>
            <a:endParaRPr kumimoji="1" lang="en-US" altLang="zh-CN" b="1" dirty="0">
              <a:solidFill>
                <a:srgbClr val="003366"/>
              </a:solidFill>
              <a:latin typeface="Consolas" panose="020B0609020204030204" pitchFamily="49" charset="0"/>
              <a:ea typeface="华文楷体" panose="02010600040101010101" pitchFamily="2" charset="-122"/>
            </a:endParaRPr>
          </a:p>
          <a:p>
            <a:pPr marL="0" indent="0">
              <a:buSzPct val="75000"/>
              <a:buNone/>
            </a:pPr>
            <a:r>
              <a:rPr kumimoji="1" lang="en-US" altLang="zh-CN" dirty="0">
                <a:solidFill>
                  <a:srgbClr val="003366"/>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 </a:t>
            </a:r>
            <a:r>
              <a:rPr kumimoji="1" lang="en-US" altLang="zh-CN" b="1" dirty="0">
                <a:solidFill>
                  <a:srgbClr val="C00000"/>
                </a:solidFill>
                <a:latin typeface="Consolas" panose="020B0609020204030204" pitchFamily="49" charset="0"/>
                <a:ea typeface="华文楷体" panose="02010600040101010101" pitchFamily="2" charset="-122"/>
              </a:rPr>
              <a:t>sort</a:t>
            </a:r>
            <a:r>
              <a:rPr kumimoji="1" lang="en-US" altLang="zh-CN" dirty="0">
                <a:latin typeface="Consolas" panose="020B0609020204030204" pitchFamily="49" charset="0"/>
                <a:ea typeface="华文楷体" panose="02010600040101010101" pitchFamily="2" charset="-122"/>
              </a:rPr>
              <a:t>(</a:t>
            </a:r>
            <a:r>
              <a:rPr kumimoji="1" lang="en-US" altLang="zh-CN" dirty="0" err="1">
                <a:latin typeface="Consolas" panose="020B0609020204030204" pitchFamily="49" charset="0"/>
                <a:ea typeface="华文楷体" panose="02010600040101010101" pitchFamily="2" charset="-122"/>
              </a:rPr>
              <a:t>myClass</a:t>
            </a:r>
            <a:r>
              <a:rPr kumimoji="1" lang="en-US" altLang="zh-CN" dirty="0">
                <a:latin typeface="Consolas" panose="020B0609020204030204" pitchFamily="49" charset="0"/>
                <a:ea typeface="华文楷体" panose="02010600040101010101" pitchFamily="2" charset="-122"/>
              </a:rPr>
              <a:t> *data, </a:t>
            </a: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len</a:t>
            </a:r>
            <a:r>
              <a:rPr kumimoji="1" lang="en-US" altLang="zh-CN" dirty="0">
                <a:latin typeface="Consolas" panose="020B0609020204030204" pitchFamily="49" charset="0"/>
                <a:ea typeface="华文楷体" panose="02010600040101010101" pitchFamily="2" charset="-122"/>
              </a:rPr>
              <a:t>);</a:t>
            </a:r>
          </a:p>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明明实现是一样的，为什么要写多遍？</a:t>
            </a:r>
            <a:endParaRPr kumimoji="1" lang="en-US" altLang="zh-CN" b="1" dirty="0">
              <a:solidFill>
                <a:srgbClr val="003366"/>
              </a:solidFill>
              <a:latin typeface="Consolas" panose="020B0609020204030204" pitchFamily="49" charset="0"/>
              <a:ea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4</a:t>
            </a:fld>
            <a:endParaRPr lang="en-US" altLang="zh-CN"/>
          </a:p>
        </p:txBody>
      </p:sp>
    </p:spTree>
    <p:extLst>
      <p:ext uri="{BB962C8B-B14F-4D97-AF65-F5344CB8AC3E}">
        <p14:creationId xmlns:p14="http://schemas.microsoft.com/office/powerpoint/2010/main" val="33799556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a:t>
            </a:r>
          </a:p>
        </p:txBody>
      </p:sp>
      <p:sp>
        <p:nvSpPr>
          <p:cNvPr id="3" name="内容占位符 2"/>
          <p:cNvSpPr>
            <a:spLocks noGrp="1"/>
          </p:cNvSpPr>
          <p:nvPr>
            <p:ph idx="1"/>
          </p:nvPr>
        </p:nvSpPr>
        <p:spPr>
          <a:xfrm>
            <a:off x="628649" y="1690689"/>
            <a:ext cx="8082213" cy="4553700"/>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一种检查容器内元素并遍历元素的</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数据类型</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提供一种方法</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顺序</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访问一个聚合对象中各个元素</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 </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而又不需暴露该对象的内部表示。</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为遍历不同的聚合结构（需拥有相同的基类）提供一个</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统一</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的接口。</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使用上</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类似指针</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40</a:t>
            </a:fld>
            <a:endParaRPr lang="en-US" altLang="zh-CN" dirty="0"/>
          </a:p>
        </p:txBody>
      </p:sp>
    </p:spTree>
    <p:extLst>
      <p:ext uri="{BB962C8B-B14F-4D97-AF65-F5344CB8AC3E}">
        <p14:creationId xmlns:p14="http://schemas.microsoft.com/office/powerpoint/2010/main" val="39381854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迭代器：设计模式</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41</a:t>
            </a:fld>
            <a:endParaRPr lang="en-US" altLang="zh-CN" dirty="0"/>
          </a:p>
        </p:txBody>
      </p:sp>
      <p:pic>
        <p:nvPicPr>
          <p:cNvPr id="7" name="图片 6">
            <a:extLst>
              <a:ext uri="{FF2B5EF4-FFF2-40B4-BE49-F238E27FC236}">
                <a16:creationId xmlns:a16="http://schemas.microsoft.com/office/drawing/2014/main" id="{908211B5-6942-46C6-B860-5A53FF3691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72932"/>
            <a:ext cx="9065158" cy="4595159"/>
          </a:xfrm>
          <a:prstGeom prst="rect">
            <a:avLst/>
          </a:prstGeom>
        </p:spPr>
      </p:pic>
    </p:spTree>
    <p:extLst>
      <p:ext uri="{BB962C8B-B14F-4D97-AF65-F5344CB8AC3E}">
        <p14:creationId xmlns:p14="http://schemas.microsoft.com/office/powerpoint/2010/main" val="28208676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迭代器：以</a:t>
            </a:r>
            <a:r>
              <a:rPr kumimoji="1" lang="en-US" altLang="zh-CN" b="1" dirty="0">
                <a:latin typeface="微软雅黑" panose="020B0503020204020204" pitchFamily="34" charset="-122"/>
                <a:ea typeface="微软雅黑" panose="020B0503020204020204" pitchFamily="34" charset="-122"/>
              </a:rPr>
              <a:t>vector</a:t>
            </a:r>
            <a:r>
              <a:rPr kumimoji="1" lang="zh-CN" altLang="en-US" b="1" dirty="0">
                <a:latin typeface="微软雅黑" panose="020B0503020204020204" pitchFamily="34" charset="-122"/>
                <a:ea typeface="微软雅黑" panose="020B0503020204020204" pitchFamily="34" charset="-122"/>
              </a:rPr>
              <a:t>为例</a:t>
            </a:r>
          </a:p>
        </p:txBody>
      </p:sp>
      <p:sp>
        <p:nvSpPr>
          <p:cNvPr id="3" name="内容占位符 2"/>
          <p:cNvSpPr>
            <a:spLocks noGrp="1"/>
          </p:cNvSpPr>
          <p:nvPr>
            <p:ph idx="1"/>
          </p:nvPr>
        </p:nvSpPr>
        <p:spPr>
          <a:xfrm>
            <a:off x="628649" y="1690688"/>
            <a:ext cx="8082213" cy="5030787"/>
          </a:xfrm>
        </p:spPr>
        <p:txBody>
          <a:bodyPr>
            <a:normAutofit/>
          </a:bodyPr>
          <a:lstStyle/>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定义：</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template&lt;class T, class Allocator = </a:t>
            </a:r>
            <a:r>
              <a:rPr lang="en-US" altLang="zh-CN" kern="100" dirty="0" err="1">
                <a:latin typeface="Consolas" panose="020B0609020204030204" pitchFamily="49" charset="0"/>
                <a:ea typeface="华文楷体" panose="02010600040101010101" pitchFamily="2" charset="-122"/>
                <a:cs typeface="STKaiti" charset="-122"/>
              </a:rPr>
              <a:t>std</a:t>
            </a:r>
            <a:r>
              <a:rPr lang="en-US" altLang="zh-CN" kern="100" dirty="0">
                <a:latin typeface="Consolas" panose="020B0609020204030204" pitchFamily="49" charset="0"/>
                <a:ea typeface="华文楷体" panose="02010600040101010101" pitchFamily="2" charset="-122"/>
                <a:cs typeface="STKaiti" charset="-122"/>
              </a:rPr>
              <a:t>::allocator&lt;T&gt;&gt;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class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vector</a:t>
            </a:r>
            <a:r>
              <a:rPr lang="en-US" altLang="zh-CN" kern="100" dirty="0">
                <a:latin typeface="Consolas" panose="020B0609020204030204" pitchFamily="49" charset="0"/>
                <a:ea typeface="华文楷体" panose="02010600040101010101" pitchFamily="2" charset="-122"/>
                <a:cs typeface="STKaiti" charset="-122"/>
              </a:rPr>
              <a:t>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class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iterator</a:t>
            </a:r>
            <a:r>
              <a:rPr lang="en-US" altLang="zh-CN" kern="100" dirty="0">
                <a:latin typeface="Consolas" panose="020B0609020204030204" pitchFamily="49" charset="0"/>
                <a:ea typeface="华文楷体" panose="02010600040101010101" pitchFamily="2" charset="-122"/>
                <a:cs typeface="STKaiti" charset="-122"/>
              </a:rPr>
              <a:t>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42</a:t>
            </a:fld>
            <a:endParaRPr lang="en-US" altLang="zh-CN" dirty="0"/>
          </a:p>
        </p:txBody>
      </p:sp>
    </p:spTree>
    <p:extLst>
      <p:ext uri="{BB962C8B-B14F-4D97-AF65-F5344CB8AC3E}">
        <p14:creationId xmlns:p14="http://schemas.microsoft.com/office/powerpoint/2010/main" val="11820275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迭代器：以</a:t>
            </a:r>
            <a:r>
              <a:rPr kumimoji="1" lang="en-US" altLang="zh-CN" b="1" dirty="0">
                <a:latin typeface="微软雅黑" panose="020B0503020204020204" pitchFamily="34" charset="-122"/>
                <a:ea typeface="微软雅黑" panose="020B0503020204020204" pitchFamily="34" charset="-122"/>
              </a:rPr>
              <a:t>vector</a:t>
            </a:r>
            <a:r>
              <a:rPr kumimoji="1" lang="zh-CN" altLang="en-US" b="1" dirty="0">
                <a:latin typeface="微软雅黑" panose="020B0503020204020204" pitchFamily="34" charset="-122"/>
                <a:ea typeface="微软雅黑" panose="020B0503020204020204" pitchFamily="34" charset="-122"/>
              </a:rPr>
              <a:t>为例</a:t>
            </a:r>
          </a:p>
        </p:txBody>
      </p:sp>
      <p:sp>
        <p:nvSpPr>
          <p:cNvPr id="3" name="内容占位符 2"/>
          <p:cNvSpPr>
            <a:spLocks noGrp="1"/>
          </p:cNvSpPr>
          <p:nvPr>
            <p:ph idx="1"/>
          </p:nvPr>
        </p:nvSpPr>
        <p:spPr>
          <a:xfrm>
            <a:off x="628649" y="1690689"/>
            <a:ext cx="8082213" cy="4553700"/>
          </a:xfrm>
        </p:spPr>
        <p:txBody>
          <a:bodyPr>
            <a:normAutofit/>
          </a:bodyPr>
          <a:lstStyle/>
          <a:p>
            <a:pPr>
              <a:lnSpc>
                <a:spcPct val="100000"/>
              </a:lnSpc>
              <a:buSzPct val="75000"/>
              <a:buFont typeface="Wingdings" panose="05000000000000000000" pitchFamily="2" charset="2"/>
              <a:buChar char="n"/>
            </a:pPr>
            <a:r>
              <a:rPr lang="en-US" altLang="zh-CN" dirty="0">
                <a:latin typeface="Consolas" panose="020B0609020204030204" pitchFamily="49" charset="0"/>
                <a:ea typeface="华文楷体" panose="02010600040101010101" pitchFamily="2" charset="-122"/>
              </a:rPr>
              <a:t>vector&lt;</a:t>
            </a:r>
            <a:r>
              <a:rPr lang="en-US" altLang="zh-CN" dirty="0" err="1">
                <a:latin typeface="Consolas" panose="020B0609020204030204" pitchFamily="49" charset="0"/>
                <a:ea typeface="华文楷体" panose="02010600040101010101" pitchFamily="2" charset="-122"/>
              </a:rPr>
              <a:t>int</a:t>
            </a:r>
            <a:r>
              <a:rPr lang="en-US" altLang="zh-CN" dirty="0">
                <a:latin typeface="Consolas" panose="020B0609020204030204" pitchFamily="49" charset="0"/>
                <a:ea typeface="华文楷体" panose="02010600040101010101" pitchFamily="2" charset="-122"/>
              </a:rPr>
              <a:t>&gt;::</a:t>
            </a:r>
            <a:r>
              <a:rPr lang="en-US" altLang="zh-CN" dirty="0">
                <a:solidFill>
                  <a:srgbClr val="FF0000"/>
                </a:solidFill>
                <a:latin typeface="Consolas" panose="020B0609020204030204" pitchFamily="49" charset="0"/>
                <a:ea typeface="华文楷体" panose="02010600040101010101" pitchFamily="2" charset="-122"/>
              </a:rPr>
              <a:t>iterator</a:t>
            </a:r>
            <a:r>
              <a:rPr lang="en-US" altLang="zh-CN" dirty="0">
                <a:latin typeface="Consolas" panose="020B0609020204030204" pitchFamily="49" charset="0"/>
                <a:ea typeface="华文楷体" panose="02010600040101010101" pitchFamily="2" charset="-122"/>
              </a:rPr>
              <a:t> </a:t>
            </a:r>
            <a:r>
              <a:rPr lang="en-US" altLang="zh-CN" dirty="0" err="1">
                <a:latin typeface="Consolas" panose="020B0609020204030204" pitchFamily="49" charset="0"/>
                <a:ea typeface="华文楷体" panose="02010600040101010101" pitchFamily="2" charset="-122"/>
              </a:rPr>
              <a:t>iter</a:t>
            </a:r>
            <a:r>
              <a:rPr lang="en-US" altLang="zh-CN" dirty="0">
                <a:latin typeface="Consolas" panose="020B0609020204030204" pitchFamily="49" charset="0"/>
                <a:ea typeface="华文楷体" panose="02010600040101010101" pitchFamily="2" charset="-122"/>
              </a:rPr>
              <a:t>;</a:t>
            </a:r>
          </a:p>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定义了一个名为</a:t>
            </a:r>
            <a:r>
              <a:rPr lang="en-US" altLang="zh-CN" kern="100" dirty="0" err="1">
                <a:latin typeface="Consolas" panose="020B0609020204030204" pitchFamily="49" charset="0"/>
                <a:ea typeface="华文楷体" panose="02010600040101010101" pitchFamily="2" charset="-122"/>
                <a:cs typeface="STKaiti" charset="-122"/>
              </a:rPr>
              <a:t>iter</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的变量，它的数据类型是由</a:t>
            </a:r>
            <a:r>
              <a:rPr lang="en-US" altLang="zh-CN" kern="100" dirty="0">
                <a:latin typeface="Consolas" panose="020B0609020204030204" pitchFamily="49" charset="0"/>
                <a:ea typeface="华文楷体" panose="02010600040101010101" pitchFamily="2" charset="-122"/>
                <a:cs typeface="STKaiti" charset="-122"/>
              </a:rPr>
              <a:t>vector&lt;</a:t>
            </a:r>
            <a:r>
              <a:rPr lang="en-US" altLang="zh-CN" kern="100" dirty="0" err="1">
                <a:latin typeface="Consolas" panose="020B0609020204030204" pitchFamily="49" charset="0"/>
                <a:ea typeface="华文楷体" panose="02010600040101010101" pitchFamily="2" charset="-122"/>
                <a:cs typeface="STKaiti" charset="-122"/>
              </a:rPr>
              <a:t>int</a:t>
            </a:r>
            <a:r>
              <a:rPr lang="en-US" altLang="zh-CN" kern="100" dirty="0">
                <a:latin typeface="Consolas" panose="020B0609020204030204" pitchFamily="49" charset="0"/>
                <a:ea typeface="华文楷体" panose="02010600040101010101" pitchFamily="2" charset="-122"/>
                <a:cs typeface="STKaiti" charset="-122"/>
              </a:rPr>
              <a:t>&gt;</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定义的</a:t>
            </a:r>
            <a:r>
              <a:rPr lang="en-US" altLang="zh-CN" kern="100" dirty="0">
                <a:latin typeface="Consolas" panose="020B0609020204030204" pitchFamily="49" charset="0"/>
                <a:ea typeface="华文楷体" panose="02010600040101010101" pitchFamily="2" charset="-122"/>
                <a:cs typeface="STKaiti" charset="-122"/>
              </a:rPr>
              <a:t>iterator</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类型。</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en-US" altLang="zh-CN" kern="100" dirty="0">
                <a:latin typeface="Consolas" panose="020B0609020204030204" pitchFamily="49" charset="0"/>
                <a:ea typeface="华文楷体" panose="02010600040101010101" pitchFamily="2" charset="-122"/>
                <a:cs typeface="STKaiti" charset="-122"/>
              </a:rPr>
              <a:t>begin</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函数：</a:t>
            </a:r>
            <a:r>
              <a:rPr lang="en-US" altLang="zh-CN" kern="100" dirty="0" err="1">
                <a:latin typeface="Consolas" panose="020B0609020204030204" pitchFamily="49" charset="0"/>
                <a:ea typeface="华文楷体" panose="02010600040101010101" pitchFamily="2" charset="-122"/>
                <a:cs typeface="STKaiti" charset="-122"/>
              </a:rPr>
              <a:t>x.</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begin</a:t>
            </a:r>
            <a:r>
              <a:rPr lang="en-US" altLang="zh-CN" kern="100" dirty="0">
                <a:latin typeface="Consolas" panose="020B0609020204030204" pitchFamily="49" charset="0"/>
                <a:ea typeface="华文楷体" panose="02010600040101010101" pitchFamily="2" charset="-122"/>
                <a:cs typeface="STKaiti" charset="-122"/>
              </a:rPr>
              <a:t>()</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，返回</a:t>
            </a:r>
            <a:r>
              <a:rPr lang="en-US" altLang="zh-CN" kern="100" dirty="0">
                <a:latin typeface="Consolas" panose="020B0609020204030204" pitchFamily="49" charset="0"/>
                <a:ea typeface="华文楷体" panose="02010600040101010101" pitchFamily="2" charset="-122"/>
                <a:cs typeface="STKaiti" charset="-122"/>
              </a:rPr>
              <a:t>vector</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中第一个元素的迭代器。</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en-US" altLang="zh-CN" kern="100" dirty="0">
                <a:latin typeface="Consolas" panose="020B0609020204030204" pitchFamily="49" charset="0"/>
                <a:ea typeface="华文楷体" panose="02010600040101010101" pitchFamily="2" charset="-122"/>
                <a:cs typeface="STKaiti" charset="-122"/>
              </a:rPr>
              <a:t>end</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函数：</a:t>
            </a:r>
            <a:r>
              <a:rPr lang="en-US" altLang="zh-CN" kern="100" dirty="0" err="1">
                <a:latin typeface="Consolas" panose="020B0609020204030204" pitchFamily="49" charset="0"/>
                <a:ea typeface="华文楷体" panose="02010600040101010101" pitchFamily="2" charset="-122"/>
                <a:cs typeface="STKaiti" charset="-122"/>
              </a:rPr>
              <a:t>x.</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end</a:t>
            </a:r>
            <a:r>
              <a:rPr lang="en-US" altLang="zh-CN" kern="100" dirty="0">
                <a:latin typeface="Consolas" panose="020B0609020204030204" pitchFamily="49" charset="0"/>
                <a:ea typeface="华文楷体" panose="02010600040101010101" pitchFamily="2" charset="-122"/>
                <a:cs typeface="STKaiti" charset="-122"/>
              </a:rPr>
              <a:t>()</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，返回</a:t>
            </a:r>
            <a:r>
              <a:rPr lang="en-US" altLang="zh-CN" kern="100" dirty="0">
                <a:latin typeface="Consolas" panose="020B0609020204030204" pitchFamily="49" charset="0"/>
                <a:ea typeface="华文楷体" panose="02010600040101010101" pitchFamily="2" charset="-122"/>
                <a:cs typeface="STKaiti" charset="-122"/>
              </a:rPr>
              <a:t>vector</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中最后一个元素</a:t>
            </a:r>
            <a:r>
              <a:rPr lang="zh-CN" altLang="en-US" kern="100" dirty="0">
                <a:solidFill>
                  <a:srgbClr val="FF0000"/>
                </a:solidFill>
                <a:latin typeface="华文楷体" panose="02010600040101010101" pitchFamily="2" charset="-122"/>
                <a:ea typeface="华文楷体" panose="02010600040101010101" pitchFamily="2" charset="-122"/>
                <a:cs typeface="STKaiti" charset="-122"/>
              </a:rPr>
              <a:t>之后的位置</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的迭代器。</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en-US" altLang="zh-CN" kern="100" dirty="0">
                <a:latin typeface="Consolas" panose="020B0609020204030204" pitchFamily="49" charset="0"/>
                <a:ea typeface="华文楷体" panose="02010600040101010101" pitchFamily="2" charset="-122"/>
                <a:cs typeface="STKaiti" charset="-122"/>
              </a:rPr>
              <a:t>begin</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和</a:t>
            </a:r>
            <a:r>
              <a:rPr lang="en-US" altLang="zh-CN" kern="100" dirty="0">
                <a:latin typeface="Consolas" panose="020B0609020204030204" pitchFamily="49" charset="0"/>
                <a:ea typeface="华文楷体" panose="02010600040101010101" pitchFamily="2" charset="-122"/>
                <a:cs typeface="STKaiti" charset="-122"/>
              </a:rPr>
              <a:t>end</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函数构成所有元素的</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左闭右开</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区间。</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43</a:t>
            </a:fld>
            <a:endParaRPr lang="en-US" altLang="zh-CN" dirty="0"/>
          </a:p>
        </p:txBody>
      </p:sp>
    </p:spTree>
    <p:extLst>
      <p:ext uri="{BB962C8B-B14F-4D97-AF65-F5344CB8AC3E}">
        <p14:creationId xmlns:p14="http://schemas.microsoft.com/office/powerpoint/2010/main" val="8777447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迭代器：以</a:t>
            </a:r>
            <a:r>
              <a:rPr kumimoji="1" lang="en-US" altLang="zh-CN" b="1" dirty="0">
                <a:latin typeface="微软雅黑" panose="020B0503020204020204" pitchFamily="34" charset="-122"/>
                <a:ea typeface="微软雅黑" panose="020B0503020204020204" pitchFamily="34" charset="-122"/>
              </a:rPr>
              <a:t>vector</a:t>
            </a:r>
            <a:r>
              <a:rPr kumimoji="1" lang="zh-CN" altLang="en-US" b="1" dirty="0">
                <a:latin typeface="微软雅黑" panose="020B0503020204020204" pitchFamily="34" charset="-122"/>
                <a:ea typeface="微软雅黑" panose="020B0503020204020204" pitchFamily="34" charset="-122"/>
              </a:rPr>
              <a:t>为例</a:t>
            </a:r>
          </a:p>
        </p:txBody>
      </p:sp>
      <p:sp>
        <p:nvSpPr>
          <p:cNvPr id="3" name="内容占位符 2"/>
          <p:cNvSpPr>
            <a:spLocks noGrp="1"/>
          </p:cNvSpPr>
          <p:nvPr>
            <p:ph idx="1"/>
          </p:nvPr>
        </p:nvSpPr>
        <p:spPr>
          <a:xfrm>
            <a:off x="628649" y="1690689"/>
            <a:ext cx="8082213" cy="4553700"/>
          </a:xfrm>
        </p:spPr>
        <p:txBody>
          <a:bodyPr>
            <a:normAutofit/>
          </a:bodyPr>
          <a:lstStyle/>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下一个元素：</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t>
            </a:r>
            <a:r>
              <a:rPr lang="en-US" altLang="zh-CN" kern="100" dirty="0" err="1">
                <a:latin typeface="Consolas" panose="020B0609020204030204" pitchFamily="49" charset="0"/>
                <a:ea typeface="华文楷体" panose="02010600040101010101" pitchFamily="2" charset="-122"/>
                <a:cs typeface="STKaiti" charset="-122"/>
              </a:rPr>
              <a:t>iter</a:t>
            </a:r>
            <a:endParaRPr lang="en-US" altLang="zh-CN" kern="100" dirty="0">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上一个元素：</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t>
            </a:r>
            <a:r>
              <a:rPr lang="en-US" altLang="zh-CN" kern="100" dirty="0" err="1">
                <a:latin typeface="Consolas" panose="020B0609020204030204" pitchFamily="49" charset="0"/>
                <a:ea typeface="华文楷体" panose="02010600040101010101" pitchFamily="2" charset="-122"/>
                <a:cs typeface="STKaiti" charset="-122"/>
              </a:rPr>
              <a:t>iter</a:t>
            </a:r>
            <a:endParaRPr lang="en-US" altLang="zh-CN" kern="100" dirty="0">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下</a:t>
            </a:r>
            <a:r>
              <a:rPr lang="en-US" altLang="zh-CN" kern="100" dirty="0">
                <a:solidFill>
                  <a:srgbClr val="003366"/>
                </a:solidFill>
                <a:latin typeface="Consolas" panose="020B0609020204030204" pitchFamily="49" charset="0"/>
                <a:ea typeface="华文楷体" panose="02010600040101010101" pitchFamily="2" charset="-122"/>
                <a:cs typeface="STKaiti" charset="-122"/>
              </a:rPr>
              <a:t>n</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个元素：</a:t>
            </a:r>
            <a:r>
              <a:rPr lang="en-US" altLang="zh-CN" kern="100" dirty="0" err="1">
                <a:latin typeface="Consolas" panose="020B0609020204030204" pitchFamily="49" charset="0"/>
                <a:ea typeface="华文楷体" panose="02010600040101010101" pitchFamily="2" charset="-122"/>
                <a:cs typeface="STKaiti" charset="-122"/>
              </a:rPr>
              <a:t>iter</a:t>
            </a:r>
            <a:r>
              <a:rPr lang="en-US" altLang="zh-CN" kern="100" dirty="0">
                <a:latin typeface="Consolas" panose="020B0609020204030204" pitchFamily="49" charset="0"/>
                <a:ea typeface="华文楷体" panose="02010600040101010101" pitchFamily="2" charset="-122"/>
                <a:cs typeface="STKaiti" charset="-122"/>
              </a:rPr>
              <a:t>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t>
            </a: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a:latin typeface="Consolas" panose="020B0609020204030204" pitchFamily="49" charset="0"/>
                <a:ea typeface="华文楷体" panose="02010600040101010101" pitchFamily="2" charset="-122"/>
                <a:cs typeface="STKaiti" charset="-122"/>
              </a:rPr>
              <a:t>n</a:t>
            </a:r>
          </a:p>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上</a:t>
            </a:r>
            <a:r>
              <a:rPr lang="en-US" altLang="zh-CN" kern="100" dirty="0">
                <a:solidFill>
                  <a:srgbClr val="003366"/>
                </a:solidFill>
                <a:latin typeface="Consolas" panose="020B0609020204030204" pitchFamily="49" charset="0"/>
                <a:ea typeface="华文楷体" panose="02010600040101010101" pitchFamily="2" charset="-122"/>
                <a:cs typeface="STKaiti" charset="-122"/>
              </a:rPr>
              <a:t>n</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个元素：</a:t>
            </a:r>
            <a:r>
              <a:rPr lang="en-US" altLang="zh-CN" kern="100" dirty="0" err="1">
                <a:latin typeface="Consolas" panose="020B0609020204030204" pitchFamily="49" charset="0"/>
                <a:ea typeface="华文楷体" panose="02010600040101010101" pitchFamily="2" charset="-122"/>
                <a:cs typeface="STKaiti" charset="-122"/>
              </a:rPr>
              <a:t>iter</a:t>
            </a:r>
            <a:r>
              <a:rPr lang="en-US" altLang="zh-CN" kern="100" dirty="0">
                <a:latin typeface="Consolas" panose="020B0609020204030204" pitchFamily="49" charset="0"/>
                <a:ea typeface="华文楷体" panose="02010600040101010101" pitchFamily="2" charset="-122"/>
                <a:cs typeface="STKaiti" charset="-122"/>
              </a:rPr>
              <a:t>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t>
            </a: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a:latin typeface="Consolas" panose="020B0609020204030204" pitchFamily="49" charset="0"/>
                <a:ea typeface="华文楷体" panose="02010600040101010101" pitchFamily="2" charset="-122"/>
                <a:cs typeface="STKaiti" charset="-122"/>
              </a:rPr>
              <a:t>n</a:t>
            </a:r>
          </a:p>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访问元素值</a:t>
            </a:r>
            <a:r>
              <a:rPr lang="en-US" altLang="zh-CN"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解引用运算符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kern="100" dirty="0">
                <a:solidFill>
                  <a:srgbClr val="FF0000"/>
                </a:solidFill>
                <a:latin typeface="Consolas" panose="020B0609020204030204" pitchFamily="49" charset="0"/>
                <a:ea typeface="华文楷体" panose="02010600040101010101" pitchFamily="2" charset="-122"/>
                <a:cs typeface="STKaiti" charset="-122"/>
              </a:rPr>
              <a:t>    *</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iter</a:t>
            </a:r>
            <a:r>
              <a:rPr lang="en-US" altLang="zh-CN" kern="100" dirty="0">
                <a:solidFill>
                  <a:srgbClr val="FF0000"/>
                </a:solidFill>
                <a:latin typeface="Consolas" panose="020B0609020204030204" pitchFamily="49" charset="0"/>
                <a:ea typeface="华文楷体" panose="02010600040101010101" pitchFamily="2" charset="-122"/>
                <a:cs typeface="STKaiti" charset="-122"/>
              </a:rPr>
              <a:t> </a:t>
            </a:r>
            <a:r>
              <a:rPr lang="en-US" altLang="zh-CN" kern="100" dirty="0">
                <a:latin typeface="Consolas" panose="020B0609020204030204" pitchFamily="49" charset="0"/>
                <a:ea typeface="华文楷体" panose="02010600040101010101" pitchFamily="2" charset="-122"/>
                <a:cs typeface="STKaiti" charset="-122"/>
              </a:rPr>
              <a:t>= 5;</a:t>
            </a:r>
          </a:p>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解引用运算符返回的是左值引用</a:t>
            </a:r>
            <a:endParaRPr lang="en-US" altLang="zh-CN" kern="100" dirty="0">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44</a:t>
            </a:fld>
            <a:endParaRPr lang="en-US" altLang="zh-CN" dirty="0"/>
          </a:p>
        </p:txBody>
      </p:sp>
    </p:spTree>
    <p:extLst>
      <p:ext uri="{BB962C8B-B14F-4D97-AF65-F5344CB8AC3E}">
        <p14:creationId xmlns:p14="http://schemas.microsoft.com/office/powerpoint/2010/main" val="575551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迭代器：以</a:t>
            </a:r>
            <a:r>
              <a:rPr kumimoji="1" lang="en-US" altLang="zh-CN" b="1" dirty="0">
                <a:latin typeface="微软雅黑" panose="020B0503020204020204" pitchFamily="34" charset="-122"/>
                <a:ea typeface="微软雅黑" panose="020B0503020204020204" pitchFamily="34" charset="-122"/>
              </a:rPr>
              <a:t>vector</a:t>
            </a:r>
            <a:r>
              <a:rPr kumimoji="1" lang="zh-CN" altLang="en-US" b="1" dirty="0">
                <a:latin typeface="微软雅黑" panose="020B0503020204020204" pitchFamily="34" charset="-122"/>
                <a:ea typeface="微软雅黑" panose="020B0503020204020204" pitchFamily="34" charset="-122"/>
              </a:rPr>
              <a:t>为例</a:t>
            </a:r>
          </a:p>
        </p:txBody>
      </p:sp>
      <p:sp>
        <p:nvSpPr>
          <p:cNvPr id="3" name="内容占位符 2"/>
          <p:cNvSpPr>
            <a:spLocks noGrp="1"/>
          </p:cNvSpPr>
          <p:nvPr>
            <p:ph idx="1"/>
          </p:nvPr>
        </p:nvSpPr>
        <p:spPr>
          <a:xfrm>
            <a:off x="628649" y="1690689"/>
            <a:ext cx="8082213" cy="4553700"/>
          </a:xfrm>
        </p:spPr>
        <p:txBody>
          <a:bodyPr>
            <a:normAutofit/>
          </a:bodyPr>
          <a:lstStyle/>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迭代器移动：与整数作加法</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iter</a:t>
            </a:r>
            <a:r>
              <a:rPr lang="en-US" altLang="zh-CN" kern="100" dirty="0">
                <a:latin typeface="Consolas" panose="020B0609020204030204" pitchFamily="49" charset="0"/>
                <a:ea typeface="华文楷体" panose="02010600040101010101" pitchFamily="2" charset="-122"/>
                <a:cs typeface="STKaiti" charset="-122"/>
              </a:rPr>
              <a:t>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t>
            </a: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a:latin typeface="Consolas" panose="020B0609020204030204" pitchFamily="49" charset="0"/>
                <a:ea typeface="华文楷体" panose="02010600040101010101" pitchFamily="2" charset="-122"/>
                <a:cs typeface="STKaiti" charset="-122"/>
              </a:rPr>
              <a:t>5;</a:t>
            </a:r>
          </a:p>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元素位置差：迭代器相减</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int</a:t>
            </a:r>
            <a:r>
              <a:rPr lang="en-US" altLang="zh-CN" kern="100" dirty="0">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dist</a:t>
            </a:r>
            <a:r>
              <a:rPr lang="en-US" altLang="zh-CN" kern="100" dirty="0">
                <a:latin typeface="Consolas" panose="020B0609020204030204" pitchFamily="49" charset="0"/>
                <a:ea typeface="华文楷体" panose="02010600040101010101" pitchFamily="2" charset="-122"/>
                <a:cs typeface="STKaiti" charset="-122"/>
              </a:rPr>
              <a:t> = iter1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t>
            </a: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a:latin typeface="Consolas" panose="020B0609020204030204" pitchFamily="49" charset="0"/>
                <a:ea typeface="华文楷体" panose="02010600040101010101" pitchFamily="2" charset="-122"/>
                <a:cs typeface="STKaiti" charset="-122"/>
              </a:rPr>
              <a:t>iter2;</a:t>
            </a:r>
          </a:p>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其本质都是</a:t>
            </a:r>
            <a:r>
              <a:rPr lang="zh-CN" altLang="en-US" kern="100" dirty="0">
                <a:solidFill>
                  <a:srgbClr val="FF0000"/>
                </a:solidFill>
                <a:latin typeface="华文楷体" panose="02010600040101010101" pitchFamily="2" charset="-122"/>
                <a:ea typeface="华文楷体" panose="02010600040101010101" pitchFamily="2" charset="-122"/>
                <a:cs typeface="STKaiti" charset="-122"/>
              </a:rPr>
              <a:t>重定义运算符</a:t>
            </a:r>
            <a:endParaRPr lang="en-US" altLang="zh-CN" kern="100" dirty="0">
              <a:solidFill>
                <a:srgbClr val="FF0000"/>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kern="100" dirty="0">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45</a:t>
            </a:fld>
            <a:endParaRPr lang="en-US" altLang="zh-CN" dirty="0"/>
          </a:p>
        </p:txBody>
      </p:sp>
    </p:spTree>
    <p:extLst>
      <p:ext uri="{BB962C8B-B14F-4D97-AF65-F5344CB8AC3E}">
        <p14:creationId xmlns:p14="http://schemas.microsoft.com/office/powerpoint/2010/main" val="26221517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迭代器：以</a:t>
            </a:r>
            <a:r>
              <a:rPr kumimoji="1" lang="en-US" altLang="zh-CN" b="1" dirty="0">
                <a:latin typeface="微软雅黑" panose="020B0503020204020204" pitchFamily="34" charset="-122"/>
                <a:ea typeface="微软雅黑" panose="020B0503020204020204" pitchFamily="34" charset="-122"/>
              </a:rPr>
              <a:t>vector</a:t>
            </a:r>
            <a:r>
              <a:rPr kumimoji="1" lang="zh-CN" altLang="en-US" b="1" dirty="0">
                <a:latin typeface="微软雅黑" panose="020B0503020204020204" pitchFamily="34" charset="-122"/>
                <a:ea typeface="微软雅黑" panose="020B0503020204020204" pitchFamily="34" charset="-122"/>
              </a:rPr>
              <a:t>为例</a:t>
            </a:r>
          </a:p>
        </p:txBody>
      </p:sp>
      <p:sp>
        <p:nvSpPr>
          <p:cNvPr id="3" name="内容占位符 2"/>
          <p:cNvSpPr>
            <a:spLocks noGrp="1"/>
          </p:cNvSpPr>
          <p:nvPr>
            <p:ph idx="1"/>
          </p:nvPr>
        </p:nvSpPr>
        <p:spPr>
          <a:xfrm>
            <a:off x="628650" y="1690689"/>
            <a:ext cx="8301706" cy="4553700"/>
          </a:xfrm>
        </p:spPr>
        <p:txBody>
          <a:bodyPr>
            <a:normAutofit/>
          </a:bodyPr>
          <a:lstStyle/>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遍历</a:t>
            </a:r>
            <a:r>
              <a:rPr lang="en-US" altLang="zh-CN" kern="100" dirty="0">
                <a:latin typeface="Consolas" panose="020B0609020204030204" pitchFamily="49" charset="0"/>
                <a:ea typeface="华文楷体" panose="02010600040101010101" pitchFamily="2" charset="-122"/>
                <a:cs typeface="STKaiti" charset="-122"/>
              </a:rPr>
              <a:t>vector</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cs typeface="STKaiti" charset="-122"/>
              </a:rPr>
              <a:t>  for(vector&lt;</a:t>
            </a:r>
            <a:r>
              <a:rPr lang="en-US" altLang="zh-CN" sz="2000" kern="100" dirty="0" err="1">
                <a:latin typeface="Consolas" panose="020B0609020204030204" pitchFamily="49" charset="0"/>
                <a:ea typeface="华文楷体" panose="02010600040101010101" pitchFamily="2" charset="-122"/>
                <a:cs typeface="STKaiti" charset="-122"/>
              </a:rPr>
              <a:t>int</a:t>
            </a:r>
            <a:r>
              <a:rPr lang="en-US" altLang="zh-CN" sz="2000" kern="100" dirty="0">
                <a:latin typeface="Consolas" panose="020B0609020204030204" pitchFamily="49" charset="0"/>
                <a:ea typeface="华文楷体" panose="02010600040101010101" pitchFamily="2" charset="-122"/>
                <a:cs typeface="STKaiti" charset="-122"/>
              </a:rPr>
              <a:t>&gt;::iterator it = </a:t>
            </a:r>
            <a:r>
              <a:rPr lang="en-US" altLang="zh-CN" sz="2000" kern="100" dirty="0" err="1">
                <a:latin typeface="Consolas" panose="020B0609020204030204" pitchFamily="49" charset="0"/>
                <a:ea typeface="华文楷体" panose="02010600040101010101" pitchFamily="2" charset="-122"/>
                <a:cs typeface="STKaiti" charset="-122"/>
              </a:rPr>
              <a:t>vec.begin</a:t>
            </a:r>
            <a:r>
              <a:rPr lang="en-US" altLang="zh-CN" sz="2000" kern="100" dirty="0">
                <a:latin typeface="Consolas" panose="020B0609020204030204" pitchFamily="49" charset="0"/>
                <a:ea typeface="华文楷体" panose="02010600040101010101" pitchFamily="2" charset="-122"/>
                <a:cs typeface="STKaiti" charset="-122"/>
              </a:rPr>
              <a:t>(); </a:t>
            </a: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cs typeface="STKaiti" charset="-122"/>
              </a:rPr>
              <a:t>	it != </a:t>
            </a:r>
            <a:r>
              <a:rPr lang="en-US" altLang="zh-CN" sz="2000" kern="100" dirty="0" err="1">
                <a:latin typeface="Consolas" panose="020B0609020204030204" pitchFamily="49" charset="0"/>
                <a:ea typeface="华文楷体" panose="02010600040101010101" pitchFamily="2" charset="-122"/>
                <a:cs typeface="STKaiti" charset="-122"/>
              </a:rPr>
              <a:t>vec.end</a:t>
            </a:r>
            <a:r>
              <a:rPr lang="en-US" altLang="zh-CN" sz="2000" kern="100" dirty="0">
                <a:latin typeface="Consolas" panose="020B0609020204030204" pitchFamily="49" charset="0"/>
                <a:ea typeface="华文楷体" panose="02010600040101010101" pitchFamily="2" charset="-122"/>
                <a:cs typeface="STKaiti" charset="-122"/>
              </a:rPr>
              <a:t>(); ++it) </a:t>
            </a:r>
            <a:r>
              <a:rPr lang="en-US" altLang="zh-CN" sz="2000" kern="100" dirty="0">
                <a:solidFill>
                  <a:schemeClr val="accent6">
                    <a:lumMod val="75000"/>
                  </a:schemeClr>
                </a:solidFill>
                <a:latin typeface="华文楷体" panose="02010600040101010101" pitchFamily="2" charset="-122"/>
                <a:ea typeface="华文楷体" panose="02010600040101010101" pitchFamily="2" charset="-122"/>
                <a:cs typeface="STKaiti" charset="-122"/>
              </a:rPr>
              <a:t> //</a:t>
            </a:r>
            <a:r>
              <a:rPr lang="en-US" altLang="zh-CN" sz="2000" kern="100" dirty="0">
                <a:solidFill>
                  <a:schemeClr val="accent6">
                    <a:lumMod val="75000"/>
                  </a:schemeClr>
                </a:solidFill>
                <a:latin typeface="Consolas" panose="020B0609020204030204" pitchFamily="49" charset="0"/>
                <a:ea typeface="华文楷体" panose="02010600040101010101" pitchFamily="2" charset="-122"/>
                <a:cs typeface="STKaiti" charset="-122"/>
              </a:rPr>
              <a:t>use *it</a:t>
            </a:r>
            <a:endParaRPr lang="en-US" altLang="zh-CN" sz="2000" kern="100" dirty="0">
              <a:solidFill>
                <a:schemeClr val="accent6">
                  <a:lumMod val="75000"/>
                </a:schemeClr>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sz="2000"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en-US" altLang="zh-CN" kern="100" dirty="0">
                <a:solidFill>
                  <a:srgbClr val="003366"/>
                </a:solidFill>
                <a:latin typeface="华文楷体" panose="02010600040101010101" pitchFamily="2" charset="-122"/>
                <a:ea typeface="华文楷体" panose="02010600040101010101" pitchFamily="2" charset="-122"/>
                <a:cs typeface="STKaiti" charset="-122"/>
              </a:rPr>
              <a:t>C++11</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中常使用</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auto</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替代</a:t>
            </a:r>
            <a:r>
              <a:rPr lang="en-US" altLang="zh-CN" kern="100" dirty="0">
                <a:latin typeface="Consolas" panose="020B0609020204030204" pitchFamily="49" charset="0"/>
                <a:ea typeface="华文楷体" panose="02010600040101010101" pitchFamily="2" charset="-122"/>
                <a:cs typeface="STKaiti" charset="-122"/>
              </a:rPr>
              <a:t>vector&lt;</a:t>
            </a:r>
            <a:r>
              <a:rPr lang="en-US" altLang="zh-CN" kern="100" dirty="0" err="1">
                <a:latin typeface="Consolas" panose="020B0609020204030204" pitchFamily="49" charset="0"/>
                <a:ea typeface="华文楷体" panose="02010600040101010101" pitchFamily="2" charset="-122"/>
                <a:cs typeface="STKaiti" charset="-122"/>
              </a:rPr>
              <a:t>int</a:t>
            </a:r>
            <a:r>
              <a:rPr lang="en-US" altLang="zh-CN" kern="100" dirty="0">
                <a:latin typeface="Consolas" panose="020B0609020204030204" pitchFamily="49" charset="0"/>
                <a:ea typeface="华文楷体" panose="02010600040101010101" pitchFamily="2" charset="-122"/>
                <a:cs typeface="STKaiti" charset="-122"/>
              </a:rPr>
              <a:t>&gt;:: iterator</a:t>
            </a:r>
            <a:r>
              <a:rPr lang="zh-CN" altLang="en-US" kern="100" dirty="0">
                <a:solidFill>
                  <a:srgbClr val="003366"/>
                </a:solidFill>
                <a:latin typeface="Consolas" panose="020B0609020204030204" pitchFamily="49" charset="0"/>
                <a:ea typeface="华文楷体" panose="02010600040101010101" pitchFamily="2" charset="-122"/>
                <a:cs typeface="STKaiti" charset="-122"/>
              </a:rPr>
              <a:t>，以简化代码</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a:t>
            </a:r>
            <a:r>
              <a:rPr lang="en-US" altLang="zh-CN" sz="2000" kern="100" dirty="0">
                <a:latin typeface="Consolas" panose="020B0609020204030204" pitchFamily="49" charset="0"/>
                <a:ea typeface="华文楷体" panose="02010600040101010101" pitchFamily="2" charset="-122"/>
                <a:cs typeface="STKaiti" charset="-122"/>
              </a:rPr>
              <a:t>for(</a:t>
            </a:r>
            <a:r>
              <a:rPr lang="en-US" altLang="zh-CN" sz="2000" kern="100" dirty="0">
                <a:solidFill>
                  <a:srgbClr val="FF0000"/>
                </a:solidFill>
                <a:latin typeface="Consolas" panose="020B0609020204030204" pitchFamily="49" charset="0"/>
                <a:ea typeface="华文楷体" panose="02010600040101010101" pitchFamily="2" charset="-122"/>
                <a:cs typeface="STKaiti" charset="-122"/>
              </a:rPr>
              <a:t>auto</a:t>
            </a:r>
            <a:r>
              <a:rPr lang="en-US" altLang="zh-CN" sz="2000" kern="100" dirty="0">
                <a:latin typeface="Consolas" panose="020B0609020204030204" pitchFamily="49" charset="0"/>
                <a:ea typeface="华文楷体" panose="02010600040101010101" pitchFamily="2" charset="-122"/>
                <a:cs typeface="STKaiti" charset="-122"/>
              </a:rPr>
              <a:t> it = </a:t>
            </a:r>
            <a:r>
              <a:rPr lang="en-US" altLang="zh-CN" sz="2000" kern="100" dirty="0" err="1">
                <a:latin typeface="Consolas" panose="020B0609020204030204" pitchFamily="49" charset="0"/>
                <a:ea typeface="华文楷体" panose="02010600040101010101" pitchFamily="2" charset="-122"/>
                <a:cs typeface="STKaiti" charset="-122"/>
              </a:rPr>
              <a:t>vec.begin</a:t>
            </a:r>
            <a:r>
              <a:rPr lang="en-US" altLang="zh-CN" sz="2000" kern="100" dirty="0">
                <a:latin typeface="Consolas" panose="020B0609020204030204" pitchFamily="49" charset="0"/>
                <a:ea typeface="华文楷体" panose="02010600040101010101" pitchFamily="2" charset="-122"/>
                <a:cs typeface="STKaiti" charset="-122"/>
              </a:rPr>
              <a:t>(); it != </a:t>
            </a:r>
            <a:r>
              <a:rPr lang="en-US" altLang="zh-CN" sz="2000" kern="100" dirty="0" err="1">
                <a:latin typeface="Consolas" panose="020B0609020204030204" pitchFamily="49" charset="0"/>
                <a:ea typeface="华文楷体" panose="02010600040101010101" pitchFamily="2" charset="-122"/>
                <a:cs typeface="STKaiti" charset="-122"/>
              </a:rPr>
              <a:t>vec.end</a:t>
            </a:r>
            <a:r>
              <a:rPr lang="en-US" altLang="zh-CN" sz="2000" kern="100" dirty="0">
                <a:latin typeface="Consolas" panose="020B0609020204030204" pitchFamily="49" charset="0"/>
                <a:ea typeface="华文楷体" panose="02010600040101010101" pitchFamily="2" charset="-122"/>
                <a:cs typeface="STKaiti" charset="-122"/>
              </a:rPr>
              <a:t>(); ++it)</a:t>
            </a:r>
          </a:p>
          <a:p>
            <a:pPr marL="0" indent="0">
              <a:lnSpc>
                <a:spcPct val="100000"/>
              </a:lnSpc>
              <a:buSzPct val="75000"/>
              <a:buNone/>
            </a:pPr>
            <a:r>
              <a:rPr lang="en-US" altLang="zh-CN" sz="2000" kern="100" dirty="0">
                <a:solidFill>
                  <a:schemeClr val="accent6">
                    <a:lumMod val="75000"/>
                  </a:schemeClr>
                </a:solidFill>
                <a:latin typeface="Consolas" panose="020B0609020204030204" pitchFamily="49" charset="0"/>
                <a:ea typeface="华文楷体" panose="02010600040101010101" pitchFamily="2" charset="-122"/>
                <a:cs typeface="STKaiti" charset="-122"/>
              </a:rPr>
              <a:t>						</a:t>
            </a:r>
            <a:r>
              <a:rPr lang="en-US" altLang="zh-CN" sz="2000" kern="100" dirty="0">
                <a:solidFill>
                  <a:schemeClr val="accent6">
                    <a:lumMod val="75000"/>
                  </a:schemeClr>
                </a:solidFill>
                <a:latin typeface="华文楷体" panose="02010600040101010101" pitchFamily="2" charset="-122"/>
                <a:ea typeface="华文楷体" panose="02010600040101010101" pitchFamily="2" charset="-122"/>
                <a:cs typeface="STKaiti" charset="-122"/>
              </a:rPr>
              <a:t>//</a:t>
            </a:r>
            <a:r>
              <a:rPr lang="en-US" altLang="zh-CN" sz="2000" kern="100" dirty="0">
                <a:solidFill>
                  <a:schemeClr val="accent6">
                    <a:lumMod val="75000"/>
                  </a:schemeClr>
                </a:solidFill>
                <a:latin typeface="Consolas" panose="020B0609020204030204" pitchFamily="49" charset="0"/>
                <a:ea typeface="华文楷体" panose="02010600040101010101" pitchFamily="2" charset="-122"/>
                <a:cs typeface="STKaiti" charset="-122"/>
              </a:rPr>
              <a:t>use *it</a:t>
            </a:r>
            <a:endParaRPr lang="en-US" altLang="zh-CN" sz="2400" kern="100" dirty="0">
              <a:solidFill>
                <a:schemeClr val="accent6">
                  <a:lumMod val="75000"/>
                </a:schemeClr>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46</a:t>
            </a:fld>
            <a:endParaRPr lang="en-US" altLang="zh-CN" dirty="0"/>
          </a:p>
        </p:txBody>
      </p:sp>
    </p:spTree>
    <p:extLst>
      <p:ext uri="{BB962C8B-B14F-4D97-AF65-F5344CB8AC3E}">
        <p14:creationId xmlns:p14="http://schemas.microsoft.com/office/powerpoint/2010/main" val="36081969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迭代器：以</a:t>
            </a:r>
            <a:r>
              <a:rPr kumimoji="1" lang="en-US" altLang="zh-CN" b="1" dirty="0">
                <a:latin typeface="微软雅黑" panose="020B0503020204020204" pitchFamily="34" charset="-122"/>
                <a:ea typeface="微软雅黑" panose="020B0503020204020204" pitchFamily="34" charset="-122"/>
              </a:rPr>
              <a:t>vector</a:t>
            </a:r>
            <a:r>
              <a:rPr kumimoji="1" lang="zh-CN" altLang="en-US" b="1" dirty="0">
                <a:latin typeface="微软雅黑" panose="020B0503020204020204" pitchFamily="34" charset="-122"/>
                <a:ea typeface="微软雅黑" panose="020B0503020204020204" pitchFamily="34" charset="-122"/>
              </a:rPr>
              <a:t>为例</a:t>
            </a:r>
          </a:p>
        </p:txBody>
      </p:sp>
      <p:sp>
        <p:nvSpPr>
          <p:cNvPr id="3" name="内容占位符 2"/>
          <p:cNvSpPr>
            <a:spLocks noGrp="1"/>
          </p:cNvSpPr>
          <p:nvPr>
            <p:ph idx="1"/>
          </p:nvPr>
        </p:nvSpPr>
        <p:spPr>
          <a:xfrm>
            <a:off x="628650" y="1690689"/>
            <a:ext cx="8301706" cy="4553700"/>
          </a:xfrm>
        </p:spPr>
        <p:txBody>
          <a:bodyPr>
            <a:normAutofit/>
          </a:bodyPr>
          <a:lstStyle/>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完整示例：</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#include</a:t>
            </a:r>
            <a:r>
              <a:rPr lang="zh-CN" altLang="en-US" sz="2400" kern="100" dirty="0">
                <a:solidFill>
                  <a:srgbClr val="FF0000"/>
                </a:solidFill>
                <a:latin typeface="Consolas" panose="020B0609020204030204" pitchFamily="49" charset="0"/>
                <a:ea typeface="华文楷体" panose="02010600040101010101" pitchFamily="2" charset="-122"/>
                <a:cs typeface="STKaiti" charset="-122"/>
              </a:rPr>
              <a:t> </a:t>
            </a: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&lt;vector&gt;</a:t>
            </a:r>
          </a:p>
          <a:p>
            <a:pPr marL="0" indent="0">
              <a:lnSpc>
                <a:spcPct val="100000"/>
              </a:lnSpc>
              <a:buSzPct val="75000"/>
              <a:buNone/>
            </a:pPr>
            <a:r>
              <a:rPr lang="en-US" altLang="zh-CN" sz="2400" kern="100" dirty="0" err="1">
                <a:latin typeface="Consolas" panose="020B0609020204030204" pitchFamily="49" charset="0"/>
                <a:ea typeface="华文楷体" panose="02010600040101010101" pitchFamily="2" charset="-122"/>
                <a:cs typeface="STKaiti" charset="-122"/>
              </a:rPr>
              <a:t>int</a:t>
            </a:r>
            <a:r>
              <a:rPr lang="en-US" altLang="zh-CN" sz="2400" kern="100" dirty="0">
                <a:latin typeface="Consolas" panose="020B0609020204030204" pitchFamily="49" charset="0"/>
                <a:ea typeface="华文楷体" panose="02010600040101010101" pitchFamily="2" charset="-122"/>
                <a:cs typeface="STKaiti" charset="-122"/>
              </a:rPr>
              <a:t> main() {</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vector&lt;</a:t>
            </a:r>
            <a:r>
              <a:rPr lang="en-US" altLang="zh-CN" sz="2400" kern="100" dirty="0" err="1">
                <a:latin typeface="Consolas" panose="020B0609020204030204" pitchFamily="49" charset="0"/>
                <a:ea typeface="华文楷体" panose="02010600040101010101" pitchFamily="2" charset="-122"/>
                <a:cs typeface="STKaiti" charset="-122"/>
              </a:rPr>
              <a:t>int</a:t>
            </a:r>
            <a:r>
              <a:rPr lang="en-US" altLang="zh-CN" sz="2400" kern="100" dirty="0">
                <a:latin typeface="Consolas" panose="020B0609020204030204" pitchFamily="49" charset="0"/>
                <a:ea typeface="华文楷体" panose="02010600040101010101" pitchFamily="2" charset="-122"/>
                <a:cs typeface="STKaiti" charset="-122"/>
              </a:rPr>
              <a:t>&gt; </a:t>
            </a:r>
            <a:r>
              <a:rPr lang="en-US" altLang="zh-CN" sz="2400" kern="100" dirty="0" err="1">
                <a:latin typeface="Consolas" panose="020B0609020204030204" pitchFamily="49" charset="0"/>
                <a:ea typeface="华文楷体" panose="02010600040101010101" pitchFamily="2" charset="-122"/>
                <a:cs typeface="STKaiti" charset="-122"/>
              </a:rPr>
              <a:t>vec</a:t>
            </a:r>
            <a:r>
              <a:rPr lang="en-US" altLang="zh-CN" sz="2400" kern="100" dirty="0">
                <a:latin typeface="Consolas" panose="020B0609020204030204" pitchFamily="49" charset="0"/>
                <a:ea typeface="华文楷体" panose="02010600040101010101" pitchFamily="2" charset="-122"/>
                <a:cs typeface="STKaiti" charset="-122"/>
              </a:rPr>
              <a:t> = {1,2,3,4,5};</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for(auto it = </a:t>
            </a:r>
            <a:r>
              <a:rPr lang="en-US" altLang="zh-CN" sz="2400" kern="100" dirty="0" err="1">
                <a:latin typeface="Consolas" panose="020B0609020204030204" pitchFamily="49" charset="0"/>
                <a:ea typeface="华文楷体" panose="02010600040101010101" pitchFamily="2" charset="-122"/>
                <a:cs typeface="STKaiti" charset="-122"/>
              </a:rPr>
              <a:t>vec.begin</a:t>
            </a:r>
            <a:r>
              <a:rPr lang="en-US" altLang="zh-CN" sz="2400" kern="100" dirty="0">
                <a:latin typeface="Consolas" panose="020B0609020204030204" pitchFamily="49" charset="0"/>
                <a:ea typeface="华文楷体" panose="02010600040101010101" pitchFamily="2" charset="-122"/>
                <a:cs typeface="STKaiti" charset="-122"/>
              </a:rPr>
              <a:t>(); it != </a:t>
            </a:r>
            <a:r>
              <a:rPr lang="en-US" altLang="zh-CN" sz="2400" kern="100" dirty="0" err="1">
                <a:latin typeface="Consolas" panose="020B0609020204030204" pitchFamily="49" charset="0"/>
                <a:ea typeface="华文楷体" panose="02010600040101010101" pitchFamily="2" charset="-122"/>
                <a:cs typeface="STKaiti" charset="-122"/>
              </a:rPr>
              <a:t>vec.end</a:t>
            </a:r>
            <a:r>
              <a:rPr lang="en-US" altLang="zh-CN" sz="2400" kern="100" dirty="0">
                <a:latin typeface="Consolas" panose="020B0609020204030204" pitchFamily="49" charset="0"/>
                <a:ea typeface="华文楷体" panose="02010600040101010101" pitchFamily="2" charset="-122"/>
                <a:cs typeface="STKaiti" charset="-122"/>
              </a:rPr>
              <a:t>(); ++it)</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a:t>
            </a:r>
            <a:r>
              <a:rPr lang="en-US" altLang="zh-CN" sz="2400" kern="100" dirty="0" err="1">
                <a:latin typeface="Consolas" panose="020B0609020204030204" pitchFamily="49" charset="0"/>
                <a:ea typeface="华文楷体" panose="02010600040101010101" pitchFamily="2" charset="-122"/>
                <a:cs typeface="STKaiti" charset="-122"/>
              </a:rPr>
              <a:t>cout</a:t>
            </a:r>
            <a:r>
              <a:rPr lang="en-US" altLang="zh-CN" sz="2400" kern="100" dirty="0">
                <a:latin typeface="Consolas" panose="020B0609020204030204" pitchFamily="49" charset="0"/>
                <a:ea typeface="华文楷体" panose="02010600040101010101" pitchFamily="2" charset="-122"/>
                <a:cs typeface="STKaiti" charset="-122"/>
              </a:rPr>
              <a:t> &lt;&lt; *it &lt;&lt; </a:t>
            </a:r>
            <a:r>
              <a:rPr lang="en-US" altLang="zh-CN" sz="2400" kern="100" dirty="0" err="1">
                <a:latin typeface="Consolas" panose="020B0609020204030204" pitchFamily="49" charset="0"/>
                <a:ea typeface="华文楷体" panose="02010600040101010101" pitchFamily="2" charset="-122"/>
                <a:cs typeface="STKaiti" charset="-122"/>
              </a:rPr>
              <a:t>endl</a:t>
            </a:r>
            <a:r>
              <a:rPr lang="en-US" altLang="zh-CN" sz="2400" kern="100" dirty="0">
                <a:latin typeface="Consolas" panose="020B0609020204030204" pitchFamily="49" charset="0"/>
                <a:ea typeface="华文楷体" panose="02010600040101010101" pitchFamily="2" charset="-122"/>
                <a:cs typeface="STKaiti" charset="-122"/>
              </a:rPr>
              <a:t>;</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47</a:t>
            </a:fld>
            <a:endParaRPr lang="en-US" altLang="zh-CN" dirty="0"/>
          </a:p>
        </p:txBody>
      </p:sp>
    </p:spTree>
    <p:extLst>
      <p:ext uri="{BB962C8B-B14F-4D97-AF65-F5344CB8AC3E}">
        <p14:creationId xmlns:p14="http://schemas.microsoft.com/office/powerpoint/2010/main" val="9179992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迭代器：以</a:t>
            </a:r>
            <a:r>
              <a:rPr kumimoji="1" lang="en-US" altLang="zh-CN" b="1" dirty="0">
                <a:latin typeface="微软雅黑" panose="020B0503020204020204" pitchFamily="34" charset="-122"/>
                <a:ea typeface="微软雅黑" panose="020B0503020204020204" pitchFamily="34" charset="-122"/>
              </a:rPr>
              <a:t>vector</a:t>
            </a:r>
            <a:r>
              <a:rPr kumimoji="1" lang="zh-CN" altLang="en-US" b="1" dirty="0">
                <a:latin typeface="微软雅黑" panose="020B0503020204020204" pitchFamily="34" charset="-122"/>
                <a:ea typeface="微软雅黑" panose="020B0503020204020204" pitchFamily="34" charset="-122"/>
              </a:rPr>
              <a:t>为例</a:t>
            </a:r>
          </a:p>
        </p:txBody>
      </p:sp>
      <p:sp>
        <p:nvSpPr>
          <p:cNvPr id="3" name="内容占位符 2"/>
          <p:cNvSpPr>
            <a:spLocks noGrp="1"/>
          </p:cNvSpPr>
          <p:nvPr>
            <p:ph idx="1"/>
          </p:nvPr>
        </p:nvSpPr>
        <p:spPr>
          <a:xfrm>
            <a:off x="628650" y="1690689"/>
            <a:ext cx="8301706" cy="4553700"/>
          </a:xfrm>
        </p:spPr>
        <p:txBody>
          <a:bodyPr>
            <a:normAutofit/>
          </a:bodyPr>
          <a:lstStyle/>
          <a:p>
            <a:pPr>
              <a:lnSpc>
                <a:spcPct val="100000"/>
              </a:lnSpc>
              <a:buSzPct val="75000"/>
              <a:buFont typeface="Wingdings" panose="05000000000000000000" pitchFamily="2" charset="2"/>
              <a:buChar char="n"/>
            </a:pPr>
            <a:r>
              <a:rPr lang="en-US" altLang="zh-CN" kern="100" dirty="0">
                <a:solidFill>
                  <a:srgbClr val="003366"/>
                </a:solidFill>
                <a:latin typeface="华文楷体" panose="02010600040101010101" pitchFamily="2" charset="-122"/>
                <a:ea typeface="华文楷体" panose="02010600040101010101" pitchFamily="2" charset="-122"/>
                <a:cs typeface="STKaiti" charset="-122"/>
              </a:rPr>
              <a:t>C++11</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中按范围遍历</a:t>
            </a:r>
            <a:r>
              <a:rPr lang="en-US" altLang="zh-CN" kern="100" dirty="0">
                <a:latin typeface="Consolas" panose="020B0609020204030204" pitchFamily="49" charset="0"/>
                <a:ea typeface="华文楷体" panose="02010600040101010101" pitchFamily="2" charset="-122"/>
                <a:cs typeface="STKaiti" charset="-122"/>
              </a:rPr>
              <a:t>vector</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for(auto x : </a:t>
            </a:r>
            <a:r>
              <a:rPr lang="en-US" altLang="zh-CN" kern="100" dirty="0" err="1">
                <a:latin typeface="Consolas" panose="020B0609020204030204" pitchFamily="49" charset="0"/>
                <a:ea typeface="华文楷体" panose="02010600040101010101" pitchFamily="2" charset="-122"/>
                <a:cs typeface="STKaiti" charset="-122"/>
              </a:rPr>
              <a:t>vec</a:t>
            </a:r>
            <a:r>
              <a:rPr lang="en-US" altLang="zh-CN" kern="100" dirty="0">
                <a:latin typeface="Consolas" panose="020B0609020204030204" pitchFamily="49" charset="0"/>
                <a:ea typeface="华文楷体" panose="02010600040101010101" pitchFamily="2" charset="-122"/>
                <a:cs typeface="STKaiti" charset="-122"/>
              </a:rPr>
              <a:t>)</a:t>
            </a:r>
          </a:p>
          <a:p>
            <a:pPr marL="0" indent="0">
              <a:lnSpc>
                <a:spcPct val="100000"/>
              </a:lnSpc>
              <a:buSzPct val="75000"/>
              <a:buNone/>
            </a:pPr>
            <a:r>
              <a:rPr lang="en-US" altLang="zh-CN" kern="100" dirty="0">
                <a:latin typeface="华文楷体" panose="02010600040101010101" pitchFamily="2" charset="-122"/>
                <a:ea typeface="华文楷体" panose="02010600040101010101" pitchFamily="2" charset="-122"/>
                <a:cs typeface="STKaiti" charset="-122"/>
              </a:rPr>
              <a:t> </a:t>
            </a:r>
            <a:r>
              <a:rPr lang="en-US" altLang="zh-CN" b="1" kern="100" dirty="0">
                <a:solidFill>
                  <a:srgbClr val="008000"/>
                </a:solidFill>
                <a:latin typeface="华文楷体" panose="02010600040101010101" pitchFamily="2" charset="-122"/>
                <a:ea typeface="华文楷体" panose="02010600040101010101" pitchFamily="2" charset="-122"/>
                <a:cs typeface="STKaiti" charset="-122"/>
              </a:rPr>
              <a:t>//</a:t>
            </a:r>
            <a:r>
              <a:rPr lang="zh-CN" altLang="en-US" b="1" kern="100" dirty="0">
                <a:solidFill>
                  <a:srgbClr val="008000"/>
                </a:solidFill>
                <a:latin typeface="Consolas" panose="020B0609020204030204" pitchFamily="49" charset="0"/>
                <a:ea typeface="华文楷体" panose="02010600040101010101" pitchFamily="2" charset="-122"/>
                <a:cs typeface="STKaiti" charset="-122"/>
              </a:rPr>
              <a:t>直接利用</a:t>
            </a:r>
            <a:r>
              <a:rPr lang="en-US" altLang="zh-CN" b="1" kern="100" dirty="0" err="1">
                <a:solidFill>
                  <a:srgbClr val="008000"/>
                </a:solidFill>
                <a:latin typeface="Consolas" panose="020B0609020204030204" pitchFamily="49" charset="0"/>
                <a:ea typeface="华文楷体" panose="02010600040101010101" pitchFamily="2" charset="-122"/>
                <a:cs typeface="STKaiti" charset="-122"/>
              </a:rPr>
              <a:t>vec</a:t>
            </a:r>
            <a:r>
              <a:rPr lang="zh-CN" altLang="en-US" b="1" kern="100" dirty="0">
                <a:solidFill>
                  <a:srgbClr val="008000"/>
                </a:solidFill>
                <a:latin typeface="Consolas" panose="020B0609020204030204" pitchFamily="49" charset="0"/>
                <a:ea typeface="华文楷体" panose="02010600040101010101" pitchFamily="2" charset="-122"/>
                <a:cs typeface="STKaiti" charset="-122"/>
              </a:rPr>
              <a:t>中元素</a:t>
            </a:r>
            <a:r>
              <a:rPr lang="en-US" altLang="zh-CN" b="1" kern="100" dirty="0">
                <a:solidFill>
                  <a:srgbClr val="008000"/>
                </a:solidFill>
                <a:latin typeface="Consolas" panose="020B0609020204030204" pitchFamily="49" charset="0"/>
                <a:ea typeface="华文楷体" panose="02010600040101010101" pitchFamily="2" charset="-122"/>
                <a:cs typeface="STKaiti" charset="-122"/>
              </a:rPr>
              <a:t>x</a:t>
            </a:r>
            <a:endParaRPr lang="en-US" altLang="zh-CN" b="1" kern="100" dirty="0">
              <a:solidFill>
                <a:srgbClr val="008000"/>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与以下代码等价：</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for(vector&lt;</a:t>
            </a:r>
            <a:r>
              <a:rPr lang="en-US" altLang="zh-CN" kern="100" dirty="0" err="1">
                <a:latin typeface="Consolas" panose="020B0609020204030204" pitchFamily="49" charset="0"/>
                <a:ea typeface="华文楷体" panose="02010600040101010101" pitchFamily="2" charset="-122"/>
                <a:cs typeface="STKaiti" charset="-122"/>
              </a:rPr>
              <a:t>int</a:t>
            </a:r>
            <a:r>
              <a:rPr lang="en-US" altLang="zh-CN" kern="100" dirty="0">
                <a:latin typeface="Consolas" panose="020B0609020204030204" pitchFamily="49" charset="0"/>
                <a:ea typeface="华文楷体" panose="02010600040101010101" pitchFamily="2" charset="-122"/>
                <a:cs typeface="STKaiti" charset="-122"/>
              </a:rPr>
              <a:t>&gt;::iterator it = </a:t>
            </a:r>
            <a:r>
              <a:rPr lang="en-US" altLang="zh-CN" kern="100" dirty="0" err="1">
                <a:latin typeface="Consolas" panose="020B0609020204030204" pitchFamily="49" charset="0"/>
                <a:ea typeface="华文楷体" panose="02010600040101010101" pitchFamily="2" charset="-122"/>
                <a:cs typeface="STKaiti" charset="-122"/>
              </a:rPr>
              <a:t>vec.begin</a:t>
            </a:r>
            <a:r>
              <a:rPr lang="en-US" altLang="zh-CN" kern="100" dirty="0">
                <a:latin typeface="Consolas" panose="020B0609020204030204" pitchFamily="49" charset="0"/>
                <a:ea typeface="华文楷体" panose="02010600040101010101" pitchFamily="2" charset="-122"/>
                <a:cs typeface="STKaiti" charset="-122"/>
              </a:rPr>
              <a:t>(); it != </a:t>
            </a:r>
            <a:r>
              <a:rPr lang="en-US" altLang="zh-CN" kern="100" dirty="0" err="1">
                <a:latin typeface="Consolas" panose="020B0609020204030204" pitchFamily="49" charset="0"/>
                <a:ea typeface="华文楷体" panose="02010600040101010101" pitchFamily="2" charset="-122"/>
                <a:cs typeface="STKaiti" charset="-122"/>
              </a:rPr>
              <a:t>vec.end</a:t>
            </a:r>
            <a:r>
              <a:rPr lang="en-US" altLang="zh-CN" kern="100" dirty="0">
                <a:latin typeface="Consolas" panose="020B0609020204030204" pitchFamily="49" charset="0"/>
                <a:ea typeface="华文楷体" panose="02010600040101010101" pitchFamily="2" charset="-122"/>
                <a:cs typeface="STKaiti" charset="-122"/>
              </a:rPr>
              <a:t>(); ++it)</a:t>
            </a:r>
          </a:p>
          <a:p>
            <a:pPr marL="0" indent="0">
              <a:lnSpc>
                <a:spcPct val="100000"/>
              </a:lnSpc>
              <a:buSzPct val="75000"/>
              <a:buNone/>
            </a:pPr>
            <a:r>
              <a:rPr lang="en-US" altLang="zh-CN" kern="100" dirty="0">
                <a:latin typeface="华文楷体" panose="02010600040101010101" pitchFamily="2" charset="-122"/>
                <a:ea typeface="华文楷体" panose="02010600040101010101" pitchFamily="2" charset="-122"/>
                <a:cs typeface="STKaiti" charset="-122"/>
              </a:rPr>
              <a:t> </a:t>
            </a:r>
            <a:r>
              <a:rPr lang="en-US" altLang="zh-CN" b="1" kern="100" dirty="0">
                <a:solidFill>
                  <a:srgbClr val="008000"/>
                </a:solidFill>
                <a:latin typeface="华文楷体" panose="02010600040101010101" pitchFamily="2" charset="-122"/>
                <a:ea typeface="华文楷体" panose="02010600040101010101" pitchFamily="2" charset="-122"/>
                <a:cs typeface="STKaiti" charset="-122"/>
              </a:rPr>
              <a:t>//</a:t>
            </a:r>
            <a:r>
              <a:rPr lang="zh-CN" altLang="en-US" b="1" kern="100" dirty="0">
                <a:solidFill>
                  <a:srgbClr val="008000"/>
                </a:solidFill>
                <a:latin typeface="华文楷体" panose="02010600040101010101" pitchFamily="2" charset="-122"/>
                <a:ea typeface="华文楷体" panose="02010600040101010101" pitchFamily="2" charset="-122"/>
                <a:cs typeface="STKaiti" charset="-122"/>
              </a:rPr>
              <a:t>使用</a:t>
            </a:r>
            <a:r>
              <a:rPr lang="en-US" altLang="zh-CN" b="1" kern="100" dirty="0">
                <a:solidFill>
                  <a:srgbClr val="008000"/>
                </a:solidFill>
                <a:latin typeface="华文楷体" panose="02010600040101010101" pitchFamily="2" charset="-122"/>
                <a:ea typeface="华文楷体" panose="02010600040101010101" pitchFamily="2" charset="-122"/>
                <a:cs typeface="STKaiti" charset="-122"/>
              </a:rPr>
              <a:t> *it</a:t>
            </a:r>
            <a:r>
              <a:rPr lang="zh-CN" altLang="en-US" b="1" kern="100" dirty="0">
                <a:solidFill>
                  <a:srgbClr val="008000"/>
                </a:solidFill>
                <a:latin typeface="华文楷体" panose="02010600040101010101" pitchFamily="2" charset="-122"/>
                <a:ea typeface="华文楷体" panose="02010600040101010101" pitchFamily="2" charset="-122"/>
                <a:cs typeface="STKaiti" charset="-122"/>
              </a:rPr>
              <a:t>，即</a:t>
            </a:r>
            <a:r>
              <a:rPr lang="en-US" altLang="zh-CN" b="1" kern="100" dirty="0">
                <a:solidFill>
                  <a:srgbClr val="008000"/>
                </a:solidFill>
                <a:latin typeface="华文楷体" panose="02010600040101010101" pitchFamily="2" charset="-122"/>
                <a:ea typeface="华文楷体" panose="02010600040101010101" pitchFamily="2" charset="-122"/>
                <a:cs typeface="STKaiti" charset="-122"/>
              </a:rPr>
              <a:t>it</a:t>
            </a:r>
            <a:r>
              <a:rPr lang="zh-CN" altLang="en-US" b="1" kern="100" dirty="0">
                <a:solidFill>
                  <a:srgbClr val="008000"/>
                </a:solidFill>
                <a:latin typeface="华文楷体" panose="02010600040101010101" pitchFamily="2" charset="-122"/>
                <a:ea typeface="华文楷体" panose="02010600040101010101" pitchFamily="2" charset="-122"/>
                <a:cs typeface="STKaiti" charset="-122"/>
              </a:rPr>
              <a:t>是指向元素的指针</a:t>
            </a:r>
            <a:endParaRPr lang="en-US" altLang="zh-CN" b="1" kern="100" dirty="0">
              <a:solidFill>
                <a:srgbClr val="008000"/>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b="1" kern="100" dirty="0">
              <a:solidFill>
                <a:srgbClr val="008000"/>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48</a:t>
            </a:fld>
            <a:endParaRPr lang="en-US" altLang="zh-CN" dirty="0"/>
          </a:p>
        </p:txBody>
      </p:sp>
    </p:spTree>
    <p:extLst>
      <p:ext uri="{BB962C8B-B14F-4D97-AF65-F5344CB8AC3E}">
        <p14:creationId xmlns:p14="http://schemas.microsoft.com/office/powerpoint/2010/main" val="1781955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迭代器：以</a:t>
            </a:r>
            <a:r>
              <a:rPr kumimoji="1" lang="en-US" altLang="zh-CN" b="1" dirty="0">
                <a:latin typeface="微软雅黑" panose="020B0503020204020204" pitchFamily="34" charset="-122"/>
                <a:ea typeface="微软雅黑" panose="020B0503020204020204" pitchFamily="34" charset="-122"/>
              </a:rPr>
              <a:t>vector</a:t>
            </a:r>
            <a:r>
              <a:rPr kumimoji="1" lang="zh-CN" altLang="en-US" b="1" dirty="0">
                <a:latin typeface="微软雅黑" panose="020B0503020204020204" pitchFamily="34" charset="-122"/>
                <a:ea typeface="微软雅黑" panose="020B0503020204020204" pitchFamily="34" charset="-122"/>
              </a:rPr>
              <a:t>为例</a:t>
            </a:r>
          </a:p>
        </p:txBody>
      </p:sp>
      <p:sp>
        <p:nvSpPr>
          <p:cNvPr id="3" name="内容占位符 2"/>
          <p:cNvSpPr>
            <a:spLocks noGrp="1"/>
          </p:cNvSpPr>
          <p:nvPr>
            <p:ph idx="1"/>
          </p:nvPr>
        </p:nvSpPr>
        <p:spPr>
          <a:xfrm>
            <a:off x="628649" y="1690689"/>
            <a:ext cx="8082213" cy="4553700"/>
          </a:xfrm>
        </p:spPr>
        <p:txBody>
          <a:bodyPr>
            <a:normAutofit/>
          </a:bodyPr>
          <a:lstStyle/>
          <a:p>
            <a:pPr>
              <a:lnSpc>
                <a:spcPct val="100000"/>
              </a:lnSpc>
              <a:buSzPct val="75000"/>
              <a:buFont typeface="Wingdings" panose="05000000000000000000" pitchFamily="2" charset="2"/>
              <a:buChar char="n"/>
            </a:pPr>
            <a:r>
              <a:rPr lang="en-US" altLang="zh-CN" kern="100" dirty="0">
                <a:latin typeface="Consolas" panose="020B0609020204030204" pitchFamily="49" charset="0"/>
                <a:ea typeface="华文楷体" panose="02010600040101010101" pitchFamily="2" charset="-122"/>
                <a:cs typeface="STKaiti" charset="-122"/>
              </a:rPr>
              <a:t>auto it = </a:t>
            </a:r>
            <a:r>
              <a:rPr lang="en-US" altLang="zh-CN" kern="100" dirty="0" err="1">
                <a:latin typeface="Consolas" panose="020B0609020204030204" pitchFamily="49" charset="0"/>
                <a:ea typeface="华文楷体" panose="02010600040101010101" pitchFamily="2" charset="-122"/>
                <a:cs typeface="STKaiti" charset="-122"/>
              </a:rPr>
              <a:t>vec.begin</a:t>
            </a:r>
            <a:r>
              <a:rPr lang="en-US" altLang="zh-CN" kern="100" dirty="0">
                <a:latin typeface="Consolas" panose="020B0609020204030204" pitchFamily="49" charset="0"/>
                <a:ea typeface="华文楷体" panose="02010600040101010101" pitchFamily="2" charset="-122"/>
                <a:cs typeface="STKaiti" charset="-122"/>
              </a:rPr>
              <a:t>();</a:t>
            </a:r>
          </a:p>
          <a:p>
            <a:pPr>
              <a:lnSpc>
                <a:spcPct val="100000"/>
              </a:lnSpc>
              <a:buSzPct val="75000"/>
              <a:buFont typeface="Wingdings" panose="05000000000000000000" pitchFamily="2" charset="2"/>
              <a:buChar char="n"/>
            </a:pPr>
            <a:r>
              <a:rPr lang="en-US" altLang="zh-CN" kern="100" dirty="0" err="1">
                <a:latin typeface="Consolas" panose="020B0609020204030204" pitchFamily="49" charset="0"/>
                <a:ea typeface="华文楷体" panose="02010600040101010101" pitchFamily="2" charset="-122"/>
                <a:cs typeface="STKaiti" charset="-122"/>
              </a:rPr>
              <a:t>vec.erase</a:t>
            </a:r>
            <a:r>
              <a:rPr lang="en-US" altLang="zh-CN" kern="100" dirty="0">
                <a:latin typeface="Consolas" panose="020B0609020204030204" pitchFamily="49" charset="0"/>
                <a:ea typeface="华文楷体" panose="02010600040101010101" pitchFamily="2" charset="-122"/>
                <a:cs typeface="STKaiti" charset="-122"/>
              </a:rPr>
              <a:t>(it);</a:t>
            </a: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是否还能继续使用</a:t>
            </a:r>
            <a:r>
              <a:rPr lang="en-US" altLang="zh-CN" b="1" kern="100" dirty="0">
                <a:solidFill>
                  <a:srgbClr val="003366"/>
                </a:solidFill>
                <a:latin typeface="Consolas" panose="020B0609020204030204" pitchFamily="49" charset="0"/>
                <a:ea typeface="华文楷体" panose="02010600040101010101" pitchFamily="2" charset="-122"/>
                <a:cs typeface="STKaiti" charset="-122"/>
              </a:rPr>
              <a:t>it</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迭代器？</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kern="100" dirty="0">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49</a:t>
            </a:fld>
            <a:endParaRPr lang="en-US" altLang="zh-CN" dirty="0"/>
          </a:p>
        </p:txBody>
      </p:sp>
    </p:spTree>
    <p:extLst>
      <p:ext uri="{BB962C8B-B14F-4D97-AF65-F5344CB8AC3E}">
        <p14:creationId xmlns:p14="http://schemas.microsoft.com/office/powerpoint/2010/main" val="506277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模板分类</a:t>
            </a:r>
          </a:p>
        </p:txBody>
      </p:sp>
      <p:sp>
        <p:nvSpPr>
          <p:cNvPr id="3" name="内容占位符 2"/>
          <p:cNvSpPr>
            <a:spLocks noGrp="1"/>
          </p:cNvSpPr>
          <p:nvPr>
            <p:ph idx="1"/>
          </p:nvPr>
        </p:nvSpPr>
        <p:spPr>
          <a:xfrm>
            <a:off x="628650" y="1690689"/>
            <a:ext cx="7337339" cy="4462283"/>
          </a:xfrm>
        </p:spPr>
        <p:txBody>
          <a:bodyPr/>
          <a:lstStyle/>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函数模板</a:t>
            </a:r>
            <a:endParaRPr kumimoji="1" lang="en-US" altLang="zh-CN" b="1" dirty="0">
              <a:solidFill>
                <a:srgbClr val="003366"/>
              </a:solidFill>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类模板</a:t>
            </a:r>
            <a:endParaRPr kumimoji="1" lang="en-US" altLang="zh-CN" b="1" dirty="0">
              <a:solidFill>
                <a:srgbClr val="003366"/>
              </a:solidFill>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成员函数模板</a:t>
            </a:r>
            <a:endParaRPr kumimoji="1" lang="en-US" altLang="zh-CN" b="1" dirty="0">
              <a:solidFill>
                <a:srgbClr val="003366"/>
              </a:solidFill>
              <a:latin typeface="Consolas" panose="020B0609020204030204" pitchFamily="49" charset="0"/>
              <a:ea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5</a:t>
            </a:fld>
            <a:endParaRPr lang="en-US" altLang="zh-CN"/>
          </a:p>
        </p:txBody>
      </p:sp>
    </p:spTree>
    <p:extLst>
      <p:ext uri="{BB962C8B-B14F-4D97-AF65-F5344CB8AC3E}">
        <p14:creationId xmlns:p14="http://schemas.microsoft.com/office/powerpoint/2010/main" val="12104772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迭代器：失效</a:t>
            </a:r>
          </a:p>
        </p:txBody>
      </p:sp>
      <p:sp>
        <p:nvSpPr>
          <p:cNvPr id="3" name="内容占位符 2"/>
          <p:cNvSpPr>
            <a:spLocks noGrp="1"/>
          </p:cNvSpPr>
          <p:nvPr>
            <p:ph idx="1"/>
          </p:nvPr>
        </p:nvSpPr>
        <p:spPr>
          <a:xfrm>
            <a:off x="628649" y="1690689"/>
            <a:ext cx="8082213" cy="4553700"/>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当迭代器不再指向本应指向的元素时，称此迭代器</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失效</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en-US" altLang="zh-CN" b="1" kern="100" dirty="0">
                <a:latin typeface="Consolas" panose="020B0609020204030204" pitchFamily="49" charset="0"/>
                <a:ea typeface="华文楷体" panose="02010600040101010101" pitchFamily="2" charset="-122"/>
                <a:cs typeface="STKaiti" charset="-122"/>
              </a:rPr>
              <a:t>vector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中什么情况下会发生迭代器失效？</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看作纯粹的指针</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a:t>
            </a:r>
          </a:p>
          <a:p>
            <a:pPr lvl="1">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调用</a:t>
            </a:r>
            <a:r>
              <a:rPr lang="en-US" altLang="zh-CN" b="1" kern="100" dirty="0">
                <a:latin typeface="Consolas" panose="020B0609020204030204" pitchFamily="49" charset="0"/>
                <a:ea typeface="华文楷体" panose="02010600040101010101" pitchFamily="2" charset="-122"/>
                <a:cs typeface="STKaiti" charset="-122"/>
              </a:rPr>
              <a:t>insert/erase</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后，所修改位置之后的所有迭代器失效。（原先的内存空间存储的元素被改变）</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调用</a:t>
            </a:r>
            <a:r>
              <a:rPr lang="en-US" altLang="zh-CN" b="1" kern="100" dirty="0" err="1">
                <a:latin typeface="Consolas" panose="020B0609020204030204" pitchFamily="49" charset="0"/>
                <a:ea typeface="华文楷体" panose="02010600040101010101" pitchFamily="2" charset="-122"/>
                <a:cs typeface="STKaiti" charset="-122"/>
              </a:rPr>
              <a:t>push_back</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等修改</a:t>
            </a:r>
            <a:r>
              <a:rPr lang="en-US" altLang="zh-CN" b="1" kern="100" dirty="0">
                <a:latin typeface="Consolas" panose="020B0609020204030204" pitchFamily="49" charset="0"/>
                <a:ea typeface="华文楷体" panose="02010600040101010101" pitchFamily="2" charset="-122"/>
                <a:cs typeface="STKaiti" charset="-122"/>
              </a:rPr>
              <a:t>vector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大小的方法时，可能会使所有迭代器失效（</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为什么？</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50</a:t>
            </a:fld>
            <a:endParaRPr lang="en-US" altLang="zh-CN" dirty="0"/>
          </a:p>
        </p:txBody>
      </p:sp>
    </p:spTree>
    <p:extLst>
      <p:ext uri="{BB962C8B-B14F-4D97-AF65-F5344CB8AC3E}">
        <p14:creationId xmlns:p14="http://schemas.microsoft.com/office/powerpoint/2010/main" val="42287988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vector</a:t>
            </a:r>
            <a:r>
              <a:rPr kumimoji="1" lang="zh-CN" altLang="en-US" b="1" dirty="0">
                <a:latin typeface="微软雅黑" panose="020B0503020204020204" pitchFamily="34" charset="-122"/>
                <a:ea typeface="微软雅黑" panose="020B0503020204020204" pitchFamily="34" charset="-122"/>
              </a:rPr>
              <a:t>原理</a:t>
            </a:r>
          </a:p>
        </p:txBody>
      </p:sp>
      <p:sp>
        <p:nvSpPr>
          <p:cNvPr id="3" name="内容占位符 2"/>
          <p:cNvSpPr>
            <a:spLocks noGrp="1"/>
          </p:cNvSpPr>
          <p:nvPr>
            <p:ph idx="1"/>
          </p:nvPr>
        </p:nvSpPr>
        <p:spPr>
          <a:xfrm>
            <a:off x="628649" y="1690689"/>
            <a:ext cx="8082213" cy="4553700"/>
          </a:xfrm>
        </p:spPr>
        <p:txBody>
          <a:bodyPr>
            <a:normAutofit/>
          </a:bodyPr>
          <a:lstStyle/>
          <a:p>
            <a:pPr>
              <a:lnSpc>
                <a:spcPct val="100000"/>
              </a:lnSpc>
              <a:buSzPct val="75000"/>
              <a:buFont typeface="Wingdings" panose="05000000000000000000" pitchFamily="2" charset="2"/>
              <a:buChar char="n"/>
            </a:pPr>
            <a:r>
              <a:rPr lang="en-US" altLang="zh-CN" b="1" kern="100" dirty="0">
                <a:latin typeface="Consolas" panose="020B0609020204030204" pitchFamily="49" charset="0"/>
                <a:ea typeface="华文楷体" panose="02010600040101010101" pitchFamily="2" charset="-122"/>
                <a:cs typeface="STKaiti" charset="-122"/>
              </a:rPr>
              <a:t>vector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是会</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自动扩展容量</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的数组</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除了</a:t>
            </a:r>
            <a:r>
              <a:rPr lang="en-US" altLang="zh-CN" b="1" kern="100" dirty="0">
                <a:latin typeface="Consolas" panose="020B0609020204030204" pitchFamily="49" charset="0"/>
                <a:ea typeface="华文楷体" panose="02010600040101010101" pitchFamily="2" charset="-122"/>
                <a:cs typeface="STKaiti" charset="-122"/>
              </a:rPr>
              <a:t>size</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，另保存</a:t>
            </a:r>
            <a:r>
              <a:rPr lang="en-US" altLang="zh-CN" b="1" kern="100" dirty="0">
                <a:latin typeface="Consolas" panose="020B0609020204030204" pitchFamily="49" charset="0"/>
                <a:ea typeface="华文楷体" panose="02010600040101010101" pitchFamily="2" charset="-122"/>
                <a:cs typeface="STKaiti" charset="-122"/>
              </a:rPr>
              <a:t>capacity</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：最大容量限制。</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如果</a:t>
            </a:r>
            <a:r>
              <a:rPr lang="en-US" altLang="zh-CN" b="1" kern="100" dirty="0">
                <a:latin typeface="Consolas" panose="020B0609020204030204" pitchFamily="49" charset="0"/>
                <a:ea typeface="华文楷体" panose="02010600040101010101" pitchFamily="2" charset="-122"/>
                <a:cs typeface="STKaiti" charset="-122"/>
              </a:rPr>
              <a:t>size</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达到了</a:t>
            </a:r>
            <a:r>
              <a:rPr lang="en-US" altLang="zh-CN" b="1" kern="100" dirty="0">
                <a:latin typeface="Consolas" panose="020B0609020204030204" pitchFamily="49" charset="0"/>
                <a:ea typeface="华文楷体" panose="02010600040101010101" pitchFamily="2" charset="-122"/>
                <a:cs typeface="STKaiti" charset="-122"/>
              </a:rPr>
              <a:t>capacity</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，则另申请一片</a:t>
            </a:r>
            <a:r>
              <a:rPr lang="en-US" altLang="zh-CN" b="1" kern="100" dirty="0">
                <a:latin typeface="Consolas" panose="020B0609020204030204" pitchFamily="49" charset="0"/>
                <a:ea typeface="华文楷体" panose="02010600040101010101" pitchFamily="2" charset="-122"/>
                <a:cs typeface="STKaiti" charset="-122"/>
              </a:rPr>
              <a:t>capacity*2</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的空间，并整体迁移</a:t>
            </a:r>
            <a:r>
              <a:rPr lang="en-US" altLang="zh-CN" b="1" kern="100" dirty="0">
                <a:latin typeface="Consolas" panose="020B0609020204030204" pitchFamily="49" charset="0"/>
                <a:ea typeface="华文楷体" panose="02010600040101010101" pitchFamily="2" charset="-122"/>
                <a:cs typeface="STKaiti" charset="-122"/>
              </a:rPr>
              <a:t>vector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内容。</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其时间复杂度为均摊</a:t>
            </a:r>
            <a:r>
              <a:rPr lang="en-US" altLang="zh-CN" b="1" kern="100" dirty="0">
                <a:solidFill>
                  <a:srgbClr val="003366"/>
                </a:solidFill>
                <a:latin typeface="Consolas" panose="020B0609020204030204" pitchFamily="49" charset="0"/>
                <a:ea typeface="华文楷体" panose="02010600040101010101" pitchFamily="2" charset="-122"/>
                <a:cs typeface="STKaiti" charset="-122"/>
              </a:rPr>
              <a:t>O(1)</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整体迁移过程使所有迭代器失效。</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51</a:t>
            </a:fld>
            <a:endParaRPr lang="en-US" altLang="zh-CN" dirty="0"/>
          </a:p>
        </p:txBody>
      </p:sp>
    </p:spTree>
    <p:extLst>
      <p:ext uri="{BB962C8B-B14F-4D97-AF65-F5344CB8AC3E}">
        <p14:creationId xmlns:p14="http://schemas.microsoft.com/office/powerpoint/2010/main" val="10453798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vector</a:t>
            </a:r>
            <a:r>
              <a:rPr kumimoji="1" lang="zh-CN" altLang="en-US" b="1" dirty="0">
                <a:latin typeface="微软雅黑" panose="020B0503020204020204" pitchFamily="34" charset="-122"/>
                <a:ea typeface="微软雅黑" panose="020B0503020204020204" pitchFamily="34" charset="-122"/>
              </a:rPr>
              <a:t>原理</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52</a:t>
            </a:fld>
            <a:endParaRPr lang="en-US" altLang="zh-CN"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225" y="1970348"/>
            <a:ext cx="7757549" cy="4106343"/>
          </a:xfrm>
          <a:prstGeom prst="rect">
            <a:avLst/>
          </a:prstGeom>
        </p:spPr>
      </p:pic>
    </p:spTree>
    <p:extLst>
      <p:ext uri="{BB962C8B-B14F-4D97-AF65-F5344CB8AC3E}">
        <p14:creationId xmlns:p14="http://schemas.microsoft.com/office/powerpoint/2010/main" val="40591273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迭代器：失效</a:t>
            </a:r>
          </a:p>
        </p:txBody>
      </p:sp>
      <p:sp>
        <p:nvSpPr>
          <p:cNvPr id="3" name="内容占位符 2"/>
          <p:cNvSpPr>
            <a:spLocks noGrp="1"/>
          </p:cNvSpPr>
          <p:nvPr>
            <p:ph idx="1"/>
          </p:nvPr>
        </p:nvSpPr>
        <p:spPr>
          <a:xfrm>
            <a:off x="628649" y="1690689"/>
            <a:ext cx="8082213" cy="4553700"/>
          </a:xfrm>
        </p:spPr>
        <p:txBody>
          <a:bodyPr>
            <a:normAutofit/>
          </a:bodyPr>
          <a:lstStyle/>
          <a:p>
            <a:pPr>
              <a:lnSpc>
                <a:spcPct val="100000"/>
              </a:lnSpc>
              <a:buSzPct val="75000"/>
              <a:buFont typeface="Wingdings" panose="05000000000000000000" pitchFamily="2" charset="2"/>
              <a:buChar char="n"/>
            </a:pPr>
            <a:r>
              <a:rPr lang="zh-CN" altLang="en-US" sz="3200" b="1" kern="100" dirty="0">
                <a:solidFill>
                  <a:srgbClr val="003366"/>
                </a:solidFill>
                <a:latin typeface="华文楷体" panose="02010600040101010101" pitchFamily="2" charset="-122"/>
                <a:ea typeface="华文楷体" panose="02010600040101010101" pitchFamily="2" charset="-122"/>
                <a:cs typeface="STKaiti" charset="-122"/>
              </a:rPr>
              <a:t>在遍历的时候增加元素，可能会导致迭代器失效</a:t>
            </a:r>
            <a:endParaRPr lang="en-US" altLang="zh-CN" sz="3200"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sz="3200"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vector&lt;</a:t>
            </a:r>
            <a:r>
              <a:rPr lang="en-US" altLang="zh-CN" kern="100" dirty="0" err="1">
                <a:latin typeface="Consolas" panose="020B0609020204030204" pitchFamily="49" charset="0"/>
                <a:ea typeface="华文楷体" panose="02010600040101010101" pitchFamily="2" charset="-122"/>
                <a:cs typeface="STKaiti" charset="-122"/>
              </a:rPr>
              <a:t>int</a:t>
            </a:r>
            <a:r>
              <a:rPr lang="en-US" altLang="zh-CN" kern="100" dirty="0">
                <a:latin typeface="Consolas" panose="020B0609020204030204" pitchFamily="49" charset="0"/>
                <a:ea typeface="华文楷体" panose="02010600040101010101" pitchFamily="2" charset="-122"/>
                <a:cs typeface="STKaiti" charset="-122"/>
              </a:rPr>
              <a:t>&gt; </a:t>
            </a:r>
            <a:r>
              <a:rPr lang="en-US" altLang="zh-CN" kern="100" dirty="0" err="1">
                <a:latin typeface="Consolas" panose="020B0609020204030204" pitchFamily="49" charset="0"/>
                <a:ea typeface="华文楷体" panose="02010600040101010101" pitchFamily="2" charset="-122"/>
                <a:cs typeface="STKaiti" charset="-122"/>
              </a:rPr>
              <a:t>vec</a:t>
            </a:r>
            <a:r>
              <a:rPr lang="en-US" altLang="zh-CN" kern="100" dirty="0">
                <a:latin typeface="Consolas" panose="020B0609020204030204" pitchFamily="49" charset="0"/>
                <a:ea typeface="华文楷体" panose="02010600040101010101" pitchFamily="2" charset="-122"/>
                <a:cs typeface="STKaiti" charset="-122"/>
              </a:rPr>
              <a:t> = {1,2,3,4,5};</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for(auto it = </a:t>
            </a:r>
            <a:r>
              <a:rPr lang="en-US" altLang="zh-CN" kern="100" dirty="0" err="1">
                <a:latin typeface="Consolas" panose="020B0609020204030204" pitchFamily="49" charset="0"/>
                <a:ea typeface="华文楷体" panose="02010600040101010101" pitchFamily="2" charset="-122"/>
                <a:cs typeface="STKaiti" charset="-122"/>
              </a:rPr>
              <a:t>vec.begin</a:t>
            </a:r>
            <a:r>
              <a:rPr lang="en-US" altLang="zh-CN" kern="100" dirty="0">
                <a:latin typeface="Consolas" panose="020B0609020204030204" pitchFamily="49" charset="0"/>
                <a:ea typeface="华文楷体" panose="02010600040101010101" pitchFamily="2" charset="-122"/>
                <a:cs typeface="STKaiti" charset="-122"/>
              </a:rPr>
              <a:t>(); it != </a:t>
            </a:r>
            <a:r>
              <a:rPr lang="en-US" altLang="zh-CN" kern="100" dirty="0" err="1">
                <a:latin typeface="Consolas" panose="020B0609020204030204" pitchFamily="49" charset="0"/>
                <a:ea typeface="华文楷体" panose="02010600040101010101" pitchFamily="2" charset="-122"/>
                <a:cs typeface="STKaiti" charset="-122"/>
              </a:rPr>
              <a:t>vec.end</a:t>
            </a:r>
            <a:r>
              <a:rPr lang="en-US" altLang="zh-CN" kern="100" dirty="0">
                <a:latin typeface="Consolas" panose="020B0609020204030204" pitchFamily="49" charset="0"/>
                <a:ea typeface="华文楷体" panose="02010600040101010101" pitchFamily="2" charset="-122"/>
                <a:cs typeface="STKaiti" charset="-122"/>
              </a:rPr>
              <a:t>(); ++it)</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vec.push_back</a:t>
            </a:r>
            <a:r>
              <a:rPr lang="en-US" altLang="zh-CN" kern="100" dirty="0">
                <a:latin typeface="Consolas" panose="020B0609020204030204" pitchFamily="49" charset="0"/>
                <a:ea typeface="华文楷体" panose="02010600040101010101" pitchFamily="2" charset="-122"/>
                <a:cs typeface="STKaiti" charset="-122"/>
              </a:rPr>
              <a:t>(*it);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//Error</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53</a:t>
            </a:fld>
            <a:endParaRPr lang="en-US" altLang="zh-CN" dirty="0"/>
          </a:p>
        </p:txBody>
      </p:sp>
    </p:spTree>
    <p:extLst>
      <p:ext uri="{BB962C8B-B14F-4D97-AF65-F5344CB8AC3E}">
        <p14:creationId xmlns:p14="http://schemas.microsoft.com/office/powerpoint/2010/main" val="15650770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vector</a:t>
            </a:r>
            <a:r>
              <a:rPr kumimoji="1" lang="zh-CN" altLang="en-US" b="1" dirty="0">
                <a:latin typeface="微软雅黑" panose="020B0503020204020204" pitchFamily="34" charset="-122"/>
                <a:ea typeface="微软雅黑" panose="020B0503020204020204" pitchFamily="34" charset="-122"/>
              </a:rPr>
              <a:t>原理</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54</a:t>
            </a:fld>
            <a:endParaRPr lang="en-US" altLang="zh-CN" dirty="0"/>
          </a:p>
        </p:txBody>
      </p:sp>
      <p:grpSp>
        <p:nvGrpSpPr>
          <p:cNvPr id="4" name="组合 3">
            <a:extLst>
              <a:ext uri="{FF2B5EF4-FFF2-40B4-BE49-F238E27FC236}">
                <a16:creationId xmlns:a16="http://schemas.microsoft.com/office/drawing/2014/main" id="{5D8F8B07-C72C-4D6B-9EDA-707A5CD44C23}"/>
              </a:ext>
            </a:extLst>
          </p:cNvPr>
          <p:cNvGrpSpPr/>
          <p:nvPr/>
        </p:nvGrpSpPr>
        <p:grpSpPr>
          <a:xfrm>
            <a:off x="1353670" y="2312894"/>
            <a:ext cx="5396755" cy="735106"/>
            <a:chOff x="1353670" y="2312894"/>
            <a:chExt cx="5396755" cy="735106"/>
          </a:xfrm>
        </p:grpSpPr>
        <p:sp>
          <p:nvSpPr>
            <p:cNvPr id="3" name="矩形 2">
              <a:extLst>
                <a:ext uri="{FF2B5EF4-FFF2-40B4-BE49-F238E27FC236}">
                  <a16:creationId xmlns:a16="http://schemas.microsoft.com/office/drawing/2014/main" id="{1D099655-7DFB-415F-852D-0BDE4EF2392A}"/>
                </a:ext>
              </a:extLst>
            </p:cNvPr>
            <p:cNvSpPr/>
            <p:nvPr/>
          </p:nvSpPr>
          <p:spPr>
            <a:xfrm>
              <a:off x="1353670"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t>1</a:t>
              </a:r>
              <a:endParaRPr lang="zh-CN" altLang="en-US" sz="4400" dirty="0"/>
            </a:p>
          </p:txBody>
        </p:sp>
        <p:sp>
          <p:nvSpPr>
            <p:cNvPr id="7" name="矩形 6">
              <a:extLst>
                <a:ext uri="{FF2B5EF4-FFF2-40B4-BE49-F238E27FC236}">
                  <a16:creationId xmlns:a16="http://schemas.microsoft.com/office/drawing/2014/main" id="{3ACEC2DC-AC56-452B-8AD8-DD76E0CD7B6F}"/>
                </a:ext>
              </a:extLst>
            </p:cNvPr>
            <p:cNvSpPr/>
            <p:nvPr/>
          </p:nvSpPr>
          <p:spPr>
            <a:xfrm>
              <a:off x="2124635"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solidFill>
                    <a:srgbClr val="FF0000"/>
                  </a:solidFill>
                </a:rPr>
                <a:t>2</a:t>
              </a:r>
              <a:endParaRPr lang="zh-CN" altLang="en-US" sz="4400" dirty="0">
                <a:solidFill>
                  <a:srgbClr val="FF0000"/>
                </a:solidFill>
              </a:endParaRPr>
            </a:p>
          </p:txBody>
        </p:sp>
        <p:sp>
          <p:nvSpPr>
            <p:cNvPr id="8" name="矩形 7">
              <a:extLst>
                <a:ext uri="{FF2B5EF4-FFF2-40B4-BE49-F238E27FC236}">
                  <a16:creationId xmlns:a16="http://schemas.microsoft.com/office/drawing/2014/main" id="{12731F12-1B65-4BC0-89D0-7E3319FBEDA3}"/>
                </a:ext>
              </a:extLst>
            </p:cNvPr>
            <p:cNvSpPr/>
            <p:nvPr/>
          </p:nvSpPr>
          <p:spPr>
            <a:xfrm>
              <a:off x="2895600"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t>3</a:t>
              </a:r>
              <a:endParaRPr lang="zh-CN" altLang="en-US" sz="4400" dirty="0"/>
            </a:p>
          </p:txBody>
        </p:sp>
        <p:sp>
          <p:nvSpPr>
            <p:cNvPr id="9" name="矩形 8">
              <a:extLst>
                <a:ext uri="{FF2B5EF4-FFF2-40B4-BE49-F238E27FC236}">
                  <a16:creationId xmlns:a16="http://schemas.microsoft.com/office/drawing/2014/main" id="{495E2A7C-92A6-4E34-89BE-1AA2A5D3EF10}"/>
                </a:ext>
              </a:extLst>
            </p:cNvPr>
            <p:cNvSpPr/>
            <p:nvPr/>
          </p:nvSpPr>
          <p:spPr>
            <a:xfrm>
              <a:off x="3666565"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t>4</a:t>
              </a:r>
              <a:endParaRPr lang="zh-CN" altLang="en-US" sz="4400" dirty="0"/>
            </a:p>
          </p:txBody>
        </p:sp>
        <p:sp>
          <p:nvSpPr>
            <p:cNvPr id="10" name="矩形 9">
              <a:extLst>
                <a:ext uri="{FF2B5EF4-FFF2-40B4-BE49-F238E27FC236}">
                  <a16:creationId xmlns:a16="http://schemas.microsoft.com/office/drawing/2014/main" id="{D0D5F9A8-FEC8-43BA-9590-1FCD5566AE51}"/>
                </a:ext>
              </a:extLst>
            </p:cNvPr>
            <p:cNvSpPr/>
            <p:nvPr/>
          </p:nvSpPr>
          <p:spPr>
            <a:xfrm>
              <a:off x="4437530"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t>5</a:t>
              </a:r>
              <a:endParaRPr lang="zh-CN" altLang="en-US" sz="4400" dirty="0"/>
            </a:p>
          </p:txBody>
        </p:sp>
        <p:sp>
          <p:nvSpPr>
            <p:cNvPr id="11" name="矩形 10">
              <a:extLst>
                <a:ext uri="{FF2B5EF4-FFF2-40B4-BE49-F238E27FC236}">
                  <a16:creationId xmlns:a16="http://schemas.microsoft.com/office/drawing/2014/main" id="{9CB03894-BFA6-4490-92D6-638760051505}"/>
                </a:ext>
              </a:extLst>
            </p:cNvPr>
            <p:cNvSpPr/>
            <p:nvPr/>
          </p:nvSpPr>
          <p:spPr>
            <a:xfrm>
              <a:off x="5208495"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4400"/>
            </a:p>
          </p:txBody>
        </p:sp>
        <p:sp>
          <p:nvSpPr>
            <p:cNvPr id="12" name="矩形 11">
              <a:extLst>
                <a:ext uri="{FF2B5EF4-FFF2-40B4-BE49-F238E27FC236}">
                  <a16:creationId xmlns:a16="http://schemas.microsoft.com/office/drawing/2014/main" id="{B6CCFA25-042D-4931-8BAE-947B3A9EB49B}"/>
                </a:ext>
              </a:extLst>
            </p:cNvPr>
            <p:cNvSpPr/>
            <p:nvPr/>
          </p:nvSpPr>
          <p:spPr>
            <a:xfrm>
              <a:off x="5979460"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4400"/>
            </a:p>
          </p:txBody>
        </p:sp>
      </p:grpSp>
      <p:grpSp>
        <p:nvGrpSpPr>
          <p:cNvPr id="27" name="组合 26">
            <a:extLst>
              <a:ext uri="{FF2B5EF4-FFF2-40B4-BE49-F238E27FC236}">
                <a16:creationId xmlns:a16="http://schemas.microsoft.com/office/drawing/2014/main" id="{98DBCC27-45F3-41CF-A448-F7E5E32229C6}"/>
              </a:ext>
            </a:extLst>
          </p:cNvPr>
          <p:cNvGrpSpPr/>
          <p:nvPr/>
        </p:nvGrpSpPr>
        <p:grpSpPr>
          <a:xfrm>
            <a:off x="1353669" y="4769223"/>
            <a:ext cx="5396755" cy="735106"/>
            <a:chOff x="1353670" y="2312894"/>
            <a:chExt cx="5396755" cy="735106"/>
          </a:xfrm>
        </p:grpSpPr>
        <p:sp>
          <p:nvSpPr>
            <p:cNvPr id="28" name="矩形 27">
              <a:extLst>
                <a:ext uri="{FF2B5EF4-FFF2-40B4-BE49-F238E27FC236}">
                  <a16:creationId xmlns:a16="http://schemas.microsoft.com/office/drawing/2014/main" id="{76C6EBB6-D185-4B03-B614-56178F562C03}"/>
                </a:ext>
              </a:extLst>
            </p:cNvPr>
            <p:cNvSpPr/>
            <p:nvPr/>
          </p:nvSpPr>
          <p:spPr>
            <a:xfrm>
              <a:off x="1353670"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t>1</a:t>
              </a:r>
              <a:endParaRPr lang="zh-CN" altLang="en-US" sz="4400" dirty="0"/>
            </a:p>
          </p:txBody>
        </p:sp>
        <p:sp>
          <p:nvSpPr>
            <p:cNvPr id="29" name="矩形 28">
              <a:extLst>
                <a:ext uri="{FF2B5EF4-FFF2-40B4-BE49-F238E27FC236}">
                  <a16:creationId xmlns:a16="http://schemas.microsoft.com/office/drawing/2014/main" id="{ECB634DA-0F88-4790-93AE-78099F041ED2}"/>
                </a:ext>
              </a:extLst>
            </p:cNvPr>
            <p:cNvSpPr/>
            <p:nvPr/>
          </p:nvSpPr>
          <p:spPr>
            <a:xfrm>
              <a:off x="2124635"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solidFill>
                    <a:srgbClr val="FF0000"/>
                  </a:solidFill>
                </a:rPr>
                <a:t>3</a:t>
              </a:r>
              <a:endParaRPr lang="zh-CN" altLang="en-US" sz="4400" dirty="0">
                <a:solidFill>
                  <a:srgbClr val="FF0000"/>
                </a:solidFill>
              </a:endParaRPr>
            </a:p>
          </p:txBody>
        </p:sp>
        <p:sp>
          <p:nvSpPr>
            <p:cNvPr id="30" name="矩形 29">
              <a:extLst>
                <a:ext uri="{FF2B5EF4-FFF2-40B4-BE49-F238E27FC236}">
                  <a16:creationId xmlns:a16="http://schemas.microsoft.com/office/drawing/2014/main" id="{C6427601-3641-47BB-9752-49E7614B4806}"/>
                </a:ext>
              </a:extLst>
            </p:cNvPr>
            <p:cNvSpPr/>
            <p:nvPr/>
          </p:nvSpPr>
          <p:spPr>
            <a:xfrm>
              <a:off x="2895600"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solidFill>
                    <a:srgbClr val="FF0000"/>
                  </a:solidFill>
                </a:rPr>
                <a:t>4</a:t>
              </a:r>
              <a:endParaRPr lang="zh-CN" altLang="en-US" sz="4400" dirty="0">
                <a:solidFill>
                  <a:srgbClr val="FF0000"/>
                </a:solidFill>
              </a:endParaRPr>
            </a:p>
          </p:txBody>
        </p:sp>
        <p:sp>
          <p:nvSpPr>
            <p:cNvPr id="31" name="矩形 30">
              <a:extLst>
                <a:ext uri="{FF2B5EF4-FFF2-40B4-BE49-F238E27FC236}">
                  <a16:creationId xmlns:a16="http://schemas.microsoft.com/office/drawing/2014/main" id="{DC51BF33-0BA6-4B8A-B6F9-47108576B3D6}"/>
                </a:ext>
              </a:extLst>
            </p:cNvPr>
            <p:cNvSpPr/>
            <p:nvPr/>
          </p:nvSpPr>
          <p:spPr>
            <a:xfrm>
              <a:off x="3666565"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solidFill>
                    <a:srgbClr val="FF0000"/>
                  </a:solidFill>
                </a:rPr>
                <a:t>5</a:t>
              </a:r>
              <a:endParaRPr lang="zh-CN" altLang="en-US" sz="4400" dirty="0">
                <a:solidFill>
                  <a:srgbClr val="FF0000"/>
                </a:solidFill>
              </a:endParaRPr>
            </a:p>
          </p:txBody>
        </p:sp>
        <p:sp>
          <p:nvSpPr>
            <p:cNvPr id="32" name="矩形 31">
              <a:extLst>
                <a:ext uri="{FF2B5EF4-FFF2-40B4-BE49-F238E27FC236}">
                  <a16:creationId xmlns:a16="http://schemas.microsoft.com/office/drawing/2014/main" id="{EB75BFF3-3F9D-4188-B12F-F2AA5E144B1B}"/>
                </a:ext>
              </a:extLst>
            </p:cNvPr>
            <p:cNvSpPr/>
            <p:nvPr/>
          </p:nvSpPr>
          <p:spPr>
            <a:xfrm>
              <a:off x="4437530"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4400" dirty="0"/>
            </a:p>
          </p:txBody>
        </p:sp>
        <p:sp>
          <p:nvSpPr>
            <p:cNvPr id="33" name="矩形 32">
              <a:extLst>
                <a:ext uri="{FF2B5EF4-FFF2-40B4-BE49-F238E27FC236}">
                  <a16:creationId xmlns:a16="http://schemas.microsoft.com/office/drawing/2014/main" id="{32DD9F77-1DA8-4CF0-BEBB-F9BE5DE722A4}"/>
                </a:ext>
              </a:extLst>
            </p:cNvPr>
            <p:cNvSpPr/>
            <p:nvPr/>
          </p:nvSpPr>
          <p:spPr>
            <a:xfrm>
              <a:off x="5208495"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4400"/>
            </a:p>
          </p:txBody>
        </p:sp>
        <p:sp>
          <p:nvSpPr>
            <p:cNvPr id="34" name="矩形 33">
              <a:extLst>
                <a:ext uri="{FF2B5EF4-FFF2-40B4-BE49-F238E27FC236}">
                  <a16:creationId xmlns:a16="http://schemas.microsoft.com/office/drawing/2014/main" id="{F205C27A-66E6-4A0B-B136-BDACC125A8E9}"/>
                </a:ext>
              </a:extLst>
            </p:cNvPr>
            <p:cNvSpPr/>
            <p:nvPr/>
          </p:nvSpPr>
          <p:spPr>
            <a:xfrm>
              <a:off x="5979460"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4400"/>
            </a:p>
          </p:txBody>
        </p:sp>
      </p:grpSp>
      <p:cxnSp>
        <p:nvCxnSpPr>
          <p:cNvPr id="36" name="直接箭头连接符 35">
            <a:extLst>
              <a:ext uri="{FF2B5EF4-FFF2-40B4-BE49-F238E27FC236}">
                <a16:creationId xmlns:a16="http://schemas.microsoft.com/office/drawing/2014/main" id="{C3F1FC53-B3E4-4553-8849-EF92691506D6}"/>
              </a:ext>
            </a:extLst>
          </p:cNvPr>
          <p:cNvCxnSpPr>
            <a:cxnSpLocks/>
            <a:endCxn id="7" idx="0"/>
          </p:cNvCxnSpPr>
          <p:nvPr/>
        </p:nvCxnSpPr>
        <p:spPr>
          <a:xfrm>
            <a:off x="2510118" y="1690689"/>
            <a:ext cx="0" cy="62220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7" name="文本框 36">
            <a:extLst>
              <a:ext uri="{FF2B5EF4-FFF2-40B4-BE49-F238E27FC236}">
                <a16:creationId xmlns:a16="http://schemas.microsoft.com/office/drawing/2014/main" id="{E6BAA27F-E333-4285-9257-FE8A158028A6}"/>
              </a:ext>
            </a:extLst>
          </p:cNvPr>
          <p:cNvSpPr txBox="1"/>
          <p:nvPr/>
        </p:nvSpPr>
        <p:spPr>
          <a:xfrm>
            <a:off x="2751311" y="1581804"/>
            <a:ext cx="1107996" cy="646331"/>
          </a:xfrm>
          <a:prstGeom prst="rect">
            <a:avLst/>
          </a:prstGeom>
          <a:noFill/>
        </p:spPr>
        <p:txBody>
          <a:bodyPr wrap="none" rtlCol="0">
            <a:spAutoFit/>
          </a:bodyPr>
          <a:lstStyle/>
          <a:p>
            <a:r>
              <a:rPr lang="zh-CN" altLang="en-US" sz="3600" dirty="0">
                <a:solidFill>
                  <a:srgbClr val="FF0000"/>
                </a:solidFill>
                <a:latin typeface="华文楷体" panose="02010600040101010101" pitchFamily="2" charset="-122"/>
                <a:ea typeface="华文楷体" panose="02010600040101010101" pitchFamily="2" charset="-122"/>
              </a:rPr>
              <a:t>删除</a:t>
            </a:r>
          </a:p>
        </p:txBody>
      </p:sp>
      <p:cxnSp>
        <p:nvCxnSpPr>
          <p:cNvPr id="41" name="直接箭头连接符 40">
            <a:extLst>
              <a:ext uri="{FF2B5EF4-FFF2-40B4-BE49-F238E27FC236}">
                <a16:creationId xmlns:a16="http://schemas.microsoft.com/office/drawing/2014/main" id="{B0526716-6D7C-4E9A-B5AB-7723793BB628}"/>
              </a:ext>
            </a:extLst>
          </p:cNvPr>
          <p:cNvCxnSpPr>
            <a:stCxn id="3" idx="2"/>
            <a:endCxn id="28" idx="0"/>
          </p:cNvCxnSpPr>
          <p:nvPr/>
        </p:nvCxnSpPr>
        <p:spPr>
          <a:xfrm flipH="1">
            <a:off x="1739152" y="3048000"/>
            <a:ext cx="1" cy="172122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2" name="文本框 41">
            <a:extLst>
              <a:ext uri="{FF2B5EF4-FFF2-40B4-BE49-F238E27FC236}">
                <a16:creationId xmlns:a16="http://schemas.microsoft.com/office/drawing/2014/main" id="{14EDDEDB-EC2D-49DB-8ED5-B24E4DC0C55C}"/>
              </a:ext>
            </a:extLst>
          </p:cNvPr>
          <p:cNvSpPr txBox="1"/>
          <p:nvPr/>
        </p:nvSpPr>
        <p:spPr>
          <a:xfrm>
            <a:off x="438415" y="3585446"/>
            <a:ext cx="1107996" cy="646331"/>
          </a:xfrm>
          <a:prstGeom prst="rect">
            <a:avLst/>
          </a:prstGeom>
          <a:noFill/>
        </p:spPr>
        <p:txBody>
          <a:bodyPr wrap="none" rtlCol="0">
            <a:spAutoFit/>
          </a:bodyPr>
          <a:lstStyle/>
          <a:p>
            <a:r>
              <a:rPr lang="zh-CN" altLang="en-US" sz="3600" dirty="0">
                <a:latin typeface="华文楷体" panose="02010600040101010101" pitchFamily="2" charset="-122"/>
                <a:ea typeface="华文楷体" panose="02010600040101010101" pitchFamily="2" charset="-122"/>
              </a:rPr>
              <a:t>有效</a:t>
            </a:r>
          </a:p>
        </p:txBody>
      </p:sp>
      <p:cxnSp>
        <p:nvCxnSpPr>
          <p:cNvPr id="44" name="直接箭头连接符 43">
            <a:extLst>
              <a:ext uri="{FF2B5EF4-FFF2-40B4-BE49-F238E27FC236}">
                <a16:creationId xmlns:a16="http://schemas.microsoft.com/office/drawing/2014/main" id="{36C011E2-4B90-4EF8-A075-319CB5962523}"/>
              </a:ext>
            </a:extLst>
          </p:cNvPr>
          <p:cNvCxnSpPr>
            <a:stCxn id="7" idx="2"/>
          </p:cNvCxnSpPr>
          <p:nvPr/>
        </p:nvCxnSpPr>
        <p:spPr>
          <a:xfrm flipH="1">
            <a:off x="2510116" y="3048000"/>
            <a:ext cx="2" cy="53744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直接箭头连接符 44">
            <a:extLst>
              <a:ext uri="{FF2B5EF4-FFF2-40B4-BE49-F238E27FC236}">
                <a16:creationId xmlns:a16="http://schemas.microsoft.com/office/drawing/2014/main" id="{6F593A12-7675-40C7-866D-33818A1A6094}"/>
              </a:ext>
            </a:extLst>
          </p:cNvPr>
          <p:cNvCxnSpPr/>
          <p:nvPr/>
        </p:nvCxnSpPr>
        <p:spPr>
          <a:xfrm flipH="1">
            <a:off x="3281078" y="3048000"/>
            <a:ext cx="2" cy="53744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直接箭头连接符 45">
            <a:extLst>
              <a:ext uri="{FF2B5EF4-FFF2-40B4-BE49-F238E27FC236}">
                <a16:creationId xmlns:a16="http://schemas.microsoft.com/office/drawing/2014/main" id="{989A0467-9F0C-4EE3-95E5-0142528D81BC}"/>
              </a:ext>
            </a:extLst>
          </p:cNvPr>
          <p:cNvCxnSpPr/>
          <p:nvPr/>
        </p:nvCxnSpPr>
        <p:spPr>
          <a:xfrm flipH="1">
            <a:off x="4040406" y="3048000"/>
            <a:ext cx="2" cy="53744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直接箭头连接符 46">
            <a:extLst>
              <a:ext uri="{FF2B5EF4-FFF2-40B4-BE49-F238E27FC236}">
                <a16:creationId xmlns:a16="http://schemas.microsoft.com/office/drawing/2014/main" id="{18E3A22B-DCFF-45AB-934F-530A0C39D6F3}"/>
              </a:ext>
            </a:extLst>
          </p:cNvPr>
          <p:cNvCxnSpPr/>
          <p:nvPr/>
        </p:nvCxnSpPr>
        <p:spPr>
          <a:xfrm flipH="1">
            <a:off x="4829293" y="3048436"/>
            <a:ext cx="2" cy="53744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8" name="文本框 47">
            <a:extLst>
              <a:ext uri="{FF2B5EF4-FFF2-40B4-BE49-F238E27FC236}">
                <a16:creationId xmlns:a16="http://schemas.microsoft.com/office/drawing/2014/main" id="{3CE79F05-08BE-4BB1-BAFB-55D24208738B}"/>
              </a:ext>
            </a:extLst>
          </p:cNvPr>
          <p:cNvSpPr txBox="1"/>
          <p:nvPr/>
        </p:nvSpPr>
        <p:spPr>
          <a:xfrm>
            <a:off x="3031883" y="3660742"/>
            <a:ext cx="1107996" cy="646331"/>
          </a:xfrm>
          <a:prstGeom prst="rect">
            <a:avLst/>
          </a:prstGeom>
          <a:noFill/>
        </p:spPr>
        <p:txBody>
          <a:bodyPr wrap="none" rtlCol="0">
            <a:spAutoFit/>
          </a:bodyPr>
          <a:lstStyle/>
          <a:p>
            <a:r>
              <a:rPr lang="zh-CN" altLang="en-US" sz="3600" dirty="0">
                <a:solidFill>
                  <a:srgbClr val="FF0000"/>
                </a:solidFill>
                <a:latin typeface="华文楷体" panose="02010600040101010101" pitchFamily="2" charset="-122"/>
                <a:ea typeface="华文楷体" panose="02010600040101010101" pitchFamily="2" charset="-122"/>
              </a:rPr>
              <a:t>失效</a:t>
            </a:r>
          </a:p>
        </p:txBody>
      </p:sp>
    </p:spTree>
    <p:extLst>
      <p:ext uri="{BB962C8B-B14F-4D97-AF65-F5344CB8AC3E}">
        <p14:creationId xmlns:p14="http://schemas.microsoft.com/office/powerpoint/2010/main" val="10176164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迭代器：失效</a:t>
            </a:r>
          </a:p>
        </p:txBody>
      </p:sp>
      <p:sp>
        <p:nvSpPr>
          <p:cNvPr id="3" name="内容占位符 2"/>
          <p:cNvSpPr>
            <a:spLocks noGrp="1"/>
          </p:cNvSpPr>
          <p:nvPr>
            <p:ph idx="1"/>
          </p:nvPr>
        </p:nvSpPr>
        <p:spPr>
          <a:xfrm>
            <a:off x="628650" y="1547254"/>
            <a:ext cx="8082213" cy="5174222"/>
          </a:xfrm>
        </p:spPr>
        <p:txBody>
          <a:bodyPr>
            <a:normAutofit/>
          </a:bodyPr>
          <a:lstStyle/>
          <a:p>
            <a:pPr>
              <a:lnSpc>
                <a:spcPct val="100000"/>
              </a:lnSpc>
              <a:buSzPct val="75000"/>
              <a:buFont typeface="Wingdings" panose="05000000000000000000" pitchFamily="2" charset="2"/>
              <a:buChar char="n"/>
            </a:pPr>
            <a:r>
              <a:rPr lang="zh-CN" altLang="en-US" sz="3200" b="1" kern="100" dirty="0">
                <a:solidFill>
                  <a:srgbClr val="003366"/>
                </a:solidFill>
                <a:latin typeface="华文楷体" panose="02010600040101010101" pitchFamily="2" charset="-122"/>
                <a:ea typeface="华文楷体" panose="02010600040101010101" pitchFamily="2" charset="-122"/>
                <a:cs typeface="STKaiti" charset="-122"/>
              </a:rPr>
              <a:t>使用</a:t>
            </a:r>
            <a:r>
              <a:rPr lang="en-US" altLang="zh-CN" sz="3200" b="1" kern="100" dirty="0">
                <a:solidFill>
                  <a:srgbClr val="003366"/>
                </a:solidFill>
                <a:latin typeface="华文楷体" panose="02010600040101010101" pitchFamily="2" charset="-122"/>
                <a:ea typeface="华文楷体" panose="02010600040101010101" pitchFamily="2" charset="-122"/>
                <a:cs typeface="STKaiti" charset="-122"/>
              </a:rPr>
              <a:t>erase</a:t>
            </a:r>
            <a:r>
              <a:rPr lang="zh-CN" altLang="en-US" sz="3200" b="1" kern="100" dirty="0">
                <a:solidFill>
                  <a:srgbClr val="003366"/>
                </a:solidFill>
                <a:latin typeface="华文楷体" panose="02010600040101010101" pitchFamily="2" charset="-122"/>
                <a:ea typeface="华文楷体" panose="02010600040101010101" pitchFamily="2" charset="-122"/>
                <a:cs typeface="STKaiti" charset="-122"/>
              </a:rPr>
              <a:t>删除元素，被删除元素及之后的所有元素均会失效</a:t>
            </a:r>
            <a:endParaRPr lang="en-US" altLang="zh-CN" sz="3200"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vector&lt;</a:t>
            </a:r>
            <a:r>
              <a:rPr lang="en-US" altLang="zh-CN" kern="100" dirty="0" err="1">
                <a:latin typeface="Consolas" panose="020B0609020204030204" pitchFamily="49" charset="0"/>
                <a:ea typeface="华文楷体" panose="02010600040101010101" pitchFamily="2" charset="-122"/>
                <a:cs typeface="STKaiti" charset="-122"/>
              </a:rPr>
              <a:t>int</a:t>
            </a:r>
            <a:r>
              <a:rPr lang="en-US" altLang="zh-CN" kern="100" dirty="0">
                <a:latin typeface="Consolas" panose="020B0609020204030204" pitchFamily="49" charset="0"/>
                <a:ea typeface="华文楷体" panose="02010600040101010101" pitchFamily="2" charset="-122"/>
                <a:cs typeface="STKaiti" charset="-122"/>
              </a:rPr>
              <a:t>&gt; </a:t>
            </a:r>
            <a:r>
              <a:rPr lang="en-US" altLang="zh-CN" kern="100" dirty="0" err="1">
                <a:latin typeface="Consolas" panose="020B0609020204030204" pitchFamily="49" charset="0"/>
                <a:ea typeface="华文楷体" panose="02010600040101010101" pitchFamily="2" charset="-122"/>
                <a:cs typeface="STKaiti" charset="-122"/>
              </a:rPr>
              <a:t>vec</a:t>
            </a:r>
            <a:r>
              <a:rPr lang="en-US" altLang="zh-CN" kern="100" dirty="0">
                <a:latin typeface="Consolas" panose="020B0609020204030204" pitchFamily="49" charset="0"/>
                <a:ea typeface="华文楷体" panose="02010600040101010101" pitchFamily="2" charset="-122"/>
                <a:cs typeface="STKaiti" charset="-122"/>
              </a:rPr>
              <a:t> = {1,2,3,4,5};</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auto first = </a:t>
            </a:r>
            <a:r>
              <a:rPr lang="en-US" altLang="zh-CN" kern="100" dirty="0" err="1">
                <a:latin typeface="Consolas" panose="020B0609020204030204" pitchFamily="49" charset="0"/>
                <a:ea typeface="华文楷体" panose="02010600040101010101" pitchFamily="2" charset="-122"/>
                <a:cs typeface="STKaiti" charset="-122"/>
              </a:rPr>
              <a:t>vec.begin</a:t>
            </a:r>
            <a:r>
              <a:rPr lang="en-US" altLang="zh-CN" kern="100" dirty="0">
                <a:latin typeface="Consolas" panose="020B0609020204030204" pitchFamily="49" charset="0"/>
                <a:ea typeface="华文楷体" panose="02010600040101010101" pitchFamily="2" charset="-122"/>
                <a:cs typeface="STKaiti" charset="-122"/>
              </a:rPr>
              <a:t>();</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auto second = </a:t>
            </a:r>
            <a:r>
              <a:rPr lang="en-US" altLang="zh-CN" kern="100" dirty="0" err="1">
                <a:latin typeface="Consolas" panose="020B0609020204030204" pitchFamily="49" charset="0"/>
                <a:ea typeface="华文楷体" panose="02010600040101010101" pitchFamily="2" charset="-122"/>
                <a:cs typeface="STKaiti" charset="-122"/>
              </a:rPr>
              <a:t>vec.begin</a:t>
            </a:r>
            <a:r>
              <a:rPr lang="en-US" altLang="zh-CN" kern="100" dirty="0">
                <a:latin typeface="Consolas" panose="020B0609020204030204" pitchFamily="49" charset="0"/>
                <a:ea typeface="华文楷体" panose="02010600040101010101" pitchFamily="2" charset="-122"/>
                <a:cs typeface="STKaiti" charset="-122"/>
              </a:rPr>
              <a:t>() + 1;</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auto third = </a:t>
            </a:r>
            <a:r>
              <a:rPr lang="en-US" altLang="zh-CN" kern="100" dirty="0" err="1">
                <a:latin typeface="Consolas" panose="020B0609020204030204" pitchFamily="49" charset="0"/>
                <a:ea typeface="华文楷体" panose="02010600040101010101" pitchFamily="2" charset="-122"/>
                <a:cs typeface="STKaiti" charset="-122"/>
              </a:rPr>
              <a:t>vec.begin</a:t>
            </a:r>
            <a:r>
              <a:rPr lang="en-US" altLang="zh-CN" kern="100" dirty="0">
                <a:latin typeface="Consolas" panose="020B0609020204030204" pitchFamily="49" charset="0"/>
                <a:ea typeface="华文楷体" panose="02010600040101010101" pitchFamily="2" charset="-122"/>
                <a:cs typeface="STKaiti" charset="-122"/>
              </a:rPr>
              <a:t>() + 2;</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auto ret = </a:t>
            </a:r>
            <a:r>
              <a:rPr lang="en-US" altLang="zh-CN" kern="100" dirty="0" err="1">
                <a:latin typeface="Consolas" panose="020B0609020204030204" pitchFamily="49" charset="0"/>
                <a:ea typeface="华文楷体" panose="02010600040101010101" pitchFamily="2" charset="-122"/>
                <a:cs typeface="STKaiti" charset="-122"/>
              </a:rPr>
              <a:t>vec.erase</a:t>
            </a:r>
            <a:r>
              <a:rPr lang="en-US" altLang="zh-CN" kern="100" dirty="0">
                <a:latin typeface="Consolas" panose="020B0609020204030204" pitchFamily="49" charset="0"/>
                <a:ea typeface="华文楷体" panose="02010600040101010101" pitchFamily="2" charset="-122"/>
                <a:cs typeface="STKaiti" charset="-122"/>
              </a:rPr>
              <a:t>(second);</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t>
            </a:r>
            <a:r>
              <a:rPr lang="en-US" altLang="zh-CN" b="1" kern="100" dirty="0">
                <a:solidFill>
                  <a:srgbClr val="008000"/>
                </a:solidFill>
                <a:latin typeface="Consolas" panose="020B0609020204030204" pitchFamily="49" charset="0"/>
                <a:ea typeface="华文楷体" panose="02010600040101010101" pitchFamily="2" charset="-122"/>
                <a:cs typeface="STKaiti" charset="-122"/>
              </a:rPr>
              <a:t>//first</a:t>
            </a:r>
            <a:r>
              <a:rPr lang="zh-CN" altLang="en-US" b="1" kern="100" dirty="0">
                <a:solidFill>
                  <a:srgbClr val="008000"/>
                </a:solidFill>
                <a:latin typeface="Consolas" panose="020B0609020204030204" pitchFamily="49" charset="0"/>
                <a:ea typeface="华文楷体" panose="02010600040101010101" pitchFamily="2" charset="-122"/>
                <a:cs typeface="STKaiti" charset="-122"/>
              </a:rPr>
              <a:t>指向</a:t>
            </a:r>
            <a:r>
              <a:rPr lang="en-US" altLang="zh-CN" b="1" kern="100" dirty="0">
                <a:solidFill>
                  <a:srgbClr val="008000"/>
                </a:solidFill>
                <a:latin typeface="Consolas" panose="020B0609020204030204" pitchFamily="49" charset="0"/>
                <a:ea typeface="华文楷体" panose="02010600040101010101" pitchFamily="2" charset="-122"/>
                <a:cs typeface="STKaiti" charset="-122"/>
              </a:rPr>
              <a:t>1</a:t>
            </a:r>
            <a:r>
              <a:rPr lang="zh-CN" altLang="en-US" b="1" kern="100" dirty="0">
                <a:solidFill>
                  <a:srgbClr val="008000"/>
                </a:solidFill>
                <a:latin typeface="Consolas" panose="020B0609020204030204" pitchFamily="49" charset="0"/>
                <a:ea typeface="华文楷体" panose="02010600040101010101" pitchFamily="2" charset="-122"/>
                <a:cs typeface="STKaiti" charset="-122"/>
              </a:rPr>
              <a:t>，</a:t>
            </a:r>
            <a:r>
              <a:rPr lang="en-US" altLang="zh-CN" b="1" kern="100" dirty="0">
                <a:solidFill>
                  <a:srgbClr val="008000"/>
                </a:solidFill>
                <a:latin typeface="Consolas" panose="020B0609020204030204" pitchFamily="49" charset="0"/>
                <a:ea typeface="华文楷体" panose="02010600040101010101" pitchFamily="2" charset="-122"/>
                <a:cs typeface="STKaiti" charset="-122"/>
              </a:rPr>
              <a:t>second</a:t>
            </a:r>
            <a:r>
              <a:rPr lang="zh-CN" altLang="en-US" b="1" kern="100" dirty="0">
                <a:solidFill>
                  <a:srgbClr val="008000"/>
                </a:solidFill>
                <a:latin typeface="Consolas" panose="020B0609020204030204" pitchFamily="49" charset="0"/>
                <a:ea typeface="华文楷体" panose="02010600040101010101" pitchFamily="2" charset="-122"/>
                <a:cs typeface="STKaiti" charset="-122"/>
              </a:rPr>
              <a:t>和</a:t>
            </a:r>
            <a:r>
              <a:rPr lang="en-US" altLang="zh-CN" b="1" kern="100" dirty="0">
                <a:solidFill>
                  <a:srgbClr val="008000"/>
                </a:solidFill>
                <a:latin typeface="Consolas" panose="020B0609020204030204" pitchFamily="49" charset="0"/>
                <a:ea typeface="华文楷体" panose="02010600040101010101" pitchFamily="2" charset="-122"/>
                <a:cs typeface="STKaiti" charset="-122"/>
              </a:rPr>
              <a:t>third</a:t>
            </a:r>
            <a:r>
              <a:rPr lang="zh-CN" altLang="en-US" b="1" kern="100" dirty="0">
                <a:solidFill>
                  <a:srgbClr val="008000"/>
                </a:solidFill>
                <a:latin typeface="Consolas" panose="020B0609020204030204" pitchFamily="49" charset="0"/>
                <a:ea typeface="华文楷体" panose="02010600040101010101" pitchFamily="2" charset="-122"/>
                <a:cs typeface="STKaiti" charset="-122"/>
              </a:rPr>
              <a:t>失效</a:t>
            </a:r>
            <a:endParaRPr lang="en-US" altLang="zh-CN" b="1" kern="100" dirty="0">
              <a:solidFill>
                <a:srgbClr val="008000"/>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b="1" kern="100" dirty="0">
                <a:solidFill>
                  <a:srgbClr val="008000"/>
                </a:solidFill>
                <a:latin typeface="Consolas" panose="020B0609020204030204" pitchFamily="49" charset="0"/>
                <a:ea typeface="华文楷体" panose="02010600040101010101" pitchFamily="2" charset="-122"/>
                <a:cs typeface="STKaiti" charset="-122"/>
              </a:rPr>
              <a:t>   //ret</a:t>
            </a:r>
            <a:r>
              <a:rPr lang="zh-CN" altLang="en-US" b="1" kern="100" dirty="0">
                <a:solidFill>
                  <a:srgbClr val="008000"/>
                </a:solidFill>
                <a:latin typeface="Consolas" panose="020B0609020204030204" pitchFamily="49" charset="0"/>
                <a:ea typeface="华文楷体" panose="02010600040101010101" pitchFamily="2" charset="-122"/>
                <a:cs typeface="STKaiti" charset="-122"/>
              </a:rPr>
              <a:t>指向</a:t>
            </a:r>
            <a:r>
              <a:rPr lang="en-US" altLang="zh-CN" b="1" kern="100" dirty="0">
                <a:solidFill>
                  <a:srgbClr val="008000"/>
                </a:solidFill>
                <a:latin typeface="Consolas" panose="020B0609020204030204" pitchFamily="49" charset="0"/>
                <a:ea typeface="华文楷体" panose="02010600040101010101" pitchFamily="2" charset="-122"/>
                <a:cs typeface="STKaiti" charset="-122"/>
              </a:rPr>
              <a:t>3</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55</a:t>
            </a:fld>
            <a:endParaRPr lang="en-US" altLang="zh-CN" dirty="0"/>
          </a:p>
        </p:txBody>
      </p:sp>
    </p:spTree>
    <p:extLst>
      <p:ext uri="{BB962C8B-B14F-4D97-AF65-F5344CB8AC3E}">
        <p14:creationId xmlns:p14="http://schemas.microsoft.com/office/powerpoint/2010/main" val="6383136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迭代器：失效</a:t>
            </a:r>
          </a:p>
        </p:txBody>
      </p:sp>
      <p:sp>
        <p:nvSpPr>
          <p:cNvPr id="3" name="内容占位符 2"/>
          <p:cNvSpPr>
            <a:spLocks noGrp="1"/>
          </p:cNvSpPr>
          <p:nvPr>
            <p:ph idx="1"/>
          </p:nvPr>
        </p:nvSpPr>
        <p:spPr>
          <a:xfrm>
            <a:off x="475689" y="1724123"/>
            <a:ext cx="8192622" cy="4802185"/>
          </a:xfrm>
        </p:spPr>
        <p:txBody>
          <a:bodyPr>
            <a:normAutofit/>
          </a:bodyPr>
          <a:lstStyle/>
          <a:p>
            <a:pPr>
              <a:lnSpc>
                <a:spcPct val="100000"/>
              </a:lnSpc>
              <a:buSzPct val="75000"/>
              <a:buFont typeface="Wingdings" panose="05000000000000000000" pitchFamily="2" charset="2"/>
              <a:buChar char="n"/>
            </a:pPr>
            <a:r>
              <a:rPr lang="zh-CN" altLang="en-US" sz="3200" b="1" kern="100" dirty="0">
                <a:solidFill>
                  <a:srgbClr val="003366"/>
                </a:solidFill>
                <a:latin typeface="华文楷体" panose="02010600040101010101" pitchFamily="2" charset="-122"/>
                <a:ea typeface="华文楷体" panose="02010600040101010101" pitchFamily="2" charset="-122"/>
                <a:cs typeface="STKaiti" charset="-122"/>
              </a:rPr>
              <a:t>迭代器是否会失效，和实现容器的</a:t>
            </a:r>
            <a:r>
              <a:rPr lang="zh-CN" altLang="en-US" sz="3200" b="1" kern="100" dirty="0">
                <a:solidFill>
                  <a:srgbClr val="FF0000"/>
                </a:solidFill>
                <a:latin typeface="华文楷体" panose="02010600040101010101" pitchFamily="2" charset="-122"/>
                <a:ea typeface="华文楷体" panose="02010600040101010101" pitchFamily="2" charset="-122"/>
                <a:cs typeface="STKaiti" charset="-122"/>
              </a:rPr>
              <a:t>数据结构</a:t>
            </a:r>
            <a:r>
              <a:rPr lang="zh-CN" altLang="en-US" sz="3200" b="1" kern="100" dirty="0">
                <a:solidFill>
                  <a:srgbClr val="003366"/>
                </a:solidFill>
                <a:latin typeface="华文楷体" panose="02010600040101010101" pitchFamily="2" charset="-122"/>
                <a:ea typeface="华文楷体" panose="02010600040101010101" pitchFamily="2" charset="-122"/>
                <a:cs typeface="STKaiti" charset="-122"/>
              </a:rPr>
              <a:t>有关</a:t>
            </a:r>
            <a:endParaRPr lang="en-US" altLang="zh-CN" sz="3200"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sz="3200" b="1" kern="100" dirty="0">
                <a:solidFill>
                  <a:srgbClr val="003366"/>
                </a:solidFill>
                <a:latin typeface="华文楷体" panose="02010600040101010101" pitchFamily="2" charset="-122"/>
                <a:ea typeface="华文楷体" panose="02010600040101010101" pitchFamily="2" charset="-122"/>
                <a:cs typeface="STKaiti" charset="-122"/>
              </a:rPr>
              <a:t>在文档中，容器的修改操作有一项</a:t>
            </a:r>
            <a:r>
              <a:rPr lang="en-US" altLang="zh-CN" sz="3200" b="1" kern="100" dirty="0">
                <a:solidFill>
                  <a:srgbClr val="003366"/>
                </a:solidFill>
                <a:latin typeface="华文楷体" panose="02010600040101010101" pitchFamily="2" charset="-122"/>
                <a:ea typeface="华文楷体" panose="02010600040101010101" pitchFamily="2" charset="-122"/>
                <a:cs typeface="STKaiti" charset="-122"/>
              </a:rPr>
              <a:t>Iterator validity</a:t>
            </a:r>
            <a:r>
              <a:rPr lang="zh-CN" altLang="en-US" sz="3200" b="1" kern="100" dirty="0">
                <a:solidFill>
                  <a:srgbClr val="003366"/>
                </a:solidFill>
                <a:latin typeface="华文楷体" panose="02010600040101010101" pitchFamily="2" charset="-122"/>
                <a:ea typeface="华文楷体" panose="02010600040101010101" pitchFamily="2" charset="-122"/>
                <a:cs typeface="STKaiti" charset="-122"/>
              </a:rPr>
              <a:t>，表示该操作是否会引发迭代器失效</a:t>
            </a:r>
            <a:endParaRPr lang="en-US" altLang="zh-CN" sz="3200"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sz="3200"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sz="3200" b="1" u="sng" kern="100" dirty="0">
                <a:solidFill>
                  <a:srgbClr val="003366"/>
                </a:solidFill>
                <a:latin typeface="华文楷体" panose="02010600040101010101" pitchFamily="2" charset="-122"/>
                <a:ea typeface="华文楷体" panose="02010600040101010101" pitchFamily="2" charset="-122"/>
                <a:cs typeface="STKaiti" charset="-122"/>
              </a:rPr>
              <a:t>一个</a:t>
            </a:r>
            <a:r>
              <a:rPr lang="zh-CN" altLang="en-US" sz="3200" b="1" u="sng" kern="100" dirty="0">
                <a:solidFill>
                  <a:srgbClr val="FF0000"/>
                </a:solidFill>
                <a:latin typeface="华文楷体" panose="02010600040101010101" pitchFamily="2" charset="-122"/>
                <a:ea typeface="华文楷体" panose="02010600040101010101" pitchFamily="2" charset="-122"/>
                <a:cs typeface="STKaiti" charset="-122"/>
              </a:rPr>
              <a:t>绝对安全</a:t>
            </a:r>
            <a:r>
              <a:rPr lang="zh-CN" altLang="en-US" sz="3200" b="1" u="sng" kern="100" dirty="0">
                <a:solidFill>
                  <a:srgbClr val="003366"/>
                </a:solidFill>
                <a:latin typeface="华文楷体" panose="02010600040101010101" pitchFamily="2" charset="-122"/>
                <a:ea typeface="华文楷体" panose="02010600040101010101" pitchFamily="2" charset="-122"/>
                <a:cs typeface="STKaiti" charset="-122"/>
              </a:rPr>
              <a:t>的准则：</a:t>
            </a:r>
            <a:endParaRPr lang="en-US" altLang="zh-CN" sz="3200" b="1" u="sng"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sz="3200" b="1" kern="100" dirty="0">
                <a:solidFill>
                  <a:srgbClr val="003366"/>
                </a:solidFill>
                <a:latin typeface="华文楷体" panose="02010600040101010101" pitchFamily="2" charset="-122"/>
                <a:ea typeface="华文楷体" panose="02010600040101010101" pitchFamily="2" charset="-122"/>
                <a:cs typeface="STKaiti" charset="-122"/>
              </a:rPr>
              <a:t>	</a:t>
            </a:r>
            <a:r>
              <a:rPr lang="zh-CN" altLang="en-US" sz="3200" b="1" u="sng" kern="100" dirty="0">
                <a:solidFill>
                  <a:srgbClr val="003366"/>
                </a:solidFill>
                <a:latin typeface="华文楷体" panose="02010600040101010101" pitchFamily="2" charset="-122"/>
                <a:ea typeface="华文楷体" panose="02010600040101010101" pitchFamily="2" charset="-122"/>
                <a:cs typeface="STKaiti" charset="-122"/>
              </a:rPr>
              <a:t>在修改过容器后，不使用之前的迭代器</a:t>
            </a:r>
            <a:endParaRPr lang="en-US" altLang="zh-CN" sz="3200" b="1" u="sng"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sz="3200" b="1" kern="100" dirty="0">
                <a:solidFill>
                  <a:srgbClr val="003366"/>
                </a:solidFill>
                <a:latin typeface="华文楷体" panose="02010600040101010101" pitchFamily="2" charset="-122"/>
                <a:ea typeface="华文楷体" panose="02010600040101010101" pitchFamily="2" charset="-122"/>
                <a:cs typeface="STKaiti" charset="-122"/>
              </a:rPr>
              <a:t>若一定要使用，查文档确定迭代器是否有效</a:t>
            </a:r>
            <a:endParaRPr lang="en-US" altLang="zh-CN" sz="3200"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56</a:t>
            </a:fld>
            <a:endParaRPr lang="en-US" altLang="zh-CN" dirty="0"/>
          </a:p>
        </p:txBody>
      </p:sp>
    </p:spTree>
    <p:extLst>
      <p:ext uri="{BB962C8B-B14F-4D97-AF65-F5344CB8AC3E}">
        <p14:creationId xmlns:p14="http://schemas.microsoft.com/office/powerpoint/2010/main" val="42121315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list</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49" y="1690689"/>
            <a:ext cx="8082213" cy="4553700"/>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链表容器（底层实现是双向链表）</a:t>
            </a:r>
            <a:endParaRPr lang="en-US" altLang="zh-CN" b="1" kern="100" dirty="0">
              <a:solidFill>
                <a:srgbClr val="FF0000"/>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不支持下标等随机访问</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支持高速的在任意位置插入</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删除数据</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其访问主要依赖迭代器</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操作不会导致迭代器失效（除指向被删除的元素的迭代器外）</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57</a:t>
            </a:fld>
            <a:endParaRPr lang="en-US" altLang="zh-CN" dirty="0"/>
          </a:p>
        </p:txBody>
      </p:sp>
    </p:spTree>
    <p:extLst>
      <p:ext uri="{BB962C8B-B14F-4D97-AF65-F5344CB8AC3E}">
        <p14:creationId xmlns:p14="http://schemas.microsoft.com/office/powerpoint/2010/main" val="35286078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set</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49" y="1690688"/>
            <a:ext cx="8082213" cy="5030788"/>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不重复元素构成的</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无序集合</a:t>
            </a:r>
            <a:endParaRPr lang="en-US" altLang="zh-CN" b="1" kern="100" dirty="0">
              <a:solidFill>
                <a:srgbClr val="FF0000"/>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template&lt; class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Key</a:t>
            </a:r>
            <a:r>
              <a:rPr lang="en-US" altLang="zh-CN" kern="100" dirty="0">
                <a:latin typeface="Consolas" panose="020B0609020204030204" pitchFamily="49" charset="0"/>
                <a:ea typeface="华文楷体" panose="02010600040101010101" pitchFamily="2" charset="-122"/>
                <a:cs typeface="STKaiti" charset="-122"/>
              </a:rPr>
              <a:t>,</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class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Compare</a:t>
            </a:r>
            <a:r>
              <a:rPr lang="en-US" altLang="zh-CN" kern="100" dirty="0">
                <a:latin typeface="Consolas" panose="020B0609020204030204" pitchFamily="49" charset="0"/>
                <a:ea typeface="华文楷体" panose="02010600040101010101" pitchFamily="2" charset="-122"/>
                <a:cs typeface="STKaiti" charset="-122"/>
              </a:rPr>
              <a:t> = </a:t>
            </a:r>
            <a:r>
              <a:rPr lang="en-US" altLang="zh-CN" kern="100" dirty="0" err="1">
                <a:latin typeface="Consolas" panose="020B0609020204030204" pitchFamily="49" charset="0"/>
                <a:ea typeface="华文楷体" panose="02010600040101010101" pitchFamily="2" charset="-122"/>
                <a:cs typeface="STKaiti" charset="-122"/>
              </a:rPr>
              <a:t>std</a:t>
            </a:r>
            <a:r>
              <a:rPr lang="en-US" altLang="zh-CN" kern="100" dirty="0">
                <a:latin typeface="Consolas" panose="020B0609020204030204" pitchFamily="49" charset="0"/>
                <a:ea typeface="华文楷体" panose="02010600040101010101" pitchFamily="2" charset="-122"/>
                <a:cs typeface="STKaiti" charset="-122"/>
              </a:rPr>
              <a:t>::less&lt;Key&gt;,</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class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Allocator</a:t>
            </a:r>
            <a:r>
              <a:rPr lang="en-US" altLang="zh-CN" kern="100" dirty="0">
                <a:latin typeface="Consolas" panose="020B0609020204030204" pitchFamily="49" charset="0"/>
                <a:ea typeface="华文楷体" panose="02010600040101010101" pitchFamily="2" charset="-122"/>
                <a:cs typeface="STKaiti" charset="-122"/>
              </a:rPr>
              <a:t> = </a:t>
            </a:r>
            <a:r>
              <a:rPr lang="en-US" altLang="zh-CN" kern="100" dirty="0" err="1">
                <a:latin typeface="Consolas" panose="020B0609020204030204" pitchFamily="49" charset="0"/>
                <a:ea typeface="华文楷体" panose="02010600040101010101" pitchFamily="2" charset="-122"/>
                <a:cs typeface="STKaiti" charset="-122"/>
              </a:rPr>
              <a:t>std</a:t>
            </a:r>
            <a:r>
              <a:rPr lang="en-US" altLang="zh-CN" kern="100" dirty="0">
                <a:latin typeface="Consolas" panose="020B0609020204030204" pitchFamily="49" charset="0"/>
                <a:ea typeface="华文楷体" panose="02010600040101010101" pitchFamily="2" charset="-122"/>
                <a:cs typeface="STKaiti" charset="-122"/>
              </a:rPr>
              <a:t>::allocator&lt;Key&gt;</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&gt; class set;</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内部按大小顺序排列，比较器由函数对象</a:t>
            </a:r>
            <a:r>
              <a:rPr lang="en-US" altLang="zh-CN" b="1" kern="100" dirty="0">
                <a:solidFill>
                  <a:srgbClr val="003366"/>
                </a:solidFill>
                <a:latin typeface="Consolas" panose="020B0609020204030204" pitchFamily="49" charset="0"/>
                <a:ea typeface="华文楷体" panose="02010600040101010101" pitchFamily="2" charset="-122"/>
                <a:cs typeface="STKaiti" charset="-122"/>
              </a:rPr>
              <a:t>Compare</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完成。</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定义：</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std</a:t>
            </a:r>
            <a:r>
              <a:rPr lang="en-US" altLang="zh-CN" kern="100" dirty="0">
                <a:latin typeface="Consolas" panose="020B0609020204030204" pitchFamily="49" charset="0"/>
                <a:ea typeface="华文楷体" panose="02010600040101010101" pitchFamily="2" charset="-122"/>
                <a:cs typeface="STKaiti" charset="-122"/>
              </a:rPr>
              <a:t>::set&lt;</a:t>
            </a:r>
            <a:r>
              <a:rPr lang="en-US" altLang="zh-CN" kern="100" dirty="0" err="1">
                <a:latin typeface="Consolas" panose="020B0609020204030204" pitchFamily="49" charset="0"/>
                <a:ea typeface="华文楷体" panose="02010600040101010101" pitchFamily="2" charset="-122"/>
                <a:cs typeface="STKaiti" charset="-122"/>
              </a:rPr>
              <a:t>int</a:t>
            </a:r>
            <a:r>
              <a:rPr lang="en-US" altLang="zh-CN" kern="100" dirty="0">
                <a:latin typeface="Consolas" panose="020B0609020204030204" pitchFamily="49" charset="0"/>
                <a:ea typeface="华文楷体" panose="02010600040101010101" pitchFamily="2" charset="-122"/>
                <a:cs typeface="STKaiti" charset="-122"/>
              </a:rPr>
              <a:t>&gt; s;</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58</a:t>
            </a:fld>
            <a:endParaRPr lang="en-US" altLang="zh-CN" dirty="0"/>
          </a:p>
        </p:txBody>
      </p:sp>
    </p:spTree>
    <p:extLst>
      <p:ext uri="{BB962C8B-B14F-4D97-AF65-F5344CB8AC3E}">
        <p14:creationId xmlns:p14="http://schemas.microsoft.com/office/powerpoint/2010/main" val="32467034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set</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49" y="1690688"/>
            <a:ext cx="8082213" cy="4665663"/>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插入：</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s.</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insert</a:t>
            </a:r>
            <a:r>
              <a:rPr lang="en-US" altLang="zh-CN" kern="100" dirty="0">
                <a:latin typeface="Consolas" panose="020B0609020204030204" pitchFamily="49" charset="0"/>
                <a:ea typeface="华文楷体" panose="02010600040101010101" pitchFamily="2" charset="-122"/>
                <a:cs typeface="STKaiti" charset="-122"/>
              </a:rPr>
              <a:t>(1);</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查询：</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s.</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find</a:t>
            </a:r>
            <a:r>
              <a:rPr lang="en-US" altLang="zh-CN" kern="100" dirty="0">
                <a:latin typeface="Consolas" panose="020B0609020204030204" pitchFamily="49" charset="0"/>
                <a:ea typeface="华文楷体" panose="02010600040101010101" pitchFamily="2" charset="-122"/>
                <a:cs typeface="STKaiti" charset="-122"/>
              </a:rPr>
              <a:t>(1);   </a:t>
            </a:r>
            <a:r>
              <a:rPr lang="en-US" altLang="zh-CN" kern="100" dirty="0">
                <a:solidFill>
                  <a:srgbClr val="003366"/>
                </a:solidFill>
                <a:latin typeface="Consolas" panose="020B0609020204030204" pitchFamily="49" charset="0"/>
                <a:ea typeface="华文楷体" panose="02010600040101010101" pitchFamily="2" charset="-122"/>
                <a:cs typeface="STKaiti" charset="-122"/>
              </a:rPr>
              <a:t>//</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返回迭代器</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删除：</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s.</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erase</a:t>
            </a:r>
            <a:r>
              <a:rPr lang="en-US" altLang="zh-CN" kern="100" dirty="0">
                <a:latin typeface="Consolas" panose="020B0609020204030204" pitchFamily="49" charset="0"/>
                <a:ea typeface="华文楷体" panose="02010600040101010101" pitchFamily="2" charset="-122"/>
                <a:cs typeface="STKaiti" charset="-122"/>
              </a:rPr>
              <a:t>(</a:t>
            </a:r>
            <a:r>
              <a:rPr lang="en-US" altLang="zh-CN" kern="100" dirty="0" err="1">
                <a:latin typeface="Consolas" panose="020B0609020204030204" pitchFamily="49" charset="0"/>
                <a:ea typeface="华文楷体" panose="02010600040101010101" pitchFamily="2" charset="-122"/>
                <a:cs typeface="STKaiti" charset="-122"/>
              </a:rPr>
              <a:t>s.find</a:t>
            </a:r>
            <a:r>
              <a:rPr lang="en-US" altLang="zh-CN" kern="100" dirty="0">
                <a:latin typeface="Consolas" panose="020B0609020204030204" pitchFamily="49" charset="0"/>
                <a:ea typeface="华文楷体" panose="02010600040101010101" pitchFamily="2" charset="-122"/>
                <a:cs typeface="STKaiti" charset="-122"/>
              </a:rPr>
              <a:t>(1));</a:t>
            </a: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zh-CN" altLang="en-US" kern="100" dirty="0">
                <a:solidFill>
                  <a:srgbClr val="003366"/>
                </a:solidFill>
                <a:latin typeface="Consolas" panose="020B0609020204030204" pitchFamily="49" charset="0"/>
                <a:ea typeface="华文楷体" panose="02010600040101010101" pitchFamily="2" charset="-122"/>
                <a:cs typeface="STKaiti" charset="-122"/>
              </a:rPr>
              <a:t>导致迭代器失效</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统计：</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s.</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count</a:t>
            </a:r>
            <a:r>
              <a:rPr lang="en-US" altLang="zh-CN" kern="100" dirty="0">
                <a:latin typeface="Consolas" panose="020B0609020204030204" pitchFamily="49" charset="0"/>
                <a:ea typeface="华文楷体" panose="02010600040101010101" pitchFamily="2" charset="-122"/>
                <a:cs typeface="STKaiti" charset="-122"/>
              </a:rPr>
              <a:t>(1);   </a:t>
            </a:r>
            <a:r>
              <a:rPr lang="en-US" altLang="zh-CN" kern="100" dirty="0">
                <a:solidFill>
                  <a:srgbClr val="003366"/>
                </a:solidFill>
                <a:latin typeface="Consolas" panose="020B0609020204030204" pitchFamily="49" charset="0"/>
                <a:ea typeface="华文楷体" panose="02010600040101010101" pitchFamily="2" charset="-122"/>
                <a:cs typeface="STKaiti" charset="-122"/>
              </a:rPr>
              <a:t>//</a:t>
            </a:r>
            <a:r>
              <a:rPr lang="en-US" altLang="zh-CN" kern="100" dirty="0">
                <a:solidFill>
                  <a:srgbClr val="003366"/>
                </a:solidFill>
                <a:latin typeface="华文楷体" panose="02010600040101010101" pitchFamily="2" charset="-122"/>
                <a:ea typeface="华文楷体" panose="02010600040101010101" pitchFamily="2" charset="-122"/>
                <a:cs typeface="STKaiti" charset="-122"/>
              </a:rPr>
              <a:t>1</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的个数，总是</a:t>
            </a:r>
            <a:r>
              <a:rPr lang="en-US" altLang="zh-CN" kern="100" dirty="0">
                <a:solidFill>
                  <a:srgbClr val="003366"/>
                </a:solidFill>
                <a:latin typeface="华文楷体" panose="02010600040101010101" pitchFamily="2" charset="-122"/>
                <a:ea typeface="华文楷体" panose="02010600040101010101" pitchFamily="2" charset="-122"/>
                <a:cs typeface="STKaiti" charset="-122"/>
              </a:rPr>
              <a:t>0</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或</a:t>
            </a:r>
            <a:r>
              <a:rPr lang="en-US" altLang="zh-CN" kern="100" dirty="0">
                <a:solidFill>
                  <a:srgbClr val="003366"/>
                </a:solidFill>
                <a:latin typeface="华文楷体" panose="02010600040101010101" pitchFamily="2" charset="-122"/>
                <a:ea typeface="华文楷体" panose="02010600040101010101" pitchFamily="2" charset="-122"/>
                <a:cs typeface="STKaiti" charset="-122"/>
              </a:rPr>
              <a:t>1</a:t>
            </a:r>
          </a:p>
          <a:p>
            <a:pPr marL="0" indent="0">
              <a:lnSpc>
                <a:spcPct val="100000"/>
              </a:lnSpc>
              <a:buSzPct val="75000"/>
              <a:buNone/>
            </a:pP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59</a:t>
            </a:fld>
            <a:endParaRPr lang="en-US" altLang="zh-CN" dirty="0"/>
          </a:p>
        </p:txBody>
      </p:sp>
    </p:spTree>
    <p:extLst>
      <p:ext uri="{BB962C8B-B14F-4D97-AF65-F5344CB8AC3E}">
        <p14:creationId xmlns:p14="http://schemas.microsoft.com/office/powerpoint/2010/main" val="3600140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函数模板</a:t>
            </a:r>
          </a:p>
        </p:txBody>
      </p:sp>
      <p:sp>
        <p:nvSpPr>
          <p:cNvPr id="3" name="内容占位符 2"/>
          <p:cNvSpPr>
            <a:spLocks noGrp="1"/>
          </p:cNvSpPr>
          <p:nvPr>
            <p:ph idx="1"/>
          </p:nvPr>
        </p:nvSpPr>
        <p:spPr>
          <a:xfrm>
            <a:off x="628650" y="1690689"/>
            <a:ext cx="7337339" cy="4462283"/>
          </a:xfrm>
        </p:spPr>
        <p:txBody>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有些算法实现与类型无关，所以可以将函数的参数类型也定义为一种特殊的“参数”，这样就得到了“函数模板”。</a:t>
            </a: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定义函数模板的方法</a:t>
            </a:r>
          </a:p>
          <a:p>
            <a:pPr marL="457200" lvl="1" indent="0">
              <a:buNone/>
            </a:pPr>
            <a:r>
              <a:rPr kumimoji="1" lang="en-US" altLang="zh-CN" dirty="0">
                <a:latin typeface="Consolas" panose="020B0609020204030204" pitchFamily="49" charset="0"/>
                <a:ea typeface="华文楷体" panose="02010600040101010101" pitchFamily="2" charset="-122"/>
              </a:rPr>
              <a:t>template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a:t>
            </a:r>
            <a:r>
              <a:rPr kumimoji="1" lang="en-US" altLang="zh-CN" dirty="0" err="1">
                <a:latin typeface="Consolas" panose="020B0609020204030204" pitchFamily="49" charset="0"/>
                <a:ea typeface="华文楷体" panose="02010600040101010101" pitchFamily="2" charset="-122"/>
              </a:rPr>
              <a:t>typename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T&gt;</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ReturnType</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Func</a:t>
            </a:r>
            <a:r>
              <a:rPr kumimoji="1" lang="en-US" altLang="zh-CN" dirty="0">
                <a:latin typeface="Consolas" panose="020B0609020204030204" pitchFamily="49" charset="0"/>
                <a:ea typeface="华文楷体" panose="02010600040101010101" pitchFamily="2" charset="-122"/>
              </a:rPr>
              <a:t>(</a:t>
            </a:r>
            <a:r>
              <a:rPr kumimoji="1" lang="en-US" altLang="zh-CN" dirty="0" err="1">
                <a:latin typeface="Consolas" panose="020B0609020204030204" pitchFamily="49" charset="0"/>
                <a:ea typeface="华文楷体" panose="02010600040101010101" pitchFamily="2" charset="-122"/>
              </a:rPr>
              <a:t>Args</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a:t>
            </a: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如：任意类型两个变量相加的“函数模板”</a:t>
            </a:r>
          </a:p>
          <a:p>
            <a:pPr marL="457200" lvl="1" indent="0">
              <a:buNone/>
            </a:pPr>
            <a:r>
              <a:rPr kumimoji="1" lang="en-US" altLang="zh-CN" dirty="0">
                <a:solidFill>
                  <a:srgbClr val="FF0000"/>
                </a:solidFill>
                <a:latin typeface="Consolas" panose="020B0609020204030204" pitchFamily="49" charset="0"/>
                <a:ea typeface="华文楷体" panose="02010600040101010101" pitchFamily="2" charset="-122"/>
              </a:rPr>
              <a:t>template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T&gt;</a:t>
            </a:r>
            <a:r>
              <a:rPr kumimoji="1" lang="zh-CN" altLang="en-US" dirty="0">
                <a:solidFill>
                  <a:srgbClr val="FF0000"/>
                </a:solidFill>
                <a:latin typeface="Consolas" panose="020B0609020204030204" pitchFamily="49" charset="0"/>
                <a:ea typeface="华文楷体" panose="02010600040101010101" pitchFamily="2" charset="-122"/>
              </a:rPr>
              <a:t> </a:t>
            </a:r>
          </a:p>
          <a:p>
            <a:pPr marL="457200" lvl="1" indent="0">
              <a:buNone/>
            </a:pP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sum(T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a,</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b)</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return</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a</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b;</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6</a:t>
            </a:fld>
            <a:endParaRPr lang="en-US" altLang="zh-CN"/>
          </a:p>
        </p:txBody>
      </p:sp>
    </p:spTree>
    <p:extLst>
      <p:ext uri="{BB962C8B-B14F-4D97-AF65-F5344CB8AC3E}">
        <p14:creationId xmlns:p14="http://schemas.microsoft.com/office/powerpoint/2010/main" val="211893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map</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49" y="1690688"/>
            <a:ext cx="8082213" cy="4665663"/>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关联数组</a:t>
            </a:r>
            <a:endParaRPr lang="en-US" altLang="zh-CN" b="1" kern="100" dirty="0">
              <a:solidFill>
                <a:srgbClr val="FF0000"/>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每个元素由两个数据项组成，</a:t>
            </a:r>
            <a:r>
              <a:rPr lang="en-US" altLang="zh-CN" b="1" kern="100" dirty="0">
                <a:solidFill>
                  <a:srgbClr val="003366"/>
                </a:solidFill>
                <a:latin typeface="Consolas" panose="020B0609020204030204" pitchFamily="49" charset="0"/>
                <a:ea typeface="华文楷体" panose="02010600040101010101" pitchFamily="2" charset="-122"/>
                <a:cs typeface="STKaiti" charset="-122"/>
              </a:rPr>
              <a:t>map</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将一个数据项映射到另一个数据项中。</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t>
            </a:r>
            <a:r>
              <a:rPr lang="en-US" altLang="zh-CN" sz="2400" kern="100" dirty="0">
                <a:latin typeface="Consolas" panose="020B0609020204030204" pitchFamily="49" charset="0"/>
                <a:ea typeface="华文楷体" panose="02010600040101010101" pitchFamily="2" charset="-122"/>
                <a:cs typeface="STKaiti" charset="-122"/>
              </a:rPr>
              <a:t>template&lt;class </a:t>
            </a: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Key</a:t>
            </a:r>
            <a:r>
              <a:rPr lang="en-US" altLang="zh-CN" sz="2400" kern="100" dirty="0">
                <a:latin typeface="Consolas" panose="020B0609020204030204" pitchFamily="49" charset="0"/>
                <a:ea typeface="华文楷体" panose="02010600040101010101" pitchFamily="2" charset="-122"/>
                <a:cs typeface="STKaiti" charset="-122"/>
              </a:rPr>
              <a:t>,</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class </a:t>
            </a: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T</a:t>
            </a:r>
            <a:r>
              <a:rPr lang="en-US" altLang="zh-CN" sz="2400" kern="100" dirty="0">
                <a:latin typeface="Consolas" panose="020B0609020204030204" pitchFamily="49" charset="0"/>
                <a:ea typeface="华文楷体" panose="02010600040101010101" pitchFamily="2" charset="-122"/>
                <a:cs typeface="STKaiti" charset="-122"/>
              </a:rPr>
              <a:t>,</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class </a:t>
            </a: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Compare</a:t>
            </a:r>
            <a:r>
              <a:rPr lang="en-US" altLang="zh-CN" sz="2400" kern="100" dirty="0">
                <a:latin typeface="Consolas" panose="020B0609020204030204" pitchFamily="49" charset="0"/>
                <a:ea typeface="华文楷体" panose="02010600040101010101" pitchFamily="2" charset="-122"/>
                <a:cs typeface="STKaiti" charset="-122"/>
              </a:rPr>
              <a:t> = </a:t>
            </a:r>
            <a:r>
              <a:rPr lang="en-US" altLang="zh-CN" sz="2400" kern="100" dirty="0" err="1">
                <a:latin typeface="Consolas" panose="020B0609020204030204" pitchFamily="49" charset="0"/>
                <a:ea typeface="华文楷体" panose="02010600040101010101" pitchFamily="2" charset="-122"/>
                <a:cs typeface="STKaiti" charset="-122"/>
              </a:rPr>
              <a:t>std</a:t>
            </a:r>
            <a:r>
              <a:rPr lang="en-US" altLang="zh-CN" sz="2400" kern="100" dirty="0">
                <a:latin typeface="Consolas" panose="020B0609020204030204" pitchFamily="49" charset="0"/>
                <a:ea typeface="华文楷体" panose="02010600040101010101" pitchFamily="2" charset="-122"/>
                <a:cs typeface="STKaiti" charset="-122"/>
              </a:rPr>
              <a:t>::less&lt;Key&gt;,</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class </a:t>
            </a: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Allocator</a:t>
            </a:r>
            <a:r>
              <a:rPr lang="en-US" altLang="zh-CN" sz="2400" kern="100" dirty="0">
                <a:latin typeface="Consolas" panose="020B0609020204030204" pitchFamily="49" charset="0"/>
                <a:ea typeface="华文楷体" panose="02010600040101010101" pitchFamily="2" charset="-122"/>
                <a:cs typeface="STKaiti" charset="-122"/>
              </a:rPr>
              <a:t> =</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a:t>
            </a:r>
            <a:r>
              <a:rPr lang="en-US" altLang="zh-CN" sz="2400" kern="100" dirty="0" err="1">
                <a:latin typeface="Consolas" panose="020B0609020204030204" pitchFamily="49" charset="0"/>
                <a:ea typeface="华文楷体" panose="02010600040101010101" pitchFamily="2" charset="-122"/>
                <a:cs typeface="STKaiti" charset="-122"/>
              </a:rPr>
              <a:t>std</a:t>
            </a:r>
            <a:r>
              <a:rPr lang="en-US" altLang="zh-CN" sz="2400" kern="100" dirty="0">
                <a:latin typeface="Consolas" panose="020B0609020204030204" pitchFamily="49" charset="0"/>
                <a:ea typeface="华文楷体" panose="02010600040101010101" pitchFamily="2" charset="-122"/>
                <a:cs typeface="STKaiti" charset="-122"/>
              </a:rPr>
              <a:t>::allocator&lt;</a:t>
            </a:r>
            <a:r>
              <a:rPr lang="en-US" altLang="zh-CN" sz="2400" kern="100" dirty="0" err="1">
                <a:latin typeface="Consolas" panose="020B0609020204030204" pitchFamily="49" charset="0"/>
                <a:ea typeface="华文楷体" panose="02010600040101010101" pitchFamily="2" charset="-122"/>
                <a:cs typeface="STKaiti" charset="-122"/>
              </a:rPr>
              <a:t>std</a:t>
            </a:r>
            <a:r>
              <a:rPr lang="en-US" altLang="zh-CN" sz="2400" kern="100" dirty="0">
                <a:latin typeface="Consolas" panose="020B0609020204030204" pitchFamily="49" charset="0"/>
                <a:ea typeface="华文楷体" panose="02010600040101010101" pitchFamily="2" charset="-122"/>
                <a:cs typeface="STKaiti" charset="-122"/>
              </a:rPr>
              <a:t>::pair&lt;</a:t>
            </a:r>
            <a:r>
              <a:rPr lang="en-US" altLang="zh-CN" sz="2400" kern="100" dirty="0" err="1">
                <a:latin typeface="Consolas" panose="020B0609020204030204" pitchFamily="49" charset="0"/>
                <a:ea typeface="华文楷体" panose="02010600040101010101" pitchFamily="2" charset="-122"/>
                <a:cs typeface="STKaiti" charset="-122"/>
              </a:rPr>
              <a:t>const</a:t>
            </a:r>
            <a:r>
              <a:rPr lang="en-US" altLang="zh-CN" sz="2400" kern="100" dirty="0">
                <a:latin typeface="Consolas" panose="020B0609020204030204" pitchFamily="49" charset="0"/>
                <a:ea typeface="华文楷体" panose="02010600040101010101" pitchFamily="2" charset="-122"/>
                <a:cs typeface="STKaiti" charset="-122"/>
              </a:rPr>
              <a:t> Key, T&gt; &gt;</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&gt; class map;</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60</a:t>
            </a:fld>
            <a:endParaRPr lang="en-US" altLang="zh-CN" dirty="0"/>
          </a:p>
        </p:txBody>
      </p:sp>
    </p:spTree>
    <p:extLst>
      <p:ext uri="{BB962C8B-B14F-4D97-AF65-F5344CB8AC3E}">
        <p14:creationId xmlns:p14="http://schemas.microsoft.com/office/powerpoint/2010/main" val="4872857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map</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49" y="1690688"/>
            <a:ext cx="8082213" cy="4342559"/>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其值类型为</a:t>
            </a:r>
            <a:r>
              <a:rPr lang="en-US" altLang="zh-CN" b="1" kern="100" dirty="0">
                <a:latin typeface="Consolas" panose="020B0609020204030204" pitchFamily="49" charset="0"/>
                <a:ea typeface="华文楷体" panose="02010600040101010101" pitchFamily="2" charset="-122"/>
                <a:cs typeface="STKaiti" charset="-122"/>
              </a:rPr>
              <a:t>pair&lt;Key, T&gt;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en-US" altLang="zh-CN" b="1" kern="100" dirty="0">
                <a:latin typeface="Consolas" panose="020B0609020204030204" pitchFamily="49" charset="0"/>
                <a:ea typeface="华文楷体" panose="02010600040101010101" pitchFamily="2" charset="-122"/>
                <a:cs typeface="STKaiti" charset="-122"/>
              </a:rPr>
              <a:t>map</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中的元素</a:t>
            </a:r>
            <a:r>
              <a:rPr lang="en-US" altLang="zh-CN" b="1" kern="100" dirty="0">
                <a:solidFill>
                  <a:srgbClr val="FF0000"/>
                </a:solidFill>
                <a:latin typeface="Consolas" panose="020B0609020204030204" pitchFamily="49" charset="0"/>
                <a:ea typeface="华文楷体" panose="02010600040101010101" pitchFamily="2" charset="-122"/>
                <a:cs typeface="STKaiti" charset="-122"/>
              </a:rPr>
              <a:t>key</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互不相同</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，需要</a:t>
            </a:r>
            <a:r>
              <a:rPr lang="en-US" altLang="zh-CN" b="1" kern="100" dirty="0">
                <a:latin typeface="Consolas" panose="020B0609020204030204" pitchFamily="49" charset="0"/>
                <a:ea typeface="华文楷体" panose="02010600040101010101" pitchFamily="2" charset="-122"/>
                <a:cs typeface="STKaiti" charset="-122"/>
              </a:rPr>
              <a:t>key</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存在比较器。</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可以通过</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下标</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访问（即使</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key</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不是整数）。</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a:t>
            </a:r>
            <a:r>
              <a:rPr lang="en-US" altLang="zh-CN" sz="2000" kern="100" dirty="0">
                <a:latin typeface="Consolas" panose="020B0609020204030204" pitchFamily="49" charset="0"/>
                <a:ea typeface="华文楷体" panose="02010600040101010101" pitchFamily="2" charset="-122"/>
                <a:cs typeface="STKaiti" charset="-122"/>
              </a:rPr>
              <a:t> </a:t>
            </a:r>
            <a:r>
              <a:rPr lang="en-US" altLang="zh-CN" sz="2400" kern="100" dirty="0">
                <a:latin typeface="Consolas" panose="020B0609020204030204" pitchFamily="49" charset="0"/>
                <a:ea typeface="华文楷体" panose="02010600040101010101" pitchFamily="2" charset="-122"/>
                <a:cs typeface="STKaiti" charset="-122"/>
              </a:rPr>
              <a:t>map&lt;string, </a:t>
            </a:r>
            <a:r>
              <a:rPr lang="en-US" altLang="zh-CN" sz="2400" kern="100" dirty="0" err="1">
                <a:latin typeface="Consolas" panose="020B0609020204030204" pitchFamily="49" charset="0"/>
                <a:ea typeface="华文楷体" panose="02010600040101010101" pitchFamily="2" charset="-122"/>
                <a:cs typeface="STKaiti" charset="-122"/>
              </a:rPr>
              <a:t>int</a:t>
            </a:r>
            <a:r>
              <a:rPr lang="en-US" altLang="zh-CN" sz="2400" kern="100" dirty="0">
                <a:latin typeface="Consolas" panose="020B0609020204030204" pitchFamily="49" charset="0"/>
                <a:ea typeface="华文楷体" panose="02010600040101010101" pitchFamily="2" charset="-122"/>
                <a:cs typeface="STKaiti" charset="-122"/>
              </a:rPr>
              <a:t>&gt; s;</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s["</a:t>
            </a:r>
            <a:r>
              <a:rPr lang="en-US" altLang="zh-CN" sz="2400" kern="100" dirty="0" err="1">
                <a:latin typeface="Consolas" panose="020B0609020204030204" pitchFamily="49" charset="0"/>
                <a:ea typeface="华文楷体" panose="02010600040101010101" pitchFamily="2" charset="-122"/>
                <a:cs typeface="STKaiti" charset="-122"/>
              </a:rPr>
              <a:t>oop</a:t>
            </a:r>
            <a:r>
              <a:rPr lang="en-US" altLang="zh-CN" sz="2400" kern="100" dirty="0">
                <a:latin typeface="Consolas" panose="020B0609020204030204" pitchFamily="49" charset="0"/>
                <a:ea typeface="华文楷体" panose="02010600040101010101" pitchFamily="2" charset="-122"/>
                <a:cs typeface="STKaiti" charset="-122"/>
              </a:rPr>
              <a:t>"] = 1;</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下标访问时如果元素不存在，则创建对应元素。</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也可使用</a:t>
            </a:r>
            <a:r>
              <a:rPr lang="en-US" altLang="zh-CN" b="1" kern="100" dirty="0">
                <a:latin typeface="Consolas" panose="020B0609020204030204" pitchFamily="49" charset="0"/>
                <a:ea typeface="华文楷体" panose="02010600040101010101" pitchFamily="2" charset="-122"/>
                <a:cs typeface="STKaiti" charset="-122"/>
              </a:rPr>
              <a:t>insert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函数进行插入。   </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457200" lvl="1" indent="0">
              <a:lnSpc>
                <a:spcPct val="100000"/>
              </a:lnSpc>
              <a:buSzPct val="75000"/>
              <a:buNone/>
            </a:pPr>
            <a:r>
              <a:rPr lang="en-US" altLang="zh-CN" kern="100" dirty="0" err="1">
                <a:latin typeface="Consolas" panose="020B0609020204030204" pitchFamily="49" charset="0"/>
                <a:ea typeface="华文楷体" panose="02010600040101010101" pitchFamily="2" charset="-122"/>
                <a:cs typeface="STKaiti" charset="-122"/>
              </a:rPr>
              <a:t>s.</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insert</a:t>
            </a:r>
            <a:r>
              <a:rPr lang="en-US" altLang="zh-CN" kern="100" dirty="0">
                <a:latin typeface="Consolas" panose="020B0609020204030204" pitchFamily="49" charset="0"/>
                <a:ea typeface="华文楷体" panose="02010600040101010101" pitchFamily="2" charset="-122"/>
                <a:cs typeface="STKaiti" charset="-122"/>
              </a:rPr>
              <a:t>(</a:t>
            </a:r>
            <a:r>
              <a:rPr lang="en-US" altLang="zh-CN" kern="100" dirty="0" err="1">
                <a:latin typeface="Consolas" panose="020B0609020204030204" pitchFamily="49" charset="0"/>
                <a:ea typeface="华文楷体" panose="02010600040101010101" pitchFamily="2" charset="-122"/>
                <a:cs typeface="STKaiti" charset="-122"/>
              </a:rPr>
              <a:t>make_pair</a:t>
            </a:r>
            <a:r>
              <a:rPr lang="en-US" altLang="zh-CN" kern="100" dirty="0">
                <a:latin typeface="Consolas" panose="020B0609020204030204" pitchFamily="49" charset="0"/>
                <a:ea typeface="华文楷体" panose="02010600040101010101" pitchFamily="2" charset="-122"/>
                <a:cs typeface="STKaiti" charset="-122"/>
              </a:rPr>
              <a:t>(string(</a:t>
            </a:r>
            <a:r>
              <a:rPr lang="mr-IN" altLang="zh-CN" kern="100" dirty="0">
                <a:latin typeface="Consolas" panose="020B0609020204030204" pitchFamily="49" charset="0"/>
                <a:ea typeface="华文楷体" panose="02010600040101010101" pitchFamily="2" charset="-122"/>
                <a:cs typeface="STKaiti" charset="-122"/>
              </a:rPr>
              <a:t>"</a:t>
            </a:r>
            <a:r>
              <a:rPr lang="en-US" altLang="zh-CN" kern="100" dirty="0" err="1">
                <a:latin typeface="Consolas" panose="020B0609020204030204" pitchFamily="49" charset="0"/>
                <a:ea typeface="华文楷体" panose="02010600040101010101" pitchFamily="2" charset="-122"/>
                <a:cs typeface="STKaiti" charset="-122"/>
              </a:rPr>
              <a:t>oop</a:t>
            </a:r>
            <a:r>
              <a:rPr lang="mr-IN" altLang="zh-CN" kern="100" dirty="0">
                <a:latin typeface="Consolas" panose="020B0609020204030204" pitchFamily="49" charset="0"/>
                <a:ea typeface="华文楷体" panose="02010600040101010101" pitchFamily="2" charset="-122"/>
                <a:cs typeface="STKaiti" charset="-122"/>
              </a:rPr>
              <a:t>"</a:t>
            </a:r>
            <a:r>
              <a:rPr lang="en-US" altLang="zh-CN" kern="100" dirty="0">
                <a:latin typeface="Consolas" panose="020B0609020204030204" pitchFamily="49" charset="0"/>
                <a:ea typeface="华文楷体" panose="02010600040101010101" pitchFamily="2" charset="-122"/>
                <a:cs typeface="STKaiti" charset="-122"/>
              </a:rPr>
              <a:t>), 1));</a:t>
            </a:r>
            <a:endParaRPr lang="en-US" altLang="zh-CN" sz="3600" kern="100" dirty="0">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61</a:t>
            </a:fld>
            <a:endParaRPr lang="en-US" altLang="zh-CN" dirty="0"/>
          </a:p>
        </p:txBody>
      </p:sp>
    </p:spTree>
    <p:extLst>
      <p:ext uri="{BB962C8B-B14F-4D97-AF65-F5344CB8AC3E}">
        <p14:creationId xmlns:p14="http://schemas.microsoft.com/office/powerpoint/2010/main" val="33777271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map</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49" y="1690688"/>
            <a:ext cx="8082213" cy="4665663"/>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查询：</a:t>
            </a:r>
            <a:r>
              <a:rPr lang="en-US" altLang="zh-CN" b="1" kern="100" dirty="0">
                <a:solidFill>
                  <a:srgbClr val="FF0000"/>
                </a:solidFill>
                <a:latin typeface="Consolas" panose="020B0609020204030204" pitchFamily="49" charset="0"/>
                <a:ea typeface="华文楷体" panose="02010600040101010101" pitchFamily="2" charset="-122"/>
                <a:cs typeface="STKaiti" charset="-122"/>
              </a:rPr>
              <a:t>find</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函数，仅需要提供</a:t>
            </a:r>
            <a:r>
              <a:rPr lang="en-US" altLang="zh-CN" b="1" kern="100" dirty="0">
                <a:latin typeface="Consolas" panose="020B0609020204030204" pitchFamily="49" charset="0"/>
                <a:ea typeface="华文楷体" panose="02010600040101010101" pitchFamily="2" charset="-122"/>
                <a:cs typeface="STKaiti" charset="-122"/>
              </a:rPr>
              <a:t>key</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值，返回迭代器。</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统计：</a:t>
            </a:r>
            <a:r>
              <a:rPr lang="en-US" altLang="zh-CN" b="1" kern="100" dirty="0">
                <a:solidFill>
                  <a:srgbClr val="FF0000"/>
                </a:solidFill>
                <a:latin typeface="Consolas" panose="020B0609020204030204" pitchFamily="49" charset="0"/>
                <a:ea typeface="华文楷体" panose="02010600040101010101" pitchFamily="2" charset="-122"/>
                <a:cs typeface="STKaiti" charset="-122"/>
              </a:rPr>
              <a:t>count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函数，仅需要提供</a:t>
            </a:r>
            <a:r>
              <a:rPr lang="en-US" altLang="zh-CN" b="1" kern="100" dirty="0">
                <a:latin typeface="Consolas" panose="020B0609020204030204" pitchFamily="49" charset="0"/>
                <a:ea typeface="华文楷体" panose="02010600040101010101" pitchFamily="2" charset="-122"/>
                <a:cs typeface="STKaiti" charset="-122"/>
              </a:rPr>
              <a:t>key</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值，返回</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0</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或</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1</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删除：</a:t>
            </a:r>
            <a:r>
              <a:rPr lang="en-US" altLang="zh-CN" b="1" kern="100" dirty="0">
                <a:solidFill>
                  <a:srgbClr val="FF0000"/>
                </a:solidFill>
                <a:latin typeface="Consolas" panose="020B0609020204030204" pitchFamily="49" charset="0"/>
                <a:ea typeface="华文楷体" panose="02010600040101010101" pitchFamily="2" charset="-122"/>
                <a:cs typeface="STKaiti" charset="-122"/>
              </a:rPr>
              <a:t>erase</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函数，使用迭代器，导致被删除元素的迭代器失效。</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以上部分与</a:t>
            </a:r>
            <a:r>
              <a:rPr lang="en-US" altLang="zh-CN" b="1" kern="100" dirty="0">
                <a:latin typeface="Consolas" panose="020B0609020204030204" pitchFamily="49" charset="0"/>
                <a:ea typeface="华文楷体" panose="02010600040101010101" pitchFamily="2" charset="-122"/>
                <a:cs typeface="STKaiti" charset="-122"/>
              </a:rPr>
              <a:t>set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类似。</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62</a:t>
            </a:fld>
            <a:endParaRPr lang="en-US" altLang="zh-CN" dirty="0"/>
          </a:p>
        </p:txBody>
      </p:sp>
    </p:spTree>
    <p:extLst>
      <p:ext uri="{BB962C8B-B14F-4D97-AF65-F5344CB8AC3E}">
        <p14:creationId xmlns:p14="http://schemas.microsoft.com/office/powerpoint/2010/main" val="5338467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map</a:t>
            </a:r>
            <a:r>
              <a:rPr kumimoji="1" lang="zh-CN" altLang="en-US" b="1" dirty="0">
                <a:latin typeface="微软雅黑" panose="020B0503020204020204" pitchFamily="34" charset="-122"/>
                <a:ea typeface="微软雅黑" panose="020B0503020204020204" pitchFamily="34" charset="-122"/>
              </a:rPr>
              <a:t>举例</a:t>
            </a:r>
          </a:p>
        </p:txBody>
      </p:sp>
      <p:sp>
        <p:nvSpPr>
          <p:cNvPr id="3" name="内容占位符 2"/>
          <p:cNvSpPr>
            <a:spLocks noGrp="1"/>
          </p:cNvSpPr>
          <p:nvPr>
            <p:ph idx="1"/>
          </p:nvPr>
        </p:nvSpPr>
        <p:spPr>
          <a:xfrm>
            <a:off x="628649" y="1690688"/>
            <a:ext cx="8082213" cy="4665663"/>
          </a:xfrm>
        </p:spPr>
        <p:txBody>
          <a:bodyPr>
            <a:normAutofit/>
          </a:bodyPr>
          <a:lstStyle/>
          <a:p>
            <a:pPr>
              <a:lnSpc>
                <a:spcPct val="100000"/>
              </a:lnSpc>
              <a:buSzPct val="75000"/>
              <a:buFont typeface="Wingdings" panose="05000000000000000000" pitchFamily="2" charset="2"/>
              <a:buChar char="n"/>
            </a:pPr>
            <a:r>
              <a:rPr lang="en-US" altLang="zh-CN" b="1" kern="100" dirty="0">
                <a:latin typeface="Consolas" panose="020B0609020204030204" pitchFamily="49" charset="0"/>
                <a:ea typeface="华文楷体" panose="02010600040101010101" pitchFamily="2" charset="-122"/>
                <a:cs typeface="STKaiti" charset="-122"/>
              </a:rPr>
              <a:t>map</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常用作过大的稀疏数组或以字符串为下标的数组。</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t>
            </a:r>
            <a:r>
              <a:rPr lang="en-US" altLang="zh-CN" sz="2400" kern="100" dirty="0">
                <a:latin typeface="Consolas" panose="020B0609020204030204" pitchFamily="49" charset="0"/>
                <a:ea typeface="华文楷体" panose="02010600040101010101" pitchFamily="2" charset="-122"/>
                <a:cs typeface="STKaiti" charset="-122"/>
              </a:rPr>
              <a:t>map&lt;string, string&gt; M;</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M["</a:t>
            </a:r>
            <a:r>
              <a:rPr lang="en-US" altLang="zh-CN" sz="2400" kern="100" dirty="0" err="1">
                <a:latin typeface="Consolas" panose="020B0609020204030204" pitchFamily="49" charset="0"/>
                <a:ea typeface="华文楷体" panose="02010600040101010101" pitchFamily="2" charset="-122"/>
                <a:cs typeface="STKaiti" charset="-122"/>
              </a:rPr>
              <a:t>fp</a:t>
            </a:r>
            <a:r>
              <a:rPr lang="en-US" altLang="zh-CN" sz="2400" kern="100" dirty="0">
                <a:latin typeface="Consolas" panose="020B0609020204030204" pitchFamily="49" charset="0"/>
                <a:ea typeface="华文楷体" panose="02010600040101010101" pitchFamily="2" charset="-122"/>
                <a:cs typeface="STKaiti" charset="-122"/>
              </a:rPr>
              <a:t>"] = "c";</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M["</a:t>
            </a:r>
            <a:r>
              <a:rPr lang="en-US" altLang="zh-CN" sz="2400" kern="100" dirty="0" err="1">
                <a:latin typeface="Consolas" panose="020B0609020204030204" pitchFamily="49" charset="0"/>
                <a:ea typeface="华文楷体" panose="02010600040101010101" pitchFamily="2" charset="-122"/>
                <a:cs typeface="STKaiti" charset="-122"/>
              </a:rPr>
              <a:t>oop</a:t>
            </a:r>
            <a:r>
              <a:rPr lang="en-US" altLang="zh-CN" sz="2400" kern="100" dirty="0">
                <a:latin typeface="Consolas" panose="020B0609020204030204" pitchFamily="49" charset="0"/>
                <a:ea typeface="华文楷体" panose="02010600040101010101" pitchFamily="2" charset="-122"/>
                <a:cs typeface="STKaiti" charset="-122"/>
              </a:rPr>
              <a:t>"] = M["</a:t>
            </a:r>
            <a:r>
              <a:rPr lang="en-US" altLang="zh-CN" sz="2400" kern="100" dirty="0" err="1">
                <a:latin typeface="Consolas" panose="020B0609020204030204" pitchFamily="49" charset="0"/>
                <a:ea typeface="华文楷体" panose="02010600040101010101" pitchFamily="2" charset="-122"/>
                <a:cs typeface="STKaiti" charset="-122"/>
              </a:rPr>
              <a:t>fp</a:t>
            </a:r>
            <a:r>
              <a:rPr lang="en-US" altLang="zh-CN" sz="2400" kern="100" dirty="0">
                <a:latin typeface="Consolas" panose="020B0609020204030204" pitchFamily="49" charset="0"/>
                <a:ea typeface="华文楷体" panose="02010600040101010101" pitchFamily="2" charset="-122"/>
                <a:cs typeface="STKaiti" charset="-122"/>
              </a:rPr>
              <a:t>"] + "++";</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63</a:t>
            </a:fld>
            <a:endParaRPr lang="en-US" altLang="zh-CN" dirty="0"/>
          </a:p>
        </p:txBody>
      </p:sp>
    </p:spTree>
    <p:extLst>
      <p:ext uri="{BB962C8B-B14F-4D97-AF65-F5344CB8AC3E}">
        <p14:creationId xmlns:p14="http://schemas.microsoft.com/office/powerpoint/2010/main" val="40807861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容器：关联容器原理</a:t>
            </a:r>
          </a:p>
        </p:txBody>
      </p:sp>
      <p:sp>
        <p:nvSpPr>
          <p:cNvPr id="3" name="内容占位符 2"/>
          <p:cNvSpPr>
            <a:spLocks noGrp="1"/>
          </p:cNvSpPr>
          <p:nvPr>
            <p:ph idx="1"/>
          </p:nvPr>
        </p:nvSpPr>
        <p:spPr>
          <a:xfrm>
            <a:off x="628649" y="1690688"/>
            <a:ext cx="8082213" cy="4665663"/>
          </a:xfrm>
        </p:spPr>
        <p:txBody>
          <a:bodyPr>
            <a:normAutofit/>
          </a:bodyPr>
          <a:lstStyle/>
          <a:p>
            <a:pPr>
              <a:lnSpc>
                <a:spcPct val="100000"/>
              </a:lnSpc>
              <a:buSzPct val="75000"/>
              <a:buFont typeface="Wingdings" panose="05000000000000000000" pitchFamily="2" charset="2"/>
              <a:buChar char="n"/>
            </a:pPr>
            <a:r>
              <a:rPr lang="en-US" altLang="zh-CN" b="1" kern="100" dirty="0">
                <a:latin typeface="Consolas" panose="020B0609020204030204" pitchFamily="49" charset="0"/>
                <a:ea typeface="华文楷体" panose="02010600040101010101" pitchFamily="2" charset="-122"/>
                <a:cs typeface="STKaiti" charset="-122"/>
              </a:rPr>
              <a:t>Set</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和</a:t>
            </a:r>
            <a:r>
              <a:rPr lang="en-US" altLang="zh-CN" b="1" kern="100" dirty="0">
                <a:latin typeface="Consolas" panose="020B0609020204030204" pitchFamily="49" charset="0"/>
                <a:ea typeface="华文楷体" panose="02010600040101010101" pitchFamily="2" charset="-122"/>
                <a:cs typeface="STKaiti" charset="-122"/>
              </a:rPr>
              <a:t>Map</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所用到的数据结构都是</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红黑树</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（一种二叉平衡树）</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其几乎所有操作复杂度均为</a:t>
            </a:r>
            <a:r>
              <a:rPr lang="en-US" altLang="zh-CN" b="1" kern="100" dirty="0">
                <a:latin typeface="Consolas" panose="020B0609020204030204" pitchFamily="49" charset="0"/>
                <a:ea typeface="华文楷体" panose="02010600040101010101" pitchFamily="2" charset="-122"/>
                <a:cs typeface="STKaiti" charset="-122"/>
              </a:rPr>
              <a:t>O(</a:t>
            </a:r>
            <a:r>
              <a:rPr lang="en-US" altLang="zh-CN" b="1" kern="100" dirty="0" err="1">
                <a:latin typeface="Consolas" panose="020B0609020204030204" pitchFamily="49" charset="0"/>
                <a:ea typeface="华文楷体" panose="02010600040101010101" pitchFamily="2" charset="-122"/>
                <a:cs typeface="STKaiti" charset="-122"/>
              </a:rPr>
              <a:t>logn</a:t>
            </a:r>
            <a:r>
              <a:rPr lang="en-US" altLang="zh-CN" b="1" kern="100" dirty="0">
                <a:latin typeface="Consolas" panose="020B0609020204030204" pitchFamily="49" charset="0"/>
                <a:ea typeface="华文楷体" panose="02010600040101010101" pitchFamily="2" charset="-122"/>
                <a:cs typeface="STKaiti" charset="-122"/>
              </a:rPr>
              <a:t>)</a:t>
            </a: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相关内容将在数据结构课程中学习</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64</a:t>
            </a:fld>
            <a:endParaRPr lang="en-US" altLang="zh-CN" dirty="0"/>
          </a:p>
        </p:txBody>
      </p:sp>
    </p:spTree>
    <p:extLst>
      <p:ext uri="{BB962C8B-B14F-4D97-AF65-F5344CB8AC3E}">
        <p14:creationId xmlns:p14="http://schemas.microsoft.com/office/powerpoint/2010/main" val="3625898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容器：总结</a:t>
            </a:r>
          </a:p>
        </p:txBody>
      </p:sp>
      <p:sp>
        <p:nvSpPr>
          <p:cNvPr id="3" name="内容占位符 2"/>
          <p:cNvSpPr>
            <a:spLocks noGrp="1"/>
          </p:cNvSpPr>
          <p:nvPr>
            <p:ph idx="1"/>
          </p:nvPr>
        </p:nvSpPr>
        <p:spPr>
          <a:xfrm>
            <a:off x="628650" y="1672894"/>
            <a:ext cx="8082213" cy="5048582"/>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序列容器：</a:t>
            </a:r>
            <a:r>
              <a:rPr lang="en-US" altLang="zh-CN" b="1" kern="100" dirty="0">
                <a:latin typeface="Consolas" panose="020B0609020204030204" pitchFamily="49" charset="0"/>
                <a:ea typeface="华文楷体" panose="02010600040101010101" pitchFamily="2" charset="-122"/>
                <a:cs typeface="STKaiti" charset="-122"/>
              </a:rPr>
              <a:t>vector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en-US" altLang="zh-CN" b="1" kern="100" dirty="0">
                <a:latin typeface="Consolas" panose="020B0609020204030204" pitchFamily="49" charset="0"/>
                <a:ea typeface="华文楷体" panose="02010600040101010101" pitchFamily="2" charset="-122"/>
                <a:cs typeface="STKaiti" charset="-122"/>
              </a:rPr>
              <a:t>list</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关联容器：</a:t>
            </a:r>
            <a:r>
              <a:rPr lang="en-US" altLang="zh-CN" b="1" kern="100" dirty="0">
                <a:latin typeface="Consolas" panose="020B0609020204030204" pitchFamily="49" charset="0"/>
                <a:ea typeface="华文楷体" panose="02010600040101010101" pitchFamily="2" charset="-122"/>
                <a:cs typeface="STKaiti" charset="-122"/>
              </a:rPr>
              <a:t>set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en-US" altLang="zh-CN" b="1" kern="100" dirty="0">
                <a:latin typeface="Consolas" panose="020B0609020204030204" pitchFamily="49" charset="0"/>
                <a:ea typeface="华文楷体" panose="02010600040101010101" pitchFamily="2" charset="-122"/>
                <a:cs typeface="STKaiti" charset="-122"/>
              </a:rPr>
              <a:t>map</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序列容器与关联容器的区别：</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   序列容器中的元素</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有顺序</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，可以</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按顺序</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访问。</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   </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关联容器中的元素</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无顺序</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，可以</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按数值</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（大小）访问。</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    </a:t>
            </a:r>
            <a:r>
              <a:rPr lang="en-US" altLang="zh-CN" b="1" kern="100" dirty="0">
                <a:latin typeface="Consolas" panose="020B0609020204030204" pitchFamily="49" charset="0"/>
                <a:ea typeface="华文楷体" panose="02010600040101010101" pitchFamily="2" charset="-122"/>
                <a:cs typeface="STKaiti" charset="-122"/>
              </a:rPr>
              <a:t>vector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中插入删除操作会使操作位置之后全部的迭代器失效。</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   </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其他容器中只有被删除元素的迭代器失效。</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65</a:t>
            </a:fld>
            <a:endParaRPr lang="en-US" altLang="zh-CN" dirty="0"/>
          </a:p>
        </p:txBody>
      </p:sp>
    </p:spTree>
    <p:extLst>
      <p:ext uri="{BB962C8B-B14F-4D97-AF65-F5344CB8AC3E}">
        <p14:creationId xmlns:p14="http://schemas.microsoft.com/office/powerpoint/2010/main" val="11773531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课后阅读</a:t>
            </a:r>
          </a:p>
        </p:txBody>
      </p:sp>
      <p:sp>
        <p:nvSpPr>
          <p:cNvPr id="3" name="内容占位符 2"/>
          <p:cNvSpPr>
            <a:spLocks noGrp="1"/>
          </p:cNvSpPr>
          <p:nvPr>
            <p:ph idx="1"/>
          </p:nvPr>
        </p:nvSpPr>
        <p:spPr>
          <a:xfrm>
            <a:off x="628650" y="1672894"/>
            <a:ext cx="8082213" cy="5048582"/>
          </a:xfrm>
        </p:spPr>
        <p:txBody>
          <a:bodyPr>
            <a:normAutofit/>
          </a:bodyPr>
          <a:lstStyle/>
          <a:p>
            <a:pPr>
              <a:lnSpc>
                <a:spcPct val="100000"/>
              </a:lnSpc>
              <a:buSzPct val="75000"/>
              <a:buFont typeface="Wingdings" panose="05000000000000000000" pitchFamily="2" charset="2"/>
              <a:buChar char="n"/>
            </a:pP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《C++</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编程思想</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a:t>
            </a:r>
          </a:p>
          <a:p>
            <a:pPr lvl="1">
              <a:lnSpc>
                <a:spcPct val="100000"/>
              </a:lnSpc>
              <a:buSzPct val="75000"/>
              <a:buFont typeface="Wingdings" panose="05000000000000000000" pitchFamily="2" charset="2"/>
              <a:buChar char="n"/>
            </a:pPr>
            <a:r>
              <a:rPr lang="zh-CN" altLang="en-US" b="1" kern="100">
                <a:solidFill>
                  <a:srgbClr val="003366"/>
                </a:solidFill>
                <a:latin typeface="华文楷体" panose="02010600040101010101" pitchFamily="2" charset="-122"/>
                <a:ea typeface="华文楷体" panose="02010600040101010101" pitchFamily="2" charset="-122"/>
                <a:cs typeface="STKaiti" charset="-122"/>
              </a:rPr>
              <a:t>第十六章 模板</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介绍，</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p400-p435</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强烈推荐</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《STL</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源码剖析</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66</a:t>
            </a:fld>
            <a:endParaRPr lang="en-US" altLang="zh-CN" dirty="0"/>
          </a:p>
        </p:txBody>
      </p:sp>
    </p:spTree>
    <p:extLst>
      <p:ext uri="{BB962C8B-B14F-4D97-AF65-F5344CB8AC3E}">
        <p14:creationId xmlns:p14="http://schemas.microsoft.com/office/powerpoint/2010/main" val="4741128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b="1" dirty="0">
                <a:solidFill>
                  <a:srgbClr val="0070C0"/>
                </a:solidFill>
                <a:latin typeface="华文楷体" panose="02010600040101010101" pitchFamily="2" charset="-122"/>
                <a:ea typeface="华文楷体" panose="02010600040101010101" pitchFamily="2" charset="-122"/>
              </a:rPr>
              <a:t>结 束</a:t>
            </a:r>
            <a:endParaRPr lang="en-US" altLang="zh-CN" sz="11500" b="1" dirty="0">
              <a:solidFill>
                <a:srgbClr val="0070C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07701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函数模板</a:t>
            </a:r>
          </a:p>
        </p:txBody>
      </p:sp>
      <p:sp>
        <p:nvSpPr>
          <p:cNvPr id="3" name="内容占位符 2"/>
          <p:cNvSpPr>
            <a:spLocks noGrp="1"/>
          </p:cNvSpPr>
          <p:nvPr>
            <p:ph idx="1"/>
          </p:nvPr>
        </p:nvSpPr>
        <p:spPr>
          <a:xfrm>
            <a:off x="628650" y="1497106"/>
            <a:ext cx="7293546" cy="4946423"/>
          </a:xfrm>
        </p:spPr>
        <p:txBody>
          <a:bodyPr>
            <a:normAutofit lnSpcReduction="10000"/>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函数模板在调用时，编译器能会根据实际参数的类型，</a:t>
            </a:r>
            <a:r>
              <a:rPr kumimoji="1" lang="zh-CN" altLang="en-US" b="1" dirty="0">
                <a:solidFill>
                  <a:srgbClr val="FF0000"/>
                </a:solidFill>
                <a:latin typeface="华文楷体" panose="02010600040101010101" pitchFamily="2" charset="-122"/>
                <a:ea typeface="华文楷体" panose="02010600040101010101" pitchFamily="2" charset="-122"/>
              </a:rPr>
              <a:t>实例化</a:t>
            </a:r>
            <a:r>
              <a:rPr kumimoji="1" lang="zh-CN" altLang="en-US" b="1" dirty="0">
                <a:solidFill>
                  <a:srgbClr val="003366"/>
                </a:solidFill>
                <a:latin typeface="华文楷体" panose="02010600040101010101" pitchFamily="2" charset="-122"/>
                <a:ea typeface="华文楷体" panose="02010600040101010101" pitchFamily="2" charset="-122"/>
              </a:rPr>
              <a:t>一个普通函数。</a:t>
            </a:r>
            <a:endParaRPr kumimoji="1" lang="en-US" altLang="zh-CN" b="1" dirty="0">
              <a:solidFill>
                <a:srgbClr val="003366"/>
              </a:solidFill>
              <a:latin typeface="华文楷体" panose="02010600040101010101" pitchFamily="2" charset="-122"/>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所以，形式上调用一个函数模板与普通函数没有区别，如</a:t>
            </a:r>
            <a:endParaRPr kumimoji="1" lang="en-US" altLang="zh-CN" sz="2400" b="1" dirty="0">
              <a:solidFill>
                <a:srgbClr val="003366"/>
              </a:solidFill>
              <a:latin typeface="华文楷体" panose="02010600040101010101" pitchFamily="2" charset="-122"/>
              <a:ea typeface="华文楷体" panose="02010600040101010101" pitchFamily="2" charset="-122"/>
            </a:endParaRPr>
          </a:p>
          <a:p>
            <a:pPr lvl="1"/>
            <a:r>
              <a:rPr kumimoji="1" lang="en-US" altLang="zh-CN" sz="2800" dirty="0" err="1">
                <a:solidFill>
                  <a:schemeClr val="tx1"/>
                </a:solidFill>
                <a:latin typeface="Consolas" panose="020B0609020204030204" pitchFamily="49" charset="0"/>
                <a:ea typeface="华文楷体" panose="02010600040101010101" pitchFamily="2" charset="-122"/>
              </a:rPr>
              <a:t>cout</a:t>
            </a:r>
            <a:r>
              <a:rPr kumimoji="1" lang="zh-CN" altLang="en-US" sz="2800" dirty="0">
                <a:solidFill>
                  <a:schemeClr val="tx1"/>
                </a:solidFill>
                <a:latin typeface="Consolas" panose="020B0609020204030204" pitchFamily="49" charset="0"/>
                <a:ea typeface="华文楷体" panose="02010600040101010101" pitchFamily="2" charset="-122"/>
              </a:rPr>
              <a:t> </a:t>
            </a:r>
            <a:r>
              <a:rPr kumimoji="1" lang="en-US" altLang="zh-CN" sz="2800" dirty="0">
                <a:solidFill>
                  <a:schemeClr val="tx1"/>
                </a:solidFill>
                <a:latin typeface="Consolas" panose="020B0609020204030204" pitchFamily="49" charset="0"/>
                <a:ea typeface="华文楷体" panose="02010600040101010101" pitchFamily="2" charset="-122"/>
              </a:rPr>
              <a:t>&lt;&lt;</a:t>
            </a:r>
            <a:r>
              <a:rPr kumimoji="1" lang="zh-CN" altLang="en-US" sz="2800" dirty="0">
                <a:solidFill>
                  <a:schemeClr val="tx1"/>
                </a:solidFill>
                <a:latin typeface="Consolas" panose="020B0609020204030204" pitchFamily="49" charset="0"/>
                <a:ea typeface="华文楷体" panose="02010600040101010101" pitchFamily="2" charset="-122"/>
              </a:rPr>
              <a:t> </a:t>
            </a:r>
            <a:r>
              <a:rPr kumimoji="1" lang="en-US" altLang="zh-CN" sz="2800" dirty="0">
                <a:solidFill>
                  <a:srgbClr val="FF0000"/>
                </a:solidFill>
                <a:latin typeface="Consolas" panose="020B0609020204030204" pitchFamily="49" charset="0"/>
                <a:ea typeface="华文楷体" panose="02010600040101010101" pitchFamily="2" charset="-122"/>
              </a:rPr>
              <a:t>sum(9, 3)</a:t>
            </a:r>
            <a:r>
              <a:rPr kumimoji="1" lang="en-US" altLang="zh-CN" sz="2800" dirty="0">
                <a:latin typeface="Consolas" panose="020B0609020204030204" pitchFamily="49" charset="0"/>
                <a:ea typeface="华文楷体" panose="02010600040101010101" pitchFamily="2" charset="-122"/>
              </a:rPr>
              <a:t>;</a:t>
            </a:r>
            <a:r>
              <a:rPr kumimoji="1" lang="zh-CN" altLang="en-US" sz="2800" dirty="0">
                <a:latin typeface="Consolas" panose="020B0609020204030204" pitchFamily="49" charset="0"/>
                <a:ea typeface="华文楷体" panose="02010600040101010101" pitchFamily="2" charset="-122"/>
              </a:rPr>
              <a:t> </a:t>
            </a:r>
            <a:r>
              <a:rPr kumimoji="1" lang="zh-CN" altLang="en-US" sz="2800" dirty="0">
                <a:solidFill>
                  <a:schemeClr val="tx1"/>
                </a:solidFill>
                <a:latin typeface="Consolas" panose="020B0609020204030204" pitchFamily="49" charset="0"/>
                <a:ea typeface="华文楷体" panose="02010600040101010101" pitchFamily="2" charset="-122"/>
              </a:rPr>
              <a:t>		</a:t>
            </a:r>
            <a:endParaRPr kumimoji="1" lang="en-US" altLang="zh-CN" sz="2800" dirty="0">
              <a:solidFill>
                <a:schemeClr val="tx1"/>
              </a:solidFill>
              <a:latin typeface="Consolas" panose="020B0609020204030204" pitchFamily="49" charset="0"/>
              <a:ea typeface="华文楷体" panose="02010600040101010101" pitchFamily="2" charset="-122"/>
            </a:endParaRPr>
          </a:p>
          <a:p>
            <a:pPr lvl="1"/>
            <a:r>
              <a:rPr kumimoji="1" lang="en-US" altLang="zh-CN" sz="2800" dirty="0" err="1">
                <a:solidFill>
                  <a:schemeClr val="tx1"/>
                </a:solidFill>
                <a:latin typeface="Consolas" panose="020B0609020204030204" pitchFamily="49" charset="0"/>
                <a:ea typeface="华文楷体" panose="02010600040101010101" pitchFamily="2" charset="-122"/>
              </a:rPr>
              <a:t>cout</a:t>
            </a:r>
            <a:r>
              <a:rPr kumimoji="1" lang="zh-CN" altLang="en-US" sz="2800" dirty="0">
                <a:solidFill>
                  <a:schemeClr val="tx1"/>
                </a:solidFill>
                <a:latin typeface="Consolas" panose="020B0609020204030204" pitchFamily="49" charset="0"/>
                <a:ea typeface="华文楷体" panose="02010600040101010101" pitchFamily="2" charset="-122"/>
              </a:rPr>
              <a:t> </a:t>
            </a:r>
            <a:r>
              <a:rPr kumimoji="1" lang="en-US" altLang="zh-CN" sz="2800" dirty="0">
                <a:solidFill>
                  <a:schemeClr val="tx1"/>
                </a:solidFill>
                <a:latin typeface="Consolas" panose="020B0609020204030204" pitchFamily="49" charset="0"/>
                <a:ea typeface="华文楷体" panose="02010600040101010101" pitchFamily="2" charset="-122"/>
              </a:rPr>
              <a:t>&lt;&lt;</a:t>
            </a:r>
            <a:r>
              <a:rPr kumimoji="1" lang="zh-CN" altLang="en-US" sz="2800" dirty="0">
                <a:solidFill>
                  <a:schemeClr val="tx1"/>
                </a:solidFill>
                <a:latin typeface="Consolas" panose="020B0609020204030204" pitchFamily="49" charset="0"/>
                <a:ea typeface="华文楷体" panose="02010600040101010101" pitchFamily="2" charset="-122"/>
              </a:rPr>
              <a:t> </a:t>
            </a:r>
            <a:r>
              <a:rPr kumimoji="1" lang="en-US" altLang="zh-CN" sz="2800" dirty="0">
                <a:solidFill>
                  <a:srgbClr val="FF0000"/>
                </a:solidFill>
                <a:latin typeface="Consolas" panose="020B0609020204030204" pitchFamily="49" charset="0"/>
                <a:ea typeface="华文楷体" panose="02010600040101010101" pitchFamily="2" charset="-122"/>
              </a:rPr>
              <a:t>sum(2.1,</a:t>
            </a:r>
            <a:r>
              <a:rPr kumimoji="1" lang="zh-CN" altLang="en-US" sz="2800" dirty="0">
                <a:solidFill>
                  <a:srgbClr val="FF0000"/>
                </a:solidFill>
                <a:latin typeface="Consolas" panose="020B0609020204030204" pitchFamily="49" charset="0"/>
                <a:ea typeface="华文楷体" panose="02010600040101010101" pitchFamily="2" charset="-122"/>
              </a:rPr>
              <a:t> </a:t>
            </a:r>
            <a:r>
              <a:rPr kumimoji="1" lang="en-US" altLang="zh-CN" sz="2800" dirty="0">
                <a:solidFill>
                  <a:srgbClr val="FF0000"/>
                </a:solidFill>
                <a:latin typeface="Consolas" panose="020B0609020204030204" pitchFamily="49" charset="0"/>
                <a:ea typeface="华文楷体" panose="02010600040101010101" pitchFamily="2" charset="-122"/>
              </a:rPr>
              <a:t>5.7)</a:t>
            </a:r>
            <a:r>
              <a:rPr kumimoji="1" lang="en-US" altLang="zh-CN" sz="2800" dirty="0">
                <a:latin typeface="Consolas" panose="020B0609020204030204" pitchFamily="49" charset="0"/>
                <a:ea typeface="华文楷体" panose="02010600040101010101" pitchFamily="2" charset="-122"/>
              </a:rPr>
              <a:t>;</a:t>
            </a:r>
            <a:endParaRPr kumimoji="1" lang="en-US" altLang="zh-CN" dirty="0">
              <a:solidFill>
                <a:srgbClr val="003366"/>
              </a:solidFill>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需要</a:t>
            </a:r>
            <a:r>
              <a:rPr kumimoji="1" lang="zh-CN" altLang="en-US" b="1" dirty="0">
                <a:solidFill>
                  <a:srgbClr val="FF0000"/>
                </a:solidFill>
                <a:latin typeface="华文楷体" panose="02010600040101010101" pitchFamily="2" charset="-122"/>
                <a:ea typeface="华文楷体" panose="02010600040101010101" pitchFamily="2" charset="-122"/>
              </a:rPr>
              <a:t>调用类型满足函数的要求</a:t>
            </a:r>
            <a:r>
              <a:rPr kumimoji="1" lang="zh-CN" altLang="en-US" b="1" dirty="0">
                <a:solidFill>
                  <a:srgbClr val="003366"/>
                </a:solidFill>
                <a:latin typeface="华文楷体" panose="02010600040101010101" pitchFamily="2" charset="-122"/>
                <a:ea typeface="华文楷体" panose="02010600040101010101" pitchFamily="2" charset="-122"/>
              </a:rPr>
              <a:t>。本例中，要求类型 </a:t>
            </a:r>
            <a:r>
              <a:rPr kumimoji="1" lang="en-US" altLang="zh-CN" b="1" dirty="0">
                <a:solidFill>
                  <a:srgbClr val="003366"/>
                </a:solidFill>
                <a:latin typeface="Consolas" panose="020B0609020204030204" pitchFamily="49" charset="0"/>
                <a:ea typeface="华文楷体" panose="02010600040101010101" pitchFamily="2" charset="-122"/>
              </a:rPr>
              <a:t>T</a:t>
            </a:r>
            <a:r>
              <a:rPr kumimoji="1" lang="en-US" altLang="zh-CN" b="1" dirty="0">
                <a:solidFill>
                  <a:srgbClr val="003366"/>
                </a:solidFill>
                <a:latin typeface="华文楷体" panose="02010600040101010101" pitchFamily="2" charset="-122"/>
                <a:ea typeface="华文楷体" panose="02010600040101010101" pitchFamily="2" charset="-122"/>
              </a:rPr>
              <a:t> </a:t>
            </a:r>
            <a:r>
              <a:rPr kumimoji="1" lang="zh-CN" altLang="en-US" b="1" dirty="0">
                <a:solidFill>
                  <a:srgbClr val="003366"/>
                </a:solidFill>
                <a:latin typeface="华文楷体" panose="02010600040101010101" pitchFamily="2" charset="-122"/>
                <a:ea typeface="华文楷体" panose="02010600040101010101" pitchFamily="2" charset="-122"/>
              </a:rPr>
              <a:t>定义了加法运算符。</a:t>
            </a:r>
            <a:endParaRPr kumimoji="1" lang="en-US" altLang="zh-CN" b="1" dirty="0">
              <a:solidFill>
                <a:srgbClr val="003366"/>
              </a:solidFill>
              <a:latin typeface="华文楷体" panose="02010600040101010101" pitchFamily="2" charset="-122"/>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当多个参数的类型不一致时，无法推导：</a:t>
            </a:r>
            <a:endParaRPr kumimoji="1" lang="en-US" altLang="zh-CN" b="1" dirty="0">
              <a:solidFill>
                <a:srgbClr val="003366"/>
              </a:solidFill>
              <a:latin typeface="华文楷体" panose="02010600040101010101" pitchFamily="2" charset="-122"/>
              <a:ea typeface="华文楷体" panose="02010600040101010101" pitchFamily="2" charset="-122"/>
            </a:endParaRPr>
          </a:p>
          <a:p>
            <a:pPr marL="0" indent="0">
              <a:buSzPct val="75000"/>
              <a:buNone/>
            </a:pPr>
            <a:r>
              <a:rPr kumimoji="1" lang="en-US" altLang="zh-CN" dirty="0">
                <a:solidFill>
                  <a:srgbClr val="003366"/>
                </a:solidFill>
                <a:latin typeface="华文楷体" panose="02010600040101010101" pitchFamily="2" charset="-122"/>
                <a:ea typeface="华文楷体" panose="02010600040101010101" pitchFamily="2" charset="-122"/>
              </a:rPr>
              <a:t>        </a:t>
            </a:r>
            <a:r>
              <a:rPr kumimoji="1" lang="en-US" altLang="zh-CN" dirty="0" err="1">
                <a:solidFill>
                  <a:srgbClr val="003366"/>
                </a:solidFill>
                <a:latin typeface="Consolas" panose="020B0609020204030204" pitchFamily="49" charset="0"/>
                <a:ea typeface="华文楷体" panose="02010600040101010101" pitchFamily="2" charset="-122"/>
              </a:rPr>
              <a:t>cout</a:t>
            </a:r>
            <a:r>
              <a:rPr kumimoji="1" lang="en-US" altLang="zh-CN" dirty="0">
                <a:solidFill>
                  <a:srgbClr val="003366"/>
                </a:solidFill>
                <a:latin typeface="Consolas" panose="020B0609020204030204" pitchFamily="49" charset="0"/>
                <a:ea typeface="华文楷体" panose="02010600040101010101" pitchFamily="2" charset="-122"/>
              </a:rPr>
              <a:t> &lt;&lt; sum(9, 2.1); </a:t>
            </a:r>
            <a:r>
              <a:rPr kumimoji="1" lang="en-US" altLang="zh-CN" dirty="0">
                <a:solidFill>
                  <a:srgbClr val="FF0000"/>
                </a:solidFill>
                <a:latin typeface="Consolas" panose="020B0609020204030204" pitchFamily="49" charset="0"/>
                <a:ea typeface="华文楷体" panose="02010600040101010101" pitchFamily="2" charset="-122"/>
              </a:rPr>
              <a:t>//</a:t>
            </a:r>
            <a:r>
              <a:rPr kumimoji="1" lang="zh-CN" altLang="en-US" dirty="0">
                <a:solidFill>
                  <a:srgbClr val="FF0000"/>
                </a:solidFill>
                <a:latin typeface="Consolas" panose="020B0609020204030204" pitchFamily="49" charset="0"/>
                <a:ea typeface="华文楷体" panose="02010600040101010101" pitchFamily="2" charset="-122"/>
              </a:rPr>
              <a:t>编译错误</a:t>
            </a:r>
            <a:endParaRPr kumimoji="1" lang="en-US" altLang="zh-CN" dirty="0">
              <a:solidFill>
                <a:srgbClr val="FF0000"/>
              </a:solidFill>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手工指定调用类型：</a:t>
            </a:r>
            <a:r>
              <a:rPr kumimoji="1" lang="en-US" altLang="zh-CN" b="1" dirty="0">
                <a:solidFill>
                  <a:srgbClr val="003366"/>
                </a:solidFill>
                <a:latin typeface="Consolas" panose="020B0609020204030204" pitchFamily="49" charset="0"/>
                <a:ea typeface="华文楷体" panose="02010600040101010101" pitchFamily="2" charset="-122"/>
              </a:rPr>
              <a:t>sum</a:t>
            </a:r>
            <a:r>
              <a:rPr kumimoji="1" lang="en-US" altLang="zh-CN" b="1" dirty="0">
                <a:solidFill>
                  <a:srgbClr val="FF0000"/>
                </a:solidFill>
                <a:latin typeface="Consolas" panose="020B0609020204030204" pitchFamily="49" charset="0"/>
                <a:ea typeface="华文楷体" panose="02010600040101010101" pitchFamily="2" charset="-122"/>
              </a:rPr>
              <a:t>&lt;</a:t>
            </a:r>
            <a:r>
              <a:rPr kumimoji="1" lang="en-US" altLang="zh-CN" b="1" dirty="0" err="1">
                <a:solidFill>
                  <a:srgbClr val="FF0000"/>
                </a:solidFill>
                <a:latin typeface="Consolas" panose="020B0609020204030204" pitchFamily="49" charset="0"/>
                <a:ea typeface="华文楷体" panose="02010600040101010101" pitchFamily="2" charset="-122"/>
              </a:rPr>
              <a:t>int</a:t>
            </a:r>
            <a:r>
              <a:rPr kumimoji="1" lang="en-US" altLang="zh-CN" b="1" dirty="0">
                <a:solidFill>
                  <a:srgbClr val="FF0000"/>
                </a:solidFill>
                <a:latin typeface="Consolas" panose="020B0609020204030204" pitchFamily="49" charset="0"/>
                <a:ea typeface="华文楷体" panose="02010600040101010101" pitchFamily="2" charset="-122"/>
              </a:rPr>
              <a:t>&gt;</a:t>
            </a:r>
            <a:r>
              <a:rPr kumimoji="1" lang="en-US" altLang="zh-CN" b="1" dirty="0">
                <a:solidFill>
                  <a:srgbClr val="003366"/>
                </a:solidFill>
                <a:latin typeface="Consolas" panose="020B0609020204030204" pitchFamily="49" charset="0"/>
                <a:ea typeface="华文楷体" panose="02010600040101010101" pitchFamily="2" charset="-122"/>
              </a:rPr>
              <a:t>(9, 2.1)</a:t>
            </a:r>
            <a:endParaRPr kumimoji="1" lang="en-US" altLang="zh-CN" b="1" dirty="0">
              <a:solidFill>
                <a:srgbClr val="003366"/>
              </a:solidFill>
              <a:latin typeface="华文楷体" panose="02010600040101010101" pitchFamily="2" charset="-122"/>
              <a:ea typeface="华文楷体" panose="02010600040101010101" pitchFamily="2"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7</a:t>
            </a:fld>
            <a:endParaRPr lang="en-US" altLang="zh-CN"/>
          </a:p>
        </p:txBody>
      </p:sp>
    </p:spTree>
    <p:extLst>
      <p:ext uri="{BB962C8B-B14F-4D97-AF65-F5344CB8AC3E}">
        <p14:creationId xmlns:p14="http://schemas.microsoft.com/office/powerpoint/2010/main" val="277465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类模板</a:t>
            </a:r>
          </a:p>
        </p:txBody>
      </p:sp>
      <p:sp>
        <p:nvSpPr>
          <p:cNvPr id="3" name="内容占位符 2"/>
          <p:cNvSpPr>
            <a:spLocks noGrp="1"/>
          </p:cNvSpPr>
          <p:nvPr>
            <p:ph idx="1"/>
          </p:nvPr>
        </p:nvSpPr>
        <p:spPr>
          <a:xfrm>
            <a:off x="628650" y="1690688"/>
            <a:ext cx="8047806" cy="4786311"/>
          </a:xfrm>
        </p:spPr>
        <p:txBody>
          <a:bodyPr>
            <a:normAutofit/>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在定义类时也可以将一些类型信息抽取出来，用模板参数来替换，从而使类更具通用性。这种类被称为“类模板”。例如：</a:t>
            </a:r>
          </a:p>
          <a:p>
            <a:pPr marL="457200" lvl="1" indent="0">
              <a:buNone/>
            </a:pPr>
            <a:r>
              <a:rPr kumimoji="1" lang="en-US" altLang="zh-CN" dirty="0">
                <a:solidFill>
                  <a:srgbClr val="FF0000"/>
                </a:solidFill>
                <a:latin typeface="Consolas" panose="020B0609020204030204" pitchFamily="49" charset="0"/>
                <a:ea typeface="华文楷体" panose="02010600040101010101" pitchFamily="2" charset="-122"/>
              </a:rPr>
              <a:t>template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T&gt;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class</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data;</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public:</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print()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cout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&lt;&lt;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data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&lt;&lt;</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endl</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main() {</a:t>
            </a: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en-US" altLang="zh-CN" dirty="0">
                <a:solidFill>
                  <a:srgbClr val="FF0000"/>
                </a:solidFill>
                <a:latin typeface="Consolas" panose="020B0609020204030204" pitchFamily="49" charset="0"/>
                <a:ea typeface="华文楷体" panose="02010600040101010101" pitchFamily="2" charset="-122"/>
              </a:rPr>
              <a:t>&lt;</a:t>
            </a:r>
            <a:r>
              <a:rPr kumimoji="1" lang="en-US" altLang="zh-CN" dirty="0" err="1">
                <a:solidFill>
                  <a:srgbClr val="FF0000"/>
                </a:solidFill>
                <a:latin typeface="Consolas" panose="020B0609020204030204" pitchFamily="49" charset="0"/>
                <a:ea typeface="华文楷体" panose="02010600040101010101" pitchFamily="2" charset="-122"/>
              </a:rPr>
              <a:t>int</a:t>
            </a:r>
            <a:r>
              <a:rPr kumimoji="1" lang="en-US" altLang="zh-CN" dirty="0">
                <a:solidFill>
                  <a:srgbClr val="FF0000"/>
                </a:solidFill>
                <a:latin typeface="Consolas" panose="020B0609020204030204" pitchFamily="49" charset="0"/>
                <a:ea typeface="华文楷体" panose="02010600040101010101" pitchFamily="2" charset="-122"/>
              </a:rPr>
              <a:t>&gt;</a:t>
            </a:r>
            <a:r>
              <a:rPr kumimoji="1" lang="en-US" altLang="zh-CN" dirty="0">
                <a:latin typeface="Consolas" panose="020B0609020204030204" pitchFamily="49" charset="0"/>
                <a:ea typeface="华文楷体" panose="02010600040101010101" pitchFamily="2" charset="-122"/>
              </a:rPr>
              <a:t> a;</a:t>
            </a: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a.print</a:t>
            </a:r>
            <a:r>
              <a:rPr kumimoji="1" lang="en-US" altLang="zh-CN" dirty="0">
                <a:latin typeface="Consolas" panose="020B0609020204030204" pitchFamily="49" charset="0"/>
                <a:ea typeface="华文楷体" panose="02010600040101010101" pitchFamily="2" charset="-122"/>
              </a:rPr>
              <a:t>();</a:t>
            </a:r>
          </a:p>
          <a:p>
            <a:pPr marL="457200" lvl="1" indent="0">
              <a:buNone/>
            </a:pP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8</a:t>
            </a:fld>
            <a:endParaRPr lang="en-US" altLang="zh-CN"/>
          </a:p>
        </p:txBody>
      </p:sp>
    </p:spTree>
    <p:extLst>
      <p:ext uri="{BB962C8B-B14F-4D97-AF65-F5344CB8AC3E}">
        <p14:creationId xmlns:p14="http://schemas.microsoft.com/office/powerpoint/2010/main" val="472743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类模板</a:t>
            </a:r>
          </a:p>
        </p:txBody>
      </p:sp>
      <p:sp>
        <p:nvSpPr>
          <p:cNvPr id="3" name="内容占位符 2"/>
          <p:cNvSpPr>
            <a:spLocks noGrp="1"/>
          </p:cNvSpPr>
          <p:nvPr>
            <p:ph idx="1"/>
          </p:nvPr>
        </p:nvSpPr>
        <p:spPr>
          <a:xfrm>
            <a:off x="628650" y="1690689"/>
            <a:ext cx="8047806" cy="4834802"/>
          </a:xfrm>
        </p:spPr>
        <p:txBody>
          <a:bodyPr>
            <a:normAutofit/>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类模板中成员函数的类外定义</a:t>
            </a:r>
            <a:endParaRPr kumimoji="1" lang="en-US" altLang="zh-CN" b="1" dirty="0">
              <a:solidFill>
                <a:srgbClr val="003366"/>
              </a:solidFill>
              <a:latin typeface="华文楷体" panose="02010600040101010101" pitchFamily="2" charset="-122"/>
              <a:ea typeface="华文楷体" panose="02010600040101010101" pitchFamily="2" charset="-122"/>
            </a:endParaRPr>
          </a:p>
          <a:p>
            <a:pPr marL="457200" lvl="1" indent="0">
              <a:buNone/>
            </a:pPr>
            <a:r>
              <a:rPr kumimoji="1" lang="en-US" altLang="zh-CN" dirty="0">
                <a:solidFill>
                  <a:srgbClr val="FF0000"/>
                </a:solidFill>
                <a:latin typeface="Consolas" panose="020B0609020204030204" pitchFamily="49" charset="0"/>
                <a:ea typeface="华文楷体" panose="02010600040101010101" pitchFamily="2" charset="-122"/>
              </a:rPr>
              <a:t>template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T&gt;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class</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data;</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public:</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print()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en-US" altLang="zh-CN" dirty="0">
                <a:solidFill>
                  <a:srgbClr val="FF0000"/>
                </a:solidFill>
                <a:latin typeface="Consolas" panose="020B0609020204030204" pitchFamily="49" charset="0"/>
                <a:ea typeface="华文楷体" panose="02010600040101010101" pitchFamily="2" charset="-122"/>
              </a:rPr>
              <a:t>template&lt;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T&gt;</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solidFill>
                  <a:srgbClr val="0066CC"/>
                </a:solidFill>
                <a:latin typeface="Consolas" panose="020B0609020204030204" pitchFamily="49" charset="0"/>
                <a:ea typeface="华文楷体" panose="02010600040101010101" pitchFamily="2" charset="-122"/>
              </a:rPr>
              <a:t>void</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b="1" u="sng" dirty="0">
                <a:solidFill>
                  <a:srgbClr val="0066CC"/>
                </a:solidFill>
                <a:latin typeface="Consolas" panose="020B0609020204030204" pitchFamily="49" charset="0"/>
                <a:ea typeface="华文楷体" panose="02010600040101010101" pitchFamily="2" charset="-122"/>
              </a:rPr>
              <a:t>A&lt;T&gt;</a:t>
            </a:r>
            <a:r>
              <a:rPr kumimoji="1" lang="en-US" altLang="zh-CN" dirty="0">
                <a:solidFill>
                  <a:srgbClr val="0066CC"/>
                </a:solidFill>
                <a:latin typeface="Consolas" panose="020B0609020204030204" pitchFamily="49" charset="0"/>
                <a:ea typeface="华文楷体" panose="02010600040101010101" pitchFamily="2" charset="-122"/>
              </a:rPr>
              <a:t>::print()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err="1">
                <a:solidFill>
                  <a:srgbClr val="0066CC"/>
                </a:solidFill>
                <a:latin typeface="Consolas" panose="020B0609020204030204" pitchFamily="49" charset="0"/>
                <a:ea typeface="华文楷体" panose="02010600040101010101" pitchFamily="2" charset="-122"/>
              </a:rPr>
              <a:t>cout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&lt;&lt;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data</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&lt;&lt;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err="1">
                <a:solidFill>
                  <a:srgbClr val="0066CC"/>
                </a:solidFill>
                <a:latin typeface="Consolas" panose="020B0609020204030204" pitchFamily="49" charset="0"/>
                <a:ea typeface="华文楷体" panose="02010600040101010101" pitchFamily="2" charset="-122"/>
              </a:rPr>
              <a:t>endl</a:t>
            </a:r>
            <a:r>
              <a:rPr kumimoji="1" lang="en-US" altLang="zh-CN" dirty="0">
                <a:solidFill>
                  <a:srgbClr val="0066CC"/>
                </a:solidFill>
                <a:latin typeface="Consolas" panose="020B0609020204030204" pitchFamily="49" charset="0"/>
                <a:ea typeface="华文楷体" panose="02010600040101010101" pitchFamily="2" charset="-122"/>
              </a:rPr>
              <a: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main() {</a:t>
            </a: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en-US" altLang="zh-CN" dirty="0">
                <a:solidFill>
                  <a:srgbClr val="FF0000"/>
                </a:solidFill>
                <a:latin typeface="Consolas" panose="020B0609020204030204" pitchFamily="49" charset="0"/>
                <a:ea typeface="华文楷体" panose="02010600040101010101" pitchFamily="2" charset="-122"/>
              </a:rPr>
              <a:t>&lt;</a:t>
            </a:r>
            <a:r>
              <a:rPr kumimoji="1" lang="en-US" altLang="zh-CN" dirty="0" err="1">
                <a:solidFill>
                  <a:srgbClr val="FF0000"/>
                </a:solidFill>
                <a:latin typeface="Consolas" panose="020B0609020204030204" pitchFamily="49" charset="0"/>
                <a:ea typeface="华文楷体" panose="02010600040101010101" pitchFamily="2" charset="-122"/>
              </a:rPr>
              <a:t>int</a:t>
            </a:r>
            <a:r>
              <a:rPr kumimoji="1" lang="en-US" altLang="zh-CN" dirty="0">
                <a:solidFill>
                  <a:srgbClr val="FF0000"/>
                </a:solidFill>
                <a:latin typeface="Consolas" panose="020B0609020204030204" pitchFamily="49" charset="0"/>
                <a:ea typeface="华文楷体" panose="02010600040101010101" pitchFamily="2" charset="-122"/>
              </a:rPr>
              <a:t>&gt;</a:t>
            </a:r>
            <a:r>
              <a:rPr kumimoji="1" lang="en-US" altLang="zh-CN" dirty="0">
                <a:latin typeface="Consolas" panose="020B0609020204030204" pitchFamily="49" charset="0"/>
                <a:ea typeface="华文楷体" panose="02010600040101010101" pitchFamily="2" charset="-122"/>
              </a:rPr>
              <a:t> a;</a:t>
            </a: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a.print</a:t>
            </a:r>
            <a:r>
              <a:rPr kumimoji="1" lang="en-US" altLang="zh-CN" dirty="0">
                <a:latin typeface="Consolas" panose="020B0609020204030204" pitchFamily="49" charset="0"/>
                <a:ea typeface="华文楷体" panose="02010600040101010101" pitchFamily="2" charset="-122"/>
              </a:rPr>
              <a:t>();</a:t>
            </a:r>
          </a:p>
          <a:p>
            <a:pPr marL="457200" lvl="1" indent="0">
              <a:buNone/>
            </a:pP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endParaRPr kumimoji="1" lang="zh-CN" altLang="en-US" dirty="0">
              <a:solidFill>
                <a:srgbClr val="0066CC"/>
              </a:solidFill>
              <a:latin typeface="Consolas" panose="020B0609020204030204" pitchFamily="49" charset="0"/>
              <a:ea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9</a:t>
            </a:fld>
            <a:endParaRPr lang="en-US" altLang="zh-CN"/>
          </a:p>
        </p:txBody>
      </p:sp>
    </p:spTree>
    <p:extLst>
      <p:ext uri="{BB962C8B-B14F-4D97-AF65-F5344CB8AC3E}">
        <p14:creationId xmlns:p14="http://schemas.microsoft.com/office/powerpoint/2010/main" val="19186785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组合与继承" id="{F1B1E50D-EA5B-FC45-8B7A-C66EF2726E6C}" vid="{227C9911-8B80-9A4F-AEB1-49CEC3FCAF2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3815</TotalTime>
  <Words>4309</Words>
  <Application>Microsoft Macintosh PowerPoint</Application>
  <PresentationFormat>On-screen Show (4:3)</PresentationFormat>
  <Paragraphs>641</Paragraphs>
  <Slides>67</Slides>
  <Notes>21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67</vt:i4>
      </vt:variant>
    </vt:vector>
  </HeadingPairs>
  <TitlesOfParts>
    <vt:vector size="80" baseType="lpstr">
      <vt:lpstr>DengXian</vt:lpstr>
      <vt:lpstr>DengXian</vt:lpstr>
      <vt:lpstr>微软雅黑</vt:lpstr>
      <vt:lpstr>宋体</vt:lpstr>
      <vt:lpstr>STKaiti</vt:lpstr>
      <vt:lpstr>STKaiti</vt:lpstr>
      <vt:lpstr>Arial</vt:lpstr>
      <vt:lpstr>Calibri</vt:lpstr>
      <vt:lpstr>Calibri Light</vt:lpstr>
      <vt:lpstr>Consolas</vt:lpstr>
      <vt:lpstr>Wingdings</vt:lpstr>
      <vt:lpstr>Office 主题</vt:lpstr>
      <vt:lpstr>1_Office 主题</vt:lpstr>
      <vt:lpstr>面向对象程序设计基础 （OOP）</vt:lpstr>
      <vt:lpstr>本讲内容提要</vt:lpstr>
      <vt:lpstr>PowerPoint Presentation</vt:lpstr>
      <vt:lpstr>模板：引入</vt:lpstr>
      <vt:lpstr>模板分类</vt:lpstr>
      <vt:lpstr>函数模板</vt:lpstr>
      <vt:lpstr>函数模板</vt:lpstr>
      <vt:lpstr>类模板</vt:lpstr>
      <vt:lpstr>类模板</vt:lpstr>
      <vt:lpstr>类模板</vt:lpstr>
      <vt:lpstr>成员函数模板</vt:lpstr>
      <vt:lpstr>成员函数模板</vt:lpstr>
      <vt:lpstr>成员函数模板</vt:lpstr>
      <vt:lpstr>成员函数模板</vt:lpstr>
      <vt:lpstr>函数模板特化</vt:lpstr>
      <vt:lpstr>函数模板特化</vt:lpstr>
      <vt:lpstr>函数模板特化</vt:lpstr>
      <vt:lpstr>类模板特化</vt:lpstr>
      <vt:lpstr>类模板特化</vt:lpstr>
      <vt:lpstr>类模板特化</vt:lpstr>
      <vt:lpstr>模板原理</vt:lpstr>
      <vt:lpstr>模板与多态</vt:lpstr>
      <vt:lpstr>PowerPoint Presentation</vt:lpstr>
      <vt:lpstr>命名空间（1）</vt:lpstr>
      <vt:lpstr>命名空间（2）</vt:lpstr>
      <vt:lpstr>命名空间（3）</vt:lpstr>
      <vt:lpstr>PowerPoint Presentation</vt:lpstr>
      <vt:lpstr>STL简介</vt:lpstr>
      <vt:lpstr>STL简介</vt:lpstr>
      <vt:lpstr>STL简介</vt:lpstr>
      <vt:lpstr>STL简介</vt:lpstr>
      <vt:lpstr>STL容器</vt:lpstr>
      <vt:lpstr>STL容器：pair</vt:lpstr>
      <vt:lpstr>STL容器：pair</vt:lpstr>
      <vt:lpstr>STL容器：tuple</vt:lpstr>
      <vt:lpstr>STL容器：tuple</vt:lpstr>
      <vt:lpstr>STL容器：tuple举例</vt:lpstr>
      <vt:lpstr>STL容器：vector</vt:lpstr>
      <vt:lpstr>STL容器：vector</vt:lpstr>
      <vt:lpstr>迭代器</vt:lpstr>
      <vt:lpstr>迭代器：设计模式</vt:lpstr>
      <vt:lpstr>迭代器：以vector为例</vt:lpstr>
      <vt:lpstr>迭代器：以vector为例</vt:lpstr>
      <vt:lpstr>迭代器：以vector为例</vt:lpstr>
      <vt:lpstr>迭代器：以vector为例</vt:lpstr>
      <vt:lpstr>迭代器：以vector为例</vt:lpstr>
      <vt:lpstr>迭代器：以vector为例</vt:lpstr>
      <vt:lpstr>迭代器：以vector为例</vt:lpstr>
      <vt:lpstr>迭代器：以vector为例</vt:lpstr>
      <vt:lpstr>迭代器：失效</vt:lpstr>
      <vt:lpstr>STL容器：vector原理</vt:lpstr>
      <vt:lpstr>STL容器：vector原理</vt:lpstr>
      <vt:lpstr>迭代器：失效</vt:lpstr>
      <vt:lpstr>STL容器：vector原理</vt:lpstr>
      <vt:lpstr>迭代器：失效</vt:lpstr>
      <vt:lpstr>迭代器：失效</vt:lpstr>
      <vt:lpstr>STL容器：list</vt:lpstr>
      <vt:lpstr>STL容器：set</vt:lpstr>
      <vt:lpstr>STL容器：set</vt:lpstr>
      <vt:lpstr>STL容器：map</vt:lpstr>
      <vt:lpstr>STL容器：map</vt:lpstr>
      <vt:lpstr>STL容器：map</vt:lpstr>
      <vt:lpstr>STL容器：map举例</vt:lpstr>
      <vt:lpstr>STL容器：关联容器原理</vt:lpstr>
      <vt:lpstr>STL容器：总结</vt:lpstr>
      <vt:lpstr>课后阅读</vt:lpstr>
      <vt:lpstr>结 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面向对象程序设计基础 （OOP）</dc:title>
  <dc:creator>Windows 用户</dc:creator>
  <cp:lastModifiedBy>张正彦</cp:lastModifiedBy>
  <cp:revision>262</cp:revision>
  <dcterms:created xsi:type="dcterms:W3CDTF">2018-01-30T06:43:45Z</dcterms:created>
  <dcterms:modified xsi:type="dcterms:W3CDTF">2019-04-08T14:59:24Z</dcterms:modified>
</cp:coreProperties>
</file>