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95"/>
  </p:notesMasterIdLst>
  <p:sldIdLst>
    <p:sldId id="794" r:id="rId2"/>
    <p:sldId id="751" r:id="rId3"/>
    <p:sldId id="683" r:id="rId4"/>
    <p:sldId id="684" r:id="rId5"/>
    <p:sldId id="689" r:id="rId6"/>
    <p:sldId id="690" r:id="rId7"/>
    <p:sldId id="691" r:id="rId8"/>
    <p:sldId id="692" r:id="rId9"/>
    <p:sldId id="766" r:id="rId10"/>
    <p:sldId id="685" r:id="rId11"/>
    <p:sldId id="693" r:id="rId12"/>
    <p:sldId id="694" r:id="rId13"/>
    <p:sldId id="695" r:id="rId14"/>
    <p:sldId id="700" r:id="rId15"/>
    <p:sldId id="767" r:id="rId16"/>
    <p:sldId id="698" r:id="rId17"/>
    <p:sldId id="702" r:id="rId18"/>
    <p:sldId id="752" r:id="rId19"/>
    <p:sldId id="753" r:id="rId20"/>
    <p:sldId id="699" r:id="rId21"/>
    <p:sldId id="709" r:id="rId22"/>
    <p:sldId id="696" r:id="rId23"/>
    <p:sldId id="704" r:id="rId24"/>
    <p:sldId id="707" r:id="rId25"/>
    <p:sldId id="714" r:id="rId26"/>
    <p:sldId id="697" r:id="rId27"/>
    <p:sldId id="705" r:id="rId28"/>
    <p:sldId id="706" r:id="rId29"/>
    <p:sldId id="711" r:id="rId30"/>
    <p:sldId id="712" r:id="rId31"/>
    <p:sldId id="713" r:id="rId32"/>
    <p:sldId id="715" r:id="rId33"/>
    <p:sldId id="687" r:id="rId34"/>
    <p:sldId id="717" r:id="rId35"/>
    <p:sldId id="718" r:id="rId36"/>
    <p:sldId id="719" r:id="rId37"/>
    <p:sldId id="726" r:id="rId38"/>
    <p:sldId id="721" r:id="rId39"/>
    <p:sldId id="784" r:id="rId40"/>
    <p:sldId id="720" r:id="rId41"/>
    <p:sldId id="727" r:id="rId42"/>
    <p:sldId id="728" r:id="rId43"/>
    <p:sldId id="771" r:id="rId44"/>
    <p:sldId id="686" r:id="rId45"/>
    <p:sldId id="737" r:id="rId46"/>
    <p:sldId id="741" r:id="rId47"/>
    <p:sldId id="746" r:id="rId48"/>
    <p:sldId id="738" r:id="rId49"/>
    <p:sldId id="739" r:id="rId50"/>
    <p:sldId id="740" r:id="rId51"/>
    <p:sldId id="775" r:id="rId52"/>
    <p:sldId id="776" r:id="rId53"/>
    <p:sldId id="777" r:id="rId54"/>
    <p:sldId id="778" r:id="rId55"/>
    <p:sldId id="749" r:id="rId56"/>
    <p:sldId id="785" r:id="rId57"/>
    <p:sldId id="786" r:id="rId58"/>
    <p:sldId id="787" r:id="rId59"/>
    <p:sldId id="788" r:id="rId60"/>
    <p:sldId id="793" r:id="rId61"/>
    <p:sldId id="792" r:id="rId62"/>
    <p:sldId id="790" r:id="rId63"/>
    <p:sldId id="789" r:id="rId64"/>
    <p:sldId id="781" r:id="rId65"/>
    <p:sldId id="750" r:id="rId66"/>
    <p:sldId id="782" r:id="rId67"/>
    <p:sldId id="745" r:id="rId68"/>
    <p:sldId id="795" r:id="rId69"/>
    <p:sldId id="770" r:id="rId70"/>
    <p:sldId id="769" r:id="rId71"/>
    <p:sldId id="725" r:id="rId72"/>
    <p:sldId id="729" r:id="rId73"/>
    <p:sldId id="730" r:id="rId74"/>
    <p:sldId id="731" r:id="rId75"/>
    <p:sldId id="732" r:id="rId76"/>
    <p:sldId id="724" r:id="rId77"/>
    <p:sldId id="733" r:id="rId78"/>
    <p:sldId id="734" r:id="rId79"/>
    <p:sldId id="735" r:id="rId80"/>
    <p:sldId id="723" r:id="rId81"/>
    <p:sldId id="736" r:id="rId82"/>
    <p:sldId id="688" r:id="rId83"/>
    <p:sldId id="747" r:id="rId84"/>
    <p:sldId id="754" r:id="rId85"/>
    <p:sldId id="755" r:id="rId86"/>
    <p:sldId id="758" r:id="rId87"/>
    <p:sldId id="756" r:id="rId88"/>
    <p:sldId id="759" r:id="rId89"/>
    <p:sldId id="763" r:id="rId90"/>
    <p:sldId id="764" r:id="rId91"/>
    <p:sldId id="748" r:id="rId92"/>
    <p:sldId id="761" r:id="rId93"/>
    <p:sldId id="762" r:id="rId9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1D9A78"/>
    <a:srgbClr val="FFFFFF"/>
    <a:srgbClr val="0066CC"/>
    <a:srgbClr val="3A536D"/>
    <a:srgbClr val="003366"/>
    <a:srgbClr val="00CC0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87292" autoAdjust="0"/>
  </p:normalViewPr>
  <p:slideViewPr>
    <p:cSldViewPr>
      <p:cViewPr varScale="1">
        <p:scale>
          <a:sx n="99" d="100"/>
          <a:sy n="99" d="100"/>
        </p:scale>
        <p:origin x="2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25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01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实际读入文件</a:t>
            </a:r>
            <a:r>
              <a:rPr kumimoji="1" lang="en-US" altLang="zh-CN" dirty="0" err="1" smtClean="0"/>
              <a:t>cin</a:t>
            </a:r>
            <a:r>
              <a:rPr kumimoji="1" lang="zh-CN" altLang="en-US" dirty="0" smtClean="0"/>
              <a:t>比</a:t>
            </a:r>
            <a:r>
              <a:rPr kumimoji="1" lang="en-US" altLang="zh-CN" dirty="0" err="1" smtClean="0"/>
              <a:t>scanf</a:t>
            </a:r>
            <a:r>
              <a:rPr kumimoji="1" lang="zh-CN" altLang="en-US" dirty="0" smtClean="0"/>
              <a:t>慢，因为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</a:t>
            </a:r>
            <a:r>
              <a:rPr lang="en-US" altLang="zh-CN" dirty="0" err="1" smtClean="0"/>
              <a:t>cin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lang="en-US" altLang="zh-CN" dirty="0" err="1" smtClean="0"/>
              <a:t>stdin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总是保持同步，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sync_with_stdio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false);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取消同步后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scanf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速度与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971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62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14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状态位？和缓冲区的差别，要彻底讲清楚？</a:t>
            </a:r>
            <a:endParaRPr kumimoji="1" lang="en-US" altLang="zh-CN" dirty="0"/>
          </a:p>
          <a:p>
            <a:r>
              <a:rPr kumimoji="1" lang="en-US" altLang="zh-CN" dirty="0"/>
              <a:t>clear:</a:t>
            </a:r>
            <a:r>
              <a:rPr kumimoji="1" lang="zh-CN" altLang="en-US" baseline="0" dirty="0"/>
              <a:t> 错误标志位、流末位标志；如果不调用可能导致如法输入。</a:t>
            </a:r>
            <a:endParaRPr kumimoji="1" lang="en-US" altLang="zh-CN" baseline="0" dirty="0"/>
          </a:p>
          <a:p>
            <a:r>
              <a:rPr lang="en-US" altLang="zh-CN" dirty="0" err="1"/>
              <a:t>goodbit</a:t>
            </a:r>
            <a:r>
              <a:rPr lang="en-US" altLang="zh-CN" dirty="0"/>
              <a:t>\</a:t>
            </a:r>
            <a:r>
              <a:rPr lang="en-US" altLang="zh-CN" dirty="0" err="1"/>
              <a:t>eofbit</a:t>
            </a:r>
            <a:r>
              <a:rPr lang="en-US" altLang="zh-CN" dirty="0"/>
              <a:t>\</a:t>
            </a:r>
            <a:r>
              <a:rPr lang="en-US" altLang="zh-CN" dirty="0" err="1"/>
              <a:t>failbit</a:t>
            </a:r>
            <a:r>
              <a:rPr lang="en-US" altLang="zh-CN" dirty="0"/>
              <a:t>\</a:t>
            </a:r>
            <a:r>
              <a:rPr lang="en-US" altLang="zh-CN" dirty="0" err="1"/>
              <a:t>badbit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18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52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69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这个地方好像不太对，内容不一致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590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 函数指针</a:t>
            </a:r>
            <a:endParaRPr lang="en-US" altLang="zh-CN" dirty="0"/>
          </a:p>
          <a:p>
            <a:r>
              <a:rPr lang="zh-CN" altLang="en-US" dirty="0"/>
              <a:t>第二个是函数对象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0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05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Vector&lt;char&gt;</a:t>
            </a:r>
            <a:r>
              <a:rPr kumimoji="1" lang="zh-CN" altLang="en-US" dirty="0"/>
              <a:t>使用上很不方便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942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4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亦或者指针数组中两个元素指向同一个空间，销毁时如何避免重复销毁同一对象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174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19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303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</a:t>
            </a:r>
            <a:r>
              <a:rPr lang="zh-CN" altLang="en-US" dirty="0"/>
              <a:t> 修改为</a:t>
            </a:r>
            <a:r>
              <a:rPr lang="en-US" altLang="zh-CN" dirty="0"/>
              <a:t>p</a:t>
            </a:r>
            <a:r>
              <a:rPr lang="zh-CN" altLang="en-US" dirty="0"/>
              <a:t>比较好？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060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pB</a:t>
            </a:r>
            <a:r>
              <a:rPr lang="zh-CN" altLang="en-US" dirty="0"/>
              <a:t>时；</a:t>
            </a:r>
            <a:endParaRPr lang="en-US" altLang="zh-CN" dirty="0"/>
          </a:p>
          <a:p>
            <a:r>
              <a:rPr lang="en-US" altLang="zh-CN" dirty="0" err="1"/>
              <a:t>pB</a:t>
            </a:r>
            <a:r>
              <a:rPr lang="zh-CN" altLang="en-US" dirty="0"/>
              <a:t>的</a:t>
            </a:r>
            <a:r>
              <a:rPr lang="en-US" altLang="zh-CN" dirty="0" err="1"/>
              <a:t>rp</a:t>
            </a:r>
            <a:r>
              <a:rPr lang="zh-CN" altLang="en-US" dirty="0"/>
              <a:t>引用计数应该增加（因为另外的指针 指向了它）；</a:t>
            </a:r>
            <a:endParaRPr lang="en-US" altLang="zh-CN" dirty="0"/>
          </a:p>
          <a:p>
            <a:r>
              <a:rPr lang="zh-CN" altLang="en-US" dirty="0"/>
              <a:t>同时</a:t>
            </a:r>
            <a:r>
              <a:rPr lang="en-US" altLang="zh-CN" dirty="0" err="1"/>
              <a:t>pA</a:t>
            </a:r>
            <a:r>
              <a:rPr lang="zh-CN" altLang="en-US" dirty="0"/>
              <a:t>从别的地方指向了新的地方，导致其原来</a:t>
            </a:r>
            <a:r>
              <a:rPr lang="en-US" altLang="zh-CN" dirty="0" err="1"/>
              <a:t>rp</a:t>
            </a:r>
            <a:r>
              <a:rPr lang="zh-CN" altLang="en-US" dirty="0"/>
              <a:t>的引用计数应该减少；</a:t>
            </a:r>
            <a:endParaRPr lang="en-US" altLang="zh-CN" dirty="0"/>
          </a:p>
          <a:p>
            <a:r>
              <a:rPr lang="zh-CN" altLang="en-US" dirty="0"/>
              <a:t>同时，如果其</a:t>
            </a:r>
            <a:r>
              <a:rPr lang="en-US" altLang="zh-CN" dirty="0"/>
              <a:t>count==0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对象应该被删除。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02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提示：数组的</a:t>
            </a:r>
            <a:r>
              <a:rPr lang="en-US" altLang="zh-CN" dirty="0"/>
              <a:t>delete</a:t>
            </a:r>
            <a:r>
              <a:rPr lang="zh-CN" altLang="en-US" dirty="0"/>
              <a:t>方式</a:t>
            </a:r>
            <a:r>
              <a:rPr lang="en-US" altLang="zh-CN" dirty="0"/>
              <a:t>;</a:t>
            </a:r>
            <a:r>
              <a:rPr lang="zh-CN" altLang="en-US" dirty="0"/>
              <a:t> 所有的实现都是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p;</a:t>
            </a:r>
          </a:p>
          <a:p>
            <a:r>
              <a:rPr kumimoji="1" lang="zh-CN" altLang="en-US" dirty="0"/>
              <a:t>删除数组需要</a:t>
            </a:r>
            <a:r>
              <a:rPr kumimoji="1" lang="en-US" altLang="zh-CN" dirty="0"/>
              <a:t>delete[]</a:t>
            </a:r>
            <a:r>
              <a:rPr kumimoji="1" lang="zh-CN" altLang="en-US" dirty="0"/>
              <a:t> </a:t>
            </a:r>
            <a:r>
              <a:rPr kumimoji="1" lang="en-US" altLang="zh-CN" dirty="0"/>
              <a:t>p;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027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92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038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079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 err="1"/>
              <a:t>i,d,f</a:t>
            </a:r>
            <a:r>
              <a:rPr kumimoji="1" lang="zh-CN" altLang="en-US" dirty="0"/>
              <a:t>表示目标的类型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797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MyArray</a:t>
            </a:r>
            <a:r>
              <a:rPr lang="en-US" altLang="zh-CN" dirty="0"/>
              <a:t> : public vector&lt;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function&lt;bool(</a:t>
            </a:r>
            <a:r>
              <a:rPr lang="en-US" altLang="zh-CN" dirty="0" err="1"/>
              <a:t>int</a:t>
            </a:r>
            <a:r>
              <a:rPr lang="en-US" altLang="zh-CN" dirty="0"/>
              <a:t>)&gt; </a:t>
            </a:r>
            <a:r>
              <a:rPr lang="en-US" altLang="zh-CN" dirty="0" err="1"/>
              <a:t>fn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setFunc</a:t>
            </a:r>
            <a:r>
              <a:rPr lang="en-US" altLang="zh-CN" dirty="0"/>
              <a:t>(function&lt;bool(</a:t>
            </a:r>
            <a:r>
              <a:rPr lang="en-US" altLang="zh-CN" dirty="0" err="1"/>
              <a:t>int</a:t>
            </a:r>
            <a:r>
              <a:rPr lang="en-US" altLang="zh-CN" dirty="0"/>
              <a:t>)&gt; _</a:t>
            </a:r>
            <a:r>
              <a:rPr lang="en-US" altLang="zh-CN" dirty="0" err="1"/>
              <a:t>fn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fn</a:t>
            </a:r>
            <a:r>
              <a:rPr lang="en-US" altLang="zh-CN" dirty="0"/>
              <a:t> = _</a:t>
            </a:r>
            <a:r>
              <a:rPr lang="en-US" altLang="zh-CN" dirty="0" err="1"/>
              <a:t>fn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find()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return *</a:t>
            </a:r>
            <a:r>
              <a:rPr lang="en-US" altLang="zh-CN" dirty="0" err="1"/>
              <a:t>find_if</a:t>
            </a:r>
            <a:r>
              <a:rPr lang="en-US" altLang="zh-CN" dirty="0"/>
              <a:t>(begin(), end(), </a:t>
            </a:r>
            <a:r>
              <a:rPr lang="en-US" altLang="zh-CN" dirty="0" err="1"/>
              <a:t>fn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bool lessThan3(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return x &lt; 3;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 (auto </a:t>
            </a:r>
            <a:r>
              <a:rPr lang="en-US" altLang="zh-CN" dirty="0" err="1"/>
              <a:t>i</a:t>
            </a:r>
            <a:r>
              <a:rPr lang="en-US" altLang="zh-CN" dirty="0"/>
              <a:t> : { 4,3,1,6,5 })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arr.push_back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arr.setFunc</a:t>
            </a:r>
            <a:r>
              <a:rPr lang="en-US" altLang="zh-CN" dirty="0"/>
              <a:t>([](</a:t>
            </a:r>
            <a:r>
              <a:rPr lang="en-US" altLang="zh-CN" dirty="0" err="1"/>
              <a:t>int</a:t>
            </a:r>
            <a:r>
              <a:rPr lang="en-US" altLang="zh-CN" dirty="0"/>
              <a:t> a) { return a &lt; 3; });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arr.find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arr.setFunc</a:t>
            </a:r>
            <a:r>
              <a:rPr lang="en-US" altLang="zh-CN" dirty="0"/>
              <a:t>(lessThan3);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arr.find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567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71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21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59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68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* </a:t>
            </a: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等编译器内嵌的类型可以</a:t>
            </a:r>
            <a:r>
              <a:rPr kumimoji="1" lang="en-US" altLang="zh-CN" dirty="0" err="1" smtClean="0"/>
              <a:t>cout</a:t>
            </a:r>
            <a:endParaRPr kumimoji="1" lang="en-US" altLang="zh-CN" dirty="0"/>
          </a:p>
          <a:p>
            <a:r>
              <a:rPr kumimoji="1" lang="zh-CN" altLang="en-US" dirty="0" smtClean="0"/>
              <a:t>不</a:t>
            </a:r>
            <a:r>
              <a:rPr kumimoji="1" lang="zh-CN" altLang="en-US" dirty="0"/>
              <a:t>限于以上部分，还有</a:t>
            </a:r>
            <a:r>
              <a:rPr kumimoji="1" lang="en-US" altLang="zh-CN" dirty="0"/>
              <a:t>bool short long </a:t>
            </a:r>
            <a:r>
              <a:rPr kumimoji="1" lang="en-US" altLang="zh-CN" dirty="0" err="1"/>
              <a:t>long</a:t>
            </a:r>
            <a:r>
              <a:rPr kumimoji="1" lang="zh-CN" altLang="en-US" dirty="0"/>
              <a:t>等一系列类型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除了基础元素以外，还有可能有</a:t>
            </a:r>
            <a:r>
              <a:rPr kumimoji="1" lang="en-US" altLang="zh-CN" dirty="0" smtClean="0"/>
              <a:t>STL</a:t>
            </a:r>
            <a:r>
              <a:rPr kumimoji="1" lang="zh-CN" altLang="en-US" dirty="0" smtClean="0"/>
              <a:t>中的其他类也重载了输出流，比如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。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基本包括在以下两个页面：</a:t>
            </a:r>
            <a:endParaRPr kumimoji="1" lang="en-US" altLang="zh-CN" dirty="0"/>
          </a:p>
          <a:p>
            <a:r>
              <a:rPr kumimoji="1" lang="en-US" altLang="zh-CN" dirty="0"/>
              <a:t>http://www.cplusplus.com/reference/ostream/ostream/operator%3C%3C/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www.cplusplus.com</a:t>
            </a:r>
            <a:r>
              <a:rPr kumimoji="1" lang="en-US" altLang="zh-CN" dirty="0"/>
              <a:t>/reference/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/operator-free</a:t>
            </a:r>
            <a:r>
              <a:rPr kumimoji="1" lang="en-US" altLang="zh-CN" dirty="0" smtClean="0"/>
              <a:t>/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15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94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这些红色都是什么？？？ 实现方法与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 方式一样吗，有几种不同的实现方式？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这都是流操纵算子。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scientific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defaultfloat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hex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dec</a:t>
            </a:r>
            <a:r>
              <a:rPr kumimoji="1" lang="zh-CN" altLang="en-US" dirty="0"/>
              <a:t>实现方式和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一样，这是标准中定义的。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但有一些流操纵算子在规范里没有规定实现方式，不同的编译器实现可能不同，比如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setw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setfill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所以很难讲一共有多少种实现方式。但是按道理来讲，在同一编译器内，应该就是两种：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一种是不带参数的（以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为代表，规范有定义）；一种是带参数的（以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为代表，规范没有定义，不同编译器实现不同）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35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lp.csai.tsinghua.edu.cn/~lz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plusplus.com/reference/ios/ios/setstate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 smtClean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altLang="zh-CN" b="1" dirty="0" err="1" smtClean="0">
                <a:solidFill>
                  <a:prstClr val="black"/>
                </a:solidFill>
                <a:hlinkClick r:id="rId3"/>
              </a:rPr>
              <a:t>nlp.csai.tsinghua.edu.cn</a:t>
            </a:r>
            <a:r>
              <a:rPr lang="en-US" altLang="zh-CN" b="1" dirty="0" smtClean="0">
                <a:solidFill>
                  <a:prstClr val="black"/>
                </a:solidFill>
                <a:hlinkClick r:id="rId3"/>
              </a:rPr>
              <a:t>/~</a:t>
            </a:r>
            <a:r>
              <a:rPr lang="en-US" altLang="zh-CN" b="1" dirty="0" err="1" smtClean="0">
                <a:solidFill>
                  <a:prstClr val="black"/>
                </a:solidFill>
                <a:hlinkClick r:id="rId3"/>
              </a:rPr>
              <a:t>lzy</a:t>
            </a:r>
            <a:r>
              <a:rPr lang="en-US" altLang="zh-CN" b="1" dirty="0" smtClean="0">
                <a:solidFill>
                  <a:prstClr val="black"/>
                </a:solidFill>
                <a:hlinkClick r:id="rId3"/>
              </a:rPr>
              <a:t>/</a:t>
            </a:r>
            <a:r>
              <a:rPr lang="zh-CN" altLang="en-US" b="1" dirty="0" smtClean="0">
                <a:solidFill>
                  <a:prstClr val="black"/>
                </a:solidFill>
                <a:hlinkClick r:id="rId3"/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63334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ios</a:t>
            </a:r>
            <a:r>
              <a:rPr lang="en-US" altLang="zh-CN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tream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输入输出流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10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9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E08D5C-CD93-4600-9AB9-97DC2C9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回忆：重载输出流运算符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C685FBB-D192-4839-A48F-D2AEF239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ostream</a:t>
            </a:r>
            <a:r>
              <a:rPr lang="zh-CN" altLang="en-US" dirty="0"/>
              <a:t>到底是什么？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5A5C1D6-9FCF-496D-AFDF-D1CFB72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220F779-3E72-4E01-871A-D7DB1FACDA97}"/>
              </a:ext>
            </a:extLst>
          </p:cNvPr>
          <p:cNvSpPr txBox="1"/>
          <p:nvPr/>
        </p:nvSpPr>
        <p:spPr>
          <a:xfrm>
            <a:off x="339593" y="1484784"/>
            <a:ext cx="868058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&lt;&lt;(ostream&amp; out,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src)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out &lt;&lt; src.id &lt;&lt; endl;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702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3BB0FC-8EDD-4D58-8DC5-79608FF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输入输出流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E41309E-D8BC-41D6-8B92-9BED9B8E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90" name="组合 89">
            <a:extLst>
              <a:ext uri="{FF2B5EF4-FFF2-40B4-BE49-F238E27FC236}">
                <a16:creationId xmlns="" xmlns:a16="http://schemas.microsoft.com/office/drawing/2014/main" id="{C350E980-FEFD-4EBE-8659-976DFEF243FE}"/>
              </a:ext>
            </a:extLst>
          </p:cNvPr>
          <p:cNvGrpSpPr/>
          <p:nvPr/>
        </p:nvGrpSpPr>
        <p:grpSpPr>
          <a:xfrm>
            <a:off x="914945" y="1960822"/>
            <a:ext cx="7314109" cy="3966371"/>
            <a:chOff x="914945" y="2119409"/>
            <a:chExt cx="7314109" cy="3966371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C84D8D5-98DF-4E53-BB44-B76AC8056119}"/>
                </a:ext>
              </a:extLst>
            </p:cNvPr>
            <p:cNvGrpSpPr/>
            <p:nvPr/>
          </p:nvGrpSpPr>
          <p:grpSpPr>
            <a:xfrm>
              <a:off x="914945" y="2132856"/>
              <a:ext cx="7314109" cy="3952924"/>
              <a:chOff x="1177030" y="2780928"/>
              <a:chExt cx="6733623" cy="2862131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id="{C040DCDE-AF2E-456A-8E65-147EF574AB4D}"/>
                  </a:ext>
                </a:extLst>
              </p:cNvPr>
              <p:cNvSpPr/>
              <p:nvPr/>
            </p:nvSpPr>
            <p:spPr>
              <a:xfrm>
                <a:off x="1177030" y="2780928"/>
                <a:ext cx="1512168" cy="18362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335C6DF0-4EAD-4CAB-8B4E-68AF034981A6}"/>
                  </a:ext>
                </a:extLst>
              </p:cNvPr>
              <p:cNvSpPr/>
              <p:nvPr/>
            </p:nvSpPr>
            <p:spPr>
              <a:xfrm>
                <a:off x="1177030" y="4752244"/>
                <a:ext cx="1512168" cy="8908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E4BF05AC-74C9-4F47-86E6-540E0E357859}"/>
                  </a:ext>
                </a:extLst>
              </p:cNvPr>
              <p:cNvSpPr/>
              <p:nvPr/>
            </p:nvSpPr>
            <p:spPr>
              <a:xfrm>
                <a:off x="291751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BF28ECA8-A78B-455C-B0D1-9E8B5935627D}"/>
                  </a:ext>
                </a:extLst>
              </p:cNvPr>
              <p:cNvSpPr/>
              <p:nvPr/>
            </p:nvSpPr>
            <p:spPr>
              <a:xfrm>
                <a:off x="4658000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="" xmlns:a16="http://schemas.microsoft.com/office/drawing/2014/main" id="{2E5D53E2-27BD-4AC7-B1A5-14CF7022FA86}"/>
                  </a:ext>
                </a:extLst>
              </p:cNvPr>
              <p:cNvSpPr/>
              <p:nvPr/>
            </p:nvSpPr>
            <p:spPr>
              <a:xfrm>
                <a:off x="639848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0B3D6578-D1D8-4E74-ADD9-4AE5FCE8D05D}"/>
                </a:ext>
              </a:extLst>
            </p:cNvPr>
            <p:cNvSpPr/>
            <p:nvPr/>
          </p:nvSpPr>
          <p:spPr>
            <a:xfrm>
              <a:off x="1004081" y="284053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B9D99301-9427-437A-986F-CBBC8C977FCD}"/>
                </a:ext>
              </a:extLst>
            </p:cNvPr>
            <p:cNvSpPr/>
            <p:nvPr/>
          </p:nvSpPr>
          <p:spPr>
            <a:xfrm>
              <a:off x="1000733" y="396431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203B4B7F-7248-44F8-8A00-D68E34C85743}"/>
                </a:ext>
              </a:extLst>
            </p:cNvPr>
            <p:cNvSpPr/>
            <p:nvPr/>
          </p:nvSpPr>
          <p:spPr>
            <a:xfrm>
              <a:off x="1000292" y="532161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CD886233-8919-4908-A556-0B27D0ABB0D9}"/>
                </a:ext>
              </a:extLst>
            </p:cNvPr>
            <p:cNvSpPr/>
            <p:nvPr/>
          </p:nvSpPr>
          <p:spPr>
            <a:xfrm>
              <a:off x="4800935" y="259657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9307A27D-1F90-449C-9E5C-A9AFAFE0A6CA}"/>
                </a:ext>
              </a:extLst>
            </p:cNvPr>
            <p:cNvSpPr/>
            <p:nvPr/>
          </p:nvSpPr>
          <p:spPr>
            <a:xfrm>
              <a:off x="2910408" y="4629801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cout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="" xmlns:a16="http://schemas.microsoft.com/office/drawing/2014/main" id="{176D2A95-6CE5-4D5C-A568-E3D06CCD8091}"/>
                </a:ext>
              </a:extLst>
            </p:cNvPr>
            <p:cNvSpPr/>
            <p:nvPr/>
          </p:nvSpPr>
          <p:spPr>
            <a:xfrm>
              <a:off x="2910408" y="3430235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="" xmlns:a16="http://schemas.microsoft.com/office/drawing/2014/main" id="{A52B285B-9E10-4411-82C2-2C7377B68C5B}"/>
                </a:ext>
              </a:extLst>
            </p:cNvPr>
            <p:cNvSpPr/>
            <p:nvPr/>
          </p:nvSpPr>
          <p:spPr>
            <a:xfrm>
              <a:off x="6692076" y="2996952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="" xmlns:a16="http://schemas.microsoft.com/office/drawing/2014/main" id="{67B1C575-BE9A-49E3-BCF7-9386C1FF8B2F}"/>
                </a:ext>
              </a:extLst>
            </p:cNvPr>
            <p:cNvSpPr/>
            <p:nvPr/>
          </p:nvSpPr>
          <p:spPr>
            <a:xfrm>
              <a:off x="4800628" y="37686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="" xmlns:a16="http://schemas.microsoft.com/office/drawing/2014/main" id="{EB5EC2C4-0D62-4580-96C7-E3F57DB3F92C}"/>
                </a:ext>
              </a:extLst>
            </p:cNvPr>
            <p:cNvSpPr/>
            <p:nvPr/>
          </p:nvSpPr>
          <p:spPr>
            <a:xfrm>
              <a:off x="6691769" y="416901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="" xmlns:a16="http://schemas.microsoft.com/office/drawing/2014/main" id="{45611429-1590-4F57-9569-098CD451074F}"/>
                </a:ext>
              </a:extLst>
            </p:cNvPr>
            <p:cNvSpPr/>
            <p:nvPr/>
          </p:nvSpPr>
          <p:spPr>
            <a:xfrm>
              <a:off x="4800935" y="508518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="" xmlns:a16="http://schemas.microsoft.com/office/drawing/2014/main" id="{AF18F3D3-04FA-4021-8A57-ECC13D1C3DF5}"/>
                </a:ext>
              </a:extLst>
            </p:cNvPr>
            <p:cNvSpPr/>
            <p:nvPr/>
          </p:nvSpPr>
          <p:spPr>
            <a:xfrm>
              <a:off x="6692076" y="5485565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ostringstream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="" xmlns:a16="http://schemas.microsoft.com/office/drawing/2014/main" id="{7124B130-E163-4141-8777-45D846A78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3389" y="2935665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="" xmlns:a16="http://schemas.microsoft.com/office/drawing/2014/main" id="{D446AA65-FBD1-4610-8DA5-2D42A81EBD73}"/>
                </a:ext>
              </a:extLst>
            </p:cNvPr>
            <p:cNvCxnSpPr>
              <a:cxnSpLocks/>
            </p:cNvCxnSpPr>
            <p:nvPr/>
          </p:nvCxnSpPr>
          <p:spPr>
            <a:xfrm>
              <a:off x="2433389" y="3104125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="" xmlns:a16="http://schemas.microsoft.com/office/drawing/2014/main" id="{1B24ED87-1652-49B2-BA19-E5511FC0A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5062" y="4088186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="" xmlns:a16="http://schemas.microsoft.com/office/drawing/2014/main" id="{6305E5A7-29E4-4B23-A1CD-F13CACCC74D1}"/>
                </a:ext>
              </a:extLst>
            </p:cNvPr>
            <p:cNvCxnSpPr>
              <a:cxnSpLocks/>
            </p:cNvCxnSpPr>
            <p:nvPr/>
          </p:nvCxnSpPr>
          <p:spPr>
            <a:xfrm>
              <a:off x="2435062" y="4256646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="" xmlns:a16="http://schemas.microsoft.com/office/drawing/2014/main" id="{5AAF5E9E-17C0-4D0C-B572-D830919E579D}"/>
                </a:ext>
              </a:extLst>
            </p:cNvPr>
            <p:cNvCxnSpPr/>
            <p:nvPr/>
          </p:nvCxnSpPr>
          <p:spPr>
            <a:xfrm>
              <a:off x="2433389" y="3272585"/>
              <a:ext cx="477019" cy="1564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="" xmlns:a16="http://schemas.microsoft.com/office/drawing/2014/main" id="{54E7F7E7-589E-4A69-96FC-B44C6053E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948" y="5087917"/>
              <a:ext cx="477460" cy="23369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="" xmlns:a16="http://schemas.microsoft.com/office/drawing/2014/main" id="{397919CA-7748-4F00-8A5C-9A46A69A1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3389" y="5465453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="" xmlns:a16="http://schemas.microsoft.com/office/drawing/2014/main" id="{35D4FCC5-3402-4A20-A1E8-14C74D6D8449}"/>
                </a:ext>
              </a:extLst>
            </p:cNvPr>
            <p:cNvCxnSpPr>
              <a:cxnSpLocks/>
            </p:cNvCxnSpPr>
            <p:nvPr/>
          </p:nvCxnSpPr>
          <p:spPr>
            <a:xfrm>
              <a:off x="2433389" y="5633913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="" xmlns:a16="http://schemas.microsoft.com/office/drawing/2014/main" id="{9EB07E79-DA8B-46EF-8E9C-C8E4FFFB867C}"/>
                </a:ext>
              </a:extLst>
            </p:cNvPr>
            <p:cNvSpPr txBox="1"/>
            <p:nvPr/>
          </p:nvSpPr>
          <p:spPr>
            <a:xfrm>
              <a:off x="4859974" y="2120955"/>
              <a:ext cx="1244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fstream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="" xmlns:a16="http://schemas.microsoft.com/office/drawing/2014/main" id="{5F01DB1F-F6D4-4F3D-945D-53A827E5C152}"/>
                </a:ext>
              </a:extLst>
            </p:cNvPr>
            <p:cNvSpPr txBox="1"/>
            <p:nvPr/>
          </p:nvSpPr>
          <p:spPr>
            <a:xfrm>
              <a:off x="2945171" y="2119409"/>
              <a:ext cx="1363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&lt;iostream&gt;</a:t>
              </a:r>
              <a:endParaRPr lang="zh-CN" altLang="en-US" sz="2000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="" xmlns:a16="http://schemas.microsoft.com/office/drawing/2014/main" id="{AC4480AA-AF15-421E-A932-A7468C110C86}"/>
                </a:ext>
              </a:extLst>
            </p:cNvPr>
            <p:cNvSpPr txBox="1"/>
            <p:nvPr/>
          </p:nvSpPr>
          <p:spPr>
            <a:xfrm>
              <a:off x="6774666" y="2132855"/>
              <a:ext cx="1270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sstream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="" xmlns:a16="http://schemas.microsoft.com/office/drawing/2014/main" id="{ED893B80-2ABB-4F16-9247-B0BF085BBF4A}"/>
                </a:ext>
              </a:extLst>
            </p:cNvPr>
            <p:cNvSpPr txBox="1"/>
            <p:nvPr/>
          </p:nvSpPr>
          <p:spPr>
            <a:xfrm>
              <a:off x="1108128" y="2119409"/>
              <a:ext cx="1228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istream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="" xmlns:a16="http://schemas.microsoft.com/office/drawing/2014/main" id="{0AE3E045-116E-49B2-BB15-BE4444D42106}"/>
                </a:ext>
              </a:extLst>
            </p:cNvPr>
            <p:cNvSpPr txBox="1"/>
            <p:nvPr/>
          </p:nvSpPr>
          <p:spPr>
            <a:xfrm>
              <a:off x="1064775" y="5685670"/>
              <a:ext cx="1303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ostream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</p:grpSp>
      <p:cxnSp>
        <p:nvCxnSpPr>
          <p:cNvPr id="92" name="直接箭头连接符 91">
            <a:extLst>
              <a:ext uri="{FF2B5EF4-FFF2-40B4-BE49-F238E27FC236}">
                <a16:creationId xmlns="" xmlns:a16="http://schemas.microsoft.com/office/drawing/2014/main" id="{AB8E346A-6C09-441D-9E62-D7381223675D}"/>
              </a:ext>
            </a:extLst>
          </p:cNvPr>
          <p:cNvCxnSpPr>
            <a:stCxn id="11" idx="2"/>
            <a:endCxn id="33" idx="0"/>
          </p:cNvCxnSpPr>
          <p:nvPr/>
        </p:nvCxnSpPr>
        <p:spPr>
          <a:xfrm flipH="1">
            <a:off x="1717061" y="3113998"/>
            <a:ext cx="3348" cy="6917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="" xmlns:a16="http://schemas.microsoft.com/office/drawing/2014/main" id="{C9382C61-C8D4-48D0-B70D-39A4D4B995CE}"/>
              </a:ext>
            </a:extLst>
          </p:cNvPr>
          <p:cNvCxnSpPr>
            <a:stCxn id="48" idx="0"/>
            <a:endCxn id="33" idx="2"/>
          </p:cNvCxnSpPr>
          <p:nvPr/>
        </p:nvCxnSpPr>
        <p:spPr>
          <a:xfrm flipV="1">
            <a:off x="1716620" y="4237778"/>
            <a:ext cx="441" cy="9252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061F0E-12D3-44CD-83DD-1105F8F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ostream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4B5D1D5-C422-462A-9A8B-FF22B278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ostream</a:t>
            </a:r>
            <a:r>
              <a:rPr lang="zh-CN" altLang="en-US" sz="2400" dirty="0"/>
              <a:t>即</a:t>
            </a:r>
            <a:r>
              <a:rPr lang="en-US" altLang="zh-CN" sz="2400" dirty="0"/>
              <a:t>output stream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库中所有</a:t>
            </a:r>
            <a:r>
              <a:rPr lang="zh-CN" altLang="en-US" sz="2400" dirty="0">
                <a:solidFill>
                  <a:srgbClr val="FF0000"/>
                </a:solidFill>
              </a:rPr>
              <a:t>输出流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基类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它重载了针对</a:t>
            </a:r>
            <a:r>
              <a:rPr lang="zh-CN" altLang="en-US" sz="2400" dirty="0">
                <a:solidFill>
                  <a:srgbClr val="FF0000"/>
                </a:solidFill>
              </a:rPr>
              <a:t>基础类型</a:t>
            </a:r>
            <a:r>
              <a:rPr lang="zh-CN" altLang="en-US" sz="2400" dirty="0"/>
              <a:t>的输出流运算符（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接受不同类型的数据，再调用系统函数进行输出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3A536D"/>
                </a:solidFill>
              </a:rPr>
              <a:t>统一</a:t>
            </a:r>
            <a:r>
              <a:rPr lang="zh-CN" altLang="en-US" sz="2400" dirty="0"/>
              <a:t>了输出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，改善了</a:t>
            </a:r>
            <a:r>
              <a:rPr lang="en-US" altLang="zh-CN" sz="2400" dirty="0"/>
              <a:t>C</a:t>
            </a:r>
            <a:r>
              <a:rPr lang="zh-CN" altLang="en-US" sz="2400" dirty="0"/>
              <a:t>中输出方式混乱的状况</a:t>
            </a:r>
            <a:endParaRPr lang="en-US" altLang="zh-CN" sz="2400" dirty="0"/>
          </a:p>
          <a:p>
            <a:pPr lvl="1"/>
            <a:r>
              <a:rPr lang="en-US" altLang="zh-CN" b="1" dirty="0" err="1" smtClean="0">
                <a:solidFill>
                  <a:srgbClr val="003366"/>
                </a:solidFill>
              </a:rPr>
              <a:t>printf</a:t>
            </a:r>
            <a:r>
              <a:rPr lang="zh-CN" altLang="en-US" b="1" dirty="0" smtClean="0">
                <a:solidFill>
                  <a:srgbClr val="003366"/>
                </a:solidFill>
              </a:rPr>
              <a:t>则需要给出输出类型</a:t>
            </a:r>
            <a:endParaRPr lang="en-US" altLang="zh-CN" b="1" dirty="0">
              <a:solidFill>
                <a:srgbClr val="00336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 err="1"/>
              <a:t>cout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中内建的一个</a:t>
            </a:r>
            <a:r>
              <a:rPr lang="en-US" altLang="zh-CN" sz="2400" dirty="0" err="1"/>
              <a:t>ostream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r>
              <a:rPr lang="zh-CN" altLang="en-US" sz="2400" dirty="0"/>
              <a:t>它会将数据送到</a:t>
            </a:r>
            <a:r>
              <a:rPr lang="zh-CN" altLang="en-US" sz="2400" dirty="0">
                <a:solidFill>
                  <a:srgbClr val="FF0000"/>
                </a:solidFill>
              </a:rPr>
              <a:t>标准输出流</a:t>
            </a:r>
            <a:r>
              <a:rPr lang="zh-CN" altLang="en-US" sz="2400" dirty="0"/>
              <a:t>（一般是屏幕）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991217-A7CD-4D65-949A-690646A8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6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2A72D5-75EF-4290-980D-51B98343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318C46-0EA0-4D26-9C01-F331B85D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62" y="4057480"/>
            <a:ext cx="3096344" cy="9926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实现原理：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&lt;&lt;</a:t>
            </a:r>
            <a:r>
              <a:rPr lang="zh-CN" altLang="en-US" dirty="0"/>
              <a:t>运算符为</a:t>
            </a:r>
            <a:r>
              <a:rPr lang="zh-CN" altLang="en-US" dirty="0">
                <a:solidFill>
                  <a:srgbClr val="FF0000"/>
                </a:solidFill>
              </a:rPr>
              <a:t>左结合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C2E397A-853F-4E90-AB72-3080E1E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4018C7D-6388-4B9E-9C70-C6F03E90FEDF}"/>
              </a:ext>
            </a:extLst>
          </p:cNvPr>
          <p:cNvSpPr txBox="1"/>
          <p:nvPr/>
        </p:nvSpPr>
        <p:spPr>
          <a:xfrm>
            <a:off x="49558" y="1124744"/>
            <a:ext cx="54585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ostream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&amp; operator&lt;&lt;(char c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("%c", 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 char* 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("%s", </a:t>
            </a:r>
            <a:r>
              <a:rPr lang="en-US" altLang="zh-CN" b="1" dirty="0" err="1"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}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2424774-D02B-4C10-9070-47C89011D8D0}"/>
              </a:ext>
            </a:extLst>
          </p:cNvPr>
          <p:cNvSpPr txBox="1"/>
          <p:nvPr/>
        </p:nvSpPr>
        <p:spPr>
          <a:xfrm>
            <a:off x="246985" y="5212165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A536D"/>
                </a:solidFill>
              </a:rPr>
              <a:t>先执行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"hello"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c1</a:t>
            </a:r>
            <a:r>
              <a:rPr lang="zh-CN" altLang="en-US" sz="2400" b="1" dirty="0">
                <a:solidFill>
                  <a:srgbClr val="3A536D"/>
                </a:solidFill>
              </a:rPr>
              <a:t>（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再执行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' '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FF0000"/>
                </a:solidFill>
              </a:rPr>
              <a:t>第一个函数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</a:rPr>
              <a:t> (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最后执行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"world"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C1B239E7-05B4-4DF8-8AE9-E73EFF742FF4}"/>
              </a:ext>
            </a:extLst>
          </p:cNvPr>
          <p:cNvSpPr txBox="1"/>
          <p:nvPr/>
        </p:nvSpPr>
        <p:spPr>
          <a:xfrm>
            <a:off x="5642186" y="1794797"/>
            <a:ext cx="36708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</a:t>
            </a:r>
            <a:r>
              <a:rPr lang="en-US" altLang="zh-CN" b="1" dirty="0" smtClean="0">
                <a:latin typeface="Consolas" panose="020B0609020204030204" pitchFamily="49" charset="0"/>
              </a:rPr>
              <a:t>()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"hello" &lt;&lt; ' '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 &lt;&lt; "world";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  <a:p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7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C08340-8D2E-4823-B5D8-EF78CC17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D8677D-7DBD-453A-AB23-768F76C1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251381"/>
            <a:ext cx="8047806" cy="665452"/>
          </a:xfrm>
        </p:spPr>
        <p:txBody>
          <a:bodyPr/>
          <a:lstStyle/>
          <a:p>
            <a:r>
              <a:rPr lang="zh-CN" altLang="en-US" dirty="0"/>
              <a:t>如何格式化输出 </a:t>
            </a:r>
            <a:r>
              <a:rPr lang="mr-IN" altLang="zh-CN" dirty="0"/>
              <a:t>–</a:t>
            </a:r>
            <a:r>
              <a:rPr lang="en-US" altLang="zh-CN" dirty="0"/>
              <a:t> include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5DFB08D-AD7C-4779-9F7E-0705E39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A3F11355-DC2B-46FC-A0B8-0B26EEBF7EF8}"/>
              </a:ext>
            </a:extLst>
          </p:cNvPr>
          <p:cNvSpPr txBox="1"/>
          <p:nvPr/>
        </p:nvSpPr>
        <p:spPr>
          <a:xfrm>
            <a:off x="954510" y="1916833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fixed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浮点数，小数有效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6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位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2018.000000 0.000100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scientific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科学计数法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2.018000e+03 1.000000e-04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defaultfloat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还原默认输出格式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(2) &lt;&lt; 3.1415926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输出精度设置为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，包括整数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小数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-&gt; 3.1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oct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" "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hex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八进制输出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14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 十六进制输出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c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还原十进制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sz="2000" b="1" dirty="0">
                <a:latin typeface="Consolas" panose="020B0609020204030204" pitchFamily="49" charset="0"/>
              </a:rPr>
              <a:t>(3)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setfill</a:t>
            </a:r>
            <a:r>
              <a:rPr lang="en-US" altLang="zh-CN" sz="2000" b="1" dirty="0">
                <a:latin typeface="Consolas" panose="020B0609020204030204" pitchFamily="49" charset="0"/>
              </a:rPr>
              <a:t>('*') &lt;&lt; 5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设置对齐长度为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，对齐字符为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* -&gt; **5</a:t>
            </a:r>
          </a:p>
        </p:txBody>
      </p:sp>
    </p:spTree>
    <p:extLst>
      <p:ext uri="{BB962C8B-B14F-4D97-AF65-F5344CB8AC3E}">
        <p14:creationId xmlns:p14="http://schemas.microsoft.com/office/powerpoint/2010/main" val="23895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C08340-8D2E-4823-B5D8-EF78CC17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6D8677D-7DBD-453A-AB23-768F76C1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1"/>
            <a:ext cx="8047806" cy="2664296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setprecision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&lt;&lt;</a:t>
            </a:r>
            <a:r>
              <a:rPr lang="ja-JP" altLang="en-US" dirty="0"/>
              <a:t> </a:t>
            </a:r>
            <a:r>
              <a:rPr lang="en-US" altLang="ja-JP" dirty="0"/>
              <a:t>1.05 &lt;&lt; </a:t>
            </a:r>
            <a:r>
              <a:rPr lang="en-US" altLang="ja-JP" dirty="0" err="1"/>
              <a:t>endl</a:t>
            </a:r>
            <a:r>
              <a:rPr lang="en-US" altLang="ja-JP" dirty="0"/>
              <a:t>;</a:t>
            </a:r>
          </a:p>
          <a:p>
            <a:pPr lvl="1"/>
            <a:r>
              <a:rPr lang="zh-CN" altLang="en-US" dirty="0"/>
              <a:t>保留</a:t>
            </a:r>
            <a:r>
              <a:rPr lang="en-US" altLang="zh-CN" dirty="0"/>
              <a:t>2</a:t>
            </a:r>
            <a:r>
              <a:rPr lang="zh-CN" altLang="en-US" dirty="0"/>
              <a:t>位精度，输出</a:t>
            </a:r>
            <a:r>
              <a:rPr lang="en-US" altLang="zh-CN" dirty="0"/>
              <a:t>1.1</a:t>
            </a:r>
          </a:p>
          <a:p>
            <a:r>
              <a:rPr lang="zh-CN" altLang="en-US" dirty="0"/>
              <a:t>如何实现？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标准中未定义，不同编译器有自己的实现方式</a:t>
            </a:r>
            <a:endParaRPr lang="en-US" altLang="zh-CN" dirty="0"/>
          </a:p>
          <a:p>
            <a:pPr lvl="1"/>
            <a:r>
              <a:rPr lang="zh-CN" altLang="en-US" dirty="0"/>
              <a:t>一种实现方式的示例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5DFB08D-AD7C-4779-9F7E-0705E39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9062AED-DE4A-4989-951C-216B4BAF2471}"/>
              </a:ext>
            </a:extLst>
          </p:cNvPr>
          <p:cNvSpPr txBox="1"/>
          <p:nvPr/>
        </p:nvSpPr>
        <p:spPr>
          <a:xfrm>
            <a:off x="1763688" y="4123997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p) : precision(p) {}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friend 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8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2E131D-1A61-4E64-86B9-F818156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流操纵算子</a:t>
            </a:r>
            <a:r>
              <a:rPr lang="en-US" altLang="zh-CN" sz="3200" dirty="0"/>
              <a:t>(stream manipulator)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6B658E5-2B26-4849-AE4D-0154B4DA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62" y="1844824"/>
            <a:ext cx="3056804" cy="4439703"/>
          </a:xfrm>
        </p:spPr>
        <p:txBody>
          <a:bodyPr/>
          <a:lstStyle/>
          <a:p>
            <a:r>
              <a:rPr lang="zh-CN" altLang="en-US" dirty="0"/>
              <a:t>借助辅助类，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设置成员变量</a:t>
            </a:r>
            <a:endParaRPr lang="en-US" altLang="zh-CN" dirty="0"/>
          </a:p>
          <a:p>
            <a:r>
              <a:rPr lang="zh-CN" altLang="en-US" dirty="0"/>
              <a:t>这种类叫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流操纵算子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0F1FA33-1F7F-442D-92D0-832403B6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CF9848D-3AAA-469F-903B-6E7A06871F58}"/>
              </a:ext>
            </a:extLst>
          </p:cNvPr>
          <p:cNvSpPr txBox="1"/>
          <p:nvPr/>
        </p:nvSpPr>
        <p:spPr>
          <a:xfrm>
            <a:off x="395536" y="1700808"/>
            <a:ext cx="509626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ostream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记录流的状态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latin typeface="Consolas" panose="020B0609020204030204" pitchFamily="49" charset="0"/>
              </a:rPr>
              <a:t>&amp;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(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 &amp;m)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m.precision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32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(2);</a:t>
            </a:r>
            <a:endParaRPr lang="zh-CN" altLang="en-US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79FA72-53A9-48EA-A329-757A2E88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B58C30-03BA-42BD-86B7-625807C6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84" y="1295221"/>
            <a:ext cx="8047806" cy="532271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标准中</a:t>
            </a:r>
            <a:r>
              <a:rPr lang="en-US" altLang="zh-CN" dirty="0" err="1"/>
              <a:t>endl</a:t>
            </a:r>
            <a:r>
              <a:rPr lang="zh-CN" altLang="en-US" dirty="0"/>
              <a:t>的声明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endl</a:t>
            </a:r>
            <a:r>
              <a:rPr lang="zh-CN" altLang="en-US" dirty="0"/>
              <a:t>是一个函数</a:t>
            </a:r>
            <a:endParaRPr lang="en-US" altLang="zh-CN" dirty="0"/>
          </a:p>
          <a:p>
            <a:pPr lvl="1"/>
            <a:r>
              <a:rPr lang="zh-CN" altLang="en-US" dirty="0"/>
              <a:t>等同于输出</a:t>
            </a:r>
            <a:r>
              <a:rPr lang="en-US" altLang="zh-CN" dirty="0"/>
              <a:t>'\n'</a:t>
            </a:r>
            <a:r>
              <a:rPr lang="zh-CN" altLang="en-US" dirty="0"/>
              <a:t>，再清空缓冲区 </a:t>
            </a:r>
            <a:r>
              <a:rPr lang="en-US" altLang="zh-CN" dirty="0" err="1"/>
              <a:t>os.flush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可以调用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缓冲区</a:t>
            </a:r>
            <a:endParaRPr lang="en-US" altLang="zh-CN" dirty="0"/>
          </a:p>
          <a:p>
            <a:pPr lvl="1"/>
            <a:r>
              <a:rPr lang="zh-CN" altLang="en-US" dirty="0"/>
              <a:t>目的是减少外部读写次数</a:t>
            </a:r>
            <a:endParaRPr lang="en-US" altLang="zh-CN" dirty="0"/>
          </a:p>
          <a:p>
            <a:pPr lvl="1"/>
            <a:r>
              <a:rPr lang="zh-CN" altLang="en-US" dirty="0"/>
              <a:t>写文件时，只有清空缓冲区或关闭文件才能保证内容正确写入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16EB8A7-1F8A-4557-876C-4D962084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3674040-EE9D-457F-A46A-C3210BE0C751}"/>
              </a:ext>
            </a:extLst>
          </p:cNvPr>
          <p:cNvSpPr txBox="1"/>
          <p:nvPr/>
        </p:nvSpPr>
        <p:spPr>
          <a:xfrm>
            <a:off x="1856280" y="3092927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os.put</a:t>
            </a:r>
            <a:r>
              <a:rPr lang="en-US" altLang="zh-CN" sz="2000" b="1" dirty="0">
                <a:latin typeface="Consolas" panose="020B0609020204030204" pitchFamily="49" charset="0"/>
              </a:rPr>
              <a:t>('\n');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03648" y="3095540"/>
            <a:ext cx="4882802" cy="1557596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16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EE506A-7E85-443C-AB43-545474DC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9B6E5EA-A39E-4734-9651-C2210341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endl</a:t>
            </a:r>
            <a:r>
              <a:rPr lang="zh-CN" altLang="en-US" dirty="0"/>
              <a:t>同时也是流操纵算子，如何实现？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一种实现方式的示例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20B6F7B-6BE3-45D8-91E0-306F9D1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5860947-75AF-4E0B-833C-525BF2105240}"/>
              </a:ext>
            </a:extLst>
          </p:cNvPr>
          <p:cNvSpPr txBox="1"/>
          <p:nvPr/>
        </p:nvSpPr>
        <p:spPr>
          <a:xfrm>
            <a:off x="1115616" y="3700173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ostream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&amp; 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		(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ostream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&amp; (*op)(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ostream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&amp;)) 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函数指针作为参数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return 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(*op)(*this);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395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8.1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8.2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en-US" altLang="zh-CN" dirty="0"/>
              <a:t>8.3 </a:t>
            </a:r>
            <a:r>
              <a:rPr lang="zh-CN" altLang="en-US" dirty="0"/>
              <a:t>函数对象</a:t>
            </a:r>
            <a:endParaRPr lang="en-US" altLang="zh-CN" dirty="0"/>
          </a:p>
          <a:p>
            <a:r>
              <a:rPr lang="en-US" altLang="zh-CN" dirty="0"/>
              <a:t>8.4 </a:t>
            </a:r>
            <a:r>
              <a:rPr lang="zh-CN" altLang="en-US" dirty="0"/>
              <a:t>智能指针与引用计数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以下课后有兴趣自学</a:t>
            </a:r>
          </a:p>
          <a:p>
            <a:r>
              <a:rPr lang="en-US" altLang="zh-CN" dirty="0"/>
              <a:t>8.5 lambda</a:t>
            </a:r>
            <a:r>
              <a:rPr lang="zh-CN" altLang="en-US" dirty="0"/>
              <a:t>表达式和</a:t>
            </a:r>
            <a:r>
              <a:rPr lang="en-US" altLang="zh-CN" dirty="0"/>
              <a:t>STL</a:t>
            </a:r>
            <a:r>
              <a:rPr lang="zh-CN" altLang="en-US" dirty="0"/>
              <a:t>函数封装</a:t>
            </a:r>
            <a:endParaRPr lang="en-US" altLang="zh-CN" dirty="0"/>
          </a:p>
          <a:p>
            <a:r>
              <a:rPr lang="en-US" altLang="zh-CN" dirty="0"/>
              <a:t>8.6 </a:t>
            </a:r>
            <a:r>
              <a:rPr lang="zh-CN" altLang="en-US" dirty="0"/>
              <a:t>字符串处理与正则表达式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B0ED59-FA4B-41A6-AADB-3F70D4EF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8F53FB7-1DCB-4BD5-8D81-A27967C1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注意重载流运算符的方式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&amp;c)</a:t>
            </a:r>
          </a:p>
          <a:p>
            <a:pPr marL="457200" lvl="1" indent="0">
              <a:buNone/>
            </a:pPr>
            <a:r>
              <a:rPr lang="en-US" altLang="zh-CN" sz="2000" dirty="0"/>
              <a:t>friend 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r>
              <a:rPr lang="zh-CN" altLang="en-US" dirty="0"/>
              <a:t>为什么重载流运算符要返回引用？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避免复制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 err="1"/>
              <a:t>ostream</a:t>
            </a:r>
            <a:r>
              <a:rPr lang="zh-CN" altLang="en-US" dirty="0"/>
              <a:t>的拷贝构造函数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 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ostream</a:t>
            </a:r>
            <a:r>
              <a:rPr lang="en-US" altLang="zh-CN" dirty="0"/>
              <a:t>&amp;) = 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ostream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&amp;&amp; x);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禁止复制、只允许移动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仅使用</a:t>
            </a:r>
            <a:r>
              <a:rPr lang="en-US" altLang="zh-CN" dirty="0" err="1"/>
              <a:t>cout</a:t>
            </a:r>
            <a:r>
              <a:rPr lang="zh-CN" altLang="en-US" dirty="0"/>
              <a:t>一个全局对象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AF3D02-399B-4F0A-9727-958A78DB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10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A63002-83B3-4F1E-9FBB-28C1064F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CA24F1-8ABB-4502-92A4-F96AA013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为什么只能使用一个对象？</a:t>
            </a:r>
            <a:endParaRPr lang="en-US" altLang="zh-CN" dirty="0"/>
          </a:p>
          <a:p>
            <a:pPr lvl="1"/>
            <a:r>
              <a:rPr lang="zh-CN" altLang="en-US" dirty="0"/>
              <a:t>减少复制开销</a:t>
            </a:r>
            <a:endParaRPr lang="en-US" altLang="zh-CN" dirty="0"/>
          </a:p>
          <a:p>
            <a:pPr lvl="1"/>
            <a:r>
              <a:rPr lang="zh-CN" altLang="en-US" dirty="0"/>
              <a:t>一个对象对应一个标准输出，符合</a:t>
            </a:r>
            <a:r>
              <a:rPr lang="en-US" altLang="zh-CN" dirty="0"/>
              <a:t>OOP</a:t>
            </a:r>
            <a:r>
              <a:rPr lang="zh-CN" altLang="en-US" dirty="0"/>
              <a:t>思想</a:t>
            </a:r>
            <a:endParaRPr lang="en-US" altLang="zh-CN" dirty="0"/>
          </a:p>
          <a:p>
            <a:pPr lvl="1"/>
            <a:r>
              <a:rPr lang="zh-CN" altLang="en-US" dirty="0"/>
              <a:t>多个对象之间</a:t>
            </a:r>
            <a:r>
              <a:rPr lang="zh-CN" altLang="en-US" dirty="0">
                <a:solidFill>
                  <a:srgbClr val="FF0000"/>
                </a:solidFill>
              </a:rPr>
              <a:t>无法同步输出状态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是否能做得更好？</a:t>
            </a:r>
            <a:endParaRPr lang="en-US" altLang="zh-CN" dirty="0"/>
          </a:p>
          <a:p>
            <a:pPr lvl="1"/>
            <a:r>
              <a:rPr lang="zh-CN" altLang="en-US" dirty="0"/>
              <a:t>全局对象往往引入初始化顺序问题</a:t>
            </a:r>
            <a:endParaRPr lang="en-US" altLang="zh-CN" dirty="0"/>
          </a:p>
          <a:p>
            <a:pPr lvl="1"/>
            <a:r>
              <a:rPr lang="zh-CN" altLang="en-US" dirty="0"/>
              <a:t>单件模式（</a:t>
            </a:r>
            <a:r>
              <a:rPr lang="en-US" altLang="zh-CN" dirty="0"/>
              <a:t>Singleton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在之后的设计模式中会介绍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E66CA08-BD41-40A8-B6F3-FD42B0D4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74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7B8B14-315E-4FFF-8F88-4A1EF91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文件输入输出流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BE76190-5FDB-41F8-B3CA-7336F521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74" y="1432695"/>
            <a:ext cx="8377014" cy="5112568"/>
          </a:xfrm>
        </p:spPr>
        <p:txBody>
          <a:bodyPr/>
          <a:lstStyle/>
          <a:p>
            <a:r>
              <a:rPr lang="zh-CN" altLang="en-US" dirty="0"/>
              <a:t>以文件输入流作为例子</a:t>
            </a:r>
            <a:endParaRPr lang="en-US" altLang="zh-CN" dirty="0"/>
          </a:p>
          <a:p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zh-CN" altLang="en-US" dirty="0"/>
              <a:t>功能是从文件中读入数据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打开文件</a:t>
            </a:r>
            <a:endParaRPr lang="en-US" altLang="zh-CN" dirty="0"/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ifs("input.txt");</a:t>
            </a: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</a:t>
            </a:r>
            <a:r>
              <a:rPr lang="en-US" altLang="zh-CN" dirty="0" err="1"/>
              <a:t>binary.bin</a:t>
            </a:r>
            <a:r>
              <a:rPr lang="en-US" altLang="zh-CN" dirty="0"/>
              <a:t>", </a:t>
            </a:r>
            <a:r>
              <a:rPr lang="en-US" altLang="zh-CN" dirty="0" err="1"/>
              <a:t>ifstream</a:t>
            </a:r>
            <a:r>
              <a:rPr lang="en-US" altLang="zh-CN" dirty="0"/>
              <a:t>::binary);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以二进制形式打开文件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ifs;</a:t>
            </a:r>
            <a:br>
              <a:rPr lang="en-US" altLang="zh-CN" dirty="0"/>
            </a:br>
            <a:r>
              <a:rPr lang="en-US" altLang="zh-CN" dirty="0" err="1"/>
              <a:t>ifs.open</a:t>
            </a:r>
            <a:r>
              <a:rPr lang="en-US" altLang="zh-CN" dirty="0"/>
              <a:t>("file")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//do something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ifs.close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97CB42B-3C73-42B9-826C-5EBC3BF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55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BD46305-F328-4C53-A16D-8B181DE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读入示例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66FE8B1-14C9-4F38-AE6C-B2A92478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EC504F-EF29-4798-8FDE-C9B5FDD7D572}"/>
              </a:ext>
            </a:extLst>
          </p:cNvPr>
          <p:cNvSpPr txBox="1"/>
          <p:nvPr/>
        </p:nvSpPr>
        <p:spPr>
          <a:xfrm>
            <a:off x="529502" y="1361072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2000" b="1" dirty="0">
                <a:latin typeface="Consolas" panose="020B0609020204030204" pitchFamily="49" charset="0"/>
              </a:rPr>
              <a:t> ifs("input.txt");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while(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ifs</a:t>
            </a:r>
            <a:r>
              <a:rPr lang="en-US" altLang="zh-CN" sz="2000" b="1" dirty="0">
                <a:latin typeface="Consolas" panose="020B0609020204030204" pitchFamily="49" charset="0"/>
              </a:rPr>
              <a:t>) {			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判断文件是否到末尾 利用了重载的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运算符</a:t>
            </a:r>
            <a:endParaRPr lang="zh-CN" altLang="en-US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ifs &gt;&gt;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altLang="zh-CN" sz="2000" b="1" dirty="0">
                <a:latin typeface="Consolas" panose="020B0609020204030204" pitchFamily="49" charset="0"/>
              </a:rPr>
              <a:t>;  	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除去前导空格 </a:t>
            </a:r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ws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也是流操纵算子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c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ifs.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sz="2000" b="1" dirty="0">
                <a:latin typeface="Consolas" panose="020B0609020204030204" pitchFamily="49" charset="0"/>
              </a:rPr>
              <a:t>();	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检查下一个字符，但不读取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(c == EOF) break;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2000" b="1" dirty="0">
                <a:latin typeface="Consolas" panose="020B0609020204030204" pitchFamily="49" charset="0"/>
              </a:rPr>
              <a:t>(c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))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 </a:t>
            </a:r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//&lt;</a:t>
            </a:r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库</a:t>
            </a:r>
            <a:r>
              <a:rPr lang="zh-CN" alt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函数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ifs &gt;&gt; n;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"Read a number: " &lt;&lt; n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 else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string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ifs &gt;&gt;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"Read a word: "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4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9A53F1-D976-4BC7-934C-C5F3FA7D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DF22F69-FE06-4C30-B61F-5CDABE8B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(ifs,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/>
            <a:r>
              <a:rPr lang="zh-CN" altLang="en-US" dirty="0"/>
              <a:t>故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仍然有效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其他操作</a:t>
            </a:r>
            <a:endParaRPr lang="en-US" altLang="zh-CN" dirty="0"/>
          </a:p>
          <a:p>
            <a:pPr lvl="1"/>
            <a:r>
              <a:rPr lang="en-US" altLang="zh-CN" dirty="0"/>
              <a:t>get()     </a:t>
            </a:r>
            <a:r>
              <a:rPr lang="zh-CN" altLang="en-US" dirty="0"/>
              <a:t>读取一个字符</a:t>
            </a:r>
            <a:endParaRPr lang="en-US" altLang="zh-CN" dirty="0"/>
          </a:p>
          <a:p>
            <a:pPr lvl="1"/>
            <a:r>
              <a:rPr lang="en-US" altLang="zh-CN" dirty="0"/>
              <a:t>ignore(</a:t>
            </a:r>
            <a:r>
              <a:rPr lang="en-US" altLang="zh-CN" dirty="0" err="1"/>
              <a:t>int</a:t>
            </a:r>
            <a:r>
              <a:rPr lang="en-US" altLang="zh-CN" dirty="0"/>
              <a:t> n=1,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delim</a:t>
            </a:r>
            <a:r>
              <a:rPr lang="en-US" altLang="zh-CN" dirty="0"/>
              <a:t>=EOF)</a:t>
            </a:r>
            <a:br>
              <a:rPr lang="en-US" altLang="zh-CN" dirty="0"/>
            </a:br>
            <a:r>
              <a:rPr lang="en-US" altLang="zh-CN" dirty="0"/>
              <a:t>	    </a:t>
            </a:r>
            <a:r>
              <a:rPr lang="zh-CN" altLang="en-US" dirty="0"/>
              <a:t>丢弃</a:t>
            </a:r>
            <a:r>
              <a:rPr lang="en-US" altLang="zh-CN" dirty="0"/>
              <a:t>n</a:t>
            </a:r>
            <a:r>
              <a:rPr lang="zh-CN" altLang="en-US" dirty="0"/>
              <a:t>个字符，或者直至碰到</a:t>
            </a:r>
            <a:r>
              <a:rPr lang="en-US" altLang="zh-CN" dirty="0" err="1"/>
              <a:t>delim</a:t>
            </a:r>
            <a:r>
              <a:rPr lang="zh-CN" altLang="en-US" dirty="0"/>
              <a:t>分隔符</a:t>
            </a:r>
            <a:endParaRPr lang="en-US" altLang="zh-CN" dirty="0"/>
          </a:p>
          <a:p>
            <a:pPr lvl="1"/>
            <a:r>
              <a:rPr lang="en-US" altLang="zh-CN" dirty="0"/>
              <a:t>peek()    </a:t>
            </a:r>
            <a:r>
              <a:rPr lang="zh-CN" altLang="en-US" dirty="0"/>
              <a:t>查看下一个字符</a:t>
            </a:r>
            <a:endParaRPr lang="en-US" altLang="zh-CN" dirty="0"/>
          </a:p>
          <a:p>
            <a:pPr lvl="1"/>
            <a:r>
              <a:rPr lang="en-US" altLang="zh-CN" dirty="0" err="1"/>
              <a:t>putback</a:t>
            </a:r>
            <a:r>
              <a:rPr lang="en-US" altLang="zh-CN" dirty="0"/>
              <a:t>(char c)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 err="1"/>
              <a:t>unget</a:t>
            </a:r>
            <a:r>
              <a:rPr lang="en-US" altLang="zh-CN" dirty="0"/>
              <a:t>()  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B587828-C447-4A07-B138-2BB7AD1F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43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F9A2FE-F1CC-4632-A36F-F7B3C73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scanf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FBE1E8-178B-43EF-A410-D23361EF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262541"/>
            <a:ext cx="8047806" cy="5299173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C++</a:t>
            </a:r>
            <a:r>
              <a:rPr lang="zh-CN" altLang="en-US" dirty="0"/>
              <a:t>使用流输入取代了</a:t>
            </a:r>
            <a:r>
              <a:rPr lang="en-US" altLang="zh-CN" dirty="0" err="1"/>
              <a:t>scanf</a:t>
            </a:r>
            <a:endParaRPr lang="en-US" altLang="zh-CN" dirty="0"/>
          </a:p>
          <a:p>
            <a:pPr lvl="1"/>
            <a:r>
              <a:rPr lang="en-US" altLang="zh-CN" sz="2800" dirty="0" err="1"/>
              <a:t>scanf</a:t>
            </a:r>
            <a:r>
              <a:rPr lang="zh-CN" altLang="en-US" sz="2800" dirty="0"/>
              <a:t>不友好，不同类型要使用不同的标识符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%d %</a:t>
            </a:r>
            <a:r>
              <a:rPr lang="en-US" altLang="zh-CN" dirty="0" err="1">
                <a:solidFill>
                  <a:srgbClr val="FF0000"/>
                </a:solidFill>
              </a:rPr>
              <a:t>hd</a:t>
            </a:r>
            <a:r>
              <a:rPr lang="en-US" altLang="zh-CN" dirty="0">
                <a:solidFill>
                  <a:srgbClr val="FF0000"/>
                </a:solidFill>
              </a:rPr>
              <a:t> %f %</a:t>
            </a:r>
            <a:r>
              <a:rPr lang="en-US" altLang="zh-CN" dirty="0" err="1">
                <a:solidFill>
                  <a:srgbClr val="FF0000"/>
                </a:solidFill>
              </a:rPr>
              <a:t>lf</a:t>
            </a:r>
            <a:r>
              <a:rPr lang="en-US" altLang="zh-CN" dirty="0">
                <a:solidFill>
                  <a:srgbClr val="FF0000"/>
                </a:solidFill>
              </a:rPr>
              <a:t> %s</a:t>
            </a:r>
            <a:r>
              <a:rPr lang="en-US" altLang="zh-CN" dirty="0"/>
              <a:t>", &amp;</a:t>
            </a:r>
            <a:r>
              <a:rPr lang="en-US" altLang="zh-CN" dirty="0" err="1"/>
              <a:t>i</a:t>
            </a:r>
            <a:r>
              <a:rPr lang="en-US" altLang="zh-CN" dirty="0"/>
              <a:t>, &amp;s, &amp;f, &amp;d, name);</a:t>
            </a:r>
          </a:p>
          <a:p>
            <a:pPr marL="914400" lvl="2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i</a:t>
            </a:r>
            <a:r>
              <a:rPr lang="en-US" altLang="zh-CN" dirty="0"/>
              <a:t> &gt;&gt; s &gt;&gt; f &gt;&gt; d &gt;&gt; name;</a:t>
            </a:r>
          </a:p>
          <a:p>
            <a:pPr lvl="1"/>
            <a:r>
              <a:rPr lang="zh-CN" altLang="en-US" sz="2800" dirty="0"/>
              <a:t>安全性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("%d %d", &amp;a);  </a:t>
            </a:r>
            <a:r>
              <a:rPr lang="en-US" altLang="zh-CN" sz="2400" dirty="0">
                <a:solidFill>
                  <a:schemeClr val="accent1"/>
                </a:solidFill>
              </a:rPr>
              <a:t>//</a:t>
            </a:r>
            <a:r>
              <a:rPr lang="zh-CN" altLang="en-US" sz="2400" dirty="0">
                <a:solidFill>
                  <a:schemeClr val="accent1"/>
                </a:solidFill>
              </a:rPr>
              <a:t>可能写入非法内存</a:t>
            </a:r>
            <a:endParaRPr lang="en-US" altLang="zh-CN" sz="2400" dirty="0"/>
          </a:p>
          <a:p>
            <a:pPr lvl="1"/>
            <a:r>
              <a:rPr lang="zh-CN" altLang="en-US" sz="2800" dirty="0"/>
              <a:t>可拓展性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MyClass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;</a:t>
            </a:r>
          </a:p>
          <a:p>
            <a:pPr marL="914400" lvl="2" indent="0">
              <a:buNone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</a:t>
            </a:r>
            <a:r>
              <a:rPr lang="en-US" altLang="zh-CN" sz="2400" dirty="0" err="1"/>
              <a:t>obj</a:t>
            </a:r>
            <a:endParaRPr lang="en-US" altLang="zh-CN" sz="2400" dirty="0"/>
          </a:p>
          <a:p>
            <a:pPr lvl="1"/>
            <a:r>
              <a:rPr lang="zh-CN" altLang="en-US" sz="2800" dirty="0"/>
              <a:t>性能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zh-CN" altLang="en-US" sz="2400" dirty="0"/>
              <a:t>在运行期间需要对格式字符串进行解析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 err="1"/>
              <a:t>istream</a:t>
            </a:r>
            <a:r>
              <a:rPr lang="zh-CN" altLang="en-US" sz="2400" dirty="0"/>
              <a:t>在编译期间已经解析完毕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03C55A2-A6BD-4FA8-BB58-F4DDD32C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11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FA7C1D-A202-454C-A084-FE8E600C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字符串输入输出流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A7881E-AB98-4C5B-ACD1-F7BCA82E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75356"/>
            <a:ext cx="8047806" cy="4749029"/>
          </a:xfrm>
        </p:spPr>
        <p:txBody>
          <a:bodyPr/>
          <a:lstStyle/>
          <a:p>
            <a:r>
              <a:rPr lang="zh-CN" altLang="en-US" dirty="0"/>
              <a:t>以输入输出流作为例子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是</a:t>
            </a:r>
            <a:r>
              <a:rPr lang="en-US" altLang="zh-CN" dirty="0"/>
              <a:t>iostream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继承于</a:t>
            </a:r>
            <a:r>
              <a:rPr lang="en-US" altLang="zh-CN" dirty="0" err="1"/>
              <a:t>istream</a:t>
            </a:r>
            <a:r>
              <a:rPr lang="zh-CN" altLang="en-US" dirty="0"/>
              <a:t>和</a:t>
            </a:r>
            <a:r>
              <a:rPr lang="en-US" altLang="zh-CN" dirty="0" err="1"/>
              <a:t>ostream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实现了输入输出流双方的接口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362AB4E-A4E0-4FA4-A0AD-923541A5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1DED4606-7E83-499E-A8E7-C61F936887DF}"/>
              </a:ext>
            </a:extLst>
          </p:cNvPr>
          <p:cNvGrpSpPr/>
          <p:nvPr/>
        </p:nvGrpSpPr>
        <p:grpSpPr>
          <a:xfrm>
            <a:off x="2663597" y="3840748"/>
            <a:ext cx="5051034" cy="2425156"/>
            <a:chOff x="1415252" y="3665711"/>
            <a:chExt cx="4505140" cy="2260816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F499B074-5D0D-42A0-97C0-77E71585E73D}"/>
                </a:ext>
              </a:extLst>
            </p:cNvPr>
            <p:cNvSpPr/>
            <p:nvPr/>
          </p:nvSpPr>
          <p:spPr>
            <a:xfrm>
              <a:off x="1419042" y="366571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istream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A24DAD4B-ED38-463C-BC31-533580106AB2}"/>
                </a:ext>
              </a:extLst>
            </p:cNvPr>
            <p:cNvSpPr/>
            <p:nvPr/>
          </p:nvSpPr>
          <p:spPr>
            <a:xfrm>
              <a:off x="1415694" y="45633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iostream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6BC6AF03-DC4A-4E26-BB45-88FB53117499}"/>
                </a:ext>
              </a:extLst>
            </p:cNvPr>
            <p:cNvSpPr/>
            <p:nvPr/>
          </p:nvSpPr>
          <p:spPr>
            <a:xfrm>
              <a:off x="1415252" y="5494479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B75833F9-C7BF-4755-908F-AFBEAE43679E}"/>
                </a:ext>
              </a:extLst>
            </p:cNvPr>
            <p:cNvSpPr/>
            <p:nvPr/>
          </p:nvSpPr>
          <p:spPr>
            <a:xfrm>
              <a:off x="4487736" y="4567366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stringstream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6D9BF823-FFEC-4882-85BF-C96CC6A493E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2848350" y="4779357"/>
              <a:ext cx="1639386" cy="40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="" xmlns:a16="http://schemas.microsoft.com/office/drawing/2014/main" id="{F8C6F36B-464F-42DF-87BD-C0D39B8C9E7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2132023" y="4097759"/>
              <a:ext cx="3347" cy="4655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A33A2837-381E-4E82-A81C-3D5ABE0720D2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2131580" y="4995381"/>
              <a:ext cx="442" cy="4990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F6C8221-44CC-4548-8D92-4D40097C4AB2}"/>
              </a:ext>
            </a:extLst>
          </p:cNvPr>
          <p:cNvSpPr txBox="1"/>
          <p:nvPr/>
        </p:nvSpPr>
        <p:spPr>
          <a:xfrm>
            <a:off x="797604" y="47109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多重继承！</a:t>
            </a:r>
          </a:p>
        </p:txBody>
      </p:sp>
    </p:spTree>
    <p:extLst>
      <p:ext uri="{BB962C8B-B14F-4D97-AF65-F5344CB8AC3E}">
        <p14:creationId xmlns:p14="http://schemas.microsoft.com/office/powerpoint/2010/main" val="2903951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95612-9042-44FE-A517-D8985FB0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9AE068-4FD8-44D7-8F0E-305B9A56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r>
              <a:rPr lang="zh-CN" altLang="en-US" dirty="0"/>
              <a:t>顾名思义</a:t>
            </a:r>
            <a:endParaRPr lang="en-US" altLang="zh-CN" dirty="0"/>
          </a:p>
          <a:p>
            <a:pPr lvl="1"/>
            <a:r>
              <a:rPr lang="zh-CN" altLang="en-US" dirty="0"/>
              <a:t>它在对象内部维护了一个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使用流输出函数可以将数据写入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使用流输入函数可以从</a:t>
            </a:r>
            <a:r>
              <a:rPr lang="en-US" altLang="zh-CN" dirty="0"/>
              <a:t>buffer</a:t>
            </a:r>
            <a:r>
              <a:rPr lang="zh-CN" altLang="en-US" dirty="0"/>
              <a:t>中读出数据</a:t>
            </a:r>
            <a:endParaRPr lang="en-US" altLang="zh-CN" dirty="0"/>
          </a:p>
          <a:p>
            <a:r>
              <a:rPr lang="zh-CN" altLang="en-US" dirty="0"/>
              <a:t>一般用于程序内部的字符串操作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; //</a:t>
            </a:r>
            <a:r>
              <a:rPr lang="zh-CN" altLang="en-US" dirty="0"/>
              <a:t>空字符串流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 //</a:t>
            </a:r>
            <a:r>
              <a:rPr lang="zh-CN" altLang="en-US" dirty="0"/>
              <a:t>以字符串初始化流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6AEDBA6-8109-48F3-8355-452A14AE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30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173C8B-FB22-4590-9653-C92ED268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6EF0E38-A3D7-4911-BA19-6ABC0194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69506"/>
            <a:ext cx="8047806" cy="2308323"/>
          </a:xfrm>
        </p:spPr>
        <p:txBody>
          <a:bodyPr/>
          <a:lstStyle/>
          <a:p>
            <a:r>
              <a:rPr lang="zh-CN" altLang="en-US" dirty="0"/>
              <a:t>可以连接字符串</a:t>
            </a:r>
            <a:endParaRPr lang="en-US" altLang="zh-CN" dirty="0"/>
          </a:p>
          <a:p>
            <a:r>
              <a:rPr lang="zh-CN" altLang="en-US" dirty="0"/>
              <a:t>可以将字符串转换为其他类型的数据</a:t>
            </a:r>
            <a:endParaRPr lang="en-US" altLang="zh-CN" dirty="0"/>
          </a:p>
          <a:p>
            <a:r>
              <a:rPr lang="zh-CN" altLang="en-US" dirty="0"/>
              <a:t>配合流操作算子，可以达到格式化输出效果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7653257-0864-49DE-AC4C-3C968B90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FE67E14-0178-4FF4-BEA5-6AF281A5981C}"/>
              </a:ext>
            </a:extLst>
          </p:cNvPr>
          <p:cNvSpPr txBox="1"/>
          <p:nvPr/>
        </p:nvSpPr>
        <p:spPr>
          <a:xfrm>
            <a:off x="1214071" y="1411190"/>
            <a:ext cx="7246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ss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ss</a:t>
            </a:r>
            <a:r>
              <a:rPr lang="en-US" altLang="zh-CN" sz="2400" dirty="0">
                <a:latin typeface="Consolas" panose="020B0609020204030204" pitchFamily="49" charset="0"/>
              </a:rPr>
              <a:t> &lt;&lt; "10";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ss</a:t>
            </a:r>
            <a:r>
              <a:rPr lang="en-US" altLang="zh-CN" sz="2400" dirty="0">
                <a:latin typeface="Consolas" panose="020B0609020204030204" pitchFamily="49" charset="0"/>
              </a:rPr>
              <a:t> &lt;&lt; "0 200";</a:t>
            </a:r>
          </a:p>
          <a:p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ss</a:t>
            </a:r>
            <a:r>
              <a:rPr lang="en-US" altLang="zh-CN" sz="2400" dirty="0">
                <a:latin typeface="Consolas" panose="020B0609020204030204" pitchFamily="49" charset="0"/>
              </a:rPr>
              <a:t> &gt;&gt; a &gt;&gt; b;		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//a=100 b=200</a:t>
            </a:r>
            <a:endParaRPr lang="zh-CN" altLang="en-US" sz="3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48B6F5A-B7A7-4003-913E-B2F54E8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EAD473-7BB1-4593-AB18-130CAD78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ss.str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返回一个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内容为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</a:p>
          <a:p>
            <a:r>
              <a:rPr lang="zh-CN" altLang="en-US" dirty="0"/>
              <a:t>注意</a:t>
            </a:r>
            <a:r>
              <a:rPr lang="en-US" altLang="zh-CN" dirty="0"/>
              <a:t>buffer</a:t>
            </a:r>
            <a:r>
              <a:rPr lang="zh-CN" altLang="en-US" dirty="0"/>
              <a:t>内容并不是未读取的内容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477C6F3-F36D-4B16-A768-B25962CD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F38E1B2-AADF-4BBB-9AC5-72FD9C15C372}"/>
              </a:ext>
            </a:extLst>
          </p:cNvPr>
          <p:cNvSpPr txBox="1"/>
          <p:nvPr/>
        </p:nvSpPr>
        <p:spPr>
          <a:xfrm>
            <a:off x="1187624" y="3429000"/>
            <a:ext cx="64807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//"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a;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&gt;&gt; a;					 </a:t>
            </a: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a = 100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//"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9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string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字符串类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5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38FA95A-D7FB-415F-A3E6-52541C64A4E0}"/>
              </a:ext>
            </a:extLst>
          </p:cNvPr>
          <p:cNvSpPr txBox="1"/>
          <p:nvPr/>
        </p:nvSpPr>
        <p:spPr>
          <a:xfrm>
            <a:off x="395536" y="1412776"/>
            <a:ext cx="6480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 //"100 200"</a:t>
            </a:r>
          </a:p>
          <a:p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&gt;&gt; a;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//"100 200"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&gt;&gt;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b = 200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AA247D-B2C9-4547-A6B1-A6501C73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60B47D-652F-4617-A4BD-F87DE4C6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122F26BC-3F45-4B11-A578-9924466C7AB2}"/>
              </a:ext>
            </a:extLst>
          </p:cNvPr>
          <p:cNvGrpSpPr/>
          <p:nvPr/>
        </p:nvGrpSpPr>
        <p:grpSpPr>
          <a:xfrm>
            <a:off x="5160568" y="1282135"/>
            <a:ext cx="2683000" cy="2000089"/>
            <a:chOff x="5160568" y="1282135"/>
            <a:chExt cx="2683000" cy="2000089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E7ED8070-C26E-46A1-AD32-FF837337B0A9}"/>
                </a:ext>
              </a:extLst>
            </p:cNvPr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80922BF2-98EF-46DA-87C3-1E2EBD8EBBC6}"/>
                  </a:ext>
                </a:extLst>
              </p:cNvPr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405E0251-1379-4C38-A784-C3FF46FDF05B}"/>
                  </a:ext>
                </a:extLst>
              </p:cNvPr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="" xmlns:a16="http://schemas.microsoft.com/office/drawing/2014/main" id="{8820AD3F-3B64-4685-8BD5-E74FD08B2D09}"/>
                  </a:ext>
                </a:extLst>
              </p:cNvPr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3DBF408D-48C9-4F1B-9DD5-24723727B53F}"/>
                  </a:ext>
                </a:extLst>
              </p:cNvPr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C607DA22-F46B-4370-8E82-A9B347399D6F}"/>
                  </a:ext>
                </a:extLst>
              </p:cNvPr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F7F60443-6C82-4550-88AC-6620D6567AC0}"/>
                  </a:ext>
                </a:extLst>
              </p:cNvPr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46CED11D-2C94-4EE7-BE0E-B661ACFBD316}"/>
                  </a:ext>
                </a:extLst>
              </p:cNvPr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0AE6600F-1306-4EC7-8B5E-64DD30BE732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517254" y="165646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B11DAD21-E166-4C37-A565-E11DCB2275AF}"/>
                </a:ext>
              </a:extLst>
            </p:cNvPr>
            <p:cNvSpPr txBox="1"/>
            <p:nvPr/>
          </p:nvSpPr>
          <p:spPr>
            <a:xfrm>
              <a:off x="5160568" y="1282135"/>
              <a:ext cx="5221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tail</a:t>
              </a:r>
              <a:endParaRPr lang="zh-CN" altLang="en-US" sz="2000" b="1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="" xmlns:a16="http://schemas.microsoft.com/office/drawing/2014/main" id="{FD81322D-0663-49EF-AAD3-A0E2FA7610EB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0F9E57CC-3D2F-4924-9047-1812300A1202}"/>
                </a:ext>
              </a:extLst>
            </p:cNvPr>
            <p:cNvSpPr txBox="1"/>
            <p:nvPr/>
          </p:nvSpPr>
          <p:spPr>
            <a:xfrm>
              <a:off x="5256253" y="2882114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head</a:t>
              </a:r>
              <a:endParaRPr lang="zh-CN" altLang="en-US" sz="2000" b="1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3D2102F0-2965-4A78-90DB-10CC3F7243E9}"/>
              </a:ext>
            </a:extLst>
          </p:cNvPr>
          <p:cNvGrpSpPr/>
          <p:nvPr/>
        </p:nvGrpSpPr>
        <p:grpSpPr>
          <a:xfrm>
            <a:off x="5217161" y="2663340"/>
            <a:ext cx="2587315" cy="2013659"/>
            <a:chOff x="5256253" y="1268565"/>
            <a:chExt cx="2587315" cy="2013659"/>
          </a:xfrm>
        </p:grpSpPr>
        <p:grpSp>
          <p:nvGrpSpPr>
            <p:cNvPr id="31" name="组合 30">
              <a:extLst>
                <a:ext uri="{FF2B5EF4-FFF2-40B4-BE49-F238E27FC236}">
                  <a16:creationId xmlns="" xmlns:a16="http://schemas.microsoft.com/office/drawing/2014/main" id="{6403F540-9084-4256-905C-CAB757EAB3BA}"/>
                </a:ext>
              </a:extLst>
            </p:cNvPr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8470B45C-9535-469B-BB31-73A49B15C010}"/>
                  </a:ext>
                </a:extLst>
              </p:cNvPr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8BE50F61-7A16-4030-8B8E-3D6999E1B185}"/>
                  </a:ext>
                </a:extLst>
              </p:cNvPr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1E3022BC-83B1-4E07-B631-09B5639CD093}"/>
                  </a:ext>
                </a:extLst>
              </p:cNvPr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F5E8E375-0371-4545-8BE1-C36C38DACF79}"/>
                  </a:ext>
                </a:extLst>
              </p:cNvPr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6907A693-9977-4090-9BD9-2BF131A26C46}"/>
                  </a:ext>
                </a:extLst>
              </p:cNvPr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5C26FEAF-47EF-4C8F-A922-A3D82796E0B7}"/>
                  </a:ext>
                </a:extLst>
              </p:cNvPr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="" xmlns:a16="http://schemas.microsoft.com/office/drawing/2014/main" id="{22174141-AB74-4B1E-8038-63D9A5D22E43}"/>
                  </a:ext>
                </a:extLst>
              </p:cNvPr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="" xmlns:a16="http://schemas.microsoft.com/office/drawing/2014/main" id="{9FEE00EA-72D5-4349-8721-E4237E59EA26}"/>
                </a:ext>
              </a:extLst>
            </p:cNvPr>
            <p:cNvCxnSpPr>
              <a:cxnSpLocks/>
            </p:cNvCxnSpPr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FA9CEA3A-52DA-41CD-81BE-008FA059E7E3}"/>
                </a:ext>
              </a:extLst>
            </p:cNvPr>
            <p:cNvSpPr txBox="1"/>
            <p:nvPr/>
          </p:nvSpPr>
          <p:spPr>
            <a:xfrm>
              <a:off x="7305553" y="1268565"/>
              <a:ext cx="5221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tail</a:t>
              </a:r>
              <a:endParaRPr lang="zh-CN" altLang="en-US" sz="2000" b="1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="" xmlns:a16="http://schemas.microsoft.com/office/drawing/2014/main" id="{0D30D6BA-160A-4E44-BD99-19F9D63F8176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C6A03234-FBFB-44AB-B2EC-FD7CA6433F4D}"/>
                </a:ext>
              </a:extLst>
            </p:cNvPr>
            <p:cNvSpPr txBox="1"/>
            <p:nvPr/>
          </p:nvSpPr>
          <p:spPr>
            <a:xfrm>
              <a:off x="5256253" y="2882114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head</a:t>
              </a:r>
              <a:endParaRPr lang="zh-CN" altLang="en-US" sz="2000" b="1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F2806848-6514-478B-A8A6-34F2D4F92253}"/>
              </a:ext>
            </a:extLst>
          </p:cNvPr>
          <p:cNvGrpSpPr/>
          <p:nvPr/>
        </p:nvGrpSpPr>
        <p:grpSpPr>
          <a:xfrm>
            <a:off x="5331731" y="4211464"/>
            <a:ext cx="2506197" cy="2021184"/>
            <a:chOff x="5337371" y="1268565"/>
            <a:chExt cx="2506197" cy="2021184"/>
          </a:xfrm>
        </p:grpSpPr>
        <p:grpSp>
          <p:nvGrpSpPr>
            <p:cNvPr id="44" name="组合 43">
              <a:extLst>
                <a:ext uri="{FF2B5EF4-FFF2-40B4-BE49-F238E27FC236}">
                  <a16:creationId xmlns="" xmlns:a16="http://schemas.microsoft.com/office/drawing/2014/main" id="{792FCA74-3EBA-4C4C-9B98-232340FB32B1}"/>
                </a:ext>
              </a:extLst>
            </p:cNvPr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49" name="矩形 48">
                <a:extLst>
                  <a:ext uri="{FF2B5EF4-FFF2-40B4-BE49-F238E27FC236}">
                    <a16:creationId xmlns="" xmlns:a16="http://schemas.microsoft.com/office/drawing/2014/main" id="{4D8A8D12-6FB5-461A-88D1-FD730A97E24B}"/>
                  </a:ext>
                </a:extLst>
              </p:cNvPr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="" xmlns:a16="http://schemas.microsoft.com/office/drawing/2014/main" id="{85BB18A6-D1EB-44FB-A54E-EED80480ED7C}"/>
                  </a:ext>
                </a:extLst>
              </p:cNvPr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55BA425B-6A15-4805-80EB-229500B3EDE8}"/>
                  </a:ext>
                </a:extLst>
              </p:cNvPr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BE86AABC-17A7-45B5-B326-126068DB3F72}"/>
                  </a:ext>
                </a:extLst>
              </p:cNvPr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="" xmlns:a16="http://schemas.microsoft.com/office/drawing/2014/main" id="{F24E3288-63A4-43BA-A5A8-DC5DE542A960}"/>
                  </a:ext>
                </a:extLst>
              </p:cNvPr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DB78EA92-D619-4808-A3F9-A80D52C02A43}"/>
                  </a:ext>
                </a:extLst>
              </p:cNvPr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id="{FE94645E-6980-4943-AD8C-14630FEC80DB}"/>
                  </a:ext>
                </a:extLst>
              </p:cNvPr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45" name="直接箭头连接符 44">
              <a:extLst>
                <a:ext uri="{FF2B5EF4-FFF2-40B4-BE49-F238E27FC236}">
                  <a16:creationId xmlns="" xmlns:a16="http://schemas.microsoft.com/office/drawing/2014/main" id="{6D5F9D1A-D2BB-4D4D-967D-FF1B0033F6AE}"/>
                </a:ext>
              </a:extLst>
            </p:cNvPr>
            <p:cNvCxnSpPr>
              <a:cxnSpLocks/>
            </p:cNvCxnSpPr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0DCBB59F-8707-4CE5-9103-8D0934501DBA}"/>
                </a:ext>
              </a:extLst>
            </p:cNvPr>
            <p:cNvSpPr txBox="1"/>
            <p:nvPr/>
          </p:nvSpPr>
          <p:spPr>
            <a:xfrm>
              <a:off x="7305553" y="1268565"/>
              <a:ext cx="5221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tail</a:t>
              </a:r>
              <a:endParaRPr lang="zh-CN" altLang="en-US" sz="2000" b="1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86D73E40-316C-408C-8D85-394D446BD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4895" y="2466267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="" xmlns:a16="http://schemas.microsoft.com/office/drawing/2014/main" id="{162016E5-EFD0-4A6F-AC3E-217E728C0632}"/>
                </a:ext>
              </a:extLst>
            </p:cNvPr>
            <p:cNvSpPr txBox="1"/>
            <p:nvPr/>
          </p:nvSpPr>
          <p:spPr>
            <a:xfrm>
              <a:off x="6683894" y="2889639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head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772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C0C378-1683-443D-B7F3-A290FF87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F4E8BA-74B7-4D5E-BAA3-E03BFA2A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如何实现字符串与整数的互相转换？</a:t>
            </a:r>
            <a:endParaRPr lang="en-US" altLang="zh-CN" dirty="0"/>
          </a:p>
          <a:p>
            <a:pPr lvl="1"/>
            <a:r>
              <a:rPr lang="en-US" altLang="zh-CN" dirty="0" err="1"/>
              <a:t>to_string</a:t>
            </a:r>
            <a:r>
              <a:rPr lang="en-US" altLang="zh-CN" dirty="0"/>
              <a:t> </a:t>
            </a:r>
            <a:r>
              <a:rPr lang="zh-CN" altLang="en-US" dirty="0"/>
              <a:t>转换为字符串</a:t>
            </a:r>
            <a:endParaRPr lang="en-US" altLang="zh-CN" dirty="0"/>
          </a:p>
          <a:p>
            <a:pPr lvl="1"/>
            <a:r>
              <a:rPr lang="en-US" altLang="zh-CN" dirty="0" err="1"/>
              <a:t>stoi</a:t>
            </a:r>
            <a:r>
              <a:rPr lang="en-US" altLang="zh-CN" dirty="0"/>
              <a:t>	   </a:t>
            </a:r>
            <a:r>
              <a:rPr lang="zh-CN" altLang="en-US" dirty="0"/>
              <a:t>转换为整数</a:t>
            </a:r>
            <a:endParaRPr lang="en-US" altLang="zh-CN" dirty="0"/>
          </a:p>
          <a:p>
            <a:r>
              <a:rPr lang="zh-CN" altLang="en-US" dirty="0"/>
              <a:t>其他类型呢？可以使用一个函数实现吗？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F72AB9D-4889-4EEC-A839-0FC746A2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DFCD557-2978-4557-8181-716B29D9C4A6}"/>
              </a:ext>
            </a:extLst>
          </p:cNvPr>
          <p:cNvSpPr txBox="1"/>
          <p:nvPr/>
        </p:nvSpPr>
        <p:spPr>
          <a:xfrm>
            <a:off x="1787877" y="3429000"/>
            <a:ext cx="51603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()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x = convert&lt;string&gt;(123);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 = convert&lt;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&gt;("456");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x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y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344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494165-B378-4877-A921-E80963D5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5CBCC04-323F-43C1-A0A3-944B2E8B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03CDF04-6F2C-4BD1-BB6C-2D9E24A9ABDB}"/>
              </a:ext>
            </a:extLst>
          </p:cNvPr>
          <p:cNvSpPr txBox="1"/>
          <p:nvPr/>
        </p:nvSpPr>
        <p:spPr>
          <a:xfrm>
            <a:off x="971600" y="1709958"/>
            <a:ext cx="7295587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template&lt;class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, class 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convert(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)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static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	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使用静态变量避免重复初始化</a:t>
            </a:r>
            <a:endParaRPr lang="en-US" altLang="zh-CN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400" b="1" dirty="0">
                <a:latin typeface="Consolas" panose="020B0609020204030204" pitchFamily="49" charset="0"/>
              </a:rPr>
              <a:t>("");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清空缓冲区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ss.clear</a:t>
            </a:r>
            <a:r>
              <a:rPr lang="en-US" altLang="zh-CN" sz="2400" b="1" dirty="0">
                <a:latin typeface="Consolas" panose="020B0609020204030204" pitchFamily="49" charset="0"/>
              </a:rPr>
              <a:t>();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清空状态位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（不是清空内容）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&gt;&gt;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19" y="6023029"/>
            <a:ext cx="621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0A2FF"/>
                </a:solidFill>
                <a:latin typeface="Helvetica Neue" charset="0"/>
                <a:hlinkClick r:id="rId3"/>
              </a:rPr>
              <a:t>关于状态位：</a:t>
            </a:r>
            <a:r>
              <a:rPr lang="en-US" altLang="zh-CN" b="1" dirty="0">
                <a:solidFill>
                  <a:srgbClr val="00A2FF"/>
                </a:solidFill>
                <a:latin typeface="Helvetica Neue" charset="0"/>
                <a:hlinkClick r:id="rId3"/>
              </a:rPr>
              <a:t>http://www.cplusplus.com/reference/ios/ios/setstate/</a:t>
            </a:r>
            <a:endParaRPr lang="en-US" altLang="zh-CN" b="1" dirty="0">
              <a:solidFill>
                <a:srgbClr val="00A2FF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8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函数对象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33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11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31DF8F-56E4-42A2-83CF-250B5E35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4A22A83-F1D2-4737-8567-2E1478C0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给一个长度为</a:t>
            </a:r>
            <a:r>
              <a:rPr lang="en-US" altLang="zh-CN" dirty="0"/>
              <a:t>n</a:t>
            </a:r>
            <a:r>
              <a:rPr lang="zh-CN" altLang="en-US" dirty="0"/>
              <a:t>的数组，如何排序最快？</a:t>
            </a:r>
            <a:endParaRPr lang="en-US" altLang="zh-CN" dirty="0"/>
          </a:p>
          <a:p>
            <a:pPr lvl="1"/>
            <a:r>
              <a:rPr lang="en-US" altLang="zh-CN" b="1" dirty="0" err="1"/>
              <a:t>std</a:t>
            </a:r>
            <a:r>
              <a:rPr lang="en-US" altLang="zh-CN" b="1" dirty="0"/>
              <a:t>::sort  </a:t>
            </a:r>
            <a:r>
              <a:rPr lang="zh-CN" altLang="en-US" b="1" dirty="0"/>
              <a:t>来自</a:t>
            </a:r>
            <a:r>
              <a:rPr lang="en-US" altLang="zh-CN" b="1" dirty="0"/>
              <a:t>&lt;algorithm&gt;</a:t>
            </a:r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template&lt;class Iterator&gt;</a:t>
            </a:r>
            <a:br>
              <a:rPr lang="en-US" altLang="zh-CN" b="1" dirty="0"/>
            </a:br>
            <a:r>
              <a:rPr lang="en-US" altLang="zh-CN" b="1" dirty="0"/>
              <a:t>void sort (Iterator first, Iterator last);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4734B71-089B-4146-B783-2B68BE7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2C87EBB9-8762-4966-8DAD-9B64EDBA56A5}"/>
              </a:ext>
            </a:extLst>
          </p:cNvPr>
          <p:cNvSpPr txBox="1"/>
          <p:nvPr/>
        </p:nvSpPr>
        <p:spPr>
          <a:xfrm>
            <a:off x="1396795" y="3861048"/>
            <a:ext cx="5452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+ 5);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for (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1 2 3 5 7</a:t>
            </a:r>
            <a:endParaRPr lang="zh-CN" alt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26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414B66-CDB0-4078-8ADB-38E30F6C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倒转排序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4EA0276-113E-491B-BE09-A5FE1B6D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35378"/>
            <a:ext cx="8047806" cy="4749029"/>
          </a:xfrm>
        </p:spPr>
        <p:txBody>
          <a:bodyPr/>
          <a:lstStyle/>
          <a:p>
            <a:r>
              <a:rPr lang="zh-CN" altLang="en-US" dirty="0"/>
              <a:t>如果想倒转排序？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sort</a:t>
            </a:r>
            <a:r>
              <a:rPr lang="zh-CN" altLang="en-US" dirty="0"/>
              <a:t>还重载了另一套参数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template &lt;class Iterator, class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&gt;</a:t>
            </a:r>
          </a:p>
          <a:p>
            <a:pPr marL="457200" lvl="1" indent="0">
              <a:buNone/>
            </a:pPr>
            <a:r>
              <a:rPr lang="en-US" altLang="zh-CN" b="1" dirty="0"/>
              <a:t>void sort (Iterator first, </a:t>
            </a:r>
          </a:p>
          <a:p>
            <a:pPr marL="457200" lvl="1" indent="0">
              <a:buNone/>
            </a:pPr>
            <a:r>
              <a:rPr lang="en-US" altLang="zh-CN" b="1" dirty="0"/>
              <a:t>			Iterator last,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 comp);</a:t>
            </a:r>
          </a:p>
          <a:p>
            <a:pPr lvl="1"/>
            <a:endParaRPr lang="en-US" altLang="zh-CN" sz="1800" b="1" dirty="0"/>
          </a:p>
          <a:p>
            <a:endParaRPr lang="en-US" altLang="zh-CN" sz="2200" dirty="0"/>
          </a:p>
          <a:p>
            <a:endParaRPr lang="en-US" altLang="zh-CN" sz="2200" b="1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DD28EF1-0512-4CE9-8567-0C241002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C1B1756-4177-46F2-8B07-7D6C0C02D6C0}"/>
              </a:ext>
            </a:extLst>
          </p:cNvPr>
          <p:cNvSpPr txBox="1"/>
          <p:nvPr/>
        </p:nvSpPr>
        <p:spPr>
          <a:xfrm>
            <a:off x="1115616" y="3573016"/>
            <a:ext cx="655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bool comp(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a,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//comp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函数传入两个值</a:t>
            </a:r>
            <a:endParaRPr lang="en-US" altLang="zh-CN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前，则返回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后 或 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等于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，则返回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sort(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 + 5, comp);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7 5 3 2 1</a:t>
            </a:r>
            <a:endParaRPr lang="zh-CN" alt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02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C47BDA-335E-4EDE-A27D-A3955D24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BA1A1B4-AEB9-47BB-A0C9-CAB2897B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提供了预定义的比较函数 </a:t>
            </a:r>
            <a:r>
              <a:rPr lang="en-US" altLang="zh-CN" dirty="0"/>
              <a:t>-- &lt;functional&gt;</a:t>
            </a:r>
          </a:p>
          <a:p>
            <a:pPr lvl="1"/>
            <a:r>
              <a:rPr lang="zh-CN" altLang="en-US" dirty="0"/>
              <a:t>从小到大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less&lt;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&gt;()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/>
            <a:r>
              <a:rPr lang="zh-CN" altLang="en-US" dirty="0"/>
              <a:t>从大到小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greater&lt;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&gt;()</a:t>
            </a:r>
            <a:r>
              <a:rPr lang="en-US" altLang="zh-CN" sz="2400" b="1" dirty="0"/>
              <a:t>)</a:t>
            </a:r>
          </a:p>
          <a:p>
            <a:r>
              <a:rPr lang="zh-CN" altLang="en-US" dirty="0"/>
              <a:t>比较函数为什么带括号</a:t>
            </a:r>
            <a:r>
              <a:rPr lang="zh-CN" altLang="en-US" dirty="0" smtClean="0"/>
              <a:t>？函数对象</a:t>
            </a:r>
            <a:r>
              <a:rPr lang="en-US" altLang="zh-CN" dirty="0" smtClean="0"/>
              <a:t>!(</a:t>
            </a:r>
            <a:r>
              <a:rPr lang="zh-CN" altLang="en-US" dirty="0" smtClean="0"/>
              <a:t>也叫仿函数）</a:t>
            </a:r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D4DE1B0-9973-40F1-ACCE-456809AF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471E107-DE71-4689-8FD5-BB6528FBB755}"/>
              </a:ext>
            </a:extLst>
          </p:cNvPr>
          <p:cNvSpPr txBox="1"/>
          <p:nvPr/>
        </p:nvSpPr>
        <p:spPr>
          <a:xfrm>
            <a:off x="1657181" y="4293096"/>
            <a:ext cx="59907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greater&lt;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2415128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9B0F68-5259-4ABA-BCF0-D192470B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B24E5A4-19E0-482E-9453-43883EA8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sort</a:t>
            </a:r>
            <a:r>
              <a:rPr lang="zh-CN" altLang="en-US" dirty="0"/>
              <a:t>函数要求：</a:t>
            </a:r>
            <a:r>
              <a:rPr lang="en-US" altLang="zh-CN" dirty="0"/>
              <a:t>comp</a:t>
            </a:r>
            <a:r>
              <a:rPr lang="zh-CN" altLang="en-US" dirty="0"/>
              <a:t>不能修改数据</a:t>
            </a:r>
            <a:endParaRPr lang="en-US" altLang="zh-CN" dirty="0"/>
          </a:p>
          <a:p>
            <a:r>
              <a:rPr lang="zh-CN" altLang="en-US" dirty="0"/>
              <a:t>一般情况下，</a:t>
            </a:r>
            <a:r>
              <a:rPr lang="en-US" altLang="zh-CN" dirty="0"/>
              <a:t>comp</a:t>
            </a:r>
            <a:r>
              <a:rPr lang="zh-CN" altLang="en-US" dirty="0"/>
              <a:t>也不应该修改自身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80A7BF9-12A9-4457-B600-C921ED06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2446F90-3012-41DF-8310-E58D41F04316}"/>
              </a:ext>
            </a:extLst>
          </p:cNvPr>
          <p:cNvSpPr txBox="1"/>
          <p:nvPr/>
        </p:nvSpPr>
        <p:spPr>
          <a:xfrm>
            <a:off x="1060734" y="1700808"/>
            <a:ext cx="7471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greater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()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&amp;a,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&amp;b)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05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889CB5-9408-451C-9F75-2114B7E7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的第三个参数是什么类型？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template &lt;class Iterator, </a:t>
            </a:r>
            <a:r>
              <a:rPr lang="en-US" altLang="zh-CN" dirty="0">
                <a:solidFill>
                  <a:srgbClr val="FF0000"/>
                </a:solidFill>
              </a:rPr>
              <a:t>class Compare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void sort (Iterator first, Iterator last, 			</a:t>
            </a:r>
            <a:r>
              <a:rPr lang="en-US" altLang="zh-CN" dirty="0">
                <a:solidFill>
                  <a:srgbClr val="FF0000"/>
                </a:solidFill>
              </a:rPr>
              <a:t>Compare</a:t>
            </a:r>
            <a:r>
              <a:rPr lang="en-US" altLang="zh-CN" dirty="0"/>
              <a:t> comp);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1BCFD18-06EB-4D9D-ADD4-9EA49989E7F7}"/>
              </a:ext>
            </a:extLst>
          </p:cNvPr>
          <p:cNvSpPr txBox="1"/>
          <p:nvPr/>
        </p:nvSpPr>
        <p:spPr>
          <a:xfrm>
            <a:off x="4306942" y="1442195"/>
            <a:ext cx="469872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greater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()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arr+5,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greater&lt;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&gt;()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639BD9D-0C3C-48D6-8AA5-C098F66530AA}"/>
              </a:ext>
            </a:extLst>
          </p:cNvPr>
          <p:cNvSpPr txBox="1"/>
          <p:nvPr/>
        </p:nvSpPr>
        <p:spPr>
          <a:xfrm>
            <a:off x="251520" y="1778040"/>
            <a:ext cx="3802151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comp(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b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)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, arr+5,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9316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889CB5-9408-451C-9F75-2114B7E7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26" y="1396404"/>
            <a:ext cx="8047806" cy="5299173"/>
          </a:xfrm>
        </p:spPr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A530964-FDBF-4BAC-996B-8D0858BC3DF1}"/>
              </a:ext>
            </a:extLst>
          </p:cNvPr>
          <p:cNvSpPr txBox="1"/>
          <p:nvPr/>
        </p:nvSpPr>
        <p:spPr>
          <a:xfrm>
            <a:off x="914489" y="1923883"/>
            <a:ext cx="71513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template&lt;class Iterator, class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sort(Iterator first, Iterator last,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Compare comp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)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for (auto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= first;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!= last;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for (auto j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; j != last;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j++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if (!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comp(*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*j)</a:t>
            </a:r>
            <a:r>
              <a:rPr lang="en-US" altLang="zh-CN" sz="2400" b="1" dirty="0">
                <a:latin typeface="Consolas" panose="020B0609020204030204" pitchFamily="49" charset="0"/>
              </a:rPr>
              <a:t>) swap(*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, *j);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3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8BAF002-C59A-4B5D-918F-7C5B938DE774}"/>
              </a:ext>
            </a:extLst>
          </p:cNvPr>
          <p:cNvSpPr txBox="1"/>
          <p:nvPr/>
        </p:nvSpPr>
        <p:spPr>
          <a:xfrm>
            <a:off x="5100053" y="4797187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这里的复杂度为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O(n^2)</a:t>
            </a:r>
          </a:p>
          <a:p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std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::sort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复杂度为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nlogn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5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BDE94BCA-D034-4CB4-98E9-30D9F88E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变长字符串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DFD67C7-38FD-4E2C-BFE3-CB269ADF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</a:t>
            </a:r>
            <a:r>
              <a:rPr lang="en-US" altLang="zh-CN" dirty="0"/>
              <a:t>char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zh-CN" altLang="en-US" dirty="0"/>
              <a:t>但如果我们无法提前确认字符串长度？</a:t>
            </a:r>
            <a:endParaRPr lang="en-US" altLang="zh-CN" dirty="0"/>
          </a:p>
          <a:p>
            <a:pPr lvl="1"/>
            <a:r>
              <a:rPr lang="en-US" altLang="zh-CN" sz="2800" b="1" dirty="0">
                <a:solidFill>
                  <a:srgbClr val="003366"/>
                </a:solidFill>
              </a:rPr>
              <a:t>vector&lt;char&gt;</a:t>
            </a:r>
            <a:r>
              <a:rPr lang="zh-CN" altLang="en-US" sz="2800" b="1" dirty="0">
                <a:solidFill>
                  <a:srgbClr val="003366"/>
                </a:solidFill>
              </a:rPr>
              <a:t>？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为我们提供了更方便的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允许简洁的拼接操作</a:t>
            </a:r>
            <a:endParaRPr lang="en-US" altLang="zh-CN" b="1" dirty="0">
              <a:solidFill>
                <a:srgbClr val="3A536D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Lucida Console" panose="020B0609040504020204" pitchFamily="49" charset="0"/>
              </a:rPr>
              <a:t>		</a:t>
            </a:r>
            <a:r>
              <a:rPr lang="en-US" altLang="zh-CN" sz="2000" b="1" dirty="0">
                <a:solidFill>
                  <a:schemeClr val="tx1"/>
                </a:solidFill>
                <a:latin typeface="Lucida Console" charset="0"/>
                <a:ea typeface="幼圆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Lucida Console" charset="0"/>
                <a:ea typeface="幼圆" charset="0"/>
              </a:rPr>
              <a:t>tring </a:t>
            </a:r>
            <a:r>
              <a:rPr lang="en-US" altLang="zh-CN" sz="2000" dirty="0" err="1">
                <a:solidFill>
                  <a:schemeClr val="tx1"/>
                </a:solidFill>
                <a:latin typeface="Lucida Console" charset="0"/>
                <a:ea typeface="幼圆" charset="0"/>
              </a:rPr>
              <a:t>fullname</a:t>
            </a:r>
            <a:r>
              <a:rPr lang="en-US" altLang="zh-CN" sz="2000" dirty="0">
                <a:solidFill>
                  <a:schemeClr val="tx1"/>
                </a:solidFill>
                <a:latin typeface="Lucida Console" charset="0"/>
                <a:ea typeface="幼圆" charset="0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Lucida Console" charset="0"/>
                <a:ea typeface="幼圆" charset="0"/>
              </a:rPr>
              <a:t>firstname</a:t>
            </a:r>
            <a:r>
              <a:rPr lang="en-US" altLang="zh-CN" sz="2000" dirty="0">
                <a:solidFill>
                  <a:schemeClr val="tx1"/>
                </a:solidFill>
                <a:latin typeface="Lucida Console" charset="0"/>
                <a:ea typeface="幼圆" charset="0"/>
              </a:rPr>
              <a:t> + " " + </a:t>
            </a:r>
            <a:r>
              <a:rPr lang="en-US" altLang="zh-CN" sz="2000" dirty="0" err="1">
                <a:solidFill>
                  <a:schemeClr val="tx1"/>
                </a:solidFill>
                <a:latin typeface="Lucida Console" charset="0"/>
                <a:ea typeface="幼圆" charset="0"/>
              </a:rPr>
              <a:t>lastname</a:t>
            </a:r>
            <a:r>
              <a:rPr lang="en-US" altLang="zh-CN" sz="2000" dirty="0">
                <a:solidFill>
                  <a:schemeClr val="tx1"/>
                </a:solidFill>
                <a:latin typeface="Lucida Console" charset="0"/>
                <a:ea typeface="幼圆" charset="0"/>
              </a:rPr>
              <a:t>;</a:t>
            </a:r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也能够使用惯用的输入输出方法</a:t>
            </a:r>
            <a:endParaRPr lang="en-US" altLang="zh-CN" b="1" dirty="0">
              <a:solidFill>
                <a:srgbClr val="3A536D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b="1" dirty="0" err="1">
                <a:latin typeface="Lucida Console" charset="0"/>
                <a:ea typeface="幼圆" charset="0"/>
              </a:rPr>
              <a:t>cout</a:t>
            </a:r>
            <a:r>
              <a:rPr lang="en-US" altLang="zh-CN" sz="2000" b="1" dirty="0">
                <a:latin typeface="Lucida Console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charset="0"/>
                <a:ea typeface="幼圆" charset="0"/>
              </a:rPr>
              <a:t>fullname</a:t>
            </a:r>
            <a:r>
              <a:rPr lang="en-US" altLang="zh-CN" sz="2000" b="1" dirty="0">
                <a:latin typeface="Lucida Console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charset="0"/>
                <a:ea typeface="幼圆" charset="0"/>
              </a:rPr>
              <a:t>endl</a:t>
            </a:r>
            <a:r>
              <a:rPr lang="en-US" altLang="zh-CN" sz="2000" b="1" dirty="0">
                <a:latin typeface="Lucida Console" charset="0"/>
                <a:ea typeface="幼圆" charset="0"/>
              </a:rPr>
              <a:t>;</a:t>
            </a:r>
            <a:endParaRPr lang="zh-CN" altLang="en-US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3DDD1C5B-4E71-4F98-AF23-7A310BD5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45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66E73C-1DB2-48B8-A8B7-FB7B6C2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E29352-C5B4-48F8-94C2-AFA70EB7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class People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如何按照年龄从小到大排序？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B7ECDB3-FAE8-4974-9FB5-82FBD2B9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8316940-AB26-4B3F-BA7C-11E184E36EC6}"/>
              </a:ext>
            </a:extLst>
          </p:cNvPr>
          <p:cNvSpPr txBox="1"/>
          <p:nvPr/>
        </p:nvSpPr>
        <p:spPr>
          <a:xfrm>
            <a:off x="1835696" y="2204864"/>
            <a:ext cx="3365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People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age, weight;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方法一：重载小于运算符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如果等下又要按体重排序怎么办？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1547664" y="1959218"/>
            <a:ext cx="614783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People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age, weight;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age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vector&lt;People&gt;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fr-FR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zh-CN" altLang="en-US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zh-CN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19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方法二：定义比较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(</a:t>
            </a:r>
            <a:r>
              <a:rPr lang="zh-CN" altLang="en-US" dirty="0"/>
              <a:t>或函数对象</a:t>
            </a:r>
            <a:r>
              <a:rPr lang="en-US" altLang="zh-CN" dirty="0"/>
              <a:t>)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1446785" y="2459504"/>
            <a:ext cx="72378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compByAge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)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vector&lt;People&gt;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fr-FR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 comp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ByAge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zh-CN" altLang="en-US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69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与函数对象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有大量函数用到了函数对象 </a:t>
            </a:r>
            <a:r>
              <a:rPr lang="en-US" altLang="zh-CN" dirty="0"/>
              <a:t>&lt;algorithm&gt;</a:t>
            </a:r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对序列进行指定操作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找到满足条件的对象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对满足条件的对象计数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二分查找满足条件的对象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并且也有许多预置的函数对象 </a:t>
            </a:r>
            <a:r>
              <a:rPr lang="en-US" altLang="zh-CN" dirty="0"/>
              <a:t>&lt;functional&gt;</a:t>
            </a:r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比较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比较</a:t>
            </a:r>
            <a:r>
              <a:rPr lang="en-US" altLang="zh-CN" dirty="0"/>
              <a:t>a==b</a:t>
            </a:r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比较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480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智能指针与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引用计数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44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69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个例子：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对象共享一个</a:t>
            </a:r>
            <a:r>
              <a:rPr lang="en-US" altLang="zh-CN" dirty="0"/>
              <a:t>C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对象不想交由外部销毁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中的谁负责销毁</a:t>
            </a:r>
            <a:r>
              <a:rPr lang="en-US" altLang="zh-CN" dirty="0"/>
              <a:t>C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都销毁时</a:t>
            </a:r>
            <a:r>
              <a:rPr lang="en-US" altLang="zh-CN" dirty="0"/>
              <a:t>C</a:t>
            </a:r>
            <a:r>
              <a:rPr lang="zh-CN" altLang="en-US" dirty="0"/>
              <a:t>才能销毁</a:t>
            </a:r>
            <a:endParaRPr lang="en-US" altLang="zh-CN" dirty="0"/>
          </a:p>
          <a:p>
            <a:r>
              <a:rPr lang="zh-CN" altLang="en-US" dirty="0"/>
              <a:t>如何自动的处理？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D5552868-9D7A-4802-BD23-43DB89FAA729}"/>
              </a:ext>
            </a:extLst>
          </p:cNvPr>
          <p:cNvGrpSpPr/>
          <p:nvPr/>
        </p:nvGrpSpPr>
        <p:grpSpPr>
          <a:xfrm>
            <a:off x="3059832" y="3561595"/>
            <a:ext cx="2430272" cy="1667605"/>
            <a:chOff x="-2898830" y="2614328"/>
            <a:chExt cx="2430272" cy="1667605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A8B0FC9B-2A29-4D92-9DF0-CD2865096C58}"/>
                </a:ext>
              </a:extLst>
            </p:cNvPr>
            <p:cNvSpPr/>
            <p:nvPr/>
          </p:nvSpPr>
          <p:spPr>
            <a:xfrm>
              <a:off x="-2898830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D0ECEE27-2DD5-43CC-B11A-470748968D01}"/>
                </a:ext>
              </a:extLst>
            </p:cNvPr>
            <p:cNvSpPr/>
            <p:nvPr/>
          </p:nvSpPr>
          <p:spPr>
            <a:xfrm>
              <a:off x="-1548678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A3F1AD7B-7C7A-4A02-BFB9-32FDC021558C}"/>
                </a:ext>
              </a:extLst>
            </p:cNvPr>
            <p:cNvSpPr/>
            <p:nvPr/>
          </p:nvSpPr>
          <p:spPr>
            <a:xfrm>
              <a:off x="-2152992" y="3718576"/>
              <a:ext cx="954106" cy="5633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BF83F2A9-9713-4C1A-974F-E307B34F298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-2358770" y="3262400"/>
              <a:ext cx="68283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EE680BF4-3710-4FFC-9100-6E341297384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-1675939" y="3262400"/>
              <a:ext cx="66732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380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1E69B9-7D54-4F1A-9F57-4F0A89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4C9DCC0-A079-4692-9C86-879B62EA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38" y="1628801"/>
            <a:ext cx="8263830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来自</a:t>
            </a:r>
            <a:r>
              <a:rPr lang="en-US" altLang="zh-CN" dirty="0"/>
              <a:t>&lt;memory&gt;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访问对象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销毁对象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指向同一对象，当两者均出作用域才会被销毁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826F6E1-679B-4BB6-BEC0-96FBFC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0663A63-17F7-4822-B121-518BF5E3EF4D}"/>
              </a:ext>
            </a:extLst>
          </p:cNvPr>
          <p:cNvSpPr txBox="1"/>
          <p:nvPr/>
        </p:nvSpPr>
        <p:spPr>
          <a:xfrm>
            <a:off x="1331640" y="2433655"/>
            <a:ext cx="7139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p1(new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(1));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p2 = </a:t>
            </a:r>
            <a:r>
              <a:rPr lang="en-US" altLang="zh-CN" sz="2400" b="1" dirty="0" err="1"/>
              <a:t>make_shared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&gt;(2);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p3 = p2;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p4;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空指针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8D75A2E-84C6-4B96-B5DD-F26ABB73BFA3}"/>
              </a:ext>
            </a:extLst>
          </p:cNvPr>
          <p:cNvSpPr txBox="1"/>
          <p:nvPr/>
        </p:nvSpPr>
        <p:spPr>
          <a:xfrm>
            <a:off x="1331640" y="436667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x = *p1;	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从指针访问对象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y = p2-&gt;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访问成员变量</a:t>
            </a:r>
          </a:p>
        </p:txBody>
      </p:sp>
    </p:spTree>
    <p:extLst>
      <p:ext uri="{BB962C8B-B14F-4D97-AF65-F5344CB8AC3E}">
        <p14:creationId xmlns:p14="http://schemas.microsoft.com/office/powerpoint/2010/main" val="471796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501C53-0AE0-4C3D-9401-7F9683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806EE97-F808-433B-94DB-937DD7A5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为什么智能指针能够知道何时销毁对象？</a:t>
            </a:r>
            <a:endParaRPr lang="en-US" altLang="zh-CN" dirty="0"/>
          </a:p>
          <a:p>
            <a:r>
              <a:rPr lang="zh-CN" altLang="en-US" dirty="0"/>
              <a:t>引用计数！当引用计数归</a:t>
            </a:r>
            <a:r>
              <a:rPr lang="en-US" altLang="zh-CN" dirty="0"/>
              <a:t>0</a:t>
            </a:r>
            <a:r>
              <a:rPr lang="zh-CN" altLang="en-US" dirty="0"/>
              <a:t>时，销毁对象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3DB4E8A-CC38-4BC9-B574-068DCDD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31D1A9F-1025-417E-89BE-46996FCA23BC}"/>
              </a:ext>
            </a:extLst>
          </p:cNvPr>
          <p:cNvSpPr txBox="1"/>
          <p:nvPr/>
        </p:nvSpPr>
        <p:spPr>
          <a:xfrm>
            <a:off x="1475656" y="2651630"/>
            <a:ext cx="574388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	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输出  </a:t>
            </a:r>
            <a:r>
              <a:rPr lang="en-US" altLang="zh-CN" sz="2800" b="1" dirty="0">
                <a:solidFill>
                  <a:srgbClr val="FF0000"/>
                </a:solidFill>
              </a:rPr>
              <a:t>1 2 2 1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90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T&gt;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</a:rPr>
              <a:t>声明智能指针模板类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</a:rPr>
              <a:t>辅助指针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friend 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&lt;T&gt;;</a:t>
            </a:r>
            <a:endParaRPr lang="zh-CN" altLang="en-US" b="1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//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的友元类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:p(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count(1)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{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() { delete p;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count;  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T *p; //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实际数据存放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                                                  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F30CAFC-0933-4111-946B-7C6E322C590B}"/>
              </a:ext>
            </a:extLst>
          </p:cNvPr>
          <p:cNvGrpSpPr/>
          <p:nvPr/>
        </p:nvGrpSpPr>
        <p:grpSpPr>
          <a:xfrm>
            <a:off x="4468927" y="1735620"/>
            <a:ext cx="3919497" cy="4141652"/>
            <a:chOff x="5086167" y="1884868"/>
            <a:chExt cx="3919497" cy="4141652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EF7C0756-5D02-4373-9FCD-812B462CDEC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216BBD68-CAE0-4654-81A1-915DD0F7DDBB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458DEAFA-5CD6-4DE3-8E98-D13DF0A9F359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p2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4FD0E19B-8E53-4B50-AB87-C8E7D1958A0B}"/>
                  </a:ext>
                </a:extLst>
              </p:cNvPr>
              <p:cNvSpPr/>
              <p:nvPr/>
            </p:nvSpPr>
            <p:spPr>
              <a:xfrm>
                <a:off x="6444208" y="3544769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Uptr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count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EF64B3FF-599B-4ABD-A0A9-399FB73FDE13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r>
                  <a:rPr lang="zh-CN" altLang="en-US" dirty="0"/>
                  <a:t> *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="" xmlns:a16="http://schemas.microsoft.com/office/drawing/2014/main" id="{2EC5326E-C4B6-4D60-A671-D8169AE7EE8C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5832140" y="2457455"/>
                <a:ext cx="1224136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="" xmlns:a16="http://schemas.microsoft.com/office/drawing/2014/main" id="{7ACDCEA0-6D8F-49BA-9805-EF8B58C8CC18}"/>
                  </a:ext>
                </a:extLst>
              </p:cNvPr>
              <p:cNvCxnSpPr>
                <a:stCxn id="4" idx="2"/>
                <a:endCxn id="7" idx="0"/>
              </p:cNvCxnSpPr>
              <p:nvPr/>
            </p:nvCxnSpPr>
            <p:spPr>
              <a:xfrm flipH="1">
                <a:off x="7056276" y="2457455"/>
                <a:ext cx="1183193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A7E6110D-5442-4C56-BDF0-9E0FC6BC718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66387" y="4268326"/>
              <a:ext cx="0" cy="1110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632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355278"/>
            <a:ext cx="7886700" cy="538609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</a:rPr>
              <a:t>智能指针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&lt;T&gt; *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&lt;T&gt;(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{ }</a:t>
            </a:r>
          </a:p>
          <a:p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&lt;T&gt; &amp;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sp.rp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&amp; operator=(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&lt;T&gt;&amp;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rhs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-&gt;count == 0)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减少自身所指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的引用计数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pA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pB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删除所指向的辅助指针</a:t>
            </a:r>
            <a:endParaRPr lang="en-US" altLang="zh-CN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  return *this;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-&gt;count == 0)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620F38-AE9C-46D8-A726-CBEB83F9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07FD70E-EDCC-4FD7-A488-F66DCE45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sz="2000" dirty="0"/>
              <a:t>string s0(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Initial string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</a:rPr>
              <a:t>风格字符串构造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s1;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默认空字符串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s2(s0, 8, 3);		</a:t>
            </a:r>
            <a:r>
              <a:rPr lang="en-US" altLang="zh-CN" sz="2000" dirty="0">
                <a:solidFill>
                  <a:schemeClr val="accent1"/>
                </a:solidFill>
              </a:rPr>
              <a:t> //</a:t>
            </a:r>
            <a:r>
              <a:rPr lang="zh-CN" altLang="en-US" sz="2000" dirty="0">
                <a:solidFill>
                  <a:schemeClr val="accent1"/>
                </a:solidFill>
              </a:rPr>
              <a:t>截取：</a:t>
            </a:r>
            <a:r>
              <a:rPr lang="en-US" altLang="zh-CN" sz="2000" dirty="0" err="1">
                <a:solidFill>
                  <a:schemeClr val="accent1"/>
                </a:solidFill>
              </a:rPr>
              <a:t>str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s3(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Another character sequence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, 12);</a:t>
            </a:r>
            <a:br>
              <a:rPr lang="en-US" altLang="zh-CN" sz="2000" dirty="0"/>
            </a:br>
            <a:r>
              <a:rPr lang="en-US" altLang="zh-CN" sz="2000" dirty="0"/>
              <a:t>		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截取：</a:t>
            </a:r>
            <a:r>
              <a:rPr lang="en-US" altLang="zh-CN" sz="2000" dirty="0">
                <a:solidFill>
                  <a:schemeClr val="accent1"/>
                </a:solidFill>
              </a:rPr>
              <a:t>Another char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s4(10, 'x');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复制字符：</a:t>
            </a:r>
            <a:r>
              <a:rPr lang="en-US" altLang="zh-CN" sz="2000" dirty="0" err="1">
                <a:solidFill>
                  <a:schemeClr val="accent1"/>
                </a:solidFill>
              </a:rPr>
              <a:t>xxxxxxxxxx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s5(s0.begin(), s0.begin()+7);</a:t>
            </a:r>
            <a:br>
              <a:rPr lang="en-US" altLang="zh-CN" sz="2000" dirty="0"/>
            </a:br>
            <a:r>
              <a:rPr lang="en-US" altLang="zh-CN" sz="2000" dirty="0"/>
              <a:t>		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复制截取</a:t>
            </a:r>
            <a:r>
              <a:rPr lang="en-US" altLang="zh-CN" sz="2000" dirty="0">
                <a:solidFill>
                  <a:schemeClr val="accent1"/>
                </a:solidFill>
              </a:rPr>
              <a:t>: Initial</a:t>
            </a:r>
          </a:p>
          <a:p>
            <a:pPr lvl="1"/>
            <a:endParaRPr lang="en-US" altLang="zh-CN" sz="2000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pPr lvl="1"/>
            <a:r>
              <a:rPr lang="en-US" altLang="zh-CN" sz="2000" dirty="0" err="1"/>
              <a:t>str.c_str</a:t>
            </a:r>
            <a:r>
              <a:rPr lang="en-US" altLang="zh-CN" sz="2000" dirty="0"/>
              <a:t>()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注意返回的为</a:t>
            </a:r>
            <a:r>
              <a:rPr lang="zh-CN" altLang="en-US" sz="2000" dirty="0">
                <a:solidFill>
                  <a:srgbClr val="FF0000"/>
                </a:solidFill>
              </a:rPr>
              <a:t>常量字符串</a:t>
            </a:r>
            <a:r>
              <a:rPr lang="zh-CN" altLang="en-US" sz="2000" dirty="0">
                <a:solidFill>
                  <a:schemeClr val="accent1"/>
                </a:solidFill>
              </a:rPr>
              <a:t>，不能修改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C4F769-17BB-4C33-9F43-A09CADA5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873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T &amp; operator *() { return *(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-&gt;p);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T* operator -&gt;() { return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-&gt;p;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main(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argc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, char *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argv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[]) 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*pi = new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(2);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&gt; ptr1(pi);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构造函数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&gt; ptr2(ptr1);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拷贝构造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&gt; ptr3(new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(3));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能否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ptr3(pi)???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ptr3 =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ptr2;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注意赋值运算</a:t>
            </a: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&lt;&lt; *ptr1 &lt;&lt;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*ptr1 = 20;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&lt;&lt; *ptr2 &lt;&lt;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08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latin typeface="Consolas" panose="020B0609020204030204" pitchFamily="49" charset="0"/>
                  </a:rPr>
                  <a:t>count=1</a:t>
                </a:r>
                <a:endParaRPr lang="zh-CN" altLang="en-US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=""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361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3919497" cy="4141652"/>
            <a:chOff x="5086167" y="1884868"/>
            <a:chExt cx="3919497" cy="4141652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7CDFE1A2-8D98-425C-89F6-F5F7CD56BFFE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count=2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=""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="" xmlns:a16="http://schemas.microsoft.com/office/drawing/2014/main" id="{BFD14999-530B-4C81-90FF-CB8D7B8659C2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 flipH="1">
                <a:off x="7056276" y="2457455"/>
                <a:ext cx="1183193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491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	//p2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count=1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=""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261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，销毁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6073574" y="3303999"/>
            <a:ext cx="1327209" cy="2280645"/>
            <a:chOff x="6402782" y="3745875"/>
            <a:chExt cx="1327209" cy="2280645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6402782" y="3745875"/>
              <a:ext cx="1327209" cy="2280645"/>
              <a:chOff x="6392671" y="3670390"/>
              <a:chExt cx="1327209" cy="2280645"/>
            </a:xfrm>
          </p:grpSpPr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count=0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064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08FFF5-43A4-4786-9EA1-829CB55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的其他用法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30BF8B-13A0-42E1-9823-00AB7601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其他用法</a:t>
            </a:r>
            <a:endParaRPr lang="en-US" altLang="zh-CN" dirty="0"/>
          </a:p>
          <a:p>
            <a:pPr lvl="1"/>
            <a:r>
              <a:rPr lang="en-US" altLang="zh-CN" dirty="0" err="1"/>
              <a:t>p.get</a:t>
            </a:r>
            <a:r>
              <a:rPr lang="en-US" altLang="zh-CN" dirty="0"/>
              <a:t>()	</a:t>
            </a:r>
            <a:r>
              <a:rPr lang="zh-CN" altLang="en-US" dirty="0"/>
              <a:t>获取裸指针</a:t>
            </a:r>
            <a:endParaRPr lang="en-US" altLang="zh-CN" dirty="0"/>
          </a:p>
          <a:p>
            <a:pPr lvl="1"/>
            <a:r>
              <a:rPr lang="en-US" altLang="zh-CN" dirty="0" err="1"/>
              <a:t>p.reset</a:t>
            </a:r>
            <a:r>
              <a:rPr lang="en-US" altLang="zh-CN" dirty="0"/>
              <a:t>()	</a:t>
            </a:r>
            <a:r>
              <a:rPr lang="zh-CN" altLang="en-US" dirty="0"/>
              <a:t>清除指针并减少引用计数</a:t>
            </a:r>
            <a:endParaRPr lang="en-US" altLang="zh-CN" dirty="0"/>
          </a:p>
          <a:p>
            <a:pPr lvl="1"/>
            <a:r>
              <a:rPr lang="en-US" altLang="zh-CN" dirty="0" err="1"/>
              <a:t>static_pointer_cast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&gt;(p)</a:t>
            </a:r>
          </a:p>
          <a:p>
            <a:pPr lvl="1"/>
            <a:r>
              <a:rPr lang="en-US" altLang="zh-CN" dirty="0" err="1"/>
              <a:t>dynamic_pointer_cast</a:t>
            </a:r>
            <a:r>
              <a:rPr lang="en-US" altLang="zh-CN" dirty="0"/>
              <a:t>&lt;Base&gt;(p)</a:t>
            </a:r>
          </a:p>
          <a:p>
            <a:r>
              <a:rPr lang="zh-CN" altLang="en-US" dirty="0"/>
              <a:t>注意！</a:t>
            </a:r>
            <a:endParaRPr lang="en-US" altLang="zh-CN" dirty="0"/>
          </a:p>
          <a:p>
            <a:pPr lvl="1"/>
            <a:r>
              <a:rPr lang="zh-CN" altLang="en-US" dirty="0"/>
              <a:t>不能使用同一裸指针初始化多个智能指针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>
                <a:solidFill>
                  <a:srgbClr val="1D9A78"/>
                </a:solidFill>
              </a:rPr>
              <a:t>// </a:t>
            </a:r>
            <a:r>
              <a:rPr lang="zh-CN" altLang="en-US" sz="2000" dirty="0">
                <a:solidFill>
                  <a:srgbClr val="1D9A78"/>
                </a:solidFill>
              </a:rPr>
              <a:t>会产生多个辅助指针！</a:t>
            </a:r>
            <a:endParaRPr lang="en-US" altLang="zh-CN" sz="2000" dirty="0">
              <a:solidFill>
                <a:srgbClr val="1D9A78"/>
              </a:solidFill>
            </a:endParaRPr>
          </a:p>
          <a:p>
            <a:pPr lvl="1"/>
            <a:r>
              <a:rPr lang="zh-CN" altLang="en-US" dirty="0"/>
              <a:t>不能直接使用智能指针维护数组对象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为什么？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D709145-88B6-4EE2-B659-782AC002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47F4401-3E18-460F-B3AF-B93AFCCAB33F}"/>
              </a:ext>
            </a:extLst>
          </p:cNvPr>
          <p:cNvSpPr txBox="1"/>
          <p:nvPr/>
        </p:nvSpPr>
        <p:spPr>
          <a:xfrm>
            <a:off x="1547664" y="4497071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* p =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p1(p);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p2(p);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141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7624" y="1970831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Parent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&lt;Child&gt;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&lt;Child&gt; c)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child = c;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08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6162" y="1968771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 test()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&lt;Parent&gt; p(new Parent());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&lt;Child&gt; c(new Child());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p-&gt;</a:t>
            </a:r>
            <a:r>
              <a:rPr lang="en-US" altLang="zh-CN" b="1" dirty="0" err="1">
                <a:latin typeface="Consolas" panose="020B0609020204030204" pitchFamily="49" charset="0"/>
              </a:rPr>
              <a:t>setChild</a:t>
            </a:r>
            <a:r>
              <a:rPr lang="en-US" altLang="zh-CN" b="1" dirty="0">
                <a:latin typeface="Consolas" panose="020B0609020204030204" pitchFamily="49" charset="0"/>
              </a:rPr>
              <a:t>(c);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c-&gt;</a:t>
            </a:r>
            <a:r>
              <a:rPr lang="en-US" altLang="zh-CN" b="1" dirty="0" err="1">
                <a:latin typeface="Consolas" panose="020B0609020204030204" pitchFamily="49" charset="0"/>
              </a:rPr>
              <a:t>setParent</a:t>
            </a:r>
            <a:r>
              <a:rPr lang="en-US" altLang="zh-CN" b="1" dirty="0">
                <a:latin typeface="Consolas" panose="020B0609020204030204" pitchFamily="49" charset="0"/>
              </a:rPr>
              <a:t>(p);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//p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c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被销毁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test();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C44E6C9-A9DF-4A3B-863D-66990680B370}"/>
              </a:ext>
            </a:extLst>
          </p:cNvPr>
          <p:cNvSpPr txBox="1"/>
          <p:nvPr/>
        </p:nvSpPr>
        <p:spPr>
          <a:xfrm>
            <a:off x="3203848" y="5442141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400" b="1" dirty="0"/>
              <a:t>	parent constructing</a:t>
            </a:r>
          </a:p>
          <a:p>
            <a:r>
              <a:rPr lang="en-US" altLang="zh-CN" sz="2400" b="1" dirty="0"/>
              <a:t>	child constructing			</a:t>
            </a:r>
            <a:r>
              <a:rPr lang="zh-CN" altLang="en-US" sz="2400" b="1" dirty="0">
                <a:solidFill>
                  <a:srgbClr val="FF0000"/>
                </a:solidFill>
              </a:rPr>
              <a:t>没有析构？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5220116" y="3212976"/>
            <a:ext cx="3456295" cy="1944216"/>
            <a:chOff x="-3840141" y="3717032"/>
            <a:chExt cx="3456295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607135" y="3717032"/>
              <a:ext cx="2223289" cy="1944216"/>
              <a:chOff x="-3398407" y="2708920"/>
              <a:chExt cx="2223289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=""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=""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66259" y="3460937"/>
                <a:ext cx="891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98407" y="3483850"/>
                <a:ext cx="69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=""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=""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=""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234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=""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=""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=""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=""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=""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4391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两个对象的引用次数都是</a:t>
            </a:r>
            <a:r>
              <a:rPr lang="en-US" altLang="zh-CN" dirty="0"/>
              <a:t>1</a:t>
            </a:r>
            <a:r>
              <a:rPr lang="zh-CN" altLang="en-US" dirty="0"/>
              <a:t>，内存泄漏！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=""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=""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=""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=""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=""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0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413E65-2FE5-45F2-92AA-42B29DF0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7EE685-0B31-4A66-8F4E-84A10CAF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访问元素：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</a:t>
            </a:r>
            <a:r>
              <a:rPr lang="en-US" altLang="zh-CN" dirty="0"/>
              <a:t>[1]; </a:t>
            </a:r>
            <a:r>
              <a:rPr lang="en-US" altLang="zh-CN" dirty="0" err="1"/>
              <a:t>str</a:t>
            </a:r>
            <a:r>
              <a:rPr lang="en-US" altLang="zh-CN" dirty="0"/>
              <a:t>[1]='a';</a:t>
            </a:r>
          </a:p>
          <a:p>
            <a:pPr lvl="1"/>
            <a:r>
              <a:rPr lang="zh-CN" altLang="en-US" dirty="0"/>
              <a:t>查询长度：</a:t>
            </a:r>
            <a:r>
              <a:rPr lang="en-US" altLang="zh-CN" dirty="0" err="1"/>
              <a:t>str.size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</a:rPr>
              <a:t>清空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    </a:t>
            </a:r>
            <a:r>
              <a:rPr lang="en-US" altLang="zh-CN" dirty="0" err="1"/>
              <a:t>str.clear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查询是否为空：</a:t>
            </a:r>
            <a:r>
              <a:rPr lang="en-US" altLang="zh-CN" dirty="0" err="1"/>
              <a:t>str.empty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迭代访问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for(char c :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向尾部增加：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str.push_back</a:t>
            </a:r>
            <a:r>
              <a:rPr lang="en-US" altLang="zh-CN" dirty="0"/>
              <a:t>('a');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str.append</a:t>
            </a:r>
            <a:r>
              <a:rPr lang="en-US" altLang="zh-CN" dirty="0"/>
              <a:t>(s2);</a:t>
            </a:r>
          </a:p>
          <a:p>
            <a:r>
              <a:rPr lang="zh-CN" altLang="en-US" dirty="0"/>
              <a:t>不同之处</a:t>
            </a:r>
            <a:endParaRPr lang="en-US" altLang="zh-CN" dirty="0"/>
          </a:p>
          <a:p>
            <a:pPr lvl="1"/>
            <a:r>
              <a:rPr lang="zh-CN" altLang="en-US" sz="2000" dirty="0"/>
              <a:t>查询长度也可以使用</a:t>
            </a:r>
            <a:r>
              <a:rPr lang="en-US" altLang="zh-CN" sz="2000" dirty="0" err="1"/>
              <a:t>str.length</a:t>
            </a:r>
            <a:r>
              <a:rPr lang="en-US" altLang="zh-CN" sz="2000" dirty="0"/>
              <a:t>()</a:t>
            </a:r>
            <a:r>
              <a:rPr lang="zh-CN" altLang="en-US" sz="2000" dirty="0"/>
              <a:t>，与</a:t>
            </a:r>
            <a:r>
              <a:rPr lang="en-US" altLang="zh-CN" sz="2000" dirty="0"/>
              <a:t>size()</a:t>
            </a:r>
            <a:r>
              <a:rPr lang="zh-CN" altLang="en-US" sz="2000" dirty="0"/>
              <a:t>返回值相同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向尾部增加也可以使用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'a'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s2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FB73035-6920-4788-A488-4586B432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954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7624" y="1970831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  //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修改为弱引用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15D2DF0-FAC3-44EC-8621-66BCCE630159}"/>
              </a:ext>
            </a:extLst>
          </p:cNvPr>
          <p:cNvSpPr txBox="1"/>
          <p:nvPr/>
        </p:nvSpPr>
        <p:spPr>
          <a:xfrm>
            <a:off x="4122862" y="4482296"/>
            <a:ext cx="27272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输出结果：</a:t>
            </a:r>
            <a:endParaRPr lang="en-US" altLang="zh-CN" sz="2000" b="1" dirty="0"/>
          </a:p>
          <a:p>
            <a:r>
              <a:rPr lang="en-US" altLang="zh-CN" sz="2000" b="1" dirty="0"/>
              <a:t>	parent constructing</a:t>
            </a:r>
          </a:p>
          <a:p>
            <a:r>
              <a:rPr lang="en-US" altLang="zh-CN" sz="2000" b="1" dirty="0"/>
              <a:t>	child constructing</a:t>
            </a:r>
          </a:p>
          <a:p>
            <a:r>
              <a:rPr lang="en-US" altLang="zh-CN" sz="2000" b="1" dirty="0"/>
              <a:t>	parent destructing</a:t>
            </a:r>
          </a:p>
          <a:p>
            <a:r>
              <a:rPr lang="en-US" altLang="zh-CN" sz="2000" b="1" dirty="0"/>
              <a:t>	child destructing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93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=""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=""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=""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=""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=""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74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=""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=""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=""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=""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=""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51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Child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>
                  <a:alpha val="5019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=""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=""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=""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=""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=""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42125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0959FD-D5A6-4FDC-9C93-2E8A8B5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D7CBACF-5EE3-4861-9737-45383116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弱引用指针的创建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弱引用指针的用法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154ABAF-A413-485E-9A7A-A3EB05C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FEB4C76-F6E0-465C-A9D5-5C91358128D4}"/>
              </a:ext>
            </a:extLst>
          </p:cNvPr>
          <p:cNvSpPr txBox="1"/>
          <p:nvPr/>
        </p:nvSpPr>
        <p:spPr>
          <a:xfrm>
            <a:off x="1154445" y="2060848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(3));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wp1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9E595AD-3889-4921-8075-A6427C73CA7E}"/>
              </a:ext>
            </a:extLst>
          </p:cNvPr>
          <p:cNvSpPr txBox="1"/>
          <p:nvPr/>
        </p:nvSpPr>
        <p:spPr>
          <a:xfrm>
            <a:off x="1160204" y="3659540"/>
            <a:ext cx="6987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获取引用计数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wp.reset</a:t>
            </a:r>
            <a:r>
              <a:rPr lang="en-US" altLang="zh-CN" sz="2400" b="1" dirty="0">
                <a:latin typeface="Consolas" panose="020B0609020204030204" pitchFamily="49" charset="0"/>
              </a:rPr>
              <a:t>()	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清除指针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400" b="1" dirty="0">
                <a:latin typeface="Consolas" panose="020B0609020204030204" pitchFamily="49" charset="0"/>
              </a:rPr>
              <a:t>()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检查对象是否无效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从弱引用获得一个智能指针</a:t>
            </a:r>
          </a:p>
        </p:txBody>
      </p:sp>
    </p:spTree>
    <p:extLst>
      <p:ext uri="{BB962C8B-B14F-4D97-AF65-F5344CB8AC3E}">
        <p14:creationId xmlns:p14="http://schemas.microsoft.com/office/powerpoint/2010/main" val="17803852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40977C-CCEB-439B-85F9-22C51B5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例子：弱引用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8AD1C9B-2DA6-4C53-A136-06C3849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46CE146B-4E14-4D49-8161-C9D4CEBCC19B}"/>
              </a:ext>
            </a:extLst>
          </p:cNvPr>
          <p:cNvSpPr txBox="1"/>
          <p:nvPr/>
        </p:nvSpPr>
        <p:spPr>
          <a:xfrm>
            <a:off x="593558" y="1700808"/>
            <a:ext cx="79568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sp1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make_shared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&gt;(20);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 = sp1;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sp2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000" b="1" dirty="0">
                <a:latin typeface="Consolas" panose="020B0609020204030204" pitchFamily="49" charset="0"/>
              </a:rPr>
              <a:t>();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从弱引用中获得一个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//2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sp1.reset();			</a:t>
            </a:r>
            <a:r>
              <a:rPr lang="en-US" altLang="zh-CN" sz="2000" b="1">
                <a:latin typeface="Consolas" panose="020B0609020204030204" pitchFamily="49" charset="0"/>
              </a:rPr>
              <a:t>				</a:t>
            </a:r>
            <a:r>
              <a:rPr lang="en-US" altLang="zh-CN" sz="2000" b="1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sp1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释放指针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//sp2</a:t>
            </a:r>
            <a:r>
              <a:rPr lang="zh-CN" altLang="en-US" sz="2000" b="1" dirty="0">
                <a:latin typeface="Consolas" panose="020B0609020204030204" pitchFamily="49" charset="0"/>
              </a:rPr>
              <a:t>销毁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//0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 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检查弱引用是否失效：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225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826559E-6362-46AF-B0B9-111DE2D2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独享所有权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0D381E7-A16D-4C2C-8782-42C575F7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涉及引用计数，性能较差</a:t>
            </a:r>
            <a:endParaRPr lang="en-US" altLang="zh-CN" dirty="0"/>
          </a:p>
          <a:p>
            <a:r>
              <a:rPr lang="zh-CN" altLang="en-US" dirty="0"/>
              <a:t>如果要保证一个对象只被一个指针引用</a:t>
            </a:r>
            <a:endParaRPr lang="en-US" altLang="zh-CN" dirty="0"/>
          </a:p>
          <a:p>
            <a:r>
              <a:rPr lang="en-US" altLang="zh-CN" dirty="0" err="1"/>
              <a:t>unique_ptr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DA96689-F9D2-485F-8BB4-6C51AD6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8B4F9DB-7CAC-42B6-B431-96F6BFB46C67}"/>
              </a:ext>
            </a:extLst>
          </p:cNvPr>
          <p:cNvSpPr txBox="1"/>
          <p:nvPr/>
        </p:nvSpPr>
        <p:spPr>
          <a:xfrm>
            <a:off x="1259632" y="3330841"/>
            <a:ext cx="64716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up1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</a:rPr>
              <a:t>make_unique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&gt;(20);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unique_ptr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up2 = up1;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错误，不能复制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unique_ptr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up2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</a:rPr>
              <a:t>::move(up1);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可以移动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* p = up2.release();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放弃指针控制权，返回裸指针</a:t>
            </a:r>
            <a:endParaRPr lang="en-US" altLang="zh-CN" sz="24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delete p;</a:t>
            </a:r>
            <a:endParaRPr lang="zh-CN" alt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689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9E57F0-EEA7-47E1-B989-2D06C2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7C72290-74AD-4276-A7BC-501FF929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智能指针可以帮助管理内存，避免内存泄露</a:t>
            </a:r>
            <a:endParaRPr lang="en-US" altLang="zh-CN" dirty="0"/>
          </a:p>
          <a:p>
            <a:pPr lvl="1"/>
            <a:r>
              <a:rPr lang="zh-CN" altLang="en-US" dirty="0"/>
              <a:t>区分</a:t>
            </a:r>
            <a:r>
              <a:rPr lang="en-US" altLang="zh-CN" dirty="0" err="1"/>
              <a:t>unique_ptr</a:t>
            </a:r>
            <a:r>
              <a:rPr lang="zh-CN" altLang="en-US" dirty="0"/>
              <a:t>和</a:t>
            </a:r>
            <a:r>
              <a:rPr lang="en-US" altLang="zh-CN" dirty="0" err="1"/>
              <a:t>shared_ptr</a:t>
            </a:r>
            <a:r>
              <a:rPr lang="zh-CN" altLang="en-US" dirty="0"/>
              <a:t>能够明确语义</a:t>
            </a:r>
            <a:endParaRPr lang="en-US" altLang="zh-CN" dirty="0"/>
          </a:p>
          <a:p>
            <a:pPr lvl="1"/>
            <a:r>
              <a:rPr lang="zh-CN" altLang="en-US" dirty="0"/>
              <a:t>在手动维护指针不可行，复制对象开销太大时，智能指针是唯一选择。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性能会受到影响</a:t>
            </a:r>
            <a:endParaRPr lang="en-US" altLang="zh-CN" dirty="0"/>
          </a:p>
          <a:p>
            <a:pPr lvl="1"/>
            <a:r>
              <a:rPr lang="zh-CN" altLang="en-US" dirty="0"/>
              <a:t>智能指针不总是智能，需要了解内部原理</a:t>
            </a:r>
            <a:endParaRPr lang="en-US" altLang="zh-CN" dirty="0"/>
          </a:p>
          <a:p>
            <a:pPr lvl="1"/>
            <a:r>
              <a:rPr lang="zh-CN" altLang="en-US" dirty="0"/>
              <a:t>需要小心环状结构和数组指针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9110C41-BEFB-43AE-80DB-A238A18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790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487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76872"/>
            <a:ext cx="7772400" cy="2304256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以下内容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感兴趣可以自学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（大作业可能会用到）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69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5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FBE4492-8241-4FA2-92D2-A06F49A9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2D8811E-A440-4C8B-9A33-4C6FE393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三种输入方式</a:t>
            </a:r>
            <a:endParaRPr lang="en-US" altLang="zh-CN" dirty="0"/>
          </a:p>
          <a:p>
            <a:pPr lvl="1"/>
            <a:r>
              <a:rPr lang="zh-CN" altLang="en-US" dirty="0"/>
              <a:t>读取可见字符直到遇到空格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//Mike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读一行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chemeClr val="accent1"/>
                </a:solidFill>
              </a:rPr>
              <a:t>//Mike William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读到指定分隔符为止（可以读入换行符）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fullnames</a:t>
            </a:r>
            <a:r>
              <a:rPr lang="en-US" altLang="zh-CN" dirty="0"/>
              <a:t>, '#');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//"Mike William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>
                <a:solidFill>
                  <a:schemeClr val="accent1"/>
                </a:solidFill>
              </a:rPr>
              <a:t>Andy</a:t>
            </a:r>
            <a:r>
              <a:rPr lang="en-US" altLang="zh-CN" dirty="0">
                <a:solidFill>
                  <a:schemeClr val="accent1"/>
                </a:solidFill>
              </a:rPr>
              <a:t> William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>
                <a:solidFill>
                  <a:schemeClr val="accent1"/>
                </a:solidFill>
              </a:rPr>
              <a:t>"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5EE0E1D-AEAD-472A-8415-508C5E0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C85F6A2-F02A-4CB0-B833-CA06E0CD56B5}"/>
              </a:ext>
            </a:extLst>
          </p:cNvPr>
          <p:cNvSpPr txBox="1"/>
          <p:nvPr/>
        </p:nvSpPr>
        <p:spPr>
          <a:xfrm>
            <a:off x="5858050" y="1628799"/>
            <a:ext cx="2818406" cy="181588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输入文本</a:t>
            </a:r>
            <a:endParaRPr lang="en-US" altLang="zh-CN" sz="2800" b="1" dirty="0"/>
          </a:p>
          <a:p>
            <a:r>
              <a:rPr lang="en-US" altLang="zh-CN" sz="2800" b="1" dirty="0"/>
              <a:t>	Mike William</a:t>
            </a:r>
          </a:p>
          <a:p>
            <a:r>
              <a:rPr lang="en-US" altLang="zh-CN" sz="2800" b="1" dirty="0"/>
              <a:t>	Andy William</a:t>
            </a:r>
          </a:p>
          <a:p>
            <a:r>
              <a:rPr lang="en-US" altLang="zh-CN" sz="2800" b="1" dirty="0"/>
              <a:t>	#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06488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420888"/>
            <a:ext cx="7772400" cy="1614041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lambda</a:t>
            </a: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表达式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STL</a:t>
            </a: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函数封装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70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31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91F53E-0832-4F57-9A7E-58ED2870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406A686-99BC-4735-8A1B-8D84097C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可以一行创建函数吗？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/>
            <a:r>
              <a:rPr lang="zh-CN" altLang="en-US" dirty="0"/>
              <a:t>简便地创建匿名函数的方法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483C1A2-C68F-4349-8EEE-A4168996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643A7C8-FB28-4BF8-A5CB-4337B73F8612}"/>
              </a:ext>
            </a:extLst>
          </p:cNvPr>
          <p:cNvSpPr txBox="1"/>
          <p:nvPr/>
        </p:nvSpPr>
        <p:spPr>
          <a:xfrm>
            <a:off x="914895" y="4572112"/>
            <a:ext cx="7151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 =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auto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[a]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x)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return a + x; }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(2)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zh-CN" altLang="en-US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8AF9583-986F-42D4-9F76-EA217AB842B1}"/>
              </a:ext>
            </a:extLst>
          </p:cNvPr>
          <p:cNvSpPr txBox="1"/>
          <p:nvPr/>
        </p:nvSpPr>
        <p:spPr>
          <a:xfrm>
            <a:off x="2105337" y="38439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CC"/>
                </a:solidFill>
              </a:rPr>
              <a:t>捕获列表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3666D35-B4B2-4A81-A3A4-AB1010F838F5}"/>
              </a:ext>
            </a:extLst>
          </p:cNvPr>
          <p:cNvSpPr txBox="1"/>
          <p:nvPr/>
        </p:nvSpPr>
        <p:spPr>
          <a:xfrm>
            <a:off x="3968496" y="38439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参数列表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F362594-88B7-492F-A486-77752039473E}"/>
              </a:ext>
            </a:extLst>
          </p:cNvPr>
          <p:cNvSpPr txBox="1"/>
          <p:nvPr/>
        </p:nvSpPr>
        <p:spPr>
          <a:xfrm>
            <a:off x="5940152" y="38622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函数体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CC140792-0EA1-4FF1-847F-D224AF505CCE}"/>
              </a:ext>
            </a:extLst>
          </p:cNvPr>
          <p:cNvCxnSpPr>
            <a:stCxn id="6" idx="2"/>
          </p:cNvCxnSpPr>
          <p:nvPr/>
        </p:nvCxnSpPr>
        <p:spPr>
          <a:xfrm>
            <a:off x="2915816" y="4367170"/>
            <a:ext cx="288033" cy="646006"/>
          </a:xfrm>
          <a:prstGeom prst="straightConnector1">
            <a:avLst/>
          </a:prstGeom>
          <a:ln w="38100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DC3FFB18-71A7-4BA9-B57E-8AA02EB1DD4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224437" y="4367170"/>
            <a:ext cx="554538" cy="659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8D5FE73E-0513-4210-A282-BA4F0442D33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45258" y="4385507"/>
            <a:ext cx="125836" cy="597676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7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3C8A6B-EE69-463C-A990-20EF3351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7803D5A-13D1-48FC-9DD9-B2B23996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参数列表和函数体</a:t>
            </a:r>
            <a:endParaRPr lang="en-US" altLang="zh-CN" dirty="0"/>
          </a:p>
          <a:p>
            <a:pPr lvl="1"/>
            <a:r>
              <a:rPr lang="zh-CN" altLang="en-US" dirty="0"/>
              <a:t>对应真实函数的参数列表和函数体</a:t>
            </a:r>
            <a:endParaRPr lang="en-US" altLang="zh-CN" dirty="0"/>
          </a:p>
          <a:p>
            <a:pPr lvl="1"/>
            <a:r>
              <a:rPr lang="zh-CN" altLang="en-US" dirty="0"/>
              <a:t>比较容易理解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捕获列表？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28C17F9-DF57-46B0-B981-C540C15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5711592-8117-4567-B2FD-CC504190444F}"/>
              </a:ext>
            </a:extLst>
          </p:cNvPr>
          <p:cNvSpPr txBox="1"/>
          <p:nvPr/>
        </p:nvSpPr>
        <p:spPr>
          <a:xfrm>
            <a:off x="1076894" y="4023340"/>
            <a:ext cx="7151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 =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auto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[a]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x)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return a + x; }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 = 2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(2)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3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还是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4 ?</a:t>
            </a:r>
            <a:endParaRPr lang="zh-CN" altLang="en-US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3C8A6B-EE69-463C-A990-20EF3351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7803D5A-13D1-48FC-9DD9-B2B23996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按值捕获</a:t>
            </a:r>
            <a:endParaRPr lang="en-US" altLang="zh-CN" dirty="0"/>
          </a:p>
          <a:p>
            <a:pPr lvl="1"/>
            <a:r>
              <a:rPr lang="zh-CN" altLang="en-US" dirty="0"/>
              <a:t>在函数声明的一刻，确定捕获变量的值</a:t>
            </a:r>
            <a:endParaRPr lang="en-US" altLang="zh-CN" dirty="0"/>
          </a:p>
          <a:p>
            <a:pPr lvl="1"/>
            <a:r>
              <a:rPr lang="zh-CN" altLang="en-US" dirty="0"/>
              <a:t>故上页程序会输出</a:t>
            </a:r>
            <a:r>
              <a:rPr lang="en-US" altLang="zh-CN" dirty="0"/>
              <a:t>3</a:t>
            </a:r>
          </a:p>
          <a:p>
            <a:endParaRPr lang="en-US" altLang="zh-CN" dirty="0"/>
          </a:p>
          <a:p>
            <a:r>
              <a:rPr lang="zh-CN" altLang="en-US" dirty="0"/>
              <a:t>按引用捕获</a:t>
            </a:r>
            <a:endParaRPr lang="en-US" altLang="zh-CN" dirty="0"/>
          </a:p>
          <a:p>
            <a:pPr lvl="1"/>
            <a:r>
              <a:rPr lang="zh-CN" altLang="en-US" dirty="0"/>
              <a:t>在函数声明的一刻，确定捕获变量的引用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28C17F9-DF57-46B0-B981-C540C15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5711592-8117-4567-B2FD-CC504190444F}"/>
              </a:ext>
            </a:extLst>
          </p:cNvPr>
          <p:cNvSpPr txBox="1"/>
          <p:nvPr/>
        </p:nvSpPr>
        <p:spPr>
          <a:xfrm>
            <a:off x="1076894" y="4293096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 =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auto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0066CC"/>
                </a:solidFill>
                <a:latin typeface="Consolas" panose="020B0609020204030204" pitchFamily="49" charset="0"/>
              </a:rPr>
              <a:t>&amp;a</a:t>
            </a:r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x)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return a + x; }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 = 2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(2)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zh-CN" altLang="en-US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9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453B68-B21D-4566-AC1A-93616C4D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E21088-14C7-4F72-8D79-ED031057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968552"/>
          </a:xfrm>
        </p:spPr>
        <p:txBody>
          <a:bodyPr/>
          <a:lstStyle/>
          <a:p>
            <a:r>
              <a:rPr lang="zh-CN" altLang="en-US" dirty="0"/>
              <a:t>捕获列表</a:t>
            </a:r>
            <a:endParaRPr lang="en-US" altLang="zh-CN" dirty="0"/>
          </a:p>
          <a:p>
            <a:pPr lvl="1"/>
            <a:r>
              <a:rPr lang="en-US" altLang="zh-CN" dirty="0"/>
              <a:t>[]		</a:t>
            </a:r>
            <a:r>
              <a:rPr lang="zh-CN" altLang="en-US" dirty="0"/>
              <a:t>不捕获变量</a:t>
            </a:r>
            <a:endParaRPr lang="en-US" altLang="zh-CN" dirty="0"/>
          </a:p>
          <a:p>
            <a:pPr lvl="1"/>
            <a:r>
              <a:rPr lang="en-US" altLang="zh-CN" dirty="0"/>
              <a:t>[a, &amp;b] 	</a:t>
            </a:r>
            <a:r>
              <a:rPr lang="zh-CN" altLang="en-US" dirty="0"/>
              <a:t>按值捕获</a:t>
            </a:r>
            <a:r>
              <a:rPr lang="en-US" altLang="zh-CN" dirty="0"/>
              <a:t>a</a:t>
            </a:r>
            <a:r>
              <a:rPr lang="zh-CN" altLang="en-US" dirty="0"/>
              <a:t>，引用捕获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[this]		</a:t>
            </a:r>
            <a:r>
              <a:rPr lang="zh-CN" altLang="en-US" dirty="0"/>
              <a:t>按值捕获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en-US" altLang="zh-CN" dirty="0"/>
              <a:t>[=]		</a:t>
            </a:r>
            <a:r>
              <a:rPr lang="zh-CN" altLang="en-US" dirty="0"/>
              <a:t>按值捕获所有外部变量</a:t>
            </a:r>
            <a:endParaRPr lang="en-US" altLang="zh-CN" dirty="0"/>
          </a:p>
          <a:p>
            <a:pPr lvl="1"/>
            <a:r>
              <a:rPr lang="en-US" altLang="zh-CN" dirty="0"/>
              <a:t>[&amp;]		</a:t>
            </a:r>
            <a:r>
              <a:rPr lang="zh-CN" altLang="en-US" dirty="0"/>
              <a:t>按引用捕获所有外部变量</a:t>
            </a:r>
            <a:endParaRPr lang="en-US" altLang="zh-CN" dirty="0"/>
          </a:p>
          <a:p>
            <a:pPr lvl="1"/>
            <a:r>
              <a:rPr lang="en-US" altLang="zh-CN" dirty="0"/>
              <a:t>[=, &amp;a]	</a:t>
            </a:r>
            <a:r>
              <a:rPr lang="zh-CN" altLang="en-US" dirty="0"/>
              <a:t>按引用捕获</a:t>
            </a:r>
            <a:r>
              <a:rPr lang="en-US" altLang="zh-CN" dirty="0"/>
              <a:t>a</a:t>
            </a:r>
            <a:r>
              <a:rPr lang="zh-CN" altLang="en-US" dirty="0"/>
              <a:t>，其余变量按值捕获</a:t>
            </a:r>
            <a:endParaRPr lang="en-US" altLang="zh-CN" dirty="0"/>
          </a:p>
          <a:p>
            <a:pPr lvl="1"/>
            <a:r>
              <a:rPr lang="en-US" altLang="zh-CN" dirty="0"/>
              <a:t>[&amp;, =a]	</a:t>
            </a:r>
            <a:r>
              <a:rPr lang="zh-CN" altLang="en-US" dirty="0"/>
              <a:t>按值捕获</a:t>
            </a:r>
            <a:r>
              <a:rPr lang="en-US" altLang="zh-CN" dirty="0"/>
              <a:t>a</a:t>
            </a:r>
            <a:r>
              <a:rPr lang="zh-CN" altLang="en-US" dirty="0"/>
              <a:t>，其余变量按引用捕获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课后思考</a:t>
            </a:r>
            <a:endParaRPr lang="en-US" altLang="zh-CN" dirty="0"/>
          </a:p>
          <a:p>
            <a:pPr lvl="1"/>
            <a:r>
              <a:rPr lang="zh-CN" altLang="en-US" dirty="0"/>
              <a:t>是否能在匿名函数中修改外部变量的值？</a:t>
            </a:r>
            <a:endParaRPr lang="en-US" altLang="zh-CN" dirty="0"/>
          </a:p>
          <a:p>
            <a:pPr lvl="1"/>
            <a:r>
              <a:rPr lang="zh-CN" altLang="en-US" dirty="0"/>
              <a:t>查阅</a:t>
            </a:r>
            <a:r>
              <a:rPr lang="en-US" altLang="zh-CN" dirty="0"/>
              <a:t>mutable</a:t>
            </a:r>
            <a:r>
              <a:rPr lang="zh-CN" altLang="en-US" dirty="0"/>
              <a:t>指示符、如何设置匿名函数的返回类型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0ECF9AD-F38D-459C-8C94-22E408CD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71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7B5965-B04E-4D88-BA69-938A2480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lambda</a:t>
            </a:r>
            <a:r>
              <a:rPr lang="zh-CN" altLang="en-US" dirty="0"/>
              <a:t>表达式自定义排序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4F4582-E280-46E2-AB39-7C3217B9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按年龄排序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lambda</a:t>
            </a:r>
            <a:r>
              <a:rPr lang="zh-CN" altLang="en-US" dirty="0"/>
              <a:t>表达式的优点</a:t>
            </a:r>
            <a:endParaRPr lang="en-US" altLang="zh-CN" dirty="0"/>
          </a:p>
          <a:p>
            <a:pPr lvl="1"/>
            <a:r>
              <a:rPr lang="zh-CN" altLang="en-US" dirty="0"/>
              <a:t>更加简洁</a:t>
            </a:r>
            <a:endParaRPr lang="en-US" altLang="zh-CN" dirty="0"/>
          </a:p>
          <a:p>
            <a:pPr lvl="1"/>
            <a:r>
              <a:rPr lang="zh-CN" altLang="en-US" dirty="0"/>
              <a:t>只使用一次的函数无需命名，避免污染变量空间</a:t>
            </a:r>
            <a:endParaRPr lang="en-US" altLang="zh-CN" dirty="0"/>
          </a:p>
          <a:p>
            <a:pPr lvl="1"/>
            <a:r>
              <a:rPr lang="zh-CN" altLang="en-US" dirty="0"/>
              <a:t>增加相关代码的内聚性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531C3D9-D99D-4FB8-B5F5-2C3705D0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21C9445-4563-443A-9F7A-6C3D7B7ABA26}"/>
              </a:ext>
            </a:extLst>
          </p:cNvPr>
          <p:cNvSpPr txBox="1"/>
          <p:nvPr/>
        </p:nvSpPr>
        <p:spPr>
          <a:xfrm>
            <a:off x="959175" y="2276872"/>
            <a:ext cx="63273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arr+n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[](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5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7B41B20-2F99-44AE-AB1A-6B716869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函数对象的绑定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19BC3A-8D40-48F5-ACF5-EFC33972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vector</a:t>
            </a:r>
            <a:r>
              <a:rPr lang="zh-CN" altLang="en-US" dirty="0"/>
              <a:t>类进行拓展</a:t>
            </a:r>
            <a:endParaRPr lang="en-US" altLang="zh-CN" dirty="0"/>
          </a:p>
          <a:p>
            <a:pPr lvl="1"/>
            <a:r>
              <a:rPr lang="zh-CN" altLang="en-US" dirty="0"/>
              <a:t>找到</a:t>
            </a:r>
            <a:r>
              <a:rPr lang="en-US" altLang="zh-CN" dirty="0"/>
              <a:t>vector</a:t>
            </a:r>
            <a:r>
              <a:rPr lang="zh-CN" altLang="en-US" dirty="0"/>
              <a:t>中第一个满足某个条件的数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854FDB6-548F-4D2A-8C69-918FE1B7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2FFEFBC-3514-4CD3-919A-0B4A6F43526F}"/>
              </a:ext>
            </a:extLst>
          </p:cNvPr>
          <p:cNvSpPr txBox="1"/>
          <p:nvPr/>
        </p:nvSpPr>
        <p:spPr>
          <a:xfrm>
            <a:off x="1441476" y="3070074"/>
            <a:ext cx="6624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MyArray</a:t>
            </a:r>
            <a:r>
              <a:rPr lang="en-US" altLang="zh-CN" sz="2000" b="1" dirty="0">
                <a:latin typeface="Consolas" panose="020B0609020204030204" pitchFamily="49" charset="0"/>
              </a:rPr>
              <a:t> : public vector&lt;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find(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fn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 : (*this))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if (</a:t>
            </a:r>
            <a:r>
              <a:rPr lang="en-US" altLang="zh-CN" sz="2000" b="1" dirty="0" err="1">
                <a:latin typeface="Consolas" panose="020B0609020204030204" pitchFamily="49" charset="0"/>
              </a:rPr>
              <a:t>fn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)) 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endParaRPr lang="zh-CN" alt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2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B2A05A-8A8C-4148-88C9-FC4A22FC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编译期绑定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94E752-80D8-4186-95A0-327E36FE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使用模板，在编译期进行绑定</a:t>
            </a:r>
            <a:endParaRPr lang="en-US" altLang="zh-CN" dirty="0"/>
          </a:p>
          <a:p>
            <a:r>
              <a:rPr lang="zh-CN" altLang="en-US" dirty="0"/>
              <a:t>生成几种不同参数类型的同一函数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C636F31-A76B-4788-8BB1-4F808DA8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EF6F48A-00DE-4191-B4BA-C47D82E362A6}"/>
              </a:ext>
            </a:extLst>
          </p:cNvPr>
          <p:cNvSpPr txBox="1"/>
          <p:nvPr/>
        </p:nvSpPr>
        <p:spPr>
          <a:xfrm>
            <a:off x="628650" y="1448769"/>
            <a:ext cx="78021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lessThan3(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x &lt; 3;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arr.find</a:t>
            </a:r>
            <a:r>
              <a:rPr lang="en-US" altLang="zh-CN" sz="2000" b="1" dirty="0">
                <a:latin typeface="Consolas" panose="020B0609020204030204" pitchFamily="49" charset="0"/>
              </a:rPr>
              <a:t>([](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a) { return a &lt; 3; })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latin typeface="Consolas" panose="020B0609020204030204" pitchFamily="49" charset="0"/>
              </a:rPr>
              <a:t>利用模板生成了一个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匿名函数</a:t>
            </a:r>
            <a:r>
              <a:rPr lang="zh-CN" altLang="en-US" sz="2000" b="1" dirty="0">
                <a:latin typeface="Consolas" panose="020B0609020204030204" pitchFamily="49" charset="0"/>
              </a:rPr>
              <a:t> 的</a:t>
            </a:r>
            <a:r>
              <a:rPr lang="en-US" altLang="zh-CN" sz="2000" b="1" dirty="0">
                <a:latin typeface="Consolas" panose="020B0609020204030204" pitchFamily="49" charset="0"/>
              </a:rPr>
              <a:t>find</a:t>
            </a:r>
            <a:r>
              <a:rPr lang="zh-CN" altLang="en-US" sz="2000" b="1" dirty="0">
                <a:latin typeface="Consolas" panose="020B0609020204030204" pitchFamily="49" charset="0"/>
              </a:rPr>
              <a:t>函数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arr.find</a:t>
            </a:r>
            <a:r>
              <a:rPr lang="en-US" altLang="zh-CN" sz="2000" b="1" dirty="0">
                <a:latin typeface="Consolas" panose="020B0609020204030204" pitchFamily="49" charset="0"/>
              </a:rPr>
              <a:t>(lessThan3)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latin typeface="Consolas" panose="020B0609020204030204" pitchFamily="49" charset="0"/>
              </a:rPr>
              <a:t>利用模板生成了一个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函数指针 </a:t>
            </a:r>
            <a:r>
              <a:rPr lang="zh-CN" altLang="en-US" sz="2000" b="1" dirty="0">
                <a:latin typeface="Consolas" panose="020B0609020204030204" pitchFamily="49" charset="0"/>
              </a:rPr>
              <a:t>的</a:t>
            </a:r>
            <a:r>
              <a:rPr lang="en-US" altLang="zh-CN" sz="2000" b="1" dirty="0">
                <a:latin typeface="Consolas" panose="020B0609020204030204" pitchFamily="49" charset="0"/>
              </a:rPr>
              <a:t>find</a:t>
            </a:r>
            <a:r>
              <a:rPr lang="zh-CN" altLang="en-US" sz="2000" b="1" dirty="0">
                <a:latin typeface="Consolas" panose="020B0609020204030204" pitchFamily="49" charset="0"/>
              </a:rPr>
              <a:t>函数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0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B2A05A-8A8C-4148-88C9-FC4A22FC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94E752-80D8-4186-95A0-327E36FE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假如想写成这样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无法用模板在编译期进行绑定</a:t>
            </a:r>
            <a:endParaRPr lang="en-US" altLang="zh-CN" dirty="0"/>
          </a:p>
          <a:p>
            <a:r>
              <a:rPr lang="zh-CN" altLang="en-US" dirty="0"/>
              <a:t>如何储存不同类型的函数指针和函数对象？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C636F31-A76B-4788-8BB1-4F808DA8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EF6F48A-00DE-4191-B4BA-C47D82E362A6}"/>
              </a:ext>
            </a:extLst>
          </p:cNvPr>
          <p:cNvSpPr txBox="1"/>
          <p:nvPr/>
        </p:nvSpPr>
        <p:spPr>
          <a:xfrm>
            <a:off x="996341" y="2348880"/>
            <a:ext cx="71513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arr.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setFunc</a:t>
            </a:r>
            <a:r>
              <a:rPr lang="en-US" altLang="zh-CN" sz="2400" b="1" dirty="0">
                <a:latin typeface="Consolas" panose="020B0609020204030204" pitchFamily="49" charset="0"/>
              </a:rPr>
              <a:t>([](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a) { return a &lt; 3; });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arr.find</a:t>
            </a:r>
            <a:r>
              <a:rPr lang="en-US" altLang="zh-CN" sz="24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arr.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setFunc</a:t>
            </a:r>
            <a:r>
              <a:rPr lang="en-US" altLang="zh-CN" sz="2400" b="1" dirty="0">
                <a:latin typeface="Consolas" panose="020B0609020204030204" pitchFamily="49" charset="0"/>
              </a:rPr>
              <a:t>(lessThan3);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arr.find</a:t>
            </a:r>
            <a:r>
              <a:rPr lang="en-US" altLang="zh-CN" sz="24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092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FCEDD3-AF14-4FF8-B9E5-F2E896F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28A2C9F-C424-42DC-BF58-394E0282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30" y="1467663"/>
            <a:ext cx="8047806" cy="4749029"/>
          </a:xfrm>
        </p:spPr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类提供了函数指针与函数对象的封装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24647D7-3EB6-4863-8EB8-AB60A74B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5376B85-5A10-4BDF-A5F9-FA80F547A931}"/>
              </a:ext>
            </a:extLst>
          </p:cNvPr>
          <p:cNvSpPr txBox="1"/>
          <p:nvPr/>
        </p:nvSpPr>
        <p:spPr>
          <a:xfrm>
            <a:off x="419164" y="2066854"/>
            <a:ext cx="8834470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latin typeface="Consolas" panose="020B0609020204030204" pitchFamily="49" charset="0"/>
              </a:rPr>
              <a:t>MyArray</a:t>
            </a:r>
            <a:r>
              <a:rPr lang="en-US" altLang="zh-CN" b="1" dirty="0">
                <a:latin typeface="Consolas" panose="020B0609020204030204" pitchFamily="49" charset="0"/>
              </a:rPr>
              <a:t> : public vector&lt;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function&lt;bool(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)&gt; 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表示参数为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，返回值为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bool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			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能够接受函数指针、匿名函数、函数对象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void </a:t>
            </a:r>
            <a:r>
              <a:rPr lang="en-US" altLang="zh-CN" b="1" dirty="0" err="1">
                <a:latin typeface="Consolas" panose="020B0609020204030204" pitchFamily="49" charset="0"/>
              </a:rPr>
              <a:t>setFunc</a:t>
            </a:r>
            <a:r>
              <a:rPr lang="en-US" altLang="zh-CN" b="1" dirty="0">
                <a:latin typeface="Consolas" panose="020B0609020204030204" pitchFamily="49" charset="0"/>
              </a:rPr>
              <a:t>(function&lt;bool(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)&gt; _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 = _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find()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for (auto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: (*this))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	if (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)) return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3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E08D5C-CD93-4600-9AB9-97DC2C9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C685FBB-D192-4839-A48F-D2AEF239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拼接</a:t>
            </a:r>
            <a:endParaRPr lang="en-US" altLang="zh-CN" dirty="0"/>
          </a:p>
          <a:p>
            <a:pPr lvl="1"/>
            <a:r>
              <a:rPr lang="en-US" altLang="zh-CN" sz="2000" dirty="0"/>
              <a:t>string </a:t>
            </a:r>
            <a:r>
              <a:rPr lang="en-US" altLang="zh-CN" sz="2000" dirty="0" err="1"/>
              <a:t>fullname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 + " " + </a:t>
            </a:r>
            <a:r>
              <a:rPr lang="en-US" altLang="zh-CN" sz="2000" dirty="0" err="1"/>
              <a:t>lastname</a:t>
            </a:r>
            <a:r>
              <a:rPr lang="en-US" altLang="zh-CN" sz="2000" dirty="0"/>
              <a:t>;</a:t>
            </a:r>
          </a:p>
          <a:p>
            <a:pPr lvl="1"/>
            <a:r>
              <a:rPr lang="zh-CN" altLang="en-US" sz="2000" dirty="0"/>
              <a:t>注意：拼接的</a:t>
            </a:r>
            <a:r>
              <a:rPr lang="zh-CN" altLang="en-US" sz="2000" dirty="0">
                <a:solidFill>
                  <a:srgbClr val="FF0000"/>
                </a:solidFill>
              </a:rPr>
              <a:t>时间复杂度</a:t>
            </a:r>
            <a:r>
              <a:rPr lang="zh-CN" altLang="en-US" sz="2000" dirty="0"/>
              <a:t>为生成的字符串长度</a:t>
            </a:r>
            <a:endParaRPr lang="en-US" altLang="zh-CN" sz="2000" dirty="0"/>
          </a:p>
          <a:p>
            <a:pPr lvl="1"/>
            <a:r>
              <a:rPr lang="zh-CN" altLang="en-US" sz="2000" dirty="0"/>
              <a:t>例如：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+ 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"\n"</a:t>
            </a:r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时间复杂度</a:t>
            </a:r>
            <a:r>
              <a:rPr lang="en-US" altLang="zh-CN" sz="1800" dirty="0">
                <a:solidFill>
                  <a:srgbClr val="FF0000"/>
                </a:solidFill>
              </a:rPr>
              <a:t>O(n^2</a:t>
            </a:r>
            <a:r>
              <a:rPr lang="zh-CN" altLang="en-US" sz="1800" dirty="0">
                <a:solidFill>
                  <a:srgbClr val="FF0000"/>
                </a:solidFill>
              </a:rPr>
              <a:t>*</a:t>
            </a:r>
            <a:r>
              <a:rPr lang="en-US" altLang="zh-CN" sz="1800" dirty="0">
                <a:solidFill>
                  <a:srgbClr val="FF0000"/>
                </a:solidFill>
              </a:rPr>
              <a:t>L)</a:t>
            </a:r>
            <a:r>
              <a:rPr lang="zh-CN" altLang="en-US" sz="1800" dirty="0">
                <a:solidFill>
                  <a:srgbClr val="FF0000"/>
                </a:solidFill>
              </a:rPr>
              <a:t>的时间，</a:t>
            </a:r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zh-CN" altLang="en-US" sz="1800" dirty="0">
                <a:solidFill>
                  <a:srgbClr val="FF0000"/>
                </a:solidFill>
              </a:rPr>
              <a:t>表示每个子串的平均长度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拼接</a:t>
            </a:r>
            <a:r>
              <a:rPr lang="zh-CN" altLang="en-US" sz="1800" dirty="0"/>
              <a:t>多个字符串最好使用 </a:t>
            </a:r>
            <a:r>
              <a:rPr lang="en-US" altLang="zh-CN" sz="2000" dirty="0"/>
              <a:t>operator+= </a:t>
            </a:r>
            <a:r>
              <a:rPr lang="zh-CN" altLang="en-US" sz="1800" dirty="0"/>
              <a:t>或者 </a:t>
            </a:r>
            <a:r>
              <a:rPr lang="en-US" altLang="zh-CN" sz="2000" dirty="0" err="1"/>
              <a:t>stringstream</a:t>
            </a:r>
            <a:endParaRPr lang="en-US" altLang="zh-CN" sz="1800" dirty="0"/>
          </a:p>
          <a:p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zh-CN" altLang="en-US" dirty="0"/>
              <a:t>我们可以直接使用运算符比较字符串字典序</a:t>
            </a:r>
            <a:endParaRPr lang="en-US" altLang="zh-CN" dirty="0"/>
          </a:p>
          <a:p>
            <a:pPr lvl="1"/>
            <a:r>
              <a:rPr lang="en-US" altLang="zh-CN" dirty="0"/>
              <a:t>string 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alice</a:t>
            </a:r>
            <a:r>
              <a:rPr lang="en-US" altLang="zh-CN" dirty="0"/>
              <a:t>", b = "bob";</a:t>
            </a:r>
          </a:p>
          <a:p>
            <a:pPr lvl="1"/>
            <a:r>
              <a:rPr lang="en-US" altLang="zh-CN" dirty="0"/>
              <a:t>a == b </a:t>
            </a:r>
            <a:r>
              <a:rPr lang="en-US" altLang="zh-CN" dirty="0">
                <a:solidFill>
                  <a:schemeClr val="accent1"/>
                </a:solidFill>
              </a:rPr>
              <a:t>//False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1"/>
                </a:solidFill>
              </a:rPr>
              <a:t>//True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5A5C1D6-9FCF-496D-AFDF-D1CFB72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3976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与函数对象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有大量函数用到了函数对象 </a:t>
            </a:r>
            <a:r>
              <a:rPr lang="en-US" altLang="zh-CN" dirty="0"/>
              <a:t>&lt;algorithm&gt;</a:t>
            </a:r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对序列进行指定操作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找到满足条件的对象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对满足条件的对象计数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二分查找满足条件的对象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并且也有许多预置的函数对象 </a:t>
            </a:r>
            <a:r>
              <a:rPr lang="en-US" altLang="zh-CN" dirty="0"/>
              <a:t>&lt;functional&gt;</a:t>
            </a:r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比较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比较</a:t>
            </a:r>
            <a:r>
              <a:rPr lang="en-US" altLang="zh-CN" dirty="0"/>
              <a:t>a==b</a:t>
            </a:r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比较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8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BF29C9-3CB0-4849-9761-F3F5CD23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函数对象的组合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B1A7CE2-371B-4BBA-873B-DC27C990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如何用</a:t>
            </a:r>
            <a:r>
              <a:rPr lang="en-US" altLang="zh-CN" dirty="0"/>
              <a:t>STL</a:t>
            </a:r>
            <a:r>
              <a:rPr lang="zh-CN" altLang="en-US" dirty="0"/>
              <a:t>库组合出</a:t>
            </a:r>
            <a:r>
              <a:rPr lang="en-US" altLang="zh-CN" dirty="0"/>
              <a:t>lessThan3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bind			&lt;functional&gt;</a:t>
            </a:r>
            <a:r>
              <a:rPr lang="zh-CN" altLang="en-US" b="1" dirty="0">
                <a:solidFill>
                  <a:srgbClr val="FF0000"/>
                </a:solidFill>
              </a:rPr>
              <a:t>库函数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>
                <a:solidFill>
                  <a:srgbClr val="0066CC"/>
                </a:solidFill>
              </a:rPr>
              <a:t>less&lt;</a:t>
            </a:r>
            <a:r>
              <a:rPr lang="en-US" altLang="zh-CN" b="1" dirty="0" err="1">
                <a:solidFill>
                  <a:srgbClr val="0066CC"/>
                </a:solidFill>
              </a:rPr>
              <a:t>int</a:t>
            </a:r>
            <a:r>
              <a:rPr lang="en-US" altLang="zh-CN" b="1" dirty="0">
                <a:solidFill>
                  <a:srgbClr val="0066CC"/>
                </a:solidFill>
              </a:rPr>
              <a:t>&gt;()		</a:t>
            </a:r>
            <a:r>
              <a:rPr lang="zh-CN" altLang="en-US" b="1" dirty="0">
                <a:solidFill>
                  <a:srgbClr val="0066CC"/>
                </a:solidFill>
              </a:rPr>
              <a:t>被绑定函数</a:t>
            </a:r>
            <a:endParaRPr lang="en-US" altLang="zh-CN" b="1" dirty="0">
              <a:solidFill>
                <a:srgbClr val="0066CC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1"/>
                </a:solidFill>
              </a:rPr>
              <a:t>placeholders::_1	</a:t>
            </a:r>
            <a:r>
              <a:rPr lang="zh-CN" altLang="en-US" b="1" dirty="0">
                <a:solidFill>
                  <a:schemeClr val="accent1"/>
                </a:solidFill>
              </a:rPr>
              <a:t>被绑定函数的第一个参数：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				  </a:t>
            </a:r>
            <a:r>
              <a:rPr lang="zh-CN" altLang="en-US" b="1" dirty="0">
                <a:solidFill>
                  <a:schemeClr val="accent1"/>
                </a:solidFill>
              </a:rPr>
              <a:t>来自于新函数的第一个参数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4"/>
                </a:solidFill>
              </a:rPr>
              <a:t>3				</a:t>
            </a:r>
            <a:r>
              <a:rPr lang="zh-CN" altLang="en-US" b="1" dirty="0">
                <a:solidFill>
                  <a:schemeClr val="accent4"/>
                </a:solidFill>
              </a:rPr>
              <a:t>被绑定函数的第二个参数： </a:t>
            </a:r>
            <a:r>
              <a:rPr lang="en-US" altLang="zh-CN" b="1" dirty="0">
                <a:solidFill>
                  <a:schemeClr val="accent4"/>
                </a:solidFill>
              </a:rPr>
              <a:t>3</a:t>
            </a:r>
          </a:p>
          <a:p>
            <a:r>
              <a:rPr lang="zh-CN" altLang="en-US" dirty="0"/>
              <a:t>返回值为一个函数对象，功能与</a:t>
            </a:r>
            <a:r>
              <a:rPr lang="en-US" altLang="zh-CN" dirty="0"/>
              <a:t>lessThan3</a:t>
            </a:r>
            <a:r>
              <a:rPr lang="zh-CN" altLang="en-US" dirty="0"/>
              <a:t>一致</a:t>
            </a:r>
            <a:endParaRPr lang="en-US" altLang="zh-CN" dirty="0"/>
          </a:p>
          <a:p>
            <a:r>
              <a:rPr lang="zh-CN" altLang="en-US" dirty="0"/>
              <a:t>思考：能否用</a:t>
            </a:r>
            <a:r>
              <a:rPr lang="en-US" altLang="zh-CN" dirty="0"/>
              <a:t>less</a:t>
            </a:r>
            <a:r>
              <a:rPr lang="zh-CN" altLang="en-US" dirty="0"/>
              <a:t>组合出</a:t>
            </a:r>
            <a:r>
              <a:rPr lang="en-US" altLang="zh-CN" dirty="0"/>
              <a:t>greater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872F141-4049-4882-8885-D977E0C0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9FBFEA8-B703-48FE-A80B-7CB4D80434F5}"/>
              </a:ext>
            </a:extLst>
          </p:cNvPr>
          <p:cNvSpPr txBox="1"/>
          <p:nvPr/>
        </p:nvSpPr>
        <p:spPr>
          <a:xfrm>
            <a:off x="814002" y="2420888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altLang="zh-CN" sz="2800" b="1" dirty="0"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less&lt;</a:t>
            </a:r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&gt;()</a:t>
            </a:r>
            <a:r>
              <a:rPr lang="en-US" altLang="zh-CN" sz="2800" b="1" dirty="0">
                <a:latin typeface="Consolas" panose="020B0609020204030204" pitchFamily="49" charset="0"/>
              </a:rPr>
              <a:t>,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placeholders::_1</a:t>
            </a:r>
            <a:r>
              <a:rPr lang="en-US" altLang="zh-CN" sz="2800" b="1" dirty="0"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800" b="1" dirty="0">
                <a:latin typeface="Consolas" panose="020B0609020204030204" pitchFamily="49" charset="0"/>
              </a:rPr>
              <a:t>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字符串处理与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正则表达式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82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68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9E57F0-EEA7-47E1-B989-2D06C2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7C72290-74AD-4276-A7BC-501FF929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正则表达式：搜索文本时定义的一种规则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给定一个正则表达式和另一个字符串</a:t>
            </a:r>
            <a:endParaRPr lang="en-US" altLang="zh-CN" dirty="0"/>
          </a:p>
          <a:p>
            <a:pPr lvl="1"/>
            <a:r>
              <a:rPr lang="zh-CN" altLang="en-US" dirty="0"/>
              <a:t>匹配整个字符串是否满足条件</a:t>
            </a:r>
            <a:endParaRPr lang="en-US" altLang="zh-CN" dirty="0"/>
          </a:p>
          <a:p>
            <a:pPr lvl="1"/>
            <a:r>
              <a:rPr lang="zh-CN" altLang="en-US" dirty="0"/>
              <a:t>查找符合正则表达式的子串</a:t>
            </a:r>
            <a:endParaRPr lang="en-US" altLang="zh-CN" dirty="0"/>
          </a:p>
          <a:p>
            <a:pPr lvl="1"/>
            <a:r>
              <a:rPr lang="zh-CN" altLang="en-US" dirty="0"/>
              <a:t>按规则替换字符串的部分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9110C41-BEFB-43AE-80DB-A238A18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B737700-FEEA-437A-8B9C-04FC5E3A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31" y="4569064"/>
            <a:ext cx="7886700" cy="2587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8EDD629-24F0-4D2F-ABA3-9DD6F544FF22}"/>
              </a:ext>
            </a:extLst>
          </p:cNvPr>
          <p:cNvSpPr txBox="1"/>
          <p:nvPr/>
        </p:nvSpPr>
        <p:spPr>
          <a:xfrm>
            <a:off x="1416352" y="5209995"/>
            <a:ext cx="54130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Name: </a:t>
            </a:r>
            <a:r>
              <a:rPr lang="en-US" altLang="zh-CN" sz="2800" b="1" dirty="0" err="1"/>
              <a:t>yourname</a:t>
            </a:r>
            <a:endParaRPr lang="en-US" altLang="zh-CN" sz="2800" b="1" dirty="0"/>
          </a:p>
          <a:p>
            <a:r>
              <a:rPr lang="en-US" altLang="zh-CN" sz="2800" b="1" dirty="0"/>
              <a:t>Age: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18</a:t>
            </a:r>
          </a:p>
          <a:p>
            <a:r>
              <a:rPr lang="en-US" altLang="zh-CN" sz="2800" b="1" dirty="0"/>
              <a:t>Email: </a:t>
            </a:r>
            <a:r>
              <a:rPr lang="en-US" altLang="zh-CN" sz="2800" b="1" dirty="0">
                <a:solidFill>
                  <a:srgbClr val="FF0000"/>
                </a:solidFill>
              </a:rPr>
              <a:t>yourname@tsinghua.edu.cn</a:t>
            </a:r>
          </a:p>
          <a:p>
            <a:endParaRPr lang="en-US" altLang="zh-CN" sz="28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C7894688-C8AE-4BE0-9852-30648074C8B9}"/>
              </a:ext>
            </a:extLst>
          </p:cNvPr>
          <p:cNvCxnSpPr/>
          <p:nvPr/>
        </p:nvCxnSpPr>
        <p:spPr>
          <a:xfrm>
            <a:off x="5436096" y="5013176"/>
            <a:ext cx="0" cy="1008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75516EE6-15A5-42A2-98B2-723D4F8A8C0B}"/>
              </a:ext>
            </a:extLst>
          </p:cNvPr>
          <p:cNvSpPr txBox="1"/>
          <p:nvPr/>
        </p:nvSpPr>
        <p:spPr>
          <a:xfrm>
            <a:off x="5716865" y="5286399"/>
            <a:ext cx="101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search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606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D04F86-40A2-4EB4-B364-37FA30B0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基本模式匹配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0AA3113-DBF4-40D8-9722-982B5937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字符代表其本身</a:t>
            </a:r>
            <a:endParaRPr lang="en-US" altLang="zh-CN" dirty="0"/>
          </a:p>
          <a:p>
            <a:pPr lvl="1"/>
            <a:r>
              <a:rPr lang="en-US" altLang="zh-CN" dirty="0"/>
              <a:t>once </a:t>
            </a:r>
            <a:r>
              <a:rPr lang="zh-CN" altLang="en-US" dirty="0"/>
              <a:t>匹配句中所有的</a:t>
            </a:r>
            <a:r>
              <a:rPr lang="en-US" altLang="zh-CN" dirty="0"/>
              <a:t>"once"</a:t>
            </a:r>
          </a:p>
          <a:p>
            <a:endParaRPr lang="en-US" altLang="zh-CN" dirty="0"/>
          </a:p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en-US" altLang="zh-CN" dirty="0"/>
              <a:t>\n</a:t>
            </a:r>
            <a:r>
              <a:rPr lang="zh-CN" altLang="en-US" dirty="0"/>
              <a:t>表示换行、</a:t>
            </a:r>
            <a:r>
              <a:rPr lang="en-US" altLang="zh-CN" dirty="0"/>
              <a:t>\t</a:t>
            </a:r>
            <a:r>
              <a:rPr lang="zh-CN" altLang="en-US" dirty="0"/>
              <a:t>表示制表符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特殊匹配字符</a:t>
            </a:r>
            <a:endParaRPr lang="en-US" altLang="zh-CN" dirty="0"/>
          </a:p>
          <a:p>
            <a:pPr lvl="1"/>
            <a:r>
              <a:rPr lang="en-US" altLang="zh-CN" dirty="0"/>
              <a:t>^</a:t>
            </a:r>
            <a:r>
              <a:rPr lang="zh-CN" altLang="en-US" dirty="0"/>
              <a:t>代表开头，</a:t>
            </a:r>
            <a:r>
              <a:rPr lang="en-US" altLang="zh-CN" dirty="0"/>
              <a:t>$</a:t>
            </a:r>
            <a:r>
              <a:rPr lang="zh-CN" altLang="en-US" dirty="0"/>
              <a:t>代表结尾</a:t>
            </a:r>
            <a:endParaRPr lang="en-US" altLang="zh-CN" dirty="0"/>
          </a:p>
          <a:p>
            <a:pPr lvl="1"/>
            <a:r>
              <a:rPr lang="en-US" altLang="zh-CN" dirty="0"/>
              <a:t>^\t</a:t>
            </a:r>
            <a:r>
              <a:rPr lang="zh-CN" altLang="en-US" dirty="0"/>
              <a:t>只能匹配到以制表符开头的内容</a:t>
            </a:r>
            <a:endParaRPr lang="en-US" altLang="zh-CN" dirty="0"/>
          </a:p>
          <a:p>
            <a:pPr lvl="1"/>
            <a:r>
              <a:rPr lang="en-US" altLang="zh-CN" dirty="0"/>
              <a:t>^bucket$</a:t>
            </a:r>
            <a:r>
              <a:rPr lang="zh-CN" altLang="en-US" dirty="0"/>
              <a:t>只能匹配到只含</a:t>
            </a:r>
            <a:r>
              <a:rPr lang="en-US" altLang="zh-CN" dirty="0"/>
              <a:t>bucket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27CB1AC-1474-4DFB-A586-7751883E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03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70595F7-C573-471A-AC9E-12E7036A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08F6EC-18AF-435A-9F5F-6FA628FD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匹配的单个字符在某个范围中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aeiou</a:t>
            </a:r>
            <a:r>
              <a:rPr lang="en-US" altLang="zh-CN" dirty="0"/>
              <a:t>] </a:t>
            </a:r>
            <a:r>
              <a:rPr lang="zh-CN" altLang="en-US" dirty="0"/>
              <a:t>匹配任意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元音字符</a:t>
            </a:r>
            <a:endParaRPr lang="en-US" altLang="zh-CN" dirty="0"/>
          </a:p>
          <a:p>
            <a:pPr lvl="1"/>
            <a:r>
              <a:rPr lang="en-US" altLang="zh-CN" dirty="0"/>
              <a:t>[a-z]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小写字母</a:t>
            </a:r>
            <a:endParaRPr lang="en-US" altLang="zh-CN" dirty="0"/>
          </a:p>
          <a:p>
            <a:pPr lvl="1"/>
            <a:r>
              <a:rPr lang="en-US" altLang="zh-CN" dirty="0"/>
              <a:t>[0-9]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数字</a:t>
            </a:r>
            <a:endParaRPr lang="en-US" altLang="zh-CN" dirty="0"/>
          </a:p>
          <a:p>
            <a:r>
              <a:rPr lang="zh-CN" altLang="en-US" dirty="0"/>
              <a:t>范围取反</a:t>
            </a:r>
            <a:endParaRPr lang="en-US" altLang="zh-CN" dirty="0"/>
          </a:p>
          <a:p>
            <a:pPr lvl="1"/>
            <a:r>
              <a:rPr lang="en-US" altLang="zh-CN" dirty="0"/>
              <a:t>[^a-z] </a:t>
            </a:r>
            <a:r>
              <a:rPr lang="zh-CN" altLang="en-US" dirty="0"/>
              <a:t>匹配所有单个非小写字母</a:t>
            </a:r>
            <a:endParaRPr lang="en-US" altLang="zh-CN" dirty="0"/>
          </a:p>
          <a:p>
            <a:r>
              <a:rPr lang="zh-CN" altLang="en-US" dirty="0"/>
              <a:t>连用</a:t>
            </a:r>
            <a:endParaRPr lang="en-US" altLang="zh-CN" dirty="0"/>
          </a:p>
          <a:p>
            <a:pPr lvl="1"/>
            <a:r>
              <a:rPr lang="en-US" altLang="zh-CN" dirty="0"/>
              <a:t>[a-z][0-9] </a:t>
            </a:r>
            <a:r>
              <a:rPr lang="zh-CN" altLang="en-US" dirty="0"/>
              <a:t>匹配所有字母</a:t>
            </a:r>
            <a:r>
              <a:rPr lang="en-US" altLang="zh-CN" dirty="0"/>
              <a:t>+</a:t>
            </a:r>
            <a:r>
              <a:rPr lang="zh-CN" altLang="en-US" dirty="0"/>
              <a:t>数字的组合，比如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b9</a:t>
            </a:r>
          </a:p>
          <a:p>
            <a:pPr lvl="1"/>
            <a:r>
              <a:rPr lang="en-US" altLang="zh-CN" dirty="0"/>
              <a:t>^[^0-9][0-9]$ </a:t>
            </a:r>
          </a:p>
          <a:p>
            <a:pPr marL="457200" lvl="1" indent="0">
              <a:buNone/>
            </a:pPr>
            <a:r>
              <a:rPr lang="zh-CN" altLang="en-US" dirty="0"/>
              <a:t>匹配</a:t>
            </a:r>
            <a:r>
              <a:rPr lang="en-US" altLang="zh-CN" dirty="0"/>
              <a:t>2</a:t>
            </a:r>
            <a:r>
              <a:rPr lang="zh-CN" altLang="en-US" dirty="0"/>
              <a:t>个长度的内容，且第一个不为数字，第二个为数字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E45CB29-2E59-4960-AC86-1DEE9DD2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23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C6045D-F56E-416B-B178-61F4F463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0322E98-E5B7-4EED-92B8-04427525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.  </a:t>
            </a:r>
            <a:r>
              <a:rPr lang="zh-CN" altLang="en-US" dirty="0"/>
              <a:t>匹配除换行以外任意字符</a:t>
            </a:r>
            <a:endParaRPr lang="en-US" altLang="zh-CN" dirty="0"/>
          </a:p>
          <a:p>
            <a:pPr lvl="1"/>
            <a:r>
              <a:rPr lang="en-US" altLang="zh-CN" dirty="0"/>
              <a:t>\d </a:t>
            </a:r>
            <a:r>
              <a:rPr lang="zh-CN" altLang="en-US" dirty="0"/>
              <a:t>等价</a:t>
            </a:r>
            <a:r>
              <a:rPr lang="en-US" altLang="zh-CN" dirty="0"/>
              <a:t>[0-9]</a:t>
            </a:r>
          </a:p>
          <a:p>
            <a:pPr lvl="1"/>
            <a:r>
              <a:rPr lang="en-US" altLang="zh-CN" dirty="0"/>
              <a:t>\D</a:t>
            </a:r>
            <a:r>
              <a:rPr lang="zh-CN" altLang="en-US" dirty="0"/>
              <a:t> 等价</a:t>
            </a:r>
            <a:r>
              <a:rPr lang="en-US" altLang="zh-CN" dirty="0"/>
              <a:t>[^0-9]</a:t>
            </a:r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匹配所有空白字符</a:t>
            </a:r>
            <a:endParaRPr lang="en-US" altLang="zh-CN" dirty="0"/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匹配所有非空白字符</a:t>
            </a:r>
            <a:endParaRPr lang="en-US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匹配字母、数字、下划线</a:t>
            </a:r>
            <a:endParaRPr lang="en-US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匹配非字母、数字、下划线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AE8FDBF-9999-4791-B653-26DD416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01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CDF6A0-8929-4572-B71A-B755680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0EC4B0-2D72-4021-B5A7-FBA41D8B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a{4} </a:t>
            </a:r>
            <a:r>
              <a:rPr lang="zh-CN" altLang="en-US" dirty="0"/>
              <a:t>匹配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a{2,4} </a:t>
            </a:r>
            <a:r>
              <a:rPr lang="zh-CN" altLang="en-US" dirty="0"/>
              <a:t>匹配</a:t>
            </a:r>
            <a:r>
              <a:rPr lang="en-US" altLang="zh-CN" dirty="0"/>
              <a:t>aa</a:t>
            </a:r>
            <a:r>
              <a:rPr lang="zh-CN" altLang="en-US" dirty="0"/>
              <a:t>或</a:t>
            </a:r>
            <a:r>
              <a:rPr lang="en-US" altLang="zh-CN" dirty="0" err="1"/>
              <a:t>aaa</a:t>
            </a:r>
            <a:r>
              <a:rPr lang="zh-CN" altLang="en-US" dirty="0"/>
              <a:t>或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a{2,} </a:t>
            </a:r>
            <a:r>
              <a:rPr lang="zh-CN" altLang="en-US" dirty="0"/>
              <a:t>匹配长度大于等于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扩展到字符簇</a:t>
            </a:r>
            <a:endParaRPr lang="en-US" altLang="zh-CN" dirty="0"/>
          </a:p>
          <a:p>
            <a:pPr lvl="1"/>
            <a:r>
              <a:rPr lang="en-US" altLang="zh-CN" dirty="0"/>
              <a:t>[a-z]{5,12} </a:t>
            </a:r>
            <a:r>
              <a:rPr lang="zh-CN" altLang="en-US" dirty="0"/>
              <a:t>代表为长度为</a:t>
            </a:r>
            <a:r>
              <a:rPr lang="en-US" altLang="zh-CN" dirty="0"/>
              <a:t>5~12</a:t>
            </a:r>
            <a:r>
              <a:rPr lang="zh-CN" altLang="en-US" dirty="0"/>
              <a:t>的英文字母组合</a:t>
            </a:r>
            <a:endParaRPr lang="en-US" altLang="zh-CN" dirty="0"/>
          </a:p>
          <a:p>
            <a:pPr lvl="1"/>
            <a:r>
              <a:rPr lang="en-US" altLang="zh-CN" dirty="0"/>
              <a:t>.{5} </a:t>
            </a:r>
            <a:r>
              <a:rPr lang="zh-CN" altLang="en-US" dirty="0"/>
              <a:t>所有长度为</a:t>
            </a:r>
            <a:r>
              <a:rPr lang="en-US" altLang="zh-CN" dirty="0"/>
              <a:t>5</a:t>
            </a:r>
            <a:r>
              <a:rPr lang="zh-CN" altLang="en-US" dirty="0"/>
              <a:t>的字符</a:t>
            </a:r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? </a:t>
            </a:r>
            <a:r>
              <a:rPr lang="zh-CN" altLang="en-US" dirty="0"/>
              <a:t>等价</a:t>
            </a:r>
            <a:r>
              <a:rPr lang="en-US" altLang="zh-CN" dirty="0"/>
              <a:t>{0,1}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等价</a:t>
            </a:r>
            <a:r>
              <a:rPr lang="en-US" altLang="zh-CN" dirty="0"/>
              <a:t>{1,}</a:t>
            </a:r>
          </a:p>
          <a:p>
            <a:pPr lvl="1"/>
            <a:r>
              <a:rPr lang="en-US" altLang="zh-CN" dirty="0"/>
              <a:t>* </a:t>
            </a:r>
            <a:r>
              <a:rPr lang="zh-CN" altLang="en-US" dirty="0"/>
              <a:t>等价</a:t>
            </a:r>
            <a:r>
              <a:rPr lang="en-US" altLang="zh-CN" dirty="0"/>
              <a:t>{0,}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D368BB8-C645-46E9-9695-A99584F7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88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B84EDC-D547-41FB-A1B8-103DC529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或连接符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5B18B5D-BD36-4DA5-958F-1AEA94DE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匹配模式可以使用</a:t>
            </a:r>
            <a:r>
              <a:rPr lang="en-US" altLang="zh-CN" dirty="0"/>
              <a:t>'|'</a:t>
            </a:r>
            <a:r>
              <a:rPr lang="zh-CN" altLang="en-US" dirty="0"/>
              <a:t>进行连接</a:t>
            </a:r>
            <a:endParaRPr lang="en-US" altLang="zh-CN" dirty="0"/>
          </a:p>
          <a:p>
            <a:pPr lvl="1"/>
            <a:r>
              <a:rPr lang="fr-FR" altLang="zh-CN" dirty="0"/>
              <a:t>(Chapter|Section) [1-9][0-9]</a:t>
            </a:r>
            <a:r>
              <a:rPr lang="en-US" altLang="zh-CN" dirty="0"/>
              <a:t>?</a:t>
            </a:r>
            <a:endParaRPr lang="fr-FR" altLang="zh-CN" dirty="0"/>
          </a:p>
          <a:p>
            <a:pPr marL="457200" lvl="1" indent="0">
              <a:buNone/>
            </a:pPr>
            <a:r>
              <a:rPr lang="fr-FR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Chapter 1</a:t>
            </a:r>
            <a:r>
              <a:rPr lang="zh-CN" altLang="en-US" dirty="0"/>
              <a:t>、</a:t>
            </a:r>
            <a:r>
              <a:rPr lang="en-US" altLang="zh-CN" dirty="0"/>
              <a:t>Section 10</a:t>
            </a:r>
            <a:r>
              <a:rPr lang="zh-CN" altLang="en-US" dirty="0"/>
              <a:t>等</a:t>
            </a:r>
            <a:endParaRPr lang="fr-FR" altLang="zh-CN" dirty="0"/>
          </a:p>
          <a:p>
            <a:pPr lvl="1"/>
            <a:r>
              <a:rPr lang="en-US" altLang="zh-CN" dirty="0"/>
              <a:t>0\d{2}-\d{8}|0\d{3}-\d{7}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010-12345678</a:t>
            </a:r>
            <a:r>
              <a:rPr lang="zh-CN" altLang="en-US" dirty="0"/>
              <a:t>、</a:t>
            </a:r>
            <a:r>
              <a:rPr lang="en-US" altLang="zh-CN" dirty="0"/>
              <a:t>0376-2233445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改变优先级</a:t>
            </a:r>
            <a:endParaRPr lang="en-US" altLang="zh-CN" dirty="0"/>
          </a:p>
          <a:p>
            <a:pPr lvl="1"/>
            <a:r>
              <a:rPr lang="en-US" altLang="zh-CN" dirty="0" err="1"/>
              <a:t>m|food</a:t>
            </a:r>
            <a:r>
              <a:rPr lang="en-US" altLang="zh-CN" dirty="0"/>
              <a:t> </a:t>
            </a:r>
            <a:r>
              <a:rPr lang="zh-CN" altLang="en-US" dirty="0"/>
              <a:t>可以匹配</a:t>
            </a:r>
            <a:r>
              <a:rPr lang="en-US" altLang="zh-CN" dirty="0"/>
              <a:t>m </a:t>
            </a:r>
            <a:r>
              <a:rPr lang="zh-CN" altLang="en-US" dirty="0"/>
              <a:t>或者 </a:t>
            </a:r>
            <a:r>
              <a:rPr lang="en-US" altLang="zh-CN" dirty="0"/>
              <a:t>food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m|f</a:t>
            </a:r>
            <a:r>
              <a:rPr lang="en-US" altLang="zh-CN" dirty="0"/>
              <a:t>)</a:t>
            </a:r>
            <a:r>
              <a:rPr lang="en-US" altLang="zh-CN" dirty="0" err="1"/>
              <a:t>ood</a:t>
            </a:r>
            <a:r>
              <a:rPr lang="en-US" altLang="zh-CN" dirty="0"/>
              <a:t> </a:t>
            </a:r>
            <a:r>
              <a:rPr lang="zh-CN" altLang="en-US" dirty="0"/>
              <a:t>可以匹配</a:t>
            </a:r>
            <a:r>
              <a:rPr lang="en-US" altLang="zh-CN" dirty="0"/>
              <a:t>mood </a:t>
            </a:r>
            <a:r>
              <a:rPr lang="zh-CN" altLang="en-US" dirty="0"/>
              <a:t>或者 </a:t>
            </a:r>
            <a:r>
              <a:rPr lang="en-US" altLang="zh-CN" dirty="0"/>
              <a:t>food</a:t>
            </a:r>
          </a:p>
          <a:p>
            <a:r>
              <a:rPr lang="zh-CN" altLang="en-US" dirty="0"/>
              <a:t>复杂的例子</a:t>
            </a:r>
            <a:endParaRPr lang="en-US" altLang="zh-CN" dirty="0"/>
          </a:p>
          <a:p>
            <a:pPr lvl="1"/>
            <a:r>
              <a:rPr lang="en-US" altLang="zh-CN" dirty="0"/>
              <a:t>((2[0-4]\d|25[0-5]|[01]?\d\d?)\.){3}(2[0-4]\d|25[0-5]|[01]?\d\d?) </a:t>
            </a:r>
            <a:r>
              <a:rPr lang="zh-CN" altLang="en-US" dirty="0"/>
              <a:t>匹配可能的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D64500-E806-4B66-A4C8-B707B34D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28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02E2516-8C18-46CD-AC7B-54AF5EC2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0ABBD8-0E23-4953-91F5-9A004F95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()</a:t>
            </a:r>
            <a:r>
              <a:rPr lang="zh-CN" altLang="en-US" dirty="0"/>
              <a:t>标识的部分被称作分组</a:t>
            </a:r>
            <a:endParaRPr lang="en-US" altLang="zh-CN" dirty="0"/>
          </a:p>
          <a:p>
            <a:pPr lvl="1"/>
            <a:r>
              <a:rPr lang="zh-CN" altLang="en-US" dirty="0"/>
              <a:t>正则表达式匹配后，每个分组的内容将被捕获</a:t>
            </a:r>
            <a:endParaRPr lang="en-US" altLang="zh-CN" dirty="0"/>
          </a:p>
          <a:p>
            <a:pPr lvl="1"/>
            <a:r>
              <a:rPr lang="zh-CN" altLang="en-US" dirty="0"/>
              <a:t>用于提取关键信息，例如</a:t>
            </a:r>
            <a:r>
              <a:rPr lang="en-US" altLang="zh-CN" dirty="0"/>
              <a:t>version(\d+)</a:t>
            </a:r>
            <a:r>
              <a:rPr lang="zh-CN" altLang="en-US" dirty="0"/>
              <a:t>即可捕获版本号</a:t>
            </a:r>
            <a:endParaRPr lang="en-US" altLang="zh-CN" dirty="0"/>
          </a:p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 0</a:t>
            </a:r>
            <a:r>
              <a:rPr lang="zh-CN" altLang="en-US" dirty="0"/>
              <a:t>号为</a:t>
            </a:r>
            <a:r>
              <a:rPr lang="en-US" altLang="zh-CN" dirty="0"/>
              <a:t>apple 1</a:t>
            </a:r>
            <a:r>
              <a:rPr lang="zh-CN" altLang="en-US" dirty="0"/>
              <a:t>号为</a:t>
            </a:r>
            <a:r>
              <a:rPr lang="en-US" altLang="zh-CN" dirty="0"/>
              <a:t>a 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(?:pattern)</a:t>
            </a:r>
            <a:r>
              <a:rPr lang="zh-CN" altLang="en-US" dirty="0"/>
              <a:t>可以不捕获该分组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BE08517-5F60-4DAE-9282-6C3C431A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09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E08D5C-CD93-4600-9AB9-97DC2C9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C685FBB-D192-4839-A48F-D2AEF239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42195"/>
            <a:ext cx="8280920" cy="4749029"/>
          </a:xfrm>
        </p:spPr>
        <p:txBody>
          <a:bodyPr/>
          <a:lstStyle/>
          <a:p>
            <a:r>
              <a:rPr lang="zh-CN" altLang="en-US" dirty="0"/>
              <a:t>数值类型字符串化</a:t>
            </a:r>
            <a:endParaRPr lang="en-US" altLang="zh-CN" dirty="0"/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(1)			</a:t>
            </a:r>
            <a:r>
              <a:rPr lang="en-US" altLang="zh-CN" sz="2000" dirty="0">
                <a:solidFill>
                  <a:schemeClr val="accent1"/>
                </a:solidFill>
              </a:rPr>
              <a:t>//"1"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(3.14)		</a:t>
            </a:r>
            <a:r>
              <a:rPr lang="en-US" altLang="zh-CN" sz="2000" dirty="0">
                <a:solidFill>
                  <a:schemeClr val="accent1"/>
                </a:solidFill>
              </a:rPr>
              <a:t>//"3.14"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(3.1415926)		</a:t>
            </a:r>
            <a:r>
              <a:rPr lang="en-US" altLang="zh-CN" sz="2000" dirty="0">
                <a:solidFill>
                  <a:schemeClr val="accent1"/>
                </a:solidFill>
              </a:rPr>
              <a:t>//"3.141593" </a:t>
            </a:r>
            <a:r>
              <a:rPr lang="zh-CN" altLang="en-US" sz="2000" dirty="0">
                <a:solidFill>
                  <a:schemeClr val="accent1"/>
                </a:solidFill>
              </a:rPr>
              <a:t>注意精度损失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(1+2+3)		</a:t>
            </a:r>
            <a:r>
              <a:rPr lang="en-US" altLang="zh-CN" sz="2000" dirty="0">
                <a:solidFill>
                  <a:schemeClr val="accent1"/>
                </a:solidFill>
              </a:rPr>
              <a:t>//"6"</a:t>
            </a:r>
          </a:p>
          <a:p>
            <a:pPr lvl="1"/>
            <a:endParaRPr lang="en-US" altLang="zh-CN" sz="1800" dirty="0"/>
          </a:p>
          <a:p>
            <a:r>
              <a:rPr lang="zh-CN" altLang="en-US" dirty="0"/>
              <a:t>字符串转数值类型</a:t>
            </a:r>
            <a:endParaRPr lang="en-US" altLang="zh-CN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a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("2001")		  </a:t>
            </a:r>
            <a:r>
              <a:rPr lang="en-US" altLang="zh-CN" sz="2000" dirty="0">
                <a:solidFill>
                  <a:schemeClr val="accent1"/>
                </a:solidFill>
              </a:rPr>
              <a:t>//a=2001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b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("50 cats", &amp;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)  </a:t>
            </a:r>
            <a:r>
              <a:rPr lang="en-US" altLang="zh-CN" sz="2000" dirty="0">
                <a:solidFill>
                  <a:schemeClr val="accent1"/>
                </a:solidFill>
              </a:rPr>
              <a:t>//b=50 </a:t>
            </a:r>
            <a:r>
              <a:rPr lang="en-US" altLang="zh-CN" sz="2000" dirty="0" err="1">
                <a:solidFill>
                  <a:schemeClr val="accent1"/>
                </a:solidFill>
              </a:rPr>
              <a:t>sz</a:t>
            </a:r>
            <a:r>
              <a:rPr lang="en-US" altLang="zh-CN" sz="2000" dirty="0">
                <a:solidFill>
                  <a:schemeClr val="accent1"/>
                </a:solidFill>
              </a:rPr>
              <a:t>=2 </a:t>
            </a:r>
            <a:r>
              <a:rPr lang="zh-CN" altLang="en-US" sz="2000" dirty="0">
                <a:solidFill>
                  <a:schemeClr val="accent1"/>
                </a:solidFill>
              </a:rPr>
              <a:t>读入长度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c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("40c3",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16) </a:t>
            </a:r>
            <a:r>
              <a:rPr lang="en-US" altLang="zh-CN" sz="2000" dirty="0">
                <a:solidFill>
                  <a:schemeClr val="accent1"/>
                </a:solidFill>
              </a:rPr>
              <a:t>//c=0x40c3 </a:t>
            </a:r>
            <a:r>
              <a:rPr lang="zh-CN" altLang="en-US" sz="1800" dirty="0">
                <a:solidFill>
                  <a:schemeClr val="accent1"/>
                </a:solidFill>
              </a:rPr>
              <a:t>十六进制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d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("0x7f",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0)  </a:t>
            </a:r>
            <a:r>
              <a:rPr lang="en-US" altLang="zh-CN" sz="2000" dirty="0">
                <a:solidFill>
                  <a:schemeClr val="accent1"/>
                </a:solidFill>
              </a:rPr>
              <a:t>//d=0x7f </a:t>
            </a:r>
            <a:r>
              <a:rPr lang="zh-CN" altLang="en-US" sz="1800" dirty="0">
                <a:solidFill>
                  <a:schemeClr val="accent1"/>
                </a:solidFill>
              </a:rPr>
              <a:t>自动检查进制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double e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d</a:t>
            </a:r>
            <a:r>
              <a:rPr lang="en-US" altLang="zh-CN" sz="2000" dirty="0"/>
              <a:t>("34.5")	  </a:t>
            </a:r>
            <a:r>
              <a:rPr lang="en-US" altLang="zh-CN" sz="2000" dirty="0">
                <a:solidFill>
                  <a:schemeClr val="accent1"/>
                </a:solidFill>
              </a:rPr>
              <a:t>//e=34.5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5A5C1D6-9FCF-496D-AFDF-D1CFB72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0251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32E2CE4-4C72-4D44-AD53-2A2676F7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24EC32-B9B7-48BA-8AB4-D52E7055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预查</a:t>
            </a:r>
            <a:endParaRPr lang="en-US" altLang="zh-CN" dirty="0"/>
          </a:p>
          <a:p>
            <a:pPr lvl="1"/>
            <a:r>
              <a:rPr lang="zh-CN" altLang="en-US" dirty="0"/>
              <a:t>正向预查</a:t>
            </a:r>
            <a:r>
              <a:rPr lang="en-US" altLang="zh-CN" dirty="0"/>
              <a:t>(?=pattern) (?!pattern)</a:t>
            </a:r>
          </a:p>
          <a:p>
            <a:pPr lvl="1"/>
            <a:r>
              <a:rPr lang="zh-CN" altLang="en-US" dirty="0"/>
              <a:t>反向预查</a:t>
            </a:r>
            <a:r>
              <a:rPr lang="en-US" altLang="zh-CN" dirty="0"/>
              <a:t>(?&lt;=pattern) (?&lt;!pattern)</a:t>
            </a:r>
          </a:p>
          <a:p>
            <a:endParaRPr lang="en-US" altLang="zh-CN" dirty="0"/>
          </a:p>
          <a:p>
            <a:r>
              <a:rPr lang="zh-CN" altLang="en-US" dirty="0"/>
              <a:t>后向引用</a:t>
            </a:r>
            <a:endParaRPr lang="en-US" altLang="zh-CN" dirty="0"/>
          </a:p>
          <a:p>
            <a:pPr lvl="1"/>
            <a:r>
              <a:rPr lang="pl-PL" altLang="zh-CN" dirty="0"/>
              <a:t>\b(\w+)\b\s+\1\b</a:t>
            </a:r>
            <a:r>
              <a:rPr lang="en-US" altLang="zh-CN" dirty="0"/>
              <a:t> </a:t>
            </a:r>
            <a:r>
              <a:rPr lang="zh-CN" altLang="en-US" dirty="0"/>
              <a:t>匹配重复两遍的单词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go </a:t>
            </a:r>
            <a:r>
              <a:rPr lang="en-US" altLang="zh-CN" dirty="0" err="1"/>
              <a:t>go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kitty </a:t>
            </a:r>
            <a:r>
              <a:rPr lang="en-US" altLang="zh-CN" dirty="0" err="1"/>
              <a:t>kitty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贪婪与懒惰</a:t>
            </a:r>
            <a:endParaRPr lang="en-US" altLang="zh-CN" dirty="0"/>
          </a:p>
          <a:p>
            <a:pPr lvl="1"/>
            <a:r>
              <a:rPr lang="zh-CN" altLang="en-US" dirty="0"/>
              <a:t>默认多次重复为贪婪匹配，即匹配次数最多</a:t>
            </a:r>
            <a:endParaRPr lang="en-US" altLang="zh-CN" dirty="0"/>
          </a:p>
          <a:p>
            <a:pPr lvl="1"/>
            <a:r>
              <a:rPr lang="zh-CN" altLang="en-US" dirty="0"/>
              <a:t>在重复模式后加？可以变为懒惰匹配，即匹配次数最少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246537F-8E5F-4ED4-B3BD-C5E9EBD2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1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DE75FE-F11B-44C8-8665-1722CD71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BB664E2-DE85-4C05-B1A4-48AA3FC3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515350" cy="4749029"/>
          </a:xfrm>
        </p:spPr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  <a:p>
            <a:pPr lvl="1"/>
            <a:r>
              <a:rPr lang="zh-CN" altLang="en-US" dirty="0"/>
              <a:t>正则表达式中往往会有很多</a:t>
            </a:r>
            <a:r>
              <a:rPr lang="en-US" altLang="zh-CN" dirty="0"/>
              <a:t>\</a:t>
            </a:r>
            <a:r>
              <a:rPr lang="zh-CN" altLang="en-US" dirty="0"/>
              <a:t>，字符串表示时应写成</a:t>
            </a:r>
            <a:r>
              <a:rPr lang="en-US" altLang="zh-CN" dirty="0"/>
              <a:t>\\</a:t>
            </a:r>
          </a:p>
          <a:p>
            <a:pPr lvl="1"/>
            <a:r>
              <a:rPr lang="zh-CN" altLang="en-US" dirty="0"/>
              <a:t>原生字符串可以取消转义，保留字面值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R"(</a:t>
            </a:r>
            <a:r>
              <a:rPr lang="en-US" altLang="zh-CN" dirty="0" err="1"/>
              <a:t>str</a:t>
            </a:r>
            <a:r>
              <a:rPr lang="en-US" altLang="zh-CN" dirty="0"/>
              <a:t>)" </a:t>
            </a:r>
            <a:r>
              <a:rPr lang="zh-CN" altLang="en-US" dirty="0"/>
              <a:t>表示</a:t>
            </a:r>
            <a:r>
              <a:rPr lang="en-US" altLang="zh-CN" dirty="0" err="1"/>
              <a:t>str</a:t>
            </a:r>
            <a:r>
              <a:rPr lang="zh-CN" altLang="en-US" dirty="0"/>
              <a:t>的字面值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"\\d+" = R"(\d+)" = \d+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原生字符串能换行，比如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auto </a:t>
            </a:r>
            <a:r>
              <a:rPr lang="en-US" altLang="zh-CN" dirty="0" err="1"/>
              <a:t>str</a:t>
            </a:r>
            <a:r>
              <a:rPr lang="en-US" altLang="zh-CN" dirty="0"/>
              <a:t> = R"(Hello</a:t>
            </a:r>
          </a:p>
          <a:p>
            <a:pPr marL="457200" lvl="1" indent="0">
              <a:buNone/>
            </a:pPr>
            <a:r>
              <a:rPr lang="en-US" altLang="zh-CN" dirty="0"/>
              <a:t>	World)";</a:t>
            </a:r>
          </a:p>
          <a:p>
            <a:pPr lvl="1"/>
            <a:r>
              <a:rPr lang="zh-CN" altLang="en-US" dirty="0"/>
              <a:t>结果</a:t>
            </a:r>
            <a:r>
              <a:rPr lang="en-US" altLang="zh-CN" dirty="0" err="1"/>
              <a:t>str</a:t>
            </a:r>
            <a:r>
              <a:rPr lang="en-US" altLang="zh-CN" dirty="0"/>
              <a:t> = "hello\</a:t>
            </a:r>
            <a:r>
              <a:rPr lang="en-US" altLang="zh-CN" dirty="0" err="1"/>
              <a:t>nWorld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AA31E14-8206-41EE-AA4F-5E077B94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14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A1CFAB-C6FA-44DD-B3CE-01735008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C54B06-4990-47F8-8DEC-E6F4BF28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正则表达式匹配的三种模式</a:t>
            </a:r>
            <a:endParaRPr lang="en-US" altLang="zh-CN" dirty="0"/>
          </a:p>
          <a:p>
            <a:pPr lvl="1"/>
            <a:r>
              <a:rPr lang="zh-CN" altLang="en-US" dirty="0"/>
              <a:t>匹配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sz="2400" dirty="0"/>
              <a:t>询问字符串是否能匹配正则表达式，并捕获相应分组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 err="1"/>
              <a:t>regex_match</a:t>
            </a:r>
            <a:endParaRPr lang="en-US" altLang="zh-CN" sz="2400" dirty="0"/>
          </a:p>
          <a:p>
            <a:pPr lvl="1"/>
            <a:r>
              <a:rPr lang="zh-CN" altLang="en-US" dirty="0"/>
              <a:t>替换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替换字符串中匹配的子串，并替换成相应内容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regex_replace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搜索字符串中匹配的子串，并捕获相应分组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regex_search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6BA9D01-4A81-4C6E-96F2-293281B8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20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418EF5-F9DE-4CAD-A070-FA54F856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5009633-9914-4B75-8E69-6CAF86E8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0043D86-4184-4B04-BBCC-3C0C4D405C6D}"/>
              </a:ext>
            </a:extLst>
          </p:cNvPr>
          <p:cNvSpPr txBox="1"/>
          <p:nvPr/>
        </p:nvSpPr>
        <p:spPr>
          <a:xfrm>
            <a:off x="912048" y="1443992"/>
            <a:ext cx="73199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string s("subject");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400" b="1" dirty="0">
                <a:latin typeface="Consolas" panose="020B0609020204030204" pitchFamily="49" charset="0"/>
              </a:rPr>
              <a:t> e(R"(sub)(.*)");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sm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s,sm,e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2400" b="1" dirty="0">
                <a:latin typeface="Consolas" panose="020B0609020204030204" pitchFamily="49" charset="0"/>
              </a:rPr>
              <a:t>() &lt;&lt; " matches\n";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"the matches were: ";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for (unsigned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=0;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2400" b="1" dirty="0">
                <a:latin typeface="Consolas" panose="020B0609020204030204" pitchFamily="49" charset="0"/>
              </a:rPr>
              <a:t>(); ++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"["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sm</a:t>
            </a:r>
            <a:r>
              <a:rPr lang="en-US" altLang="zh-CN" sz="2400" b="1" dirty="0"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] &lt;&lt; "] "</a:t>
            </a:r>
            <a:r>
              <a:rPr lang="zh-CN" altLang="en-US" sz="2400" b="1" dirty="0">
                <a:latin typeface="Consolas" panose="020B0609020204030204" pitchFamily="49" charset="0"/>
              </a:rPr>
              <a:t>；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latin typeface="Consolas" panose="020B0609020204030204" pitchFamily="49" charset="0"/>
              </a:rPr>
              <a:t>输出：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3 matches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the matches were: [subject] [sub] [</a:t>
            </a:r>
            <a:r>
              <a:rPr lang="en-US" altLang="zh-CN" sz="2400" b="1" dirty="0" err="1">
                <a:latin typeface="Consolas" panose="020B0609020204030204" pitchFamily="49" charset="0"/>
              </a:rPr>
              <a:t>ject</a:t>
            </a:r>
            <a:r>
              <a:rPr lang="en-US" altLang="zh-CN" sz="2400" b="1" dirty="0">
                <a:latin typeface="Consolas" panose="020B0609020204030204" pitchFamily="49" charset="0"/>
              </a:rPr>
              <a:t>]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1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11832</TotalTime>
  <Words>4249</Words>
  <Application>Microsoft Macintosh PowerPoint</Application>
  <PresentationFormat>全屏显示(4:3)</PresentationFormat>
  <Paragraphs>1419</Paragraphs>
  <Slides>93</Slides>
  <Notes>31</Notes>
  <HiddenSlides>25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10" baseType="lpstr">
      <vt:lpstr>Calibri</vt:lpstr>
      <vt:lpstr>Calibri Light</vt:lpstr>
      <vt:lpstr>Consolas</vt:lpstr>
      <vt:lpstr>Courier New</vt:lpstr>
      <vt:lpstr>Helvetica Neue</vt:lpstr>
      <vt:lpstr>Lucida Console</vt:lpstr>
      <vt:lpstr>Mangal</vt:lpstr>
      <vt:lpstr>Microsoft YaHei</vt:lpstr>
      <vt:lpstr>SimSun</vt:lpstr>
      <vt:lpstr>Wingdings</vt:lpstr>
      <vt:lpstr>等线</vt:lpstr>
      <vt:lpstr>华文楷体</vt:lpstr>
      <vt:lpstr>宋体</vt:lpstr>
      <vt:lpstr>微软雅黑</vt:lpstr>
      <vt:lpstr>幼圆</vt:lpstr>
      <vt:lpstr>Arial</vt:lpstr>
      <vt:lpstr>Office Theme</vt:lpstr>
      <vt:lpstr>面向对象程序设计基础 （OOP）</vt:lpstr>
      <vt:lpstr>本讲内容提要</vt:lpstr>
      <vt:lpstr>string 字符串类</vt:lpstr>
      <vt:lpstr>变长字符串</vt:lpstr>
      <vt:lpstr>string类常用函数</vt:lpstr>
      <vt:lpstr>string类常用函数</vt:lpstr>
      <vt:lpstr>string类常用函数</vt:lpstr>
      <vt:lpstr>string类常用函数</vt:lpstr>
      <vt:lpstr>string类常用函数</vt:lpstr>
      <vt:lpstr>iostream 输入输出流</vt:lpstr>
      <vt:lpstr>回忆：重载输出流运算符</vt:lpstr>
      <vt:lpstr>STL输入输出流</vt:lpstr>
      <vt:lpstr>从ostream和cout开始</vt:lpstr>
      <vt:lpstr>实现自己的ostream</vt:lpstr>
      <vt:lpstr>格式化输出</vt:lpstr>
      <vt:lpstr>格式化输出</vt:lpstr>
      <vt:lpstr>流操纵算子(stream manipulator)</vt:lpstr>
      <vt:lpstr>流操纵算子：endl</vt:lpstr>
      <vt:lpstr>流操纵算子：endl</vt:lpstr>
      <vt:lpstr>不能复制的cout</vt:lpstr>
      <vt:lpstr>不能复制的cout</vt:lpstr>
      <vt:lpstr>文件输入输出流</vt:lpstr>
      <vt:lpstr>读入示例</vt:lpstr>
      <vt:lpstr>其他操作</vt:lpstr>
      <vt:lpstr>istream与scanf</vt:lpstr>
      <vt:lpstr>字符串输入输出流</vt:lpstr>
      <vt:lpstr>stringstream</vt:lpstr>
      <vt:lpstr>使用示例</vt:lpstr>
      <vt:lpstr>获取stringstream的buffer</vt:lpstr>
      <vt:lpstr>获取stringstream的buffer</vt:lpstr>
      <vt:lpstr>实现一个类型转换函数</vt:lpstr>
      <vt:lpstr>实现一个类型转换函数</vt:lpstr>
      <vt:lpstr>函数对象</vt:lpstr>
      <vt:lpstr>排序</vt:lpstr>
      <vt:lpstr>倒转排序</vt:lpstr>
      <vt:lpstr>函数对象</vt:lpstr>
      <vt:lpstr>如何实现函数对象</vt:lpstr>
      <vt:lpstr>实现自己的sort</vt:lpstr>
      <vt:lpstr>实现自己的sort</vt:lpstr>
      <vt:lpstr>自定义类型的排序</vt:lpstr>
      <vt:lpstr>自定义类型的排序</vt:lpstr>
      <vt:lpstr>自定义类型的排序</vt:lpstr>
      <vt:lpstr>STL与函数对象</vt:lpstr>
      <vt:lpstr>智能指针与 引用计数</vt:lpstr>
      <vt:lpstr>指针的销毁</vt:lpstr>
      <vt:lpstr>智能指针</vt:lpstr>
      <vt:lpstr>引用计数</vt:lpstr>
      <vt:lpstr>实现自己的引用计数</vt:lpstr>
      <vt:lpstr>实现自己的引用计数</vt:lpstr>
      <vt:lpstr>实现自己的引用计数</vt:lpstr>
      <vt:lpstr>运行过程</vt:lpstr>
      <vt:lpstr>运行过程</vt:lpstr>
      <vt:lpstr>运行过程</vt:lpstr>
      <vt:lpstr>运行过程</vt:lpstr>
      <vt:lpstr>shared_ptr的其他用法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弱引用</vt:lpstr>
      <vt:lpstr>例子：弱引用</vt:lpstr>
      <vt:lpstr>独享所有权</vt:lpstr>
      <vt:lpstr>智能指针总结</vt:lpstr>
      <vt:lpstr>结 束</vt:lpstr>
      <vt:lpstr>以下内容 感兴趣可以自学 （大作业可能会用到）</vt:lpstr>
      <vt:lpstr>lambda表达式 与STL函数封装</vt:lpstr>
      <vt:lpstr>lambda表达式</vt:lpstr>
      <vt:lpstr>lambda表达式</vt:lpstr>
      <vt:lpstr>捕获列表</vt:lpstr>
      <vt:lpstr>捕获列表</vt:lpstr>
      <vt:lpstr>使用lambda表达式自定义排序</vt:lpstr>
      <vt:lpstr>函数对象的绑定</vt:lpstr>
      <vt:lpstr>编译期绑定</vt:lpstr>
      <vt:lpstr>动态绑定</vt:lpstr>
      <vt:lpstr>动态绑定</vt:lpstr>
      <vt:lpstr>STL与函数对象</vt:lpstr>
      <vt:lpstr>函数对象的组合</vt:lpstr>
      <vt:lpstr>字符串处理与 正则表达式</vt:lpstr>
      <vt:lpstr>正则表达式</vt:lpstr>
      <vt:lpstr>基本模式匹配</vt:lpstr>
      <vt:lpstr>字符簇</vt:lpstr>
      <vt:lpstr>字符簇</vt:lpstr>
      <vt:lpstr>重复模式</vt:lpstr>
      <vt:lpstr>或连接符</vt:lpstr>
      <vt:lpstr>分组</vt:lpstr>
      <vt:lpstr>更多内容</vt:lpstr>
      <vt:lpstr>原生字符串</vt:lpstr>
      <vt:lpstr>正则表达式库 &lt;regex&gt;</vt:lpstr>
      <vt:lpstr>匹配的例子</vt:lpstr>
    </vt:vector>
  </TitlesOfParts>
  <Company>清华大学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Ye Deming</cp:lastModifiedBy>
  <cp:revision>2798</cp:revision>
  <dcterms:created xsi:type="dcterms:W3CDTF">2002-09-18T00:55:13Z</dcterms:created>
  <dcterms:modified xsi:type="dcterms:W3CDTF">2019-04-15T12:52:38Z</dcterms:modified>
</cp:coreProperties>
</file>