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89" r:id="rId2"/>
    <p:sldMasterId id="2147483701" r:id="rId3"/>
    <p:sldMasterId id="2147483713" r:id="rId4"/>
    <p:sldMasterId id="2147483725" r:id="rId5"/>
  </p:sldMasterIdLst>
  <p:notesMasterIdLst>
    <p:notesMasterId r:id="rId100"/>
  </p:notesMasterIdLst>
  <p:sldIdLst>
    <p:sldId id="548" r:id="rId6"/>
    <p:sldId id="488" r:id="rId7"/>
    <p:sldId id="282" r:id="rId8"/>
    <p:sldId id="526" r:id="rId9"/>
    <p:sldId id="527" r:id="rId10"/>
    <p:sldId id="546" r:id="rId11"/>
    <p:sldId id="547" r:id="rId12"/>
    <p:sldId id="528" r:id="rId13"/>
    <p:sldId id="321" r:id="rId14"/>
    <p:sldId id="322" r:id="rId15"/>
    <p:sldId id="524" r:id="rId16"/>
    <p:sldId id="525" r:id="rId17"/>
    <p:sldId id="529" r:id="rId18"/>
    <p:sldId id="530" r:id="rId19"/>
    <p:sldId id="531" r:id="rId20"/>
    <p:sldId id="532" r:id="rId21"/>
    <p:sldId id="534" r:id="rId22"/>
    <p:sldId id="328" r:id="rId23"/>
    <p:sldId id="329" r:id="rId24"/>
    <p:sldId id="336" r:id="rId25"/>
    <p:sldId id="337" r:id="rId26"/>
    <p:sldId id="332" r:id="rId27"/>
    <p:sldId id="333" r:id="rId28"/>
    <p:sldId id="535" r:id="rId29"/>
    <p:sldId id="340" r:id="rId30"/>
    <p:sldId id="537" r:id="rId31"/>
    <p:sldId id="536" r:id="rId32"/>
    <p:sldId id="538" r:id="rId33"/>
    <p:sldId id="343" r:id="rId34"/>
    <p:sldId id="344" r:id="rId35"/>
    <p:sldId id="347" r:id="rId36"/>
    <p:sldId id="346" r:id="rId37"/>
    <p:sldId id="334" r:id="rId38"/>
    <p:sldId id="345" r:id="rId39"/>
    <p:sldId id="540" r:id="rId40"/>
    <p:sldId id="496" r:id="rId41"/>
    <p:sldId id="497" r:id="rId42"/>
    <p:sldId id="498" r:id="rId43"/>
    <p:sldId id="539" r:id="rId44"/>
    <p:sldId id="481" r:id="rId45"/>
    <p:sldId id="489" r:id="rId46"/>
    <p:sldId id="490" r:id="rId47"/>
    <p:sldId id="492" r:id="rId48"/>
    <p:sldId id="493" r:id="rId49"/>
    <p:sldId id="494" r:id="rId50"/>
    <p:sldId id="541" r:id="rId51"/>
    <p:sldId id="507" r:id="rId52"/>
    <p:sldId id="508" r:id="rId53"/>
    <p:sldId id="509" r:id="rId54"/>
    <p:sldId id="510" r:id="rId55"/>
    <p:sldId id="500" r:id="rId56"/>
    <p:sldId id="501" r:id="rId57"/>
    <p:sldId id="502" r:id="rId58"/>
    <p:sldId id="503" r:id="rId59"/>
    <p:sldId id="504" r:id="rId60"/>
    <p:sldId id="505" r:id="rId61"/>
    <p:sldId id="542" r:id="rId62"/>
    <p:sldId id="517" r:id="rId63"/>
    <p:sldId id="518" r:id="rId64"/>
    <p:sldId id="519" r:id="rId65"/>
    <p:sldId id="511" r:id="rId66"/>
    <p:sldId id="512" r:id="rId67"/>
    <p:sldId id="513" r:id="rId68"/>
    <p:sldId id="514" r:id="rId69"/>
    <p:sldId id="515" r:id="rId70"/>
    <p:sldId id="516" r:id="rId71"/>
    <p:sldId id="549" r:id="rId72"/>
    <p:sldId id="550" r:id="rId73"/>
    <p:sldId id="552" r:id="rId74"/>
    <p:sldId id="553" r:id="rId75"/>
    <p:sldId id="554" r:id="rId76"/>
    <p:sldId id="555" r:id="rId77"/>
    <p:sldId id="556" r:id="rId78"/>
    <p:sldId id="557" r:id="rId79"/>
    <p:sldId id="558" r:id="rId80"/>
    <p:sldId id="562" r:id="rId81"/>
    <p:sldId id="563" r:id="rId82"/>
    <p:sldId id="578" r:id="rId83"/>
    <p:sldId id="579" r:id="rId84"/>
    <p:sldId id="564" r:id="rId85"/>
    <p:sldId id="565" r:id="rId86"/>
    <p:sldId id="566" r:id="rId87"/>
    <p:sldId id="567" r:id="rId88"/>
    <p:sldId id="568" r:id="rId89"/>
    <p:sldId id="569" r:id="rId90"/>
    <p:sldId id="570" r:id="rId91"/>
    <p:sldId id="571" r:id="rId92"/>
    <p:sldId id="572" r:id="rId93"/>
    <p:sldId id="573" r:id="rId94"/>
    <p:sldId id="574" r:id="rId95"/>
    <p:sldId id="575" r:id="rId96"/>
    <p:sldId id="576" r:id="rId97"/>
    <p:sldId id="577" r:id="rId98"/>
    <p:sldId id="543" r:id="rId9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66"/>
    <a:srgbClr val="FF0000"/>
    <a:srgbClr val="0066CC"/>
    <a:srgbClr val="FFFFFF"/>
    <a:srgbClr val="00CC00"/>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62" autoAdjust="0"/>
    <p:restoredTop sz="73525" autoAdjust="0"/>
  </p:normalViewPr>
  <p:slideViewPr>
    <p:cSldViewPr>
      <p:cViewPr varScale="1">
        <p:scale>
          <a:sx n="82" d="100"/>
          <a:sy n="82" d="100"/>
        </p:scale>
        <p:origin x="28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presProps" Target="presProps.xml"/><Relationship Id="rId102" Type="http://schemas.openxmlformats.org/officeDocument/2006/relationships/viewProps" Target="viewProps.xml"/><Relationship Id="rId103" Type="http://schemas.openxmlformats.org/officeDocument/2006/relationships/theme" Target="theme/theme1.xml"/><Relationship Id="rId10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00" Type="http://schemas.openxmlformats.org/officeDocument/2006/relationships/notesMaster" Target="notesMasters/notesMaster1.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1754165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prstClr val="black"/>
                </a:solidFill>
                <a:ea typeface="宋体"/>
              </a:rPr>
              <a:pPr>
                <a:defRPr/>
              </a:pPr>
              <a:t>36</a:t>
            </a:fld>
            <a:endParaRPr lang="en-US" altLang="zh-CN">
              <a:solidFill>
                <a:prstClr val="black"/>
              </a:solidFill>
              <a:ea typeface="宋体"/>
            </a:endParaRPr>
          </a:p>
        </p:txBody>
      </p:sp>
    </p:spTree>
    <p:extLst>
      <p:ext uri="{BB962C8B-B14F-4D97-AF65-F5344CB8AC3E}">
        <p14:creationId xmlns:p14="http://schemas.microsoft.com/office/powerpoint/2010/main" val="160409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prstClr val="black"/>
                </a:solidFill>
                <a:ea typeface="宋体"/>
              </a:rPr>
              <a:pPr>
                <a:defRPr/>
              </a:pPr>
              <a:t>37</a:t>
            </a:fld>
            <a:endParaRPr lang="en-US" altLang="zh-CN">
              <a:solidFill>
                <a:prstClr val="black"/>
              </a:solidFill>
              <a:ea typeface="宋体"/>
            </a:endParaRPr>
          </a:p>
        </p:txBody>
      </p:sp>
    </p:spTree>
    <p:extLst>
      <p:ext uri="{BB962C8B-B14F-4D97-AF65-F5344CB8AC3E}">
        <p14:creationId xmlns:p14="http://schemas.microsoft.com/office/powerpoint/2010/main" val="1604099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prstClr val="black"/>
                </a:solidFill>
                <a:ea typeface="宋体"/>
              </a:rPr>
              <a:pPr>
                <a:defRPr/>
              </a:pPr>
              <a:t>38</a:t>
            </a:fld>
            <a:endParaRPr lang="en-US" altLang="zh-CN">
              <a:solidFill>
                <a:prstClr val="black"/>
              </a:solidFill>
              <a:ea typeface="宋体"/>
            </a:endParaRPr>
          </a:p>
        </p:txBody>
      </p:sp>
    </p:spTree>
    <p:extLst>
      <p:ext uri="{BB962C8B-B14F-4D97-AF65-F5344CB8AC3E}">
        <p14:creationId xmlns:p14="http://schemas.microsoft.com/office/powerpoint/2010/main" val="1604099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prstClr val="black"/>
                </a:solidFill>
                <a:ea typeface="宋体"/>
              </a:rPr>
              <a:pPr>
                <a:defRPr/>
              </a:pPr>
              <a:t>39</a:t>
            </a:fld>
            <a:endParaRPr lang="en-US" altLang="zh-CN">
              <a:solidFill>
                <a:prstClr val="black"/>
              </a:solidFill>
              <a:ea typeface="宋体"/>
            </a:endParaRPr>
          </a:p>
        </p:txBody>
      </p:sp>
    </p:spTree>
    <p:extLst>
      <p:ext uri="{BB962C8B-B14F-4D97-AF65-F5344CB8AC3E}">
        <p14:creationId xmlns:p14="http://schemas.microsoft.com/office/powerpoint/2010/main" val="1604099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Arial" panose="020B0604020202020204" pitchFamily="34" charset="0"/>
                <a:ea typeface="宋体" panose="02010600030101010101" pitchFamily="2" charset="-122"/>
                <a:cs typeface="+mn-cs"/>
              </a:rPr>
              <a:t>注意：这里</a:t>
            </a:r>
            <a:r>
              <a:rPr lang="en-US" altLang="zh-CN" sz="1200" kern="1200" dirty="0">
                <a:solidFill>
                  <a:schemeClr val="tx1"/>
                </a:solidFill>
                <a:effectLst/>
                <a:latin typeface="Arial" panose="020B0604020202020204" pitchFamily="34" charset="0"/>
                <a:ea typeface="宋体" panose="02010600030101010101" pitchFamily="2" charset="-122"/>
                <a:cs typeface="+mn-cs"/>
              </a:rPr>
              <a:t>data</a:t>
            </a:r>
            <a:r>
              <a:rPr lang="zh-CN" altLang="en-US" sz="1200" kern="1200" dirty="0">
                <a:solidFill>
                  <a:schemeClr val="tx1"/>
                </a:solidFill>
                <a:effectLst/>
                <a:latin typeface="Arial" panose="020B0604020202020204" pitchFamily="34" charset="0"/>
                <a:ea typeface="宋体" panose="02010600030101010101" pitchFamily="2" charset="-122"/>
                <a:cs typeface="+mn-cs"/>
              </a:rPr>
              <a:t>有两个版本，一个基类，一个是派生类中的，不是覆盖</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Derive </a:t>
            </a:r>
            <a:r>
              <a:rPr lang="en-US" altLang="zh-CN" dirty="0" err="1"/>
              <a:t>dr</a:t>
            </a:r>
            <a:r>
              <a:rPr lang="en-US" altLang="zh-CN" dirty="0"/>
              <a:t>;</a:t>
            </a:r>
            <a:br>
              <a:rPr lang="en-US" altLang="zh-CN" dirty="0"/>
            </a:br>
            <a:r>
              <a:rPr lang="en-US" altLang="zh-CN" dirty="0" err="1"/>
              <a:t>cout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&lt;&lt; </a:t>
            </a:r>
            <a:r>
              <a:rPr lang="en-US" altLang="zh-CN" dirty="0" err="1"/>
              <a:t>dr.</a:t>
            </a:r>
            <a:r>
              <a:rPr lang="en-US" altLang="zh-CN" sz="1200" kern="1200" dirty="0" err="1">
                <a:solidFill>
                  <a:schemeClr val="tx1"/>
                </a:solidFill>
                <a:effectLst/>
                <a:latin typeface="Arial" panose="020B0604020202020204" pitchFamily="34" charset="0"/>
                <a:ea typeface="宋体" panose="02010600030101010101" pitchFamily="2" charset="-122"/>
                <a:cs typeface="+mn-cs"/>
              </a:rPr>
              <a:t>data</a:t>
            </a:r>
            <a:r>
              <a:rPr lang="en-US" altLang="zh-CN" sz="1200" kern="1200" dirty="0">
                <a:solidFill>
                  <a:schemeClr val="tx1"/>
                </a:solidFill>
                <a:effectLst/>
                <a:latin typeface="Arial" panose="020B0604020202020204" pitchFamily="34" charset="0"/>
                <a:ea typeface="宋体" panose="02010600030101010101" pitchFamily="2" charset="-122"/>
                <a:cs typeface="+mn-cs"/>
              </a:rPr>
              <a:t> &lt;&lt; </a:t>
            </a:r>
            <a:r>
              <a:rPr lang="en-US" altLang="zh-CN" dirty="0" err="1"/>
              <a:t>endl</a:t>
            </a:r>
            <a:r>
              <a:rPr lang="en-US" altLang="zh-CN" dirty="0"/>
              <a:t>;</a:t>
            </a:r>
            <a:br>
              <a:rPr lang="en-US" altLang="zh-CN" dirty="0"/>
            </a:br>
            <a:r>
              <a:rPr lang="en-US" altLang="zh-CN" dirty="0" err="1"/>
              <a:t>cout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&lt;&lt; </a:t>
            </a:r>
            <a:r>
              <a:rPr lang="en-US" altLang="zh-CN" dirty="0" err="1"/>
              <a:t>dr.Base</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data &lt;&lt; </a:t>
            </a:r>
            <a:r>
              <a:rPr lang="en-US" altLang="zh-CN" dirty="0" err="1"/>
              <a:t>endl</a:t>
            </a:r>
            <a:r>
              <a:rPr lang="en-US" altLang="zh-CN" dirty="0"/>
              <a:t>;</a:t>
            </a:r>
            <a:br>
              <a:rPr lang="en-US" altLang="zh-CN" dirty="0"/>
            </a:br>
            <a:r>
              <a:rPr lang="en-US" altLang="zh-CN" dirty="0" err="1"/>
              <a:t>cout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&lt;&lt; </a:t>
            </a:r>
            <a:r>
              <a:rPr lang="en-US" altLang="zh-CN" dirty="0" err="1"/>
              <a:t>dr.Derive</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data &lt;&lt; </a:t>
            </a:r>
            <a:r>
              <a:rPr lang="en-US" altLang="zh-CN" dirty="0" err="1"/>
              <a:t>endl</a:t>
            </a:r>
            <a:r>
              <a:rPr lang="en-US" altLang="zh-CN" dirty="0"/>
              <a:t>;</a:t>
            </a:r>
            <a:br>
              <a:rPr lang="en-US" altLang="zh-CN" dirty="0"/>
            </a:br>
            <a:r>
              <a:rPr lang="en-US" altLang="zh-CN" dirty="0" err="1"/>
              <a:t>cout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&lt;&lt; </a:t>
            </a:r>
            <a:r>
              <a:rPr lang="en-US" altLang="zh-CN" sz="1200" b="1" kern="1200" dirty="0" err="1">
                <a:solidFill>
                  <a:schemeClr val="tx1"/>
                </a:solidFill>
                <a:effectLst/>
                <a:latin typeface="Arial" panose="020B0604020202020204" pitchFamily="34" charset="0"/>
                <a:ea typeface="宋体" panose="02010600030101010101" pitchFamily="2" charset="-122"/>
                <a:cs typeface="+mn-cs"/>
              </a:rPr>
              <a:t>sizeof</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Derive</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&lt;&lt; </a:t>
            </a:r>
            <a:r>
              <a:rPr lang="en-US" altLang="zh-CN" dirty="0" err="1"/>
              <a:t>endl</a:t>
            </a:r>
            <a:r>
              <a:rPr lang="en-US" altLang="zh-CN" dirty="0"/>
              <a:t>;</a:t>
            </a:r>
            <a:br>
              <a:rPr lang="en-US" altLang="zh-CN" dirty="0"/>
            </a:br>
            <a:r>
              <a:rPr lang="en-US" altLang="zh-CN" dirty="0" err="1"/>
              <a:t>cout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&lt;&lt; </a:t>
            </a:r>
            <a:r>
              <a:rPr lang="en-US" altLang="zh-CN" sz="1200" b="1" kern="1200" dirty="0" err="1">
                <a:solidFill>
                  <a:schemeClr val="tx1"/>
                </a:solidFill>
                <a:effectLst/>
                <a:latin typeface="Arial" panose="020B0604020202020204" pitchFamily="34" charset="0"/>
                <a:ea typeface="宋体" panose="02010600030101010101" pitchFamily="2" charset="-122"/>
                <a:cs typeface="+mn-cs"/>
              </a:rPr>
              <a:t>sizeof</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Base</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&lt;&lt; </a:t>
            </a:r>
            <a:r>
              <a:rPr lang="en-US" altLang="zh-CN" dirty="0" err="1"/>
              <a:t>endl</a:t>
            </a:r>
            <a:r>
              <a:rPr lang="en-US" altLang="zh-CN" dirty="0"/>
              <a:t>;</a:t>
            </a:r>
            <a:br>
              <a:rPr lang="en-US" altLang="zh-CN" dirty="0"/>
            </a:br>
            <a:r>
              <a:rPr lang="en-US" altLang="zh-CN" dirty="0"/>
              <a:t/>
            </a:r>
            <a:br>
              <a:rPr lang="en-US" altLang="zh-CN" dirty="0"/>
            </a:b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43</a:t>
            </a:fld>
            <a:endParaRPr lang="en-US" altLang="zh-CN"/>
          </a:p>
        </p:txBody>
      </p:sp>
    </p:spTree>
    <p:extLst>
      <p:ext uri="{BB962C8B-B14F-4D97-AF65-F5344CB8AC3E}">
        <p14:creationId xmlns:p14="http://schemas.microsoft.com/office/powerpoint/2010/main" val="3746731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prstClr val="black"/>
                </a:solidFill>
                <a:ea typeface="宋体"/>
              </a:rPr>
              <a:pPr>
                <a:defRPr/>
              </a:pPr>
              <a:t>47</a:t>
            </a:fld>
            <a:endParaRPr lang="en-US" altLang="zh-CN">
              <a:solidFill>
                <a:prstClr val="black"/>
              </a:solidFill>
              <a:ea typeface="宋体"/>
            </a:endParaRPr>
          </a:p>
        </p:txBody>
      </p:sp>
    </p:spTree>
    <p:extLst>
      <p:ext uri="{BB962C8B-B14F-4D97-AF65-F5344CB8AC3E}">
        <p14:creationId xmlns:p14="http://schemas.microsoft.com/office/powerpoint/2010/main" val="873392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solidFill>
                  <a:prstClr val="black"/>
                </a:solidFill>
                <a:ea typeface="宋体"/>
              </a:rPr>
              <a:pPr>
                <a:defRPr/>
              </a:pPr>
              <a:t>48</a:t>
            </a:fld>
            <a:endParaRPr lang="en-US" altLang="zh-CN">
              <a:solidFill>
                <a:prstClr val="black"/>
              </a:solidFill>
              <a:ea typeface="宋体"/>
            </a:endParaRPr>
          </a:p>
        </p:txBody>
      </p:sp>
    </p:spTree>
    <p:extLst>
      <p:ext uri="{BB962C8B-B14F-4D97-AF65-F5344CB8AC3E}">
        <p14:creationId xmlns:p14="http://schemas.microsoft.com/office/powerpoint/2010/main" val="1755552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prstClr val="black"/>
                </a:solidFill>
                <a:ea typeface="宋体"/>
              </a:rPr>
              <a:pPr>
                <a:defRPr/>
              </a:pPr>
              <a:t>49</a:t>
            </a:fld>
            <a:endParaRPr lang="en-US" altLang="zh-CN">
              <a:solidFill>
                <a:prstClr val="black"/>
              </a:solidFill>
              <a:ea typeface="宋体"/>
            </a:endParaRPr>
          </a:p>
        </p:txBody>
      </p:sp>
    </p:spTree>
    <p:extLst>
      <p:ext uri="{BB962C8B-B14F-4D97-AF65-F5344CB8AC3E}">
        <p14:creationId xmlns:p14="http://schemas.microsoft.com/office/powerpoint/2010/main" val="1604099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50</a:t>
            </a:fld>
            <a:endParaRPr lang="en-US" altLang="zh-CN"/>
          </a:p>
        </p:txBody>
      </p:sp>
    </p:spTree>
    <p:extLst>
      <p:ext uri="{BB962C8B-B14F-4D97-AF65-F5344CB8AC3E}">
        <p14:creationId xmlns:p14="http://schemas.microsoft.com/office/powerpoint/2010/main" val="1563836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itchFamily="18" charset="0"/>
                <a:ea typeface="STKaiti" charset="-122"/>
                <a:cs typeface="Times New Roman" pitchFamily="18" charset="0"/>
              </a:rPr>
              <a:t>B();</a:t>
            </a:r>
            <a:r>
              <a:rPr lang="zh-CN" altLang="en-US" sz="1200" dirty="0">
                <a:latin typeface="Times New Roman" pitchFamily="18" charset="0"/>
                <a:ea typeface="STKaiti" charset="-122"/>
                <a:cs typeface="Times New Roman" pitchFamily="18" charset="0"/>
              </a:rPr>
              <a:t> 会先调用基类构造函数；其中有虚函数的调用，本地版本</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169556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函数运算符</a:t>
            </a:r>
            <a:endParaRPr kumimoji="1" lang="en-US" altLang="zh-CN" sz="12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en-US" altLang="zh-CN" dirty="0"/>
              <a:t>Bool</a:t>
            </a:r>
            <a:r>
              <a:rPr kumimoji="1" lang="zh-CN" altLang="en-US" dirty="0"/>
              <a:t> </a:t>
            </a:r>
            <a:r>
              <a:rPr kumimoji="1" lang="en-US" altLang="zh-CN" dirty="0"/>
              <a:t>operator()(</a:t>
            </a:r>
            <a:r>
              <a:rPr kumimoji="1" lang="en-US" altLang="zh-CN" dirty="0" err="1"/>
              <a:t>const</a:t>
            </a:r>
            <a:r>
              <a:rPr kumimoji="1" lang="zh-CN" altLang="en-US" dirty="0"/>
              <a:t> </a:t>
            </a:r>
            <a:r>
              <a:rPr kumimoji="1" lang="en-US" altLang="zh-CN" dirty="0"/>
              <a:t>A&amp;</a:t>
            </a:r>
            <a:r>
              <a:rPr kumimoji="1" lang="zh-CN" altLang="en-US" dirty="0"/>
              <a:t> </a:t>
            </a:r>
            <a:r>
              <a:rPr kumimoji="1" lang="en-US" altLang="zh-CN" dirty="0"/>
              <a:t>a,</a:t>
            </a:r>
            <a:r>
              <a:rPr kumimoji="1" lang="zh-CN" altLang="en-US" dirty="0"/>
              <a:t> </a:t>
            </a:r>
            <a:r>
              <a:rPr kumimoji="1" lang="en-US" altLang="zh-CN" dirty="0" err="1"/>
              <a:t>const</a:t>
            </a:r>
            <a:r>
              <a:rPr kumimoji="1" lang="zh-CN" altLang="en-US" dirty="0"/>
              <a:t> </a:t>
            </a:r>
            <a:r>
              <a:rPr kumimoji="1" lang="en-US" altLang="zh-CN" dirty="0"/>
              <a:t>A&amp;</a:t>
            </a:r>
            <a:r>
              <a:rPr kumimoji="1" lang="zh-CN" altLang="en-US" dirty="0"/>
              <a:t> </a:t>
            </a:r>
            <a:r>
              <a:rPr kumimoji="1" lang="en-US" altLang="zh-CN" dirty="0"/>
              <a:t>b)</a:t>
            </a:r>
            <a:r>
              <a:rPr kumimoji="1" lang="zh-CN" altLang="en-US" dirty="0"/>
              <a:t> </a:t>
            </a:r>
            <a:r>
              <a:rPr kumimoji="1" lang="en-US" altLang="zh-CN" dirty="0" err="1"/>
              <a:t>const</a:t>
            </a:r>
            <a:r>
              <a:rPr kumimoji="1" lang="zh-CN" altLang="en-US" dirty="0"/>
              <a:t> </a:t>
            </a:r>
            <a:r>
              <a:rPr kumimoji="1" lang="en-US" altLang="zh-CN" dirty="0"/>
              <a:t>{}</a:t>
            </a:r>
          </a:p>
          <a:p>
            <a:endParaRPr kumimoji="1" lang="en-US" altLang="zh-CN" dirty="0"/>
          </a:p>
          <a:p>
            <a:r>
              <a:rPr kumimoji="1" lang="en-US" altLang="zh-CN" dirty="0"/>
              <a:t>---</a:t>
            </a:r>
            <a:r>
              <a:rPr kumimoji="1" lang="zh-CN" altLang="en-US" dirty="0"/>
              <a:t>建议  </a:t>
            </a:r>
            <a:r>
              <a:rPr kumimoji="1" lang="en-US" altLang="zh-CN" dirty="0"/>
              <a:t>===</a:t>
            </a:r>
            <a:r>
              <a:rPr kumimoji="1" lang="zh-CN" altLang="en-US" dirty="0"/>
              <a:t>哪些必须成员函数，哪些是实现为全局的，写法不同，可以每种给一个</a:t>
            </a:r>
            <a:r>
              <a:rPr kumimoji="1" lang="zh-CN" altLang="en-US"/>
              <a:t>例子代码</a:t>
            </a:r>
            <a:endParaRPr kumimoji="1" lang="en-US" altLang="zh-CN" dirty="0"/>
          </a:p>
          <a:p>
            <a:r>
              <a:rPr kumimoji="1" lang="zh-CN" altLang="en-US" dirty="0"/>
              <a:t>我记得还有 *  </a:t>
            </a:r>
            <a:r>
              <a:rPr kumimoji="1" lang="en-US" altLang="zh-CN" dirty="0"/>
              <a:t>-&gt;</a:t>
            </a:r>
            <a:r>
              <a:rPr kumimoji="1" lang="zh-CN" altLang="en-US" dirty="0"/>
              <a:t> 之类的</a:t>
            </a:r>
            <a:endParaRPr kumimoji="1" lang="en-US" altLang="zh-CN" dirty="0"/>
          </a:p>
          <a:p>
            <a:endParaRPr kumimoji="1" lang="en-US" altLang="zh-CN" dirty="0"/>
          </a:p>
          <a:p>
            <a:r>
              <a:rPr kumimoji="1" lang="zh-CN" altLang="en-US" dirty="0"/>
              <a:t>赋值：</a:t>
            </a:r>
            <a:r>
              <a:rPr kumimoji="1" lang="zh-CN" altLang="en-US" sz="12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静态成员函数 只能访问静态成员，而赋值是对象之间的成员赋值操作；</a:t>
            </a:r>
            <a:endParaRPr kumimoji="1" lang="en-US" altLang="zh-CN" sz="12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endParaRPr>
          </a:p>
          <a:p>
            <a:endParaRPr kumimoji="1" lang="en-US" altLang="zh-CN" sz="12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endParaRPr>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a:t>
            </a:fld>
            <a:endParaRPr lang="en-US" altLang="zh-CN"/>
          </a:p>
        </p:txBody>
      </p:sp>
    </p:spTree>
    <p:extLst>
      <p:ext uri="{BB962C8B-B14F-4D97-AF65-F5344CB8AC3E}">
        <p14:creationId xmlns:p14="http://schemas.microsoft.com/office/powerpoint/2010/main" val="1648682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Times New Roman" pitchFamily="18" charset="0"/>
                <a:ea typeface="STKaiti" charset="-122"/>
                <a:cs typeface="Times New Roman" pitchFamily="18" charset="0"/>
              </a:rPr>
              <a:t>B</a:t>
            </a:r>
            <a:r>
              <a:rPr lang="zh-CN" altLang="en-US" sz="1200" dirty="0">
                <a:latin typeface="Times New Roman" pitchFamily="18" charset="0"/>
                <a:ea typeface="STKaiti" charset="-122"/>
                <a:cs typeface="Times New Roman" pitchFamily="18" charset="0"/>
              </a:rPr>
              <a:t>类没有任何构造函数；</a:t>
            </a:r>
            <a:endParaRPr lang="en-US" altLang="zh-CN" sz="1200" dirty="0">
              <a:latin typeface="Times New Roman" pitchFamily="18" charset="0"/>
              <a:ea typeface="STKaiti" charset="-122"/>
              <a:cs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Times New Roman" pitchFamily="18" charset="0"/>
                <a:ea typeface="STKaiti" charset="-122"/>
                <a:cs typeface="Times New Roman" pitchFamily="18" charset="0"/>
              </a:rPr>
              <a:t>B();</a:t>
            </a:r>
            <a:r>
              <a:rPr lang="zh-CN" altLang="en-US" sz="1200" dirty="0">
                <a:latin typeface="Times New Roman" pitchFamily="18" charset="0"/>
                <a:ea typeface="STKaiti" charset="-122"/>
                <a:cs typeface="Times New Roman" pitchFamily="18" charset="0"/>
              </a:rPr>
              <a:t> 会先调用基类构造函数；其中有虚函数的调用（因为此时，派生类对象还没有真正构造好），本地版本</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1016035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prstClr val="black"/>
                </a:solidFill>
                <a:ea typeface="宋体"/>
              </a:rPr>
              <a:pPr>
                <a:defRPr/>
              </a:pPr>
              <a:t>58</a:t>
            </a:fld>
            <a:endParaRPr lang="en-US" altLang="zh-CN">
              <a:solidFill>
                <a:prstClr val="black"/>
              </a:solidFill>
              <a:ea typeface="宋体"/>
            </a:endParaRPr>
          </a:p>
        </p:txBody>
      </p:sp>
    </p:spTree>
    <p:extLst>
      <p:ext uri="{BB962C8B-B14F-4D97-AF65-F5344CB8AC3E}">
        <p14:creationId xmlns:p14="http://schemas.microsoft.com/office/powerpoint/2010/main" val="873392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prstClr val="black"/>
                </a:solidFill>
                <a:ea typeface="宋体"/>
              </a:rPr>
              <a:pPr>
                <a:defRPr/>
              </a:pPr>
              <a:t>59</a:t>
            </a:fld>
            <a:endParaRPr lang="en-US" altLang="zh-CN">
              <a:solidFill>
                <a:prstClr val="black"/>
              </a:solidFill>
              <a:ea typeface="宋体"/>
            </a:endParaRPr>
          </a:p>
        </p:txBody>
      </p:sp>
    </p:spTree>
    <p:extLst>
      <p:ext uri="{BB962C8B-B14F-4D97-AF65-F5344CB8AC3E}">
        <p14:creationId xmlns:p14="http://schemas.microsoft.com/office/powerpoint/2010/main" val="873392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prstClr val="black"/>
                </a:solidFill>
                <a:ea typeface="宋体"/>
              </a:rPr>
              <a:pPr>
                <a:defRPr/>
              </a:pPr>
              <a:t>60</a:t>
            </a:fld>
            <a:endParaRPr lang="en-US" altLang="zh-CN">
              <a:solidFill>
                <a:prstClr val="black"/>
              </a:solidFill>
              <a:ea typeface="宋体"/>
            </a:endParaRPr>
          </a:p>
        </p:txBody>
      </p:sp>
    </p:spTree>
    <p:extLst>
      <p:ext uri="{BB962C8B-B14F-4D97-AF65-F5344CB8AC3E}">
        <p14:creationId xmlns:p14="http://schemas.microsoft.com/office/powerpoint/2010/main" val="873392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66</a:t>
            </a:fld>
            <a:endParaRPr lang="en-US" altLang="zh-CN"/>
          </a:p>
        </p:txBody>
      </p:sp>
    </p:spTree>
    <p:extLst>
      <p:ext uri="{BB962C8B-B14F-4D97-AF65-F5344CB8AC3E}">
        <p14:creationId xmlns:p14="http://schemas.microsoft.com/office/powerpoint/2010/main" val="1609821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smtClean="0">
                <a:latin typeface="Times New Roman" charset="0"/>
                <a:ea typeface="Times New Roman" charset="0"/>
                <a:cs typeface="Times New Roman" charset="0"/>
              </a:rPr>
              <a:t>in&gt;&gt;</a:t>
            </a:r>
            <a:r>
              <a:rPr kumimoji="1" lang="en-US" altLang="zh-CN" sz="1200" dirty="0" err="1" smtClean="0">
                <a:latin typeface="Times New Roman" charset="0"/>
                <a:ea typeface="Times New Roman" charset="0"/>
                <a:cs typeface="Times New Roman" charset="0"/>
              </a:rPr>
              <a:t>ws</a:t>
            </a:r>
            <a:r>
              <a:rPr kumimoji="1" lang="en-US" altLang="zh-CN" sz="1200" dirty="0" smtClean="0">
                <a:latin typeface="Times New Roman" charset="0"/>
                <a:ea typeface="Times New Roman" charset="0"/>
                <a:cs typeface="Times New Roman" charset="0"/>
              </a:rPr>
              <a:t>;</a:t>
            </a:r>
            <a:r>
              <a:rPr kumimoji="1" lang="zh-CN" altLang="en-US" sz="1200" dirty="0" smtClean="0">
                <a:latin typeface="Times New Roman" charset="0"/>
                <a:ea typeface="Times New Roman" charset="0"/>
                <a:cs typeface="Times New Roman" charset="0"/>
              </a:rPr>
              <a:t>读入尽量多的空格</a:t>
            </a:r>
            <a:endParaRPr lang="en-US" altLang="zh-CN" sz="1200" dirty="0" smtClean="0">
              <a:latin typeface="Times New Roman" charset="0"/>
              <a:ea typeface="Times New Roman" charset="0"/>
              <a:cs typeface="Times New Roman" charset="0"/>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71</a:t>
            </a:fld>
            <a:endParaRPr lang="en-US" altLang="zh-CN"/>
          </a:p>
        </p:txBody>
      </p:sp>
    </p:spTree>
    <p:extLst>
      <p:ext uri="{BB962C8B-B14F-4D97-AF65-F5344CB8AC3E}">
        <p14:creationId xmlns:p14="http://schemas.microsoft.com/office/powerpoint/2010/main" val="1854574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73</a:t>
            </a:fld>
            <a:endParaRPr lang="en-US" altLang="zh-CN"/>
          </a:p>
        </p:txBody>
      </p:sp>
    </p:spTree>
    <p:extLst>
      <p:ext uri="{BB962C8B-B14F-4D97-AF65-F5344CB8AC3E}">
        <p14:creationId xmlns:p14="http://schemas.microsoft.com/office/powerpoint/2010/main" val="578726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74</a:t>
            </a:fld>
            <a:endParaRPr lang="en-US" altLang="zh-CN"/>
          </a:p>
        </p:txBody>
      </p:sp>
    </p:spTree>
    <p:extLst>
      <p:ext uri="{BB962C8B-B14F-4D97-AF65-F5344CB8AC3E}">
        <p14:creationId xmlns:p14="http://schemas.microsoft.com/office/powerpoint/2010/main" val="1000906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75</a:t>
            </a:fld>
            <a:endParaRPr lang="en-US" altLang="zh-CN"/>
          </a:p>
        </p:txBody>
      </p:sp>
    </p:spTree>
    <p:extLst>
      <p:ext uri="{BB962C8B-B14F-4D97-AF65-F5344CB8AC3E}">
        <p14:creationId xmlns:p14="http://schemas.microsoft.com/office/powerpoint/2010/main" val="1761425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05.</a:t>
            </a:r>
            <a:r>
              <a:rPr kumimoji="1" lang="zh-CN" altLang="en-US" dirty="0" smtClean="0"/>
              <a:t> 被不同类重载</a:t>
            </a:r>
            <a:endParaRPr kumimoji="1" lang="en-US" altLang="zh-CN" dirty="0" smtClean="0"/>
          </a:p>
          <a:p>
            <a:r>
              <a:rPr kumimoji="1" lang="en-US" altLang="zh-CN" dirty="0" smtClean="0"/>
              <a:t>=</a:t>
            </a:r>
            <a:r>
              <a:rPr kumimoji="1" lang="zh-CN" altLang="en-US" dirty="0" smtClean="0"/>
              <a:t>号不能重载，无法区分拷贝构造和等号</a:t>
            </a:r>
            <a:endParaRPr kumimoji="1" lang="en-US" altLang="zh-CN" dirty="0" smtClean="0"/>
          </a:p>
          <a:p>
            <a:r>
              <a:rPr kumimoji="1" lang="en-US" altLang="zh-CN" dirty="0" smtClean="0"/>
              <a:t>06.</a:t>
            </a:r>
            <a:r>
              <a:rPr kumimoji="1" lang="zh-CN" altLang="en-US" baseline="0" dirty="0" smtClean="0"/>
              <a:t> 静态不能调用非静态</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77</a:t>
            </a:fld>
            <a:endParaRPr lang="en-US" altLang="zh-CN"/>
          </a:p>
        </p:txBody>
      </p:sp>
    </p:spTree>
    <p:extLst>
      <p:ext uri="{BB962C8B-B14F-4D97-AF65-F5344CB8AC3E}">
        <p14:creationId xmlns:p14="http://schemas.microsoft.com/office/powerpoint/2010/main" val="1489876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函数运算符</a:t>
            </a:r>
            <a:endParaRPr kumimoji="1" lang="en-US" altLang="zh-CN" sz="12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en-US" altLang="zh-CN" dirty="0"/>
              <a:t>Bool</a:t>
            </a:r>
            <a:r>
              <a:rPr kumimoji="1" lang="zh-CN" altLang="en-US" dirty="0"/>
              <a:t> </a:t>
            </a:r>
            <a:r>
              <a:rPr kumimoji="1" lang="en-US" altLang="zh-CN" dirty="0"/>
              <a:t>operator()(</a:t>
            </a:r>
            <a:r>
              <a:rPr kumimoji="1" lang="en-US" altLang="zh-CN" dirty="0" err="1"/>
              <a:t>const</a:t>
            </a:r>
            <a:r>
              <a:rPr kumimoji="1" lang="zh-CN" altLang="en-US" dirty="0"/>
              <a:t> </a:t>
            </a:r>
            <a:r>
              <a:rPr kumimoji="1" lang="en-US" altLang="zh-CN" dirty="0"/>
              <a:t>A&amp;</a:t>
            </a:r>
            <a:r>
              <a:rPr kumimoji="1" lang="zh-CN" altLang="en-US" dirty="0"/>
              <a:t> </a:t>
            </a:r>
            <a:r>
              <a:rPr kumimoji="1" lang="en-US" altLang="zh-CN" dirty="0"/>
              <a:t>a,</a:t>
            </a:r>
            <a:r>
              <a:rPr kumimoji="1" lang="zh-CN" altLang="en-US" dirty="0"/>
              <a:t> </a:t>
            </a:r>
            <a:r>
              <a:rPr kumimoji="1" lang="en-US" altLang="zh-CN" dirty="0" err="1"/>
              <a:t>const</a:t>
            </a:r>
            <a:r>
              <a:rPr kumimoji="1" lang="zh-CN" altLang="en-US" dirty="0"/>
              <a:t> </a:t>
            </a:r>
            <a:r>
              <a:rPr kumimoji="1" lang="en-US" altLang="zh-CN" dirty="0"/>
              <a:t>A&amp;</a:t>
            </a:r>
            <a:r>
              <a:rPr kumimoji="1" lang="zh-CN" altLang="en-US" dirty="0"/>
              <a:t> </a:t>
            </a:r>
            <a:r>
              <a:rPr kumimoji="1" lang="en-US" altLang="zh-CN" dirty="0"/>
              <a:t>b)</a:t>
            </a:r>
            <a:r>
              <a:rPr kumimoji="1" lang="zh-CN" altLang="en-US" dirty="0"/>
              <a:t> </a:t>
            </a:r>
            <a:r>
              <a:rPr kumimoji="1" lang="en-US" altLang="zh-CN" dirty="0" err="1"/>
              <a:t>const</a:t>
            </a:r>
            <a:r>
              <a:rPr kumimoji="1" lang="zh-CN" altLang="en-US" dirty="0"/>
              <a:t> </a:t>
            </a:r>
            <a:r>
              <a:rPr kumimoji="1" lang="en-US" altLang="zh-CN" dirty="0"/>
              <a:t>{}</a:t>
            </a:r>
          </a:p>
          <a:p>
            <a:endParaRPr kumimoji="1" lang="en-US" altLang="zh-CN" dirty="0"/>
          </a:p>
          <a:p>
            <a:r>
              <a:rPr kumimoji="1" lang="en-US" altLang="zh-CN" dirty="0"/>
              <a:t>---</a:t>
            </a:r>
            <a:r>
              <a:rPr kumimoji="1" lang="zh-CN" altLang="en-US" dirty="0"/>
              <a:t>建议  </a:t>
            </a:r>
            <a:r>
              <a:rPr kumimoji="1" lang="en-US" altLang="zh-CN" dirty="0"/>
              <a:t>===</a:t>
            </a:r>
            <a:r>
              <a:rPr kumimoji="1" lang="zh-CN" altLang="en-US" dirty="0"/>
              <a:t>哪些必须成员函数，哪些是实现为全局的，写法不同，可以每种给一个</a:t>
            </a:r>
            <a:r>
              <a:rPr kumimoji="1" lang="zh-CN" altLang="en-US"/>
              <a:t>例子代码</a:t>
            </a:r>
            <a:endParaRPr kumimoji="1" lang="en-US" altLang="zh-CN" dirty="0"/>
          </a:p>
          <a:p>
            <a:r>
              <a:rPr kumimoji="1" lang="zh-CN" altLang="en-US" dirty="0"/>
              <a:t>我记得还有 *  </a:t>
            </a:r>
            <a:r>
              <a:rPr kumimoji="1" lang="en-US" altLang="zh-CN" dirty="0"/>
              <a:t>-&gt;</a:t>
            </a:r>
            <a:r>
              <a:rPr kumimoji="1" lang="zh-CN" altLang="en-US" dirty="0"/>
              <a:t> 之类的</a:t>
            </a:r>
            <a:endParaRPr kumimoji="1" lang="en-US" altLang="zh-CN" dirty="0"/>
          </a:p>
          <a:p>
            <a:endParaRPr kumimoji="1" lang="en-US" altLang="zh-CN" dirty="0"/>
          </a:p>
          <a:p>
            <a:r>
              <a:rPr kumimoji="1" lang="zh-CN" altLang="en-US" dirty="0"/>
              <a:t>赋值：</a:t>
            </a:r>
            <a:r>
              <a:rPr kumimoji="1" lang="zh-CN" altLang="en-US" sz="12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静态成员函数 只能访问静态成员，而赋值是对象之间的成员赋值操作；</a:t>
            </a:r>
            <a:endParaRPr kumimoji="1" lang="en-US" altLang="zh-CN" sz="12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endParaRPr>
          </a:p>
          <a:p>
            <a:endParaRPr kumimoji="1" lang="en-US" altLang="zh-CN" sz="12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endParaRPr>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1648682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78</a:t>
            </a:fld>
            <a:endParaRPr lang="en-US" altLang="zh-CN"/>
          </a:p>
        </p:txBody>
      </p:sp>
    </p:spTree>
    <p:extLst>
      <p:ext uri="{BB962C8B-B14F-4D97-AF65-F5344CB8AC3E}">
        <p14:creationId xmlns:p14="http://schemas.microsoft.com/office/powerpoint/2010/main" val="697225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80</a:t>
            </a:fld>
            <a:endParaRPr lang="en-US" altLang="zh-CN"/>
          </a:p>
        </p:txBody>
      </p:sp>
    </p:spTree>
    <p:extLst>
      <p:ext uri="{BB962C8B-B14F-4D97-AF65-F5344CB8AC3E}">
        <p14:creationId xmlns:p14="http://schemas.microsoft.com/office/powerpoint/2010/main" val="1194997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81</a:t>
            </a:fld>
            <a:endParaRPr lang="en-US" altLang="zh-CN"/>
          </a:p>
        </p:txBody>
      </p:sp>
    </p:spTree>
    <p:extLst>
      <p:ext uri="{BB962C8B-B14F-4D97-AF65-F5344CB8AC3E}">
        <p14:creationId xmlns:p14="http://schemas.microsoft.com/office/powerpoint/2010/main" val="243651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82</a:t>
            </a:fld>
            <a:endParaRPr lang="en-US" altLang="zh-CN"/>
          </a:p>
        </p:txBody>
      </p:sp>
    </p:spTree>
    <p:extLst>
      <p:ext uri="{BB962C8B-B14F-4D97-AF65-F5344CB8AC3E}">
        <p14:creationId xmlns:p14="http://schemas.microsoft.com/office/powerpoint/2010/main" val="1649175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83</a:t>
            </a:fld>
            <a:endParaRPr lang="en-US" altLang="zh-CN"/>
          </a:p>
        </p:txBody>
      </p:sp>
    </p:spTree>
    <p:extLst>
      <p:ext uri="{BB962C8B-B14F-4D97-AF65-F5344CB8AC3E}">
        <p14:creationId xmlns:p14="http://schemas.microsoft.com/office/powerpoint/2010/main" val="954360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84</a:t>
            </a:fld>
            <a:endParaRPr lang="en-US" altLang="zh-CN"/>
          </a:p>
        </p:txBody>
      </p:sp>
    </p:spTree>
    <p:extLst>
      <p:ext uri="{BB962C8B-B14F-4D97-AF65-F5344CB8AC3E}">
        <p14:creationId xmlns:p14="http://schemas.microsoft.com/office/powerpoint/2010/main" val="1213954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85</a:t>
            </a:fld>
            <a:endParaRPr lang="en-US" altLang="zh-CN"/>
          </a:p>
        </p:txBody>
      </p:sp>
    </p:spTree>
    <p:extLst>
      <p:ext uri="{BB962C8B-B14F-4D97-AF65-F5344CB8AC3E}">
        <p14:creationId xmlns:p14="http://schemas.microsoft.com/office/powerpoint/2010/main" val="873450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86</a:t>
            </a:fld>
            <a:endParaRPr lang="en-US" altLang="zh-CN"/>
          </a:p>
        </p:txBody>
      </p:sp>
    </p:spTree>
    <p:extLst>
      <p:ext uri="{BB962C8B-B14F-4D97-AF65-F5344CB8AC3E}">
        <p14:creationId xmlns:p14="http://schemas.microsoft.com/office/powerpoint/2010/main" val="1746244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87</a:t>
            </a:fld>
            <a:endParaRPr lang="en-US" altLang="zh-CN"/>
          </a:p>
        </p:txBody>
      </p:sp>
    </p:spTree>
    <p:extLst>
      <p:ext uri="{BB962C8B-B14F-4D97-AF65-F5344CB8AC3E}">
        <p14:creationId xmlns:p14="http://schemas.microsoft.com/office/powerpoint/2010/main" val="1343965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88</a:t>
            </a:fld>
            <a:endParaRPr lang="en-US" altLang="zh-CN"/>
          </a:p>
        </p:txBody>
      </p:sp>
    </p:spTree>
    <p:extLst>
      <p:ext uri="{BB962C8B-B14F-4D97-AF65-F5344CB8AC3E}">
        <p14:creationId xmlns:p14="http://schemas.microsoft.com/office/powerpoint/2010/main" val="1504437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函数运算符</a:t>
            </a:r>
            <a:endParaRPr kumimoji="1" lang="en-US" altLang="zh-CN" sz="12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en-US" altLang="zh-CN" dirty="0"/>
              <a:t>Bool</a:t>
            </a:r>
            <a:r>
              <a:rPr kumimoji="1" lang="zh-CN" altLang="en-US" dirty="0"/>
              <a:t> </a:t>
            </a:r>
            <a:r>
              <a:rPr kumimoji="1" lang="en-US" altLang="zh-CN" dirty="0"/>
              <a:t>operator()(</a:t>
            </a:r>
            <a:r>
              <a:rPr kumimoji="1" lang="en-US" altLang="zh-CN" dirty="0" err="1"/>
              <a:t>const</a:t>
            </a:r>
            <a:r>
              <a:rPr kumimoji="1" lang="zh-CN" altLang="en-US" dirty="0"/>
              <a:t> </a:t>
            </a:r>
            <a:r>
              <a:rPr kumimoji="1" lang="en-US" altLang="zh-CN" dirty="0"/>
              <a:t>A&amp;</a:t>
            </a:r>
            <a:r>
              <a:rPr kumimoji="1" lang="zh-CN" altLang="en-US" dirty="0"/>
              <a:t> </a:t>
            </a:r>
            <a:r>
              <a:rPr kumimoji="1" lang="en-US" altLang="zh-CN" dirty="0"/>
              <a:t>a,</a:t>
            </a:r>
            <a:r>
              <a:rPr kumimoji="1" lang="zh-CN" altLang="en-US" dirty="0"/>
              <a:t> </a:t>
            </a:r>
            <a:r>
              <a:rPr kumimoji="1" lang="en-US" altLang="zh-CN" dirty="0" err="1"/>
              <a:t>const</a:t>
            </a:r>
            <a:r>
              <a:rPr kumimoji="1" lang="zh-CN" altLang="en-US" dirty="0"/>
              <a:t> </a:t>
            </a:r>
            <a:r>
              <a:rPr kumimoji="1" lang="en-US" altLang="zh-CN" dirty="0"/>
              <a:t>A&amp;</a:t>
            </a:r>
            <a:r>
              <a:rPr kumimoji="1" lang="zh-CN" altLang="en-US" dirty="0"/>
              <a:t> </a:t>
            </a:r>
            <a:r>
              <a:rPr kumimoji="1" lang="en-US" altLang="zh-CN" dirty="0"/>
              <a:t>b)</a:t>
            </a:r>
            <a:r>
              <a:rPr kumimoji="1" lang="zh-CN" altLang="en-US" dirty="0"/>
              <a:t> </a:t>
            </a:r>
            <a:r>
              <a:rPr kumimoji="1" lang="en-US" altLang="zh-CN" dirty="0" err="1"/>
              <a:t>const</a:t>
            </a:r>
            <a:r>
              <a:rPr kumimoji="1" lang="zh-CN" altLang="en-US" dirty="0"/>
              <a:t> </a:t>
            </a:r>
            <a:r>
              <a:rPr kumimoji="1" lang="en-US" altLang="zh-CN" dirty="0"/>
              <a:t>{}</a:t>
            </a:r>
          </a:p>
          <a:p>
            <a:endParaRPr kumimoji="1" lang="en-US" altLang="zh-CN" dirty="0"/>
          </a:p>
          <a:p>
            <a:r>
              <a:rPr kumimoji="1" lang="en-US" altLang="zh-CN" dirty="0"/>
              <a:t>---</a:t>
            </a:r>
            <a:r>
              <a:rPr kumimoji="1" lang="zh-CN" altLang="en-US" dirty="0"/>
              <a:t>建议  </a:t>
            </a:r>
            <a:r>
              <a:rPr kumimoji="1" lang="en-US" altLang="zh-CN" dirty="0"/>
              <a:t>===</a:t>
            </a:r>
            <a:r>
              <a:rPr kumimoji="1" lang="zh-CN" altLang="en-US" dirty="0"/>
              <a:t>哪些必须成员函数，哪些是实现为全局的，写法不同，可以每种给一个</a:t>
            </a:r>
            <a:r>
              <a:rPr kumimoji="1" lang="zh-CN" altLang="en-US"/>
              <a:t>例子代码</a:t>
            </a:r>
            <a:endParaRPr kumimoji="1" lang="en-US" altLang="zh-CN" dirty="0"/>
          </a:p>
          <a:p>
            <a:r>
              <a:rPr kumimoji="1" lang="zh-CN" altLang="en-US" dirty="0"/>
              <a:t>我记得还有 *  </a:t>
            </a:r>
            <a:r>
              <a:rPr kumimoji="1" lang="en-US" altLang="zh-CN" dirty="0"/>
              <a:t>-&gt;</a:t>
            </a:r>
            <a:r>
              <a:rPr kumimoji="1" lang="zh-CN" altLang="en-US" dirty="0"/>
              <a:t> 之类的</a:t>
            </a:r>
            <a:endParaRPr kumimoji="1" lang="en-US" altLang="zh-CN" dirty="0"/>
          </a:p>
          <a:p>
            <a:endParaRPr kumimoji="1" lang="en-US" altLang="zh-CN" dirty="0"/>
          </a:p>
          <a:p>
            <a:r>
              <a:rPr kumimoji="1" lang="zh-CN" altLang="en-US" dirty="0"/>
              <a:t>赋值：</a:t>
            </a:r>
            <a:r>
              <a:rPr kumimoji="1" lang="zh-CN" altLang="en-US" sz="12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静态成员函数 只能访问静态成员，而赋值是对象之间的成员赋值操作；</a:t>
            </a:r>
            <a:endParaRPr kumimoji="1" lang="en-US" altLang="zh-CN" sz="12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endParaRPr>
          </a:p>
          <a:p>
            <a:endParaRPr kumimoji="1" lang="en-US" altLang="zh-CN" sz="12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endParaRPr>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1648682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89</a:t>
            </a:fld>
            <a:endParaRPr lang="en-US" altLang="zh-CN"/>
          </a:p>
        </p:txBody>
      </p:sp>
    </p:spTree>
    <p:extLst>
      <p:ext uri="{BB962C8B-B14F-4D97-AF65-F5344CB8AC3E}">
        <p14:creationId xmlns:p14="http://schemas.microsoft.com/office/powerpoint/2010/main" val="348208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Vector&lt;&gt;</a:t>
            </a:r>
            <a:r>
              <a:rPr kumimoji="1" lang="zh-CN" altLang="en-US" dirty="0"/>
              <a:t> 不能用</a:t>
            </a:r>
            <a:r>
              <a:rPr kumimoji="1" lang="en-US" altLang="zh-CN" dirty="0"/>
              <a:t>length</a:t>
            </a:r>
            <a:r>
              <a:rPr kumimoji="1" lang="zh-CN" altLang="en-US" dirty="0"/>
              <a:t>、</a:t>
            </a:r>
            <a:r>
              <a:rPr kumimoji="1" lang="en-US" altLang="zh-CN" dirty="0" err="1"/>
              <a:t>cin</a:t>
            </a:r>
            <a:r>
              <a:rPr kumimoji="1" lang="zh-CN" altLang="en-US" dirty="0"/>
              <a:t>、</a:t>
            </a:r>
            <a:r>
              <a:rPr kumimoji="1" lang="en-US" altLang="zh-CN" dirty="0"/>
              <a:t>+=</a:t>
            </a:r>
            <a:r>
              <a:rPr kumimoji="1" lang="zh-CN" altLang="en-US" dirty="0"/>
              <a:t> </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90</a:t>
            </a:fld>
            <a:endParaRPr lang="en-US" altLang="zh-CN"/>
          </a:p>
        </p:txBody>
      </p:sp>
    </p:spTree>
    <p:extLst>
      <p:ext uri="{BB962C8B-B14F-4D97-AF65-F5344CB8AC3E}">
        <p14:creationId xmlns:p14="http://schemas.microsoft.com/office/powerpoint/2010/main" val="89323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答案并不是十分好：尚可。</a:t>
            </a:r>
            <a:r>
              <a:rPr lang="zh-CN" altLang="en-US" sz="1200" dirty="0">
                <a:solidFill>
                  <a:srgbClr val="FF0000"/>
                </a:solidFill>
                <a:latin typeface="Times New Roman" pitchFamily="18" charset="0"/>
                <a:ea typeface="STKaiti" charset="-122"/>
                <a:cs typeface="Times New Roman" pitchFamily="18" charset="0"/>
              </a:rPr>
              <a:t>类继承的私有成员 在派生类的成员函数中可以访问；但是用对象不能</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12</a:t>
            </a:fld>
            <a:endParaRPr lang="en-US" altLang="zh-CN"/>
          </a:p>
        </p:txBody>
      </p:sp>
    </p:spTree>
    <p:extLst>
      <p:ext uri="{BB962C8B-B14F-4D97-AF65-F5344CB8AC3E}">
        <p14:creationId xmlns:p14="http://schemas.microsoft.com/office/powerpoint/2010/main" val="248488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prstClr val="black"/>
                </a:solidFill>
                <a:latin typeface="Consolas" panose="020B0609020204030204" pitchFamily="49" charset="0"/>
                <a:ea typeface="华文楷体" panose="02010600040101010101" pitchFamily="2" charset="-122"/>
              </a:rPr>
              <a:t>某些情况 </a:t>
            </a:r>
            <a:r>
              <a:rPr lang="en-US" altLang="zh-CN" sz="1200" dirty="0">
                <a:solidFill>
                  <a:prstClr val="black"/>
                </a:solidFill>
                <a:latin typeface="Consolas" panose="020B0609020204030204" pitchFamily="49" charset="0"/>
                <a:ea typeface="华文楷体" panose="02010600040101010101" pitchFamily="2" charset="-122"/>
              </a:rPr>
              <a:t>---</a:t>
            </a:r>
            <a:r>
              <a:rPr lang="zh-CN" altLang="en-US" sz="1200" dirty="0">
                <a:solidFill>
                  <a:prstClr val="black"/>
                </a:solidFill>
                <a:latin typeface="Consolas" panose="020B0609020204030204" pitchFamily="49" charset="0"/>
                <a:ea typeface="华文楷体" panose="02010600040101010101" pitchFamily="2" charset="-122"/>
              </a:rPr>
              <a:t>哪些情况？</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14</a:t>
            </a:fld>
            <a:endParaRPr lang="en-US" altLang="zh-CN"/>
          </a:p>
        </p:txBody>
      </p:sp>
    </p:spTree>
    <p:extLst>
      <p:ext uri="{BB962C8B-B14F-4D97-AF65-F5344CB8AC3E}">
        <p14:creationId xmlns:p14="http://schemas.microsoft.com/office/powerpoint/2010/main" val="286613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trike="sngStrike" dirty="0">
                <a:solidFill>
                  <a:srgbClr val="FF0000"/>
                </a:solidFill>
              </a:rPr>
              <a:t>右值引用本身是左值</a:t>
            </a:r>
            <a:endParaRPr lang="en-US" altLang="zh-CN" strike="sngStrike" dirty="0">
              <a:solidFill>
                <a:srgbClr val="FF0000"/>
              </a:solidFill>
            </a:endParaRPr>
          </a:p>
          <a:p>
            <a:r>
              <a:rPr kumimoji="1" lang="zh-CN" altLang="en-US" dirty="0"/>
              <a:t>是说，右值引用 在后续中可以当做左值来使用</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26</a:t>
            </a:fld>
            <a:endParaRPr lang="en-US" altLang="zh-CN"/>
          </a:p>
        </p:txBody>
      </p:sp>
    </p:spTree>
    <p:extLst>
      <p:ext uri="{BB962C8B-B14F-4D97-AF65-F5344CB8AC3E}">
        <p14:creationId xmlns:p14="http://schemas.microsoft.com/office/powerpoint/2010/main" val="3496036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int</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转换构造函数</a:t>
            </a:r>
            <a:endPar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349538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a=2;</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int</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2</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为参数，构造对象，再拷贝构造</a:t>
            </a:r>
            <a:endPar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b=string(“233”); //string</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为参数，构造对象，再拷贝构造</a:t>
            </a:r>
            <a:endPar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c=</a:t>
            </a: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a+b</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a,b</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调用 </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operator</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int</a:t>
            </a:r>
            <a:r>
              <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自动转换为</a:t>
            </a: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int</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；在从</a:t>
            </a: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int</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转换为</a:t>
            </a:r>
            <a:r>
              <a:rPr kumimoji="0" lang="en-US" altLang="zh-CN" sz="12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zh-CN" altLang="en-US"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对象构造</a:t>
            </a:r>
            <a:endParaRPr kumimoji="0" lang="en-US" altLang="zh-CN" sz="12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43373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122405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976483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216731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346701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95760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solidFill>
                  <a:prstClr val="black">
                    <a:tint val="75000"/>
                  </a:prstClr>
                </a:solidFill>
              </a:rPr>
              <a:pPr>
                <a:defRPr/>
              </a:pPr>
              <a:t>‹#›</a:t>
            </a:fld>
            <a:endParaRPr lang="en-US" altLang="zh-CN">
              <a:solidFill>
                <a:prstClr val="black">
                  <a:tint val="75000"/>
                </a:prstClr>
              </a:solidFill>
            </a:endParaRPr>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465253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305903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03711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643947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4584343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020109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178533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057298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8676474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8625803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4488087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solidFill>
                  <a:prstClr val="black">
                    <a:tint val="75000"/>
                  </a:prstClr>
                </a:solidFill>
              </a:rPr>
              <a:pPr>
                <a:defRPr/>
              </a:pPr>
              <a:t>‹#›</a:t>
            </a:fld>
            <a:endParaRPr lang="en-US" altLang="zh-CN">
              <a:solidFill>
                <a:prstClr val="black">
                  <a:tint val="75000"/>
                </a:prstClr>
              </a:solidFill>
            </a:endParaRPr>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785763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06231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018623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2175883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3293682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9465275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862114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3540777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149959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4217139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757701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solidFill>
                  <a:prstClr val="black">
                    <a:tint val="75000"/>
                  </a:prstClr>
                </a:solidFill>
              </a:rPr>
              <a:pPr>
                <a:defRPr/>
              </a:pPr>
              <a:t>‹#›</a:t>
            </a:fld>
            <a:endParaRPr lang="en-US" altLang="zh-CN">
              <a:solidFill>
                <a:prstClr val="black">
                  <a:tint val="75000"/>
                </a:prstClr>
              </a:solidFill>
            </a:endParaRPr>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51256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7168651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073501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4053260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490380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912315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825643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636635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3985672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8424690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45482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13504630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7401000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12620987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12276926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7404776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40552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39088111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28458907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51209805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17A80-CA28-4749-A771-5002A7CEAA35}" type="datetimeFigureOut">
              <a:rPr lang="zh-CN" altLang="en-US" smtClean="0"/>
              <a:t>2019/4/23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5015610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nlp.csai.tsinghua.edu.cn/~lz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dirty="0">
                <a:solidFill>
                  <a:srgbClr val="0066CC"/>
                </a:solidFill>
              </a:rPr>
              <a:t>期中复习</a:t>
            </a:r>
            <a:br>
              <a:rPr lang="zh-CN" altLang="en-US" dirty="0">
                <a:solidFill>
                  <a:srgbClr val="0066CC"/>
                </a:solidFill>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p>
          <a:p>
            <a:r>
              <a:rPr lang="en-US" altLang="zh-CN" b="1" dirty="0">
                <a:hlinkClick r:id="rId3"/>
              </a:rPr>
              <a:t>http://nlp.csai.tsinghua.edu.cn/~</a:t>
            </a:r>
            <a:r>
              <a:rPr lang="en-US" altLang="zh-CN" b="1" dirty="0" err="1">
                <a:hlinkClick r:id="rId3"/>
              </a:rPr>
              <a:t>lzy</a:t>
            </a:r>
            <a:r>
              <a:rPr lang="en-US" altLang="zh-CN" b="1" dirty="0">
                <a:hlinkClick r:id="rId3"/>
              </a:rPr>
              <a:t>/</a:t>
            </a:r>
            <a:r>
              <a:rPr lang="zh-CN" altLang="en-US" b="1" dirty="0">
                <a:hlinkClick r:id="rId3"/>
              </a:rPr>
              <a:t> </a:t>
            </a:r>
            <a:endParaRPr lang="en-US" altLang="zh-CN" b="1" dirty="0"/>
          </a:p>
          <a:p>
            <a:r>
              <a:rPr lang="zh-CN" altLang="en-US" b="1" dirty="0"/>
              <a:t>课程团队：刘知远 姚海龙 黄民烈</a:t>
            </a:r>
          </a:p>
        </p:txBody>
      </p:sp>
    </p:spTree>
    <p:extLst>
      <p:ext uri="{BB962C8B-B14F-4D97-AF65-F5344CB8AC3E}">
        <p14:creationId xmlns:p14="http://schemas.microsoft.com/office/powerpoint/2010/main" val="19764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封装与接口：复习题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01</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、下列不能作为类的成员的是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r>
              <a:rPr kumimoji="1"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STKaiti" charset="-122"/>
              </a:rPr>
              <a:t>B</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p>
        </p:txBody>
      </p:sp>
      <p:sp>
        <p:nvSpPr>
          <p:cNvPr id="8" name="矩形 7">
            <a:extLst>
              <a:ext uri="{FF2B5EF4-FFF2-40B4-BE49-F238E27FC236}">
                <a16:creationId xmlns="" xmlns:a16="http://schemas.microsoft.com/office/drawing/2014/main" id="{1B21B00A-27CA-4790-B09C-0689D1389397}"/>
              </a:ext>
            </a:extLst>
          </p:cNvPr>
          <p:cNvSpPr/>
          <p:nvPr/>
        </p:nvSpPr>
        <p:spPr>
          <a:xfrm>
            <a:off x="683060" y="1975367"/>
            <a:ext cx="7992888" cy="960328"/>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自身类对象的指针</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B)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自身类对象</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无限初始化</a:t>
            </a: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C)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自身类对象的引用</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D)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另一个类的对象</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p:txBody>
      </p:sp>
      <p:sp>
        <p:nvSpPr>
          <p:cNvPr id="9" name="矩形 8">
            <a:extLst>
              <a:ext uri="{FF2B5EF4-FFF2-40B4-BE49-F238E27FC236}">
                <a16:creationId xmlns="" xmlns:a16="http://schemas.microsoft.com/office/drawing/2014/main" id="{E8D3F3E5-5D9E-471D-8869-6374BDAC4FEB}"/>
              </a:ext>
            </a:extLst>
          </p:cNvPr>
          <p:cNvSpPr/>
          <p:nvPr/>
        </p:nvSpPr>
        <p:spPr>
          <a:xfrm>
            <a:off x="232266" y="3385168"/>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02</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、下列说法不正确的是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r>
              <a:rPr kumimoji="1"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STKaiti" charset="-122"/>
              </a:rPr>
              <a:t>B</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p>
        </p:txBody>
      </p:sp>
      <p:sp>
        <p:nvSpPr>
          <p:cNvPr id="10" name="矩形 9">
            <a:extLst>
              <a:ext uri="{FF2B5EF4-FFF2-40B4-BE49-F238E27FC236}">
                <a16:creationId xmlns="" xmlns:a16="http://schemas.microsoft.com/office/drawing/2014/main" id="{13524E4C-1464-4AE7-AEE6-347C3D06657A}"/>
              </a:ext>
            </a:extLst>
          </p:cNvPr>
          <p:cNvSpPr/>
          <p:nvPr/>
        </p:nvSpPr>
        <p:spPr>
          <a:xfrm>
            <a:off x="232266" y="3933056"/>
            <a:ext cx="8928992" cy="2862322"/>
          </a:xfrm>
          <a:prstGeom prst="rect">
            <a:avLst/>
          </a:prstGeom>
        </p:spPr>
        <p:txBody>
          <a:bodyPr wrap="square">
            <a:spAutoFit/>
          </a:bodyPr>
          <a:lstStyle/>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sum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为自定义类的一个变量，可以通过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sum.operator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()(5,6);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去调用</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运算符重载函数</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457200" lvl="0" indent="-457200" eaLnBrk="1" fontAlgn="auto" hangingPunct="1">
              <a:lnSpc>
                <a:spcPct val="150000"/>
              </a:lnSpc>
              <a:spcBef>
                <a:spcPts val="0"/>
              </a:spcBef>
              <a:spcAft>
                <a:spcPts val="0"/>
              </a:spcAft>
              <a:buFontTx/>
              <a:buAutoNum type="alphaUcParenR"/>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通过重载</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运算符：</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operator[](const char* name);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使得我们可以像</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map</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一样使用 </a:t>
            </a:r>
            <a:r>
              <a:rPr lang="en-US" altLang="zh-CN" sz="2000" dirty="0">
                <a:solidFill>
                  <a:prstClr val="black"/>
                </a:solidFill>
                <a:latin typeface="Times New Roman" pitchFamily="18" charset="0"/>
                <a:ea typeface="STKaiti" charset="-122"/>
                <a:cs typeface="Times New Roman" pitchFamily="18" charset="0"/>
              </a:rPr>
              <a:t>Beijing["mon"]= </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-3; </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函数返回值应为</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int&amp;</a:t>
            </a: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ClassName</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&amp; operator++();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为前缀自增运算符的重载声明；</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运算符 </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必须作为成员函数重载</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p:txBody>
      </p:sp>
    </p:spTree>
    <p:extLst>
      <p:ext uri="{BB962C8B-B14F-4D97-AF65-F5344CB8AC3E}">
        <p14:creationId xmlns:p14="http://schemas.microsoft.com/office/powerpoint/2010/main" val="67231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封装与接口：复习题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03</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、以下说法正确的是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 ]</a:t>
            </a:r>
          </a:p>
        </p:txBody>
      </p:sp>
      <p:sp>
        <p:nvSpPr>
          <p:cNvPr id="8" name="矩形 7">
            <a:extLst>
              <a:ext uri="{FF2B5EF4-FFF2-40B4-BE49-F238E27FC236}">
                <a16:creationId xmlns="" xmlns:a16="http://schemas.microsoft.com/office/drawing/2014/main" id="{1B21B00A-27CA-4790-B09C-0689D1389397}"/>
              </a:ext>
            </a:extLst>
          </p:cNvPr>
          <p:cNvSpPr/>
          <p:nvPr/>
        </p:nvSpPr>
        <p:spPr>
          <a:xfrm>
            <a:off x="232266" y="1975367"/>
            <a:ext cx="8660214" cy="2862322"/>
          </a:xfrm>
          <a:prstGeom prst="rect">
            <a:avLst/>
          </a:prstGeom>
        </p:spPr>
        <p:txBody>
          <a:bodyPr wrap="square">
            <a:spAutoFit/>
          </a:bodyPr>
          <a:lstStyle/>
          <a:p>
            <a:pPr marL="457200" indent="-457200">
              <a:lnSpc>
                <a:spcPct val="150000"/>
              </a:lnSpc>
              <a:buAutoNum type="alphaUcParenR"/>
            </a:pPr>
            <a:r>
              <a:rPr lang="zh-CN" altLang="en-US" sz="2000" dirty="0">
                <a:solidFill>
                  <a:prstClr val="black"/>
                </a:solidFill>
                <a:latin typeface="Times New Roman" pitchFamily="18" charset="0"/>
                <a:ea typeface="STKaiti" charset="-122"/>
                <a:cs typeface="Times New Roman" pitchFamily="18" charset="0"/>
              </a:rPr>
              <a:t>被声明为友元的函数或类，具有对出具友元声明的类的一切成员有访问权限</a:t>
            </a:r>
            <a:r>
              <a:rPr lang="en-US" altLang="zh-CN" sz="2000" dirty="0">
                <a:solidFill>
                  <a:prstClr val="black"/>
                </a:solidFill>
                <a:latin typeface="Times New Roman" pitchFamily="18" charset="0"/>
                <a:ea typeface="STKaiti" charset="-122"/>
                <a:cs typeface="Times New Roman" pitchFamily="18" charset="0"/>
              </a:rPr>
              <a:t>;</a:t>
            </a:r>
          </a:p>
          <a:p>
            <a:pPr marL="457200" indent="-457200">
              <a:lnSpc>
                <a:spcPct val="150000"/>
              </a:lnSpc>
              <a:buAutoNum type="alphaUcParenR"/>
            </a:pP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函数是</a:t>
            </a:r>
            <a:r>
              <a:rPr lang="en-US" altLang="zh-CN" sz="2000" dirty="0">
                <a:solidFill>
                  <a:prstClr val="black"/>
                </a:solidFill>
                <a:latin typeface="Times New Roman" pitchFamily="18" charset="0"/>
                <a:ea typeface="STKaiti" charset="-122"/>
                <a:cs typeface="Times New Roman" pitchFamily="18" charset="0"/>
              </a:rPr>
              <a:t>B</a:t>
            </a:r>
            <a:r>
              <a:rPr lang="zh-CN" altLang="en-US" sz="2000" dirty="0">
                <a:solidFill>
                  <a:prstClr val="black"/>
                </a:solidFill>
                <a:latin typeface="Times New Roman" pitchFamily="18" charset="0"/>
                <a:ea typeface="STKaiti" charset="-122"/>
                <a:cs typeface="Times New Roman" pitchFamily="18" charset="0"/>
              </a:rPr>
              <a:t>类的友元函数，</a:t>
            </a:r>
            <a:r>
              <a:rPr lang="en-US" altLang="zh-CN" sz="2000" dirty="0">
                <a:solidFill>
                  <a:prstClr val="black"/>
                </a:solidFill>
                <a:latin typeface="Times New Roman" pitchFamily="18" charset="0"/>
                <a:ea typeface="STKaiti" charset="-122"/>
                <a:cs typeface="Times New Roman" pitchFamily="18" charset="0"/>
              </a:rPr>
              <a:t>B</a:t>
            </a:r>
            <a:r>
              <a:rPr lang="zh-CN" altLang="en-US" sz="2000" dirty="0">
                <a:solidFill>
                  <a:prstClr val="black"/>
                </a:solidFill>
                <a:latin typeface="Times New Roman" pitchFamily="18" charset="0"/>
                <a:ea typeface="STKaiti" charset="-122"/>
                <a:cs typeface="Times New Roman" pitchFamily="18" charset="0"/>
              </a:rPr>
              <a:t>类是</a:t>
            </a:r>
            <a:r>
              <a:rPr lang="en-US" altLang="zh-CN" sz="2000" dirty="0">
                <a:solidFill>
                  <a:prstClr val="black"/>
                </a:solidFill>
                <a:latin typeface="Times New Roman" pitchFamily="18" charset="0"/>
                <a:ea typeface="STKaiti" charset="-122"/>
                <a:cs typeface="Times New Roman" pitchFamily="18" charset="0"/>
              </a:rPr>
              <a:t>C</a:t>
            </a:r>
            <a:r>
              <a:rPr lang="zh-CN" altLang="en-US" sz="2000" dirty="0">
                <a:solidFill>
                  <a:prstClr val="black"/>
                </a:solidFill>
                <a:latin typeface="Times New Roman" pitchFamily="18" charset="0"/>
                <a:ea typeface="STKaiti" charset="-122"/>
                <a:cs typeface="Times New Roman" pitchFamily="18" charset="0"/>
              </a:rPr>
              <a:t>类的友元类，</a:t>
            </a: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函数对</a:t>
            </a:r>
            <a:r>
              <a:rPr lang="en-US" altLang="zh-CN" sz="2000" dirty="0">
                <a:solidFill>
                  <a:prstClr val="black"/>
                </a:solidFill>
                <a:latin typeface="Times New Roman" pitchFamily="18" charset="0"/>
                <a:ea typeface="STKaiti" charset="-122"/>
                <a:cs typeface="Times New Roman" pitchFamily="18" charset="0"/>
              </a:rPr>
              <a:t>C</a:t>
            </a:r>
            <a:r>
              <a:rPr lang="zh-CN" altLang="en-US" sz="2000" dirty="0">
                <a:solidFill>
                  <a:prstClr val="black"/>
                </a:solidFill>
                <a:latin typeface="Times New Roman" pitchFamily="18" charset="0"/>
                <a:ea typeface="STKaiti" charset="-122"/>
                <a:cs typeface="Times New Roman" pitchFamily="18" charset="0"/>
              </a:rPr>
              <a:t>类没有特殊访问权限；</a:t>
            </a:r>
            <a:endParaRPr lang="en-US" altLang="zh-CN" sz="2000" dirty="0">
              <a:solidFill>
                <a:prstClr val="black"/>
              </a:solidFill>
              <a:latin typeface="Times New Roman" pitchFamily="18" charset="0"/>
              <a:ea typeface="STKaiti" charset="-122"/>
              <a:cs typeface="Times New Roman" pitchFamily="18" charset="0"/>
            </a:endParaRPr>
          </a:p>
          <a:p>
            <a:pPr marL="457200" indent="-457200">
              <a:lnSpc>
                <a:spcPct val="150000"/>
              </a:lnSpc>
              <a:buAutoNum type="alphaUcParenR"/>
            </a:pPr>
            <a:r>
              <a:rPr lang="zh-CN" altLang="en-US" sz="2000" dirty="0">
                <a:solidFill>
                  <a:prstClr val="black"/>
                </a:solidFill>
                <a:latin typeface="Times New Roman" pitchFamily="18" charset="0"/>
                <a:ea typeface="STKaiti" charset="-122"/>
                <a:cs typeface="Times New Roman" pitchFamily="18" charset="0"/>
              </a:rPr>
              <a:t>如果函数</a:t>
            </a:r>
            <a:r>
              <a:rPr lang="en-US" altLang="zh-CN" sz="2000" dirty="0">
                <a:solidFill>
                  <a:prstClr val="black"/>
                </a:solidFill>
                <a:latin typeface="Times New Roman" pitchFamily="18" charset="0"/>
                <a:ea typeface="STKaiti" charset="-122"/>
                <a:cs typeface="Times New Roman" pitchFamily="18" charset="0"/>
              </a:rPr>
              <a:t>fun</a:t>
            </a:r>
            <a:r>
              <a:rPr lang="zh-CN" altLang="en-US" sz="2000" dirty="0">
                <a:solidFill>
                  <a:prstClr val="black"/>
                </a:solidFill>
                <a:latin typeface="Times New Roman" pitchFamily="18" charset="0"/>
                <a:ea typeface="STKaiti" charset="-122"/>
                <a:cs typeface="Times New Roman" pitchFamily="18" charset="0"/>
              </a:rPr>
              <a:t>被声明为类</a:t>
            </a: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的友元函数，则该函数成为</a:t>
            </a: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的成员函数；</a:t>
            </a:r>
            <a:endParaRPr lang="en-US" altLang="zh-CN" sz="2000" dirty="0">
              <a:solidFill>
                <a:prstClr val="black"/>
              </a:solidFill>
              <a:latin typeface="Times New Roman" pitchFamily="18" charset="0"/>
              <a:ea typeface="STKaiti" charset="-122"/>
              <a:cs typeface="Times New Roman" pitchFamily="18" charset="0"/>
            </a:endParaRPr>
          </a:p>
          <a:p>
            <a:pPr marL="457200" indent="-457200">
              <a:lnSpc>
                <a:spcPct val="150000"/>
              </a:lnSpc>
              <a:buAutoNum type="alphaUcParenR"/>
            </a:pPr>
            <a:r>
              <a:rPr lang="zh-CN" altLang="en-US" sz="2000" dirty="0">
                <a:solidFill>
                  <a:prstClr val="black"/>
                </a:solidFill>
                <a:latin typeface="Times New Roman" pitchFamily="18" charset="0"/>
                <a:ea typeface="STKaiti" charset="-122"/>
                <a:cs typeface="Times New Roman" pitchFamily="18" charset="0"/>
              </a:rPr>
              <a:t>如果函数</a:t>
            </a:r>
            <a:r>
              <a:rPr lang="en-US" altLang="zh-CN" sz="2000" dirty="0">
                <a:solidFill>
                  <a:prstClr val="black"/>
                </a:solidFill>
                <a:latin typeface="Times New Roman" pitchFamily="18" charset="0"/>
                <a:ea typeface="STKaiti" charset="-122"/>
                <a:cs typeface="Times New Roman" pitchFamily="18" charset="0"/>
              </a:rPr>
              <a:t>fun</a:t>
            </a:r>
            <a:r>
              <a:rPr lang="zh-CN" altLang="en-US" sz="2000" dirty="0">
                <a:solidFill>
                  <a:prstClr val="black"/>
                </a:solidFill>
                <a:latin typeface="Times New Roman" pitchFamily="18" charset="0"/>
                <a:ea typeface="STKaiti" charset="-122"/>
                <a:cs typeface="Times New Roman" pitchFamily="18" charset="0"/>
              </a:rPr>
              <a:t>被声明为类</a:t>
            </a: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的友元函数，则</a:t>
            </a:r>
            <a:r>
              <a:rPr lang="en-US" altLang="zh-CN" sz="2000" dirty="0">
                <a:solidFill>
                  <a:prstClr val="black"/>
                </a:solidFill>
                <a:latin typeface="Times New Roman" pitchFamily="18" charset="0"/>
                <a:ea typeface="STKaiti" charset="-122"/>
                <a:cs typeface="Times New Roman" pitchFamily="18" charset="0"/>
              </a:rPr>
              <a:t>fun</a:t>
            </a:r>
            <a:r>
              <a:rPr lang="zh-CN" altLang="en-US" sz="2000" dirty="0">
                <a:solidFill>
                  <a:prstClr val="black"/>
                </a:solidFill>
                <a:latin typeface="Times New Roman" pitchFamily="18" charset="0"/>
                <a:ea typeface="STKaiti" charset="-122"/>
                <a:cs typeface="Times New Roman" pitchFamily="18" charset="0"/>
              </a:rPr>
              <a:t>的形参类型不能是</a:t>
            </a: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a:t>
            </a:r>
            <a:endParaRPr lang="en-US" altLang="zh-CN" sz="2000" dirty="0">
              <a:solidFill>
                <a:prstClr val="black"/>
              </a:solidFill>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25934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封装与接口：复习题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03</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、以下说法正确的是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r>
              <a:rPr kumimoji="1"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STKaiti" charset="-122"/>
              </a:rPr>
              <a:t>B</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p>
        </p:txBody>
      </p:sp>
      <p:sp>
        <p:nvSpPr>
          <p:cNvPr id="8" name="矩形 7">
            <a:extLst>
              <a:ext uri="{FF2B5EF4-FFF2-40B4-BE49-F238E27FC236}">
                <a16:creationId xmlns="" xmlns:a16="http://schemas.microsoft.com/office/drawing/2014/main" id="{1B21B00A-27CA-4790-B09C-0689D1389397}"/>
              </a:ext>
            </a:extLst>
          </p:cNvPr>
          <p:cNvSpPr/>
          <p:nvPr/>
        </p:nvSpPr>
        <p:spPr>
          <a:xfrm>
            <a:off x="232266" y="1975367"/>
            <a:ext cx="8732222" cy="2862322"/>
          </a:xfrm>
          <a:prstGeom prst="rect">
            <a:avLst/>
          </a:prstGeom>
        </p:spPr>
        <p:txBody>
          <a:bodyPr wrap="square">
            <a:spAutoFit/>
          </a:bodyPr>
          <a:lstStyle/>
          <a:p>
            <a:pPr marL="457200" indent="-457200">
              <a:lnSpc>
                <a:spcPct val="150000"/>
              </a:lnSpc>
              <a:buAutoNum type="alphaUcParenR"/>
            </a:pPr>
            <a:r>
              <a:rPr lang="zh-CN" altLang="en-US" sz="2000" dirty="0">
                <a:solidFill>
                  <a:prstClr val="black"/>
                </a:solidFill>
                <a:latin typeface="Times New Roman" pitchFamily="18" charset="0"/>
                <a:ea typeface="STKaiti" charset="-122"/>
                <a:cs typeface="Times New Roman" pitchFamily="18" charset="0"/>
              </a:rPr>
              <a:t>被声明为友元的函数或类，具有对出具友元声明的类的一切成员有访问权限</a:t>
            </a:r>
            <a:r>
              <a:rPr lang="en-US" altLang="zh-CN" sz="2000" dirty="0">
                <a:solidFill>
                  <a:prstClr val="black"/>
                </a:solidFill>
                <a:latin typeface="Times New Roman" pitchFamily="18" charset="0"/>
                <a:ea typeface="STKaiti" charset="-122"/>
                <a:cs typeface="Times New Roman" pitchFamily="18" charset="0"/>
              </a:rPr>
              <a:t>;</a:t>
            </a:r>
            <a:r>
              <a:rPr lang="en-US" altLang="zh-CN" sz="2000" dirty="0">
                <a:solidFill>
                  <a:srgbClr val="FF0000"/>
                </a:solidFill>
                <a:latin typeface="Times New Roman" pitchFamily="18" charset="0"/>
                <a:ea typeface="STKaiti" charset="-122"/>
                <a:cs typeface="Times New Roman" pitchFamily="18" charset="0"/>
              </a:rPr>
              <a:t> //</a:t>
            </a:r>
            <a:r>
              <a:rPr lang="zh-CN" altLang="en-US" sz="2000" dirty="0">
                <a:solidFill>
                  <a:srgbClr val="FF0000"/>
                </a:solidFill>
                <a:latin typeface="Times New Roman" pitchFamily="18" charset="0"/>
                <a:ea typeface="STKaiti" charset="-122"/>
                <a:cs typeface="Times New Roman" pitchFamily="18" charset="0"/>
              </a:rPr>
              <a:t>出具友元声明的类继承的私有成员不能访问</a:t>
            </a:r>
            <a:endParaRPr lang="en-US" altLang="zh-CN" sz="2000" dirty="0">
              <a:solidFill>
                <a:srgbClr val="FF0000"/>
              </a:solidFill>
              <a:latin typeface="Times New Roman" pitchFamily="18" charset="0"/>
              <a:ea typeface="STKaiti" charset="-122"/>
              <a:cs typeface="Times New Roman" pitchFamily="18" charset="0"/>
            </a:endParaRPr>
          </a:p>
          <a:p>
            <a:pPr marL="457200" indent="-457200">
              <a:lnSpc>
                <a:spcPct val="150000"/>
              </a:lnSpc>
              <a:buAutoNum type="alphaUcParenR"/>
            </a:pP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函数是</a:t>
            </a:r>
            <a:r>
              <a:rPr lang="en-US" altLang="zh-CN" sz="2000" dirty="0">
                <a:solidFill>
                  <a:prstClr val="black"/>
                </a:solidFill>
                <a:latin typeface="Times New Roman" pitchFamily="18" charset="0"/>
                <a:ea typeface="STKaiti" charset="-122"/>
                <a:cs typeface="Times New Roman" pitchFamily="18" charset="0"/>
              </a:rPr>
              <a:t>B</a:t>
            </a:r>
            <a:r>
              <a:rPr lang="zh-CN" altLang="en-US" sz="2000" dirty="0">
                <a:solidFill>
                  <a:prstClr val="black"/>
                </a:solidFill>
                <a:latin typeface="Times New Roman" pitchFamily="18" charset="0"/>
                <a:ea typeface="STKaiti" charset="-122"/>
                <a:cs typeface="Times New Roman" pitchFamily="18" charset="0"/>
              </a:rPr>
              <a:t>类的友元函数，</a:t>
            </a:r>
            <a:r>
              <a:rPr lang="en-US" altLang="zh-CN" sz="2000" dirty="0">
                <a:solidFill>
                  <a:prstClr val="black"/>
                </a:solidFill>
                <a:latin typeface="Times New Roman" pitchFamily="18" charset="0"/>
                <a:ea typeface="STKaiti" charset="-122"/>
                <a:cs typeface="Times New Roman" pitchFamily="18" charset="0"/>
              </a:rPr>
              <a:t>B</a:t>
            </a:r>
            <a:r>
              <a:rPr lang="zh-CN" altLang="en-US" sz="2000" dirty="0">
                <a:solidFill>
                  <a:prstClr val="black"/>
                </a:solidFill>
                <a:latin typeface="Times New Roman" pitchFamily="18" charset="0"/>
                <a:ea typeface="STKaiti" charset="-122"/>
                <a:cs typeface="Times New Roman" pitchFamily="18" charset="0"/>
              </a:rPr>
              <a:t>类是</a:t>
            </a:r>
            <a:r>
              <a:rPr lang="en-US" altLang="zh-CN" sz="2000" dirty="0">
                <a:solidFill>
                  <a:prstClr val="black"/>
                </a:solidFill>
                <a:latin typeface="Times New Roman" pitchFamily="18" charset="0"/>
                <a:ea typeface="STKaiti" charset="-122"/>
                <a:cs typeface="Times New Roman" pitchFamily="18" charset="0"/>
              </a:rPr>
              <a:t>C</a:t>
            </a:r>
            <a:r>
              <a:rPr lang="zh-CN" altLang="en-US" sz="2000" dirty="0">
                <a:solidFill>
                  <a:prstClr val="black"/>
                </a:solidFill>
                <a:latin typeface="Times New Roman" pitchFamily="18" charset="0"/>
                <a:ea typeface="STKaiti" charset="-122"/>
                <a:cs typeface="Times New Roman" pitchFamily="18" charset="0"/>
              </a:rPr>
              <a:t>类的友元类，</a:t>
            </a: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函数对</a:t>
            </a:r>
            <a:r>
              <a:rPr lang="en-US" altLang="zh-CN" sz="2000" dirty="0">
                <a:solidFill>
                  <a:prstClr val="black"/>
                </a:solidFill>
                <a:latin typeface="Times New Roman" pitchFamily="18" charset="0"/>
                <a:ea typeface="STKaiti" charset="-122"/>
                <a:cs typeface="Times New Roman" pitchFamily="18" charset="0"/>
              </a:rPr>
              <a:t>C</a:t>
            </a:r>
            <a:r>
              <a:rPr lang="zh-CN" altLang="en-US" sz="2000" dirty="0">
                <a:solidFill>
                  <a:prstClr val="black"/>
                </a:solidFill>
                <a:latin typeface="Times New Roman" pitchFamily="18" charset="0"/>
                <a:ea typeface="STKaiti" charset="-122"/>
                <a:cs typeface="Times New Roman" pitchFamily="18" charset="0"/>
              </a:rPr>
              <a:t>类没有特殊访问权限；</a:t>
            </a:r>
            <a:endParaRPr lang="en-US" altLang="zh-CN" sz="2000" dirty="0">
              <a:solidFill>
                <a:prstClr val="black"/>
              </a:solidFill>
              <a:latin typeface="Times New Roman" pitchFamily="18" charset="0"/>
              <a:ea typeface="STKaiti" charset="-122"/>
              <a:cs typeface="Times New Roman" pitchFamily="18" charset="0"/>
            </a:endParaRPr>
          </a:p>
          <a:p>
            <a:pPr marL="457200" indent="-457200">
              <a:lnSpc>
                <a:spcPct val="150000"/>
              </a:lnSpc>
              <a:buAutoNum type="alphaUcParenR"/>
            </a:pPr>
            <a:r>
              <a:rPr lang="zh-CN" altLang="en-US" sz="2000" dirty="0">
                <a:solidFill>
                  <a:prstClr val="black"/>
                </a:solidFill>
                <a:latin typeface="Times New Roman" pitchFamily="18" charset="0"/>
                <a:ea typeface="STKaiti" charset="-122"/>
                <a:cs typeface="Times New Roman" pitchFamily="18" charset="0"/>
              </a:rPr>
              <a:t>如果函数</a:t>
            </a:r>
            <a:r>
              <a:rPr lang="en-US" altLang="zh-CN" sz="2000" dirty="0">
                <a:solidFill>
                  <a:prstClr val="black"/>
                </a:solidFill>
                <a:latin typeface="Times New Roman" pitchFamily="18" charset="0"/>
                <a:ea typeface="STKaiti" charset="-122"/>
                <a:cs typeface="Times New Roman" pitchFamily="18" charset="0"/>
              </a:rPr>
              <a:t>fun</a:t>
            </a:r>
            <a:r>
              <a:rPr lang="zh-CN" altLang="en-US" sz="2000" dirty="0">
                <a:solidFill>
                  <a:prstClr val="black"/>
                </a:solidFill>
                <a:latin typeface="Times New Roman" pitchFamily="18" charset="0"/>
                <a:ea typeface="STKaiti" charset="-122"/>
                <a:cs typeface="Times New Roman" pitchFamily="18" charset="0"/>
              </a:rPr>
              <a:t>被声明为类</a:t>
            </a: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的友元函数，则该函数成为</a:t>
            </a: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的</a:t>
            </a:r>
            <a:r>
              <a:rPr lang="zh-CN" altLang="en-US" sz="2000" dirty="0">
                <a:solidFill>
                  <a:srgbClr val="FF0000"/>
                </a:solidFill>
                <a:latin typeface="Times New Roman" pitchFamily="18" charset="0"/>
                <a:ea typeface="STKaiti" charset="-122"/>
                <a:cs typeface="Times New Roman" pitchFamily="18" charset="0"/>
              </a:rPr>
              <a:t>成员函数</a:t>
            </a:r>
            <a:r>
              <a:rPr lang="zh-CN" altLang="en-US" sz="2000" dirty="0">
                <a:solidFill>
                  <a:prstClr val="black"/>
                </a:solidFill>
                <a:latin typeface="Times New Roman" pitchFamily="18" charset="0"/>
                <a:ea typeface="STKaiti" charset="-122"/>
                <a:cs typeface="Times New Roman" pitchFamily="18" charset="0"/>
              </a:rPr>
              <a:t>；</a:t>
            </a:r>
            <a:endParaRPr lang="en-US" altLang="zh-CN" sz="2000" dirty="0">
              <a:solidFill>
                <a:prstClr val="black"/>
              </a:solidFill>
              <a:latin typeface="Times New Roman" pitchFamily="18" charset="0"/>
              <a:ea typeface="STKaiti" charset="-122"/>
              <a:cs typeface="Times New Roman" pitchFamily="18" charset="0"/>
            </a:endParaRPr>
          </a:p>
          <a:p>
            <a:pPr marL="457200" indent="-457200">
              <a:lnSpc>
                <a:spcPct val="150000"/>
              </a:lnSpc>
              <a:buAutoNum type="alphaUcParenR"/>
            </a:pPr>
            <a:r>
              <a:rPr lang="zh-CN" altLang="en-US" sz="2000" dirty="0">
                <a:solidFill>
                  <a:prstClr val="black"/>
                </a:solidFill>
                <a:latin typeface="Times New Roman" pitchFamily="18" charset="0"/>
                <a:ea typeface="STKaiti" charset="-122"/>
                <a:cs typeface="Times New Roman" pitchFamily="18" charset="0"/>
              </a:rPr>
              <a:t>如果函数</a:t>
            </a:r>
            <a:r>
              <a:rPr lang="en-US" altLang="zh-CN" sz="2000" dirty="0">
                <a:solidFill>
                  <a:prstClr val="black"/>
                </a:solidFill>
                <a:latin typeface="Times New Roman" pitchFamily="18" charset="0"/>
                <a:ea typeface="STKaiti" charset="-122"/>
                <a:cs typeface="Times New Roman" pitchFamily="18" charset="0"/>
              </a:rPr>
              <a:t>fun</a:t>
            </a:r>
            <a:r>
              <a:rPr lang="zh-CN" altLang="en-US" sz="2000" dirty="0">
                <a:solidFill>
                  <a:prstClr val="black"/>
                </a:solidFill>
                <a:latin typeface="Times New Roman" pitchFamily="18" charset="0"/>
                <a:ea typeface="STKaiti" charset="-122"/>
                <a:cs typeface="Times New Roman" pitchFamily="18" charset="0"/>
              </a:rPr>
              <a:t>被声明为类</a:t>
            </a: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的友元函数，则</a:t>
            </a:r>
            <a:r>
              <a:rPr lang="en-US" altLang="zh-CN" sz="2000" dirty="0">
                <a:solidFill>
                  <a:prstClr val="black"/>
                </a:solidFill>
                <a:latin typeface="Times New Roman" pitchFamily="18" charset="0"/>
                <a:ea typeface="STKaiti" charset="-122"/>
                <a:cs typeface="Times New Roman" pitchFamily="18" charset="0"/>
              </a:rPr>
              <a:t>fun</a:t>
            </a:r>
            <a:r>
              <a:rPr lang="zh-CN" altLang="en-US" sz="2000" dirty="0">
                <a:solidFill>
                  <a:prstClr val="black"/>
                </a:solidFill>
                <a:latin typeface="Times New Roman" pitchFamily="18" charset="0"/>
                <a:ea typeface="STKaiti" charset="-122"/>
                <a:cs typeface="Times New Roman" pitchFamily="18" charset="0"/>
              </a:rPr>
              <a:t>的形参类型</a:t>
            </a:r>
            <a:r>
              <a:rPr lang="zh-CN" altLang="en-US" sz="2000" dirty="0">
                <a:solidFill>
                  <a:srgbClr val="FF0000"/>
                </a:solidFill>
                <a:latin typeface="Times New Roman" pitchFamily="18" charset="0"/>
                <a:ea typeface="STKaiti" charset="-122"/>
                <a:cs typeface="Times New Roman" pitchFamily="18" charset="0"/>
              </a:rPr>
              <a:t>不能是</a:t>
            </a:r>
            <a:r>
              <a:rPr lang="en-US" altLang="zh-CN" sz="2000" dirty="0">
                <a:solidFill>
                  <a:srgbClr val="FF0000"/>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a:t>
            </a:r>
            <a:endParaRPr lang="en-US" altLang="zh-CN" sz="2000" dirty="0">
              <a:solidFill>
                <a:prstClr val="black"/>
              </a:solidFill>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97663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期中内容回顾</a:t>
            </a:r>
          </a:p>
        </p:txBody>
      </p:sp>
      <p:sp>
        <p:nvSpPr>
          <p:cNvPr id="7" name="矩形 6"/>
          <p:cNvSpPr/>
          <p:nvPr/>
        </p:nvSpPr>
        <p:spPr>
          <a:xfrm>
            <a:off x="683568" y="1268760"/>
            <a:ext cx="8730764" cy="3970318"/>
          </a:xfrm>
          <a:prstGeom prst="rect">
            <a:avLst/>
          </a:prstGeom>
        </p:spPr>
        <p:txBody>
          <a:bodyPr wrap="square">
            <a:spAutoFit/>
          </a:bodyPr>
          <a:lstStyle/>
          <a:p>
            <a:pPr marL="342900" indent="-342900">
              <a:lnSpc>
                <a:spcPct val="150000"/>
              </a:lnSpc>
              <a:buFont typeface="Wingdings" pitchFamily="2" charset="2"/>
              <a:buChar char="l"/>
            </a:pPr>
            <a:r>
              <a:rPr lang="zh-CN" altLang="en-US" sz="2800" dirty="0">
                <a:latin typeface="STKaiti" charset="-122"/>
                <a:ea typeface="STKaiti" charset="-122"/>
                <a:cs typeface="STKaiti" charset="-122"/>
              </a:rPr>
              <a:t>封装与接口</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solidFill>
                  <a:srgbClr val="FF0000"/>
                </a:solidFill>
                <a:latin typeface="STKaiti" charset="-122"/>
                <a:ea typeface="STKaiti" charset="-122"/>
                <a:cs typeface="STKaiti" charset="-122"/>
              </a:rPr>
              <a:t>创建与销毁</a:t>
            </a:r>
            <a:endParaRPr lang="en-US" altLang="zh-CN" sz="2800" dirty="0">
              <a:solidFill>
                <a:srgbClr val="FF0000"/>
              </a:solidFill>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引用与复制</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组合与继承</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虚函数与多态</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模板与</a:t>
            </a:r>
            <a:r>
              <a:rPr lang="en-US" altLang="zh-CN" sz="2800" dirty="0">
                <a:latin typeface="STKaiti" charset="-122"/>
                <a:ea typeface="STKaiti" charset="-122"/>
                <a:cs typeface="STKaiti" charset="-122"/>
              </a:rPr>
              <a:t>STL</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13</a:t>
            </a:fld>
            <a:endParaRPr lang="en-US" altLang="zh-CN"/>
          </a:p>
        </p:txBody>
      </p:sp>
    </p:spTree>
    <p:extLst>
      <p:ext uri="{BB962C8B-B14F-4D97-AF65-F5344CB8AC3E}">
        <p14:creationId xmlns:p14="http://schemas.microsoft.com/office/powerpoint/2010/main" val="280134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EC5745-30FB-4987-8825-7ACA79DFFC4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构造函数与析构函数</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263710127"/>
              </p:ext>
            </p:extLst>
          </p:nvPr>
        </p:nvGraphicFramePr>
        <p:xfrm>
          <a:off x="611560" y="1628800"/>
          <a:ext cx="7848872" cy="3688080"/>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gridCol w="3312368">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tblGrid>
              <a:tr h="370840">
                <a:tc>
                  <a:txBody>
                    <a:bodyPr/>
                    <a:lstStyle/>
                    <a:p>
                      <a:pPr algn="ct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构造函数</a:t>
                      </a:r>
                    </a:p>
                  </a:txBody>
                  <a:tcPr/>
                </a:tc>
                <a:tc>
                  <a:txBody>
                    <a:bodyPr/>
                    <a:lstStyle/>
                    <a:p>
                      <a:pPr algn="ctr"/>
                      <a:r>
                        <a:rPr lang="zh-CN" altLang="en-US" sz="2000" dirty="0">
                          <a:latin typeface="华文楷体" pitchFamily="2" charset="-122"/>
                          <a:ea typeface="华文楷体" pitchFamily="2" charset="-122"/>
                        </a:rPr>
                        <a:t>析构函数</a:t>
                      </a:r>
                    </a:p>
                  </a:txBody>
                  <a:tcPr/>
                </a:tc>
                <a:extLst>
                  <a:ext uri="{0D108BD9-81ED-4DB2-BD59-A6C34878D82A}">
                    <a16:rowId xmlns=""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返回值类型</a:t>
                      </a:r>
                    </a:p>
                  </a:txBody>
                  <a:tcPr/>
                </a:tc>
                <a:tc>
                  <a:txBody>
                    <a:bodyPr/>
                    <a:lstStyle/>
                    <a:p>
                      <a:pPr algn="ctr"/>
                      <a:r>
                        <a:rPr lang="zh-CN" altLang="en-US" sz="2000" dirty="0">
                          <a:latin typeface="华文楷体" pitchFamily="2" charset="-122"/>
                          <a:ea typeface="华文楷体" pitchFamily="2" charset="-122"/>
                        </a:rPr>
                        <a:t>无</a:t>
                      </a:r>
                    </a:p>
                  </a:txBody>
                  <a:tcPr/>
                </a:tc>
                <a:tc>
                  <a:txBody>
                    <a:bodyPr/>
                    <a:lstStyle/>
                    <a:p>
                      <a:pPr algn="ctr"/>
                      <a:r>
                        <a:rPr lang="zh-CN" altLang="en-US" sz="2000" dirty="0">
                          <a:latin typeface="华文楷体" pitchFamily="2" charset="-122"/>
                          <a:ea typeface="华文楷体" pitchFamily="2" charset="-122"/>
                        </a:rPr>
                        <a:t>无</a:t>
                      </a:r>
                    </a:p>
                  </a:txBody>
                  <a:tcPr/>
                </a:tc>
                <a:extLst>
                  <a:ext uri="{0D108BD9-81ED-4DB2-BD59-A6C34878D82A}">
                    <a16:rowId xmlns=""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函数名</a:t>
                      </a:r>
                    </a:p>
                  </a:txBody>
                  <a:tcPr/>
                </a:tc>
                <a:tc>
                  <a:txBody>
                    <a:bodyPr/>
                    <a:lstStyle/>
                    <a:p>
                      <a:pPr algn="ctr"/>
                      <a:r>
                        <a:rPr lang="zh-CN" altLang="en-US" sz="2000" dirty="0">
                          <a:latin typeface="华文楷体" pitchFamily="2" charset="-122"/>
                          <a:ea typeface="华文楷体" pitchFamily="2" charset="-122"/>
                        </a:rPr>
                        <a:t>与类名相同</a:t>
                      </a:r>
                    </a:p>
                  </a:txBody>
                  <a:tcPr/>
                </a:tc>
                <a:tc>
                  <a:txBody>
                    <a:bodyPr/>
                    <a:lstStyle/>
                    <a:p>
                      <a:pPr algn="ct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类名（无参数）</a:t>
                      </a:r>
                    </a:p>
                  </a:txBody>
                  <a:tcPr/>
                </a:tc>
                <a:extLst>
                  <a:ext uri="{0D108BD9-81ED-4DB2-BD59-A6C34878D82A}">
                    <a16:rowId xmlns=""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能否重载</a:t>
                      </a:r>
                    </a:p>
                  </a:txBody>
                  <a:tcPr/>
                </a:tc>
                <a:tc>
                  <a:txBody>
                    <a:bodyPr/>
                    <a:lstStyle/>
                    <a:p>
                      <a:pPr algn="ctr"/>
                      <a:r>
                        <a:rPr lang="zh-CN" altLang="en-US" sz="2000" dirty="0">
                          <a:latin typeface="华文楷体" pitchFamily="2" charset="-122"/>
                          <a:ea typeface="华文楷体" pitchFamily="2" charset="-122"/>
                        </a:rPr>
                        <a:t>能</a:t>
                      </a:r>
                    </a:p>
                  </a:txBody>
                  <a:tcPr/>
                </a:tc>
                <a:tc>
                  <a:txBody>
                    <a:bodyPr/>
                    <a:lstStyle/>
                    <a:p>
                      <a:pPr algn="ctr"/>
                      <a:r>
                        <a:rPr lang="zh-CN" altLang="en-US" sz="2000" dirty="0">
                          <a:latin typeface="华文楷体" pitchFamily="2" charset="-122"/>
                          <a:ea typeface="华文楷体" pitchFamily="2" charset="-122"/>
                        </a:rPr>
                        <a:t>不能</a:t>
                      </a:r>
                    </a:p>
                  </a:txBody>
                  <a:tcPr/>
                </a:tc>
                <a:extLst>
                  <a:ext uri="{0D108BD9-81ED-4DB2-BD59-A6C34878D82A}">
                    <a16:rowId xmlns=""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初始化</a:t>
                      </a:r>
                    </a:p>
                  </a:txBody>
                  <a:tcPr/>
                </a:tc>
                <a:tc>
                  <a:txBody>
                    <a:bodyPr/>
                    <a:lstStyle/>
                    <a:p>
                      <a:pPr algn="just"/>
                      <a:r>
                        <a:rPr lang="zh-CN" altLang="en-US" sz="2000" dirty="0">
                          <a:latin typeface="华文楷体" pitchFamily="2" charset="-122"/>
                          <a:ea typeface="华文楷体" pitchFamily="2" charset="-122"/>
                        </a:rPr>
                        <a:t>使用初始化列表初始化数据成员或调用其他构造函数</a:t>
                      </a:r>
                    </a:p>
                  </a:txBody>
                  <a:tcPr/>
                </a:tc>
                <a:tc>
                  <a:txBody>
                    <a:bodyPr/>
                    <a:lstStyle/>
                    <a:p>
                      <a:pPr algn="ct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extLst>
                  <a:ext uri="{0D108BD9-81ED-4DB2-BD59-A6C34878D82A}">
                    <a16:rowId xmlns="" xmlns:a16="http://schemas.microsoft.com/office/drawing/2014/main" val="10004"/>
                  </a:ext>
                </a:extLst>
              </a:tr>
              <a:tr h="370840">
                <a:tc>
                  <a:txBody>
                    <a:bodyPr/>
                    <a:lstStyle/>
                    <a:p>
                      <a:pPr algn="ctr"/>
                      <a:r>
                        <a:rPr lang="zh-CN" altLang="en-US" sz="2000" dirty="0">
                          <a:latin typeface="华文楷体" pitchFamily="2" charset="-122"/>
                          <a:ea typeface="华文楷体" pitchFamily="2" charset="-122"/>
                        </a:rPr>
                        <a:t>编译器合成</a:t>
                      </a:r>
                    </a:p>
                  </a:txBody>
                  <a:tcPr/>
                </a:tc>
                <a:tc>
                  <a:txBody>
                    <a:bodyPr/>
                    <a:lstStyle/>
                    <a:p>
                      <a:pPr algn="just"/>
                      <a:r>
                        <a:rPr lang="zh-CN" altLang="en-US" sz="2000" dirty="0">
                          <a:latin typeface="华文楷体" pitchFamily="2" charset="-122"/>
                          <a:ea typeface="华文楷体" pitchFamily="2" charset="-122"/>
                        </a:rPr>
                        <a:t>未定义任何构造函数时，编译器会根据自身需要来合成无参的默认构造函数</a:t>
                      </a:r>
                    </a:p>
                  </a:txBody>
                  <a:tcPr/>
                </a:tc>
                <a:tc>
                  <a:txBody>
                    <a:bodyPr/>
                    <a:lstStyle/>
                    <a:p>
                      <a:pPr algn="just"/>
                      <a:r>
                        <a:rPr lang="zh-CN" altLang="en-US" sz="2000" dirty="0">
                          <a:latin typeface="华文楷体" pitchFamily="2" charset="-122"/>
                          <a:ea typeface="华文楷体" pitchFamily="2" charset="-122"/>
                        </a:rPr>
                        <a:t>未定义析构函数时，编译器会根据自身需要合成</a:t>
                      </a:r>
                    </a:p>
                  </a:txBody>
                  <a:tcPr/>
                </a:tc>
                <a:extLst>
                  <a:ext uri="{0D108BD9-81ED-4DB2-BD59-A6C34878D82A}">
                    <a16:rowId xmlns="" xmlns:a16="http://schemas.microsoft.com/office/drawing/2014/main" val="10005"/>
                  </a:ext>
                </a:extLst>
              </a:tr>
              <a:tr h="370840">
                <a:tc>
                  <a:txBody>
                    <a:bodyPr/>
                    <a:lstStyle/>
                    <a:p>
                      <a:pPr algn="ctr"/>
                      <a:r>
                        <a:rPr lang="zh-CN" altLang="en-US" sz="2000" dirty="0">
                          <a:latin typeface="华文楷体" pitchFamily="2" charset="-122"/>
                          <a:ea typeface="华文楷体" pitchFamily="2" charset="-122"/>
                        </a:rPr>
                        <a:t>删除</a:t>
                      </a:r>
                    </a:p>
                  </a:txBody>
                  <a:tcPr/>
                </a:tc>
                <a:tc>
                  <a:txBody>
                    <a:bodyPr/>
                    <a:lstStyle/>
                    <a:p>
                      <a:pPr algn="ctr"/>
                      <a:r>
                        <a:rPr lang="en-US" altLang="zh-CN" sz="2000" dirty="0">
                          <a:latin typeface="华文楷体" pitchFamily="2" charset="-122"/>
                          <a:ea typeface="华文楷体" pitchFamily="2" charset="-122"/>
                        </a:rPr>
                        <a:t>delete</a:t>
                      </a:r>
                      <a:endParaRPr lang="zh-CN" altLang="en-US" sz="2000" dirty="0">
                        <a:latin typeface="华文楷体" pitchFamily="2" charset="-122"/>
                        <a:ea typeface="华文楷体" pitchFamily="2" charset="-122"/>
                      </a:endParaRPr>
                    </a:p>
                  </a:txBody>
                  <a:tcPr/>
                </a:tc>
                <a:tc>
                  <a:txBody>
                    <a:bodyPr/>
                    <a:lstStyle/>
                    <a:p>
                      <a:pPr algn="ct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extLst>
                  <a:ext uri="{0D108BD9-81ED-4DB2-BD59-A6C34878D82A}">
                    <a16:rowId xmlns="" xmlns:a16="http://schemas.microsoft.com/office/drawing/2014/main" val="10006"/>
                  </a:ext>
                </a:extLst>
              </a:tr>
            </a:tbl>
          </a:graphicData>
        </a:graphic>
      </p:graphicFrame>
      <p:sp>
        <p:nvSpPr>
          <p:cNvPr id="7" name="矩形 6"/>
          <p:cNvSpPr/>
          <p:nvPr/>
        </p:nvSpPr>
        <p:spPr>
          <a:xfrm>
            <a:off x="107504" y="5517232"/>
            <a:ext cx="8856984" cy="1328569"/>
          </a:xfrm>
          <a:prstGeom prst="rect">
            <a:avLst/>
          </a:prstGeom>
        </p:spPr>
        <p:txBody>
          <a:bodyPr wrap="square">
            <a:spAutoFit/>
          </a:bodyPr>
          <a:lstStyle/>
          <a:p>
            <a:pPr marL="685800" lvl="1" indent="-228600" defTabSz="914400" eaLnBrk="1" hangingPunct="1">
              <a:lnSpc>
                <a:spcPct val="90000"/>
              </a:lnSpc>
              <a:spcBef>
                <a:spcPts val="500"/>
              </a:spcBef>
              <a:buFont typeface="Arial" panose="020B0604020202020204" pitchFamily="34" charset="0"/>
              <a:buChar char="•"/>
              <a:defRPr/>
            </a:pPr>
            <a:r>
              <a:rPr lang="en-US" altLang="zh-CN" sz="2000" dirty="0">
                <a:solidFill>
                  <a:srgbClr val="FF0000"/>
                </a:solidFill>
                <a:latin typeface="Consolas" panose="020B0609020204030204" pitchFamily="49" charset="0"/>
                <a:ea typeface="华文楷体" panose="02010600040101010101" pitchFamily="2" charset="-122"/>
              </a:rPr>
              <a:t>default</a:t>
            </a:r>
            <a:r>
              <a:rPr lang="zh-CN" altLang="en-US" sz="2000" dirty="0">
                <a:solidFill>
                  <a:prstClr val="black"/>
                </a:solidFill>
                <a:latin typeface="Consolas" panose="020B0609020204030204" pitchFamily="49" charset="0"/>
                <a:ea typeface="华文楷体" panose="02010600040101010101" pitchFamily="2" charset="-122"/>
              </a:rPr>
              <a:t>关键字可用于手动指定默认构造函数的生成</a:t>
            </a:r>
            <a:endParaRPr lang="en-US" altLang="zh-CN" sz="2000" dirty="0">
              <a:solidFill>
                <a:prstClr val="black"/>
              </a:solidFill>
              <a:latin typeface="Consolas" panose="020B0609020204030204" pitchFamily="49" charset="0"/>
              <a:ea typeface="华文楷体" panose="02010600040101010101" pitchFamily="2" charset="-122"/>
            </a:endParaRPr>
          </a:p>
          <a:p>
            <a:pPr marL="685800" lvl="1" indent="-228600" defTabSz="914400" eaLnBrk="1" hangingPunct="1">
              <a:lnSpc>
                <a:spcPct val="90000"/>
              </a:lnSpc>
              <a:spcBef>
                <a:spcPts val="500"/>
              </a:spcBef>
              <a:buFont typeface="Arial" panose="020B0604020202020204" pitchFamily="34" charset="0"/>
              <a:buChar char="•"/>
              <a:defRPr/>
            </a:pPr>
            <a:r>
              <a:rPr lang="zh-CN" altLang="en-US" sz="2000" dirty="0">
                <a:solidFill>
                  <a:prstClr val="black"/>
                </a:solidFill>
                <a:latin typeface="Consolas" panose="020B0609020204030204" pitchFamily="49" charset="0"/>
                <a:ea typeface="华文楷体" panose="02010600040101010101" pitchFamily="2" charset="-122"/>
              </a:rPr>
              <a:t>即使用户显式定义析构函数，</a:t>
            </a:r>
            <a:r>
              <a:rPr lang="zh-CN" altLang="en-US" sz="2000" dirty="0" smtClean="0">
                <a:solidFill>
                  <a:prstClr val="black"/>
                </a:solidFill>
                <a:latin typeface="Consolas" panose="020B0609020204030204" pitchFamily="49" charset="0"/>
                <a:ea typeface="华文楷体" panose="02010600040101010101" pitchFamily="2" charset="-122"/>
              </a:rPr>
              <a:t>编译器</a:t>
            </a:r>
            <a:r>
              <a:rPr lang="zh-CN" altLang="en-US" sz="2000" dirty="0">
                <a:solidFill>
                  <a:prstClr val="black"/>
                </a:solidFill>
                <a:latin typeface="Consolas" panose="020B0609020204030204" pitchFamily="49" charset="0"/>
                <a:ea typeface="华文楷体" panose="02010600040101010101" pitchFamily="2" charset="-122"/>
              </a:rPr>
              <a:t>也可能</a:t>
            </a:r>
            <a:r>
              <a:rPr lang="zh-CN" altLang="en-US" sz="2000" dirty="0" smtClean="0">
                <a:solidFill>
                  <a:prstClr val="black"/>
                </a:solidFill>
                <a:latin typeface="Consolas" panose="020B0609020204030204" pitchFamily="49" charset="0"/>
                <a:ea typeface="华文楷体" panose="02010600040101010101" pitchFamily="2" charset="-122"/>
              </a:rPr>
              <a:t>会</a:t>
            </a:r>
            <a:r>
              <a:rPr lang="zh-CN" altLang="en-US" sz="2000" dirty="0">
                <a:solidFill>
                  <a:srgbClr val="FF0000"/>
                </a:solidFill>
                <a:latin typeface="Consolas" panose="020B0609020204030204" pitchFamily="49" charset="0"/>
                <a:ea typeface="华文楷体" panose="02010600040101010101" pitchFamily="2" charset="-122"/>
              </a:rPr>
              <a:t>拓展该部分代码</a:t>
            </a:r>
            <a:r>
              <a:rPr lang="zh-CN" altLang="en-US" sz="2000" dirty="0">
                <a:solidFill>
                  <a:prstClr val="black"/>
                </a:solidFill>
                <a:latin typeface="Consolas" panose="020B0609020204030204" pitchFamily="49" charset="0"/>
                <a:ea typeface="华文楷体" panose="02010600040101010101" pitchFamily="2" charset="-122"/>
              </a:rPr>
              <a:t>，如在派生类析构函数中插入析构基类的代码</a:t>
            </a:r>
            <a:endParaRPr lang="en-US" altLang="zh-CN" sz="2000" dirty="0">
              <a:solidFill>
                <a:prstClr val="black"/>
              </a:solidFill>
              <a:latin typeface="Consolas" panose="020B0609020204030204" pitchFamily="49" charset="0"/>
              <a:ea typeface="华文楷体" panose="02010600040101010101" pitchFamily="2" charset="-122"/>
            </a:endParaRPr>
          </a:p>
          <a:p>
            <a:pPr marL="685800" lvl="1" indent="-228600" defTabSz="914400" eaLnBrk="1" hangingPunct="1">
              <a:lnSpc>
                <a:spcPct val="90000"/>
              </a:lnSpc>
              <a:spcBef>
                <a:spcPts val="500"/>
              </a:spcBef>
              <a:buFont typeface="Arial" panose="020B0604020202020204" pitchFamily="34" charset="0"/>
              <a:buChar char="•"/>
              <a:defRPr/>
            </a:pPr>
            <a:r>
              <a:rPr lang="zh-CN" altLang="en-US" sz="2000" dirty="0">
                <a:solidFill>
                  <a:srgbClr val="FF0000"/>
                </a:solidFill>
                <a:latin typeface="Consolas" panose="020B0609020204030204" pitchFamily="49" charset="0"/>
                <a:ea typeface="华文楷体" panose="02010600040101010101" pitchFamily="2" charset="-122"/>
              </a:rPr>
              <a:t>对象数组</a:t>
            </a:r>
            <a:r>
              <a:rPr lang="zh-CN" altLang="en-US" sz="2000" dirty="0">
                <a:solidFill>
                  <a:prstClr val="black"/>
                </a:solidFill>
                <a:latin typeface="Consolas" panose="020B0609020204030204" pitchFamily="49" charset="0"/>
                <a:ea typeface="华文楷体" panose="02010600040101010101" pitchFamily="2" charset="-122"/>
              </a:rPr>
              <a:t>初始化：与构造函数相对应</a:t>
            </a:r>
            <a:endParaRPr lang="en-US" altLang="zh-CN" sz="20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411838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EC5745-30FB-4987-8825-7ACA79DFFC4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对象的构造与析构时机</a:t>
            </a:r>
            <a:endParaRPr lang="zh-CN" altLang="en-US" dirty="0"/>
          </a:p>
        </p:txBody>
      </p:sp>
      <p:graphicFrame>
        <p:nvGraphicFramePr>
          <p:cNvPr id="8" name="表格 7">
            <a:extLst>
              <a:ext uri="{FF2B5EF4-FFF2-40B4-BE49-F238E27FC236}">
                <a16:creationId xmlns="" xmlns:a16="http://schemas.microsoft.com/office/drawing/2014/main" id="{B9DBDABB-F9BD-4524-9A70-27C14BE38566}"/>
              </a:ext>
            </a:extLst>
          </p:cNvPr>
          <p:cNvGraphicFramePr>
            <a:graphicFrameLocks noGrp="1"/>
          </p:cNvGraphicFramePr>
          <p:nvPr>
            <p:extLst>
              <p:ext uri="{D42A27DB-BD31-4B8C-83A1-F6EECF244321}">
                <p14:modId xmlns:p14="http://schemas.microsoft.com/office/powerpoint/2010/main" val="3350809630"/>
              </p:ext>
            </p:extLst>
          </p:nvPr>
        </p:nvGraphicFramePr>
        <p:xfrm>
          <a:off x="356657" y="2284576"/>
          <a:ext cx="8430686" cy="3088640"/>
        </p:xfrm>
        <a:graphic>
          <a:graphicData uri="http://schemas.openxmlformats.org/drawingml/2006/table">
            <a:tbl>
              <a:tblPr firstRow="1" bandRow="1">
                <a:tableStyleId>{5C22544A-7EE6-4342-B048-85BDC9FD1C3A}</a:tableStyleId>
              </a:tblPr>
              <a:tblGrid>
                <a:gridCol w="1665245">
                  <a:extLst>
                    <a:ext uri="{9D8B030D-6E8A-4147-A177-3AD203B41FA5}">
                      <a16:colId xmlns="" xmlns:a16="http://schemas.microsoft.com/office/drawing/2014/main" val="1447248135"/>
                    </a:ext>
                  </a:extLst>
                </a:gridCol>
                <a:gridCol w="3573506">
                  <a:extLst>
                    <a:ext uri="{9D8B030D-6E8A-4147-A177-3AD203B41FA5}">
                      <a16:colId xmlns="" xmlns:a16="http://schemas.microsoft.com/office/drawing/2014/main" val="1938058466"/>
                    </a:ext>
                  </a:extLst>
                </a:gridCol>
                <a:gridCol w="3191935">
                  <a:extLst>
                    <a:ext uri="{9D8B030D-6E8A-4147-A177-3AD203B41FA5}">
                      <a16:colId xmlns="" xmlns:a16="http://schemas.microsoft.com/office/drawing/2014/main" val="3960610820"/>
                    </a:ext>
                  </a:extLst>
                </a:gridCol>
              </a:tblGrid>
              <a:tr h="370840">
                <a:tc>
                  <a:txBody>
                    <a:bodyPr/>
                    <a:lstStyle/>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华文楷体" pitchFamily="2" charset="-122"/>
                          <a:ea typeface="华文楷体" pitchFamily="2" charset="-122"/>
                          <a:cs typeface="+mn-cs"/>
                        </a:rPr>
                        <a:t>构造</a:t>
                      </a:r>
                    </a:p>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1" kern="1200" dirty="0">
                          <a:solidFill>
                            <a:schemeClr val="tx1"/>
                          </a:solidFill>
                          <a:latin typeface="华文楷体" pitchFamily="2" charset="-122"/>
                          <a:ea typeface="华文楷体" pitchFamily="2" charset="-122"/>
                          <a:cs typeface="+mn-cs"/>
                        </a:rPr>
                        <a:t>析构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383440433"/>
                  </a:ext>
                </a:extLst>
              </a:tr>
              <a:tr h="370840">
                <a:tc>
                  <a:txBody>
                    <a:bodyPr/>
                    <a:lstStyle/>
                    <a:p>
                      <a:pPr algn="ctr"/>
                      <a:r>
                        <a:rPr lang="zh-CN" altLang="en-US" dirty="0">
                          <a:latin typeface="华文楷体" pitchFamily="2" charset="-122"/>
                          <a:ea typeface="华文楷体" pitchFamily="2" charset="-122"/>
                        </a:rPr>
                        <a:t>局部对象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itchFamily="2" charset="-122"/>
                          <a:ea typeface="华文楷体" pitchFamily="2" charset="-122"/>
                        </a:rPr>
                        <a:t>程序执行到该局部对象的代码时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latin typeface="华文楷体" pitchFamily="2" charset="-122"/>
                          <a:ea typeface="华文楷体" pitchFamily="2" charset="-122"/>
                        </a:rPr>
                        <a:t>所在作用域结束后</a:t>
                      </a: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974134588"/>
                  </a:ext>
                </a:extLst>
              </a:tr>
              <a:tr h="370840">
                <a:tc>
                  <a:txBody>
                    <a:bodyPr/>
                    <a:lstStyle/>
                    <a:p>
                      <a:pPr algn="ctr"/>
                      <a:r>
                        <a:rPr lang="zh-CN" altLang="en-US" dirty="0">
                          <a:latin typeface="华文楷体" pitchFamily="2" charset="-122"/>
                          <a:ea typeface="华文楷体" pitchFamily="2" charset="-122"/>
                        </a:rPr>
                        <a:t>全局对象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华文楷体" pitchFamily="2" charset="-122"/>
                          <a:ea typeface="华文楷体" pitchFamily="2" charset="-122"/>
                        </a:rPr>
                        <a:t>main()</a:t>
                      </a:r>
                      <a:r>
                        <a:rPr lang="zh-CN" altLang="en-US" dirty="0">
                          <a:latin typeface="华文楷体" pitchFamily="2" charset="-122"/>
                          <a:ea typeface="华文楷体" pitchFamily="2" charset="-122"/>
                        </a:rPr>
                        <a:t>函数调用之前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华文楷体" pitchFamily="2" charset="-122"/>
                          <a:ea typeface="华文楷体" pitchFamily="2" charset="-122"/>
                        </a:rPr>
                        <a:t>main()</a:t>
                      </a:r>
                      <a:r>
                        <a:rPr lang="zh-CN" altLang="en-US" dirty="0">
                          <a:latin typeface="华文楷体" pitchFamily="2" charset="-122"/>
                          <a:ea typeface="华文楷体" pitchFamily="2" charset="-122"/>
                        </a:rPr>
                        <a:t>函数执行完</a:t>
                      </a:r>
                      <a:r>
                        <a:rPr lang="en-US" altLang="zh-CN" dirty="0">
                          <a:latin typeface="华文楷体" pitchFamily="2" charset="-122"/>
                          <a:ea typeface="华文楷体" pitchFamily="2" charset="-122"/>
                        </a:rPr>
                        <a:t>return</a:t>
                      </a:r>
                      <a:r>
                        <a:rPr lang="zh-CN" altLang="en-US" dirty="0">
                          <a:latin typeface="华文楷体" pitchFamily="2" charset="-122"/>
                          <a:ea typeface="华文楷体" pitchFamily="2" charset="-122"/>
                        </a:rPr>
                        <a:t>之后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984868494"/>
                  </a:ext>
                </a:extLst>
              </a:tr>
              <a:tr h="327923">
                <a:tc>
                  <a:txBody>
                    <a:bodyPr/>
                    <a:lstStyle/>
                    <a:p>
                      <a:pPr algn="ctr"/>
                      <a:r>
                        <a:rPr lang="zh-CN" altLang="en-US" dirty="0">
                          <a:latin typeface="华文楷体" pitchFamily="2" charset="-122"/>
                          <a:ea typeface="华文楷体" pitchFamily="2" charset="-122"/>
                        </a:rPr>
                        <a:t>函数静态对象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程序执行到该局部对象的代码时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华文楷体" pitchFamily="2" charset="-122"/>
                          <a:ea typeface="华文楷体" pitchFamily="2" charset="-122"/>
                        </a:rPr>
                        <a:t>main()</a:t>
                      </a:r>
                      <a:r>
                        <a:rPr lang="zh-CN" altLang="en-US" dirty="0">
                          <a:latin typeface="华文楷体" pitchFamily="2" charset="-122"/>
                          <a:ea typeface="华文楷体" pitchFamily="2" charset="-122"/>
                        </a:rPr>
                        <a:t>函数执行完</a:t>
                      </a:r>
                      <a:r>
                        <a:rPr lang="en-US" altLang="zh-CN" dirty="0">
                          <a:latin typeface="华文楷体" pitchFamily="2" charset="-122"/>
                          <a:ea typeface="华文楷体" pitchFamily="2" charset="-122"/>
                        </a:rPr>
                        <a:t>return</a:t>
                      </a:r>
                      <a:r>
                        <a:rPr lang="zh-CN" altLang="en-US" dirty="0">
                          <a:latin typeface="华文楷体" pitchFamily="2" charset="-122"/>
                          <a:ea typeface="华文楷体" pitchFamily="2" charset="-122"/>
                        </a:rPr>
                        <a:t>之后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128051780"/>
                  </a:ext>
                </a:extLst>
              </a:tr>
              <a:tr h="370840">
                <a:tc>
                  <a:txBody>
                    <a:bodyPr/>
                    <a:lstStyle/>
                    <a:p>
                      <a:pPr algn="ctr"/>
                      <a:r>
                        <a:rPr lang="zh-CN" altLang="en-US" dirty="0">
                          <a:latin typeface="华文楷体" pitchFamily="2" charset="-122"/>
                          <a:ea typeface="华文楷体" pitchFamily="2" charset="-122"/>
                        </a:rPr>
                        <a:t>参数对象</a:t>
                      </a:r>
                      <a:endParaRPr lang="en-US" altLang="zh-CN" dirty="0">
                        <a:latin typeface="华文楷体" pitchFamily="2" charset="-122"/>
                        <a:ea typeface="华文楷体" pitchFamily="2" charset="-122"/>
                      </a:endParaRPr>
                    </a:p>
                    <a:p>
                      <a:pPr algn="ctr"/>
                      <a:r>
                        <a:rPr lang="zh-CN" altLang="en-US" dirty="0">
                          <a:latin typeface="华文楷体" pitchFamily="2" charset="-122"/>
                          <a:ea typeface="华文楷体" pitchFamily="2" charset="-122"/>
                        </a:rPr>
                        <a:t>（传递形参）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函数被调用时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a:latin typeface="华文楷体" pitchFamily="2" charset="-122"/>
                          <a:ea typeface="华文楷体" pitchFamily="2" charset="-122"/>
                        </a:rPr>
                        <a:t>函数结束时</a:t>
                      </a: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91080315"/>
                  </a:ext>
                </a:extLst>
              </a:tr>
              <a:tr h="370840">
                <a:tc>
                  <a:txBody>
                    <a:bodyPr/>
                    <a:lstStyle/>
                    <a:p>
                      <a:pPr algn="ctr"/>
                      <a:r>
                        <a:rPr lang="zh-CN" altLang="en-US" dirty="0">
                          <a:latin typeface="华文楷体" pitchFamily="2" charset="-122"/>
                          <a:ea typeface="华文楷体" pitchFamily="2" charset="-122"/>
                        </a:rPr>
                        <a:t>参数对象</a:t>
                      </a:r>
                      <a:endParaRPr lang="en-US" altLang="zh-CN" dirty="0">
                        <a:latin typeface="华文楷体" pitchFamily="2" charset="-122"/>
                        <a:ea typeface="华文楷体" pitchFamily="2" charset="-122"/>
                      </a:endParaRPr>
                    </a:p>
                    <a:p>
                      <a:pPr algn="ctr"/>
                      <a:r>
                        <a:rPr lang="zh-CN" altLang="en-US" dirty="0">
                          <a:latin typeface="华文楷体" pitchFamily="2" charset="-122"/>
                          <a:ea typeface="华文楷体" pitchFamily="2" charset="-122"/>
                        </a:rPr>
                        <a:t>（传递引用）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不构造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不析构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929014038"/>
                  </a:ext>
                </a:extLst>
              </a:tr>
            </a:tbl>
          </a:graphicData>
        </a:graphic>
      </p:graphicFrame>
    </p:spTree>
    <p:extLst>
      <p:ext uri="{BB962C8B-B14F-4D97-AF65-F5344CB8AC3E}">
        <p14:creationId xmlns:p14="http://schemas.microsoft.com/office/powerpoint/2010/main" val="216053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EC5745-30FB-4987-8825-7ACA79DFFC4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静态成员与常量成员</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20235309"/>
              </p:ext>
            </p:extLst>
          </p:nvPr>
        </p:nvGraphicFramePr>
        <p:xfrm>
          <a:off x="827584" y="1556792"/>
          <a:ext cx="7632848" cy="1981200"/>
        </p:xfrm>
        <a:graphic>
          <a:graphicData uri="http://schemas.openxmlformats.org/drawingml/2006/table">
            <a:tbl>
              <a:tblPr firstRow="1" bandRow="1">
                <a:tableStyleId>{5C22544A-7EE6-4342-B048-85BDC9FD1C3A}</a:tableStyleId>
              </a:tblPr>
              <a:tblGrid>
                <a:gridCol w="1224136">
                  <a:extLst>
                    <a:ext uri="{9D8B030D-6E8A-4147-A177-3AD203B41FA5}">
                      <a16:colId xmlns="" xmlns:a16="http://schemas.microsoft.com/office/drawing/2014/main" val="20000"/>
                    </a:ext>
                  </a:extLst>
                </a:gridCol>
                <a:gridCol w="2880320">
                  <a:extLst>
                    <a:ext uri="{9D8B030D-6E8A-4147-A177-3AD203B41FA5}">
                      <a16:colId xmlns="" xmlns:a16="http://schemas.microsoft.com/office/drawing/2014/main" val="20001"/>
                    </a:ext>
                  </a:extLst>
                </a:gridCol>
                <a:gridCol w="3528392">
                  <a:extLst>
                    <a:ext uri="{9D8B030D-6E8A-4147-A177-3AD203B41FA5}">
                      <a16:colId xmlns="" xmlns:a16="http://schemas.microsoft.com/office/drawing/2014/main" val="20002"/>
                    </a:ext>
                  </a:extLst>
                </a:gridCol>
              </a:tblGrid>
              <a:tr h="370840">
                <a:tc>
                  <a:txBody>
                    <a:bodyPr/>
                    <a:lstStyle/>
                    <a:p>
                      <a:pPr algn="ct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静态</a:t>
                      </a:r>
                    </a:p>
                  </a:txBody>
                  <a:tcPr/>
                </a:tc>
                <a:tc>
                  <a:txBody>
                    <a:bodyPr/>
                    <a:lstStyle/>
                    <a:p>
                      <a:pPr algn="ctr"/>
                      <a:r>
                        <a:rPr lang="zh-CN" altLang="en-US" sz="2000" dirty="0">
                          <a:latin typeface="华文楷体" pitchFamily="2" charset="-122"/>
                          <a:ea typeface="华文楷体" pitchFamily="2" charset="-122"/>
                        </a:rPr>
                        <a:t>常量</a:t>
                      </a:r>
                    </a:p>
                  </a:txBody>
                  <a:tcPr/>
                </a:tc>
                <a:extLst>
                  <a:ext uri="{0D108BD9-81ED-4DB2-BD59-A6C34878D82A}">
                    <a16:rowId xmlns=""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关键字</a:t>
                      </a:r>
                    </a:p>
                  </a:txBody>
                  <a:tcPr/>
                </a:tc>
                <a:tc>
                  <a:txBody>
                    <a:bodyPr/>
                    <a:lstStyle/>
                    <a:p>
                      <a:pPr algn="ctr"/>
                      <a:r>
                        <a:rPr lang="en-US" altLang="zh-CN" sz="2000" dirty="0">
                          <a:latin typeface="华文楷体" pitchFamily="2" charset="-122"/>
                          <a:ea typeface="华文楷体" pitchFamily="2" charset="-122"/>
                        </a:rPr>
                        <a:t>static</a:t>
                      </a:r>
                      <a:endParaRPr lang="zh-CN" altLang="en-US" sz="2000" dirty="0">
                        <a:latin typeface="华文楷体" pitchFamily="2" charset="-122"/>
                        <a:ea typeface="华文楷体" pitchFamily="2" charset="-122"/>
                      </a:endParaRPr>
                    </a:p>
                  </a:txBody>
                  <a:tcPr/>
                </a:tc>
                <a:tc>
                  <a:txBody>
                    <a:bodyPr/>
                    <a:lstStyle/>
                    <a:p>
                      <a:pPr algn="ctr"/>
                      <a:r>
                        <a:rPr lang="en-US" altLang="zh-CN" sz="2000" dirty="0">
                          <a:latin typeface="华文楷体" pitchFamily="2" charset="-122"/>
                          <a:ea typeface="华文楷体" pitchFamily="2" charset="-122"/>
                        </a:rPr>
                        <a:t>const</a:t>
                      </a:r>
                      <a:endParaRPr lang="zh-CN" altLang="en-US" sz="2000" dirty="0">
                        <a:latin typeface="华文楷体" pitchFamily="2" charset="-122"/>
                        <a:ea typeface="华文楷体" pitchFamily="2" charset="-122"/>
                      </a:endParaRPr>
                    </a:p>
                  </a:txBody>
                  <a:tcPr/>
                </a:tc>
                <a:extLst>
                  <a:ext uri="{0D108BD9-81ED-4DB2-BD59-A6C34878D82A}">
                    <a16:rowId xmlns=""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数据成员</a:t>
                      </a:r>
                    </a:p>
                  </a:txBody>
                  <a:tcPr/>
                </a:tc>
                <a:tc>
                  <a:txBody>
                    <a:bodyPr/>
                    <a:lstStyle/>
                    <a:p>
                      <a:pPr algn="ctr"/>
                      <a:r>
                        <a:rPr lang="zh-CN" altLang="en-US" sz="2000" dirty="0">
                          <a:latin typeface="华文楷体" pitchFamily="2" charset="-122"/>
                          <a:ea typeface="华文楷体" pitchFamily="2" charset="-122"/>
                        </a:rPr>
                        <a:t>所有对象共享</a:t>
                      </a:r>
                    </a:p>
                  </a:txBody>
                  <a:tcPr/>
                </a:tc>
                <a:tc>
                  <a:txBody>
                    <a:bodyPr/>
                    <a:lstStyle/>
                    <a:p>
                      <a:pPr algn="just"/>
                      <a:r>
                        <a:rPr lang="zh-CN" altLang="en-US" sz="2000" dirty="0">
                          <a:latin typeface="华文楷体" pitchFamily="2" charset="-122"/>
                          <a:ea typeface="华文楷体" pitchFamily="2" charset="-122"/>
                        </a:rPr>
                        <a:t>在对象的生命周期中不可更改</a:t>
                      </a:r>
                    </a:p>
                  </a:txBody>
                  <a:tcPr/>
                </a:tc>
                <a:extLst>
                  <a:ext uri="{0D108BD9-81ED-4DB2-BD59-A6C34878D82A}">
                    <a16:rowId xmlns=""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成员函数</a:t>
                      </a:r>
                    </a:p>
                  </a:txBody>
                  <a:tcPr/>
                </a:tc>
                <a:tc>
                  <a:txBody>
                    <a:bodyPr/>
                    <a:lstStyle/>
                    <a:p>
                      <a:pPr algn="ctr"/>
                      <a:r>
                        <a:rPr lang="zh-CN" altLang="en-US" sz="2000" dirty="0">
                          <a:latin typeface="华文楷体" pitchFamily="2" charset="-122"/>
                          <a:ea typeface="华文楷体" pitchFamily="2" charset="-122"/>
                        </a:rPr>
                        <a:t>只能访问静态数据成员</a:t>
                      </a:r>
                    </a:p>
                  </a:txBody>
                  <a:tcPr/>
                </a:tc>
                <a:tc>
                  <a:txBody>
                    <a:bodyPr/>
                    <a:lstStyle/>
                    <a:p>
                      <a:pPr algn="ctr"/>
                      <a:r>
                        <a:rPr lang="zh-CN" altLang="en-US" sz="2000" dirty="0">
                          <a:latin typeface="华文楷体" pitchFamily="2" charset="-122"/>
                          <a:ea typeface="华文楷体" pitchFamily="2" charset="-122"/>
                        </a:rPr>
                        <a:t>不能修改类的数据成员</a:t>
                      </a:r>
                    </a:p>
                  </a:txBody>
                  <a:tcPr/>
                </a:tc>
                <a:extLst>
                  <a:ext uri="{0D108BD9-81ED-4DB2-BD59-A6C34878D82A}">
                    <a16:rowId xmlns=""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访问方式</a:t>
                      </a:r>
                    </a:p>
                  </a:txBody>
                  <a:tcPr/>
                </a:tc>
                <a:tc>
                  <a:txBody>
                    <a:bodyPr/>
                    <a:lstStyle/>
                    <a:p>
                      <a:pPr algn="ctr"/>
                      <a:r>
                        <a:rPr lang="zh-CN" altLang="en-US" sz="2000" dirty="0">
                          <a:latin typeface="华文楷体" pitchFamily="2" charset="-122"/>
                          <a:ea typeface="华文楷体" pitchFamily="2" charset="-122"/>
                        </a:rPr>
                        <a:t>类</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对象</a:t>
                      </a:r>
                    </a:p>
                  </a:txBody>
                  <a:tcPr/>
                </a:tc>
                <a:tc>
                  <a:txBody>
                    <a:bodyPr/>
                    <a:lstStyle/>
                    <a:p>
                      <a:pPr algn="ctr"/>
                      <a:r>
                        <a:rPr lang="zh-CN" altLang="en-US" sz="2000" dirty="0">
                          <a:latin typeface="华文楷体" pitchFamily="2" charset="-122"/>
                          <a:ea typeface="华文楷体" pitchFamily="2" charset="-122"/>
                        </a:rPr>
                        <a:t>对象</a:t>
                      </a:r>
                    </a:p>
                  </a:txBody>
                  <a:tcPr/>
                </a:tc>
                <a:extLst>
                  <a:ext uri="{0D108BD9-81ED-4DB2-BD59-A6C34878D82A}">
                    <a16:rowId xmlns="" xmlns:a16="http://schemas.microsoft.com/office/drawing/2014/main" val="10004"/>
                  </a:ext>
                </a:extLst>
              </a:tr>
            </a:tbl>
          </a:graphicData>
        </a:graphic>
      </p:graphicFrame>
      <p:graphicFrame>
        <p:nvGraphicFramePr>
          <p:cNvPr id="8" name="表格 7">
            <a:extLst>
              <a:ext uri="{FF2B5EF4-FFF2-40B4-BE49-F238E27FC236}">
                <a16:creationId xmlns="" xmlns:a16="http://schemas.microsoft.com/office/drawing/2014/main" id="{A95A9A28-75DF-4F88-AF02-250B30A23BFC}"/>
              </a:ext>
            </a:extLst>
          </p:cNvPr>
          <p:cNvGraphicFramePr>
            <a:graphicFrameLocks noGrp="1"/>
          </p:cNvGraphicFramePr>
          <p:nvPr>
            <p:extLst>
              <p:ext uri="{D42A27DB-BD31-4B8C-83A1-F6EECF244321}">
                <p14:modId xmlns:p14="http://schemas.microsoft.com/office/powerpoint/2010/main" val="2370870968"/>
              </p:ext>
            </p:extLst>
          </p:nvPr>
        </p:nvGraphicFramePr>
        <p:xfrm>
          <a:off x="84664" y="3874472"/>
          <a:ext cx="8974671" cy="2722880"/>
        </p:xfrm>
        <a:graphic>
          <a:graphicData uri="http://schemas.openxmlformats.org/drawingml/2006/table">
            <a:tbl>
              <a:tblPr firstRow="1" bandRow="1">
                <a:tableStyleId>{5C22544A-7EE6-4342-B048-85BDC9FD1C3A}</a:tableStyleId>
              </a:tblPr>
              <a:tblGrid>
                <a:gridCol w="1927665">
                  <a:extLst>
                    <a:ext uri="{9D8B030D-6E8A-4147-A177-3AD203B41FA5}">
                      <a16:colId xmlns="" xmlns:a16="http://schemas.microsoft.com/office/drawing/2014/main" val="1447248135"/>
                    </a:ext>
                  </a:extLst>
                </a:gridCol>
                <a:gridCol w="1959395">
                  <a:extLst>
                    <a:ext uri="{9D8B030D-6E8A-4147-A177-3AD203B41FA5}">
                      <a16:colId xmlns="" xmlns:a16="http://schemas.microsoft.com/office/drawing/2014/main" val="1938058466"/>
                    </a:ext>
                  </a:extLst>
                </a:gridCol>
                <a:gridCol w="1633768">
                  <a:extLst>
                    <a:ext uri="{9D8B030D-6E8A-4147-A177-3AD203B41FA5}">
                      <a16:colId xmlns="" xmlns:a16="http://schemas.microsoft.com/office/drawing/2014/main" val="3960610820"/>
                    </a:ext>
                  </a:extLst>
                </a:gridCol>
                <a:gridCol w="1633768">
                  <a:extLst>
                    <a:ext uri="{9D8B030D-6E8A-4147-A177-3AD203B41FA5}">
                      <a16:colId xmlns="" xmlns:a16="http://schemas.microsoft.com/office/drawing/2014/main" val="4011243812"/>
                    </a:ext>
                  </a:extLst>
                </a:gridCol>
                <a:gridCol w="1820075">
                  <a:extLst>
                    <a:ext uri="{9D8B030D-6E8A-4147-A177-3AD203B41FA5}">
                      <a16:colId xmlns="" xmlns:a16="http://schemas.microsoft.com/office/drawing/2014/main" val="3150886111"/>
                    </a:ext>
                  </a:extLst>
                </a:gridCol>
              </a:tblGrid>
              <a:tr h="370840">
                <a:tc>
                  <a:txBody>
                    <a:bodyPr/>
                    <a:lstStyle/>
                    <a:p>
                      <a:pPr algn="ctr"/>
                      <a:r>
                        <a:rPr lang="zh-CN" altLang="en-US" sz="2000" b="1" kern="1200" dirty="0">
                          <a:solidFill>
                            <a:schemeClr val="tx1"/>
                          </a:solidFill>
                          <a:latin typeface="华文楷体" pitchFamily="2" charset="-122"/>
                          <a:ea typeface="华文楷体" pitchFamily="2" charset="-122"/>
                          <a:cs typeface="+mn-cs"/>
                        </a:rPr>
                        <a:t>初始化方式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华文楷体" pitchFamily="2" charset="-122"/>
                          <a:ea typeface="华文楷体" pitchFamily="2" charset="-122"/>
                          <a:cs typeface="+mn-cs"/>
                        </a:rPr>
                        <a:t>就地初始化</a:t>
                      </a:r>
                    </a:p>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1" kern="1200" dirty="0">
                          <a:solidFill>
                            <a:schemeClr val="tx1"/>
                          </a:solidFill>
                          <a:latin typeface="华文楷体" pitchFamily="2" charset="-122"/>
                          <a:ea typeface="华文楷体" pitchFamily="2" charset="-122"/>
                          <a:cs typeface="+mn-cs"/>
                        </a:rPr>
                        <a:t>初始化列表初始化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1" kern="1200" dirty="0">
                          <a:solidFill>
                            <a:schemeClr val="tx1"/>
                          </a:solidFill>
                          <a:latin typeface="华文楷体" pitchFamily="2" charset="-122"/>
                          <a:ea typeface="华文楷体" pitchFamily="2" charset="-122"/>
                          <a:cs typeface="+mn-cs"/>
                        </a:rPr>
                        <a:t>构造函数体内初始化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1" kern="1200" dirty="0">
                          <a:solidFill>
                            <a:schemeClr val="tx1"/>
                          </a:solidFill>
                          <a:latin typeface="华文楷体" pitchFamily="2" charset="-122"/>
                          <a:ea typeface="华文楷体" pitchFamily="2" charset="-122"/>
                          <a:cs typeface="+mn-cs"/>
                        </a:rPr>
                        <a:t>类外初始化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383440433"/>
                  </a:ext>
                </a:extLst>
              </a:tr>
              <a:tr h="370840">
                <a:tc>
                  <a:txBody>
                    <a:bodyPr/>
                    <a:lstStyle/>
                    <a:p>
                      <a:pPr algn="ctr"/>
                      <a:r>
                        <a:rPr lang="zh-CN" altLang="en-US" dirty="0">
                          <a:latin typeface="华文楷体" pitchFamily="2" charset="-122"/>
                          <a:ea typeface="华文楷体" pitchFamily="2" charset="-122"/>
                        </a:rPr>
                        <a:t>静态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974134588"/>
                  </a:ext>
                </a:extLst>
              </a:tr>
              <a:tr h="370840">
                <a:tc>
                  <a:txBody>
                    <a:bodyPr/>
                    <a:lstStyle/>
                    <a:p>
                      <a:pPr algn="ctr"/>
                      <a:r>
                        <a:rPr lang="zh-CN" altLang="en-US" dirty="0">
                          <a:latin typeface="华文楷体" pitchFamily="2" charset="-122"/>
                          <a:ea typeface="华文楷体" pitchFamily="2" charset="-122"/>
                        </a:rPr>
                        <a:t>常量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984868494"/>
                  </a:ext>
                </a:extLst>
              </a:tr>
              <a:tr h="370840">
                <a:tc>
                  <a:txBody>
                    <a:bodyPr/>
                    <a:lstStyle/>
                    <a:p>
                      <a:pPr algn="ctr"/>
                      <a:r>
                        <a:rPr lang="zh-CN" altLang="en-US" dirty="0">
                          <a:latin typeface="华文楷体" pitchFamily="2" charset="-122"/>
                          <a:ea typeface="华文楷体" pitchFamily="2" charset="-122"/>
                        </a:rPr>
                        <a:t>常量静态</a:t>
                      </a:r>
                      <a:endParaRPr lang="en-US" altLang="zh-CN" dirty="0">
                        <a:latin typeface="华文楷体" pitchFamily="2" charset="-122"/>
                        <a:ea typeface="华文楷体" pitchFamily="2" charset="-122"/>
                      </a:endParaRPr>
                    </a:p>
                    <a:p>
                      <a:pPr algn="ctr"/>
                      <a:r>
                        <a:rPr lang="zh-CN" altLang="en-US" dirty="0">
                          <a:latin typeface="华文楷体" pitchFamily="2" charset="-122"/>
                          <a:ea typeface="华文楷体" pitchFamily="2" charset="-122"/>
                        </a:rPr>
                        <a:t>（除</a:t>
                      </a:r>
                      <a:r>
                        <a:rPr lang="en-US" altLang="zh-CN" dirty="0">
                          <a:latin typeface="华文楷体" pitchFamily="2" charset="-122"/>
                          <a:ea typeface="华文楷体" pitchFamily="2" charset="-122"/>
                        </a:rPr>
                        <a:t>int,enum</a:t>
                      </a: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128051780"/>
                  </a:ext>
                </a:extLst>
              </a:tr>
              <a:tr h="370840">
                <a:tc>
                  <a:txBody>
                    <a:bodyPr/>
                    <a:lstStyle/>
                    <a:p>
                      <a:pPr algn="ctr"/>
                      <a:r>
                        <a:rPr lang="zh-CN" altLang="en-US" dirty="0">
                          <a:latin typeface="华文楷体" pitchFamily="2" charset="-122"/>
                          <a:ea typeface="华文楷体" pitchFamily="2" charset="-122"/>
                        </a:rPr>
                        <a:t>常量静态</a:t>
                      </a:r>
                      <a:endParaRPr lang="en-US" altLang="zh-CN" dirty="0">
                        <a:latin typeface="华文楷体" pitchFamily="2" charset="-122"/>
                        <a:ea typeface="华文楷体" pitchFamily="2" charset="-122"/>
                      </a:endParaRPr>
                    </a:p>
                    <a:p>
                      <a:pPr algn="ct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int,enum</a:t>
                      </a: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061160099"/>
                  </a:ext>
                </a:extLst>
              </a:tr>
            </a:tbl>
          </a:graphicData>
        </a:graphic>
      </p:graphicFrame>
    </p:spTree>
    <p:extLst>
      <p:ext uri="{BB962C8B-B14F-4D97-AF65-F5344CB8AC3E}">
        <p14:creationId xmlns:p14="http://schemas.microsoft.com/office/powerpoint/2010/main" val="331974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EC5745-30FB-4987-8825-7ACA79DFFC4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对象的创建与销毁</a:t>
            </a:r>
            <a:endParaRPr lang="zh-CN" altLang="en-US" dirty="0"/>
          </a:p>
        </p:txBody>
      </p:sp>
      <p:sp>
        <p:nvSpPr>
          <p:cNvPr id="7" name="内容占位符 3">
            <a:extLst>
              <a:ext uri="{FF2B5EF4-FFF2-40B4-BE49-F238E27FC236}">
                <a16:creationId xmlns="" xmlns:a16="http://schemas.microsoft.com/office/drawing/2014/main" id="{5D395D3C-A5BC-4441-B861-87AD923054AD}"/>
              </a:ext>
            </a:extLst>
          </p:cNvPr>
          <p:cNvSpPr txBox="1">
            <a:spLocks/>
          </p:cNvSpPr>
          <p:nvPr/>
        </p:nvSpPr>
        <p:spPr bwMode="auto">
          <a:xfrm>
            <a:off x="628650" y="1743396"/>
            <a:ext cx="7399734"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defRPr/>
            </a:pPr>
            <a:r>
              <a:rPr lang="zh-CN" altLang="en-US" sz="2400" dirty="0"/>
              <a:t>配套使用：</a:t>
            </a:r>
            <a:r>
              <a:rPr lang="en-US" altLang="zh-CN" sz="2400" dirty="0"/>
              <a:t>new &amp; delete</a:t>
            </a:r>
            <a:r>
              <a:rPr lang="zh-CN" altLang="en-US" sz="2400" dirty="0"/>
              <a:t>，</a:t>
            </a:r>
            <a:r>
              <a:rPr lang="en-US" altLang="zh-CN" sz="2400" dirty="0"/>
              <a:t>new[] &amp; delete[]</a:t>
            </a:r>
          </a:p>
          <a:p>
            <a:pPr defTabSz="914400" eaLnBrk="1" hangingPunct="1">
              <a:lnSpc>
                <a:spcPct val="150000"/>
              </a:lnSpc>
              <a:defRPr/>
            </a:pPr>
            <a:r>
              <a:rPr lang="zh-CN" altLang="en-US" sz="2400" dirty="0"/>
              <a:t>错误使用：</a:t>
            </a:r>
            <a:r>
              <a:rPr lang="en-US" altLang="zh-CN" sz="2400" dirty="0"/>
              <a:t>new[] &amp; delete</a:t>
            </a:r>
          </a:p>
          <a:p>
            <a:pPr lvl="1" defTabSz="914400" eaLnBrk="1" hangingPunct="1">
              <a:lnSpc>
                <a:spcPct val="150000"/>
              </a:lnSpc>
              <a:defRPr/>
            </a:pPr>
            <a:r>
              <a:rPr lang="zh-CN" altLang="en-US" sz="2000" dirty="0">
                <a:solidFill>
                  <a:prstClr val="black"/>
                </a:solidFill>
              </a:rPr>
              <a:t>内存泄漏：只调用一次析构函数</a:t>
            </a:r>
            <a:endParaRPr lang="en-US" altLang="zh-CN" sz="2000" dirty="0">
              <a:solidFill>
                <a:prstClr val="black"/>
              </a:solidFill>
            </a:endParaRPr>
          </a:p>
          <a:p>
            <a:pPr lvl="1" defTabSz="914400" eaLnBrk="1" hangingPunct="1">
              <a:lnSpc>
                <a:spcPct val="150000"/>
              </a:lnSpc>
              <a:defRPr/>
            </a:pPr>
            <a:r>
              <a:rPr lang="zh-CN" altLang="en-US" sz="2000" dirty="0">
                <a:solidFill>
                  <a:prstClr val="black"/>
                </a:solidFill>
              </a:rPr>
              <a:t>段错误</a:t>
            </a:r>
            <a:endParaRPr lang="en-US" altLang="zh-CN" sz="2000" dirty="0">
              <a:solidFill>
                <a:prstClr val="black"/>
              </a:solidFill>
            </a:endParaRPr>
          </a:p>
          <a:p>
            <a:pPr defTabSz="914400" eaLnBrk="1" hangingPunct="1">
              <a:defRPr/>
            </a:pPr>
            <a:endParaRPr lang="en-US" altLang="zh-CN" sz="2400" dirty="0"/>
          </a:p>
        </p:txBody>
      </p:sp>
    </p:spTree>
    <p:extLst>
      <p:ext uri="{BB962C8B-B14F-4D97-AF65-F5344CB8AC3E}">
        <p14:creationId xmlns:p14="http://schemas.microsoft.com/office/powerpoint/2010/main" val="377430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创建与销毁：复习题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01</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、下列关于静态成员说法正确的是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 ]</a:t>
            </a:r>
          </a:p>
        </p:txBody>
      </p:sp>
      <p:sp>
        <p:nvSpPr>
          <p:cNvPr id="9" name="矩形 8">
            <a:extLst>
              <a:ext uri="{FF2B5EF4-FFF2-40B4-BE49-F238E27FC236}">
                <a16:creationId xmlns="" xmlns:a16="http://schemas.microsoft.com/office/drawing/2014/main" id="{1700E785-C469-413F-A9F9-2E56D39EBA79}"/>
              </a:ext>
            </a:extLst>
          </p:cNvPr>
          <p:cNvSpPr/>
          <p:nvPr/>
        </p:nvSpPr>
        <p:spPr>
          <a:xfrm>
            <a:off x="683060" y="1975367"/>
            <a:ext cx="7992888" cy="2815771"/>
          </a:xfrm>
          <a:prstGeom prst="rect">
            <a:avLst/>
          </a:prstGeom>
        </p:spPr>
        <p:txBody>
          <a:bodyPr wrap="square">
            <a:spAutoFit/>
          </a:bodyPr>
          <a:lstStyle/>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同一个类的所有类对象，共享该类的静态数据成员，即所有对象中的该数据正源存储在同一内存位置</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类的常量静态成员数据只能在类外进行初始化；</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类的静态成员数据只能通过类名来访问；</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静态成员函数属于整个类，在第一个类实例化对象创建的时候分配它的内存空间。</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256804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创建与销毁：复习题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01</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、下列关于静态成员说法正确的是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r>
              <a:rPr kumimoji="1"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STKaiti" charset="-122"/>
              </a:rPr>
              <a:t>A</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p>
        </p:txBody>
      </p:sp>
      <p:sp>
        <p:nvSpPr>
          <p:cNvPr id="9" name="矩形 8">
            <a:extLst>
              <a:ext uri="{FF2B5EF4-FFF2-40B4-BE49-F238E27FC236}">
                <a16:creationId xmlns="" xmlns:a16="http://schemas.microsoft.com/office/drawing/2014/main" id="{1700E785-C469-413F-A9F9-2E56D39EBA79}"/>
              </a:ext>
            </a:extLst>
          </p:cNvPr>
          <p:cNvSpPr/>
          <p:nvPr/>
        </p:nvSpPr>
        <p:spPr>
          <a:xfrm>
            <a:off x="683060" y="1975367"/>
            <a:ext cx="8137412" cy="2862322"/>
          </a:xfrm>
          <a:prstGeom prst="rect">
            <a:avLst/>
          </a:prstGeom>
        </p:spPr>
        <p:txBody>
          <a:bodyPr wrap="square">
            <a:spAutoFit/>
          </a:bodyPr>
          <a:lstStyle/>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同一个类的所有类对象，共享该类的静态数据成员，即所有对象中的该数据正源存储在同一内存位置</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457200" indent="-457200" eaLnBrk="1" fontAlgn="auto" hangingPunct="1">
              <a:lnSpc>
                <a:spcPct val="150000"/>
              </a:lnSpc>
              <a:spcBef>
                <a:spcPts val="0"/>
              </a:spcBef>
              <a:spcAft>
                <a:spcPts val="0"/>
              </a:spcAft>
              <a:buFontTx/>
              <a:buAutoNum type="alphaUcParen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类的常量静态成员数据只能在类外进行初始化；</a:t>
            </a:r>
            <a:r>
              <a:rPr lang="en-US" altLang="zh-CN" sz="2000" dirty="0">
                <a:solidFill>
                  <a:srgbClr val="FF0000"/>
                </a:solidFill>
                <a:latin typeface="Times New Roman" pitchFamily="18" charset="0"/>
                <a:ea typeface="STKaiti" charset="-122"/>
                <a:cs typeface="Times New Roman" pitchFamily="18" charset="0"/>
              </a:rPr>
              <a:t>//</a:t>
            </a:r>
            <a:r>
              <a:rPr lang="zh-CN" altLang="en-US" sz="2000" dirty="0">
                <a:solidFill>
                  <a:srgbClr val="FF0000"/>
                </a:solidFill>
                <a:latin typeface="Times New Roman" pitchFamily="18" charset="0"/>
                <a:ea typeface="STKaiti" charset="-122"/>
                <a:cs typeface="Times New Roman" pitchFamily="18" charset="0"/>
              </a:rPr>
              <a:t>特例：</a:t>
            </a:r>
            <a:r>
              <a:rPr lang="en-US" altLang="zh-CN" sz="2000" dirty="0">
                <a:solidFill>
                  <a:srgbClr val="FF0000"/>
                </a:solidFill>
                <a:latin typeface="Times New Roman" pitchFamily="18" charset="0"/>
                <a:ea typeface="STKaiti" charset="-122"/>
                <a:cs typeface="Times New Roman" pitchFamily="18" charset="0"/>
              </a:rPr>
              <a:t>int </a:t>
            </a:r>
            <a:r>
              <a:rPr lang="en-US" altLang="zh-CN" sz="2000" dirty="0" err="1">
                <a:solidFill>
                  <a:srgbClr val="FF0000"/>
                </a:solidFill>
                <a:latin typeface="Times New Roman" pitchFamily="18" charset="0"/>
                <a:ea typeface="STKaiti" charset="-122"/>
                <a:cs typeface="Times New Roman" pitchFamily="18" charset="0"/>
              </a:rPr>
              <a:t>enum</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类的静态成员数据只能通过类名来访问；</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通过类或对象访问</a:t>
            </a: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静态成员函数属于整个类，在第一个类实例化对象创建的时候分配它的内存空间。</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程序执行到类定义代码时进行初始化及分配空间</a:t>
            </a: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45284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期中内容回顾</a:t>
            </a:r>
          </a:p>
        </p:txBody>
      </p:sp>
      <p:sp>
        <p:nvSpPr>
          <p:cNvPr id="7" name="矩形 6"/>
          <p:cNvSpPr/>
          <p:nvPr/>
        </p:nvSpPr>
        <p:spPr>
          <a:xfrm>
            <a:off x="683568" y="1268760"/>
            <a:ext cx="8730764" cy="3970318"/>
          </a:xfrm>
          <a:prstGeom prst="rect">
            <a:avLst/>
          </a:prstGeom>
        </p:spPr>
        <p:txBody>
          <a:bodyPr wrap="square">
            <a:spAutoFit/>
          </a:bodyPr>
          <a:lstStyle/>
          <a:p>
            <a:pPr marL="342900" indent="-342900">
              <a:lnSpc>
                <a:spcPct val="150000"/>
              </a:lnSpc>
              <a:buFont typeface="Wingdings" pitchFamily="2" charset="2"/>
              <a:buChar char="l"/>
            </a:pPr>
            <a:r>
              <a:rPr lang="zh-CN" altLang="en-US" sz="2800" dirty="0">
                <a:solidFill>
                  <a:srgbClr val="FF0000"/>
                </a:solidFill>
                <a:latin typeface="STKaiti" charset="-122"/>
                <a:ea typeface="STKaiti" charset="-122"/>
                <a:cs typeface="STKaiti" charset="-122"/>
              </a:rPr>
              <a:t>封装与接口</a:t>
            </a:r>
            <a:endParaRPr lang="en-US" altLang="zh-CN" sz="2800" dirty="0">
              <a:solidFill>
                <a:srgbClr val="FF0000"/>
              </a:solidFill>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创建与销毁</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引用与复制</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组合与继承</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虚函数与多态</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模板与</a:t>
            </a:r>
            <a:r>
              <a:rPr lang="en-US" altLang="zh-CN" sz="2800" dirty="0">
                <a:latin typeface="STKaiti" charset="-122"/>
                <a:ea typeface="STKaiti" charset="-122"/>
                <a:cs typeface="STKaiti" charset="-122"/>
              </a:rPr>
              <a:t>STL</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1916832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创建与销毁：复习题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02</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、定义如下的</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Test</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类，下列说法正确的是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r>
              <a:rPr kumimoji="1"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STKaiti" charset="-122"/>
              </a:rPr>
              <a:t> </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p>
        </p:txBody>
      </p:sp>
      <p:sp>
        <p:nvSpPr>
          <p:cNvPr id="9" name="矩形 8">
            <a:extLst>
              <a:ext uri="{FF2B5EF4-FFF2-40B4-BE49-F238E27FC236}">
                <a16:creationId xmlns="" xmlns:a16="http://schemas.microsoft.com/office/drawing/2014/main" id="{1700E785-C469-413F-A9F9-2E56D39EBA79}"/>
              </a:ext>
            </a:extLst>
          </p:cNvPr>
          <p:cNvSpPr/>
          <p:nvPr/>
        </p:nvSpPr>
        <p:spPr>
          <a:xfrm>
            <a:off x="216024" y="1975367"/>
            <a:ext cx="8927976" cy="440120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class Test{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const int member;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float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another_member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public: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Test(int mem):member(mem){</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another_member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int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MyMemer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const {return member;}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float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MyAnotherMember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{return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another_member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457200" marR="0" lvl="0" indent="-457200" algn="l" defTabSz="457200" rtl="0" eaLnBrk="1" fontAlgn="auto" latinLnBrk="0" hangingPunct="1">
              <a:lnSpc>
                <a:spcPct val="100000"/>
              </a:lnSpc>
              <a:spcBef>
                <a:spcPts val="0"/>
              </a:spcBef>
              <a:spcAft>
                <a:spcPts val="0"/>
              </a:spcAft>
              <a:buClrTx/>
              <a:buSzTx/>
              <a:buFontTx/>
              <a:buAutoNum type="alphaUcParenR"/>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member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的值在不同的</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Test</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对象中可以不同；</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0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初始化数据成员</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时，可以采用类似于</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another_member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的初始化方式，在构造函数的函数体中赋值；</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0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成员函数</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的函数体内可以增加语句，修改</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another_member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的值；</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0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定义一个</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Test</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类的常量对象，其可以调用</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和</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MyAnotherMember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两个成员函数</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32031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创建与销毁：复习题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02</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、定义如下的</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Test</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类，下列说法正确的是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r>
              <a:rPr kumimoji="1"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STKaiti" charset="-122"/>
              </a:rPr>
              <a:t>A</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p>
        </p:txBody>
      </p:sp>
      <p:sp>
        <p:nvSpPr>
          <p:cNvPr id="9" name="矩形 8">
            <a:extLst>
              <a:ext uri="{FF2B5EF4-FFF2-40B4-BE49-F238E27FC236}">
                <a16:creationId xmlns="" xmlns:a16="http://schemas.microsoft.com/office/drawing/2014/main" id="{1700E785-C469-413F-A9F9-2E56D39EBA79}"/>
              </a:ext>
            </a:extLst>
          </p:cNvPr>
          <p:cNvSpPr/>
          <p:nvPr/>
        </p:nvSpPr>
        <p:spPr>
          <a:xfrm>
            <a:off x="251520" y="1975367"/>
            <a:ext cx="8784976" cy="470898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class Test{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const int member;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float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another_member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public: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Test(int mem):member(mem){</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another_member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int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MyMemer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const {return member;}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float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MyAnotherMember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{return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another_member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457200" marR="0" lvl="0" indent="-457200" algn="l" defTabSz="457200" rtl="0" eaLnBrk="1" fontAlgn="auto" latinLnBrk="0" hangingPunct="1">
              <a:lnSpc>
                <a:spcPct val="100000"/>
              </a:lnSpc>
              <a:spcBef>
                <a:spcPts val="0"/>
              </a:spcBef>
              <a:spcAft>
                <a:spcPts val="0"/>
              </a:spcAft>
              <a:buClrTx/>
              <a:buSzTx/>
              <a:buFontTx/>
              <a:buAutoNum type="alphaUcParenR"/>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member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的值在不同的</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Test</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对象中可以不同；</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0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初始化数据成员</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时，可以采用类似于</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another_member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的初始化方式，在构造函数的函数体中赋值；</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常量成员不能</a:t>
            </a: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0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成员函数</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的函数体内可以增加语句，修改</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another_member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的值；</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常量成员函数不能修改</a:t>
            </a: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0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定义一个</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Test</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类的常量对象，其可以调用</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和</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MyAnotherMember</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两个成员函数。</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a:t>
            </a:r>
            <a:r>
              <a:rPr lang="en-US" altLang="zh-CN" sz="2000" dirty="0">
                <a:solidFill>
                  <a:srgbClr val="FF0000"/>
                </a:solidFill>
                <a:latin typeface="Times New Roman" pitchFamily="18" charset="0"/>
                <a:ea typeface="STKaiti" charset="-122"/>
                <a:cs typeface="Times New Roman" pitchFamily="18" charset="0"/>
              </a:rPr>
              <a:t>/</a:t>
            </a:r>
            <a:r>
              <a:rPr lang="zh-CN" altLang="en-US" sz="2000" dirty="0">
                <a:solidFill>
                  <a:srgbClr val="FF0000"/>
                </a:solidFill>
                <a:latin typeface="Times New Roman" pitchFamily="18" charset="0"/>
                <a:ea typeface="STKaiti" charset="-122"/>
                <a:cs typeface="Times New Roman" pitchFamily="18" charset="0"/>
              </a:rPr>
              <a:t>常量对象只能调用常量成员函数</a:t>
            </a: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539707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创建与销毁：复习题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03</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、给出以下代码运行结果：</a:t>
            </a:r>
            <a:endPar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endParaRPr>
          </a:p>
        </p:txBody>
      </p:sp>
      <p:sp>
        <p:nvSpPr>
          <p:cNvPr id="9" name="矩形 8">
            <a:extLst>
              <a:ext uri="{FF2B5EF4-FFF2-40B4-BE49-F238E27FC236}">
                <a16:creationId xmlns="" xmlns:a16="http://schemas.microsoft.com/office/drawing/2014/main" id="{1700E785-C469-413F-A9F9-2E56D39EBA79}"/>
              </a:ext>
            </a:extLst>
          </p:cNvPr>
          <p:cNvSpPr/>
          <p:nvPr/>
        </p:nvSpPr>
        <p:spPr>
          <a:xfrm>
            <a:off x="683060" y="1975367"/>
            <a:ext cx="4682158" cy="4247317"/>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#include &lt;iostream&gt;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class Num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int a;</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public:</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Num(int b=1){a = b;}</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void print()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&lt;&lt; ++a &lt;&lt; </a:t>
            </a:r>
            <a:r>
              <a:rPr lang="en-US" altLang="zh-CN" sz="2000" dirty="0" err="1" smtClean="0">
                <a:solidFill>
                  <a:prstClr val="black"/>
                </a:solidFill>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smtClean="0">
                <a:ln>
                  <a:noFill/>
                </a:ln>
                <a:solidFill>
                  <a:prstClr val="black"/>
                </a:solidFill>
                <a:effectLst/>
                <a:uLnTx/>
                <a:uFillTx/>
                <a:latin typeface="Times New Roman" pitchFamily="18" charset="0"/>
                <a:ea typeface="STKaiti" charset="-122"/>
                <a:cs typeface="Times New Roman" pitchFamily="18" charset="0"/>
              </a:rPr>
              <a:t>;}</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void print() const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&lt;&lt; a &lt;&lt;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p:txBody>
      </p:sp>
      <p:cxnSp>
        <p:nvCxnSpPr>
          <p:cNvPr id="7" name="直接连接符 6">
            <a:extLst>
              <a:ext uri="{FF2B5EF4-FFF2-40B4-BE49-F238E27FC236}">
                <a16:creationId xmlns="" xmlns:a16="http://schemas.microsoft.com/office/drawing/2014/main" id="{DF5F3B98-A26D-485A-88DB-C6F9E18F37C3}"/>
              </a:ext>
            </a:extLst>
          </p:cNvPr>
          <p:cNvCxnSpPr/>
          <p:nvPr/>
        </p:nvCxnSpPr>
        <p:spPr>
          <a:xfrm>
            <a:off x="5365224" y="1975367"/>
            <a:ext cx="0" cy="3713644"/>
          </a:xfrm>
          <a:prstGeom prst="line">
            <a:avLst/>
          </a:prstGeom>
          <a:noFill/>
          <a:ln w="25400" cap="flat" cmpd="sng" algn="ctr">
            <a:solidFill>
              <a:srgbClr val="1D6FA9"/>
            </a:solidFill>
            <a:prstDash val="dash"/>
            <a:miter lim="800000"/>
          </a:ln>
          <a:effectLst/>
        </p:spPr>
      </p:cxnSp>
      <p:sp>
        <p:nvSpPr>
          <p:cNvPr id="8" name="矩形 7">
            <a:extLst>
              <a:ext uri="{FF2B5EF4-FFF2-40B4-BE49-F238E27FC236}">
                <a16:creationId xmlns="" xmlns:a16="http://schemas.microsoft.com/office/drawing/2014/main" id="{B46A5D06-F61C-4CB7-ADB0-7E1BAAF1D24D}"/>
              </a:ext>
            </a:extLst>
          </p:cNvPr>
          <p:cNvSpPr/>
          <p:nvPr/>
        </p:nvSpPr>
        <p:spPr>
          <a:xfrm>
            <a:off x="5777887" y="1975367"/>
            <a:ext cx="4682158" cy="3268652"/>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main(){</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Num x;</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const Num y(3);</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x.print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y.print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return 0;</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p:txBody>
      </p:sp>
    </p:spTree>
    <p:extLst>
      <p:ext uri="{BB962C8B-B14F-4D97-AF65-F5344CB8AC3E}">
        <p14:creationId xmlns:p14="http://schemas.microsoft.com/office/powerpoint/2010/main" val="3992000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创建与销毁：复习题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03</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、给出以下代码运行结果：</a:t>
            </a:r>
            <a:endPar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endParaRPr>
          </a:p>
        </p:txBody>
      </p:sp>
      <p:sp>
        <p:nvSpPr>
          <p:cNvPr id="9" name="矩形 8">
            <a:extLst>
              <a:ext uri="{FF2B5EF4-FFF2-40B4-BE49-F238E27FC236}">
                <a16:creationId xmlns="" xmlns:a16="http://schemas.microsoft.com/office/drawing/2014/main" id="{1700E785-C469-413F-A9F9-2E56D39EBA79}"/>
              </a:ext>
            </a:extLst>
          </p:cNvPr>
          <p:cNvSpPr/>
          <p:nvPr/>
        </p:nvSpPr>
        <p:spPr>
          <a:xfrm>
            <a:off x="683060" y="1975367"/>
            <a:ext cx="4682158" cy="4191981"/>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#include &lt;iostream&gt;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class Num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int a;</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public:</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Num(int b=1){a = b;}</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void print()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&lt;&lt; ++a &lt;&lt;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void print() </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const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&lt;&lt; a &lt;&lt;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p:txBody>
      </p:sp>
      <p:cxnSp>
        <p:nvCxnSpPr>
          <p:cNvPr id="7" name="直接连接符 6">
            <a:extLst>
              <a:ext uri="{FF2B5EF4-FFF2-40B4-BE49-F238E27FC236}">
                <a16:creationId xmlns="" xmlns:a16="http://schemas.microsoft.com/office/drawing/2014/main" id="{DF5F3B98-A26D-485A-88DB-C6F9E18F37C3}"/>
              </a:ext>
            </a:extLst>
          </p:cNvPr>
          <p:cNvCxnSpPr/>
          <p:nvPr/>
        </p:nvCxnSpPr>
        <p:spPr>
          <a:xfrm>
            <a:off x="5365224" y="1975367"/>
            <a:ext cx="0" cy="3713644"/>
          </a:xfrm>
          <a:prstGeom prst="line">
            <a:avLst/>
          </a:prstGeom>
          <a:noFill/>
          <a:ln w="25400" cap="flat" cmpd="sng" algn="ctr">
            <a:solidFill>
              <a:srgbClr val="1D6FA9"/>
            </a:solidFill>
            <a:prstDash val="dash"/>
            <a:miter lim="800000"/>
          </a:ln>
          <a:effectLst/>
        </p:spPr>
      </p:cxnSp>
      <p:sp>
        <p:nvSpPr>
          <p:cNvPr id="8" name="矩形 7">
            <a:extLst>
              <a:ext uri="{FF2B5EF4-FFF2-40B4-BE49-F238E27FC236}">
                <a16:creationId xmlns="" xmlns:a16="http://schemas.microsoft.com/office/drawing/2014/main" id="{B46A5D06-F61C-4CB7-ADB0-7E1BAAF1D24D}"/>
              </a:ext>
            </a:extLst>
          </p:cNvPr>
          <p:cNvSpPr/>
          <p:nvPr/>
        </p:nvSpPr>
        <p:spPr>
          <a:xfrm>
            <a:off x="5777887" y="1975367"/>
            <a:ext cx="4682158" cy="4191981"/>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main(){</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Num x;</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const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Num y(3);</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x.print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y.print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return 0;</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2</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3</a:t>
            </a:r>
          </a:p>
        </p:txBody>
      </p:sp>
    </p:spTree>
    <p:extLst>
      <p:ext uri="{BB962C8B-B14F-4D97-AF65-F5344CB8AC3E}">
        <p14:creationId xmlns:p14="http://schemas.microsoft.com/office/powerpoint/2010/main" val="4265172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期中内容回顾</a:t>
            </a:r>
          </a:p>
        </p:txBody>
      </p:sp>
      <p:sp>
        <p:nvSpPr>
          <p:cNvPr id="7" name="矩形 6"/>
          <p:cNvSpPr/>
          <p:nvPr/>
        </p:nvSpPr>
        <p:spPr>
          <a:xfrm>
            <a:off x="683568" y="1268760"/>
            <a:ext cx="8730764" cy="3970318"/>
          </a:xfrm>
          <a:prstGeom prst="rect">
            <a:avLst/>
          </a:prstGeom>
        </p:spPr>
        <p:txBody>
          <a:bodyPr wrap="square">
            <a:spAutoFit/>
          </a:bodyPr>
          <a:lstStyle/>
          <a:p>
            <a:pPr marL="342900" indent="-342900">
              <a:lnSpc>
                <a:spcPct val="150000"/>
              </a:lnSpc>
              <a:buFont typeface="Wingdings" pitchFamily="2" charset="2"/>
              <a:buChar char="l"/>
            </a:pPr>
            <a:r>
              <a:rPr lang="zh-CN" altLang="en-US" sz="2800" dirty="0">
                <a:latin typeface="STKaiti" charset="-122"/>
                <a:ea typeface="STKaiti" charset="-122"/>
                <a:cs typeface="STKaiti" charset="-122"/>
              </a:rPr>
              <a:t>封装与接口</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创建与销毁</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solidFill>
                  <a:srgbClr val="FF0000"/>
                </a:solidFill>
                <a:latin typeface="STKaiti" charset="-122"/>
                <a:ea typeface="STKaiti" charset="-122"/>
                <a:cs typeface="STKaiti" charset="-122"/>
              </a:rPr>
              <a:t>引用与复制</a:t>
            </a:r>
            <a:endParaRPr lang="en-US" altLang="zh-CN" sz="2800" dirty="0">
              <a:solidFill>
                <a:srgbClr val="FF0000"/>
              </a:solidFill>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组合与继承</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虚函数与多态</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模板与</a:t>
            </a:r>
            <a:r>
              <a:rPr lang="en-US" altLang="zh-CN" sz="2800" dirty="0">
                <a:latin typeface="STKaiti" charset="-122"/>
                <a:ea typeface="STKaiti" charset="-122"/>
                <a:cs typeface="STKaiti" charset="-122"/>
              </a:rPr>
              <a:t>STL</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24</a:t>
            </a:fld>
            <a:endParaRPr lang="en-US" altLang="zh-CN"/>
          </a:p>
        </p:txBody>
      </p:sp>
    </p:spTree>
    <p:extLst>
      <p:ext uri="{BB962C8B-B14F-4D97-AF65-F5344CB8AC3E}">
        <p14:creationId xmlns:p14="http://schemas.microsoft.com/office/powerpoint/2010/main" val="488849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D9C529-BECA-4B51-A66F-2CD2B45C98F8}"/>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引用与常量引用</a:t>
            </a:r>
            <a:endParaRPr lang="zh-CN" altLang="en-US" dirty="0"/>
          </a:p>
        </p:txBody>
      </p:sp>
      <p:sp>
        <p:nvSpPr>
          <p:cNvPr id="4" name="内容占位符 3">
            <a:extLst>
              <a:ext uri="{FF2B5EF4-FFF2-40B4-BE49-F238E27FC236}">
                <a16:creationId xmlns="" xmlns:a16="http://schemas.microsoft.com/office/drawing/2014/main" id="{BE953C25-9A29-413D-9F29-0ED0D2F99C58}"/>
              </a:ext>
            </a:extLst>
          </p:cNvPr>
          <p:cNvSpPr txBox="1">
            <a:spLocks/>
          </p:cNvSpPr>
          <p:nvPr/>
        </p:nvSpPr>
        <p:spPr bwMode="auto">
          <a:xfrm>
            <a:off x="628177" y="1700808"/>
            <a:ext cx="8120287"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Pct val="75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rPr>
              <a:t>引用</a:t>
            </a:r>
            <a:endParaRPr kumimoji="0" lang="en-US" altLang="zh-CN" sz="2000" b="1"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具名变量的别名</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1143000" marR="0" lvl="2"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函数</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参数</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可以是引用类型；</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1143000" marR="0" lvl="2"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函数</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返回值</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可以是引用类型，但不得是函数的</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临时变量</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zh-CN" altLang="en-US" sz="2000" dirty="0">
                <a:solidFill>
                  <a:srgbClr val="FF0000"/>
                </a:solidFill>
              </a:rPr>
              <a:t>定义</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时进行</a:t>
            </a:r>
            <a:r>
              <a:rPr lang="zh-CN" altLang="en-US" sz="2000" dirty="0"/>
              <a:t>初始化</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不能修改</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引用指向</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不存在</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空引用</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p:txBody>
      </p:sp>
      <p:sp>
        <p:nvSpPr>
          <p:cNvPr id="5" name="内容占位符 3">
            <a:extLst>
              <a:ext uri="{FF2B5EF4-FFF2-40B4-BE49-F238E27FC236}">
                <a16:creationId xmlns="" xmlns:a16="http://schemas.microsoft.com/office/drawing/2014/main" id="{EA034A07-D1D1-4536-B3D7-9715E6892B41}"/>
              </a:ext>
            </a:extLst>
          </p:cNvPr>
          <p:cNvSpPr txBox="1">
            <a:spLocks/>
          </p:cNvSpPr>
          <p:nvPr/>
        </p:nvSpPr>
        <p:spPr bwMode="auto">
          <a:xfrm>
            <a:off x="628177" y="4170620"/>
            <a:ext cx="7400207" cy="127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Pct val="75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rPr>
              <a:t>常量对象与常量引用</a:t>
            </a:r>
            <a:endParaRPr kumimoji="0" lang="en-US" altLang="zh-CN" sz="2400" b="1"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zh-CN" altLang="en-US" sz="2000" dirty="0">
                <a:solidFill>
                  <a:prstClr val="black"/>
                </a:solidFill>
              </a:rPr>
              <a:t>常量对象：只能调用</a:t>
            </a:r>
            <a:r>
              <a:rPr lang="en-US" altLang="zh-CN" sz="2000" dirty="0" err="1">
                <a:solidFill>
                  <a:srgbClr val="FF0000"/>
                </a:solidFill>
              </a:rPr>
              <a:t>const</a:t>
            </a:r>
            <a:r>
              <a:rPr lang="zh-CN" altLang="en-US" sz="2000" dirty="0">
                <a:solidFill>
                  <a:srgbClr val="FF0000"/>
                </a:solidFill>
              </a:rPr>
              <a:t>修饰</a:t>
            </a:r>
            <a:r>
              <a:rPr lang="zh-CN" altLang="en-US" sz="2000" dirty="0">
                <a:solidFill>
                  <a:prstClr val="black"/>
                </a:solidFill>
              </a:rPr>
              <a:t>的成员函数</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zh-CN" altLang="en-US" sz="2000" dirty="0">
                <a:solidFill>
                  <a:prstClr val="black"/>
                </a:solidFill>
              </a:rPr>
              <a:t>常量引用：仅能读取而无法修改（</a:t>
            </a:r>
            <a:r>
              <a:rPr lang="zh-CN" altLang="en-US" sz="2000" dirty="0">
                <a:solidFill>
                  <a:srgbClr val="FF0000"/>
                </a:solidFill>
              </a:rPr>
              <a:t>最小特权原则</a:t>
            </a:r>
            <a:r>
              <a:rPr lang="zh-CN" altLang="en-US" sz="2000" dirty="0">
                <a:solidFill>
                  <a:prstClr val="black"/>
                </a:solidFill>
              </a:rPr>
              <a:t>）</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1906930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D9C529-BECA-4B51-A66F-2CD2B45C98F8}"/>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右值引用</a:t>
            </a:r>
            <a:endParaRPr lang="zh-CN" altLang="en-US" dirty="0"/>
          </a:p>
        </p:txBody>
      </p:sp>
      <p:sp>
        <p:nvSpPr>
          <p:cNvPr id="4" name="内容占位符 3">
            <a:extLst>
              <a:ext uri="{FF2B5EF4-FFF2-40B4-BE49-F238E27FC236}">
                <a16:creationId xmlns="" xmlns:a16="http://schemas.microsoft.com/office/drawing/2014/main" id="{BE953C25-9A29-413D-9F29-0ED0D2F99C58}"/>
              </a:ext>
            </a:extLst>
          </p:cNvPr>
          <p:cNvSpPr txBox="1">
            <a:spLocks/>
          </p:cNvSpPr>
          <p:nvPr/>
        </p:nvSpPr>
        <p:spPr bwMode="auto">
          <a:xfrm>
            <a:off x="628650" y="1628800"/>
            <a:ext cx="747174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Pct val="75000"/>
              <a:buFont typeface="Wingdings" panose="05000000000000000000" pitchFamily="2" charset="2"/>
              <a:buChar char="n"/>
              <a:tabLst/>
              <a:defRPr/>
            </a:pPr>
            <a:r>
              <a:rPr lang="zh-CN" altLang="en-US" sz="2400" dirty="0"/>
              <a:t>左值和右值</a:t>
            </a:r>
            <a:endParaRPr kumimoji="0" lang="en-US" altLang="zh-CN" sz="2400" b="1"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endParaRPr>
          </a:p>
          <a:p>
            <a:pPr lvl="1" defTabSz="914400" eaLnBrk="1" hangingPunct="1">
              <a:spcBef>
                <a:spcPts val="1000"/>
              </a:spcBef>
              <a:buSzPct val="100000"/>
              <a:defRPr/>
            </a:pPr>
            <a:r>
              <a:rPr lang="zh-CN" altLang="en-US" sz="2000" dirty="0">
                <a:solidFill>
                  <a:prstClr val="black"/>
                </a:solidFill>
              </a:rPr>
              <a:t>左值：可取地址，有名字，被</a:t>
            </a:r>
            <a:r>
              <a:rPr lang="en-US" altLang="zh-CN" sz="2000" dirty="0">
                <a:solidFill>
                  <a:prstClr val="black"/>
                </a:solidFill>
              </a:rPr>
              <a:t>&amp;</a:t>
            </a:r>
            <a:r>
              <a:rPr lang="zh-CN" altLang="en-US" sz="2000" dirty="0">
                <a:solidFill>
                  <a:prstClr val="black"/>
                </a:solidFill>
              </a:rPr>
              <a:t>引用</a:t>
            </a:r>
            <a:endParaRPr lang="en-US" altLang="zh-CN" sz="2000" dirty="0">
              <a:solidFill>
                <a:prstClr val="black"/>
              </a:solidFill>
            </a:endParaRPr>
          </a:p>
          <a:p>
            <a:pPr lvl="1" defTabSz="914400" eaLnBrk="1" hangingPunct="1">
              <a:spcBef>
                <a:spcPts val="1000"/>
              </a:spcBef>
              <a:buSzPct val="100000"/>
              <a:defRPr/>
            </a:pPr>
            <a:r>
              <a:rPr lang="zh-CN" altLang="en-US" sz="2000" dirty="0">
                <a:solidFill>
                  <a:prstClr val="black"/>
                </a:solidFill>
              </a:rPr>
              <a:t>右值：不可取地址，无名字，被</a:t>
            </a:r>
            <a:r>
              <a:rPr lang="en-US" altLang="zh-CN" sz="2000" dirty="0">
                <a:solidFill>
                  <a:prstClr val="black"/>
                </a:solidFill>
              </a:rPr>
              <a:t>&amp;&amp;</a:t>
            </a:r>
            <a:r>
              <a:rPr lang="zh-CN" altLang="en-US" sz="2000" dirty="0">
                <a:solidFill>
                  <a:prstClr val="black"/>
                </a:solidFill>
              </a:rPr>
              <a:t>引用</a:t>
            </a:r>
            <a:endParaRPr lang="en-US" altLang="zh-CN" sz="2000" dirty="0">
              <a:solidFill>
                <a:prstClr val="black"/>
              </a:solidFill>
            </a:endParaRPr>
          </a:p>
          <a:p>
            <a:pPr lvl="2" defTabSz="914400" eaLnBrk="1" hangingPunct="1">
              <a:spcBef>
                <a:spcPts val="1000"/>
              </a:spcBef>
              <a:buSzPct val="100000"/>
              <a:defRPr/>
            </a:pPr>
            <a:r>
              <a:rPr lang="zh-CN" altLang="en-US" dirty="0">
                <a:solidFill>
                  <a:prstClr val="black"/>
                </a:solidFill>
              </a:rPr>
              <a:t>常值、函数返回值、表达式</a:t>
            </a:r>
            <a:endParaRPr lang="en-US" altLang="zh-CN" dirty="0">
              <a:solidFill>
                <a:prstClr val="black"/>
              </a:solidFill>
            </a:endParaRPr>
          </a:p>
          <a:p>
            <a:pPr marL="914400" lvl="2" indent="0" defTabSz="914400" eaLnBrk="1" hangingPunct="1">
              <a:spcBef>
                <a:spcPts val="1000"/>
              </a:spcBef>
              <a:buSzPct val="100000"/>
              <a:buNone/>
              <a:defRPr/>
            </a:pPr>
            <a:endParaRPr lang="en-US" altLang="zh-CN" dirty="0">
              <a:solidFill>
                <a:prstClr val="black"/>
              </a:solidFill>
            </a:endParaRPr>
          </a:p>
          <a:p>
            <a:pPr lvl="0" defTabSz="914400" eaLnBrk="1" hangingPunct="1">
              <a:defRPr/>
            </a:pPr>
            <a:r>
              <a:rPr lang="zh-CN" altLang="en-US" sz="2400" dirty="0"/>
              <a:t>左值引用</a:t>
            </a:r>
            <a:r>
              <a:rPr lang="en-US" altLang="zh-CN" sz="2400" dirty="0"/>
              <a:t>&amp;</a:t>
            </a:r>
            <a:r>
              <a:rPr lang="zh-CN" altLang="en-US" sz="2400" dirty="0"/>
              <a:t>和右值引用</a:t>
            </a:r>
            <a:r>
              <a:rPr lang="en-US" altLang="zh-CN" sz="2400" dirty="0"/>
              <a:t>&amp;&amp;</a:t>
            </a:r>
            <a:endParaRPr lang="zh-CN" altLang="en-US" dirty="0">
              <a:solidFill>
                <a:prstClr val="black"/>
              </a:solidFill>
            </a:endParaRPr>
          </a:p>
          <a:p>
            <a:pPr lvl="1" defTabSz="914400" eaLnBrk="1" hangingPunct="1">
              <a:spcBef>
                <a:spcPts val="1000"/>
              </a:spcBef>
              <a:buSzPct val="100000"/>
              <a:defRPr/>
            </a:pPr>
            <a:r>
              <a:rPr lang="zh-CN" altLang="en-US" sz="2000" dirty="0">
                <a:solidFill>
                  <a:prstClr val="black"/>
                </a:solidFill>
              </a:rPr>
              <a:t>左值引用绑定左值，</a:t>
            </a:r>
            <a:r>
              <a:rPr lang="zh-CN" altLang="en-US" sz="2000" dirty="0">
                <a:solidFill>
                  <a:srgbClr val="FF0000"/>
                </a:solidFill>
              </a:rPr>
              <a:t>常量左值引用</a:t>
            </a:r>
            <a:r>
              <a:rPr lang="zh-CN" altLang="en-US" sz="2000" dirty="0">
                <a:solidFill>
                  <a:prstClr val="black"/>
                </a:solidFill>
              </a:rPr>
              <a:t>可绑定右值</a:t>
            </a:r>
            <a:endParaRPr lang="en-US" altLang="zh-CN" sz="2000" dirty="0">
              <a:solidFill>
                <a:prstClr val="black"/>
              </a:solidFill>
            </a:endParaRPr>
          </a:p>
          <a:p>
            <a:pPr lvl="1" defTabSz="914400" eaLnBrk="1" hangingPunct="1">
              <a:spcBef>
                <a:spcPts val="1000"/>
              </a:spcBef>
              <a:buSzPct val="100000"/>
              <a:defRPr/>
            </a:pPr>
            <a:r>
              <a:rPr lang="zh-CN" altLang="en-US" sz="2000" dirty="0">
                <a:solidFill>
                  <a:prstClr val="black"/>
                </a:solidFill>
              </a:rPr>
              <a:t>右值引用绑定右值</a:t>
            </a:r>
            <a:endParaRPr lang="en-US" altLang="zh-CN" sz="2000" dirty="0">
              <a:solidFill>
                <a:prstClr val="black"/>
              </a:solidFill>
            </a:endParaRPr>
          </a:p>
          <a:p>
            <a:pPr lvl="2" defTabSz="914400" eaLnBrk="1" hangingPunct="1">
              <a:spcBef>
                <a:spcPts val="1000"/>
              </a:spcBef>
              <a:buSzPct val="100000"/>
              <a:defRPr/>
            </a:pPr>
            <a:r>
              <a:rPr lang="zh-CN" altLang="en-US" dirty="0">
                <a:solidFill>
                  <a:srgbClr val="FF0000"/>
                </a:solidFill>
              </a:rPr>
              <a:t>右值引用本身是左值（后续可当左值使用）</a:t>
            </a:r>
            <a:endParaRPr lang="en-US" altLang="zh-CN" dirty="0">
              <a:solidFill>
                <a:srgbClr val="FF0000"/>
              </a:solidFill>
            </a:endParaRPr>
          </a:p>
          <a:p>
            <a:pPr lvl="1" defTabSz="914400" eaLnBrk="1" hangingPunct="1">
              <a:spcBef>
                <a:spcPts val="1000"/>
              </a:spcBef>
              <a:buSzPct val="100000"/>
              <a:defRPr/>
            </a:pPr>
            <a:endParaRPr lang="zh-CN" altLang="en-US" sz="2000" dirty="0">
              <a:solidFill>
                <a:prstClr val="black"/>
              </a:solidFill>
            </a:endParaRPr>
          </a:p>
        </p:txBody>
      </p:sp>
    </p:spTree>
    <p:extLst>
      <p:ext uri="{BB962C8B-B14F-4D97-AF65-F5344CB8AC3E}">
        <p14:creationId xmlns:p14="http://schemas.microsoft.com/office/powerpoint/2010/main" val="884470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D9C529-BECA-4B51-A66F-2CD2B45C98F8}"/>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拷贝</a:t>
            </a:r>
            <a:r>
              <a:rPr kumimoji="1" lang="en-US" altLang="zh-CN" b="1" dirty="0">
                <a:latin typeface="微软雅黑" panose="020B0503020204020204" pitchFamily="34" charset="-122"/>
                <a:ea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rPr>
              <a:t>移动构造函数</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326361899"/>
              </p:ext>
            </p:extLst>
          </p:nvPr>
        </p:nvGraphicFramePr>
        <p:xfrm>
          <a:off x="539552" y="1757536"/>
          <a:ext cx="8208912" cy="3139440"/>
        </p:xfrm>
        <a:graphic>
          <a:graphicData uri="http://schemas.openxmlformats.org/drawingml/2006/table">
            <a:tbl>
              <a:tblPr firstRow="1" bandRow="1">
                <a:tableStyleId>{5C22544A-7EE6-4342-B048-85BDC9FD1C3A}</a:tableStyleId>
              </a:tblPr>
              <a:tblGrid>
                <a:gridCol w="1152128">
                  <a:extLst>
                    <a:ext uri="{9D8B030D-6E8A-4147-A177-3AD203B41FA5}">
                      <a16:colId xmlns="" xmlns:a16="http://schemas.microsoft.com/office/drawing/2014/main" val="20000"/>
                    </a:ext>
                  </a:extLst>
                </a:gridCol>
                <a:gridCol w="3600400">
                  <a:extLst>
                    <a:ext uri="{9D8B030D-6E8A-4147-A177-3AD203B41FA5}">
                      <a16:colId xmlns="" xmlns:a16="http://schemas.microsoft.com/office/drawing/2014/main" val="20001"/>
                    </a:ext>
                  </a:extLst>
                </a:gridCol>
                <a:gridCol w="3456384">
                  <a:extLst>
                    <a:ext uri="{9D8B030D-6E8A-4147-A177-3AD203B41FA5}">
                      <a16:colId xmlns="" xmlns:a16="http://schemas.microsoft.com/office/drawing/2014/main" val="20002"/>
                    </a:ext>
                  </a:extLst>
                </a:gridCol>
              </a:tblGrid>
              <a:tr h="370840">
                <a:tc>
                  <a:txBody>
                    <a:bodyPr/>
                    <a:lstStyle/>
                    <a:p>
                      <a:pPr algn="ct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拷贝构造函数</a:t>
                      </a:r>
                    </a:p>
                  </a:txBody>
                  <a:tcPr/>
                </a:tc>
                <a:tc>
                  <a:txBody>
                    <a:bodyPr/>
                    <a:lstStyle/>
                    <a:p>
                      <a:pPr algn="ctr"/>
                      <a:r>
                        <a:rPr lang="zh-CN" altLang="en-US" sz="2000" dirty="0">
                          <a:latin typeface="华文楷体" pitchFamily="2" charset="-122"/>
                          <a:ea typeface="华文楷体" pitchFamily="2" charset="-122"/>
                        </a:rPr>
                        <a:t>移动构造函数</a:t>
                      </a:r>
                    </a:p>
                  </a:txBody>
                  <a:tcPr/>
                </a:tc>
                <a:extLst>
                  <a:ext uri="{0D108BD9-81ED-4DB2-BD59-A6C34878D82A}">
                    <a16:rowId xmlns=""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定义</a:t>
                      </a:r>
                    </a:p>
                  </a:txBody>
                  <a:tcPr/>
                </a:tc>
                <a:tc>
                  <a:txBody>
                    <a:bodyPr/>
                    <a:lstStyle/>
                    <a:p>
                      <a:pPr algn="ctr"/>
                      <a:r>
                        <a:rPr lang="en-US" altLang="zh-CN" sz="2000" dirty="0" err="1">
                          <a:latin typeface="华文楷体" pitchFamily="2" charset="-122"/>
                          <a:ea typeface="华文楷体" pitchFamily="2" charset="-122"/>
                        </a:rPr>
                        <a:t>ClassName</a:t>
                      </a:r>
                      <a:r>
                        <a:rPr lang="en-US" altLang="zh-CN" sz="2000" dirty="0">
                          <a:latin typeface="华文楷体" pitchFamily="2" charset="-122"/>
                          <a:ea typeface="华文楷体" pitchFamily="2" charset="-122"/>
                        </a:rPr>
                        <a:t> (</a:t>
                      </a:r>
                      <a:r>
                        <a:rPr lang="en-US" altLang="zh-CN" sz="2000" dirty="0" err="1">
                          <a:latin typeface="华文楷体" pitchFamily="2" charset="-122"/>
                          <a:ea typeface="华文楷体" pitchFamily="2" charset="-122"/>
                        </a:rPr>
                        <a:t>const</a:t>
                      </a:r>
                      <a:r>
                        <a:rPr lang="en-US" altLang="zh-CN" sz="2000" dirty="0">
                          <a:latin typeface="华文楷体" pitchFamily="2" charset="-122"/>
                          <a:ea typeface="华文楷体" pitchFamily="2" charset="-122"/>
                        </a:rPr>
                        <a:t> </a:t>
                      </a:r>
                      <a:r>
                        <a:rPr lang="en-US" altLang="zh-CN" sz="2000" dirty="0" err="1">
                          <a:latin typeface="华文楷体" pitchFamily="2" charset="-122"/>
                          <a:ea typeface="华文楷体" pitchFamily="2" charset="-122"/>
                        </a:rPr>
                        <a:t>ClassName</a:t>
                      </a:r>
                      <a:r>
                        <a:rPr lang="en-US" altLang="zh-CN" sz="2000" baseline="0" dirty="0">
                          <a:latin typeface="华文楷体" pitchFamily="2" charset="-122"/>
                          <a:ea typeface="华文楷体" pitchFamily="2" charset="-122"/>
                        </a:rPr>
                        <a:t>&amp;</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ctr"/>
                      <a:r>
                        <a:rPr lang="en-US" altLang="zh-CN" sz="2000" dirty="0" err="1">
                          <a:latin typeface="华文楷体" pitchFamily="2" charset="-122"/>
                          <a:ea typeface="华文楷体" pitchFamily="2" charset="-122"/>
                        </a:rPr>
                        <a:t>ClassName</a:t>
                      </a:r>
                      <a:r>
                        <a:rPr lang="en-US" altLang="zh-CN" sz="2000" baseline="0" dirty="0">
                          <a:latin typeface="华文楷体" pitchFamily="2" charset="-122"/>
                          <a:ea typeface="华文楷体" pitchFamily="2" charset="-122"/>
                        </a:rPr>
                        <a:t> (</a:t>
                      </a:r>
                      <a:r>
                        <a:rPr lang="en-US" altLang="zh-CN" sz="2000" baseline="0" dirty="0" err="1">
                          <a:latin typeface="华文楷体" pitchFamily="2" charset="-122"/>
                          <a:ea typeface="华文楷体" pitchFamily="2" charset="-122"/>
                        </a:rPr>
                        <a:t>ClassName</a:t>
                      </a:r>
                      <a:r>
                        <a:rPr lang="en-US" altLang="zh-CN" sz="2000" baseline="0" dirty="0">
                          <a:latin typeface="华文楷体" pitchFamily="2" charset="-122"/>
                          <a:ea typeface="华文楷体" pitchFamily="2" charset="-122"/>
                        </a:rPr>
                        <a:t>&amp;&amp;)</a:t>
                      </a:r>
                      <a:endParaRPr lang="zh-CN" altLang="en-US" sz="2000" dirty="0">
                        <a:latin typeface="华文楷体" pitchFamily="2" charset="-122"/>
                        <a:ea typeface="华文楷体" pitchFamily="2" charset="-122"/>
                      </a:endParaRPr>
                    </a:p>
                  </a:txBody>
                  <a:tcPr/>
                </a:tc>
                <a:extLst>
                  <a:ext uri="{0D108BD9-81ED-4DB2-BD59-A6C34878D82A}">
                    <a16:rowId xmlns=""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参数</a:t>
                      </a:r>
                    </a:p>
                  </a:txBody>
                  <a:tcPr/>
                </a:tc>
                <a:tc>
                  <a:txBody>
                    <a:bodyPr/>
                    <a:lstStyle/>
                    <a:p>
                      <a:pPr algn="ctr"/>
                      <a:r>
                        <a:rPr lang="zh-CN" altLang="en-US" sz="2000" dirty="0">
                          <a:latin typeface="华文楷体" pitchFamily="2" charset="-122"/>
                          <a:ea typeface="华文楷体" pitchFamily="2" charset="-122"/>
                        </a:rPr>
                        <a:t>同类对象的常量左值引用</a:t>
                      </a:r>
                    </a:p>
                  </a:txBody>
                  <a:tcPr/>
                </a:tc>
                <a:tc>
                  <a:txBody>
                    <a:bodyPr/>
                    <a:lstStyle/>
                    <a:p>
                      <a:pPr algn="ctr"/>
                      <a:r>
                        <a:rPr lang="zh-CN" altLang="en-US" sz="2000" dirty="0">
                          <a:latin typeface="华文楷体" pitchFamily="2" charset="-122"/>
                          <a:ea typeface="华文楷体" pitchFamily="2" charset="-122"/>
                        </a:rPr>
                        <a:t>同类对象的右值引用</a:t>
                      </a:r>
                    </a:p>
                  </a:txBody>
                  <a:tcPr/>
                </a:tc>
                <a:extLst>
                  <a:ext uri="{0D108BD9-81ED-4DB2-BD59-A6C34878D82A}">
                    <a16:rowId xmlns=""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常见调用场景</a:t>
                      </a:r>
                    </a:p>
                  </a:txBody>
                  <a:tcPr/>
                </a:tc>
                <a:tc>
                  <a:txBody>
                    <a:bodyPr/>
                    <a:lstStyle/>
                    <a:p>
                      <a:pPr algn="just"/>
                      <a:r>
                        <a:rPr lang="en-US" altLang="zh-CN" sz="1600" dirty="0">
                          <a:latin typeface="华文楷体" pitchFamily="2" charset="-122"/>
                          <a:ea typeface="华文楷体" pitchFamily="2" charset="-122"/>
                        </a:rPr>
                        <a:t>1. </a:t>
                      </a:r>
                      <a:r>
                        <a:rPr lang="zh-CN" altLang="en-US" sz="1600" dirty="0">
                          <a:latin typeface="华文楷体" pitchFamily="2" charset="-122"/>
                          <a:ea typeface="华文楷体" pitchFamily="2" charset="-122"/>
                        </a:rPr>
                        <a:t>用一个对象初始化另一个同类对象</a:t>
                      </a:r>
                    </a:p>
                    <a:p>
                      <a:pPr algn="just"/>
                      <a:r>
                        <a:rPr lang="en-US" altLang="zh-CN" sz="1600" dirty="0">
                          <a:latin typeface="华文楷体" pitchFamily="2" charset="-122"/>
                          <a:ea typeface="华文楷体" pitchFamily="2" charset="-122"/>
                        </a:rPr>
                        <a:t>2.</a:t>
                      </a:r>
                      <a:r>
                        <a:rPr lang="en-US" altLang="zh-CN" sz="1600" baseline="0" dirty="0">
                          <a:latin typeface="华文楷体" pitchFamily="2" charset="-122"/>
                          <a:ea typeface="华文楷体" pitchFamily="2" charset="-122"/>
                        </a:rPr>
                        <a:t> </a:t>
                      </a:r>
                      <a:r>
                        <a:rPr lang="zh-CN" altLang="en-US" sz="1600" dirty="0">
                          <a:latin typeface="华文楷体" pitchFamily="2" charset="-122"/>
                          <a:ea typeface="华文楷体" pitchFamily="2" charset="-122"/>
                        </a:rPr>
                        <a:t>函数调用时以类的对象为形参</a:t>
                      </a:r>
                    </a:p>
                    <a:p>
                      <a:pPr algn="just"/>
                      <a:r>
                        <a:rPr lang="en-US" altLang="zh-CN" sz="1600" dirty="0">
                          <a:latin typeface="华文楷体" pitchFamily="2" charset="-122"/>
                          <a:ea typeface="华文楷体" pitchFamily="2" charset="-122"/>
                        </a:rPr>
                        <a:t>3. </a:t>
                      </a:r>
                      <a:r>
                        <a:rPr lang="zh-CN" altLang="en-US" sz="1600" dirty="0">
                          <a:latin typeface="华文楷体" pitchFamily="2" charset="-122"/>
                          <a:ea typeface="华文楷体" pitchFamily="2" charset="-122"/>
                        </a:rPr>
                        <a:t>函数返回类对象</a:t>
                      </a:r>
                      <a:endParaRPr lang="en-US" altLang="zh-CN" sz="1600" dirty="0">
                        <a:latin typeface="华文楷体" pitchFamily="2" charset="-122"/>
                        <a:ea typeface="华文楷体" pitchFamily="2" charset="-122"/>
                      </a:endParaRPr>
                    </a:p>
                    <a:p>
                      <a:pPr algn="just"/>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注：考虑显式定义拷贝构造而未显式定义移动构造的情况</a:t>
                      </a:r>
                      <a:r>
                        <a:rPr lang="en-US" altLang="zh-CN" sz="1600" dirty="0">
                          <a:latin typeface="华文楷体" pitchFamily="2" charset="-122"/>
                          <a:ea typeface="华文楷体" pitchFamily="2" charset="-122"/>
                        </a:rPr>
                        <a:t>)</a:t>
                      </a:r>
                      <a:endParaRPr lang="zh-CN" altLang="en-US" sz="1600" dirty="0">
                        <a:latin typeface="华文楷体" pitchFamily="2" charset="-122"/>
                        <a:ea typeface="华文楷体" pitchFamily="2" charset="-122"/>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dirty="0">
                          <a:latin typeface="华文楷体" pitchFamily="2" charset="-122"/>
                          <a:ea typeface="华文楷体" pitchFamily="2" charset="-122"/>
                        </a:rPr>
                        <a:t>1.</a:t>
                      </a:r>
                      <a:r>
                        <a:rPr lang="zh-CN" altLang="en-US" sz="1600" dirty="0">
                          <a:latin typeface="华文楷体" pitchFamily="2" charset="-122"/>
                          <a:ea typeface="华文楷体" pitchFamily="2" charset="-122"/>
                        </a:rPr>
                        <a:t>用一个对象初始化另一个同类对象</a:t>
                      </a:r>
                    </a:p>
                    <a:p>
                      <a:pPr algn="just"/>
                      <a:r>
                        <a:rPr lang="en-US" altLang="zh-CN" sz="1600" dirty="0">
                          <a:latin typeface="华文楷体" pitchFamily="2" charset="-122"/>
                          <a:ea typeface="华文楷体" pitchFamily="2" charset="-122"/>
                        </a:rPr>
                        <a:t>2. </a:t>
                      </a:r>
                      <a:r>
                        <a:rPr lang="zh-CN" altLang="en-US" sz="1600" dirty="0">
                          <a:latin typeface="华文楷体" pitchFamily="2" charset="-122"/>
                          <a:ea typeface="华文楷体" pitchFamily="2" charset="-122"/>
                        </a:rPr>
                        <a:t>函数返回类对象</a:t>
                      </a:r>
                      <a:endParaRPr lang="en-US" altLang="zh-CN" sz="1600" dirty="0">
                        <a:latin typeface="华文楷体" pitchFamily="2" charset="-122"/>
                        <a:ea typeface="华文楷体" pitchFamily="2" charset="-122"/>
                      </a:endParaRPr>
                    </a:p>
                    <a:p>
                      <a:pPr algn="just"/>
                      <a:r>
                        <a:rPr lang="en-US" altLang="zh-CN" sz="1600" dirty="0">
                          <a:latin typeface="华文楷体" pitchFamily="2" charset="-122"/>
                          <a:ea typeface="华文楷体" pitchFamily="2" charset="-122"/>
                        </a:rPr>
                        <a:t>3. </a:t>
                      </a:r>
                      <a:r>
                        <a:rPr lang="en-US" altLang="zh-CN" sz="1600" dirty="0" err="1">
                          <a:latin typeface="华文楷体" pitchFamily="2" charset="-122"/>
                          <a:ea typeface="华文楷体" pitchFamily="2" charset="-122"/>
                        </a:rPr>
                        <a:t>std</a:t>
                      </a:r>
                      <a:r>
                        <a:rPr lang="en-US" altLang="zh-CN" sz="1600" dirty="0">
                          <a:latin typeface="华文楷体" pitchFamily="2" charset="-122"/>
                          <a:ea typeface="华文楷体" pitchFamily="2" charset="-122"/>
                        </a:rPr>
                        <a:t>::move</a:t>
                      </a:r>
                      <a:r>
                        <a:rPr lang="zh-CN" altLang="en-US" sz="1600" dirty="0">
                          <a:latin typeface="华文楷体" pitchFamily="2" charset="-122"/>
                          <a:ea typeface="华文楷体" pitchFamily="2" charset="-122"/>
                        </a:rPr>
                        <a:t>返回参数的右值，便于调用移动构造函数</a:t>
                      </a:r>
                      <a:endParaRPr lang="en-US" altLang="zh-CN" sz="1600" dirty="0">
                        <a:latin typeface="华文楷体" pitchFamily="2" charset="-122"/>
                        <a:ea typeface="华文楷体" pitchFamily="2" charset="-122"/>
                      </a:endParaRPr>
                    </a:p>
                    <a:p>
                      <a:pPr algn="just"/>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注：考虑显式定义移动构造函数的情况</a:t>
                      </a:r>
                      <a:r>
                        <a:rPr lang="en-US" altLang="zh-CN" sz="1600" dirty="0">
                          <a:latin typeface="华文楷体" pitchFamily="2" charset="-122"/>
                          <a:ea typeface="华文楷体" pitchFamily="2" charset="-122"/>
                        </a:rPr>
                        <a:t>)</a:t>
                      </a:r>
                      <a:endParaRPr lang="zh-CN" altLang="en-US" sz="1600" dirty="0">
                        <a:latin typeface="华文楷体" pitchFamily="2" charset="-122"/>
                        <a:ea typeface="华文楷体" pitchFamily="2" charset="-122"/>
                      </a:endParaRPr>
                    </a:p>
                  </a:txBody>
                  <a:tcPr/>
                </a:tc>
                <a:extLst>
                  <a:ext uri="{0D108BD9-81ED-4DB2-BD59-A6C34878D82A}">
                    <a16:rowId xmlns=""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效率</a:t>
                      </a:r>
                    </a:p>
                  </a:txBody>
                  <a:tcPr/>
                </a:tc>
                <a:tc>
                  <a:txBody>
                    <a:bodyPr/>
                    <a:lstStyle/>
                    <a:p>
                      <a:pPr algn="ctr"/>
                      <a:r>
                        <a:rPr lang="zh-CN" altLang="en-US" sz="2000" dirty="0">
                          <a:latin typeface="华文楷体" pitchFamily="2" charset="-122"/>
                          <a:ea typeface="华文楷体" pitchFamily="2" charset="-122"/>
                        </a:rPr>
                        <a:t>低</a:t>
                      </a:r>
                    </a:p>
                  </a:txBody>
                  <a:tcPr/>
                </a:tc>
                <a:tc>
                  <a:txBody>
                    <a:bodyPr/>
                    <a:lstStyle/>
                    <a:p>
                      <a:pPr algn="ctr"/>
                      <a:r>
                        <a:rPr lang="zh-CN" altLang="en-US" sz="2000" dirty="0">
                          <a:latin typeface="华文楷体" pitchFamily="2" charset="-122"/>
                          <a:ea typeface="华文楷体" pitchFamily="2" charset="-122"/>
                        </a:rPr>
                        <a:t>高</a:t>
                      </a:r>
                    </a:p>
                  </a:txBody>
                  <a:tcPr/>
                </a:tc>
                <a:extLst>
                  <a:ext uri="{0D108BD9-81ED-4DB2-BD59-A6C34878D82A}">
                    <a16:rowId xmlns="" xmlns:a16="http://schemas.microsoft.com/office/drawing/2014/main" val="10004"/>
                  </a:ext>
                </a:extLst>
              </a:tr>
            </a:tbl>
          </a:graphicData>
        </a:graphic>
      </p:graphicFrame>
      <p:sp>
        <p:nvSpPr>
          <p:cNvPr id="6" name="矩形 5"/>
          <p:cNvSpPr/>
          <p:nvPr/>
        </p:nvSpPr>
        <p:spPr>
          <a:xfrm>
            <a:off x="-36513" y="5142325"/>
            <a:ext cx="8928993" cy="923330"/>
          </a:xfrm>
          <a:prstGeom prst="rect">
            <a:avLst/>
          </a:prstGeom>
        </p:spPr>
        <p:txBody>
          <a:bodyPr wrap="square">
            <a:spAutoFit/>
          </a:bodyPr>
          <a:lstStyle/>
          <a:p>
            <a:pPr marL="685800" lvl="1" indent="-228600" defTabSz="914400" eaLnBrk="1" hangingPunct="1">
              <a:lnSpc>
                <a:spcPct val="150000"/>
              </a:lnSpc>
              <a:spcBef>
                <a:spcPts val="500"/>
              </a:spcBef>
              <a:buFont typeface="Arial" panose="020B0604020202020204" pitchFamily="34" charset="0"/>
              <a:buChar char="•"/>
              <a:defRPr/>
            </a:pPr>
            <a:r>
              <a:rPr lang="zh-CN" altLang="en-US" dirty="0">
                <a:solidFill>
                  <a:prstClr val="black"/>
                </a:solidFill>
                <a:latin typeface="Consolas" panose="020B0609020204030204" pitchFamily="49" charset="0"/>
                <a:ea typeface="华文楷体" panose="02010600040101010101" pitchFamily="2" charset="-122"/>
              </a:rPr>
              <a:t>编译器自动合成的拷贝构造函数采用</a:t>
            </a:r>
            <a:r>
              <a:rPr lang="zh-CN" altLang="en-US" dirty="0">
                <a:solidFill>
                  <a:srgbClr val="FF0000"/>
                </a:solidFill>
                <a:latin typeface="Consolas" panose="020B0609020204030204" pitchFamily="49" charset="0"/>
                <a:ea typeface="华文楷体" panose="02010600040101010101" pitchFamily="2" charset="-122"/>
              </a:rPr>
              <a:t>位拷贝</a:t>
            </a:r>
            <a:r>
              <a:rPr lang="zh-CN" altLang="en-US" dirty="0">
                <a:latin typeface="Consolas" panose="020B0609020204030204" pitchFamily="49" charset="0"/>
                <a:ea typeface="华文楷体" panose="02010600040101010101" pitchFamily="2" charset="-122"/>
              </a:rPr>
              <a:t>，拷贝</a:t>
            </a:r>
            <a:r>
              <a:rPr lang="zh-CN" altLang="en-US" dirty="0">
                <a:solidFill>
                  <a:srgbClr val="FF0000"/>
                </a:solidFill>
                <a:latin typeface="Consolas" panose="020B0609020204030204" pitchFamily="49" charset="0"/>
                <a:ea typeface="华文楷体" panose="02010600040101010101" pitchFamily="2" charset="-122"/>
              </a:rPr>
              <a:t>地址</a:t>
            </a:r>
            <a:r>
              <a:rPr lang="zh-CN" altLang="en-US" dirty="0">
                <a:latin typeface="Consolas" panose="020B0609020204030204" pitchFamily="49" charset="0"/>
                <a:ea typeface="华文楷体" panose="02010600040101010101" pitchFamily="2" charset="-122"/>
              </a:rPr>
              <a:t>而非内容，遇到</a:t>
            </a:r>
            <a:r>
              <a:rPr lang="zh-CN" altLang="en-US" dirty="0">
                <a:solidFill>
                  <a:srgbClr val="FF0000"/>
                </a:solidFill>
                <a:latin typeface="Consolas" panose="020B0609020204030204" pitchFamily="49" charset="0"/>
                <a:ea typeface="华文楷体" panose="02010600040101010101" pitchFamily="2" charset="-122"/>
              </a:rPr>
              <a:t>指针类型</a:t>
            </a:r>
            <a:r>
              <a:rPr lang="zh-CN" altLang="en-US" dirty="0">
                <a:latin typeface="Consolas" panose="020B0609020204030204" pitchFamily="49" charset="0"/>
                <a:ea typeface="华文楷体" panose="02010600040101010101" pitchFamily="2" charset="-122"/>
              </a:rPr>
              <a:t>成员时会出错</a:t>
            </a:r>
            <a:endParaRPr lang="en-US" altLang="zh-CN"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13554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D9C529-BECA-4B51-A66F-2CD2B45C98F8}"/>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自动类型转换</a:t>
            </a:r>
            <a:endParaRPr lang="zh-CN" altLang="en-US" dirty="0"/>
          </a:p>
        </p:txBody>
      </p:sp>
      <p:sp>
        <p:nvSpPr>
          <p:cNvPr id="7" name="内容占位符 3">
            <a:extLst>
              <a:ext uri="{FF2B5EF4-FFF2-40B4-BE49-F238E27FC236}">
                <a16:creationId xmlns="" xmlns:a16="http://schemas.microsoft.com/office/drawing/2014/main" id="{6B9A73BA-BE3A-4EEF-B4E2-5599EBB55C11}"/>
              </a:ext>
            </a:extLst>
          </p:cNvPr>
          <p:cNvSpPr txBox="1">
            <a:spLocks/>
          </p:cNvSpPr>
          <p:nvPr/>
        </p:nvSpPr>
        <p:spPr bwMode="auto">
          <a:xfrm>
            <a:off x="643160" y="1628799"/>
            <a:ext cx="8047806" cy="474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150000"/>
              </a:lnSpc>
              <a:spcBef>
                <a:spcPts val="1000"/>
              </a:spcBef>
              <a:spcAft>
                <a:spcPct val="0"/>
              </a:spcAft>
              <a:buClrTx/>
              <a:buSzPct val="75000"/>
              <a:buFont typeface="Wingdings" panose="05000000000000000000" pitchFamily="2" charset="2"/>
              <a:buChar char="n"/>
              <a:tabLst/>
              <a:defRPr/>
            </a:pPr>
            <a:r>
              <a:rPr lang="zh-CN" altLang="en-US" dirty="0">
                <a:solidFill>
                  <a:srgbClr val="44546A"/>
                </a:solidFill>
              </a:rPr>
              <a:t>自动类型转换：运算符</a:t>
            </a:r>
            <a:r>
              <a:rPr lang="en-US" altLang="zh-CN" dirty="0">
                <a:solidFill>
                  <a:srgbClr val="44546A"/>
                </a:solidFill>
              </a:rPr>
              <a:t>/</a:t>
            </a:r>
            <a:r>
              <a:rPr lang="zh-CN" altLang="en-US" dirty="0">
                <a:solidFill>
                  <a:srgbClr val="44546A"/>
                </a:solidFill>
              </a:rPr>
              <a:t>构造函数</a:t>
            </a:r>
            <a:endParaRPr lang="en-US" altLang="zh-CN" dirty="0">
              <a:solidFill>
                <a:srgbClr val="44546A"/>
              </a:solidFill>
            </a:endParaRPr>
          </a:p>
          <a:p>
            <a:pPr marL="576000" lvl="2" defTabSz="914400" eaLnBrk="1" hangingPunct="1">
              <a:lnSpc>
                <a:spcPct val="150000"/>
              </a:lnSpc>
              <a:defRPr/>
            </a:pPr>
            <a:r>
              <a:rPr lang="zh-CN" altLang="en-US" dirty="0">
                <a:solidFill>
                  <a:srgbClr val="FF0000"/>
                </a:solidFill>
              </a:rPr>
              <a:t>源类</a:t>
            </a:r>
            <a:r>
              <a:rPr lang="zh-CN" altLang="en-US" dirty="0">
                <a:solidFill>
                  <a:prstClr val="black"/>
                </a:solidFill>
              </a:rPr>
              <a:t>中定义“目标类型转换</a:t>
            </a:r>
            <a:r>
              <a:rPr lang="zh-CN" altLang="en-US" dirty="0">
                <a:solidFill>
                  <a:srgbClr val="FF0000"/>
                </a:solidFill>
              </a:rPr>
              <a:t>运算符</a:t>
            </a:r>
            <a:r>
              <a:rPr lang="zh-CN" altLang="en-US" dirty="0">
                <a:solidFill>
                  <a:prstClr val="black"/>
                </a:solidFill>
              </a:rPr>
              <a:t>”</a:t>
            </a:r>
            <a:endParaRPr lang="en-US" altLang="zh-CN" dirty="0">
              <a:solidFill>
                <a:prstClr val="black"/>
              </a:solidFill>
            </a:endParaRPr>
          </a:p>
          <a:p>
            <a:pPr marL="576000" lvl="2" defTabSz="914400" eaLnBrk="1" hangingPunct="1">
              <a:lnSpc>
                <a:spcPct val="150000"/>
              </a:lnSpc>
              <a:defRPr/>
            </a:pPr>
            <a:r>
              <a:rPr lang="zh-CN" altLang="en-US" dirty="0">
                <a:solidFill>
                  <a:srgbClr val="FF0000"/>
                </a:solidFill>
              </a:rPr>
              <a:t>目标类</a:t>
            </a:r>
            <a:r>
              <a:rPr lang="zh-CN" altLang="en-US" dirty="0">
                <a:solidFill>
                  <a:prstClr val="black"/>
                </a:solidFill>
              </a:rPr>
              <a:t>中定义“源类对象作为参数的</a:t>
            </a:r>
            <a:r>
              <a:rPr lang="zh-CN" altLang="en-US" dirty="0">
                <a:solidFill>
                  <a:srgbClr val="FF0000"/>
                </a:solidFill>
              </a:rPr>
              <a:t>构造函数</a:t>
            </a:r>
            <a:r>
              <a:rPr lang="zh-CN" altLang="en-US" dirty="0">
                <a:solidFill>
                  <a:prstClr val="black"/>
                </a:solidFill>
              </a:rPr>
              <a:t>”</a:t>
            </a:r>
            <a:endParaRPr lang="en-US" altLang="zh-CN" dirty="0">
              <a:solidFill>
                <a:prstClr val="black"/>
              </a:solidFill>
            </a:endParaRPr>
          </a:p>
          <a:p>
            <a:pPr marL="576000" lvl="2" defTabSz="914400" eaLnBrk="1" hangingPunct="1">
              <a:lnSpc>
                <a:spcPct val="150000"/>
              </a:lnSpc>
              <a:defRPr/>
            </a:pPr>
            <a:r>
              <a:rPr lang="en-US" altLang="zh-CN" dirty="0">
                <a:solidFill>
                  <a:srgbClr val="FF0000"/>
                </a:solidFill>
              </a:rPr>
              <a:t>explicit</a:t>
            </a:r>
            <a:r>
              <a:rPr lang="zh-CN" altLang="en-US" dirty="0">
                <a:solidFill>
                  <a:prstClr val="black"/>
                </a:solidFill>
              </a:rPr>
              <a:t>禁止自动类型转换</a:t>
            </a:r>
            <a:endParaRPr lang="en-US" altLang="zh-CN" dirty="0">
              <a:solidFill>
                <a:prstClr val="black"/>
              </a:solidFill>
            </a:endParaRPr>
          </a:p>
        </p:txBody>
      </p:sp>
    </p:spTree>
    <p:extLst>
      <p:ext uri="{BB962C8B-B14F-4D97-AF65-F5344CB8AC3E}">
        <p14:creationId xmlns:p14="http://schemas.microsoft.com/office/powerpoint/2010/main" val="63946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引用与复制：复习题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01</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、下列说法正确的是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 ]</a:t>
            </a:r>
          </a:p>
        </p:txBody>
      </p:sp>
      <p:sp>
        <p:nvSpPr>
          <p:cNvPr id="9" name="矩形 8">
            <a:extLst>
              <a:ext uri="{FF2B5EF4-FFF2-40B4-BE49-F238E27FC236}">
                <a16:creationId xmlns="" xmlns:a16="http://schemas.microsoft.com/office/drawing/2014/main" id="{1700E785-C469-413F-A9F9-2E56D39EBA79}"/>
              </a:ext>
            </a:extLst>
          </p:cNvPr>
          <p:cNvSpPr/>
          <p:nvPr/>
        </p:nvSpPr>
        <p:spPr>
          <a:xfrm>
            <a:off x="683060" y="1975367"/>
            <a:ext cx="7992888" cy="2354106"/>
          </a:xfrm>
          <a:prstGeom prst="rect">
            <a:avLst/>
          </a:prstGeom>
        </p:spPr>
        <p:txBody>
          <a:bodyPr wrap="square">
            <a:spAutoFit/>
          </a:bodyPr>
          <a:lstStyle/>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非常量左值引用与常量左值引用既可以绑定左值，也可以绑定右值；</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y = 2, z = 3; int&amp;&amp; w = y * z;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不能够正常运行；</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y = 3, z = 3; const int&amp; w = y * z;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能够正常运行；</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在函数中的临时左值引用可以先定义，再赋值。</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79701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EC5745-30FB-4987-8825-7ACA79DFFC4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函数重载与类型推导</a:t>
            </a:r>
            <a:endParaRPr lang="zh-CN" altLang="en-US" dirty="0"/>
          </a:p>
        </p:txBody>
      </p:sp>
      <p:sp>
        <p:nvSpPr>
          <p:cNvPr id="4" name="内容占位符 3">
            <a:extLst>
              <a:ext uri="{FF2B5EF4-FFF2-40B4-BE49-F238E27FC236}">
                <a16:creationId xmlns="" xmlns:a16="http://schemas.microsoft.com/office/drawing/2014/main" id="{EAC2C7E4-1E9F-4F98-AD92-323590891A48}"/>
              </a:ext>
            </a:extLst>
          </p:cNvPr>
          <p:cNvSpPr txBox="1">
            <a:spLocks/>
          </p:cNvSpPr>
          <p:nvPr/>
        </p:nvSpPr>
        <p:spPr bwMode="auto">
          <a:xfrm>
            <a:off x="631355" y="1484784"/>
            <a:ext cx="851535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Pct val="75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rPr>
              <a:t>函数重载：同名函数的不同实现</a:t>
            </a:r>
            <a:endParaRPr kumimoji="0" lang="en-US" altLang="zh-CN" sz="2400" b="0"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至少有一个</a:t>
            </a:r>
            <a:r>
              <a:rPr kumimoji="0" lang="zh-CN" altLang="en-US" sz="200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函数参数的类型</a:t>
            </a:r>
            <a:r>
              <a:rPr kumimoji="0" lang="zh-CN" altLang="en-US"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有区别；</a:t>
            </a:r>
            <a:endParaRPr kumimoji="0" lang="en-US" altLang="zh-CN"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返回值、参数名称</a:t>
            </a:r>
            <a:r>
              <a:rPr kumimoji="0" lang="zh-CN" altLang="en-US"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不能作为区分标识。</a:t>
            </a:r>
            <a:endParaRPr kumimoji="0" lang="en-US" altLang="zh-CN"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457200" marR="0" lvl="1" indent="0" algn="l" defTabSz="914400" rtl="0" eaLnBrk="1" fontAlgn="base" latinLnBrk="0" hangingPunct="1">
              <a:lnSpc>
                <a:spcPct val="90000"/>
              </a:lnSpc>
              <a:spcBef>
                <a:spcPts val="500"/>
              </a:spcBef>
              <a:spcAft>
                <a:spcPct val="0"/>
              </a:spcAft>
              <a:buClrTx/>
              <a:buSzTx/>
              <a:buNone/>
              <a:tabLst/>
              <a:defRPr/>
            </a:pPr>
            <a:endParaRPr kumimoji="0" lang="en-US" altLang="zh-CN"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Pct val="75000"/>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rPr>
              <a:t>形参缺省值</a:t>
            </a:r>
            <a:endParaRPr kumimoji="0" lang="en-US" altLang="zh-CN" sz="2400" b="0"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自动设置参数值：可不提供实参</a:t>
            </a:r>
            <a:endParaRPr kumimoji="0" lang="en-US" altLang="zh-CN"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位置：</a:t>
            </a:r>
            <a:r>
              <a:rPr kumimoji="0" lang="zh-CN" altLang="en-US" sz="200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在无缺省值参数后</a:t>
            </a:r>
            <a:endParaRPr kumimoji="0" lang="en-US" altLang="zh-CN" sz="200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二义性：可能</a:t>
            </a:r>
            <a:r>
              <a:rPr kumimoji="0" lang="zh-CN" altLang="en-US" sz="200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与函数重载冲突</a:t>
            </a:r>
            <a:r>
              <a:rPr kumimoji="0" lang="zh-CN" altLang="en-US"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，导致编译错误</a:t>
            </a:r>
            <a:endParaRPr kumimoji="0" lang="en-US" altLang="zh-CN" sz="200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457200" marR="0" lvl="1" indent="0" algn="l" defTabSz="914400" rtl="0" eaLnBrk="1" fontAlgn="base" latinLnBrk="0" hangingPunct="1">
              <a:lnSpc>
                <a:spcPct val="90000"/>
              </a:lnSpc>
              <a:spcBef>
                <a:spcPts val="500"/>
              </a:spcBef>
              <a:spcAft>
                <a:spcPct val="0"/>
              </a:spcAft>
              <a:buClrTx/>
              <a:buSzTx/>
              <a:buNone/>
              <a:tabLst/>
              <a:defRPr/>
            </a:pPr>
            <a:endParaRPr lang="en-US" altLang="zh-CN" sz="2000" dirty="0">
              <a:solidFill>
                <a:prstClr val="black"/>
              </a:solidFill>
            </a:endParaRPr>
          </a:p>
          <a:p>
            <a:pPr lvl="0" defTabSz="914400" eaLnBrk="1" hangingPunct="1">
              <a:defRPr/>
            </a:pPr>
            <a:r>
              <a:rPr lang="zh-CN" altLang="en-US" sz="2400" b="0" dirty="0"/>
              <a:t>类型推导</a:t>
            </a:r>
            <a:endParaRPr lang="en-US" altLang="zh-CN" sz="2400" b="0" dirty="0"/>
          </a:p>
          <a:p>
            <a:pPr lvl="1" defTabSz="914400" eaLnBrk="1" hangingPunct="1">
              <a:defRPr/>
            </a:pPr>
            <a:r>
              <a:rPr lang="en-US" altLang="zh-CN" sz="2000" dirty="0">
                <a:solidFill>
                  <a:prstClr val="black"/>
                </a:solidFill>
              </a:rPr>
              <a:t>auto</a:t>
            </a:r>
            <a:r>
              <a:rPr lang="zh-CN" altLang="en-US" sz="2000" dirty="0">
                <a:solidFill>
                  <a:prstClr val="black"/>
                </a:solidFill>
              </a:rPr>
              <a:t>：自动确定变量类型</a:t>
            </a:r>
            <a:r>
              <a:rPr lang="en-US" altLang="zh-CN" sz="2000" dirty="0">
                <a:solidFill>
                  <a:prstClr val="black"/>
                </a:solidFill>
              </a:rPr>
              <a:t>/</a:t>
            </a:r>
            <a:r>
              <a:rPr lang="zh-CN" altLang="en-US" sz="2000" dirty="0">
                <a:solidFill>
                  <a:prstClr val="black"/>
                </a:solidFill>
              </a:rPr>
              <a:t>追踪函数返回值类型</a:t>
            </a:r>
            <a:endParaRPr lang="en-US" altLang="zh-CN" sz="2000" dirty="0">
              <a:solidFill>
                <a:prstClr val="black"/>
              </a:solidFill>
            </a:endParaRPr>
          </a:p>
          <a:p>
            <a:pPr lvl="1" defTabSz="914400" eaLnBrk="1" hangingPunct="1">
              <a:defRPr/>
            </a:pPr>
            <a:r>
              <a:rPr lang="en-US" altLang="zh-CN" sz="2000" dirty="0" err="1">
                <a:solidFill>
                  <a:prstClr val="black"/>
                </a:solidFill>
              </a:rPr>
              <a:t>decltype</a:t>
            </a:r>
            <a:r>
              <a:rPr lang="zh-CN" altLang="en-US" sz="2000" dirty="0">
                <a:solidFill>
                  <a:prstClr val="black"/>
                </a:solidFill>
              </a:rPr>
              <a:t>：自动推导变量或表达式类型</a:t>
            </a:r>
            <a:endParaRPr lang="en-US" altLang="zh-CN" sz="2000" dirty="0">
              <a:solidFill>
                <a:prstClr val="black"/>
              </a:solidFill>
            </a:endParaRPr>
          </a:p>
          <a:p>
            <a:pPr lvl="1" defTabSz="914400" eaLnBrk="1" hangingPunct="1">
              <a:defRPr/>
            </a:pPr>
            <a:r>
              <a:rPr lang="en-US" altLang="zh-CN" sz="2000" dirty="0" err="1">
                <a:solidFill>
                  <a:prstClr val="black"/>
                </a:solidFill>
              </a:rPr>
              <a:t>auto+decltype</a:t>
            </a:r>
            <a:r>
              <a:rPr lang="zh-CN" altLang="en-US" sz="2000" dirty="0">
                <a:solidFill>
                  <a:prstClr val="black"/>
                </a:solidFill>
              </a:rPr>
              <a:t>：推导并追踪函数的返回值类型</a:t>
            </a:r>
            <a:endParaRPr lang="en-US" altLang="zh-CN" sz="2000" dirty="0">
              <a:solidFill>
                <a:prstClr val="black"/>
              </a:solidFill>
            </a:endParaRPr>
          </a:p>
          <a:p>
            <a:pPr marL="457200" lvl="1" indent="0" defTabSz="914400" eaLnBrk="1" hangingPunct="1">
              <a:buNone/>
              <a:defRPr/>
            </a:pPr>
            <a:endParaRPr lang="zh-CN" altLang="en-US" sz="2000" dirty="0">
              <a:solidFill>
                <a:prstClr val="black"/>
              </a:solidFill>
            </a:endParaRPr>
          </a:p>
        </p:txBody>
      </p:sp>
    </p:spTree>
    <p:extLst>
      <p:ext uri="{BB962C8B-B14F-4D97-AF65-F5344CB8AC3E}">
        <p14:creationId xmlns:p14="http://schemas.microsoft.com/office/powerpoint/2010/main" val="3305455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引用与复制：复习题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01</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、下列说法正确的是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r>
              <a:rPr kumimoji="1"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STKaiti" charset="-122"/>
              </a:rPr>
              <a:t>C</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p>
        </p:txBody>
      </p:sp>
      <p:sp>
        <p:nvSpPr>
          <p:cNvPr id="9" name="矩形 8">
            <a:extLst>
              <a:ext uri="{FF2B5EF4-FFF2-40B4-BE49-F238E27FC236}">
                <a16:creationId xmlns="" xmlns:a16="http://schemas.microsoft.com/office/drawing/2014/main" id="{1700E785-C469-413F-A9F9-2E56D39EBA79}"/>
              </a:ext>
            </a:extLst>
          </p:cNvPr>
          <p:cNvSpPr/>
          <p:nvPr/>
        </p:nvSpPr>
        <p:spPr>
          <a:xfrm>
            <a:off x="683060" y="1975367"/>
            <a:ext cx="7992888" cy="2354106"/>
          </a:xfrm>
          <a:prstGeom prst="rect">
            <a:avLst/>
          </a:prstGeom>
        </p:spPr>
        <p:txBody>
          <a:bodyPr wrap="square">
            <a:spAutoFit/>
          </a:bodyPr>
          <a:lstStyle/>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非常量左值引用与</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常量左值引用</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既可以绑定左值，也可以</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绑定右值</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y = 2, z = 3; int&amp;&amp; w = y * z;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不能够正常运行；</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//y*z</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是右值</a:t>
            </a: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y = 3, z = 3; const int&amp; w = y * z;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能够正常运行；</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在函数中的临时左值引用可以先定义，再赋值。</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定义时初始化</a:t>
            </a: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333941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引用与复制：复习题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02</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、给定类如下，写出代码的准确输出</a:t>
            </a:r>
            <a:endPar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endParaRPr>
          </a:p>
        </p:txBody>
      </p:sp>
      <p:sp>
        <p:nvSpPr>
          <p:cNvPr id="9" name="矩形 8">
            <a:extLst>
              <a:ext uri="{FF2B5EF4-FFF2-40B4-BE49-F238E27FC236}">
                <a16:creationId xmlns="" xmlns:a16="http://schemas.microsoft.com/office/drawing/2014/main" id="{1700E785-C469-413F-A9F9-2E56D39EBA79}"/>
              </a:ext>
            </a:extLst>
          </p:cNvPr>
          <p:cNvSpPr/>
          <p:nvPr/>
        </p:nvSpPr>
        <p:spPr>
          <a:xfrm>
            <a:off x="0" y="1687354"/>
            <a:ext cx="5620467" cy="5170646"/>
          </a:xfrm>
          <a:prstGeom prst="rect">
            <a:avLst/>
          </a:prstGeom>
        </p:spPr>
        <p:txBody>
          <a:bodyPr wrap="square">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#include &lt;iostream&gt;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using namespace std;</a:t>
            </a:r>
          </a:p>
          <a:p>
            <a:pPr marL="0" marR="0" lvl="0" indent="0" algn="l" defTabSz="457200" rtl="0" eaLnBrk="1" fontAlgn="auto" latinLnBrk="0" hangingPunct="1">
              <a:lnSpc>
                <a:spcPts val="22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class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string s;</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public:</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to_string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&lt;&lt;“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init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int”&lt;&lt;s&lt;&lt;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(string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&lt;&lt;“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init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string” &lt;&lt;s&lt;&lt;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operator int() const{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int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=std::</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stoi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(s);//transform string to int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&lt;&lt;“transform to int”&lt;&lt;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&lt;&lt;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return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p:txBody>
      </p:sp>
      <p:cxnSp>
        <p:nvCxnSpPr>
          <p:cNvPr id="7" name="直接连接符 6">
            <a:extLst>
              <a:ext uri="{FF2B5EF4-FFF2-40B4-BE49-F238E27FC236}">
                <a16:creationId xmlns="" xmlns:a16="http://schemas.microsoft.com/office/drawing/2014/main" id="{DF5F3B98-A26D-485A-88DB-C6F9E18F37C3}"/>
              </a:ext>
            </a:extLst>
          </p:cNvPr>
          <p:cNvCxnSpPr/>
          <p:nvPr/>
        </p:nvCxnSpPr>
        <p:spPr>
          <a:xfrm>
            <a:off x="5365224" y="1790021"/>
            <a:ext cx="0" cy="4863433"/>
          </a:xfrm>
          <a:prstGeom prst="line">
            <a:avLst/>
          </a:prstGeom>
          <a:noFill/>
          <a:ln w="25400" cap="flat" cmpd="sng" algn="ctr">
            <a:solidFill>
              <a:srgbClr val="1D6FA9"/>
            </a:solidFill>
            <a:prstDash val="dash"/>
            <a:miter lim="800000"/>
          </a:ln>
          <a:effectLst/>
        </p:spPr>
      </p:cxnSp>
      <p:sp>
        <p:nvSpPr>
          <p:cNvPr id="8" name="矩形 7">
            <a:extLst>
              <a:ext uri="{FF2B5EF4-FFF2-40B4-BE49-F238E27FC236}">
                <a16:creationId xmlns="" xmlns:a16="http://schemas.microsoft.com/office/drawing/2014/main" id="{B46A5D06-F61C-4CB7-ADB0-7E1BAAF1D24D}"/>
              </a:ext>
            </a:extLst>
          </p:cNvPr>
          <p:cNvSpPr/>
          <p:nvPr/>
        </p:nvSpPr>
        <p:spPr>
          <a:xfrm>
            <a:off x="5777887" y="1790021"/>
            <a:ext cx="3366113" cy="2554545"/>
          </a:xfrm>
          <a:prstGeom prst="rect">
            <a:avLst/>
          </a:prstGeom>
        </p:spPr>
        <p:txBody>
          <a:bodyPr wrap="square">
            <a:spAutoFit/>
          </a:bodyPr>
          <a:lstStyle/>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main(){</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a=2;</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b=string(“233”);</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c=</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a+b</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return 0;</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4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ts val="24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2166454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引用与复制：复习题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02</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、给定类如下，写出代码的准确输出</a:t>
            </a:r>
            <a:endPar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endParaRPr>
          </a:p>
        </p:txBody>
      </p:sp>
      <p:sp>
        <p:nvSpPr>
          <p:cNvPr id="9" name="矩形 8">
            <a:extLst>
              <a:ext uri="{FF2B5EF4-FFF2-40B4-BE49-F238E27FC236}">
                <a16:creationId xmlns="" xmlns:a16="http://schemas.microsoft.com/office/drawing/2014/main" id="{1700E785-C469-413F-A9F9-2E56D39EBA79}"/>
              </a:ext>
            </a:extLst>
          </p:cNvPr>
          <p:cNvSpPr/>
          <p:nvPr/>
        </p:nvSpPr>
        <p:spPr>
          <a:xfrm>
            <a:off x="0" y="1687354"/>
            <a:ext cx="5620467" cy="5170646"/>
          </a:xfrm>
          <a:prstGeom prst="rect">
            <a:avLst/>
          </a:prstGeom>
        </p:spPr>
        <p:txBody>
          <a:bodyPr wrap="square">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#include &lt;iostream&gt;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using namespace std;</a:t>
            </a:r>
          </a:p>
          <a:p>
            <a:pPr marL="0" marR="0" lvl="0" indent="0" algn="l" defTabSz="457200" rtl="0" eaLnBrk="1" fontAlgn="auto" latinLnBrk="0" hangingPunct="1">
              <a:lnSpc>
                <a:spcPts val="22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class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string s;</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public:</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to_string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p>
          <a:p>
            <a:pPr lvl="0" eaLnBrk="1" fontAlgn="auto" hangingPunct="1">
              <a:lnSpc>
                <a:spcPts val="2200"/>
              </a:lnSpc>
              <a:spcBef>
                <a:spcPts val="0"/>
              </a:spcBef>
              <a:spcAft>
                <a:spcPts val="0"/>
              </a:spcAf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smtClean="0">
                <a:ln>
                  <a:noFill/>
                </a:ln>
                <a:solidFill>
                  <a:prstClr val="black"/>
                </a:solidFill>
                <a:effectLst/>
                <a:uLnTx/>
                <a:uFillTx/>
                <a:latin typeface="Times New Roman" pitchFamily="18" charset="0"/>
                <a:ea typeface="STKaiti" charset="-122"/>
                <a:cs typeface="Times New Roman" pitchFamily="18" charset="0"/>
              </a:rPr>
              <a:t>&lt;&lt;"</a:t>
            </a:r>
            <a:r>
              <a:rPr kumimoji="0" lang="en-US" altLang="zh-CN" sz="2000" b="0" i="0" u="none" strike="noStrike" kern="1200" cap="none" spc="0" normalizeH="0" baseline="0" noProof="0" dirty="0" err="1" smtClean="0">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smtClean="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init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lang="en-US" altLang="zh-CN" sz="2000" dirty="0" err="1">
                <a:solidFill>
                  <a:prstClr val="black"/>
                </a:solidFill>
                <a:latin typeface="Times New Roman" pitchFamily="18" charset="0"/>
                <a:ea typeface="STKaiti" charset="-122"/>
                <a:cs typeface="Times New Roman" pitchFamily="18" charset="0"/>
              </a:rPr>
              <a:t>int</a:t>
            </a:r>
            <a:r>
              <a:rPr lang="en-US" altLang="zh-CN" sz="2000" dirty="0">
                <a:solidFill>
                  <a:prstClr val="black"/>
                </a:solidFill>
                <a:latin typeface="Times New Roman" pitchFamily="18" charset="0"/>
                <a:ea typeface="STKaiti" charset="-122"/>
                <a:cs typeface="Times New Roman" pitchFamily="18" charset="0"/>
              </a:rPr>
              <a:t>"&lt;&lt;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s&lt;&lt;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(string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lvl="0" eaLnBrk="1" fontAlgn="auto" hangingPunct="1">
              <a:lnSpc>
                <a:spcPts val="2200"/>
              </a:lnSpc>
              <a:spcBef>
                <a:spcPts val="0"/>
              </a:spcBef>
              <a:spcAft>
                <a:spcPts val="0"/>
              </a:spcAf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lang="en-US" altLang="zh-CN" sz="2000" dirty="0">
                <a:solidFill>
                  <a:prstClr val="black"/>
                </a:solidFill>
                <a:latin typeface="Times New Roman" pitchFamily="18" charset="0"/>
                <a:ea typeface="STKaiti" charset="-122"/>
                <a:cs typeface="Times New Roman" pitchFamily="18" charset="0"/>
              </a:rPr>
              <a:t>&lt;&lt;"</a:t>
            </a:r>
            <a:r>
              <a:rPr lang="en-US" altLang="zh-CN" sz="2000" dirty="0" err="1">
                <a:solidFill>
                  <a:prstClr val="black"/>
                </a:solidFill>
                <a:latin typeface="Times New Roman" pitchFamily="18" charset="0"/>
                <a:ea typeface="STKaiti" charset="-122"/>
                <a:cs typeface="Times New Roman" pitchFamily="18" charset="0"/>
              </a:rPr>
              <a:t>MyString</a:t>
            </a:r>
            <a:r>
              <a:rPr lang="en-US" altLang="zh-CN" sz="2000" dirty="0">
                <a:solidFill>
                  <a:prstClr val="black"/>
                </a:solidFill>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init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lang="en-US" altLang="zh-CN" sz="2000" dirty="0">
                <a:solidFill>
                  <a:prstClr val="black"/>
                </a:solidFill>
                <a:latin typeface="Times New Roman" pitchFamily="18" charset="0"/>
                <a:ea typeface="STKaiti" charset="-122"/>
                <a:cs typeface="Times New Roman" pitchFamily="18" charset="0"/>
              </a:rPr>
              <a:t>string" </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&lt;&lt;s&lt;&lt;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operator int() const{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int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=std::</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stoi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(s);//transform string to int</a:t>
            </a:r>
          </a:p>
          <a:p>
            <a:pPr lvl="0" eaLnBrk="1" fontAlgn="auto" hangingPunct="1">
              <a:lnSpc>
                <a:spcPts val="2200"/>
              </a:lnSpc>
              <a:spcBef>
                <a:spcPts val="0"/>
              </a:spcBef>
              <a:spcAft>
                <a:spcPts val="0"/>
              </a:spcAf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lang="en-US" altLang="zh-CN" sz="2000" dirty="0">
                <a:solidFill>
                  <a:prstClr val="black"/>
                </a:solidFill>
                <a:latin typeface="Times New Roman" pitchFamily="18" charset="0"/>
                <a:ea typeface="STKaiti" charset="-122"/>
                <a:cs typeface="Times New Roman" pitchFamily="18" charset="0"/>
              </a:rPr>
              <a:t>&lt;&lt;"transform </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to </a:t>
            </a:r>
            <a:r>
              <a:rPr lang="en-US" altLang="zh-CN" sz="2000" dirty="0" err="1">
                <a:solidFill>
                  <a:prstClr val="black"/>
                </a:solidFill>
                <a:latin typeface="Times New Roman" pitchFamily="18" charset="0"/>
                <a:ea typeface="STKaiti" charset="-122"/>
                <a:cs typeface="Times New Roman" pitchFamily="18" charset="0"/>
              </a:rPr>
              <a:t>int</a:t>
            </a:r>
            <a:r>
              <a:rPr lang="en-US" altLang="zh-CN" sz="2000" dirty="0">
                <a:solidFill>
                  <a:prstClr val="black"/>
                </a:solidFill>
                <a:latin typeface="Times New Roman" pitchFamily="18" charset="0"/>
                <a:ea typeface="STKaiti" charset="-122"/>
                <a:cs typeface="Times New Roman" pitchFamily="18" charset="0"/>
              </a:rPr>
              <a:t>"&lt;&lt;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&lt;&lt;</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return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i</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p>
          <a:p>
            <a:pPr marL="0" marR="0" lvl="0" indent="0" algn="l" defTabSz="457200" rtl="0" eaLnBrk="1" fontAlgn="auto" latinLnBrk="0" hangingPunct="1">
              <a:lnSpc>
                <a:spcPts val="22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p:txBody>
      </p:sp>
      <p:cxnSp>
        <p:nvCxnSpPr>
          <p:cNvPr id="7" name="直接连接符 6">
            <a:extLst>
              <a:ext uri="{FF2B5EF4-FFF2-40B4-BE49-F238E27FC236}">
                <a16:creationId xmlns="" xmlns:a16="http://schemas.microsoft.com/office/drawing/2014/main" id="{DF5F3B98-A26D-485A-88DB-C6F9E18F37C3}"/>
              </a:ext>
            </a:extLst>
          </p:cNvPr>
          <p:cNvCxnSpPr/>
          <p:nvPr/>
        </p:nvCxnSpPr>
        <p:spPr>
          <a:xfrm>
            <a:off x="5365224" y="1844824"/>
            <a:ext cx="0" cy="4808630"/>
          </a:xfrm>
          <a:prstGeom prst="line">
            <a:avLst/>
          </a:prstGeom>
          <a:noFill/>
          <a:ln w="25400" cap="flat" cmpd="sng" algn="ctr">
            <a:solidFill>
              <a:srgbClr val="1D6FA9"/>
            </a:solidFill>
            <a:prstDash val="dash"/>
            <a:miter lim="800000"/>
          </a:ln>
          <a:effectLst/>
        </p:spPr>
      </p:cxnSp>
      <p:sp>
        <p:nvSpPr>
          <p:cNvPr id="8" name="矩形 7">
            <a:extLst>
              <a:ext uri="{FF2B5EF4-FFF2-40B4-BE49-F238E27FC236}">
                <a16:creationId xmlns="" xmlns:a16="http://schemas.microsoft.com/office/drawing/2014/main" id="{B46A5D06-F61C-4CB7-ADB0-7E1BAAF1D24D}"/>
              </a:ext>
            </a:extLst>
          </p:cNvPr>
          <p:cNvSpPr/>
          <p:nvPr/>
        </p:nvSpPr>
        <p:spPr>
          <a:xfrm>
            <a:off x="5777887" y="1790021"/>
            <a:ext cx="3366113" cy="4708981"/>
          </a:xfrm>
          <a:prstGeom prst="rect">
            <a:avLst/>
          </a:prstGeom>
        </p:spPr>
        <p:txBody>
          <a:bodyPr wrap="square">
            <a:spAutoFit/>
          </a:bodyPr>
          <a:lstStyle/>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main(){</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a=2;</a:t>
            </a:r>
          </a:p>
          <a:p>
            <a:pPr lvl="0" eaLnBrk="1" fontAlgn="auto" hangingPunct="1">
              <a:lnSpc>
                <a:spcPts val="2400"/>
              </a:lnSpc>
              <a:spcBef>
                <a:spcPts val="0"/>
              </a:spcBef>
              <a:spcAft>
                <a:spcPts val="0"/>
              </a:spcAf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b=string</a:t>
            </a:r>
            <a:r>
              <a:rPr lang="en-US" altLang="zh-CN" sz="2000" dirty="0">
                <a:solidFill>
                  <a:prstClr val="black"/>
                </a:solidFill>
                <a:latin typeface="Times New Roman" pitchFamily="18" charset="0"/>
                <a:ea typeface="STKaiti" charset="-122"/>
                <a:cs typeface="Times New Roman" pitchFamily="18" charset="0"/>
              </a:rPr>
              <a:t>("</a:t>
            </a:r>
            <a:r>
              <a:rPr lang="en-US" altLang="zh-CN" sz="2000" dirty="0" smtClean="0">
                <a:solidFill>
                  <a:prstClr val="black"/>
                </a:solidFill>
                <a:latin typeface="Times New Roman" pitchFamily="18" charset="0"/>
                <a:ea typeface="STKaiti" charset="-122"/>
                <a:cs typeface="Times New Roman" pitchFamily="18" charset="0"/>
              </a:rPr>
              <a:t>233</a:t>
            </a:r>
            <a:r>
              <a:rPr lang="en-US" altLang="zh-CN" sz="2000" dirty="0">
                <a:solidFill>
                  <a:prstClr val="black"/>
                </a:solidFill>
                <a:latin typeface="Times New Roman" pitchFamily="18" charset="0"/>
                <a:ea typeface="STKaiti" charset="-122"/>
                <a:cs typeface="Times New Roman" pitchFamily="18" charset="0"/>
              </a:rPr>
              <a:t>");</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c=</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a+b</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return 0;</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ts val="24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ts val="24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srgbClr val="FF0000"/>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srgbClr val="FF0000"/>
                </a:solidFill>
                <a:effectLst/>
                <a:uLnTx/>
                <a:uFillTx/>
                <a:latin typeface="Times New Roman" pitchFamily="18" charset="0"/>
                <a:ea typeface="STKaiti" charset="-122"/>
                <a:cs typeface="Times New Roman" pitchFamily="18" charset="0"/>
              </a:rPr>
              <a:t>init</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 int 2</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srgbClr val="FF0000"/>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srgbClr val="FF0000"/>
                </a:solidFill>
                <a:effectLst/>
                <a:uLnTx/>
                <a:uFillTx/>
                <a:latin typeface="Times New Roman" pitchFamily="18" charset="0"/>
                <a:ea typeface="STKaiti" charset="-122"/>
                <a:cs typeface="Times New Roman" pitchFamily="18" charset="0"/>
              </a:rPr>
              <a:t>init</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 string 233</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transform to int 2</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transform to int 233</a:t>
            </a:r>
          </a:p>
          <a:p>
            <a:pPr marL="0" marR="0" lvl="0" indent="0" algn="l" defTabSz="457200" rtl="0" eaLnBrk="1" fontAlgn="auto" latinLnBrk="0" hangingPunct="1">
              <a:lnSpc>
                <a:spcPts val="24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srgbClr val="FF0000"/>
                </a:solidFill>
                <a:effectLst/>
                <a:uLnTx/>
                <a:uFillTx/>
                <a:latin typeface="Times New Roman" pitchFamily="18" charset="0"/>
                <a:ea typeface="STKaiti" charset="-122"/>
                <a:cs typeface="Times New Roman" pitchFamily="18" charset="0"/>
              </a:rPr>
              <a:t>MyString</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srgbClr val="FF0000"/>
                </a:solidFill>
                <a:effectLst/>
                <a:uLnTx/>
                <a:uFillTx/>
                <a:latin typeface="Times New Roman" pitchFamily="18" charset="0"/>
                <a:ea typeface="STKaiti" charset="-122"/>
                <a:cs typeface="Times New Roman" pitchFamily="18" charset="0"/>
              </a:rPr>
              <a:t>init</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 int 235</a:t>
            </a:r>
          </a:p>
          <a:p>
            <a:pPr marL="0" marR="0" lvl="0" indent="0" algn="l" defTabSz="457200" rtl="0" eaLnBrk="1" fontAlgn="auto" latinLnBrk="0" hangingPunct="1">
              <a:lnSpc>
                <a:spcPts val="24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ts val="24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（第</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3,4</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行输出可交换顺序）</a:t>
            </a: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446939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引用与复制：复习题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138499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03</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、下面的程序是否会出现编译错误？如果会，说明含标号的语句中哪句会导致编译错误，以及出错的理由；如果不会，写出该程序的运行结果。</a:t>
            </a:r>
            <a:endPar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endParaRPr>
          </a:p>
        </p:txBody>
      </p:sp>
      <p:sp>
        <p:nvSpPr>
          <p:cNvPr id="9" name="矩形 8">
            <a:extLst>
              <a:ext uri="{FF2B5EF4-FFF2-40B4-BE49-F238E27FC236}">
                <a16:creationId xmlns="" xmlns:a16="http://schemas.microsoft.com/office/drawing/2014/main" id="{1700E785-C469-413F-A9F9-2E56D39EBA79}"/>
              </a:ext>
            </a:extLst>
          </p:cNvPr>
          <p:cNvSpPr/>
          <p:nvPr/>
        </p:nvSpPr>
        <p:spPr>
          <a:xfrm>
            <a:off x="683066" y="3175579"/>
            <a:ext cx="4682158" cy="347787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#include &lt;iostream&gt;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using namespace std;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void f(int&amp; 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&lt;&lt; “left” &lt;&lt; x &lt;&lt;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void  f(int&amp;&amp; 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&lt;&lt; “right” &lt;&lt; x &lt;&lt;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int&amp; y = x; // (2)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const int&amp; z = y + 2017;//(3)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f(z); //(4)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p:txBody>
      </p:sp>
      <p:cxnSp>
        <p:nvCxnSpPr>
          <p:cNvPr id="7" name="直接连接符 6">
            <a:extLst>
              <a:ext uri="{FF2B5EF4-FFF2-40B4-BE49-F238E27FC236}">
                <a16:creationId xmlns="" xmlns:a16="http://schemas.microsoft.com/office/drawing/2014/main" id="{DF5F3B98-A26D-485A-88DB-C6F9E18F37C3}"/>
              </a:ext>
            </a:extLst>
          </p:cNvPr>
          <p:cNvCxnSpPr/>
          <p:nvPr/>
        </p:nvCxnSpPr>
        <p:spPr>
          <a:xfrm>
            <a:off x="5365224" y="2939810"/>
            <a:ext cx="0" cy="3713644"/>
          </a:xfrm>
          <a:prstGeom prst="line">
            <a:avLst/>
          </a:prstGeom>
          <a:noFill/>
          <a:ln w="25400" cap="flat" cmpd="sng" algn="ctr">
            <a:solidFill>
              <a:srgbClr val="1D6FA9"/>
            </a:solidFill>
            <a:prstDash val="dash"/>
            <a:miter lim="800000"/>
          </a:ln>
          <a:effectLst/>
        </p:spPr>
      </p:cxnSp>
      <p:sp>
        <p:nvSpPr>
          <p:cNvPr id="10" name="矩形 9">
            <a:extLst>
              <a:ext uri="{FF2B5EF4-FFF2-40B4-BE49-F238E27FC236}">
                <a16:creationId xmlns="" xmlns:a16="http://schemas.microsoft.com/office/drawing/2014/main" id="{B3892DF4-0F3B-4E8E-8E80-38B6F879FC28}"/>
              </a:ext>
            </a:extLst>
          </p:cNvPr>
          <p:cNvSpPr/>
          <p:nvPr/>
        </p:nvSpPr>
        <p:spPr>
          <a:xfrm>
            <a:off x="5777887" y="3175579"/>
            <a:ext cx="3366113" cy="163121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main(){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f(2018);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return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93347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引用与复制：复习题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138499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03</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、下面的程序是否会出现编译错误？如果会，说明含标号的语句中哪句会导致编译错误，以及出错的理由；如果不会，写出该程序的运行结果。</a:t>
            </a:r>
            <a:endPar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endParaRPr>
          </a:p>
        </p:txBody>
      </p:sp>
      <p:sp>
        <p:nvSpPr>
          <p:cNvPr id="9" name="矩形 8">
            <a:extLst>
              <a:ext uri="{FF2B5EF4-FFF2-40B4-BE49-F238E27FC236}">
                <a16:creationId xmlns="" xmlns:a16="http://schemas.microsoft.com/office/drawing/2014/main" id="{1700E785-C469-413F-A9F9-2E56D39EBA79}"/>
              </a:ext>
            </a:extLst>
          </p:cNvPr>
          <p:cNvSpPr/>
          <p:nvPr/>
        </p:nvSpPr>
        <p:spPr>
          <a:xfrm>
            <a:off x="683066" y="3175579"/>
            <a:ext cx="4682158" cy="347787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#include &lt;iostream&gt;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using namespace std;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void f(int&amp; x){</a:t>
            </a:r>
          </a:p>
          <a:p>
            <a:pPr lvl="0" eaLnBrk="1" fontAlgn="auto" hangingPunct="1">
              <a:spcBef>
                <a:spcPts val="0"/>
              </a:spcBef>
              <a:spcAft>
                <a:spcPts val="0"/>
              </a:spcAf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&lt;&lt; </a:t>
            </a:r>
            <a:r>
              <a:rPr lang="en-US" altLang="zh-CN" sz="2000" dirty="0">
                <a:solidFill>
                  <a:prstClr val="black"/>
                </a:solidFill>
                <a:latin typeface="Times New Roman" pitchFamily="18" charset="0"/>
                <a:ea typeface="STKaiti" charset="-122"/>
                <a:cs typeface="Times New Roman" pitchFamily="18" charset="0"/>
              </a:rPr>
              <a:t>"</a:t>
            </a:r>
            <a:r>
              <a:rPr lang="en-US" altLang="zh-CN" sz="2000" dirty="0" smtClean="0">
                <a:solidFill>
                  <a:prstClr val="black"/>
                </a:solidFill>
                <a:latin typeface="Times New Roman" pitchFamily="18" charset="0"/>
                <a:ea typeface="STKaiti" charset="-122"/>
                <a:cs typeface="Times New Roman" pitchFamily="18" charset="0"/>
              </a:rPr>
              <a:t>left</a:t>
            </a:r>
            <a:r>
              <a:rPr lang="en-US" altLang="zh-CN" sz="2000" dirty="0">
                <a:solidFill>
                  <a:prstClr val="black"/>
                </a:solidFill>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&lt;&lt; x &lt;&lt;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void  f(int&amp;&amp; x) {</a:t>
            </a:r>
          </a:p>
          <a:p>
            <a:pPr lvl="0" eaLnBrk="1" fontAlgn="auto" hangingPunct="1">
              <a:spcBef>
                <a:spcPts val="0"/>
              </a:spcBef>
              <a:spcAft>
                <a:spcPts val="0"/>
              </a:spcAf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cout</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&lt;&lt; </a:t>
            </a:r>
            <a:r>
              <a:rPr lang="en-US" altLang="zh-CN" sz="2000" dirty="0">
                <a:solidFill>
                  <a:prstClr val="black"/>
                </a:solidFill>
                <a:latin typeface="Times New Roman" pitchFamily="18" charset="0"/>
                <a:ea typeface="STKaiti" charset="-122"/>
                <a:cs typeface="Times New Roman" pitchFamily="18" charset="0"/>
              </a:rPr>
              <a:t>"</a:t>
            </a:r>
            <a:r>
              <a:rPr lang="en-US" altLang="zh-CN" sz="2000" dirty="0" smtClean="0">
                <a:solidFill>
                  <a:prstClr val="black"/>
                </a:solidFill>
                <a:latin typeface="Times New Roman" pitchFamily="18" charset="0"/>
                <a:ea typeface="STKaiti" charset="-122"/>
                <a:cs typeface="Times New Roman" pitchFamily="18" charset="0"/>
              </a:rPr>
              <a:t>right</a:t>
            </a:r>
            <a:r>
              <a:rPr lang="en-US" altLang="zh-CN" sz="2000" dirty="0">
                <a:solidFill>
                  <a:prstClr val="black"/>
                </a:solidFill>
                <a:latin typeface="Times New Roman" pitchFamily="18" charset="0"/>
                <a:ea typeface="STKaiti" charset="-122"/>
                <a:cs typeface="Times New Roman" pitchFamily="18" charset="0"/>
              </a:rPr>
              <a:t>" </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&lt;&lt; x &lt;&lt;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endl</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int&amp; y = x; </a:t>
            </a:r>
            <a:r>
              <a:rPr kumimoji="0" lang="en-US" altLang="zh-CN" sz="2000" b="0" i="0" u="none" strike="noStrike" kern="1200" cap="none" spc="0" normalizeH="0" baseline="0" noProof="0" dirty="0">
                <a:ln>
                  <a:noFill/>
                </a:ln>
                <a:solidFill>
                  <a:srgbClr val="008000"/>
                </a:solidFill>
                <a:effectLst/>
                <a:uLnTx/>
                <a:uFillTx/>
                <a:latin typeface="Times New Roman" pitchFamily="18" charset="0"/>
                <a:ea typeface="STKaiti" charset="-122"/>
                <a:cs typeface="Times New Roman" pitchFamily="18" charset="0"/>
              </a:rPr>
              <a:t>// (2)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const int&amp; z = y + 2017;</a:t>
            </a:r>
            <a:r>
              <a:rPr kumimoji="0" lang="en-US" altLang="zh-CN" sz="2000" b="0" i="0" u="none" strike="noStrike" kern="1200" cap="none" spc="0" normalizeH="0" baseline="0" noProof="0" dirty="0">
                <a:ln>
                  <a:noFill/>
                </a:ln>
                <a:solidFill>
                  <a:srgbClr val="008000"/>
                </a:solidFill>
                <a:effectLst/>
                <a:uLnTx/>
                <a:uFillTx/>
                <a:latin typeface="Times New Roman" pitchFamily="18" charset="0"/>
                <a:ea typeface="STKaiti" charset="-122"/>
                <a:cs typeface="Times New Roman" pitchFamily="18" charset="0"/>
              </a:rPr>
              <a:t>//(3)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f(z); </a:t>
            </a:r>
            <a:r>
              <a:rPr kumimoji="0" lang="en-US" altLang="zh-CN" sz="2000" b="0" i="0" u="none" strike="noStrike" kern="1200" cap="none" spc="0" normalizeH="0" baseline="0" noProof="0" dirty="0">
                <a:ln>
                  <a:noFill/>
                </a:ln>
                <a:solidFill>
                  <a:srgbClr val="008000"/>
                </a:solidFill>
                <a:effectLst/>
                <a:uLnTx/>
                <a:uFillTx/>
                <a:latin typeface="Times New Roman" pitchFamily="18" charset="0"/>
                <a:ea typeface="STKaiti" charset="-122"/>
                <a:cs typeface="Times New Roman" pitchFamily="18" charset="0"/>
              </a:rPr>
              <a:t>//(4)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p:txBody>
      </p:sp>
      <p:cxnSp>
        <p:nvCxnSpPr>
          <p:cNvPr id="7" name="直接连接符 6">
            <a:extLst>
              <a:ext uri="{FF2B5EF4-FFF2-40B4-BE49-F238E27FC236}">
                <a16:creationId xmlns="" xmlns:a16="http://schemas.microsoft.com/office/drawing/2014/main" id="{DF5F3B98-A26D-485A-88DB-C6F9E18F37C3}"/>
              </a:ext>
            </a:extLst>
          </p:cNvPr>
          <p:cNvCxnSpPr/>
          <p:nvPr/>
        </p:nvCxnSpPr>
        <p:spPr>
          <a:xfrm>
            <a:off x="5365224" y="2939810"/>
            <a:ext cx="0" cy="3713644"/>
          </a:xfrm>
          <a:prstGeom prst="line">
            <a:avLst/>
          </a:prstGeom>
          <a:noFill/>
          <a:ln w="25400" cap="flat" cmpd="sng" algn="ctr">
            <a:solidFill>
              <a:srgbClr val="1D6FA9"/>
            </a:solidFill>
            <a:prstDash val="dash"/>
            <a:miter lim="800000"/>
          </a:ln>
          <a:effectLst/>
        </p:spPr>
      </p:cxnSp>
      <p:sp>
        <p:nvSpPr>
          <p:cNvPr id="8" name="矩形 7">
            <a:extLst>
              <a:ext uri="{FF2B5EF4-FFF2-40B4-BE49-F238E27FC236}">
                <a16:creationId xmlns="" xmlns:a16="http://schemas.microsoft.com/office/drawing/2014/main" id="{B46A5D06-F61C-4CB7-ADB0-7E1BAAF1D24D}"/>
              </a:ext>
            </a:extLst>
          </p:cNvPr>
          <p:cNvSpPr/>
          <p:nvPr/>
        </p:nvSpPr>
        <p:spPr>
          <a:xfrm>
            <a:off x="5777887" y="3175579"/>
            <a:ext cx="3366113" cy="255454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main(){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f(2018); </a:t>
            </a:r>
            <a:r>
              <a:rPr kumimoji="0" lang="en-US" altLang="zh-CN" sz="2000" b="0" i="0" u="none" strike="noStrike" kern="1200" cap="none" spc="0" normalizeH="0" baseline="0" noProof="0" dirty="0">
                <a:ln>
                  <a:noFill/>
                </a:ln>
                <a:solidFill>
                  <a:srgbClr val="008000"/>
                </a:solidFill>
                <a:effectLst/>
                <a:uLnTx/>
                <a:uFillTx/>
                <a:latin typeface="Times New Roman" pitchFamily="18" charset="0"/>
                <a:ea typeface="STKaiti" charset="-122"/>
                <a:cs typeface="Times New Roman" pitchFamily="18" charset="0"/>
              </a:rPr>
              <a:t>//(1)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return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会，标号为（</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4</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）的语句会导致编译错误，因为不存在</a:t>
            </a:r>
            <a:r>
              <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f(const int&amp;)</a:t>
            </a:r>
            <a:r>
              <a:rPr kumimoji="0" lang="zh-CN" altLang="en-US"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rPr>
              <a:t>的函数与其匹配</a:t>
            </a:r>
            <a:endParaRPr kumimoji="0" lang="en-US" altLang="zh-CN" sz="2000" b="0" i="0" u="none" strike="noStrike" kern="1200" cap="none" spc="0" normalizeH="0" baseline="0" noProof="0" dirty="0">
              <a:ln>
                <a:noFill/>
              </a:ln>
              <a:solidFill>
                <a:srgbClr val="FF0000"/>
              </a:solidFill>
              <a:effectLst/>
              <a:uLnTx/>
              <a:uFillTx/>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595680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期中内容回顾</a:t>
            </a:r>
          </a:p>
        </p:txBody>
      </p:sp>
      <p:sp>
        <p:nvSpPr>
          <p:cNvPr id="7" name="矩形 6"/>
          <p:cNvSpPr/>
          <p:nvPr/>
        </p:nvSpPr>
        <p:spPr>
          <a:xfrm>
            <a:off x="683568" y="1268760"/>
            <a:ext cx="8730764" cy="3970318"/>
          </a:xfrm>
          <a:prstGeom prst="rect">
            <a:avLst/>
          </a:prstGeom>
        </p:spPr>
        <p:txBody>
          <a:bodyPr wrap="square">
            <a:spAutoFit/>
          </a:bodyPr>
          <a:lstStyle/>
          <a:p>
            <a:pPr marL="342900" indent="-342900">
              <a:lnSpc>
                <a:spcPct val="150000"/>
              </a:lnSpc>
              <a:buFont typeface="Wingdings" pitchFamily="2" charset="2"/>
              <a:buChar char="l"/>
            </a:pPr>
            <a:r>
              <a:rPr lang="zh-CN" altLang="en-US" sz="2800" dirty="0">
                <a:latin typeface="STKaiti" charset="-122"/>
                <a:ea typeface="STKaiti" charset="-122"/>
                <a:cs typeface="STKaiti" charset="-122"/>
              </a:rPr>
              <a:t>封装与接口</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创建与销毁</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引用与复制</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solidFill>
                  <a:srgbClr val="FF0000"/>
                </a:solidFill>
                <a:latin typeface="STKaiti" charset="-122"/>
                <a:ea typeface="STKaiti" charset="-122"/>
                <a:cs typeface="STKaiti" charset="-122"/>
              </a:rPr>
              <a:t>组合与继承</a:t>
            </a:r>
            <a:endParaRPr lang="en-US" altLang="zh-CN" sz="2800" dirty="0">
              <a:solidFill>
                <a:srgbClr val="FF0000"/>
              </a:solidFill>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虚函数与多态</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模板与</a:t>
            </a:r>
            <a:r>
              <a:rPr lang="en-US" altLang="zh-CN" sz="2800" dirty="0">
                <a:latin typeface="STKaiti" charset="-122"/>
                <a:ea typeface="STKaiti" charset="-122"/>
                <a:cs typeface="STKaiti" charset="-122"/>
              </a:rPr>
              <a:t>STL</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35</a:t>
            </a:fld>
            <a:endParaRPr lang="en-US" altLang="zh-CN"/>
          </a:p>
        </p:txBody>
      </p:sp>
    </p:spTree>
    <p:extLst>
      <p:ext uri="{BB962C8B-B14F-4D97-AF65-F5344CB8AC3E}">
        <p14:creationId xmlns:p14="http://schemas.microsoft.com/office/powerpoint/2010/main" val="2158859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970597-7110-4883-96BE-FB5F6E1F1AAD}"/>
              </a:ext>
            </a:extLst>
          </p:cNvPr>
          <p:cNvSpPr>
            <a:spLocks noGrp="1"/>
          </p:cNvSpPr>
          <p:nvPr>
            <p:ph type="title"/>
          </p:nvPr>
        </p:nvSpPr>
        <p:spPr/>
        <p:txBody>
          <a:bodyPr/>
          <a:lstStyle/>
          <a:p>
            <a:r>
              <a:rPr lang="zh-CN" altLang="en-US" dirty="0"/>
              <a:t>组合</a:t>
            </a:r>
          </a:p>
        </p:txBody>
      </p:sp>
      <p:sp>
        <p:nvSpPr>
          <p:cNvPr id="3" name="内容占位符 2">
            <a:extLst>
              <a:ext uri="{FF2B5EF4-FFF2-40B4-BE49-F238E27FC236}">
                <a16:creationId xmlns="" xmlns:a16="http://schemas.microsoft.com/office/drawing/2014/main" id="{57F657C9-C487-404D-B192-C57579AFD0AC}"/>
              </a:ext>
            </a:extLst>
          </p:cNvPr>
          <p:cNvSpPr>
            <a:spLocks noGrp="1"/>
          </p:cNvSpPr>
          <p:nvPr>
            <p:ph idx="1"/>
          </p:nvPr>
        </p:nvSpPr>
        <p:spPr>
          <a:xfrm>
            <a:off x="628650" y="1340768"/>
            <a:ext cx="8047806" cy="4749029"/>
          </a:xfrm>
        </p:spPr>
        <p:txBody>
          <a:bodyPr/>
          <a:lstStyle/>
          <a:p>
            <a:r>
              <a:rPr lang="en-US" altLang="zh-CN" sz="2400" dirty="0"/>
              <a:t>has-a</a:t>
            </a:r>
            <a:r>
              <a:rPr lang="zh-CN" altLang="en-US" sz="2400" dirty="0"/>
              <a:t>：整体</a:t>
            </a:r>
            <a:r>
              <a:rPr lang="en-US" altLang="zh-CN" sz="2400" dirty="0"/>
              <a:t>—</a:t>
            </a:r>
            <a:r>
              <a:rPr lang="zh-CN" altLang="en-US" sz="2400" dirty="0"/>
              <a:t>部分关系</a:t>
            </a:r>
            <a:endParaRPr lang="en-US" altLang="zh-CN" sz="2400" dirty="0"/>
          </a:p>
          <a:p>
            <a:pPr lvl="1"/>
            <a:r>
              <a:rPr kumimoji="1" lang="zh-CN" altLang="en-US" sz="2000" dirty="0"/>
              <a:t>已有类的对象作为新类的</a:t>
            </a:r>
            <a:r>
              <a:rPr kumimoji="1" lang="zh-CN" altLang="en-US" sz="2000" dirty="0">
                <a:solidFill>
                  <a:srgbClr val="FF0000"/>
                </a:solidFill>
              </a:rPr>
              <a:t>公有</a:t>
            </a:r>
            <a:r>
              <a:rPr kumimoji="1" lang="en-US" altLang="zh-CN" sz="2000" dirty="0">
                <a:solidFill>
                  <a:srgbClr val="FF0000"/>
                </a:solidFill>
              </a:rPr>
              <a:t>/</a:t>
            </a:r>
            <a:r>
              <a:rPr kumimoji="1" lang="zh-CN" altLang="en-US" sz="2000" dirty="0">
                <a:solidFill>
                  <a:srgbClr val="FF0000"/>
                </a:solidFill>
              </a:rPr>
              <a:t>私有</a:t>
            </a:r>
            <a:r>
              <a:rPr kumimoji="1" lang="zh-CN" altLang="en-US" sz="2000" dirty="0"/>
              <a:t>数据成员</a:t>
            </a:r>
            <a:endParaRPr kumimoji="1" lang="en-US" altLang="zh-CN" sz="2000" dirty="0"/>
          </a:p>
          <a:p>
            <a:endParaRPr lang="en-US" altLang="zh-CN" dirty="0"/>
          </a:p>
          <a:p>
            <a:r>
              <a:rPr lang="zh-CN" altLang="en-US" sz="2400" dirty="0"/>
              <a:t>构造与析构</a:t>
            </a:r>
            <a:endParaRPr lang="en-US" altLang="zh-CN" sz="2400" dirty="0"/>
          </a:p>
          <a:p>
            <a:pPr lvl="1"/>
            <a:r>
              <a:rPr lang="zh-CN" altLang="en-US" sz="2000" dirty="0"/>
              <a:t>子对象构造时若需要参数，应在</a:t>
            </a:r>
            <a:r>
              <a:rPr lang="zh-CN" altLang="en-US" sz="2000" dirty="0">
                <a:solidFill>
                  <a:srgbClr val="FF0000"/>
                </a:solidFill>
              </a:rPr>
              <a:t>当前类的构造函数的初始化列表</a:t>
            </a:r>
            <a:r>
              <a:rPr lang="zh-CN" altLang="en-US" sz="2000" dirty="0"/>
              <a:t>中进行</a:t>
            </a:r>
            <a:endParaRPr lang="en-US" altLang="zh-CN" sz="2000" dirty="0"/>
          </a:p>
          <a:p>
            <a:pPr lvl="1"/>
            <a:r>
              <a:rPr lang="zh-CN" altLang="en-US" sz="2000" dirty="0"/>
              <a:t>构造次序：先子对象，再当前对象。子对象的构造按照类中声明的次序进行</a:t>
            </a:r>
            <a:endParaRPr lang="en-US" altLang="zh-CN" sz="2000" dirty="0"/>
          </a:p>
          <a:p>
            <a:pPr lvl="1"/>
            <a:r>
              <a:rPr lang="zh-CN" altLang="en-US" sz="2000" dirty="0"/>
              <a:t>析构次序：与构造次序相反</a:t>
            </a:r>
          </a:p>
        </p:txBody>
      </p:sp>
      <p:sp>
        <p:nvSpPr>
          <p:cNvPr id="4" name="灯片编号占位符 3">
            <a:extLst>
              <a:ext uri="{FF2B5EF4-FFF2-40B4-BE49-F238E27FC236}">
                <a16:creationId xmlns=""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solidFill>
                  <a:prstClr val="black">
                    <a:tint val="75000"/>
                  </a:prstClr>
                </a:solidFill>
              </a:rPr>
              <a:pPr>
                <a:defRPr/>
              </a:pPr>
              <a:t>36</a:t>
            </a:fld>
            <a:endParaRPr lang="en-US" altLang="zh-CN" dirty="0">
              <a:solidFill>
                <a:prstClr val="black">
                  <a:tint val="75000"/>
                </a:prstClr>
              </a:solidFill>
            </a:endParaRPr>
          </a:p>
        </p:txBody>
      </p:sp>
    </p:spTree>
    <p:extLst>
      <p:ext uri="{BB962C8B-B14F-4D97-AF65-F5344CB8AC3E}">
        <p14:creationId xmlns:p14="http://schemas.microsoft.com/office/powerpoint/2010/main" val="3444707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970597-7110-4883-96BE-FB5F6E1F1AAD}"/>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 xmlns:a16="http://schemas.microsoft.com/office/drawing/2014/main" id="{57F657C9-C487-404D-B192-C57579AFD0AC}"/>
              </a:ext>
            </a:extLst>
          </p:cNvPr>
          <p:cNvSpPr>
            <a:spLocks noGrp="1"/>
          </p:cNvSpPr>
          <p:nvPr>
            <p:ph idx="1"/>
          </p:nvPr>
        </p:nvSpPr>
        <p:spPr>
          <a:xfrm>
            <a:off x="628650" y="1340768"/>
            <a:ext cx="8335838" cy="4749029"/>
          </a:xfrm>
        </p:spPr>
        <p:txBody>
          <a:bodyPr/>
          <a:lstStyle/>
          <a:p>
            <a:r>
              <a:rPr lang="en-US" altLang="zh-CN" sz="2400" dirty="0"/>
              <a:t>is-a</a:t>
            </a:r>
            <a:r>
              <a:rPr lang="zh-CN" altLang="en-US" sz="2400" dirty="0"/>
              <a:t>：一般</a:t>
            </a:r>
            <a:r>
              <a:rPr lang="en-US" altLang="zh-CN" sz="2400" dirty="0"/>
              <a:t>—</a:t>
            </a:r>
            <a:r>
              <a:rPr lang="zh-CN" altLang="en-US" sz="2400" dirty="0"/>
              <a:t>特殊结构</a:t>
            </a:r>
            <a:endParaRPr lang="en-US" altLang="zh-CN" sz="2400" dirty="0"/>
          </a:p>
          <a:p>
            <a:pPr lvl="1"/>
            <a:r>
              <a:rPr kumimoji="1" lang="zh-CN" altLang="en-US" sz="2000" dirty="0"/>
              <a:t>继承方式：</a:t>
            </a:r>
            <a:r>
              <a:rPr kumimoji="1" lang="en-US" altLang="zh-CN" sz="2000" dirty="0"/>
              <a:t>private(</a:t>
            </a:r>
            <a:r>
              <a:rPr kumimoji="1" lang="zh-CN" altLang="en-US" sz="2000" dirty="0"/>
              <a:t>缺省</a:t>
            </a:r>
            <a:r>
              <a:rPr kumimoji="1" lang="en-US" altLang="zh-CN" sz="2000" dirty="0"/>
              <a:t>)</a:t>
            </a:r>
            <a:r>
              <a:rPr kumimoji="1" lang="zh-CN" altLang="en-US" sz="2000" dirty="0"/>
              <a:t>、</a:t>
            </a:r>
            <a:r>
              <a:rPr kumimoji="1" lang="en-US" altLang="zh-CN" sz="2000" dirty="0"/>
              <a:t>public</a:t>
            </a:r>
            <a:r>
              <a:rPr kumimoji="1" lang="zh-CN" altLang="en-US" sz="2000" dirty="0"/>
              <a:t>、</a:t>
            </a:r>
            <a:r>
              <a:rPr kumimoji="1" lang="en-US" altLang="zh-CN" sz="2000" dirty="0"/>
              <a:t>protected</a:t>
            </a:r>
          </a:p>
          <a:p>
            <a:endParaRPr lang="en-US" altLang="zh-CN" dirty="0"/>
          </a:p>
          <a:p>
            <a:r>
              <a:rPr lang="zh-CN" altLang="en-US" sz="2400" dirty="0"/>
              <a:t>派生类对象的构造与析构</a:t>
            </a:r>
            <a:endParaRPr lang="en-US" altLang="zh-CN" sz="2400" dirty="0"/>
          </a:p>
          <a:p>
            <a:pPr lvl="1"/>
            <a:r>
              <a:rPr lang="zh-CN" altLang="en-US" sz="2000" dirty="0"/>
              <a:t>构造派生类对象时需调用基类构造函数：利用</a:t>
            </a:r>
            <a:r>
              <a:rPr lang="zh-CN" altLang="en-US" sz="2000" dirty="0">
                <a:solidFill>
                  <a:srgbClr val="FF0000"/>
                </a:solidFill>
              </a:rPr>
              <a:t>派生类构造函数的初始化列表</a:t>
            </a:r>
            <a:r>
              <a:rPr lang="zh-CN" altLang="en-US" sz="2000" dirty="0"/>
              <a:t>显式调用</a:t>
            </a:r>
            <a:r>
              <a:rPr lang="en-US" altLang="zh-CN" sz="2000" dirty="0"/>
              <a:t>/</a:t>
            </a:r>
            <a:r>
              <a:rPr lang="zh-CN" altLang="en-US" sz="2000" dirty="0"/>
              <a:t>编译器隐式调用</a:t>
            </a:r>
            <a:r>
              <a:rPr lang="zh-CN" altLang="en-US" sz="2000" dirty="0">
                <a:solidFill>
                  <a:srgbClr val="FF0000"/>
                </a:solidFill>
              </a:rPr>
              <a:t>基类的默认构造函数</a:t>
            </a:r>
            <a:endParaRPr lang="en-US" altLang="zh-CN" sz="2000" dirty="0">
              <a:solidFill>
                <a:srgbClr val="FF0000"/>
              </a:solidFill>
            </a:endParaRPr>
          </a:p>
          <a:p>
            <a:pPr lvl="1"/>
            <a:r>
              <a:rPr lang="zh-CN" altLang="en-US" sz="2000" dirty="0"/>
              <a:t>基类构造函数的继承：</a:t>
            </a:r>
            <a:r>
              <a:rPr lang="en-US" altLang="zh-CN" sz="2000" dirty="0"/>
              <a:t>using</a:t>
            </a:r>
          </a:p>
          <a:p>
            <a:pPr lvl="1"/>
            <a:r>
              <a:rPr lang="zh-CN" altLang="en-US" sz="2000" dirty="0"/>
              <a:t>构造次序：先执行基类的构造函数，再执行派生类的构造函数</a:t>
            </a:r>
            <a:endParaRPr lang="en-US" altLang="zh-CN" sz="2000" dirty="0"/>
          </a:p>
          <a:p>
            <a:pPr lvl="1"/>
            <a:r>
              <a:rPr lang="zh-CN" altLang="en-US" sz="2000" dirty="0"/>
              <a:t>析构次序：先执行派生类的析构函数，再执行基类的析构函数</a:t>
            </a:r>
            <a:endParaRPr lang="en-US" altLang="zh-CN" sz="2000" dirty="0"/>
          </a:p>
          <a:p>
            <a:pPr lvl="1"/>
            <a:endParaRPr lang="zh-CN" altLang="en-US" dirty="0"/>
          </a:p>
        </p:txBody>
      </p:sp>
      <p:sp>
        <p:nvSpPr>
          <p:cNvPr id="4" name="灯片编号占位符 3">
            <a:extLst>
              <a:ext uri="{FF2B5EF4-FFF2-40B4-BE49-F238E27FC236}">
                <a16:creationId xmlns=""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solidFill>
                  <a:prstClr val="black">
                    <a:tint val="75000"/>
                  </a:prstClr>
                </a:solidFill>
              </a:rPr>
              <a:pPr>
                <a:defRPr/>
              </a:pPr>
              <a:t>37</a:t>
            </a:fld>
            <a:endParaRPr lang="en-US" altLang="zh-CN" dirty="0">
              <a:solidFill>
                <a:prstClr val="black">
                  <a:tint val="75000"/>
                </a:prstClr>
              </a:solidFill>
            </a:endParaRPr>
          </a:p>
        </p:txBody>
      </p:sp>
    </p:spTree>
    <p:extLst>
      <p:ext uri="{BB962C8B-B14F-4D97-AF65-F5344CB8AC3E}">
        <p14:creationId xmlns:p14="http://schemas.microsoft.com/office/powerpoint/2010/main" val="2676935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970597-7110-4883-96BE-FB5F6E1F1AAD}"/>
              </a:ext>
            </a:extLst>
          </p:cNvPr>
          <p:cNvSpPr>
            <a:spLocks noGrp="1"/>
          </p:cNvSpPr>
          <p:nvPr>
            <p:ph type="title"/>
          </p:nvPr>
        </p:nvSpPr>
        <p:spPr/>
        <p:txBody>
          <a:bodyPr/>
          <a:lstStyle/>
          <a:p>
            <a:r>
              <a:rPr lang="zh-CN" altLang="en-US" dirty="0"/>
              <a:t>继承中的成员访问权限</a:t>
            </a:r>
          </a:p>
        </p:txBody>
      </p:sp>
      <p:sp>
        <p:nvSpPr>
          <p:cNvPr id="3" name="内容占位符 2">
            <a:extLst>
              <a:ext uri="{FF2B5EF4-FFF2-40B4-BE49-F238E27FC236}">
                <a16:creationId xmlns="" xmlns:a16="http://schemas.microsoft.com/office/drawing/2014/main" id="{57F657C9-C487-404D-B192-C57579AFD0AC}"/>
              </a:ext>
            </a:extLst>
          </p:cNvPr>
          <p:cNvSpPr>
            <a:spLocks noGrp="1"/>
          </p:cNvSpPr>
          <p:nvPr>
            <p:ph idx="1"/>
          </p:nvPr>
        </p:nvSpPr>
        <p:spPr>
          <a:xfrm>
            <a:off x="268609" y="5373216"/>
            <a:ext cx="8355583" cy="1584176"/>
          </a:xfrm>
        </p:spPr>
        <p:txBody>
          <a:bodyPr/>
          <a:lstStyle/>
          <a:p>
            <a:pPr marL="0" indent="0">
              <a:buNone/>
            </a:pPr>
            <a:endParaRPr lang="en-US" altLang="zh-CN" sz="2000" dirty="0"/>
          </a:p>
          <a:p>
            <a:pPr lvl="1"/>
            <a:r>
              <a:rPr lang="zh-CN" altLang="en-US" sz="2000" dirty="0"/>
              <a:t>在</a:t>
            </a:r>
            <a:r>
              <a:rPr lang="en-US" altLang="zh-CN" sz="2000" dirty="0">
                <a:solidFill>
                  <a:srgbClr val="FF0000"/>
                </a:solidFill>
              </a:rPr>
              <a:t>private/protected</a:t>
            </a:r>
            <a:r>
              <a:rPr lang="zh-CN" altLang="en-US" sz="2000" dirty="0"/>
              <a:t>继承中，则基类的公有成员成为派生类的私有</a:t>
            </a:r>
            <a:r>
              <a:rPr lang="en-US" altLang="zh-CN" sz="2000" dirty="0"/>
              <a:t>/</a:t>
            </a:r>
            <a:r>
              <a:rPr lang="zh-CN" altLang="en-US" sz="2000" dirty="0"/>
              <a:t>保护成员。若想让它们能被派生类的对象访问，可在</a:t>
            </a:r>
            <a:r>
              <a:rPr lang="en-US" altLang="zh-CN" sz="2000" dirty="0"/>
              <a:t>public</a:t>
            </a:r>
            <a:r>
              <a:rPr lang="zh-CN" altLang="en-US" sz="2000" dirty="0"/>
              <a:t>部分用</a:t>
            </a:r>
            <a:r>
              <a:rPr lang="en-US" altLang="zh-CN" sz="2000" dirty="0">
                <a:solidFill>
                  <a:srgbClr val="FF0000"/>
                </a:solidFill>
              </a:rPr>
              <a:t>using</a:t>
            </a:r>
            <a:r>
              <a:rPr lang="zh-CN" altLang="en-US" sz="2000" dirty="0"/>
              <a:t>声明它们的名字</a:t>
            </a:r>
          </a:p>
        </p:txBody>
      </p:sp>
      <p:sp>
        <p:nvSpPr>
          <p:cNvPr id="4" name="灯片编号占位符 3">
            <a:extLst>
              <a:ext uri="{FF2B5EF4-FFF2-40B4-BE49-F238E27FC236}">
                <a16:creationId xmlns=""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solidFill>
                  <a:prstClr val="black">
                    <a:tint val="75000"/>
                  </a:prstClr>
                </a:solidFill>
              </a:rPr>
              <a:pPr>
                <a:defRPr/>
              </a:pPr>
              <a:t>38</a:t>
            </a:fld>
            <a:endParaRPr lang="en-US" altLang="zh-CN" dirty="0">
              <a:solidFill>
                <a:prstClr val="black">
                  <a:tint val="75000"/>
                </a:prst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6752"/>
            <a:ext cx="7796609" cy="440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455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970597-7110-4883-96BE-FB5F6E1F1AAD}"/>
              </a:ext>
            </a:extLst>
          </p:cNvPr>
          <p:cNvSpPr>
            <a:spLocks noGrp="1"/>
          </p:cNvSpPr>
          <p:nvPr>
            <p:ph type="title"/>
          </p:nvPr>
        </p:nvSpPr>
        <p:spPr>
          <a:xfrm>
            <a:off x="179512" y="116632"/>
            <a:ext cx="8208912" cy="1325563"/>
          </a:xfrm>
        </p:spPr>
        <p:txBody>
          <a:bodyPr/>
          <a:lstStyle/>
          <a:p>
            <a:r>
              <a:rPr lang="zh-CN" altLang="en-US" dirty="0"/>
              <a:t>多重继承</a:t>
            </a:r>
          </a:p>
        </p:txBody>
      </p:sp>
      <p:sp>
        <p:nvSpPr>
          <p:cNvPr id="4" name="灯片编号占位符 3">
            <a:extLst>
              <a:ext uri="{FF2B5EF4-FFF2-40B4-BE49-F238E27FC236}">
                <a16:creationId xmlns=""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solidFill>
                  <a:prstClr val="black">
                    <a:tint val="75000"/>
                  </a:prstClr>
                </a:solidFill>
              </a:rPr>
              <a:pPr>
                <a:defRPr/>
              </a:pPr>
              <a:t>39</a:t>
            </a:fld>
            <a:endParaRPr lang="en-US" altLang="zh-CN" dirty="0">
              <a:solidFill>
                <a:prstClr val="black">
                  <a:tint val="75000"/>
                </a:prstClr>
              </a:solidFill>
            </a:endParaRPr>
          </a:p>
        </p:txBody>
      </p:sp>
      <p:sp>
        <p:nvSpPr>
          <p:cNvPr id="7" name="内容占位符 2">
            <a:extLst>
              <a:ext uri="{FF2B5EF4-FFF2-40B4-BE49-F238E27FC236}">
                <a16:creationId xmlns="" xmlns:a16="http://schemas.microsoft.com/office/drawing/2014/main" id="{57F657C9-C487-404D-B192-C57579AFD0AC}"/>
              </a:ext>
            </a:extLst>
          </p:cNvPr>
          <p:cNvSpPr>
            <a:spLocks noGrp="1"/>
          </p:cNvSpPr>
          <p:nvPr>
            <p:ph idx="1"/>
          </p:nvPr>
        </p:nvSpPr>
        <p:spPr>
          <a:xfrm>
            <a:off x="628650" y="1340768"/>
            <a:ext cx="8335838" cy="4749029"/>
          </a:xfrm>
        </p:spPr>
        <p:txBody>
          <a:bodyPr/>
          <a:lstStyle/>
          <a:p>
            <a:r>
              <a:rPr lang="zh-CN" altLang="en-US" sz="2400" dirty="0"/>
              <a:t>同时继承多个基类</a:t>
            </a:r>
            <a:endParaRPr lang="en-US" altLang="zh-CN" sz="2400" dirty="0"/>
          </a:p>
          <a:p>
            <a:pPr lvl="1"/>
            <a:r>
              <a:rPr kumimoji="1" lang="zh-CN" altLang="en-US" sz="2000" dirty="0"/>
              <a:t>数据冗余：多个基类都继承自另一个类（钻石型继承树）</a:t>
            </a:r>
            <a:endParaRPr kumimoji="1" lang="en-US" altLang="zh-CN" sz="2000" dirty="0"/>
          </a:p>
          <a:p>
            <a:pPr lvl="1"/>
            <a:r>
              <a:rPr kumimoji="1" lang="zh-CN" altLang="en-US" sz="2000" dirty="0"/>
              <a:t>二义性：多个基类存在同名成员</a:t>
            </a:r>
            <a:endParaRPr lang="en-US" altLang="zh-CN" dirty="0"/>
          </a:p>
          <a:p>
            <a:r>
              <a:rPr lang="zh-CN" altLang="en-US" sz="2400" dirty="0"/>
              <a:t>多重继承下的虚函数表</a:t>
            </a:r>
            <a:endParaRPr lang="en-US" altLang="zh-CN" sz="2400" dirty="0"/>
          </a:p>
          <a:p>
            <a:pPr marL="457200" lvl="1" indent="0">
              <a:buNone/>
            </a:pP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96952"/>
            <a:ext cx="7785943" cy="35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54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EC5745-30FB-4987-8825-7ACA79DFFC4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类与对象</a:t>
            </a:r>
            <a:endParaRPr lang="zh-CN" altLang="en-US" dirty="0"/>
          </a:p>
        </p:txBody>
      </p:sp>
      <p:sp>
        <p:nvSpPr>
          <p:cNvPr id="5" name="内容占位符 3">
            <a:extLst>
              <a:ext uri="{FF2B5EF4-FFF2-40B4-BE49-F238E27FC236}">
                <a16:creationId xmlns="" xmlns:a16="http://schemas.microsoft.com/office/drawing/2014/main" id="{4759A33A-FA09-458C-8C98-85CD9B94687B}"/>
              </a:ext>
            </a:extLst>
          </p:cNvPr>
          <p:cNvSpPr txBox="1">
            <a:spLocks/>
          </p:cNvSpPr>
          <p:nvPr/>
        </p:nvSpPr>
        <p:spPr bwMode="auto">
          <a:xfrm>
            <a:off x="628650" y="1628800"/>
            <a:ext cx="851535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Pct val="75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rPr>
              <a:t>对象</a:t>
            </a:r>
            <a:endParaRPr kumimoji="0" lang="en-US" altLang="zh-CN" sz="2400" b="1"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zh-CN" altLang="en-US" sz="2000" dirty="0"/>
              <a:t>属性数据</a:t>
            </a:r>
            <a:r>
              <a:rPr lang="en-US" altLang="zh-CN" sz="2000" dirty="0"/>
              <a:t>(</a:t>
            </a:r>
            <a:r>
              <a:rPr lang="zh-CN" altLang="en-US" sz="2000" dirty="0"/>
              <a:t>静态特征</a:t>
            </a:r>
            <a:r>
              <a:rPr lang="en-US" altLang="zh-CN" sz="2000" dirty="0"/>
              <a:t>) + </a:t>
            </a:r>
            <a:r>
              <a:rPr lang="zh-CN" altLang="en-US" sz="2000" dirty="0"/>
              <a:t>特定操作</a:t>
            </a:r>
            <a:r>
              <a:rPr lang="en-US" altLang="zh-CN" sz="2000" dirty="0"/>
              <a:t>(</a:t>
            </a:r>
            <a:r>
              <a:rPr lang="zh-CN" altLang="en-US" sz="2000" dirty="0"/>
              <a:t>动态特征</a:t>
            </a:r>
            <a:r>
              <a:rPr lang="en-US" altLang="zh-CN" sz="2000" dirty="0"/>
              <a:t>)</a:t>
            </a:r>
            <a:endParaRPr kumimoji="0" lang="en-US" altLang="zh-CN" sz="2000" b="0" i="0" u="none" strike="noStrike" kern="1200" cap="none" spc="0" normalizeH="0" baseline="0" noProof="0" dirty="0">
              <a:ln>
                <a:noFill/>
              </a:ln>
              <a:effectLst/>
              <a:uLnTx/>
              <a:uFillTx/>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状态记忆</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数据成员</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0" lang="en-US" altLang="zh-CN" sz="2000" b="0" i="0" u="none" strike="noStrike" kern="1200" cap="none" spc="0" normalizeH="0" noProof="0" dirty="0">
                <a:ln>
                  <a:noFill/>
                </a:ln>
                <a:solidFill>
                  <a:prstClr val="black"/>
                </a:solidFill>
                <a:effectLst/>
                <a:uLnTx/>
                <a:uFillTx/>
                <a:latin typeface="Consolas" panose="020B0609020204030204" pitchFamily="49" charset="0"/>
                <a:ea typeface="华文楷体" panose="02010600040101010101"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活动能力</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函数成员</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p>
          <a:p>
            <a:pPr marL="457200" marR="0" lvl="1" indent="0" algn="l" defTabSz="914400" rtl="0" eaLnBrk="1" fontAlgn="base" latinLnBrk="0" hangingPunct="1">
              <a:lnSpc>
                <a:spcPct val="90000"/>
              </a:lnSpc>
              <a:spcBef>
                <a:spcPts val="500"/>
              </a:spcBef>
              <a:spcAft>
                <a:spcPct val="0"/>
              </a:spcAft>
              <a:buClrTx/>
              <a:buSzTx/>
              <a:buNone/>
              <a:tabLst/>
              <a:defRPr/>
            </a:pP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lvl="0" defTabSz="914400" eaLnBrk="1" hangingPunct="1">
              <a:defRPr/>
            </a:pPr>
            <a:r>
              <a:rPr kumimoji="1" lang="zh-CN" altLang="en-US" sz="2400" dirty="0"/>
              <a:t>封装</a:t>
            </a:r>
            <a:endParaRPr kumimoji="1" lang="en-US" altLang="zh-CN" sz="2400" dirty="0"/>
          </a:p>
          <a:p>
            <a:pPr lvl="1" defTabSz="914400" eaLnBrk="1" hangingPunct="1">
              <a:defRPr/>
            </a:pPr>
            <a:r>
              <a:rPr lang="en-US" altLang="zh-CN" sz="2000" dirty="0" err="1">
                <a:solidFill>
                  <a:prstClr val="black"/>
                </a:solidFill>
              </a:rPr>
              <a:t>oop</a:t>
            </a:r>
            <a:r>
              <a:rPr lang="zh-CN" altLang="en-US" sz="2000" dirty="0">
                <a:solidFill>
                  <a:prstClr val="black"/>
                </a:solidFill>
              </a:rPr>
              <a:t>基本特征：</a:t>
            </a:r>
            <a:r>
              <a:rPr lang="zh-CN" altLang="en-US" sz="2000" dirty="0">
                <a:solidFill>
                  <a:srgbClr val="FF0000"/>
                </a:solidFill>
              </a:rPr>
              <a:t>数据</a:t>
            </a:r>
            <a:r>
              <a:rPr lang="en-US" altLang="zh-CN" sz="2000" dirty="0">
                <a:solidFill>
                  <a:srgbClr val="FF0000"/>
                </a:solidFill>
              </a:rPr>
              <a:t> + </a:t>
            </a:r>
            <a:r>
              <a:rPr lang="zh-CN" altLang="en-US" sz="2000" dirty="0">
                <a:solidFill>
                  <a:srgbClr val="FF0000"/>
                </a:solidFill>
              </a:rPr>
              <a:t>函数</a:t>
            </a:r>
            <a:endParaRPr lang="en-US" altLang="zh-TW" sz="2000" dirty="0">
              <a:solidFill>
                <a:srgbClr val="FF0000"/>
              </a:solidFill>
            </a:endParaRPr>
          </a:p>
          <a:p>
            <a:pPr lvl="1" defTabSz="914400" eaLnBrk="1" hangingPunct="1">
              <a:defRPr/>
            </a:pPr>
            <a:r>
              <a:rPr lang="en-US" altLang="zh-CN" sz="2000" dirty="0">
                <a:solidFill>
                  <a:prstClr val="black"/>
                </a:solidFill>
              </a:rPr>
              <a:t>class:</a:t>
            </a:r>
            <a:r>
              <a:rPr lang="zh-CN" altLang="en-US" sz="2000" dirty="0">
                <a:solidFill>
                  <a:prstClr val="black"/>
                </a:solidFill>
              </a:rPr>
              <a:t>“用户自定义类型”</a:t>
            </a:r>
            <a:r>
              <a:rPr lang="en-US" altLang="zh-CN" sz="2000" dirty="0">
                <a:solidFill>
                  <a:prstClr val="black"/>
                </a:solidFill>
              </a:rPr>
              <a:t>/</a:t>
            </a:r>
            <a:r>
              <a:rPr lang="zh-CN" altLang="en-US" sz="2000" dirty="0">
                <a:solidFill>
                  <a:prstClr val="black"/>
                </a:solidFill>
              </a:rPr>
              <a:t>“抽象数据类型” </a:t>
            </a:r>
            <a:endParaRPr lang="en-US" altLang="zh-CN" sz="2000" dirty="0">
              <a:solidFill>
                <a:prstClr val="black"/>
              </a:solidFill>
            </a:endParaRPr>
          </a:p>
          <a:p>
            <a:pPr lvl="1" defTabSz="914400" eaLnBrk="1" hangingPunct="1">
              <a:defRPr/>
            </a:pPr>
            <a:r>
              <a:rPr lang="zh-CN" altLang="en-US" sz="2000" dirty="0">
                <a:solidFill>
                  <a:prstClr val="black"/>
                </a:solidFill>
              </a:rPr>
              <a:t>头文件（类内声明）</a:t>
            </a:r>
            <a:r>
              <a:rPr lang="en-US" altLang="zh-CN" sz="2000" dirty="0">
                <a:solidFill>
                  <a:prstClr val="black"/>
                </a:solidFill>
              </a:rPr>
              <a:t>+ </a:t>
            </a:r>
            <a:r>
              <a:rPr lang="zh-CN" altLang="en-US" sz="2000" dirty="0">
                <a:solidFill>
                  <a:prstClr val="black"/>
                </a:solidFill>
              </a:rPr>
              <a:t>实现文件（类外定义）</a:t>
            </a:r>
            <a:endParaRPr lang="en-US" altLang="zh-CN" sz="2000" dirty="0">
              <a:solidFill>
                <a:prstClr val="black"/>
              </a:solidFill>
            </a:endParaRPr>
          </a:p>
          <a:p>
            <a:pPr marL="457200" lvl="1" indent="0" defTabSz="914400" eaLnBrk="1" hangingPunct="1">
              <a:buNone/>
              <a:defRPr/>
            </a:pPr>
            <a:endParaRPr lang="en-US" altLang="zh-CN" sz="2000" dirty="0">
              <a:solidFill>
                <a:prstClr val="black"/>
              </a:solidFill>
            </a:endParaRPr>
          </a:p>
          <a:p>
            <a:pPr lvl="0" defTabSz="914400" eaLnBrk="1" hangingPunct="1">
              <a:defRPr/>
            </a:pPr>
            <a:r>
              <a:rPr kumimoji="1" lang="zh-CN" altLang="en-US" sz="2400" dirty="0"/>
              <a:t>类成员的访问权限：</a:t>
            </a:r>
            <a:r>
              <a:rPr kumimoji="1" lang="en-US" altLang="zh-CN" sz="2400" dirty="0"/>
              <a:t>public/private(</a:t>
            </a:r>
            <a:r>
              <a:rPr kumimoji="1" lang="zh-CN" altLang="en-US" sz="2400" dirty="0">
                <a:solidFill>
                  <a:srgbClr val="FF0000"/>
                </a:solidFill>
              </a:rPr>
              <a:t>缺省</a:t>
            </a:r>
            <a:r>
              <a:rPr kumimoji="1" lang="en-US" altLang="zh-CN" sz="2400" dirty="0"/>
              <a:t>)/protected</a:t>
            </a:r>
          </a:p>
          <a:p>
            <a:pPr lvl="0" defTabSz="914400" eaLnBrk="1" hangingPunct="1">
              <a:defRPr/>
            </a:pPr>
            <a:endParaRPr kumimoji="1" lang="en-US" altLang="zh-CN" sz="2400" dirty="0"/>
          </a:p>
          <a:p>
            <a:pPr lvl="0" defTabSz="914400" eaLnBrk="1" hangingPunct="1">
              <a:defRPr/>
            </a:pPr>
            <a:r>
              <a:rPr kumimoji="1" lang="en-US" altLang="zh-CN" sz="2400" dirty="0"/>
              <a:t>this</a:t>
            </a:r>
            <a:r>
              <a:rPr kumimoji="1" lang="zh-CN" altLang="en-US" sz="2400" dirty="0"/>
              <a:t>指针：指向</a:t>
            </a:r>
            <a:r>
              <a:rPr kumimoji="1" lang="zh-CN" altLang="en-US" sz="2400" dirty="0">
                <a:solidFill>
                  <a:srgbClr val="FF0000"/>
                </a:solidFill>
              </a:rPr>
              <a:t>当前对象</a:t>
            </a:r>
            <a:r>
              <a:rPr kumimoji="1" lang="zh-CN" altLang="en-US" sz="2400" dirty="0"/>
              <a:t>的指针变量</a:t>
            </a:r>
          </a:p>
          <a:p>
            <a:pPr marL="457200" lvl="1" indent="0" defTabSz="914400" eaLnBrk="1" hangingPunct="1">
              <a:buNone/>
              <a:defRPr/>
            </a:pPr>
            <a:endParaRPr lang="en-US" altLang="zh-CN" sz="2000" dirty="0">
              <a:solidFill>
                <a:prstClr val="black"/>
              </a:solidFill>
            </a:endParaRPr>
          </a:p>
        </p:txBody>
      </p:sp>
    </p:spTree>
    <p:extLst>
      <p:ext uri="{BB962C8B-B14F-4D97-AF65-F5344CB8AC3E}">
        <p14:creationId xmlns:p14="http://schemas.microsoft.com/office/powerpoint/2010/main" val="1174467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266801"/>
            <a:ext cx="8928992" cy="523220"/>
          </a:xfrm>
          <a:prstGeom prst="rect">
            <a:avLst/>
          </a:prstGeom>
        </p:spPr>
        <p:txBody>
          <a:bodyPr wrap="square">
            <a:spAutoFit/>
          </a:bodyPr>
          <a:lstStyle/>
          <a:p>
            <a:r>
              <a:rPr kumimoji="1" lang="en-US" altLang="zh-CN" sz="2800" dirty="0">
                <a:latin typeface="微软雅黑" panose="020B0503020204020204" pitchFamily="34" charset="-122"/>
                <a:ea typeface="微软雅黑" panose="020B0503020204020204" pitchFamily="34" charset="-122"/>
                <a:cs typeface="STKaiti" charset="-122"/>
              </a:rPr>
              <a:t>01</a:t>
            </a:r>
            <a:r>
              <a:rPr kumimoji="1" lang="zh-CN" altLang="en-US" sz="2800" dirty="0">
                <a:latin typeface="微软雅黑" panose="020B0503020204020204" pitchFamily="34" charset="-122"/>
                <a:ea typeface="微软雅黑" panose="020B0503020204020204" pitchFamily="34" charset="-122"/>
                <a:cs typeface="STKaiti" charset="-122"/>
              </a:rPr>
              <a:t>、可以填在类</a:t>
            </a:r>
            <a:r>
              <a:rPr kumimoji="1" lang="en-US" altLang="zh-CN" sz="2800" dirty="0">
                <a:latin typeface="微软雅黑" panose="020B0503020204020204" pitchFamily="34" charset="-122"/>
                <a:ea typeface="微软雅黑" panose="020B0503020204020204" pitchFamily="34" charset="-122"/>
                <a:cs typeface="STKaiti" charset="-122"/>
              </a:rPr>
              <a:t>B</a:t>
            </a:r>
            <a:r>
              <a:rPr kumimoji="1" lang="zh-CN" altLang="en-US" sz="2800" dirty="0">
                <a:latin typeface="微软雅黑" panose="020B0503020204020204" pitchFamily="34" charset="-122"/>
                <a:ea typeface="微软雅黑" panose="020B0503020204020204" pitchFamily="34" charset="-122"/>
                <a:cs typeface="STKaiti" charset="-122"/>
              </a:rPr>
              <a:t>的</a:t>
            </a:r>
            <a:r>
              <a:rPr kumimoji="1" lang="en-US" altLang="zh-CN" sz="2800" dirty="0">
                <a:latin typeface="微软雅黑" panose="020B0503020204020204" pitchFamily="34" charset="-122"/>
                <a:ea typeface="微软雅黑" panose="020B0503020204020204" pitchFamily="34" charset="-122"/>
                <a:cs typeface="STKaiti" charset="-122"/>
              </a:rPr>
              <a:t>print</a:t>
            </a:r>
            <a:r>
              <a:rPr kumimoji="1" lang="zh-CN" altLang="en-US" sz="2800" dirty="0">
                <a:latin typeface="微软雅黑" panose="020B0503020204020204" pitchFamily="34" charset="-122"/>
                <a:ea typeface="微软雅黑" panose="020B0503020204020204" pitchFamily="34" charset="-122"/>
                <a:cs typeface="STKaiti" charset="-122"/>
              </a:rPr>
              <a:t>函数中的是</a:t>
            </a:r>
            <a:r>
              <a:rPr kumimoji="1" lang="en-US" altLang="zh-CN" sz="2800" dirty="0">
                <a:latin typeface="微软雅黑" panose="020B0503020204020204" pitchFamily="34" charset="-122"/>
                <a:ea typeface="微软雅黑" panose="020B0503020204020204" pitchFamily="34" charset="-122"/>
                <a:cs typeface="STKaiti" charset="-122"/>
              </a:rPr>
              <a:t>[ ]</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组合与继承：复习题</a:t>
            </a:r>
          </a:p>
        </p:txBody>
      </p:sp>
      <p:sp>
        <p:nvSpPr>
          <p:cNvPr id="7" name="矩形 6"/>
          <p:cNvSpPr/>
          <p:nvPr/>
        </p:nvSpPr>
        <p:spPr>
          <a:xfrm>
            <a:off x="1332216" y="1875597"/>
            <a:ext cx="2375688" cy="3170099"/>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#include &lt;</a:t>
            </a:r>
            <a:r>
              <a:rPr lang="en-US" altLang="zh-CN" sz="2000" dirty="0" err="1">
                <a:latin typeface="Times New Roman" pitchFamily="18" charset="0"/>
                <a:ea typeface="STKaiti" charset="-122"/>
                <a:cs typeface="Times New Roman" pitchFamily="18" charset="0"/>
              </a:rPr>
              <a:t>iostream</a:t>
            </a:r>
            <a:r>
              <a:rPr lang="en-US" altLang="zh-CN" sz="2000" dirty="0">
                <a:latin typeface="Times New Roman" pitchFamily="18" charset="0"/>
                <a:ea typeface="STKaiti" charset="-122"/>
                <a:cs typeface="Times New Roman" pitchFamily="18" charset="0"/>
              </a:rPr>
              <a:t>&gt;</a:t>
            </a:r>
          </a:p>
          <a:p>
            <a:r>
              <a:rPr lang="en-US" altLang="zh-CN" sz="2000" dirty="0">
                <a:latin typeface="Times New Roman" pitchFamily="18" charset="0"/>
                <a:ea typeface="STKaiti" charset="-122"/>
                <a:cs typeface="Times New Roman" pitchFamily="18" charset="0"/>
              </a:rPr>
              <a:t>using namespace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class A {</a:t>
            </a:r>
          </a:p>
          <a:p>
            <a:r>
              <a:rPr lang="en-US" altLang="zh-CN" sz="2000" dirty="0">
                <a:latin typeface="Times New Roman" pitchFamily="18" charset="0"/>
                <a:ea typeface="STKaiti" charset="-122"/>
                <a:cs typeface="Times New Roman" pitchFamily="18" charset="0"/>
              </a:rPr>
              <a:t>	public:</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a=1;</a:t>
            </a:r>
          </a:p>
          <a:p>
            <a:r>
              <a:rPr lang="en-US" altLang="zh-CN" sz="2000" dirty="0">
                <a:latin typeface="Times New Roman" pitchFamily="18" charset="0"/>
                <a:ea typeface="STKaiti" charset="-122"/>
                <a:cs typeface="Times New Roman" pitchFamily="18" charset="0"/>
              </a:rPr>
              <a:t>	protected:</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b=2;</a:t>
            </a:r>
          </a:p>
          <a:p>
            <a:r>
              <a:rPr lang="en-US" altLang="zh-CN" sz="2000" dirty="0">
                <a:latin typeface="Times New Roman" pitchFamily="18" charset="0"/>
                <a:ea typeface="STKaiti" charset="-122"/>
                <a:cs typeface="Times New Roman" pitchFamily="18" charset="0"/>
              </a:rPr>
              <a:t>	private:</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c=3;</a:t>
            </a:r>
          </a:p>
          <a:p>
            <a:r>
              <a:rPr lang="en-US" altLang="zh-CN" sz="2000" dirty="0">
                <a:latin typeface="Times New Roman" pitchFamily="18" charset="0"/>
                <a:ea typeface="STKaiti" charset="-122"/>
                <a:cs typeface="Times New Roman" pitchFamily="18" charset="0"/>
              </a:rPr>
              <a:t>};</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40</a:t>
            </a:fld>
            <a:endParaRPr lang="en-US" altLang="zh-CN"/>
          </a:p>
        </p:txBody>
      </p:sp>
      <p:sp>
        <p:nvSpPr>
          <p:cNvPr id="2" name="矩形 1"/>
          <p:cNvSpPr/>
          <p:nvPr/>
        </p:nvSpPr>
        <p:spPr>
          <a:xfrm>
            <a:off x="4656260" y="1875596"/>
            <a:ext cx="3588148" cy="3785652"/>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class B: public A {</a:t>
            </a:r>
          </a:p>
          <a:p>
            <a:r>
              <a:rPr lang="en-US" altLang="zh-CN" sz="2000" dirty="0">
                <a:latin typeface="Times New Roman" pitchFamily="18" charset="0"/>
                <a:ea typeface="STKaiti" charset="-122"/>
                <a:cs typeface="Times New Roman" pitchFamily="18" charset="0"/>
              </a:rPr>
              <a:t>	public:</a:t>
            </a:r>
          </a:p>
          <a:p>
            <a:r>
              <a:rPr lang="en-US" altLang="zh-CN" sz="2000" dirty="0">
                <a:latin typeface="Times New Roman" pitchFamily="18" charset="0"/>
                <a:ea typeface="STKaiti" charset="-122"/>
                <a:cs typeface="Times New Roman" pitchFamily="18" charset="0"/>
              </a:rPr>
              <a:t>		A </a:t>
            </a:r>
            <a:r>
              <a:rPr lang="en-US" altLang="zh-CN" sz="2000" dirty="0" err="1">
                <a:latin typeface="Times New Roman" pitchFamily="18" charset="0"/>
                <a:ea typeface="STKaiti" charset="-122"/>
                <a:cs typeface="Times New Roman" pitchFamily="18" charset="0"/>
              </a:rPr>
              <a:t>obj_a</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void print() {</a:t>
            </a:r>
          </a:p>
          <a:p>
            <a:r>
              <a:rPr lang="en-US" altLang="zh-CN" sz="2000" dirty="0">
                <a:latin typeface="Times New Roman" pitchFamily="18" charset="0"/>
                <a:ea typeface="STKaiti" charset="-122"/>
                <a:cs typeface="Times New Roman" pitchFamily="18" charset="0"/>
              </a:rPr>
              <a:t>			</a:t>
            </a:r>
            <a:r>
              <a:rPr lang="en-US" altLang="zh-CN" sz="2000" b="1" dirty="0">
                <a:solidFill>
                  <a:srgbClr val="00B050"/>
                </a:solidFill>
                <a:latin typeface="Times New Roman" pitchFamily="18" charset="0"/>
                <a:ea typeface="STKaiti" charset="-122"/>
                <a:cs typeface="Times New Roman" pitchFamily="18" charset="0"/>
              </a:rPr>
              <a:t>// print something</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B </a:t>
            </a:r>
            <a:r>
              <a:rPr lang="en-US" altLang="zh-CN" sz="2000" dirty="0" err="1">
                <a:latin typeface="Times New Roman" pitchFamily="18" charset="0"/>
                <a:ea typeface="STKaiti" charset="-122"/>
                <a:cs typeface="Times New Roman" pitchFamily="18" charset="0"/>
              </a:rPr>
              <a:t>obj_b</a:t>
            </a:r>
            <a:r>
              <a:rPr lang="en-US" altLang="zh-CN" sz="2000" dirty="0">
                <a:latin typeface="Times New Roman" pitchFamily="18" charset="0"/>
                <a:ea typeface="STKaiti" charset="-122"/>
                <a:cs typeface="Times New Roman" pitchFamily="18" charset="0"/>
              </a:rPr>
              <a:t>;</a:t>
            </a: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obj_b.print</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return 0;</a:t>
            </a:r>
          </a:p>
          <a:p>
            <a:r>
              <a:rPr lang="en-US" altLang="zh-CN" sz="2000" dirty="0">
                <a:latin typeface="Times New Roman" pitchFamily="18" charset="0"/>
                <a:ea typeface="STKaiti" charset="-122"/>
                <a:cs typeface="Times New Roman" pitchFamily="18" charset="0"/>
              </a:rPr>
              <a:t>}</a:t>
            </a:r>
          </a:p>
        </p:txBody>
      </p:sp>
      <p:sp>
        <p:nvSpPr>
          <p:cNvPr id="8" name="矩形 7"/>
          <p:cNvSpPr/>
          <p:nvPr/>
        </p:nvSpPr>
        <p:spPr>
          <a:xfrm>
            <a:off x="467544" y="5733256"/>
            <a:ext cx="7992888" cy="960328"/>
          </a:xfrm>
          <a:prstGeom prst="rect">
            <a:avLst/>
          </a:prstGeom>
        </p:spPr>
        <p:txBody>
          <a:bodyPr wrap="square">
            <a:spAutoFit/>
          </a:bodyPr>
          <a:lstStyle/>
          <a:p>
            <a:pPr>
              <a:lnSpc>
                <a:spcPct val="150000"/>
              </a:lnSpc>
            </a:pPr>
            <a:r>
              <a:rPr lang="en-US" altLang="zh-CN" sz="2000" dirty="0">
                <a:latin typeface="Times New Roman" pitchFamily="18" charset="0"/>
                <a:ea typeface="STKaiti" charset="-122"/>
                <a:cs typeface="Times New Roman" pitchFamily="18" charset="0"/>
              </a:rPr>
              <a:t>A)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a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					B)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b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p>
          <a:p>
            <a:pPr>
              <a:lnSpc>
                <a:spcPct val="150000"/>
              </a:lnSpc>
            </a:pPr>
            <a:r>
              <a:rPr lang="en-US" altLang="zh-CN" sz="2000" dirty="0">
                <a:latin typeface="Times New Roman" pitchFamily="18" charset="0"/>
                <a:ea typeface="STKaiti" charset="-122"/>
                <a:cs typeface="Times New Roman" pitchFamily="18" charset="0"/>
              </a:rPr>
              <a:t>C)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c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					D)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a:t>
            </a:r>
            <a:r>
              <a:rPr lang="en-US" altLang="zh-CN" sz="2000" dirty="0" err="1">
                <a:latin typeface="Times New Roman" pitchFamily="18" charset="0"/>
                <a:ea typeface="STKaiti" charset="-122"/>
                <a:cs typeface="Times New Roman" pitchFamily="18" charset="0"/>
              </a:rPr>
              <a:t>obj_a.b</a:t>
            </a:r>
            <a:r>
              <a:rPr lang="en-US" altLang="zh-CN" sz="2000" dirty="0">
                <a:latin typeface="Times New Roman" pitchFamily="18" charset="0"/>
                <a:ea typeface="STKaiti" charset="-122"/>
                <a:cs typeface="Times New Roman" pitchFamily="18" charset="0"/>
              </a:rPr>
              <a:t>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p>
        </p:txBody>
      </p:sp>
      <p:cxnSp>
        <p:nvCxnSpPr>
          <p:cNvPr id="10" name="直接连接符 9"/>
          <p:cNvCxnSpPr/>
          <p:nvPr/>
        </p:nvCxnSpPr>
        <p:spPr>
          <a:xfrm>
            <a:off x="4211960" y="1947604"/>
            <a:ext cx="0" cy="3713644"/>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37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266801"/>
            <a:ext cx="9253536" cy="523220"/>
          </a:xfrm>
          <a:prstGeom prst="rect">
            <a:avLst/>
          </a:prstGeom>
        </p:spPr>
        <p:txBody>
          <a:bodyPr wrap="square">
            <a:spAutoFit/>
          </a:bodyPr>
          <a:lstStyle/>
          <a:p>
            <a:r>
              <a:rPr kumimoji="1" lang="en-US" altLang="zh-CN" sz="2800" dirty="0">
                <a:latin typeface="微软雅黑" panose="020B0503020204020204" pitchFamily="34" charset="-122"/>
                <a:ea typeface="微软雅黑" panose="020B0503020204020204" pitchFamily="34" charset="-122"/>
                <a:cs typeface="STKaiti" charset="-122"/>
              </a:rPr>
              <a:t>01</a:t>
            </a:r>
            <a:r>
              <a:rPr kumimoji="1" lang="zh-CN" altLang="en-US" sz="2800" dirty="0">
                <a:latin typeface="微软雅黑" panose="020B0503020204020204" pitchFamily="34" charset="-122"/>
                <a:ea typeface="微软雅黑" panose="020B0503020204020204" pitchFamily="34" charset="-122"/>
                <a:cs typeface="STKaiti" charset="-122"/>
              </a:rPr>
              <a:t>、可以填在类</a:t>
            </a:r>
            <a:r>
              <a:rPr kumimoji="1" lang="en-US" altLang="zh-CN" sz="2800" dirty="0">
                <a:latin typeface="微软雅黑" panose="020B0503020204020204" pitchFamily="34" charset="-122"/>
                <a:ea typeface="微软雅黑" panose="020B0503020204020204" pitchFamily="34" charset="-122"/>
                <a:cs typeface="STKaiti" charset="-122"/>
              </a:rPr>
              <a:t>B</a:t>
            </a:r>
            <a:r>
              <a:rPr kumimoji="1" lang="zh-CN" altLang="en-US" sz="2800" dirty="0">
                <a:latin typeface="微软雅黑" panose="020B0503020204020204" pitchFamily="34" charset="-122"/>
                <a:ea typeface="微软雅黑" panose="020B0503020204020204" pitchFamily="34" charset="-122"/>
                <a:cs typeface="STKaiti" charset="-122"/>
              </a:rPr>
              <a:t>的</a:t>
            </a:r>
            <a:r>
              <a:rPr kumimoji="1" lang="en-US" altLang="zh-CN" sz="2800" dirty="0">
                <a:latin typeface="微软雅黑" panose="020B0503020204020204" pitchFamily="34" charset="-122"/>
                <a:ea typeface="微软雅黑" panose="020B0503020204020204" pitchFamily="34" charset="-122"/>
                <a:cs typeface="STKaiti" charset="-122"/>
              </a:rPr>
              <a:t>print</a:t>
            </a:r>
            <a:r>
              <a:rPr kumimoji="1" lang="zh-CN" altLang="en-US" sz="2800" dirty="0">
                <a:latin typeface="微软雅黑" panose="020B0503020204020204" pitchFamily="34" charset="-122"/>
                <a:ea typeface="微软雅黑" panose="020B0503020204020204" pitchFamily="34" charset="-122"/>
                <a:cs typeface="STKaiti" charset="-122"/>
              </a:rPr>
              <a:t>函数中的是</a:t>
            </a:r>
            <a:r>
              <a:rPr kumimoji="1" lang="en-US" altLang="zh-CN" sz="2800" dirty="0">
                <a:latin typeface="微软雅黑" panose="020B0503020204020204" pitchFamily="34" charset="-122"/>
                <a:ea typeface="微软雅黑" panose="020B0503020204020204" pitchFamily="34" charset="-122"/>
                <a:cs typeface="STKaiti" charset="-122"/>
              </a:rPr>
              <a:t>[</a:t>
            </a:r>
            <a:r>
              <a:rPr kumimoji="1" lang="en-US" altLang="zh-CN" sz="2800" b="1" dirty="0">
                <a:solidFill>
                  <a:srgbClr val="FF0000"/>
                </a:solidFill>
                <a:latin typeface="微软雅黑" panose="020B0503020204020204" pitchFamily="34" charset="-122"/>
                <a:ea typeface="微软雅黑" panose="020B0503020204020204" pitchFamily="34" charset="-122"/>
                <a:cs typeface="STKaiti" charset="-122"/>
              </a:rPr>
              <a:t>AB</a:t>
            </a:r>
            <a:r>
              <a:rPr kumimoji="1" lang="en-US" altLang="zh-CN" sz="2800" dirty="0">
                <a:latin typeface="微软雅黑" panose="020B0503020204020204" pitchFamily="34" charset="-122"/>
                <a:ea typeface="微软雅黑" panose="020B0503020204020204" pitchFamily="34" charset="-122"/>
                <a:cs typeface="STKaiti" charset="-122"/>
              </a:rPr>
              <a:t>]</a:t>
            </a:r>
            <a:endParaRPr kumimoji="1" lang="en-US" altLang="zh-CN" sz="2400" b="1" dirty="0">
              <a:solidFill>
                <a:srgbClr val="FF0000"/>
              </a:solidFill>
              <a:latin typeface="微软雅黑" panose="020B0503020204020204" pitchFamily="34" charset="-122"/>
              <a:ea typeface="微软雅黑" panose="020B0503020204020204" pitchFamily="34" charset="-122"/>
              <a:cs typeface="STKaiti" charset="-122"/>
            </a:endParaRP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组合与继承：复习题</a:t>
            </a:r>
          </a:p>
        </p:txBody>
      </p:sp>
      <p:sp>
        <p:nvSpPr>
          <p:cNvPr id="7" name="矩形 6"/>
          <p:cNvSpPr/>
          <p:nvPr/>
        </p:nvSpPr>
        <p:spPr>
          <a:xfrm>
            <a:off x="107504" y="1849664"/>
            <a:ext cx="4068112" cy="4062651"/>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#include &lt;</a:t>
            </a:r>
            <a:r>
              <a:rPr lang="en-US" altLang="zh-CN" sz="2000" dirty="0" err="1">
                <a:latin typeface="Times New Roman" pitchFamily="18" charset="0"/>
                <a:ea typeface="STKaiti" charset="-122"/>
                <a:cs typeface="Times New Roman" pitchFamily="18" charset="0"/>
              </a:rPr>
              <a:t>iostream</a:t>
            </a:r>
            <a:r>
              <a:rPr lang="en-US" altLang="zh-CN" sz="2000" dirty="0">
                <a:latin typeface="Times New Roman" pitchFamily="18" charset="0"/>
                <a:ea typeface="STKaiti" charset="-122"/>
                <a:cs typeface="Times New Roman" pitchFamily="18" charset="0"/>
              </a:rPr>
              <a:t>&gt;</a:t>
            </a:r>
          </a:p>
          <a:p>
            <a:r>
              <a:rPr lang="en-US" altLang="zh-CN" sz="2000" dirty="0">
                <a:latin typeface="Times New Roman" pitchFamily="18" charset="0"/>
                <a:ea typeface="STKaiti" charset="-122"/>
                <a:cs typeface="Times New Roman" pitchFamily="18" charset="0"/>
              </a:rPr>
              <a:t>using namespace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class A {</a:t>
            </a:r>
          </a:p>
          <a:p>
            <a:r>
              <a:rPr lang="en-US" altLang="zh-CN" sz="2000" dirty="0">
                <a:latin typeface="Times New Roman" pitchFamily="18" charset="0"/>
                <a:ea typeface="STKaiti" charset="-122"/>
                <a:cs typeface="Times New Roman" pitchFamily="18" charset="0"/>
              </a:rPr>
              <a:t>	</a:t>
            </a:r>
            <a:r>
              <a:rPr lang="en-US" altLang="zh-CN" sz="2000" b="1" dirty="0">
                <a:latin typeface="Times New Roman" pitchFamily="18" charset="0"/>
                <a:ea typeface="STKaiti" charset="-122"/>
                <a:cs typeface="Times New Roman" pitchFamily="18" charset="0"/>
              </a:rPr>
              <a:t>public:</a:t>
            </a:r>
            <a:r>
              <a:rPr lang="en-US" altLang="zh-CN" sz="2000" dirty="0">
                <a:solidFill>
                  <a:srgbClr val="FF0000"/>
                </a:solidFill>
                <a:latin typeface="Times New Roman" pitchFamily="18" charset="0"/>
                <a:ea typeface="STKaiti" charset="-122"/>
                <a:cs typeface="Times New Roman" pitchFamily="18" charset="0"/>
              </a:rPr>
              <a:t> </a:t>
            </a:r>
            <a:r>
              <a:rPr lang="en-US" altLang="zh-CN" dirty="0">
                <a:solidFill>
                  <a:srgbClr val="FF0000"/>
                </a:solidFill>
                <a:latin typeface="Times New Roman" pitchFamily="18" charset="0"/>
                <a:ea typeface="STKaiti" charset="-122"/>
                <a:cs typeface="Times New Roman" pitchFamily="18" charset="0"/>
              </a:rPr>
              <a:t>//</a:t>
            </a:r>
            <a:r>
              <a:rPr lang="zh-CN" altLang="en-US" dirty="0">
                <a:solidFill>
                  <a:srgbClr val="FF0000"/>
                </a:solidFill>
                <a:latin typeface="Times New Roman" pitchFamily="18" charset="0"/>
                <a:ea typeface="STKaiti" charset="-122"/>
                <a:cs typeface="Times New Roman" pitchFamily="18" charset="0"/>
              </a:rPr>
              <a:t>成为派生类公有成员</a:t>
            </a:r>
            <a:endParaRPr lang="en-US" altLang="zh-CN" dirty="0">
              <a:solidFill>
                <a:srgbClr val="FF0000"/>
              </a:solidFill>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a=1;</a:t>
            </a:r>
          </a:p>
          <a:p>
            <a:r>
              <a:rPr lang="en-US" altLang="zh-CN" sz="2000" dirty="0">
                <a:latin typeface="Times New Roman" pitchFamily="18" charset="0"/>
                <a:ea typeface="STKaiti" charset="-122"/>
                <a:cs typeface="Times New Roman" pitchFamily="18" charset="0"/>
              </a:rPr>
              <a:t>	</a:t>
            </a:r>
            <a:r>
              <a:rPr lang="en-US" altLang="zh-CN" sz="2000" b="1" dirty="0">
                <a:latin typeface="Times New Roman" pitchFamily="18" charset="0"/>
                <a:ea typeface="STKaiti" charset="-122"/>
                <a:cs typeface="Times New Roman" pitchFamily="18" charset="0"/>
              </a:rPr>
              <a:t>protected:</a:t>
            </a:r>
          </a:p>
          <a:p>
            <a:r>
              <a:rPr lang="en-US" altLang="zh-CN" sz="2000" dirty="0">
                <a:solidFill>
                  <a:srgbClr val="FF0000"/>
                </a:solidFill>
                <a:latin typeface="Times New Roman" pitchFamily="18" charset="0"/>
                <a:ea typeface="STKaiti" charset="-122"/>
                <a:cs typeface="Times New Roman" pitchFamily="18" charset="0"/>
              </a:rPr>
              <a:t>	</a:t>
            </a:r>
            <a:r>
              <a:rPr lang="en-US" altLang="zh-CN" dirty="0">
                <a:solidFill>
                  <a:srgbClr val="FF0000"/>
                </a:solidFill>
                <a:latin typeface="Times New Roman" pitchFamily="18" charset="0"/>
                <a:ea typeface="STKaiti" charset="-122"/>
                <a:cs typeface="Times New Roman" pitchFamily="18" charset="0"/>
              </a:rPr>
              <a:t>//</a:t>
            </a:r>
            <a:r>
              <a:rPr lang="zh-CN" altLang="en-US" dirty="0">
                <a:solidFill>
                  <a:srgbClr val="FF0000"/>
                </a:solidFill>
                <a:latin typeface="Times New Roman" pitchFamily="18" charset="0"/>
                <a:ea typeface="STKaiti" charset="-122"/>
                <a:cs typeface="Times New Roman" pitchFamily="18" charset="0"/>
              </a:rPr>
              <a:t>允许派生类成员函数访问</a:t>
            </a:r>
            <a:r>
              <a:rPr lang="en-US" altLang="zh-CN" dirty="0">
                <a:solidFill>
                  <a:srgbClr val="FF0000"/>
                </a:solidFill>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b=2;</a:t>
            </a:r>
          </a:p>
          <a:p>
            <a:r>
              <a:rPr lang="en-US" altLang="zh-CN" sz="2000" dirty="0">
                <a:latin typeface="Times New Roman" pitchFamily="18" charset="0"/>
                <a:ea typeface="STKaiti" charset="-122"/>
                <a:cs typeface="Times New Roman" pitchFamily="18" charset="0"/>
              </a:rPr>
              <a:t>	</a:t>
            </a:r>
            <a:r>
              <a:rPr lang="en-US" altLang="zh-CN" sz="2000" b="1" dirty="0">
                <a:latin typeface="Times New Roman" pitchFamily="18" charset="0"/>
                <a:ea typeface="STKaiti" charset="-122"/>
                <a:cs typeface="Times New Roman" pitchFamily="18" charset="0"/>
              </a:rPr>
              <a:t>private:</a:t>
            </a:r>
          </a:p>
          <a:p>
            <a:r>
              <a:rPr lang="en-US" altLang="zh-CN" sz="2000" dirty="0">
                <a:solidFill>
                  <a:srgbClr val="FF0000"/>
                </a:solidFill>
                <a:latin typeface="Times New Roman" pitchFamily="18" charset="0"/>
                <a:ea typeface="STKaiti" charset="-122"/>
                <a:cs typeface="Times New Roman" pitchFamily="18" charset="0"/>
              </a:rPr>
              <a:t>	</a:t>
            </a:r>
            <a:r>
              <a:rPr lang="en-US" altLang="zh-CN" dirty="0">
                <a:solidFill>
                  <a:srgbClr val="FF0000"/>
                </a:solidFill>
                <a:latin typeface="Times New Roman" pitchFamily="18" charset="0"/>
                <a:ea typeface="STKaiti" charset="-122"/>
                <a:cs typeface="Times New Roman" pitchFamily="18" charset="0"/>
              </a:rPr>
              <a:t>//</a:t>
            </a:r>
            <a:r>
              <a:rPr lang="zh-CN" altLang="en-US" dirty="0">
                <a:solidFill>
                  <a:srgbClr val="FF0000"/>
                </a:solidFill>
                <a:latin typeface="Times New Roman" pitchFamily="18" charset="0"/>
                <a:ea typeface="STKaiti" charset="-122"/>
                <a:cs typeface="Times New Roman" pitchFamily="18" charset="0"/>
              </a:rPr>
              <a:t>不允许派生类成员函数或派生</a:t>
            </a:r>
            <a:endParaRPr lang="en-US" altLang="zh-CN" dirty="0">
              <a:solidFill>
                <a:srgbClr val="FF0000"/>
              </a:solidFill>
              <a:latin typeface="Times New Roman" pitchFamily="18" charset="0"/>
              <a:ea typeface="STKaiti" charset="-122"/>
              <a:cs typeface="Times New Roman" pitchFamily="18" charset="0"/>
            </a:endParaRPr>
          </a:p>
          <a:p>
            <a:r>
              <a:rPr lang="en-US" altLang="zh-CN" dirty="0">
                <a:solidFill>
                  <a:srgbClr val="FF0000"/>
                </a:solidFill>
                <a:latin typeface="Times New Roman" pitchFamily="18" charset="0"/>
                <a:ea typeface="STKaiti" charset="-122"/>
                <a:cs typeface="Times New Roman" pitchFamily="18" charset="0"/>
              </a:rPr>
              <a:t>	//</a:t>
            </a:r>
            <a:r>
              <a:rPr lang="zh-CN" altLang="en-US" dirty="0">
                <a:solidFill>
                  <a:srgbClr val="FF0000"/>
                </a:solidFill>
                <a:latin typeface="Times New Roman" pitchFamily="18" charset="0"/>
                <a:ea typeface="STKaiti" charset="-122"/>
                <a:cs typeface="Times New Roman" pitchFamily="18" charset="0"/>
              </a:rPr>
              <a:t>类的对象访问</a:t>
            </a:r>
            <a:endParaRPr lang="en-US" altLang="zh-CN" dirty="0">
              <a:solidFill>
                <a:srgbClr val="FF0000"/>
              </a:solidFill>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c=3;</a:t>
            </a:r>
          </a:p>
          <a:p>
            <a:r>
              <a:rPr lang="en-US" altLang="zh-CN" sz="2000" dirty="0">
                <a:latin typeface="Times New Roman" pitchFamily="18" charset="0"/>
                <a:ea typeface="STKaiti" charset="-122"/>
                <a:cs typeface="Times New Roman" pitchFamily="18" charset="0"/>
              </a:rPr>
              <a:t>};</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41</a:t>
            </a:fld>
            <a:endParaRPr lang="en-US" altLang="zh-CN"/>
          </a:p>
        </p:txBody>
      </p:sp>
      <p:sp>
        <p:nvSpPr>
          <p:cNvPr id="2" name="矩形 1"/>
          <p:cNvSpPr/>
          <p:nvPr/>
        </p:nvSpPr>
        <p:spPr>
          <a:xfrm>
            <a:off x="4656260" y="1875596"/>
            <a:ext cx="3588148" cy="3785652"/>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class B: </a:t>
            </a:r>
            <a:r>
              <a:rPr lang="en-US" altLang="zh-CN" sz="2000" b="1" dirty="0">
                <a:latin typeface="Times New Roman" pitchFamily="18" charset="0"/>
                <a:ea typeface="STKaiti" charset="-122"/>
                <a:cs typeface="Times New Roman" pitchFamily="18" charset="0"/>
              </a:rPr>
              <a:t>public</a:t>
            </a:r>
            <a:r>
              <a:rPr lang="en-US" altLang="zh-CN" sz="2000" dirty="0">
                <a:latin typeface="Times New Roman" pitchFamily="18" charset="0"/>
                <a:ea typeface="STKaiti" charset="-122"/>
                <a:cs typeface="Times New Roman" pitchFamily="18" charset="0"/>
              </a:rPr>
              <a:t> A {</a:t>
            </a:r>
          </a:p>
          <a:p>
            <a:r>
              <a:rPr lang="en-US" altLang="zh-CN" sz="2000" dirty="0">
                <a:latin typeface="Times New Roman" pitchFamily="18" charset="0"/>
                <a:ea typeface="STKaiti" charset="-122"/>
                <a:cs typeface="Times New Roman" pitchFamily="18" charset="0"/>
              </a:rPr>
              <a:t>	public:</a:t>
            </a:r>
          </a:p>
          <a:p>
            <a:r>
              <a:rPr lang="en-US" altLang="zh-CN" sz="2000" dirty="0">
                <a:latin typeface="Times New Roman" pitchFamily="18" charset="0"/>
                <a:ea typeface="STKaiti" charset="-122"/>
                <a:cs typeface="Times New Roman" pitchFamily="18" charset="0"/>
              </a:rPr>
              <a:t>		A </a:t>
            </a:r>
            <a:r>
              <a:rPr lang="en-US" altLang="zh-CN" sz="2000" dirty="0" err="1">
                <a:latin typeface="Times New Roman" pitchFamily="18" charset="0"/>
                <a:ea typeface="STKaiti" charset="-122"/>
                <a:cs typeface="Times New Roman" pitchFamily="18" charset="0"/>
              </a:rPr>
              <a:t>obj_a</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void print() {</a:t>
            </a:r>
          </a:p>
          <a:p>
            <a:r>
              <a:rPr lang="en-US" altLang="zh-CN" sz="2000" dirty="0">
                <a:latin typeface="Times New Roman" pitchFamily="18" charset="0"/>
                <a:ea typeface="STKaiti" charset="-122"/>
                <a:cs typeface="Times New Roman" pitchFamily="18" charset="0"/>
              </a:rPr>
              <a:t>			</a:t>
            </a:r>
            <a:r>
              <a:rPr lang="en-US" altLang="zh-CN" sz="2000" b="1" dirty="0">
                <a:solidFill>
                  <a:srgbClr val="00B050"/>
                </a:solidFill>
                <a:latin typeface="Times New Roman" pitchFamily="18" charset="0"/>
                <a:ea typeface="STKaiti" charset="-122"/>
                <a:cs typeface="Times New Roman" pitchFamily="18" charset="0"/>
              </a:rPr>
              <a:t>// print something</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B </a:t>
            </a:r>
            <a:r>
              <a:rPr lang="en-US" altLang="zh-CN" sz="2000" dirty="0" err="1">
                <a:latin typeface="Times New Roman" pitchFamily="18" charset="0"/>
                <a:ea typeface="STKaiti" charset="-122"/>
                <a:cs typeface="Times New Roman" pitchFamily="18" charset="0"/>
              </a:rPr>
              <a:t>obj_b</a:t>
            </a:r>
            <a:r>
              <a:rPr lang="en-US" altLang="zh-CN" sz="2000" dirty="0">
                <a:latin typeface="Times New Roman" pitchFamily="18" charset="0"/>
                <a:ea typeface="STKaiti" charset="-122"/>
                <a:cs typeface="Times New Roman" pitchFamily="18" charset="0"/>
              </a:rPr>
              <a:t>;</a:t>
            </a: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obj_b.print</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return 0;</a:t>
            </a:r>
          </a:p>
          <a:p>
            <a:r>
              <a:rPr lang="en-US" altLang="zh-CN" sz="2000" dirty="0">
                <a:latin typeface="Times New Roman" pitchFamily="18" charset="0"/>
                <a:ea typeface="STKaiti" charset="-122"/>
                <a:cs typeface="Times New Roman" pitchFamily="18" charset="0"/>
              </a:rPr>
              <a:t>}</a:t>
            </a:r>
          </a:p>
        </p:txBody>
      </p:sp>
      <p:sp>
        <p:nvSpPr>
          <p:cNvPr id="8" name="矩形 7"/>
          <p:cNvSpPr/>
          <p:nvPr/>
        </p:nvSpPr>
        <p:spPr>
          <a:xfrm>
            <a:off x="467544" y="5733256"/>
            <a:ext cx="7992888" cy="960328"/>
          </a:xfrm>
          <a:prstGeom prst="rect">
            <a:avLst/>
          </a:prstGeom>
        </p:spPr>
        <p:txBody>
          <a:bodyPr wrap="square">
            <a:spAutoFit/>
          </a:bodyPr>
          <a:lstStyle/>
          <a:p>
            <a:pPr>
              <a:lnSpc>
                <a:spcPct val="150000"/>
              </a:lnSpc>
            </a:pPr>
            <a:r>
              <a:rPr lang="en-US" altLang="zh-CN" sz="2000" dirty="0">
                <a:latin typeface="Times New Roman" pitchFamily="18" charset="0"/>
                <a:ea typeface="STKaiti" charset="-122"/>
                <a:cs typeface="Times New Roman" pitchFamily="18" charset="0"/>
              </a:rPr>
              <a:t>A)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a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					B)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b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p>
          <a:p>
            <a:pPr>
              <a:lnSpc>
                <a:spcPct val="150000"/>
              </a:lnSpc>
            </a:pPr>
            <a:r>
              <a:rPr lang="en-US" altLang="zh-CN" sz="2000" dirty="0">
                <a:latin typeface="Times New Roman" pitchFamily="18" charset="0"/>
                <a:ea typeface="STKaiti" charset="-122"/>
                <a:cs typeface="Times New Roman" pitchFamily="18" charset="0"/>
              </a:rPr>
              <a:t>C)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c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					D)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a:t>
            </a:r>
            <a:r>
              <a:rPr lang="en-US" altLang="zh-CN" sz="2000" dirty="0" err="1">
                <a:latin typeface="Times New Roman" pitchFamily="18" charset="0"/>
                <a:ea typeface="STKaiti" charset="-122"/>
                <a:cs typeface="Times New Roman" pitchFamily="18" charset="0"/>
              </a:rPr>
              <a:t>obj_a.b</a:t>
            </a:r>
            <a:r>
              <a:rPr lang="en-US" altLang="zh-CN" sz="2000" dirty="0">
                <a:latin typeface="Times New Roman" pitchFamily="18" charset="0"/>
                <a:ea typeface="STKaiti" charset="-122"/>
                <a:cs typeface="Times New Roman" pitchFamily="18" charset="0"/>
              </a:rPr>
              <a:t>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p>
        </p:txBody>
      </p:sp>
      <p:cxnSp>
        <p:nvCxnSpPr>
          <p:cNvPr id="10" name="直接连接符 9"/>
          <p:cNvCxnSpPr/>
          <p:nvPr/>
        </p:nvCxnSpPr>
        <p:spPr>
          <a:xfrm>
            <a:off x="4175616" y="1947604"/>
            <a:ext cx="0" cy="3713644"/>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306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266801"/>
            <a:ext cx="8928992" cy="461665"/>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02</a:t>
            </a:r>
            <a:r>
              <a:rPr kumimoji="1" lang="zh-CN" altLang="en-US" sz="2400" dirty="0">
                <a:latin typeface="微软雅黑" panose="020B0503020204020204" pitchFamily="34" charset="-122"/>
                <a:ea typeface="微软雅黑" panose="020B0503020204020204" pitchFamily="34" charset="-122"/>
                <a:cs typeface="STKaiti" charset="-122"/>
              </a:rPr>
              <a:t>、定义如下所示的</a:t>
            </a:r>
            <a:r>
              <a:rPr kumimoji="1" lang="en-US" altLang="zh-CN" sz="2400" dirty="0">
                <a:latin typeface="微软雅黑" panose="020B0503020204020204" pitchFamily="34" charset="-122"/>
                <a:ea typeface="微软雅黑" panose="020B0503020204020204" pitchFamily="34" charset="-122"/>
                <a:cs typeface="STKaiti" charset="-122"/>
              </a:rPr>
              <a:t>Base</a:t>
            </a:r>
            <a:r>
              <a:rPr kumimoji="1" lang="zh-CN" altLang="en-US" sz="2400" dirty="0">
                <a:latin typeface="微软雅黑" panose="020B0503020204020204" pitchFamily="34" charset="-122"/>
                <a:ea typeface="微软雅黑" panose="020B0503020204020204" pitchFamily="34" charset="-122"/>
                <a:cs typeface="STKaiti" charset="-122"/>
              </a:rPr>
              <a:t>类和</a:t>
            </a:r>
            <a:r>
              <a:rPr kumimoji="1" lang="en-US" altLang="zh-CN" sz="2400" dirty="0">
                <a:latin typeface="微软雅黑" panose="020B0503020204020204" pitchFamily="34" charset="-122"/>
                <a:ea typeface="微软雅黑" panose="020B0503020204020204" pitchFamily="34" charset="-122"/>
                <a:cs typeface="STKaiti" charset="-122"/>
              </a:rPr>
              <a:t>Derive</a:t>
            </a:r>
            <a:r>
              <a:rPr kumimoji="1" lang="zh-CN" altLang="en-US" sz="2400" dirty="0">
                <a:latin typeface="微软雅黑" panose="020B0503020204020204" pitchFamily="34" charset="-122"/>
                <a:ea typeface="微软雅黑" panose="020B0503020204020204" pitchFamily="34" charset="-122"/>
                <a:cs typeface="STKaiti" charset="-122"/>
              </a:rPr>
              <a:t>类，下列说法错误的是</a:t>
            </a:r>
            <a:r>
              <a:rPr kumimoji="1" lang="en-US" altLang="zh-CN" sz="2400" dirty="0">
                <a:latin typeface="微软雅黑" panose="020B0503020204020204" pitchFamily="34" charset="-122"/>
                <a:ea typeface="微软雅黑" panose="020B0503020204020204" pitchFamily="34" charset="-122"/>
                <a:cs typeface="STKaiti" charset="-122"/>
              </a:rPr>
              <a:t>[ ]</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组合与继承：复习题</a:t>
            </a:r>
          </a:p>
        </p:txBody>
      </p:sp>
      <p:sp>
        <p:nvSpPr>
          <p:cNvPr id="7" name="矩形 6"/>
          <p:cNvSpPr/>
          <p:nvPr/>
        </p:nvSpPr>
        <p:spPr>
          <a:xfrm>
            <a:off x="719063" y="1740872"/>
            <a:ext cx="3708921" cy="3416320"/>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#include &lt;</a:t>
            </a:r>
            <a:r>
              <a:rPr lang="en-US" altLang="zh-CN" dirty="0" err="1">
                <a:latin typeface="Times New Roman" pitchFamily="18" charset="0"/>
                <a:ea typeface="STKaiti" charset="-122"/>
                <a:cs typeface="Times New Roman" pitchFamily="18" charset="0"/>
              </a:rPr>
              <a:t>iostream</a:t>
            </a:r>
            <a:r>
              <a:rPr lang="en-US" altLang="zh-CN" dirty="0">
                <a:latin typeface="Times New Roman" pitchFamily="18" charset="0"/>
                <a:ea typeface="STKaiti" charset="-122"/>
                <a:cs typeface="Times New Roman" pitchFamily="18" charset="0"/>
              </a:rPr>
              <a:t>&gt;</a:t>
            </a:r>
          </a:p>
          <a:p>
            <a:r>
              <a:rPr lang="en-US" altLang="zh-CN" dirty="0">
                <a:latin typeface="Times New Roman" pitchFamily="18" charset="0"/>
                <a:ea typeface="STKaiti" charset="-122"/>
                <a:cs typeface="Times New Roman" pitchFamily="18" charset="0"/>
              </a:rPr>
              <a:t>using namespace </a:t>
            </a:r>
            <a:r>
              <a:rPr lang="en-US" altLang="zh-CN" dirty="0" err="1">
                <a:latin typeface="Times New Roman" pitchFamily="18" charset="0"/>
                <a:ea typeface="STKaiti" charset="-122"/>
                <a:cs typeface="Times New Roman" pitchFamily="18" charset="0"/>
              </a:rPr>
              <a:t>std</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class Base {</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data;</a:t>
            </a:r>
          </a:p>
          <a:p>
            <a:r>
              <a:rPr lang="en-US" altLang="zh-CN" dirty="0">
                <a:latin typeface="Times New Roman" pitchFamily="18" charset="0"/>
                <a:ea typeface="STKaiti" charset="-122"/>
                <a:cs typeface="Times New Roman" pitchFamily="18" charset="0"/>
              </a:rPr>
              <a:t>public:</a:t>
            </a:r>
          </a:p>
          <a:p>
            <a:r>
              <a:rPr lang="en-US" altLang="zh-CN" dirty="0">
                <a:latin typeface="Times New Roman" pitchFamily="18" charset="0"/>
                <a:ea typeface="STKaiti" charset="-122"/>
                <a:cs typeface="Times New Roman" pitchFamily="18" charset="0"/>
              </a:rPr>
              <a:t>	Base() : data(0) { </a:t>
            </a:r>
            <a:r>
              <a:rPr lang="en-US" altLang="zh-CN" dirty="0" err="1">
                <a:latin typeface="Times New Roman" pitchFamily="18" charset="0"/>
                <a:ea typeface="STKaiti" charset="-122"/>
                <a:cs typeface="Times New Roman" pitchFamily="18" charset="0"/>
              </a:rPr>
              <a:t>cout</a:t>
            </a:r>
            <a:r>
              <a:rPr lang="en-US" altLang="zh-CN" dirty="0">
                <a:latin typeface="Times New Roman" pitchFamily="18" charset="0"/>
                <a:ea typeface="STKaiti" charset="-122"/>
                <a:cs typeface="Times New Roman" pitchFamily="18" charset="0"/>
              </a:rPr>
              <a:t> &lt;&lt; "Base::Base(" &lt;&lt; data &lt;&lt; ")\n"; }</a:t>
            </a:r>
          </a:p>
          <a:p>
            <a:r>
              <a:rPr lang="en-US" altLang="zh-CN" dirty="0">
                <a:latin typeface="Times New Roman" pitchFamily="18" charset="0"/>
                <a:ea typeface="STKaiti" charset="-122"/>
                <a:cs typeface="Times New Roman" pitchFamily="18" charset="0"/>
              </a:rPr>
              <a:t>	Base(</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a:t>
            </a:r>
            <a:r>
              <a:rPr lang="en-US" altLang="zh-CN" dirty="0">
                <a:latin typeface="Times New Roman" pitchFamily="18" charset="0"/>
                <a:ea typeface="STKaiti" charset="-122"/>
                <a:cs typeface="Times New Roman" pitchFamily="18" charset="0"/>
              </a:rPr>
              <a:t>) : data(</a:t>
            </a:r>
            <a:r>
              <a:rPr lang="en-US" altLang="zh-CN" dirty="0" err="1">
                <a:latin typeface="Times New Roman" pitchFamily="18" charset="0"/>
                <a:ea typeface="STKaiti" charset="-122"/>
                <a:cs typeface="Times New Roman" pitchFamily="18" charset="0"/>
              </a:rPr>
              <a:t>i</a:t>
            </a:r>
            <a:r>
              <a:rPr lang="en-US" altLang="zh-CN" dirty="0">
                <a:latin typeface="Times New Roman" pitchFamily="18" charset="0"/>
                <a:ea typeface="STKaiti" charset="-122"/>
                <a:cs typeface="Times New Roman" pitchFamily="18" charset="0"/>
              </a:rPr>
              <a:t>) { </a:t>
            </a:r>
            <a:r>
              <a:rPr lang="en-US" altLang="zh-CN" dirty="0" err="1">
                <a:latin typeface="Times New Roman" pitchFamily="18" charset="0"/>
                <a:ea typeface="STKaiti" charset="-122"/>
                <a:cs typeface="Times New Roman" pitchFamily="18" charset="0"/>
              </a:rPr>
              <a:t>cout</a:t>
            </a:r>
            <a:r>
              <a:rPr lang="en-US" altLang="zh-CN" dirty="0">
                <a:latin typeface="Times New Roman" pitchFamily="18" charset="0"/>
                <a:ea typeface="STKaiti" charset="-122"/>
                <a:cs typeface="Times New Roman" pitchFamily="18" charset="0"/>
              </a:rPr>
              <a:t> &lt;&lt; "Base::Base(" &lt;&lt; </a:t>
            </a:r>
            <a:r>
              <a:rPr lang="en-US" altLang="zh-CN" dirty="0" err="1">
                <a:latin typeface="Times New Roman" pitchFamily="18" charset="0"/>
                <a:ea typeface="STKaiti" charset="-122"/>
                <a:cs typeface="Times New Roman" pitchFamily="18" charset="0"/>
              </a:rPr>
              <a:t>i</a:t>
            </a:r>
            <a:r>
              <a:rPr lang="en-US" altLang="zh-CN" dirty="0">
                <a:latin typeface="Times New Roman" pitchFamily="18" charset="0"/>
                <a:ea typeface="STKaiti" charset="-122"/>
                <a:cs typeface="Times New Roman" pitchFamily="18" charset="0"/>
              </a:rPr>
              <a:t> &lt;&lt; ")\n"; }</a:t>
            </a:r>
          </a:p>
          <a:p>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class Derive : public Base {</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data{2018};</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42</a:t>
            </a:fld>
            <a:endParaRPr lang="en-US" altLang="zh-CN"/>
          </a:p>
        </p:txBody>
      </p:sp>
      <p:sp>
        <p:nvSpPr>
          <p:cNvPr id="2" name="矩形 1"/>
          <p:cNvSpPr/>
          <p:nvPr/>
        </p:nvSpPr>
        <p:spPr>
          <a:xfrm>
            <a:off x="4932040" y="1679897"/>
            <a:ext cx="4032448" cy="3693319"/>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public:</a:t>
            </a:r>
          </a:p>
          <a:p>
            <a:r>
              <a:rPr lang="en-US" altLang="zh-CN" dirty="0">
                <a:latin typeface="Times New Roman" pitchFamily="18" charset="0"/>
                <a:ea typeface="STKaiti" charset="-122"/>
                <a:cs typeface="Times New Roman" pitchFamily="18" charset="0"/>
              </a:rPr>
              <a:t>	Derive() {}</a:t>
            </a:r>
          </a:p>
          <a:p>
            <a:r>
              <a:rPr lang="en-US" altLang="zh-CN" dirty="0">
                <a:latin typeface="Times New Roman" pitchFamily="18" charset="0"/>
                <a:ea typeface="STKaiti" charset="-122"/>
                <a:cs typeface="Times New Roman" pitchFamily="18" charset="0"/>
              </a:rPr>
              <a:t>	Derive(</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a:t>
            </a:r>
            <a:r>
              <a:rPr lang="en-US" altLang="zh-CN" dirty="0">
                <a:latin typeface="Times New Roman" pitchFamily="18" charset="0"/>
                <a:ea typeface="STKaiti" charset="-122"/>
                <a:cs typeface="Times New Roman" pitchFamily="18" charset="0"/>
              </a:rPr>
              <a:t>) : Base(</a:t>
            </a:r>
            <a:r>
              <a:rPr lang="en-US" altLang="zh-CN" dirty="0" err="1">
                <a:latin typeface="Times New Roman" pitchFamily="18" charset="0"/>
                <a:ea typeface="STKaiti" charset="-122"/>
                <a:cs typeface="Times New Roman" pitchFamily="18" charset="0"/>
              </a:rPr>
              <a:t>i</a:t>
            </a:r>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void print() { </a:t>
            </a:r>
            <a:r>
              <a:rPr lang="en-US" altLang="zh-CN" dirty="0" err="1">
                <a:latin typeface="Times New Roman" pitchFamily="18" charset="0"/>
                <a:ea typeface="STKaiti" charset="-122"/>
                <a:cs typeface="Times New Roman" pitchFamily="18" charset="0"/>
              </a:rPr>
              <a:t>cout</a:t>
            </a:r>
            <a:r>
              <a:rPr lang="en-US" altLang="zh-CN" dirty="0">
                <a:latin typeface="Times New Roman" pitchFamily="18" charset="0"/>
                <a:ea typeface="STKaiti" charset="-122"/>
                <a:cs typeface="Times New Roman" pitchFamily="18" charset="0"/>
              </a:rPr>
              <a:t> &lt;&lt; "data = " &lt;&lt; data &lt;&lt; </a:t>
            </a:r>
            <a:r>
              <a:rPr lang="en-US" altLang="zh-CN" dirty="0" err="1">
                <a:latin typeface="Times New Roman" pitchFamily="18" charset="0"/>
                <a:ea typeface="STKaiti" charset="-122"/>
                <a:cs typeface="Times New Roman" pitchFamily="18" charset="0"/>
              </a:rPr>
              <a:t>endl</a:t>
            </a:r>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a:t>
            </a:r>
          </a:p>
          <a:p>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main() {</a:t>
            </a:r>
          </a:p>
          <a:p>
            <a:r>
              <a:rPr lang="en-US" altLang="zh-CN" dirty="0">
                <a:latin typeface="Times New Roman" pitchFamily="18" charset="0"/>
                <a:ea typeface="STKaiti" charset="-122"/>
                <a:cs typeface="Times New Roman" pitchFamily="18" charset="0"/>
              </a:rPr>
              <a:t>	Derive obj1;</a:t>
            </a:r>
          </a:p>
          <a:p>
            <a:r>
              <a:rPr lang="en-US" altLang="zh-CN" dirty="0">
                <a:latin typeface="Times New Roman" pitchFamily="18" charset="0"/>
                <a:ea typeface="STKaiti" charset="-122"/>
                <a:cs typeface="Times New Roman" pitchFamily="18" charset="0"/>
              </a:rPr>
              <a:t>	Derive obj2(2019);</a:t>
            </a:r>
          </a:p>
          <a:p>
            <a:r>
              <a:rPr lang="en-US" altLang="zh-CN" dirty="0">
                <a:latin typeface="Times New Roman" pitchFamily="18" charset="0"/>
                <a:ea typeface="STKaiti" charset="-122"/>
                <a:cs typeface="Times New Roman" pitchFamily="18" charset="0"/>
              </a:rPr>
              <a:t>	obj1.print();</a:t>
            </a:r>
          </a:p>
          <a:p>
            <a:r>
              <a:rPr lang="en-US" altLang="zh-CN" dirty="0">
                <a:latin typeface="Times New Roman" pitchFamily="18" charset="0"/>
                <a:ea typeface="STKaiti" charset="-122"/>
                <a:cs typeface="Times New Roman" pitchFamily="18" charset="0"/>
              </a:rPr>
              <a:t>	obj2.print();</a:t>
            </a:r>
          </a:p>
          <a:p>
            <a:r>
              <a:rPr lang="en-US" altLang="zh-CN" dirty="0">
                <a:latin typeface="Times New Roman" pitchFamily="18" charset="0"/>
                <a:ea typeface="STKaiti" charset="-122"/>
                <a:cs typeface="Times New Roman" pitchFamily="18" charset="0"/>
              </a:rPr>
              <a:t>	return 0;</a:t>
            </a:r>
          </a:p>
          <a:p>
            <a:r>
              <a:rPr lang="en-US" altLang="zh-CN" dirty="0">
                <a:latin typeface="Times New Roman" pitchFamily="18" charset="0"/>
                <a:ea typeface="STKaiti" charset="-122"/>
                <a:cs typeface="Times New Roman" pitchFamily="18" charset="0"/>
              </a:rPr>
              <a:t>}</a:t>
            </a:r>
          </a:p>
        </p:txBody>
      </p:sp>
      <p:sp>
        <p:nvSpPr>
          <p:cNvPr id="8" name="矩形 7"/>
          <p:cNvSpPr/>
          <p:nvPr/>
        </p:nvSpPr>
        <p:spPr>
          <a:xfrm>
            <a:off x="-1016" y="5229200"/>
            <a:ext cx="9685584" cy="1569660"/>
          </a:xfrm>
          <a:prstGeom prst="rect">
            <a:avLst/>
          </a:prstGeom>
        </p:spPr>
        <p:txBody>
          <a:bodyPr wrap="square">
            <a:spAutoFit/>
          </a:bodyPr>
          <a:lstStyle/>
          <a:p>
            <a:pPr>
              <a:lnSpc>
                <a:spcPct val="150000"/>
              </a:lnSpc>
            </a:pPr>
            <a:r>
              <a:rPr lang="en-US" altLang="zh-CN" sz="1600" dirty="0">
                <a:latin typeface="STKaiti" charset="-122"/>
                <a:ea typeface="STKaiti" charset="-122"/>
                <a:cs typeface="STKaiti" charset="-122"/>
              </a:rPr>
              <a:t>A) Derive</a:t>
            </a:r>
            <a:r>
              <a:rPr lang="zh-CN" altLang="en-US" sz="1600" dirty="0">
                <a:latin typeface="STKaiti" charset="-122"/>
                <a:ea typeface="STKaiti" charset="-122"/>
                <a:cs typeface="STKaiti" charset="-122"/>
              </a:rPr>
              <a:t>类的默认构造函数没有显式调用</a:t>
            </a:r>
            <a:r>
              <a:rPr lang="en-US" altLang="zh-CN" sz="1600" dirty="0">
                <a:latin typeface="STKaiti" charset="-122"/>
                <a:ea typeface="STKaiti" charset="-122"/>
                <a:cs typeface="STKaiti" charset="-122"/>
              </a:rPr>
              <a:t>Base</a:t>
            </a:r>
            <a:r>
              <a:rPr lang="zh-CN" altLang="en-US" sz="1600" dirty="0">
                <a:latin typeface="STKaiti" charset="-122"/>
                <a:ea typeface="STKaiti" charset="-122"/>
                <a:cs typeface="STKaiti" charset="-122"/>
              </a:rPr>
              <a:t>类的构造函数，编译器会自动调用</a:t>
            </a:r>
            <a:r>
              <a:rPr lang="en-US" altLang="zh-CN" sz="1600" dirty="0">
                <a:latin typeface="STKaiti" charset="-122"/>
                <a:ea typeface="STKaiti" charset="-122"/>
                <a:cs typeface="STKaiti" charset="-122"/>
              </a:rPr>
              <a:t>Base</a:t>
            </a:r>
            <a:r>
              <a:rPr lang="zh-CN" altLang="en-US" sz="1600" dirty="0">
                <a:latin typeface="STKaiti" charset="-122"/>
                <a:ea typeface="STKaiti" charset="-122"/>
                <a:cs typeface="STKaiti" charset="-122"/>
              </a:rPr>
              <a:t>类的默认构造函数</a:t>
            </a:r>
            <a:endParaRPr lang="en-US" altLang="zh-CN" sz="1600" dirty="0">
              <a:latin typeface="STKaiti" charset="-122"/>
              <a:ea typeface="STKaiti" charset="-122"/>
              <a:cs typeface="STKaiti" charset="-122"/>
            </a:endParaRPr>
          </a:p>
          <a:p>
            <a:pPr>
              <a:lnSpc>
                <a:spcPct val="150000"/>
              </a:lnSpc>
            </a:pPr>
            <a:r>
              <a:rPr lang="en-US" altLang="zh-CN" sz="1600" dirty="0">
                <a:latin typeface="STKaiti" charset="-122"/>
                <a:ea typeface="STKaiti" charset="-122"/>
                <a:cs typeface="STKaiti" charset="-122"/>
              </a:rPr>
              <a:t>B) Derive</a:t>
            </a:r>
            <a:r>
              <a:rPr lang="zh-CN" altLang="en-US" sz="1600" dirty="0">
                <a:latin typeface="STKaiti" charset="-122"/>
                <a:ea typeface="STKaiti" charset="-122"/>
                <a:cs typeface="STKaiti" charset="-122"/>
              </a:rPr>
              <a:t>类的普通构造函数可以在初始化列表中显式调用</a:t>
            </a:r>
            <a:r>
              <a:rPr lang="en-US" altLang="zh-CN" sz="1600" dirty="0">
                <a:latin typeface="STKaiti" charset="-122"/>
                <a:ea typeface="STKaiti" charset="-122"/>
                <a:cs typeface="STKaiti" charset="-122"/>
              </a:rPr>
              <a:t>Base</a:t>
            </a:r>
            <a:r>
              <a:rPr lang="zh-CN" altLang="en-US" sz="1600" dirty="0">
                <a:latin typeface="STKaiti" charset="-122"/>
                <a:ea typeface="STKaiti" charset="-122"/>
                <a:cs typeface="STKaiti" charset="-122"/>
              </a:rPr>
              <a:t>类的普通构造函数</a:t>
            </a:r>
            <a:endParaRPr lang="en-US" altLang="zh-CN" sz="1600" dirty="0">
              <a:latin typeface="STKaiti" charset="-122"/>
              <a:ea typeface="STKaiti" charset="-122"/>
              <a:cs typeface="STKaiti" charset="-122"/>
            </a:endParaRPr>
          </a:p>
          <a:p>
            <a:pPr>
              <a:lnSpc>
                <a:spcPct val="150000"/>
              </a:lnSpc>
            </a:pPr>
            <a:r>
              <a:rPr lang="en-US" altLang="zh-CN" sz="1600" dirty="0">
                <a:latin typeface="STKaiti" charset="-122"/>
                <a:ea typeface="STKaiti" charset="-122"/>
                <a:cs typeface="STKaiti" charset="-122"/>
              </a:rPr>
              <a:t>C) </a:t>
            </a:r>
            <a:r>
              <a:rPr lang="zh-CN" altLang="en-US" sz="1600" dirty="0">
                <a:latin typeface="STKaiti" charset="-122"/>
                <a:ea typeface="STKaiti" charset="-122"/>
                <a:cs typeface="STKaiti" charset="-122"/>
              </a:rPr>
              <a:t>该程序的输出为</a:t>
            </a:r>
            <a:r>
              <a:rPr lang="en-US" altLang="zh-CN" sz="1600" dirty="0">
                <a:latin typeface="STKaiti" charset="-122"/>
                <a:ea typeface="STKaiti" charset="-122"/>
                <a:cs typeface="STKaiti" charset="-122"/>
              </a:rPr>
              <a:t>Base::Base(0)\</a:t>
            </a:r>
            <a:r>
              <a:rPr lang="en-US" altLang="zh-CN" sz="1600" dirty="0" err="1">
                <a:latin typeface="STKaiti" charset="-122"/>
                <a:ea typeface="STKaiti" charset="-122"/>
                <a:cs typeface="STKaiti" charset="-122"/>
              </a:rPr>
              <a:t>nBase</a:t>
            </a:r>
            <a:r>
              <a:rPr lang="en-US" altLang="zh-CN" sz="1600" dirty="0">
                <a:latin typeface="STKaiti" charset="-122"/>
                <a:ea typeface="STKaiti" charset="-122"/>
                <a:cs typeface="STKaiti" charset="-122"/>
              </a:rPr>
              <a:t>::Base(2019)\</a:t>
            </a:r>
            <a:r>
              <a:rPr lang="en-US" altLang="zh-CN" sz="1600" dirty="0" err="1">
                <a:latin typeface="STKaiti" charset="-122"/>
                <a:ea typeface="STKaiti" charset="-122"/>
                <a:cs typeface="STKaiti" charset="-122"/>
              </a:rPr>
              <a:t>ndata</a:t>
            </a:r>
            <a:r>
              <a:rPr lang="en-US" altLang="zh-CN" sz="1600" dirty="0">
                <a:latin typeface="STKaiti" charset="-122"/>
                <a:ea typeface="STKaiti" charset="-122"/>
                <a:cs typeface="STKaiti" charset="-122"/>
              </a:rPr>
              <a:t> = 2018\</a:t>
            </a:r>
            <a:r>
              <a:rPr lang="en-US" altLang="zh-CN" sz="1600" dirty="0" err="1">
                <a:latin typeface="STKaiti" charset="-122"/>
                <a:ea typeface="STKaiti" charset="-122"/>
                <a:cs typeface="STKaiti" charset="-122"/>
              </a:rPr>
              <a:t>ndata</a:t>
            </a:r>
            <a:r>
              <a:rPr lang="en-US" altLang="zh-CN" sz="1600" dirty="0">
                <a:latin typeface="STKaiti" charset="-122"/>
                <a:ea typeface="STKaiti" charset="-122"/>
                <a:cs typeface="STKaiti" charset="-122"/>
              </a:rPr>
              <a:t> = 2019\n</a:t>
            </a:r>
          </a:p>
          <a:p>
            <a:pPr>
              <a:lnSpc>
                <a:spcPct val="150000"/>
              </a:lnSpc>
            </a:pPr>
            <a:r>
              <a:rPr lang="en-US" altLang="zh-CN" sz="1600" dirty="0">
                <a:latin typeface="STKaiti" charset="-122"/>
                <a:ea typeface="STKaiti" charset="-122"/>
                <a:cs typeface="STKaiti" charset="-122"/>
              </a:rPr>
              <a:t>D) obj1</a:t>
            </a:r>
            <a:r>
              <a:rPr lang="zh-CN" altLang="en-US" sz="1600" dirty="0">
                <a:latin typeface="STKaiti" charset="-122"/>
                <a:ea typeface="STKaiti" charset="-122"/>
                <a:cs typeface="STKaiti" charset="-122"/>
              </a:rPr>
              <a:t>析构时先执行</a:t>
            </a:r>
            <a:r>
              <a:rPr lang="en-US" altLang="zh-CN" sz="1600" dirty="0">
                <a:latin typeface="STKaiti" charset="-122"/>
                <a:ea typeface="STKaiti" charset="-122"/>
                <a:cs typeface="STKaiti" charset="-122"/>
              </a:rPr>
              <a:t>Derive</a:t>
            </a:r>
            <a:r>
              <a:rPr lang="zh-CN" altLang="en-US" sz="1600" dirty="0">
                <a:latin typeface="STKaiti" charset="-122"/>
                <a:ea typeface="STKaiti" charset="-122"/>
                <a:cs typeface="STKaiti" charset="-122"/>
              </a:rPr>
              <a:t>类的析构函数，再执行</a:t>
            </a:r>
            <a:r>
              <a:rPr lang="en-US" altLang="zh-CN" sz="1600" dirty="0">
                <a:latin typeface="STKaiti" charset="-122"/>
                <a:ea typeface="STKaiti" charset="-122"/>
                <a:cs typeface="STKaiti" charset="-122"/>
              </a:rPr>
              <a:t>Base</a:t>
            </a:r>
            <a:r>
              <a:rPr lang="zh-CN" altLang="en-US" sz="1600" dirty="0">
                <a:latin typeface="STKaiti" charset="-122"/>
                <a:ea typeface="STKaiti" charset="-122"/>
                <a:cs typeface="STKaiti" charset="-122"/>
              </a:rPr>
              <a:t>类的析构函数</a:t>
            </a:r>
            <a:endParaRPr lang="en-US" altLang="zh-CN" sz="2000" dirty="0">
              <a:latin typeface="STKaiti" charset="-122"/>
              <a:ea typeface="STKaiti" charset="-122"/>
              <a:cs typeface="STKaiti" charset="-122"/>
            </a:endParaRPr>
          </a:p>
        </p:txBody>
      </p:sp>
      <p:cxnSp>
        <p:nvCxnSpPr>
          <p:cNvPr id="10" name="直接连接符 9"/>
          <p:cNvCxnSpPr/>
          <p:nvPr/>
        </p:nvCxnSpPr>
        <p:spPr>
          <a:xfrm>
            <a:off x="4480913" y="1672928"/>
            <a:ext cx="0" cy="3556272"/>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230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266801"/>
            <a:ext cx="8928992" cy="461665"/>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02</a:t>
            </a:r>
            <a:r>
              <a:rPr kumimoji="1" lang="zh-CN" altLang="en-US" sz="2400" dirty="0">
                <a:latin typeface="微软雅黑" panose="020B0503020204020204" pitchFamily="34" charset="-122"/>
                <a:ea typeface="微软雅黑" panose="020B0503020204020204" pitchFamily="34" charset="-122"/>
                <a:cs typeface="STKaiti" charset="-122"/>
              </a:rPr>
              <a:t>、定义如下所示的</a:t>
            </a:r>
            <a:r>
              <a:rPr kumimoji="1" lang="en-US" altLang="zh-CN" sz="2400" dirty="0">
                <a:latin typeface="微软雅黑" panose="020B0503020204020204" pitchFamily="34" charset="-122"/>
                <a:ea typeface="微软雅黑" panose="020B0503020204020204" pitchFamily="34" charset="-122"/>
                <a:cs typeface="STKaiti" charset="-122"/>
              </a:rPr>
              <a:t>Base</a:t>
            </a:r>
            <a:r>
              <a:rPr kumimoji="1" lang="zh-CN" altLang="en-US" sz="2400" dirty="0">
                <a:latin typeface="微软雅黑" panose="020B0503020204020204" pitchFamily="34" charset="-122"/>
                <a:ea typeface="微软雅黑" panose="020B0503020204020204" pitchFamily="34" charset="-122"/>
                <a:cs typeface="STKaiti" charset="-122"/>
              </a:rPr>
              <a:t>类和</a:t>
            </a:r>
            <a:r>
              <a:rPr kumimoji="1" lang="en-US" altLang="zh-CN" sz="2400" dirty="0">
                <a:latin typeface="微软雅黑" panose="020B0503020204020204" pitchFamily="34" charset="-122"/>
                <a:ea typeface="微软雅黑" panose="020B0503020204020204" pitchFamily="34" charset="-122"/>
                <a:cs typeface="STKaiti" charset="-122"/>
              </a:rPr>
              <a:t>Derive</a:t>
            </a:r>
            <a:r>
              <a:rPr kumimoji="1" lang="zh-CN" altLang="en-US" sz="2400" dirty="0">
                <a:latin typeface="微软雅黑" panose="020B0503020204020204" pitchFamily="34" charset="-122"/>
                <a:ea typeface="微软雅黑" panose="020B0503020204020204" pitchFamily="34" charset="-122"/>
                <a:cs typeface="STKaiti" charset="-122"/>
              </a:rPr>
              <a:t>类，下列说法错误的是</a:t>
            </a:r>
            <a:r>
              <a:rPr kumimoji="1" lang="en-US" altLang="zh-CN" sz="2400" dirty="0">
                <a:latin typeface="微软雅黑" panose="020B0503020204020204" pitchFamily="34" charset="-122"/>
                <a:ea typeface="微软雅黑" panose="020B0503020204020204" pitchFamily="34" charset="-122"/>
                <a:cs typeface="STKaiti" charset="-122"/>
              </a:rPr>
              <a:t>[</a:t>
            </a:r>
            <a:r>
              <a:rPr kumimoji="1" lang="en-US" altLang="zh-CN" sz="2400" b="1" dirty="0">
                <a:solidFill>
                  <a:srgbClr val="FF0000"/>
                </a:solidFill>
                <a:latin typeface="微软雅黑" panose="020B0503020204020204" pitchFamily="34" charset="-122"/>
                <a:ea typeface="微软雅黑" panose="020B0503020204020204" pitchFamily="34" charset="-122"/>
                <a:cs typeface="STKaiti" charset="-122"/>
              </a:rPr>
              <a:t>C</a:t>
            </a:r>
            <a:r>
              <a:rPr kumimoji="1" lang="en-US" altLang="zh-CN" sz="2400" dirty="0">
                <a:latin typeface="微软雅黑" panose="020B0503020204020204" pitchFamily="34" charset="-122"/>
                <a:ea typeface="微软雅黑" panose="020B0503020204020204" pitchFamily="34" charset="-122"/>
                <a:cs typeface="STKaiti" charset="-122"/>
              </a:rPr>
              <a:t>]</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组合与继承：复习题</a:t>
            </a:r>
          </a:p>
        </p:txBody>
      </p:sp>
      <p:sp>
        <p:nvSpPr>
          <p:cNvPr id="7" name="矩形 6"/>
          <p:cNvSpPr/>
          <p:nvPr/>
        </p:nvSpPr>
        <p:spPr>
          <a:xfrm>
            <a:off x="755576" y="1740872"/>
            <a:ext cx="3708921" cy="3416320"/>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#include &lt;</a:t>
            </a:r>
            <a:r>
              <a:rPr lang="en-US" altLang="zh-CN" dirty="0" err="1">
                <a:latin typeface="Times New Roman" pitchFamily="18" charset="0"/>
                <a:ea typeface="STKaiti" charset="-122"/>
                <a:cs typeface="Times New Roman" pitchFamily="18" charset="0"/>
              </a:rPr>
              <a:t>iostream</a:t>
            </a:r>
            <a:r>
              <a:rPr lang="en-US" altLang="zh-CN" dirty="0">
                <a:latin typeface="Times New Roman" pitchFamily="18" charset="0"/>
                <a:ea typeface="STKaiti" charset="-122"/>
                <a:cs typeface="Times New Roman" pitchFamily="18" charset="0"/>
              </a:rPr>
              <a:t>&gt;</a:t>
            </a:r>
          </a:p>
          <a:p>
            <a:r>
              <a:rPr lang="en-US" altLang="zh-CN" dirty="0">
                <a:latin typeface="Times New Roman" pitchFamily="18" charset="0"/>
                <a:ea typeface="STKaiti" charset="-122"/>
                <a:cs typeface="Times New Roman" pitchFamily="18" charset="0"/>
              </a:rPr>
              <a:t>using namespace </a:t>
            </a:r>
            <a:r>
              <a:rPr lang="en-US" altLang="zh-CN" dirty="0" err="1">
                <a:latin typeface="Times New Roman" pitchFamily="18" charset="0"/>
                <a:ea typeface="STKaiti" charset="-122"/>
                <a:cs typeface="Times New Roman" pitchFamily="18" charset="0"/>
              </a:rPr>
              <a:t>std</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class Base {</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data;</a:t>
            </a:r>
          </a:p>
          <a:p>
            <a:r>
              <a:rPr lang="en-US" altLang="zh-CN" dirty="0">
                <a:latin typeface="Times New Roman" pitchFamily="18" charset="0"/>
                <a:ea typeface="STKaiti" charset="-122"/>
                <a:cs typeface="Times New Roman" pitchFamily="18" charset="0"/>
              </a:rPr>
              <a:t>public:</a:t>
            </a:r>
          </a:p>
          <a:p>
            <a:r>
              <a:rPr lang="en-US" altLang="zh-CN" dirty="0">
                <a:latin typeface="Times New Roman" pitchFamily="18" charset="0"/>
                <a:ea typeface="STKaiti" charset="-122"/>
                <a:cs typeface="Times New Roman" pitchFamily="18" charset="0"/>
              </a:rPr>
              <a:t>	Base() : data(0) { </a:t>
            </a:r>
            <a:r>
              <a:rPr lang="en-US" altLang="zh-CN" dirty="0" err="1">
                <a:latin typeface="Times New Roman" pitchFamily="18" charset="0"/>
                <a:ea typeface="STKaiti" charset="-122"/>
                <a:cs typeface="Times New Roman" pitchFamily="18" charset="0"/>
              </a:rPr>
              <a:t>cout</a:t>
            </a:r>
            <a:r>
              <a:rPr lang="en-US" altLang="zh-CN" dirty="0">
                <a:latin typeface="Times New Roman" pitchFamily="18" charset="0"/>
                <a:ea typeface="STKaiti" charset="-122"/>
                <a:cs typeface="Times New Roman" pitchFamily="18" charset="0"/>
              </a:rPr>
              <a:t> &lt;&lt; "Base::Base(" &lt;&lt; data &lt;&lt; ")\n"; }</a:t>
            </a:r>
          </a:p>
          <a:p>
            <a:r>
              <a:rPr lang="en-US" altLang="zh-CN" dirty="0">
                <a:latin typeface="Times New Roman" pitchFamily="18" charset="0"/>
                <a:ea typeface="STKaiti" charset="-122"/>
                <a:cs typeface="Times New Roman" pitchFamily="18" charset="0"/>
              </a:rPr>
              <a:t>	Base(</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a:t>
            </a:r>
            <a:r>
              <a:rPr lang="en-US" altLang="zh-CN" dirty="0">
                <a:latin typeface="Times New Roman" pitchFamily="18" charset="0"/>
                <a:ea typeface="STKaiti" charset="-122"/>
                <a:cs typeface="Times New Roman" pitchFamily="18" charset="0"/>
              </a:rPr>
              <a:t>) : data(</a:t>
            </a:r>
            <a:r>
              <a:rPr lang="en-US" altLang="zh-CN" dirty="0" err="1">
                <a:latin typeface="Times New Roman" pitchFamily="18" charset="0"/>
                <a:ea typeface="STKaiti" charset="-122"/>
                <a:cs typeface="Times New Roman" pitchFamily="18" charset="0"/>
              </a:rPr>
              <a:t>i</a:t>
            </a:r>
            <a:r>
              <a:rPr lang="en-US" altLang="zh-CN" dirty="0">
                <a:latin typeface="Times New Roman" pitchFamily="18" charset="0"/>
                <a:ea typeface="STKaiti" charset="-122"/>
                <a:cs typeface="Times New Roman" pitchFamily="18" charset="0"/>
              </a:rPr>
              <a:t>) { </a:t>
            </a:r>
            <a:r>
              <a:rPr lang="en-US" altLang="zh-CN" dirty="0" err="1">
                <a:latin typeface="Times New Roman" pitchFamily="18" charset="0"/>
                <a:ea typeface="STKaiti" charset="-122"/>
                <a:cs typeface="Times New Roman" pitchFamily="18" charset="0"/>
              </a:rPr>
              <a:t>cout</a:t>
            </a:r>
            <a:r>
              <a:rPr lang="en-US" altLang="zh-CN" dirty="0">
                <a:latin typeface="Times New Roman" pitchFamily="18" charset="0"/>
                <a:ea typeface="STKaiti" charset="-122"/>
                <a:cs typeface="Times New Roman" pitchFamily="18" charset="0"/>
              </a:rPr>
              <a:t> &lt;&lt; "Base::Base(" &lt;&lt; </a:t>
            </a:r>
            <a:r>
              <a:rPr lang="en-US" altLang="zh-CN" dirty="0" err="1">
                <a:latin typeface="Times New Roman" pitchFamily="18" charset="0"/>
                <a:ea typeface="STKaiti" charset="-122"/>
                <a:cs typeface="Times New Roman" pitchFamily="18" charset="0"/>
              </a:rPr>
              <a:t>i</a:t>
            </a:r>
            <a:r>
              <a:rPr lang="en-US" altLang="zh-CN" dirty="0">
                <a:latin typeface="Times New Roman" pitchFamily="18" charset="0"/>
                <a:ea typeface="STKaiti" charset="-122"/>
                <a:cs typeface="Times New Roman" pitchFamily="18" charset="0"/>
              </a:rPr>
              <a:t> &lt;&lt; ")\n"; }</a:t>
            </a:r>
          </a:p>
          <a:p>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class Derive : public Base {</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data{2018};</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43</a:t>
            </a:fld>
            <a:endParaRPr lang="en-US" altLang="zh-CN"/>
          </a:p>
        </p:txBody>
      </p:sp>
      <p:sp>
        <p:nvSpPr>
          <p:cNvPr id="2" name="矩形 1"/>
          <p:cNvSpPr/>
          <p:nvPr/>
        </p:nvSpPr>
        <p:spPr>
          <a:xfrm>
            <a:off x="4932040" y="1679897"/>
            <a:ext cx="4032448" cy="3693319"/>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public:</a:t>
            </a:r>
          </a:p>
          <a:p>
            <a:r>
              <a:rPr lang="en-US" altLang="zh-CN" dirty="0">
                <a:latin typeface="Times New Roman" pitchFamily="18" charset="0"/>
                <a:ea typeface="STKaiti" charset="-122"/>
                <a:cs typeface="Times New Roman" pitchFamily="18" charset="0"/>
              </a:rPr>
              <a:t>	Derive() {}</a:t>
            </a:r>
          </a:p>
          <a:p>
            <a:r>
              <a:rPr lang="en-US" altLang="zh-CN" dirty="0">
                <a:latin typeface="Times New Roman" pitchFamily="18" charset="0"/>
                <a:ea typeface="STKaiti" charset="-122"/>
                <a:cs typeface="Times New Roman" pitchFamily="18" charset="0"/>
              </a:rPr>
              <a:t>	Derive(</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a:t>
            </a:r>
            <a:r>
              <a:rPr lang="en-US" altLang="zh-CN" dirty="0">
                <a:latin typeface="Times New Roman" pitchFamily="18" charset="0"/>
                <a:ea typeface="STKaiti" charset="-122"/>
                <a:cs typeface="Times New Roman" pitchFamily="18" charset="0"/>
              </a:rPr>
              <a:t>) : Base(</a:t>
            </a:r>
            <a:r>
              <a:rPr lang="en-US" altLang="zh-CN" dirty="0" err="1">
                <a:latin typeface="Times New Roman" pitchFamily="18" charset="0"/>
                <a:ea typeface="STKaiti" charset="-122"/>
                <a:cs typeface="Times New Roman" pitchFamily="18" charset="0"/>
              </a:rPr>
              <a:t>i</a:t>
            </a:r>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void print() { </a:t>
            </a:r>
            <a:r>
              <a:rPr lang="en-US" altLang="zh-CN" dirty="0" err="1">
                <a:latin typeface="Times New Roman" pitchFamily="18" charset="0"/>
                <a:ea typeface="STKaiti" charset="-122"/>
                <a:cs typeface="Times New Roman" pitchFamily="18" charset="0"/>
              </a:rPr>
              <a:t>cout</a:t>
            </a:r>
            <a:r>
              <a:rPr lang="en-US" altLang="zh-CN" dirty="0">
                <a:latin typeface="Times New Roman" pitchFamily="18" charset="0"/>
                <a:ea typeface="STKaiti" charset="-122"/>
                <a:cs typeface="Times New Roman" pitchFamily="18" charset="0"/>
              </a:rPr>
              <a:t> &lt;&lt; “data = ” &lt;&lt; data &lt;&lt; </a:t>
            </a:r>
            <a:r>
              <a:rPr lang="en-US" altLang="zh-CN" dirty="0" err="1">
                <a:latin typeface="Times New Roman" pitchFamily="18" charset="0"/>
                <a:ea typeface="STKaiti" charset="-122"/>
                <a:cs typeface="Times New Roman" pitchFamily="18" charset="0"/>
              </a:rPr>
              <a:t>endl</a:t>
            </a:r>
            <a:r>
              <a:rPr lang="en-US" altLang="zh-CN" dirty="0">
                <a:latin typeface="Times New Roman" pitchFamily="18" charset="0"/>
                <a:ea typeface="STKaiti" charset="-122"/>
                <a:cs typeface="Times New Roman" pitchFamily="18" charset="0"/>
              </a:rPr>
              <a:t>; } </a:t>
            </a:r>
            <a:r>
              <a:rPr lang="en-US" altLang="zh-CN" sz="1600" dirty="0">
                <a:solidFill>
                  <a:srgbClr val="FF0000"/>
                </a:solidFill>
                <a:latin typeface="Times New Roman" pitchFamily="18" charset="0"/>
                <a:ea typeface="STKaiti" charset="-122"/>
                <a:cs typeface="Times New Roman" pitchFamily="18" charset="0"/>
              </a:rPr>
              <a:t>//</a:t>
            </a:r>
            <a:r>
              <a:rPr lang="zh-CN" altLang="en-US" sz="1600" dirty="0">
                <a:solidFill>
                  <a:srgbClr val="FF0000"/>
                </a:solidFill>
                <a:latin typeface="Times New Roman" pitchFamily="18" charset="0"/>
                <a:ea typeface="STKaiti" charset="-122"/>
                <a:cs typeface="Times New Roman" pitchFamily="18" charset="0"/>
              </a:rPr>
              <a:t>该处访问</a:t>
            </a:r>
            <a:r>
              <a:rPr lang="en-US" altLang="zh-CN" sz="1600" dirty="0">
                <a:solidFill>
                  <a:srgbClr val="FF0000"/>
                </a:solidFill>
                <a:latin typeface="Times New Roman" pitchFamily="18" charset="0"/>
                <a:ea typeface="STKaiti" charset="-122"/>
                <a:cs typeface="Times New Roman" pitchFamily="18" charset="0"/>
              </a:rPr>
              <a:t>Derive</a:t>
            </a:r>
            <a:r>
              <a:rPr lang="zh-CN" altLang="en-US" sz="1600" dirty="0">
                <a:solidFill>
                  <a:srgbClr val="FF0000"/>
                </a:solidFill>
                <a:latin typeface="Times New Roman" pitchFamily="18" charset="0"/>
                <a:ea typeface="STKaiti" charset="-122"/>
                <a:cs typeface="Times New Roman" pitchFamily="18" charset="0"/>
              </a:rPr>
              <a:t>类的</a:t>
            </a:r>
            <a:r>
              <a:rPr lang="en-US" altLang="zh-CN" sz="1600" dirty="0">
                <a:solidFill>
                  <a:srgbClr val="FF0000"/>
                </a:solidFill>
                <a:latin typeface="Times New Roman" pitchFamily="18" charset="0"/>
                <a:ea typeface="STKaiti" charset="-122"/>
                <a:cs typeface="Times New Roman" pitchFamily="18" charset="0"/>
              </a:rPr>
              <a:t>data</a:t>
            </a:r>
          </a:p>
          <a:p>
            <a:r>
              <a:rPr lang="en-US" altLang="zh-CN" dirty="0">
                <a:latin typeface="Times New Roman" pitchFamily="18" charset="0"/>
                <a:ea typeface="STKaiti" charset="-122"/>
                <a:cs typeface="Times New Roman" pitchFamily="18" charset="0"/>
              </a:rPr>
              <a:t>};</a:t>
            </a:r>
          </a:p>
          <a:p>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main() {</a:t>
            </a:r>
          </a:p>
          <a:p>
            <a:r>
              <a:rPr lang="en-US" altLang="zh-CN" dirty="0">
                <a:latin typeface="Times New Roman" pitchFamily="18" charset="0"/>
                <a:ea typeface="STKaiti" charset="-122"/>
                <a:cs typeface="Times New Roman" pitchFamily="18" charset="0"/>
              </a:rPr>
              <a:t>	Derive obj1;</a:t>
            </a:r>
          </a:p>
          <a:p>
            <a:r>
              <a:rPr lang="en-US" altLang="zh-CN" dirty="0">
                <a:latin typeface="Times New Roman" pitchFamily="18" charset="0"/>
                <a:ea typeface="STKaiti" charset="-122"/>
                <a:cs typeface="Times New Roman" pitchFamily="18" charset="0"/>
              </a:rPr>
              <a:t>	Derive obj2(2019);</a:t>
            </a:r>
          </a:p>
          <a:p>
            <a:r>
              <a:rPr lang="en-US" altLang="zh-CN" dirty="0">
                <a:latin typeface="Times New Roman" pitchFamily="18" charset="0"/>
                <a:ea typeface="STKaiti" charset="-122"/>
                <a:cs typeface="Times New Roman" pitchFamily="18" charset="0"/>
              </a:rPr>
              <a:t>	obj1.print();</a:t>
            </a:r>
          </a:p>
          <a:p>
            <a:r>
              <a:rPr lang="en-US" altLang="zh-CN" dirty="0">
                <a:latin typeface="Times New Roman" pitchFamily="18" charset="0"/>
                <a:ea typeface="STKaiti" charset="-122"/>
                <a:cs typeface="Times New Roman" pitchFamily="18" charset="0"/>
              </a:rPr>
              <a:t>	obj2.print();</a:t>
            </a:r>
          </a:p>
          <a:p>
            <a:r>
              <a:rPr lang="en-US" altLang="zh-CN" dirty="0">
                <a:latin typeface="Times New Roman" pitchFamily="18" charset="0"/>
                <a:ea typeface="STKaiti" charset="-122"/>
                <a:cs typeface="Times New Roman" pitchFamily="18" charset="0"/>
              </a:rPr>
              <a:t>	return 0;</a:t>
            </a:r>
          </a:p>
          <a:p>
            <a:r>
              <a:rPr lang="en-US" altLang="zh-CN" dirty="0">
                <a:latin typeface="Times New Roman" pitchFamily="18" charset="0"/>
                <a:ea typeface="STKaiti" charset="-122"/>
                <a:cs typeface="Times New Roman" pitchFamily="18" charset="0"/>
              </a:rPr>
              <a:t>}</a:t>
            </a:r>
          </a:p>
        </p:txBody>
      </p:sp>
      <p:sp>
        <p:nvSpPr>
          <p:cNvPr id="8" name="矩形 7"/>
          <p:cNvSpPr/>
          <p:nvPr/>
        </p:nvSpPr>
        <p:spPr>
          <a:xfrm>
            <a:off x="-1016" y="5229200"/>
            <a:ext cx="9685584" cy="1569660"/>
          </a:xfrm>
          <a:prstGeom prst="rect">
            <a:avLst/>
          </a:prstGeom>
        </p:spPr>
        <p:txBody>
          <a:bodyPr wrap="square">
            <a:spAutoFit/>
          </a:bodyPr>
          <a:lstStyle/>
          <a:p>
            <a:pPr>
              <a:lnSpc>
                <a:spcPct val="150000"/>
              </a:lnSpc>
            </a:pPr>
            <a:r>
              <a:rPr lang="en-US" altLang="zh-CN" sz="1600" dirty="0">
                <a:latin typeface="Times New Roman" pitchFamily="18" charset="0"/>
                <a:ea typeface="STKaiti" charset="-122"/>
                <a:cs typeface="Times New Roman" pitchFamily="18" charset="0"/>
              </a:rPr>
              <a:t>A) Derive</a:t>
            </a:r>
            <a:r>
              <a:rPr lang="zh-CN" altLang="en-US" sz="1600" dirty="0">
                <a:latin typeface="Times New Roman" pitchFamily="18" charset="0"/>
                <a:ea typeface="STKaiti" charset="-122"/>
                <a:cs typeface="Times New Roman" pitchFamily="18" charset="0"/>
              </a:rPr>
              <a:t>类的默认构造函数未显式调用</a:t>
            </a:r>
            <a:r>
              <a:rPr lang="en-US" altLang="zh-CN" sz="1600" dirty="0">
                <a:latin typeface="Times New Roman" pitchFamily="18" charset="0"/>
                <a:ea typeface="STKaiti" charset="-122"/>
                <a:cs typeface="Times New Roman" pitchFamily="18" charset="0"/>
              </a:rPr>
              <a:t>Base</a:t>
            </a:r>
            <a:r>
              <a:rPr lang="zh-CN" altLang="en-US" sz="1600" dirty="0">
                <a:latin typeface="Times New Roman" pitchFamily="18" charset="0"/>
                <a:ea typeface="STKaiti" charset="-122"/>
                <a:cs typeface="Times New Roman" pitchFamily="18" charset="0"/>
              </a:rPr>
              <a:t>类的构造函数，编译器会自动调用</a:t>
            </a:r>
            <a:r>
              <a:rPr lang="en-US" altLang="zh-CN" sz="1600" dirty="0">
                <a:latin typeface="Times New Roman" pitchFamily="18" charset="0"/>
                <a:ea typeface="STKaiti" charset="-122"/>
                <a:cs typeface="Times New Roman" pitchFamily="18" charset="0"/>
              </a:rPr>
              <a:t>Base</a:t>
            </a:r>
            <a:r>
              <a:rPr lang="zh-CN" altLang="en-US" sz="1600" dirty="0">
                <a:latin typeface="Times New Roman" pitchFamily="18" charset="0"/>
                <a:ea typeface="STKaiti" charset="-122"/>
                <a:cs typeface="Times New Roman" pitchFamily="18" charset="0"/>
              </a:rPr>
              <a:t>类的默认构造函数</a:t>
            </a:r>
            <a:endParaRPr lang="en-US" altLang="zh-CN" sz="1600" dirty="0">
              <a:latin typeface="Times New Roman" pitchFamily="18" charset="0"/>
              <a:ea typeface="STKaiti" charset="-122"/>
              <a:cs typeface="Times New Roman" pitchFamily="18" charset="0"/>
            </a:endParaRPr>
          </a:p>
          <a:p>
            <a:pPr>
              <a:lnSpc>
                <a:spcPct val="150000"/>
              </a:lnSpc>
            </a:pPr>
            <a:r>
              <a:rPr lang="en-US" altLang="zh-CN" sz="1600" dirty="0">
                <a:latin typeface="Times New Roman" pitchFamily="18" charset="0"/>
                <a:ea typeface="STKaiti" charset="-122"/>
                <a:cs typeface="Times New Roman" pitchFamily="18" charset="0"/>
              </a:rPr>
              <a:t>B) Derive</a:t>
            </a:r>
            <a:r>
              <a:rPr lang="zh-CN" altLang="en-US" sz="1600" dirty="0">
                <a:latin typeface="Times New Roman" pitchFamily="18" charset="0"/>
                <a:ea typeface="STKaiti" charset="-122"/>
                <a:cs typeface="Times New Roman" pitchFamily="18" charset="0"/>
              </a:rPr>
              <a:t>类的普通构造函数可以在初始化列表中显式调用</a:t>
            </a:r>
            <a:r>
              <a:rPr lang="en-US" altLang="zh-CN" sz="1600" dirty="0">
                <a:latin typeface="Times New Roman" pitchFamily="18" charset="0"/>
                <a:ea typeface="STKaiti" charset="-122"/>
                <a:cs typeface="Times New Roman" pitchFamily="18" charset="0"/>
              </a:rPr>
              <a:t>Base</a:t>
            </a:r>
            <a:r>
              <a:rPr lang="zh-CN" altLang="en-US" sz="1600" dirty="0">
                <a:latin typeface="Times New Roman" pitchFamily="18" charset="0"/>
                <a:ea typeface="STKaiti" charset="-122"/>
                <a:cs typeface="Times New Roman" pitchFamily="18" charset="0"/>
              </a:rPr>
              <a:t>类的普通构造函数</a:t>
            </a:r>
            <a:endParaRPr lang="en-US" altLang="zh-CN" sz="1600" dirty="0">
              <a:latin typeface="Times New Roman" pitchFamily="18" charset="0"/>
              <a:ea typeface="STKaiti" charset="-122"/>
              <a:cs typeface="Times New Roman" pitchFamily="18" charset="0"/>
            </a:endParaRPr>
          </a:p>
          <a:p>
            <a:pPr>
              <a:lnSpc>
                <a:spcPct val="150000"/>
              </a:lnSpc>
            </a:pPr>
            <a:r>
              <a:rPr lang="en-US" altLang="zh-CN" sz="1600" dirty="0">
                <a:latin typeface="Times New Roman" pitchFamily="18" charset="0"/>
                <a:ea typeface="STKaiti" charset="-122"/>
                <a:cs typeface="Times New Roman" pitchFamily="18" charset="0"/>
              </a:rPr>
              <a:t>C) </a:t>
            </a:r>
            <a:r>
              <a:rPr lang="zh-CN" altLang="en-US" sz="1600" dirty="0">
                <a:latin typeface="Times New Roman" pitchFamily="18" charset="0"/>
                <a:ea typeface="STKaiti" charset="-122"/>
                <a:cs typeface="Times New Roman" pitchFamily="18" charset="0"/>
              </a:rPr>
              <a:t>该程序的输出为</a:t>
            </a:r>
            <a:r>
              <a:rPr lang="en-US" altLang="zh-CN" sz="1600" dirty="0">
                <a:latin typeface="Times New Roman" pitchFamily="18" charset="0"/>
                <a:ea typeface="STKaiti" charset="-122"/>
                <a:cs typeface="Times New Roman" pitchFamily="18" charset="0"/>
              </a:rPr>
              <a:t>Base::Base(0)\</a:t>
            </a:r>
            <a:r>
              <a:rPr lang="en-US" altLang="zh-CN" sz="1600" dirty="0" err="1">
                <a:latin typeface="Times New Roman" pitchFamily="18" charset="0"/>
                <a:ea typeface="STKaiti" charset="-122"/>
                <a:cs typeface="Times New Roman" pitchFamily="18" charset="0"/>
              </a:rPr>
              <a:t>nBase</a:t>
            </a:r>
            <a:r>
              <a:rPr lang="en-US" altLang="zh-CN" sz="1600" dirty="0">
                <a:latin typeface="Times New Roman" pitchFamily="18" charset="0"/>
                <a:ea typeface="STKaiti" charset="-122"/>
                <a:cs typeface="Times New Roman" pitchFamily="18" charset="0"/>
              </a:rPr>
              <a:t>::Base(2019)\</a:t>
            </a:r>
            <a:r>
              <a:rPr lang="en-US" altLang="zh-CN" sz="1600" dirty="0" err="1">
                <a:latin typeface="Times New Roman" pitchFamily="18" charset="0"/>
                <a:ea typeface="STKaiti" charset="-122"/>
                <a:cs typeface="Times New Roman" pitchFamily="18" charset="0"/>
              </a:rPr>
              <a:t>ndata</a:t>
            </a:r>
            <a:r>
              <a:rPr lang="en-US" altLang="zh-CN" sz="1600" dirty="0">
                <a:latin typeface="Times New Roman" pitchFamily="18" charset="0"/>
                <a:ea typeface="STKaiti" charset="-122"/>
                <a:cs typeface="Times New Roman" pitchFamily="18" charset="0"/>
              </a:rPr>
              <a:t> = 2018\</a:t>
            </a:r>
            <a:r>
              <a:rPr lang="en-US" altLang="zh-CN" sz="1600" dirty="0" err="1">
                <a:latin typeface="Times New Roman" pitchFamily="18" charset="0"/>
                <a:ea typeface="STKaiti" charset="-122"/>
                <a:cs typeface="Times New Roman" pitchFamily="18" charset="0"/>
              </a:rPr>
              <a:t>n</a:t>
            </a:r>
            <a:r>
              <a:rPr lang="en-US" altLang="zh-CN" sz="1600" b="1" dirty="0" err="1">
                <a:solidFill>
                  <a:srgbClr val="FF0000"/>
                </a:solidFill>
                <a:latin typeface="Times New Roman" pitchFamily="18" charset="0"/>
                <a:ea typeface="STKaiti" charset="-122"/>
                <a:cs typeface="Times New Roman" pitchFamily="18" charset="0"/>
              </a:rPr>
              <a:t>data</a:t>
            </a:r>
            <a:r>
              <a:rPr lang="en-US" altLang="zh-CN" sz="1600" b="1" dirty="0">
                <a:solidFill>
                  <a:srgbClr val="FF0000"/>
                </a:solidFill>
                <a:latin typeface="Times New Roman" pitchFamily="18" charset="0"/>
                <a:ea typeface="STKaiti" charset="-122"/>
                <a:cs typeface="Times New Roman" pitchFamily="18" charset="0"/>
              </a:rPr>
              <a:t> = 2019</a:t>
            </a:r>
            <a:r>
              <a:rPr lang="en-US" altLang="zh-CN" sz="1600" dirty="0">
                <a:latin typeface="Times New Roman" pitchFamily="18" charset="0"/>
                <a:ea typeface="STKaiti" charset="-122"/>
                <a:cs typeface="Times New Roman" pitchFamily="18" charset="0"/>
              </a:rPr>
              <a:t>\n</a:t>
            </a:r>
          </a:p>
          <a:p>
            <a:pPr>
              <a:lnSpc>
                <a:spcPct val="150000"/>
              </a:lnSpc>
            </a:pPr>
            <a:r>
              <a:rPr lang="en-US" altLang="zh-CN" sz="1600" dirty="0">
                <a:latin typeface="Times New Roman" pitchFamily="18" charset="0"/>
                <a:ea typeface="STKaiti" charset="-122"/>
                <a:cs typeface="Times New Roman" pitchFamily="18" charset="0"/>
              </a:rPr>
              <a:t>D) obj1</a:t>
            </a:r>
            <a:r>
              <a:rPr lang="zh-CN" altLang="en-US" sz="1600" dirty="0">
                <a:latin typeface="Times New Roman" pitchFamily="18" charset="0"/>
                <a:ea typeface="STKaiti" charset="-122"/>
                <a:cs typeface="Times New Roman" pitchFamily="18" charset="0"/>
              </a:rPr>
              <a:t>析构时先执行</a:t>
            </a:r>
            <a:r>
              <a:rPr lang="en-US" altLang="zh-CN" sz="1600" dirty="0">
                <a:latin typeface="Times New Roman" pitchFamily="18" charset="0"/>
                <a:ea typeface="STKaiti" charset="-122"/>
                <a:cs typeface="Times New Roman" pitchFamily="18" charset="0"/>
              </a:rPr>
              <a:t>Derive</a:t>
            </a:r>
            <a:r>
              <a:rPr lang="zh-CN" altLang="en-US" sz="1600" dirty="0">
                <a:latin typeface="Times New Roman" pitchFamily="18" charset="0"/>
                <a:ea typeface="STKaiti" charset="-122"/>
                <a:cs typeface="Times New Roman" pitchFamily="18" charset="0"/>
              </a:rPr>
              <a:t>类的析构函数，再执行</a:t>
            </a:r>
            <a:r>
              <a:rPr lang="en-US" altLang="zh-CN" sz="1600" dirty="0">
                <a:latin typeface="Times New Roman" pitchFamily="18" charset="0"/>
                <a:ea typeface="STKaiti" charset="-122"/>
                <a:cs typeface="Times New Roman" pitchFamily="18" charset="0"/>
              </a:rPr>
              <a:t>Base</a:t>
            </a:r>
            <a:r>
              <a:rPr lang="zh-CN" altLang="en-US" sz="1600" dirty="0">
                <a:latin typeface="Times New Roman" pitchFamily="18" charset="0"/>
                <a:ea typeface="STKaiti" charset="-122"/>
                <a:cs typeface="Times New Roman" pitchFamily="18" charset="0"/>
              </a:rPr>
              <a:t>类的析构函数</a:t>
            </a:r>
            <a:endParaRPr lang="en-US" altLang="zh-CN" sz="2000" dirty="0">
              <a:latin typeface="Times New Roman" pitchFamily="18" charset="0"/>
              <a:ea typeface="STKaiti" charset="-122"/>
              <a:cs typeface="Times New Roman" pitchFamily="18" charset="0"/>
            </a:endParaRPr>
          </a:p>
        </p:txBody>
      </p:sp>
      <p:cxnSp>
        <p:nvCxnSpPr>
          <p:cNvPr id="10" name="直接连接符 9"/>
          <p:cNvCxnSpPr/>
          <p:nvPr/>
        </p:nvCxnSpPr>
        <p:spPr>
          <a:xfrm>
            <a:off x="4480913" y="1672928"/>
            <a:ext cx="0" cy="3556272"/>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538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266801"/>
            <a:ext cx="8928992" cy="461665"/>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03</a:t>
            </a:r>
            <a:r>
              <a:rPr kumimoji="1" lang="zh-CN" altLang="en-US" sz="2400" dirty="0">
                <a:latin typeface="微软雅黑" panose="020B0503020204020204" pitchFamily="34" charset="-122"/>
                <a:ea typeface="微软雅黑" panose="020B0503020204020204" pitchFamily="34" charset="-122"/>
                <a:cs typeface="STKaiti" charset="-122"/>
              </a:rPr>
              <a:t>、以下说法正确的是</a:t>
            </a:r>
            <a:r>
              <a:rPr kumimoji="1" lang="en-US" altLang="zh-CN" sz="2400" dirty="0">
                <a:latin typeface="微软雅黑" panose="020B0503020204020204" pitchFamily="34" charset="-122"/>
                <a:ea typeface="微软雅黑" panose="020B0503020204020204" pitchFamily="34" charset="-122"/>
                <a:cs typeface="STKaiti" charset="-122"/>
              </a:rPr>
              <a:t>[ ]</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组合与继承：复习题</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44</a:t>
            </a:fld>
            <a:endParaRPr lang="en-US" altLang="zh-CN"/>
          </a:p>
        </p:txBody>
      </p:sp>
      <p:sp>
        <p:nvSpPr>
          <p:cNvPr id="8" name="矩形 7"/>
          <p:cNvSpPr/>
          <p:nvPr/>
        </p:nvSpPr>
        <p:spPr>
          <a:xfrm>
            <a:off x="215008" y="1844824"/>
            <a:ext cx="8821488" cy="3227230"/>
          </a:xfrm>
          <a:prstGeom prst="rect">
            <a:avLst/>
          </a:prstGeom>
        </p:spPr>
        <p:txBody>
          <a:bodyPr wrap="square">
            <a:spAutoFit/>
          </a:bodyPr>
          <a:lstStyle/>
          <a:p>
            <a:pPr>
              <a:lnSpc>
                <a:spcPct val="150000"/>
              </a:lnSpc>
            </a:pPr>
            <a:r>
              <a:rPr lang="en-US" altLang="zh-CN" sz="2300" dirty="0">
                <a:latin typeface="STKaiti" charset="-122"/>
                <a:ea typeface="STKaiti" charset="-122"/>
                <a:cs typeface="STKaiti" charset="-122"/>
              </a:rPr>
              <a:t>A) </a:t>
            </a:r>
            <a:r>
              <a:rPr lang="zh-CN" altLang="en-US" sz="2300" dirty="0">
                <a:latin typeface="STKaiti" charset="-122"/>
                <a:ea typeface="STKaiti" charset="-122"/>
                <a:cs typeface="STKaiti" charset="-122"/>
              </a:rPr>
              <a:t>派生类会继承基类的数据成员、函数成员和重载赋值运算符；</a:t>
            </a:r>
          </a:p>
          <a:p>
            <a:pPr>
              <a:lnSpc>
                <a:spcPct val="150000"/>
              </a:lnSpc>
            </a:pPr>
            <a:r>
              <a:rPr lang="en-US" altLang="zh-CN" sz="2300" dirty="0">
                <a:latin typeface="STKaiti" charset="-122"/>
                <a:ea typeface="STKaiti" charset="-122"/>
                <a:cs typeface="STKaiti" charset="-122"/>
              </a:rPr>
              <a:t>B) </a:t>
            </a:r>
            <a:r>
              <a:rPr lang="zh-CN" altLang="en-US" sz="2300" dirty="0">
                <a:latin typeface="STKaiti" charset="-122"/>
                <a:ea typeface="STKaiti" charset="-122"/>
                <a:cs typeface="STKaiti" charset="-122"/>
              </a:rPr>
              <a:t>基类中没有指定访问说明符时，编译器将默认该说明符是</a:t>
            </a:r>
            <a:r>
              <a:rPr lang="en-US" altLang="zh-CN" sz="2300" dirty="0">
                <a:latin typeface="STKaiti" charset="-122"/>
                <a:ea typeface="STKaiti" charset="-122"/>
                <a:cs typeface="STKaiti" charset="-122"/>
              </a:rPr>
              <a:t>public</a:t>
            </a:r>
            <a:r>
              <a:rPr lang="zh-CN" altLang="en-US" sz="2300" dirty="0">
                <a:latin typeface="STKaiti" charset="-122"/>
                <a:ea typeface="STKaiti" charset="-122"/>
                <a:cs typeface="STKaiti" charset="-122"/>
              </a:rPr>
              <a:t>；</a:t>
            </a:r>
          </a:p>
          <a:p>
            <a:pPr>
              <a:lnSpc>
                <a:spcPct val="150000"/>
              </a:lnSpc>
            </a:pPr>
            <a:r>
              <a:rPr lang="en-US" altLang="zh-CN" sz="2300" dirty="0">
                <a:latin typeface="STKaiti" charset="-122"/>
                <a:ea typeface="STKaiti" charset="-122"/>
                <a:cs typeface="STKaiti" charset="-122"/>
              </a:rPr>
              <a:t>C) </a:t>
            </a:r>
            <a:r>
              <a:rPr lang="zh-CN" altLang="en-US" sz="2300" dirty="0">
                <a:latin typeface="STKaiti" charset="-122"/>
                <a:ea typeface="STKaiti" charset="-122"/>
                <a:cs typeface="STKaiti" charset="-122"/>
              </a:rPr>
              <a:t>派生类不会继承基类的构造函数，因此不能用于创建派生类对象的基类部分；</a:t>
            </a:r>
          </a:p>
          <a:p>
            <a:pPr>
              <a:lnSpc>
                <a:spcPct val="150000"/>
              </a:lnSpc>
            </a:pPr>
            <a:r>
              <a:rPr lang="en-US" altLang="zh-CN" sz="2300" dirty="0">
                <a:latin typeface="STKaiti" charset="-122"/>
                <a:ea typeface="STKaiti" charset="-122"/>
                <a:cs typeface="STKaiti" charset="-122"/>
              </a:rPr>
              <a:t>D) </a:t>
            </a:r>
            <a:r>
              <a:rPr lang="zh-CN" altLang="en-US" sz="2300" dirty="0">
                <a:latin typeface="STKaiti" charset="-122"/>
                <a:ea typeface="STKaiti" charset="-122"/>
                <a:cs typeface="STKaiti" charset="-122"/>
              </a:rPr>
              <a:t>派生类的构造函数可以调用特定的基类构造函数，间接访问基类的私有成员。</a:t>
            </a:r>
            <a:endParaRPr lang="en-US" altLang="zh-CN" sz="2300" dirty="0">
              <a:latin typeface="STKaiti" charset="-122"/>
              <a:ea typeface="STKaiti" charset="-122"/>
              <a:cs typeface="STKaiti" charset="-122"/>
            </a:endParaRPr>
          </a:p>
        </p:txBody>
      </p:sp>
    </p:spTree>
    <p:extLst>
      <p:ext uri="{BB962C8B-B14F-4D97-AF65-F5344CB8AC3E}">
        <p14:creationId xmlns:p14="http://schemas.microsoft.com/office/powerpoint/2010/main" val="820468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266801"/>
            <a:ext cx="8928992" cy="461665"/>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03</a:t>
            </a:r>
            <a:r>
              <a:rPr kumimoji="1" lang="zh-CN" altLang="en-US" sz="2400" dirty="0">
                <a:latin typeface="微软雅黑" panose="020B0503020204020204" pitchFamily="34" charset="-122"/>
                <a:ea typeface="微软雅黑" panose="020B0503020204020204" pitchFamily="34" charset="-122"/>
                <a:cs typeface="STKaiti" charset="-122"/>
              </a:rPr>
              <a:t>、以下说法正确的是</a:t>
            </a:r>
            <a:r>
              <a:rPr kumimoji="1" lang="en-US" altLang="zh-CN" sz="2400" dirty="0">
                <a:latin typeface="微软雅黑" panose="020B0503020204020204" pitchFamily="34" charset="-122"/>
                <a:ea typeface="微软雅黑" panose="020B0503020204020204" pitchFamily="34" charset="-122"/>
                <a:cs typeface="STKaiti" charset="-122"/>
              </a:rPr>
              <a:t>[</a:t>
            </a:r>
            <a:r>
              <a:rPr kumimoji="1" lang="en-US" altLang="zh-CN" sz="2400" b="1" dirty="0">
                <a:solidFill>
                  <a:srgbClr val="FF0000"/>
                </a:solidFill>
                <a:latin typeface="微软雅黑" panose="020B0503020204020204" pitchFamily="34" charset="-122"/>
                <a:ea typeface="微软雅黑" panose="020B0503020204020204" pitchFamily="34" charset="-122"/>
                <a:cs typeface="STKaiti" charset="-122"/>
              </a:rPr>
              <a:t>D</a:t>
            </a:r>
            <a:r>
              <a:rPr kumimoji="1" lang="en-US" altLang="zh-CN" sz="2400" dirty="0">
                <a:latin typeface="微软雅黑" panose="020B0503020204020204" pitchFamily="34" charset="-122"/>
                <a:ea typeface="微软雅黑" panose="020B0503020204020204" pitchFamily="34" charset="-122"/>
                <a:cs typeface="STKaiti" charset="-122"/>
              </a:rPr>
              <a:t>]</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组合与继承：复习题</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45</a:t>
            </a:fld>
            <a:endParaRPr lang="en-US" altLang="zh-CN"/>
          </a:p>
        </p:txBody>
      </p:sp>
      <p:sp>
        <p:nvSpPr>
          <p:cNvPr id="8" name="矩形 7"/>
          <p:cNvSpPr/>
          <p:nvPr/>
        </p:nvSpPr>
        <p:spPr>
          <a:xfrm>
            <a:off x="215008" y="1844824"/>
            <a:ext cx="8821488" cy="3277820"/>
          </a:xfrm>
          <a:prstGeom prst="rect">
            <a:avLst/>
          </a:prstGeom>
        </p:spPr>
        <p:txBody>
          <a:bodyPr wrap="square">
            <a:spAutoFit/>
          </a:bodyPr>
          <a:lstStyle/>
          <a:p>
            <a:pPr>
              <a:lnSpc>
                <a:spcPct val="150000"/>
              </a:lnSpc>
            </a:pPr>
            <a:r>
              <a:rPr lang="en-US" altLang="zh-CN" sz="2300" dirty="0">
                <a:latin typeface="STKaiti" charset="-122"/>
                <a:ea typeface="STKaiti" charset="-122"/>
                <a:cs typeface="STKaiti" charset="-122"/>
              </a:rPr>
              <a:t>A) </a:t>
            </a:r>
            <a:r>
              <a:rPr lang="zh-CN" altLang="en-US" sz="2300" dirty="0">
                <a:latin typeface="STKaiti" charset="-122"/>
                <a:ea typeface="STKaiti" charset="-122"/>
                <a:cs typeface="STKaiti" charset="-122"/>
              </a:rPr>
              <a:t>派生类会继承基类的数据成员、函数成员和</a:t>
            </a:r>
            <a:r>
              <a:rPr lang="zh-CN" altLang="en-US" sz="2300" dirty="0">
                <a:solidFill>
                  <a:srgbClr val="FF0000"/>
                </a:solidFill>
                <a:latin typeface="STKaiti" charset="-122"/>
                <a:ea typeface="STKaiti" charset="-122"/>
                <a:cs typeface="STKaiti" charset="-122"/>
              </a:rPr>
              <a:t>重载赋值运算符</a:t>
            </a:r>
            <a:r>
              <a:rPr lang="zh-CN" altLang="en-US" sz="2300" dirty="0">
                <a:latin typeface="STKaiti" charset="-122"/>
                <a:ea typeface="STKaiti" charset="-122"/>
                <a:cs typeface="STKaiti" charset="-122"/>
              </a:rPr>
              <a:t>；</a:t>
            </a:r>
          </a:p>
          <a:p>
            <a:pPr>
              <a:lnSpc>
                <a:spcPct val="150000"/>
              </a:lnSpc>
            </a:pPr>
            <a:r>
              <a:rPr lang="en-US" altLang="zh-CN" sz="2300" dirty="0">
                <a:latin typeface="STKaiti" charset="-122"/>
                <a:ea typeface="STKaiti" charset="-122"/>
                <a:cs typeface="STKaiti" charset="-122"/>
              </a:rPr>
              <a:t>B) </a:t>
            </a:r>
            <a:r>
              <a:rPr lang="zh-CN" altLang="en-US" sz="2300" dirty="0">
                <a:latin typeface="STKaiti" charset="-122"/>
                <a:ea typeface="STKaiti" charset="-122"/>
                <a:cs typeface="STKaiti" charset="-122"/>
              </a:rPr>
              <a:t>基类中没有指定访问说明符时，编译器将默认该说明符是</a:t>
            </a:r>
            <a:r>
              <a:rPr lang="en-US" altLang="zh-CN" sz="2300" dirty="0">
                <a:solidFill>
                  <a:srgbClr val="FF0000"/>
                </a:solidFill>
                <a:latin typeface="STKaiti" charset="-122"/>
                <a:ea typeface="STKaiti" charset="-122"/>
                <a:cs typeface="STKaiti" charset="-122"/>
              </a:rPr>
              <a:t>public</a:t>
            </a:r>
            <a:r>
              <a:rPr lang="zh-CN" altLang="en-US" sz="2300" dirty="0">
                <a:latin typeface="STKaiti" charset="-122"/>
                <a:ea typeface="STKaiti" charset="-122"/>
                <a:cs typeface="STKaiti" charset="-122"/>
              </a:rPr>
              <a:t>；</a:t>
            </a:r>
          </a:p>
          <a:p>
            <a:pPr>
              <a:lnSpc>
                <a:spcPct val="150000"/>
              </a:lnSpc>
            </a:pPr>
            <a:r>
              <a:rPr lang="en-US" altLang="zh-CN" sz="2300" dirty="0">
                <a:latin typeface="STKaiti" charset="-122"/>
                <a:ea typeface="STKaiti" charset="-122"/>
                <a:cs typeface="STKaiti" charset="-122"/>
              </a:rPr>
              <a:t>C) </a:t>
            </a:r>
            <a:r>
              <a:rPr lang="zh-CN" altLang="en-US" sz="2300" dirty="0">
                <a:latin typeface="STKaiti" charset="-122"/>
                <a:ea typeface="STKaiti" charset="-122"/>
                <a:cs typeface="STKaiti" charset="-122"/>
              </a:rPr>
              <a:t>派生类</a:t>
            </a:r>
            <a:r>
              <a:rPr lang="zh-CN" altLang="en-US" sz="2300" dirty="0">
                <a:solidFill>
                  <a:srgbClr val="FF0000"/>
                </a:solidFill>
                <a:latin typeface="STKaiti" charset="-122"/>
                <a:ea typeface="STKaiti" charset="-122"/>
                <a:cs typeface="STKaiti" charset="-122"/>
              </a:rPr>
              <a:t>不会继承基类的构造函数</a:t>
            </a:r>
            <a:r>
              <a:rPr lang="zh-CN" altLang="en-US" sz="2300" dirty="0">
                <a:latin typeface="STKaiti" charset="-122"/>
                <a:ea typeface="STKaiti" charset="-122"/>
                <a:cs typeface="STKaiti" charset="-122"/>
              </a:rPr>
              <a:t>，因此基类的构造函数不能用于创建派生类对象的基类部分；</a:t>
            </a:r>
          </a:p>
          <a:p>
            <a:pPr>
              <a:lnSpc>
                <a:spcPct val="150000"/>
              </a:lnSpc>
            </a:pPr>
            <a:r>
              <a:rPr lang="en-US" altLang="zh-CN" sz="2300" dirty="0">
                <a:latin typeface="STKaiti" charset="-122"/>
                <a:ea typeface="STKaiti" charset="-122"/>
                <a:cs typeface="STKaiti" charset="-122"/>
              </a:rPr>
              <a:t>D) </a:t>
            </a:r>
            <a:r>
              <a:rPr lang="zh-CN" altLang="en-US" sz="2300" dirty="0">
                <a:latin typeface="STKaiti" charset="-122"/>
                <a:ea typeface="STKaiti" charset="-122"/>
                <a:cs typeface="STKaiti" charset="-122"/>
              </a:rPr>
              <a:t>派生类的构造函数可以调用特定的基类构造函数，以间接访问基类的私有成员。</a:t>
            </a:r>
            <a:endParaRPr lang="en-US" altLang="zh-CN" sz="2300" dirty="0">
              <a:latin typeface="STKaiti" charset="-122"/>
              <a:ea typeface="STKaiti" charset="-122"/>
              <a:cs typeface="STKaiti" charset="-122"/>
            </a:endParaRPr>
          </a:p>
        </p:txBody>
      </p:sp>
    </p:spTree>
    <p:extLst>
      <p:ext uri="{BB962C8B-B14F-4D97-AF65-F5344CB8AC3E}">
        <p14:creationId xmlns:p14="http://schemas.microsoft.com/office/powerpoint/2010/main" val="3230053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期中内容回顾</a:t>
            </a:r>
          </a:p>
        </p:txBody>
      </p:sp>
      <p:sp>
        <p:nvSpPr>
          <p:cNvPr id="7" name="矩形 6"/>
          <p:cNvSpPr/>
          <p:nvPr/>
        </p:nvSpPr>
        <p:spPr>
          <a:xfrm>
            <a:off x="683568" y="1268760"/>
            <a:ext cx="8730764" cy="3970318"/>
          </a:xfrm>
          <a:prstGeom prst="rect">
            <a:avLst/>
          </a:prstGeom>
        </p:spPr>
        <p:txBody>
          <a:bodyPr wrap="square">
            <a:spAutoFit/>
          </a:bodyPr>
          <a:lstStyle/>
          <a:p>
            <a:pPr marL="342900" indent="-342900">
              <a:lnSpc>
                <a:spcPct val="150000"/>
              </a:lnSpc>
              <a:buFont typeface="Wingdings" pitchFamily="2" charset="2"/>
              <a:buChar char="l"/>
            </a:pPr>
            <a:r>
              <a:rPr lang="zh-CN" altLang="en-US" sz="2800" dirty="0">
                <a:latin typeface="STKaiti" charset="-122"/>
                <a:ea typeface="STKaiti" charset="-122"/>
                <a:cs typeface="STKaiti" charset="-122"/>
              </a:rPr>
              <a:t>封装与接口</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创建与销毁</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引用与复制</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组合与继承</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solidFill>
                  <a:srgbClr val="FF0000"/>
                </a:solidFill>
                <a:latin typeface="STKaiti" charset="-122"/>
                <a:ea typeface="STKaiti" charset="-122"/>
                <a:cs typeface="STKaiti" charset="-122"/>
              </a:rPr>
              <a:t>虚函数与多态</a:t>
            </a:r>
            <a:endParaRPr lang="en-US" altLang="zh-CN" sz="2800" dirty="0">
              <a:solidFill>
                <a:srgbClr val="FF0000"/>
              </a:solidFill>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模板与</a:t>
            </a:r>
            <a:r>
              <a:rPr lang="en-US" altLang="zh-CN" sz="2800" dirty="0">
                <a:latin typeface="STKaiti" charset="-122"/>
                <a:ea typeface="STKaiti" charset="-122"/>
                <a:cs typeface="STKaiti" charset="-122"/>
              </a:rPr>
              <a:t>STL</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46</a:t>
            </a:fld>
            <a:endParaRPr lang="en-US" altLang="zh-CN"/>
          </a:p>
        </p:txBody>
      </p:sp>
    </p:spTree>
    <p:extLst>
      <p:ext uri="{BB962C8B-B14F-4D97-AF65-F5344CB8AC3E}">
        <p14:creationId xmlns:p14="http://schemas.microsoft.com/office/powerpoint/2010/main" val="219494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虚函数</a:t>
            </a:r>
          </a:p>
        </p:txBody>
      </p:sp>
      <p:sp>
        <p:nvSpPr>
          <p:cNvPr id="3" name="内容占位符 2"/>
          <p:cNvSpPr>
            <a:spLocks noGrp="1"/>
          </p:cNvSpPr>
          <p:nvPr>
            <p:ph idx="1"/>
          </p:nvPr>
        </p:nvSpPr>
        <p:spPr>
          <a:xfrm>
            <a:off x="611560" y="1412776"/>
            <a:ext cx="8532440" cy="4896544"/>
          </a:xfrm>
        </p:spPr>
        <p:txBody>
          <a:bodyPr/>
          <a:lstStyle/>
          <a:p>
            <a:r>
              <a:rPr kumimoji="1" lang="zh-CN" altLang="en-US" sz="2400" dirty="0"/>
              <a:t>早捆绑</a:t>
            </a:r>
            <a:r>
              <a:rPr kumimoji="1" lang="en-US" altLang="zh-CN" sz="2400" dirty="0"/>
              <a:t>(</a:t>
            </a:r>
            <a:r>
              <a:rPr kumimoji="1" lang="zh-CN" altLang="en-US" sz="2400" dirty="0"/>
              <a:t>程序运行之前</a:t>
            </a:r>
            <a:r>
              <a:rPr kumimoji="1" lang="en-US" altLang="zh-CN" sz="2400" dirty="0"/>
              <a:t>)/</a:t>
            </a:r>
            <a:r>
              <a:rPr kumimoji="1" lang="zh-CN" altLang="en-US" sz="2400" dirty="0"/>
              <a:t>晚捆绑</a:t>
            </a:r>
            <a:r>
              <a:rPr kumimoji="1" lang="en-US" altLang="zh-CN" sz="2400" dirty="0"/>
              <a:t>(</a:t>
            </a:r>
            <a:r>
              <a:rPr kumimoji="1" lang="zh-CN" altLang="en-US" sz="2400" dirty="0"/>
              <a:t>程序运行时</a:t>
            </a:r>
            <a:r>
              <a:rPr kumimoji="1" lang="en-US" altLang="zh-CN" sz="2400" dirty="0"/>
              <a:t>)</a:t>
            </a:r>
            <a:endParaRPr kumimoji="1" lang="zh-CN" altLang="en-US" sz="2400" dirty="0">
              <a:solidFill>
                <a:srgbClr val="FF0000"/>
              </a:solidFill>
            </a:endParaRPr>
          </a:p>
          <a:p>
            <a:r>
              <a:rPr lang="zh-CN" altLang="en-US" sz="2400" dirty="0"/>
              <a:t>虚函数</a:t>
            </a:r>
            <a:endParaRPr lang="en-US" altLang="zh-CN" sz="2400" dirty="0"/>
          </a:p>
          <a:p>
            <a:pPr lvl="1"/>
            <a:r>
              <a:rPr lang="zh-CN" altLang="en-US" sz="2000" dirty="0"/>
              <a:t>通过基类</a:t>
            </a:r>
            <a:r>
              <a:rPr lang="zh-CN" altLang="en-US" sz="2000" dirty="0">
                <a:solidFill>
                  <a:srgbClr val="FF0000"/>
                </a:solidFill>
              </a:rPr>
              <a:t>指针</a:t>
            </a:r>
            <a:r>
              <a:rPr lang="en-US" altLang="zh-CN" sz="2000" dirty="0">
                <a:solidFill>
                  <a:srgbClr val="FF0000"/>
                </a:solidFill>
              </a:rPr>
              <a:t>/</a:t>
            </a:r>
            <a:r>
              <a:rPr lang="zh-CN" altLang="en-US" sz="2000" dirty="0">
                <a:solidFill>
                  <a:srgbClr val="FF0000"/>
                </a:solidFill>
              </a:rPr>
              <a:t>引用</a:t>
            </a:r>
            <a:r>
              <a:rPr lang="zh-CN" altLang="en-US" sz="2000" dirty="0"/>
              <a:t>调用声明为虚函数的成员函数时，编译器将根据所指（或引用）对象的实际类型决定是调用基类的函数</a:t>
            </a:r>
            <a:r>
              <a:rPr lang="en-US" altLang="zh-CN" sz="2000" dirty="0"/>
              <a:t>/</a:t>
            </a:r>
            <a:r>
              <a:rPr lang="zh-CN" altLang="en-US" sz="2000" dirty="0"/>
              <a:t>派生类重写的函数</a:t>
            </a:r>
            <a:endParaRPr lang="en-US" altLang="zh-CN" sz="2000" dirty="0"/>
          </a:p>
          <a:p>
            <a:pPr lvl="1"/>
            <a:r>
              <a:rPr lang="zh-CN" altLang="en-US" sz="2000" dirty="0"/>
              <a:t>派生类重写覆盖基类中的虚成员函数时，无论是否声明为虚函数，派生类中该成员函数都</a:t>
            </a:r>
            <a:r>
              <a:rPr lang="zh-CN" altLang="en-US" sz="2000" dirty="0">
                <a:solidFill>
                  <a:srgbClr val="FF0000"/>
                </a:solidFill>
              </a:rPr>
              <a:t>仍然是虚函数</a:t>
            </a:r>
            <a:endParaRPr lang="en-US" altLang="zh-CN" sz="2000" dirty="0">
              <a:solidFill>
                <a:srgbClr val="FF0000"/>
              </a:solidFill>
            </a:endParaRPr>
          </a:p>
          <a:p>
            <a:pPr lvl="1"/>
            <a:r>
              <a:rPr lang="zh-CN" altLang="en-US" sz="2000" dirty="0"/>
              <a:t>构造函数</a:t>
            </a:r>
            <a:r>
              <a:rPr lang="zh-CN" altLang="en-US" sz="2000" dirty="0">
                <a:solidFill>
                  <a:srgbClr val="FF0000"/>
                </a:solidFill>
              </a:rPr>
              <a:t>不能是虚函数</a:t>
            </a:r>
            <a:r>
              <a:rPr lang="zh-CN" altLang="en-US" sz="2000" dirty="0"/>
              <a:t>，虚机制在构造函数中</a:t>
            </a:r>
            <a:r>
              <a:rPr lang="zh-CN" altLang="en-US" sz="2000" dirty="0">
                <a:solidFill>
                  <a:srgbClr val="FF0000"/>
                </a:solidFill>
              </a:rPr>
              <a:t>不起作用</a:t>
            </a:r>
            <a:endParaRPr lang="en-US" altLang="zh-CN" sz="2000" dirty="0">
              <a:solidFill>
                <a:srgbClr val="FF0000"/>
              </a:solidFill>
            </a:endParaRPr>
          </a:p>
          <a:p>
            <a:pPr lvl="1"/>
            <a:r>
              <a:rPr lang="zh-CN" altLang="en-US" sz="2000" dirty="0"/>
              <a:t>析构函数常常是虚函数（基类的析构函数应设置为虚函数），虚机制在析构函数中</a:t>
            </a:r>
            <a:r>
              <a:rPr lang="zh-CN" altLang="en-US" sz="2000" dirty="0">
                <a:solidFill>
                  <a:srgbClr val="FF0000"/>
                </a:solidFill>
              </a:rPr>
              <a:t>不起作用</a:t>
            </a:r>
            <a:endParaRPr lang="en-US" altLang="zh-CN" sz="2000" dirty="0">
              <a:solidFill>
                <a:srgbClr val="FF0000"/>
              </a:solidFill>
            </a:endParaRPr>
          </a:p>
          <a:p>
            <a:r>
              <a:rPr lang="zh-CN" altLang="en-US" sz="2400" dirty="0"/>
              <a:t>虚函数表和虚函数指针</a:t>
            </a:r>
            <a:endParaRPr lang="en-US" altLang="zh-CN" sz="2400" dirty="0"/>
          </a:p>
          <a:p>
            <a:pPr lvl="1"/>
            <a:r>
              <a:rPr lang="zh-CN" altLang="en-US" sz="2000" dirty="0"/>
              <a:t>虚函数表</a:t>
            </a:r>
            <a:r>
              <a:rPr lang="en-US" altLang="zh-CN" sz="2000" dirty="0"/>
              <a:t>(VTABLE)</a:t>
            </a:r>
            <a:r>
              <a:rPr lang="zh-CN" altLang="en-US" sz="2000" dirty="0"/>
              <a:t>：</a:t>
            </a:r>
            <a:r>
              <a:rPr lang="zh-CN" altLang="en-US" sz="2000" dirty="0">
                <a:solidFill>
                  <a:srgbClr val="FF0000"/>
                </a:solidFill>
              </a:rPr>
              <a:t>编译期</a:t>
            </a:r>
            <a:r>
              <a:rPr lang="zh-CN" altLang="en-US" sz="2000" dirty="0"/>
              <a:t>建立，用于存储类中的虚函数地址</a:t>
            </a:r>
            <a:endParaRPr lang="en-US" altLang="zh-CN" sz="2000" dirty="0"/>
          </a:p>
          <a:p>
            <a:pPr lvl="1"/>
            <a:r>
              <a:rPr lang="zh-CN" altLang="en-US" sz="2000" dirty="0"/>
              <a:t>虚函数指针</a:t>
            </a:r>
            <a:r>
              <a:rPr lang="en-US" altLang="zh-CN" sz="2000" dirty="0"/>
              <a:t>(VPTR)</a:t>
            </a:r>
            <a:r>
              <a:rPr lang="zh-CN" altLang="en-US" sz="2000" dirty="0"/>
              <a:t>：</a:t>
            </a:r>
            <a:r>
              <a:rPr lang="zh-CN" altLang="en-US" sz="2000" dirty="0">
                <a:solidFill>
                  <a:srgbClr val="FF0000"/>
                </a:solidFill>
              </a:rPr>
              <a:t>运行时</a:t>
            </a:r>
            <a:r>
              <a:rPr lang="zh-CN" altLang="en-US" sz="2000" dirty="0"/>
              <a:t>由构造函数建立，指向相应的</a:t>
            </a:r>
            <a:r>
              <a:rPr lang="en-US" altLang="zh-CN" sz="2000" dirty="0"/>
              <a:t>VTABLE</a:t>
            </a:r>
          </a:p>
          <a:p>
            <a:pPr marL="457200" lvl="1" indent="0">
              <a:buNone/>
            </a:pPr>
            <a:endParaRPr lang="en-US" altLang="zh-CN" sz="2000" dirty="0"/>
          </a:p>
        </p:txBody>
      </p:sp>
    </p:spTree>
    <p:extLst>
      <p:ext uri="{BB962C8B-B14F-4D97-AF65-F5344CB8AC3E}">
        <p14:creationId xmlns:p14="http://schemas.microsoft.com/office/powerpoint/2010/main" val="1782907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重载、重写隐藏与重写覆盖</a:t>
            </a:r>
          </a:p>
        </p:txBody>
      </p:sp>
      <p:graphicFrame>
        <p:nvGraphicFramePr>
          <p:cNvPr id="5" name="表格 4"/>
          <p:cNvGraphicFramePr>
            <a:graphicFrameLocks noGrp="1"/>
          </p:cNvGraphicFramePr>
          <p:nvPr>
            <p:extLst>
              <p:ext uri="{D42A27DB-BD31-4B8C-83A1-F6EECF244321}">
                <p14:modId xmlns:p14="http://schemas.microsoft.com/office/powerpoint/2010/main" val="747686028"/>
              </p:ext>
            </p:extLst>
          </p:nvPr>
        </p:nvGraphicFramePr>
        <p:xfrm>
          <a:off x="467544" y="1700808"/>
          <a:ext cx="8280920" cy="2225040"/>
        </p:xfrm>
        <a:graphic>
          <a:graphicData uri="http://schemas.openxmlformats.org/drawingml/2006/table">
            <a:tbl>
              <a:tblPr firstRow="1" bandRow="1">
                <a:tableStyleId>{5C22544A-7EE6-4342-B048-85BDC9FD1C3A}</a:tableStyleId>
              </a:tblPr>
              <a:tblGrid>
                <a:gridCol w="1224136">
                  <a:extLst>
                    <a:ext uri="{9D8B030D-6E8A-4147-A177-3AD203B41FA5}">
                      <a16:colId xmlns="" xmlns:a16="http://schemas.microsoft.com/office/drawing/2014/main" val="20000"/>
                    </a:ext>
                  </a:extLst>
                </a:gridCol>
                <a:gridCol w="2160240">
                  <a:extLst>
                    <a:ext uri="{9D8B030D-6E8A-4147-A177-3AD203B41FA5}">
                      <a16:colId xmlns="" xmlns:a16="http://schemas.microsoft.com/office/drawing/2014/main" val="20001"/>
                    </a:ext>
                  </a:extLst>
                </a:gridCol>
                <a:gridCol w="2520280">
                  <a:extLst>
                    <a:ext uri="{9D8B030D-6E8A-4147-A177-3AD203B41FA5}">
                      <a16:colId xmlns="" xmlns:a16="http://schemas.microsoft.com/office/drawing/2014/main" val="20002"/>
                    </a:ext>
                  </a:extLst>
                </a:gridCol>
                <a:gridCol w="2376264">
                  <a:extLst>
                    <a:ext uri="{9D8B030D-6E8A-4147-A177-3AD203B41FA5}">
                      <a16:colId xmlns="" xmlns:a16="http://schemas.microsoft.com/office/drawing/2014/main" val="20003"/>
                    </a:ext>
                  </a:extLst>
                </a:gridCol>
              </a:tblGrid>
              <a:tr h="370840">
                <a:tc>
                  <a:txBody>
                    <a:bodyPr/>
                    <a:lstStyle/>
                    <a:p>
                      <a:pPr algn="ct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重载</a:t>
                      </a:r>
                      <a:r>
                        <a:rPr lang="en-US" altLang="zh-CN" sz="2000" dirty="0">
                          <a:latin typeface="华文楷体" pitchFamily="2" charset="-122"/>
                          <a:ea typeface="华文楷体" pitchFamily="2" charset="-122"/>
                        </a:rPr>
                        <a:t>(overload)</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重写隐藏</a:t>
                      </a:r>
                      <a:r>
                        <a:rPr lang="en-US" altLang="zh-CN" sz="2000" dirty="0">
                          <a:latin typeface="华文楷体" pitchFamily="2" charset="-122"/>
                          <a:ea typeface="华文楷体" pitchFamily="2" charset="-122"/>
                        </a:rPr>
                        <a:t>(redefining)</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重写覆盖</a:t>
                      </a:r>
                      <a:r>
                        <a:rPr lang="en-US" altLang="zh-CN" sz="2000" dirty="0">
                          <a:latin typeface="华文楷体" pitchFamily="2" charset="-122"/>
                          <a:ea typeface="华文楷体" pitchFamily="2" charset="-122"/>
                        </a:rPr>
                        <a:t>(override)</a:t>
                      </a:r>
                      <a:endParaRPr lang="zh-CN" altLang="en-US" sz="2000" dirty="0">
                        <a:latin typeface="华文楷体" pitchFamily="2" charset="-122"/>
                        <a:ea typeface="华文楷体" pitchFamily="2" charset="-122"/>
                      </a:endParaRPr>
                    </a:p>
                  </a:txBody>
                  <a:tcPr/>
                </a:tc>
                <a:extLst>
                  <a:ext uri="{0D108BD9-81ED-4DB2-BD59-A6C34878D82A}">
                    <a16:rowId xmlns=""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作用域</a:t>
                      </a:r>
                    </a:p>
                  </a:txBody>
                  <a:tcPr/>
                </a:tc>
                <a:tc>
                  <a:txBody>
                    <a:bodyPr/>
                    <a:lstStyle/>
                    <a:p>
                      <a:pPr algn="ctr"/>
                      <a:r>
                        <a:rPr lang="zh-CN" altLang="en-US" sz="2000" dirty="0">
                          <a:latin typeface="华文楷体" pitchFamily="2" charset="-122"/>
                          <a:ea typeface="华文楷体" pitchFamily="2" charset="-122"/>
                        </a:rPr>
                        <a:t>相同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同一个类中</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不同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派生类和基类</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不同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派生类和基类</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extLst>
                  <a:ext uri="{0D108BD9-81ED-4DB2-BD59-A6C34878D82A}">
                    <a16:rowId xmlns=""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函数名</a:t>
                      </a:r>
                    </a:p>
                  </a:txBody>
                  <a:tcPr/>
                </a:tc>
                <a:tc>
                  <a:txBody>
                    <a:bodyPr/>
                    <a:lstStyle/>
                    <a:p>
                      <a:pPr algn="ctr"/>
                      <a:r>
                        <a:rPr lang="zh-CN" altLang="en-US" sz="2000" dirty="0">
                          <a:latin typeface="华文楷体" pitchFamily="2" charset="-122"/>
                          <a:ea typeface="华文楷体" pitchFamily="2" charset="-122"/>
                        </a:rPr>
                        <a:t>相同</a:t>
                      </a:r>
                    </a:p>
                  </a:txBody>
                  <a:tcPr/>
                </a:tc>
                <a:tc>
                  <a:txBody>
                    <a:bodyPr/>
                    <a:lstStyle/>
                    <a:p>
                      <a:pPr algn="ctr"/>
                      <a:r>
                        <a:rPr lang="zh-CN" altLang="en-US" sz="2000" dirty="0">
                          <a:latin typeface="华文楷体" pitchFamily="2" charset="-122"/>
                          <a:ea typeface="华文楷体" pitchFamily="2" charset="-122"/>
                        </a:rPr>
                        <a:t>相同</a:t>
                      </a:r>
                    </a:p>
                  </a:txBody>
                  <a:tcPr/>
                </a:tc>
                <a:tc>
                  <a:txBody>
                    <a:bodyPr/>
                    <a:lstStyle/>
                    <a:p>
                      <a:pPr algn="ctr"/>
                      <a:r>
                        <a:rPr lang="zh-CN" altLang="en-US" sz="2000" dirty="0">
                          <a:latin typeface="华文楷体" pitchFamily="2" charset="-122"/>
                          <a:ea typeface="华文楷体" pitchFamily="2" charset="-122"/>
                        </a:rPr>
                        <a:t>相同</a:t>
                      </a:r>
                    </a:p>
                  </a:txBody>
                  <a:tcPr/>
                </a:tc>
                <a:extLst>
                  <a:ext uri="{0D108BD9-81ED-4DB2-BD59-A6C34878D82A}">
                    <a16:rowId xmlns=""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函数参数</a:t>
                      </a:r>
                    </a:p>
                  </a:txBody>
                  <a:tcPr/>
                </a:tc>
                <a:tc>
                  <a:txBody>
                    <a:bodyPr/>
                    <a:lstStyle/>
                    <a:p>
                      <a:pPr algn="ctr"/>
                      <a:r>
                        <a:rPr lang="zh-CN" altLang="en-US" sz="2000" dirty="0">
                          <a:latin typeface="华文楷体" pitchFamily="2" charset="-122"/>
                          <a:ea typeface="华文楷体" pitchFamily="2" charset="-122"/>
                        </a:rPr>
                        <a:t>不同</a:t>
                      </a:r>
                    </a:p>
                  </a:txBody>
                  <a:tcPr/>
                </a:tc>
                <a:tc>
                  <a:txBody>
                    <a:bodyPr/>
                    <a:lstStyle/>
                    <a:p>
                      <a:pPr algn="ctr"/>
                      <a:r>
                        <a:rPr lang="zh-CN" altLang="en-US" sz="2000" dirty="0">
                          <a:latin typeface="华文楷体" pitchFamily="2" charset="-122"/>
                          <a:ea typeface="华文楷体" pitchFamily="2" charset="-122"/>
                        </a:rPr>
                        <a:t>相同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不同</a:t>
                      </a:r>
                    </a:p>
                  </a:txBody>
                  <a:tcPr/>
                </a:tc>
                <a:tc>
                  <a:txBody>
                    <a:bodyPr/>
                    <a:lstStyle/>
                    <a:p>
                      <a:pPr algn="ctr"/>
                      <a:r>
                        <a:rPr lang="zh-CN" altLang="en-US" sz="2000" dirty="0">
                          <a:latin typeface="华文楷体" pitchFamily="2" charset="-122"/>
                          <a:ea typeface="华文楷体" pitchFamily="2" charset="-122"/>
                        </a:rPr>
                        <a:t>相同</a:t>
                      </a:r>
                    </a:p>
                  </a:txBody>
                  <a:tcPr/>
                </a:tc>
                <a:extLst>
                  <a:ext uri="{0D108BD9-81ED-4DB2-BD59-A6C34878D82A}">
                    <a16:rowId xmlns=""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其他要求</a:t>
                      </a:r>
                    </a:p>
                  </a:txBody>
                  <a:tcPr/>
                </a:tc>
                <a:tc>
                  <a:txBody>
                    <a:bodyPr/>
                    <a:lstStyle/>
                    <a:p>
                      <a:pPr algn="ct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just"/>
                      <a:r>
                        <a:rPr lang="zh-CN" altLang="en-US" sz="1800" dirty="0">
                          <a:latin typeface="华文楷体" pitchFamily="2" charset="-122"/>
                          <a:ea typeface="华文楷体" pitchFamily="2" charset="-122"/>
                        </a:rPr>
                        <a:t>如果函数参数相同，则基类函数不能为虚函数</a:t>
                      </a:r>
                    </a:p>
                  </a:txBody>
                  <a:tcPr/>
                </a:tc>
                <a:tc>
                  <a:txBody>
                    <a:bodyPr/>
                    <a:lstStyle/>
                    <a:p>
                      <a:pPr algn="ctr"/>
                      <a:r>
                        <a:rPr lang="zh-CN" altLang="en-US" sz="1800" dirty="0">
                          <a:latin typeface="华文楷体" pitchFamily="2" charset="-122"/>
                          <a:ea typeface="华文楷体" pitchFamily="2" charset="-122"/>
                        </a:rPr>
                        <a:t>基类函数为虚函数</a:t>
                      </a:r>
                    </a:p>
                  </a:txBody>
                  <a:tcPr/>
                </a:tc>
                <a:extLst>
                  <a:ext uri="{0D108BD9-81ED-4DB2-BD59-A6C34878D82A}">
                    <a16:rowId xmlns="" xmlns:a16="http://schemas.microsoft.com/office/drawing/2014/main" val="10004"/>
                  </a:ext>
                </a:extLst>
              </a:tr>
            </a:tbl>
          </a:graphicData>
        </a:graphic>
      </p:graphicFrame>
      <p:sp>
        <p:nvSpPr>
          <p:cNvPr id="6" name="内容占位符 2">
            <a:extLst>
              <a:ext uri="{FF2B5EF4-FFF2-40B4-BE49-F238E27FC236}">
                <a16:creationId xmlns="" xmlns:a16="http://schemas.microsoft.com/office/drawing/2014/main" id="{57F657C9-C487-404D-B192-C57579AFD0AC}"/>
              </a:ext>
            </a:extLst>
          </p:cNvPr>
          <p:cNvSpPr>
            <a:spLocks noGrp="1"/>
          </p:cNvSpPr>
          <p:nvPr>
            <p:ph idx="1"/>
          </p:nvPr>
        </p:nvSpPr>
        <p:spPr>
          <a:xfrm>
            <a:off x="-180528" y="4437112"/>
            <a:ext cx="9152032" cy="1656184"/>
          </a:xfrm>
        </p:spPr>
        <p:txBody>
          <a:bodyPr/>
          <a:lstStyle/>
          <a:p>
            <a:pPr lvl="1"/>
            <a:r>
              <a:rPr lang="zh-CN" altLang="en-US" sz="2000" dirty="0"/>
              <a:t>派生类中可通过</a:t>
            </a:r>
            <a:r>
              <a:rPr lang="en-US" altLang="zh-CN" sz="2000" dirty="0">
                <a:solidFill>
                  <a:srgbClr val="FF0000"/>
                </a:solidFill>
              </a:rPr>
              <a:t>using </a:t>
            </a:r>
            <a:r>
              <a:rPr lang="zh-CN" altLang="en-US" sz="2000" dirty="0">
                <a:solidFill>
                  <a:srgbClr val="FF0000"/>
                </a:solidFill>
              </a:rPr>
              <a:t>类名</a:t>
            </a:r>
            <a:r>
              <a:rPr lang="en-US" altLang="zh-CN" sz="2000" dirty="0">
                <a:solidFill>
                  <a:srgbClr val="FF0000"/>
                </a:solidFill>
              </a:rPr>
              <a:t>::</a:t>
            </a:r>
            <a:r>
              <a:rPr lang="zh-CN" altLang="en-US" sz="2000" dirty="0">
                <a:solidFill>
                  <a:srgbClr val="FF0000"/>
                </a:solidFill>
              </a:rPr>
              <a:t>成员函数名</a:t>
            </a:r>
            <a:r>
              <a:rPr lang="zh-CN" altLang="en-US" sz="2000" dirty="0"/>
              <a:t>恢复指定的基类成员函数</a:t>
            </a:r>
            <a:endParaRPr lang="en-US" altLang="zh-CN" sz="2000" dirty="0"/>
          </a:p>
          <a:p>
            <a:pPr lvl="1"/>
            <a:r>
              <a:rPr lang="zh-CN" altLang="en-US" sz="2000" dirty="0"/>
              <a:t>被</a:t>
            </a:r>
            <a:r>
              <a:rPr lang="zh-CN" altLang="en-US" sz="2000" dirty="0">
                <a:solidFill>
                  <a:srgbClr val="FF0000"/>
                </a:solidFill>
              </a:rPr>
              <a:t>重写隐藏</a:t>
            </a:r>
            <a:r>
              <a:rPr lang="en-US" altLang="zh-CN" sz="2000" dirty="0">
                <a:solidFill>
                  <a:srgbClr val="FF0000"/>
                </a:solidFill>
              </a:rPr>
              <a:t>/</a:t>
            </a:r>
            <a:r>
              <a:rPr lang="zh-CN" altLang="en-US" sz="2000" dirty="0">
                <a:solidFill>
                  <a:srgbClr val="FF0000"/>
                </a:solidFill>
              </a:rPr>
              <a:t>重写覆盖</a:t>
            </a:r>
            <a:r>
              <a:rPr lang="zh-CN" altLang="en-US" sz="2000" dirty="0"/>
              <a:t>的基类函数，其</a:t>
            </a:r>
            <a:r>
              <a:rPr lang="zh-CN" altLang="en-US" sz="2000" dirty="0">
                <a:solidFill>
                  <a:srgbClr val="FF0000"/>
                </a:solidFill>
              </a:rPr>
              <a:t>所有重载函数</a:t>
            </a:r>
            <a:r>
              <a:rPr lang="zh-CN" altLang="en-US" sz="2000" dirty="0"/>
              <a:t>都将被派生类</a:t>
            </a:r>
            <a:r>
              <a:rPr lang="zh-CN" altLang="en-US" sz="2000" dirty="0">
                <a:solidFill>
                  <a:srgbClr val="FF0000"/>
                </a:solidFill>
              </a:rPr>
              <a:t>屏蔽</a:t>
            </a:r>
            <a:endParaRPr lang="en-US" altLang="zh-CN" sz="2000" dirty="0">
              <a:solidFill>
                <a:srgbClr val="FF0000"/>
              </a:solidFill>
            </a:endParaRPr>
          </a:p>
          <a:p>
            <a:pPr lvl="1"/>
            <a:r>
              <a:rPr lang="zh-CN" altLang="en-US" sz="2000" dirty="0">
                <a:solidFill>
                  <a:srgbClr val="FF0000"/>
                </a:solidFill>
              </a:rPr>
              <a:t>重写隐藏</a:t>
            </a:r>
            <a:r>
              <a:rPr lang="zh-CN" altLang="en-US" sz="2000" dirty="0"/>
              <a:t>时，虚函数指针</a:t>
            </a:r>
            <a:r>
              <a:rPr lang="zh-CN" altLang="en-US" sz="2000" dirty="0">
                <a:solidFill>
                  <a:srgbClr val="FF0000"/>
                </a:solidFill>
              </a:rPr>
              <a:t>不会发生覆盖</a:t>
            </a:r>
            <a:r>
              <a:rPr lang="zh-CN" altLang="en-US" sz="2000" dirty="0"/>
              <a:t>；</a:t>
            </a:r>
            <a:r>
              <a:rPr lang="zh-CN" altLang="en-US" sz="2000" dirty="0">
                <a:solidFill>
                  <a:srgbClr val="FF0000"/>
                </a:solidFill>
              </a:rPr>
              <a:t>重写覆盖</a:t>
            </a:r>
            <a:r>
              <a:rPr lang="zh-CN" altLang="en-US" sz="2000" dirty="0"/>
              <a:t>时，</a:t>
            </a:r>
            <a:r>
              <a:rPr kumimoji="1" lang="zh-CN" altLang="en-US" sz="2000" dirty="0"/>
              <a:t>派生类的虚函数表中原基类的虚函数指针会被重新定义的虚函数指针</a:t>
            </a:r>
            <a:r>
              <a:rPr kumimoji="1" lang="zh-CN" altLang="en-US" sz="2000" dirty="0">
                <a:solidFill>
                  <a:srgbClr val="FF0000"/>
                </a:solidFill>
              </a:rPr>
              <a:t>覆盖</a:t>
            </a:r>
            <a:r>
              <a:rPr kumimoji="1" lang="zh-CN" altLang="en-US" sz="2000" dirty="0"/>
              <a:t>掉。</a:t>
            </a:r>
            <a:endParaRPr kumimoji="1" lang="en-US" altLang="zh-CN" sz="2000" dirty="0"/>
          </a:p>
          <a:p>
            <a:pPr lvl="1"/>
            <a:r>
              <a:rPr kumimoji="1" lang="en-US" altLang="zh-CN" sz="2000" dirty="0">
                <a:solidFill>
                  <a:srgbClr val="FF0000"/>
                </a:solidFill>
              </a:rPr>
              <a:t>override/final</a:t>
            </a:r>
            <a:r>
              <a:rPr kumimoji="1" lang="zh-CN" altLang="en-US" sz="2000" dirty="0"/>
              <a:t>关键字用于在编译阶段检查重写情况</a:t>
            </a:r>
          </a:p>
        </p:txBody>
      </p:sp>
    </p:spTree>
    <p:extLst>
      <p:ext uri="{BB962C8B-B14F-4D97-AF65-F5344CB8AC3E}">
        <p14:creationId xmlns:p14="http://schemas.microsoft.com/office/powerpoint/2010/main" val="1214529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970597-7110-4883-96BE-FB5F6E1F1AAD}"/>
              </a:ext>
            </a:extLst>
          </p:cNvPr>
          <p:cNvSpPr>
            <a:spLocks noGrp="1"/>
          </p:cNvSpPr>
          <p:nvPr>
            <p:ph type="title"/>
          </p:nvPr>
        </p:nvSpPr>
        <p:spPr>
          <a:xfrm>
            <a:off x="179512" y="116632"/>
            <a:ext cx="8208912" cy="1325563"/>
          </a:xfrm>
        </p:spPr>
        <p:txBody>
          <a:bodyPr/>
          <a:lstStyle/>
          <a:p>
            <a:r>
              <a:rPr lang="zh-CN" altLang="en-US" dirty="0"/>
              <a:t>向上</a:t>
            </a:r>
            <a:r>
              <a:rPr lang="en-US" altLang="zh-CN" dirty="0"/>
              <a:t>/</a:t>
            </a:r>
            <a:r>
              <a:rPr lang="zh-CN" altLang="en-US" dirty="0"/>
              <a:t>下类型转换</a:t>
            </a:r>
          </a:p>
        </p:txBody>
      </p:sp>
      <p:sp>
        <p:nvSpPr>
          <p:cNvPr id="3" name="内容占位符 2">
            <a:extLst>
              <a:ext uri="{FF2B5EF4-FFF2-40B4-BE49-F238E27FC236}">
                <a16:creationId xmlns="" xmlns:a16="http://schemas.microsoft.com/office/drawing/2014/main" id="{57F657C9-C487-404D-B192-C57579AFD0AC}"/>
              </a:ext>
            </a:extLst>
          </p:cNvPr>
          <p:cNvSpPr>
            <a:spLocks noGrp="1"/>
          </p:cNvSpPr>
          <p:nvPr>
            <p:ph idx="1"/>
          </p:nvPr>
        </p:nvSpPr>
        <p:spPr>
          <a:xfrm>
            <a:off x="628650" y="1340768"/>
            <a:ext cx="8407846" cy="4749029"/>
          </a:xfrm>
        </p:spPr>
        <p:txBody>
          <a:bodyPr/>
          <a:lstStyle/>
          <a:p>
            <a:r>
              <a:rPr lang="zh-CN" altLang="en-US" sz="2400" dirty="0"/>
              <a:t>向上类型转换：派生类对象</a:t>
            </a:r>
            <a:r>
              <a:rPr lang="en-US" altLang="zh-CN" sz="2400" dirty="0"/>
              <a:t>/</a:t>
            </a:r>
            <a:r>
              <a:rPr lang="zh-CN" altLang="en-US" sz="2400" dirty="0"/>
              <a:t>引用</a:t>
            </a:r>
            <a:r>
              <a:rPr lang="en-US" altLang="zh-CN" sz="2400" dirty="0"/>
              <a:t>/</a:t>
            </a:r>
            <a:r>
              <a:rPr lang="zh-CN" altLang="en-US" sz="2400" dirty="0"/>
              <a:t>指针</a:t>
            </a:r>
            <a:r>
              <a:rPr lang="en-US" altLang="zh-CN" sz="2400" dirty="0">
                <a:sym typeface="Wingdings" pitchFamily="2" charset="2"/>
              </a:rPr>
              <a:t></a:t>
            </a:r>
            <a:r>
              <a:rPr lang="zh-CN" altLang="en-US" sz="2400" dirty="0"/>
              <a:t>基类对象</a:t>
            </a:r>
            <a:r>
              <a:rPr lang="en-US" altLang="zh-CN" sz="2400" dirty="0"/>
              <a:t>/</a:t>
            </a:r>
            <a:r>
              <a:rPr lang="zh-CN" altLang="en-US" sz="2400" dirty="0"/>
              <a:t>引用</a:t>
            </a:r>
            <a:r>
              <a:rPr lang="en-US" altLang="zh-CN" sz="2400" dirty="0"/>
              <a:t>/</a:t>
            </a:r>
            <a:r>
              <a:rPr lang="zh-CN" altLang="en-US" sz="2400" dirty="0"/>
              <a:t>指针，只对</a:t>
            </a:r>
            <a:r>
              <a:rPr lang="en-US" altLang="zh-CN" sz="2400" dirty="0">
                <a:solidFill>
                  <a:srgbClr val="FF0000"/>
                </a:solidFill>
              </a:rPr>
              <a:t>public</a:t>
            </a:r>
            <a:r>
              <a:rPr lang="zh-CN" altLang="en-US" sz="2400" dirty="0"/>
              <a:t>继承有效</a:t>
            </a:r>
            <a:endParaRPr lang="en-US" altLang="zh-CN" sz="2400" dirty="0"/>
          </a:p>
          <a:p>
            <a:pPr lvl="1"/>
            <a:r>
              <a:rPr lang="zh-CN" altLang="en-US" sz="2000" dirty="0"/>
              <a:t>对象切片：派生类对象转化为基类对象时会被</a:t>
            </a:r>
            <a:r>
              <a:rPr lang="zh-CN" altLang="en-US" sz="2000" dirty="0">
                <a:solidFill>
                  <a:srgbClr val="FF0000"/>
                </a:solidFill>
              </a:rPr>
              <a:t>切片为对应基类的子对象</a:t>
            </a:r>
            <a:r>
              <a:rPr lang="zh-CN" altLang="en-US" sz="2000" dirty="0"/>
              <a:t>。对象间的转换应尽量避免</a:t>
            </a:r>
            <a:endParaRPr lang="en-US" altLang="zh-CN" sz="2000" dirty="0"/>
          </a:p>
          <a:p>
            <a:pPr lvl="1"/>
            <a:r>
              <a:rPr lang="zh-CN" altLang="en-US" sz="2000" dirty="0">
                <a:solidFill>
                  <a:srgbClr val="FF0000"/>
                </a:solidFill>
              </a:rPr>
              <a:t>指针</a:t>
            </a:r>
            <a:r>
              <a:rPr lang="en-US" altLang="zh-CN" sz="2000" dirty="0">
                <a:solidFill>
                  <a:srgbClr val="FF0000"/>
                </a:solidFill>
              </a:rPr>
              <a:t>/</a:t>
            </a:r>
            <a:r>
              <a:rPr lang="zh-CN" altLang="en-US" sz="2000" dirty="0">
                <a:solidFill>
                  <a:srgbClr val="FF0000"/>
                </a:solidFill>
              </a:rPr>
              <a:t>引用</a:t>
            </a:r>
            <a:r>
              <a:rPr lang="zh-CN" altLang="en-US" sz="2000" dirty="0"/>
              <a:t>的向上转换</a:t>
            </a:r>
            <a:r>
              <a:rPr lang="zh-CN" altLang="en-US" sz="2000" dirty="0">
                <a:solidFill>
                  <a:srgbClr val="FF0000"/>
                </a:solidFill>
              </a:rPr>
              <a:t>总是安全</a:t>
            </a:r>
            <a:r>
              <a:rPr lang="zh-CN" altLang="en-US" sz="2000" dirty="0"/>
              <a:t>的</a:t>
            </a:r>
            <a:endParaRPr lang="en-US" altLang="zh-CN" sz="2000" dirty="0"/>
          </a:p>
          <a:p>
            <a:pPr lvl="1"/>
            <a:r>
              <a:rPr lang="zh-CN" altLang="en-US" sz="2000" dirty="0"/>
              <a:t>基类中有虚函数时，</a:t>
            </a:r>
            <a:r>
              <a:rPr lang="zh-CN" altLang="en-US" sz="2000" dirty="0">
                <a:solidFill>
                  <a:srgbClr val="FF0000"/>
                </a:solidFill>
              </a:rPr>
              <a:t>指针</a:t>
            </a:r>
            <a:r>
              <a:rPr lang="en-US" altLang="zh-CN" sz="2000" dirty="0">
                <a:solidFill>
                  <a:srgbClr val="FF0000"/>
                </a:solidFill>
              </a:rPr>
              <a:t>/</a:t>
            </a:r>
            <a:r>
              <a:rPr lang="zh-CN" altLang="en-US" sz="2000" dirty="0">
                <a:solidFill>
                  <a:srgbClr val="FF0000"/>
                </a:solidFill>
              </a:rPr>
              <a:t>引用</a:t>
            </a:r>
            <a:r>
              <a:rPr lang="zh-CN" altLang="en-US" sz="2000" dirty="0"/>
              <a:t>的向上转换，</a:t>
            </a:r>
            <a:r>
              <a:rPr kumimoji="1" lang="zh-CN" altLang="en-US" sz="2000" dirty="0"/>
              <a:t>其虚函数表仍为派生类的虚函数表（</a:t>
            </a:r>
            <a:r>
              <a:rPr kumimoji="1" lang="zh-CN" altLang="en-US" sz="2000" dirty="0">
                <a:solidFill>
                  <a:srgbClr val="FF0000"/>
                </a:solidFill>
              </a:rPr>
              <a:t>晚绑定</a:t>
            </a:r>
            <a:r>
              <a:rPr kumimoji="1" lang="zh-CN" altLang="en-US" sz="2000" dirty="0"/>
              <a:t>）；</a:t>
            </a:r>
            <a:r>
              <a:rPr kumimoji="1" lang="zh-CN" altLang="en-US" sz="2000" dirty="0">
                <a:solidFill>
                  <a:srgbClr val="FF0000"/>
                </a:solidFill>
              </a:rPr>
              <a:t>对象</a:t>
            </a:r>
            <a:r>
              <a:rPr kumimoji="1" lang="zh-CN" altLang="en-US" sz="2000" dirty="0"/>
              <a:t>的向上转换，其虚函数表是基类的虚函数表（</a:t>
            </a:r>
            <a:r>
              <a:rPr kumimoji="1" lang="zh-CN" altLang="en-US" sz="2000" dirty="0">
                <a:solidFill>
                  <a:srgbClr val="FF0000"/>
                </a:solidFill>
              </a:rPr>
              <a:t>早绑定</a:t>
            </a:r>
            <a:r>
              <a:rPr kumimoji="1" lang="zh-CN" altLang="en-US" sz="2000" dirty="0"/>
              <a:t>）</a:t>
            </a:r>
          </a:p>
          <a:p>
            <a:pPr lvl="1"/>
            <a:endParaRPr lang="en-US" altLang="zh-CN" dirty="0"/>
          </a:p>
          <a:p>
            <a:r>
              <a:rPr lang="zh-CN" altLang="en-US" sz="2400" dirty="0"/>
              <a:t>向下类型转换：基类引用</a:t>
            </a:r>
            <a:r>
              <a:rPr lang="en-US" altLang="zh-CN" sz="2400" dirty="0"/>
              <a:t>/</a:t>
            </a:r>
            <a:r>
              <a:rPr lang="zh-CN" altLang="en-US" sz="2400" dirty="0"/>
              <a:t>指针</a:t>
            </a:r>
            <a:r>
              <a:rPr lang="en-US" altLang="zh-CN" sz="2400" dirty="0">
                <a:sym typeface="Wingdings" pitchFamily="2" charset="2"/>
              </a:rPr>
              <a:t></a:t>
            </a:r>
            <a:r>
              <a:rPr lang="zh-CN" altLang="en-US" sz="2400" dirty="0"/>
              <a:t>派生类引用</a:t>
            </a:r>
            <a:r>
              <a:rPr lang="en-US" altLang="zh-CN" sz="2400" dirty="0"/>
              <a:t>/</a:t>
            </a:r>
            <a:r>
              <a:rPr lang="zh-CN" altLang="en-US" sz="2400" dirty="0"/>
              <a:t>指针</a:t>
            </a:r>
            <a:endParaRPr lang="en-US" altLang="zh-CN" sz="2400" dirty="0"/>
          </a:p>
          <a:p>
            <a:pPr lvl="1"/>
            <a:r>
              <a:rPr lang="en-US" altLang="zh-CN" sz="2000" dirty="0" err="1"/>
              <a:t>dynamic_cast</a:t>
            </a:r>
            <a:r>
              <a:rPr lang="zh-CN" altLang="en-US" sz="2000" dirty="0"/>
              <a:t>：转换的源类型必须为</a:t>
            </a:r>
            <a:r>
              <a:rPr lang="zh-CN" altLang="en-US" sz="2000" dirty="0">
                <a:solidFill>
                  <a:srgbClr val="FF0000"/>
                </a:solidFill>
              </a:rPr>
              <a:t>多态类型</a:t>
            </a:r>
            <a:r>
              <a:rPr lang="zh-CN" altLang="en-US" sz="2000" dirty="0"/>
              <a:t>（即</a:t>
            </a:r>
            <a:r>
              <a:rPr kumimoji="1" lang="zh-CN" altLang="en-US" sz="2000" dirty="0"/>
              <a:t>声明或继承了至少一个虚函数的类</a:t>
            </a:r>
            <a:r>
              <a:rPr lang="zh-CN" altLang="en-US" sz="2000" dirty="0"/>
              <a:t>）。运行时检查</a:t>
            </a:r>
            <a:r>
              <a:rPr kumimoji="1" lang="zh-CN" altLang="en-US" sz="2000" dirty="0"/>
              <a:t>被转换的对象是否确实是正确的派生类对象，</a:t>
            </a:r>
            <a:r>
              <a:rPr lang="zh-CN" altLang="en-US" sz="2000" dirty="0"/>
              <a:t>安全</a:t>
            </a:r>
            <a:endParaRPr lang="en-US" altLang="zh-CN" sz="2000" dirty="0"/>
          </a:p>
          <a:p>
            <a:pPr lvl="1"/>
            <a:r>
              <a:rPr lang="en-US" altLang="zh-CN" sz="2000" dirty="0" err="1"/>
              <a:t>static_cast</a:t>
            </a:r>
            <a:r>
              <a:rPr lang="zh-CN" altLang="en-US" sz="2000" dirty="0"/>
              <a:t>：编译时检查继承关系，静态执行类型转换，不安全</a:t>
            </a:r>
            <a:endParaRPr lang="en-US" altLang="zh-CN" sz="2000" dirty="0"/>
          </a:p>
        </p:txBody>
      </p:sp>
      <p:sp>
        <p:nvSpPr>
          <p:cNvPr id="4" name="灯片编号占位符 3">
            <a:extLst>
              <a:ext uri="{FF2B5EF4-FFF2-40B4-BE49-F238E27FC236}">
                <a16:creationId xmlns=""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solidFill>
                  <a:prstClr val="black">
                    <a:tint val="75000"/>
                  </a:prstClr>
                </a:solidFill>
              </a:rPr>
              <a:pPr>
                <a:defRPr/>
              </a:pPr>
              <a:t>49</a:t>
            </a:fld>
            <a:endParaRPr lang="en-US" altLang="zh-CN" dirty="0">
              <a:solidFill>
                <a:prstClr val="black">
                  <a:tint val="75000"/>
                </a:prstClr>
              </a:solidFill>
            </a:endParaRPr>
          </a:p>
        </p:txBody>
      </p:sp>
    </p:spTree>
    <p:extLst>
      <p:ext uri="{BB962C8B-B14F-4D97-AF65-F5344CB8AC3E}">
        <p14:creationId xmlns:p14="http://schemas.microsoft.com/office/powerpoint/2010/main" val="277943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EC5745-30FB-4987-8825-7ACA79DFFC4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运算符重载</a:t>
            </a:r>
            <a:endParaRPr lang="zh-CN" altLang="en-US" dirty="0"/>
          </a:p>
        </p:txBody>
      </p:sp>
      <p:graphicFrame>
        <p:nvGraphicFramePr>
          <p:cNvPr id="4" name="表格 3">
            <a:extLst>
              <a:ext uri="{FF2B5EF4-FFF2-40B4-BE49-F238E27FC236}">
                <a16:creationId xmlns="" xmlns:a16="http://schemas.microsoft.com/office/drawing/2014/main" id="{85225B2D-7B7B-4F4E-9781-5AED902B360B}"/>
              </a:ext>
            </a:extLst>
          </p:cNvPr>
          <p:cNvGraphicFramePr>
            <a:graphicFrameLocks noGrp="1"/>
          </p:cNvGraphicFramePr>
          <p:nvPr>
            <p:extLst>
              <p:ext uri="{D42A27DB-BD31-4B8C-83A1-F6EECF244321}">
                <p14:modId xmlns:p14="http://schemas.microsoft.com/office/powerpoint/2010/main" val="3835090219"/>
              </p:ext>
            </p:extLst>
          </p:nvPr>
        </p:nvGraphicFramePr>
        <p:xfrm>
          <a:off x="107504" y="1726272"/>
          <a:ext cx="9001000" cy="4419600"/>
        </p:xfrm>
        <a:graphic>
          <a:graphicData uri="http://schemas.openxmlformats.org/drawingml/2006/table">
            <a:tbl>
              <a:tblPr firstRow="1" bandRow="1">
                <a:tableStyleId>{5C22544A-7EE6-4342-B048-85BDC9FD1C3A}</a:tableStyleId>
              </a:tblPr>
              <a:tblGrid>
                <a:gridCol w="1440160">
                  <a:extLst>
                    <a:ext uri="{9D8B030D-6E8A-4147-A177-3AD203B41FA5}">
                      <a16:colId xmlns="" xmlns:a16="http://schemas.microsoft.com/office/drawing/2014/main" val="1357699260"/>
                    </a:ext>
                  </a:extLst>
                </a:gridCol>
                <a:gridCol w="4392488">
                  <a:extLst>
                    <a:ext uri="{9D8B030D-6E8A-4147-A177-3AD203B41FA5}">
                      <a16:colId xmlns="" xmlns:a16="http://schemas.microsoft.com/office/drawing/2014/main" val="676632150"/>
                    </a:ext>
                  </a:extLst>
                </a:gridCol>
                <a:gridCol w="1512168">
                  <a:extLst>
                    <a:ext uri="{9D8B030D-6E8A-4147-A177-3AD203B41FA5}">
                      <a16:colId xmlns="" xmlns:a16="http://schemas.microsoft.com/office/drawing/2014/main" val="3301256426"/>
                    </a:ext>
                  </a:extLst>
                </a:gridCol>
                <a:gridCol w="1656184">
                  <a:extLst>
                    <a:ext uri="{9D8B030D-6E8A-4147-A177-3AD203B41FA5}">
                      <a16:colId xmlns="" xmlns:a16="http://schemas.microsoft.com/office/drawing/2014/main" val="834545040"/>
                    </a:ext>
                  </a:extLst>
                </a:gridCol>
              </a:tblGrid>
              <a:tr h="370840">
                <a:tc>
                  <a:txBody>
                    <a:bodyPr/>
                    <a:lstStyle/>
                    <a:p>
                      <a:pPr algn="ctr"/>
                      <a:r>
                        <a:rPr lang="zh-CN" altLang="en-US" sz="1900" dirty="0">
                          <a:solidFill>
                            <a:schemeClr val="tx1"/>
                          </a:solidFill>
                        </a:rPr>
                        <a:t>重载类型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dirty="0">
                          <a:solidFill>
                            <a:schemeClr val="tx1"/>
                          </a:solidFill>
                        </a:rPr>
                        <a:t>参数类型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dirty="0">
                          <a:solidFill>
                            <a:schemeClr val="tx1"/>
                          </a:solidFill>
                        </a:rPr>
                        <a:t>返回值类型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dirty="0">
                          <a:solidFill>
                            <a:schemeClr val="tx1"/>
                          </a:solidFill>
                        </a:rPr>
                        <a:t>友元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7846885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smtClean="0">
                          <a:ln>
                            <a:noFill/>
                          </a:ln>
                          <a:solidFill>
                            <a:prstClr val="black"/>
                          </a:solidFill>
                          <a:effectLst/>
                          <a:uLnTx/>
                          <a:uFillTx/>
                          <a:latin typeface="Consolas" panose="020B0609020204030204" pitchFamily="49" charset="0"/>
                          <a:ea typeface="华文楷体" panose="02010600040101010101" pitchFamily="2" charset="-122"/>
                          <a:cs typeface="+mn-cs"/>
                        </a:rPr>
                        <a:t>四则运算符</a:t>
                      </a:r>
                      <a:endParaRPr kumimoji="1"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通常是</a:t>
                      </a:r>
                      <a:r>
                        <a:rPr kumimoji="0" lang="zh-CN" altLang="en-US" sz="1800" i="0"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常引用</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：①为了减少不必要的开销；②为了避免对参数的修改。</a:t>
                      </a:r>
                      <a:endPar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普通类型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16631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rPr>
                        <a:t>声明示例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1. </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作为成员函数重载：</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左操作数为</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this</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，右操作数为</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b)</a:t>
                      </a:r>
                    </a:p>
                    <a:p>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operator+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const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&amp; b);</a:t>
                      </a:r>
                      <a:endParaRPr kumimoji="1" lang="en-US" altLang="zh-CN" sz="1600" b="0" i="0" u="none" strike="noStrike" kern="1200" cap="none" spc="0" normalizeH="0" baseline="0" dirty="0" smtClean="0">
                        <a:ln>
                          <a:noFill/>
                        </a:ln>
                        <a:solidFill>
                          <a:srgbClr val="FF0000"/>
                        </a:solidFill>
                        <a:effectLst/>
                        <a:uLnTx/>
                        <a:uFillTx/>
                        <a:latin typeface="Consolas" panose="020B0609020204030204" pitchFamily="49" charset="0"/>
                        <a:ea typeface="华文楷体" panose="0201060004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2. </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作为友元函数重载：</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左操作数为</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，右操作数为</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b)</a:t>
                      </a:r>
                    </a:p>
                    <a:p>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friend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operator+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const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&amp;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a,const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&amp;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sz="1900" b="1" dirty="0">
                          <a:solidFill>
                            <a:schemeClr val="tx1"/>
                          </a:solidFill>
                        </a:rPr>
                        <a:t>重载类型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b="1" dirty="0">
                          <a:solidFill>
                            <a:schemeClr val="tx1"/>
                          </a:solidFill>
                        </a:rPr>
                        <a:t>参数类型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b="1" dirty="0">
                          <a:solidFill>
                            <a:schemeClr val="tx1"/>
                          </a:solidFill>
                        </a:rPr>
                        <a:t>返回值类型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b="1" dirty="0">
                          <a:solidFill>
                            <a:schemeClr val="tx1"/>
                          </a:solidFill>
                        </a:rPr>
                        <a:t>友元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流运算符</a:t>
                      </a:r>
                      <a:endPar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&lt;&lt;</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&gt;&gt;</a:t>
                      </a:r>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&gt;&gt;</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：流对象的</a:t>
                      </a:r>
                      <a:r>
                        <a:rPr kumimoji="0" lang="zh-CN" altLang="en-US" sz="1800" i="0"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引用</a:t>
                      </a:r>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目标对象的</a:t>
                      </a:r>
                      <a:r>
                        <a:rPr kumimoji="0" lang="zh-CN" altLang="en-US" sz="1800" i="0"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引用</a:t>
                      </a:r>
                      <a:endParaRPr kumimoji="0" lang="en-US" altLang="zh-CN" sz="1800" i="0"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&lt;&lt;</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：流对象的</a:t>
                      </a:r>
                      <a:r>
                        <a:rPr kumimoji="0" lang="zh-CN" altLang="en-US" sz="1800" i="0"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引用</a:t>
                      </a:r>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目标对象的</a:t>
                      </a:r>
                      <a:r>
                        <a:rPr kumimoji="0" lang="zh-CN" altLang="en-US" sz="1800" i="0"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常引用</a:t>
                      </a:r>
                      <a:endParaRPr kumimoji="0" lang="en-US" altLang="zh-CN" sz="1800" i="0"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zh-CN" altLang="en-US" sz="1800" i="0"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需设置为</a:t>
                      </a:r>
                      <a:r>
                        <a:rPr kumimoji="1" lang="zh-CN" altLang="en-US" sz="18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友元函数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2169020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rPr>
                        <a:t>声明示例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作为友元函数重载：</a:t>
                      </a:r>
                      <a:endPar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friend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istream</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&amp; operator&gt;&gt;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istream</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&amp; in, Test&amp;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dst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p>
                    <a:p>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friend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ostream</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&amp; operator&lt;&lt;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ostream</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&amp; out,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const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Test&amp;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src</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p>
                    <a:p>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注：作为成员函数重载时，左操作数为</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this</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，而流运算符的左边通常为</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cin</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cout</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，所以需要作为友元函数重载。</a:t>
                      </a:r>
                      <a:endParaRPr kumimoji="1" lang="zh-CN" altLang="en-US" sz="16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631105623"/>
                  </a:ext>
                </a:extLst>
              </a:tr>
            </a:tbl>
          </a:graphicData>
        </a:graphic>
      </p:graphicFrame>
    </p:spTree>
    <p:extLst>
      <p:ext uri="{BB962C8B-B14F-4D97-AF65-F5344CB8AC3E}">
        <p14:creationId xmlns:p14="http://schemas.microsoft.com/office/powerpoint/2010/main" val="2773359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p>
        </p:txBody>
      </p:sp>
      <p:sp>
        <p:nvSpPr>
          <p:cNvPr id="3" name="内容占位符 2"/>
          <p:cNvSpPr>
            <a:spLocks noGrp="1"/>
          </p:cNvSpPr>
          <p:nvPr>
            <p:ph idx="1"/>
          </p:nvPr>
        </p:nvSpPr>
        <p:spPr/>
        <p:txBody>
          <a:bodyPr/>
          <a:lstStyle/>
          <a:p>
            <a:r>
              <a:rPr kumimoji="1" lang="zh-CN" altLang="en-US" sz="2400" dirty="0"/>
              <a:t>抽象类：派生类的</a:t>
            </a:r>
            <a:r>
              <a:rPr kumimoji="1" lang="zh-CN" altLang="en-US" sz="2400" dirty="0">
                <a:solidFill>
                  <a:srgbClr val="FF0000"/>
                </a:solidFill>
              </a:rPr>
              <a:t>共性接口</a:t>
            </a:r>
            <a:endParaRPr kumimoji="1" lang="en-US" altLang="zh-CN" sz="2400" dirty="0">
              <a:solidFill>
                <a:srgbClr val="FF0000"/>
              </a:solidFill>
            </a:endParaRPr>
          </a:p>
          <a:p>
            <a:pPr lvl="1"/>
            <a:r>
              <a:rPr kumimoji="1" lang="zh-CN" altLang="en-US" sz="2000" dirty="0"/>
              <a:t>至少含有一个</a:t>
            </a:r>
            <a:r>
              <a:rPr kumimoji="1" lang="zh-CN" altLang="en-US" sz="2000" dirty="0">
                <a:solidFill>
                  <a:srgbClr val="FF0000"/>
                </a:solidFill>
              </a:rPr>
              <a:t>纯虚函数</a:t>
            </a:r>
            <a:endParaRPr kumimoji="1" lang="en-US" altLang="zh-CN" sz="2000" dirty="0">
              <a:solidFill>
                <a:srgbClr val="FF0000"/>
              </a:solidFill>
            </a:endParaRPr>
          </a:p>
          <a:p>
            <a:pPr lvl="1"/>
            <a:r>
              <a:rPr kumimoji="1" lang="zh-CN" altLang="en-US" sz="2000" dirty="0"/>
              <a:t>特点：不允许定义对象，保证只有</a:t>
            </a:r>
            <a:r>
              <a:rPr kumimoji="1" lang="zh-CN" altLang="en-US" sz="2000" dirty="0">
                <a:solidFill>
                  <a:srgbClr val="FF0000"/>
                </a:solidFill>
              </a:rPr>
              <a:t>指针</a:t>
            </a:r>
            <a:r>
              <a:rPr kumimoji="1" lang="zh-CN" altLang="en-US" sz="2000" dirty="0"/>
              <a:t>、</a:t>
            </a:r>
            <a:r>
              <a:rPr kumimoji="1" lang="zh-CN" altLang="en-US" sz="2000" dirty="0">
                <a:solidFill>
                  <a:srgbClr val="FF0000"/>
                </a:solidFill>
              </a:rPr>
              <a:t>引用</a:t>
            </a:r>
            <a:r>
              <a:rPr kumimoji="1" lang="zh-CN" altLang="en-US" sz="2000" dirty="0"/>
              <a:t>能被向上类型转换</a:t>
            </a:r>
            <a:endParaRPr kumimoji="1" lang="en-US" altLang="zh-CN" sz="2000" dirty="0"/>
          </a:p>
          <a:p>
            <a:pPr marL="457200" lvl="1" indent="0">
              <a:buNone/>
            </a:pPr>
            <a:endParaRPr kumimoji="1" lang="en-US" altLang="zh-CN" sz="2400" dirty="0"/>
          </a:p>
          <a:p>
            <a:r>
              <a:rPr kumimoji="1" lang="zh-CN" altLang="en-US" sz="2400" dirty="0"/>
              <a:t>静多态</a:t>
            </a:r>
            <a:r>
              <a:rPr kumimoji="1" lang="en-US" altLang="zh-CN" sz="2400" dirty="0"/>
              <a:t>(</a:t>
            </a:r>
            <a:r>
              <a:rPr kumimoji="1" lang="zh-CN" altLang="en-US" sz="2400" dirty="0"/>
              <a:t>编译时多态</a:t>
            </a:r>
            <a:r>
              <a:rPr kumimoji="1" lang="en-US" altLang="zh-CN" sz="2400" dirty="0"/>
              <a:t>)</a:t>
            </a:r>
            <a:r>
              <a:rPr kumimoji="1" lang="zh-CN" altLang="en-US" sz="2400" dirty="0"/>
              <a:t>：函数重载、模板</a:t>
            </a:r>
            <a:endParaRPr kumimoji="1" lang="en-US" altLang="zh-CN" sz="2400" dirty="0"/>
          </a:p>
          <a:p>
            <a:r>
              <a:rPr kumimoji="1" lang="zh-CN" altLang="en-US" sz="2400" dirty="0"/>
              <a:t>动多态</a:t>
            </a:r>
            <a:r>
              <a:rPr kumimoji="1" lang="en-US" altLang="zh-CN" sz="2400" dirty="0"/>
              <a:t>(</a:t>
            </a:r>
            <a:r>
              <a:rPr kumimoji="1" lang="zh-CN" altLang="en-US" sz="2400" dirty="0"/>
              <a:t>运行时多态</a:t>
            </a:r>
            <a:r>
              <a:rPr kumimoji="1" lang="en-US" altLang="zh-CN" sz="2400" dirty="0"/>
              <a:t>)</a:t>
            </a:r>
            <a:r>
              <a:rPr kumimoji="1" lang="zh-CN" altLang="en-US" sz="2400" dirty="0"/>
              <a:t>：继承</a:t>
            </a:r>
            <a:r>
              <a:rPr kumimoji="1" lang="en-US" altLang="zh-CN" sz="2400" dirty="0"/>
              <a:t>+</a:t>
            </a:r>
            <a:r>
              <a:rPr kumimoji="1" lang="zh-CN" altLang="en-US" sz="2400" dirty="0"/>
              <a:t>虚函数</a:t>
            </a:r>
            <a:r>
              <a:rPr kumimoji="1" lang="en-US" altLang="zh-CN" sz="2400" dirty="0"/>
              <a:t>+</a:t>
            </a:r>
            <a:r>
              <a:rPr kumimoji="1" lang="zh-CN" altLang="en-US" sz="2400" dirty="0"/>
              <a:t>引用</a:t>
            </a:r>
            <a:r>
              <a:rPr kumimoji="1" lang="en-US" altLang="zh-CN" sz="2400" dirty="0"/>
              <a:t>/</a:t>
            </a:r>
            <a:r>
              <a:rPr kumimoji="1" lang="zh-CN" altLang="en-US" sz="2400" dirty="0"/>
              <a:t>指针</a:t>
            </a:r>
            <a:endParaRPr kumimoji="1" lang="en-US" altLang="zh-CN" sz="2400" dirty="0"/>
          </a:p>
          <a:p>
            <a:r>
              <a:rPr kumimoji="1" lang="zh-CN" altLang="en-US" sz="2400" dirty="0"/>
              <a:t>当利用基类指针</a:t>
            </a:r>
            <a:r>
              <a:rPr kumimoji="1" lang="en-US" altLang="zh-CN" sz="2400" dirty="0"/>
              <a:t>/</a:t>
            </a:r>
            <a:r>
              <a:rPr kumimoji="1" lang="zh-CN" altLang="en-US" sz="2400" dirty="0"/>
              <a:t>引用调用函数时</a:t>
            </a:r>
            <a:endParaRPr kumimoji="1" lang="en-US" altLang="zh-CN" sz="2400" dirty="0"/>
          </a:p>
          <a:p>
            <a:pPr lvl="1"/>
            <a:r>
              <a:rPr kumimoji="1" lang="zh-CN" altLang="en-US" sz="2000" dirty="0"/>
              <a:t>虚函数在</a:t>
            </a:r>
            <a:r>
              <a:rPr kumimoji="1" lang="zh-CN" altLang="en-US" sz="2000" dirty="0">
                <a:solidFill>
                  <a:srgbClr val="FF0000"/>
                </a:solidFill>
              </a:rPr>
              <a:t>运行</a:t>
            </a:r>
            <a:r>
              <a:rPr kumimoji="1" lang="zh-CN" altLang="en-US" sz="2000" dirty="0"/>
              <a:t>时确定执行哪个版本，取决于引用或指针对象的真实类型</a:t>
            </a:r>
            <a:endParaRPr kumimoji="1" lang="en-US" altLang="zh-CN" sz="2000" dirty="0"/>
          </a:p>
          <a:p>
            <a:pPr lvl="1"/>
            <a:r>
              <a:rPr kumimoji="1" lang="zh-CN" altLang="en-US" sz="2000" dirty="0"/>
              <a:t>非虚函数在</a:t>
            </a:r>
            <a:r>
              <a:rPr kumimoji="1" lang="zh-CN" altLang="en-US" sz="2000" dirty="0">
                <a:solidFill>
                  <a:srgbClr val="FF0000"/>
                </a:solidFill>
              </a:rPr>
              <a:t>编译</a:t>
            </a:r>
            <a:r>
              <a:rPr kumimoji="1" lang="zh-CN" altLang="en-US" sz="2000" dirty="0"/>
              <a:t>时绑定</a:t>
            </a:r>
            <a:endParaRPr kumimoji="1" lang="en-US" altLang="zh-CN" sz="2000" dirty="0"/>
          </a:p>
          <a:p>
            <a:r>
              <a:rPr kumimoji="1" lang="zh-CN" altLang="en-US" sz="2400" dirty="0"/>
              <a:t>当利用类的对象直接调用函数时</a:t>
            </a:r>
            <a:endParaRPr kumimoji="1" lang="en-US" altLang="zh-CN" sz="2400" dirty="0"/>
          </a:p>
          <a:p>
            <a:pPr lvl="1"/>
            <a:r>
              <a:rPr kumimoji="1" lang="zh-CN" altLang="en-US" sz="2000" dirty="0"/>
              <a:t>无论什么函数，均在</a:t>
            </a:r>
            <a:r>
              <a:rPr kumimoji="1" lang="zh-CN" altLang="en-US" sz="2000" dirty="0">
                <a:solidFill>
                  <a:srgbClr val="FF0000"/>
                </a:solidFill>
              </a:rPr>
              <a:t>编译</a:t>
            </a:r>
            <a:r>
              <a:rPr kumimoji="1" lang="zh-CN" altLang="en-US" sz="2000" dirty="0"/>
              <a:t>时绑定</a:t>
            </a:r>
            <a:endParaRPr kumimoji="1" lang="en-US" altLang="zh-CN" sz="2000"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a:p>
        </p:txBody>
      </p:sp>
    </p:spTree>
    <p:extLst>
      <p:ext uri="{BB962C8B-B14F-4D97-AF65-F5344CB8AC3E}">
        <p14:creationId xmlns:p14="http://schemas.microsoft.com/office/powerpoint/2010/main" val="1928807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266801"/>
            <a:ext cx="8928992" cy="523220"/>
          </a:xfrm>
          <a:prstGeom prst="rect">
            <a:avLst/>
          </a:prstGeom>
        </p:spPr>
        <p:txBody>
          <a:bodyPr wrap="square">
            <a:spAutoFit/>
          </a:bodyPr>
          <a:lstStyle/>
          <a:p>
            <a:r>
              <a:rPr kumimoji="1" lang="en-US" altLang="zh-CN" sz="2800" dirty="0">
                <a:latin typeface="微软雅黑" panose="020B0503020204020204" pitchFamily="34" charset="-122"/>
                <a:ea typeface="微软雅黑" panose="020B0503020204020204" pitchFamily="34" charset="-122"/>
                <a:cs typeface="STKaiti" charset="-122"/>
              </a:rPr>
              <a:t>01</a:t>
            </a:r>
            <a:r>
              <a:rPr kumimoji="1" lang="zh-CN" altLang="en-US" sz="2800" dirty="0">
                <a:latin typeface="微软雅黑" panose="020B0503020204020204" pitchFamily="34" charset="-122"/>
                <a:ea typeface="微软雅黑" panose="020B0503020204020204" pitchFamily="34" charset="-122"/>
                <a:cs typeface="STKaiti" charset="-122"/>
              </a:rPr>
              <a:t>、有如下程序段，程序的输出为</a:t>
            </a:r>
            <a:r>
              <a:rPr kumimoji="1" lang="en-US" altLang="zh-CN" sz="2800" dirty="0">
                <a:latin typeface="微软雅黑" panose="020B0503020204020204" pitchFamily="34" charset="-122"/>
                <a:ea typeface="微软雅黑" panose="020B0503020204020204" pitchFamily="34" charset="-122"/>
                <a:cs typeface="STKaiti" charset="-122"/>
              </a:rPr>
              <a:t>[ ]</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虚函数与多态：复习题</a:t>
            </a:r>
          </a:p>
        </p:txBody>
      </p:sp>
      <p:sp>
        <p:nvSpPr>
          <p:cNvPr id="7" name="矩形 6"/>
          <p:cNvSpPr/>
          <p:nvPr/>
        </p:nvSpPr>
        <p:spPr>
          <a:xfrm>
            <a:off x="467544" y="1916832"/>
            <a:ext cx="3960608" cy="2246769"/>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#include&lt;</a:t>
            </a:r>
            <a:r>
              <a:rPr lang="en-US" altLang="zh-CN" sz="2000" dirty="0" err="1">
                <a:latin typeface="Times New Roman" pitchFamily="18" charset="0"/>
                <a:ea typeface="STKaiti" charset="-122"/>
                <a:cs typeface="Times New Roman" pitchFamily="18" charset="0"/>
              </a:rPr>
              <a:t>cstdio</a:t>
            </a:r>
            <a:r>
              <a:rPr lang="en-US" altLang="zh-CN" sz="2000" dirty="0">
                <a:latin typeface="Times New Roman" pitchFamily="18" charset="0"/>
                <a:ea typeface="STKaiti" charset="-122"/>
                <a:cs typeface="Times New Roman" pitchFamily="18" charset="0"/>
              </a:rPr>
              <a:t>&gt;</a:t>
            </a:r>
          </a:p>
          <a:p>
            <a:r>
              <a:rPr lang="en-US" altLang="zh-CN" sz="2000" dirty="0">
                <a:latin typeface="Times New Roman" pitchFamily="18" charset="0"/>
                <a:ea typeface="STKaiti" charset="-122"/>
                <a:cs typeface="Times New Roman" pitchFamily="18" charset="0"/>
              </a:rPr>
              <a:t>using namespace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class A {</a:t>
            </a:r>
          </a:p>
          <a:p>
            <a:r>
              <a:rPr lang="en-US" altLang="zh-CN" sz="2000" dirty="0">
                <a:latin typeface="Times New Roman" pitchFamily="18" charset="0"/>
                <a:ea typeface="STKaiti" charset="-122"/>
                <a:cs typeface="Times New Roman" pitchFamily="18" charset="0"/>
              </a:rPr>
              <a:t>public:</a:t>
            </a:r>
          </a:p>
          <a:p>
            <a:r>
              <a:rPr lang="en-US" altLang="zh-CN" sz="2000" dirty="0">
                <a:latin typeface="Times New Roman" pitchFamily="18" charset="0"/>
                <a:ea typeface="STKaiti" charset="-122"/>
                <a:cs typeface="Times New Roman" pitchFamily="18" charset="0"/>
              </a:rPr>
              <a:t>	A() { this-&gt;f(); }</a:t>
            </a:r>
          </a:p>
          <a:p>
            <a:r>
              <a:rPr lang="en-US" altLang="zh-CN" sz="2000" dirty="0">
                <a:latin typeface="Times New Roman" pitchFamily="18" charset="0"/>
                <a:ea typeface="STKaiti" charset="-122"/>
                <a:cs typeface="Times New Roman" pitchFamily="18" charset="0"/>
              </a:rPr>
              <a:t>	virtual void f() { </a:t>
            </a:r>
            <a:r>
              <a:rPr lang="en-US" altLang="zh-CN" sz="2000" dirty="0" err="1">
                <a:latin typeface="Times New Roman" pitchFamily="18" charset="0"/>
                <a:ea typeface="STKaiti" charset="-122"/>
                <a:cs typeface="Times New Roman" pitchFamily="18" charset="0"/>
              </a:rPr>
              <a:t>printf</a:t>
            </a:r>
            <a:r>
              <a:rPr lang="en-US" altLang="zh-CN" sz="2000" dirty="0">
                <a:latin typeface="Times New Roman" pitchFamily="18" charset="0"/>
                <a:ea typeface="STKaiti" charset="-122"/>
                <a:cs typeface="Times New Roman" pitchFamily="18" charset="0"/>
              </a:rPr>
              <a:t>("A"); }</a:t>
            </a:r>
          </a:p>
          <a:p>
            <a:r>
              <a:rPr lang="en-US" altLang="zh-CN" sz="2000" dirty="0">
                <a:latin typeface="Times New Roman" pitchFamily="18" charset="0"/>
                <a:ea typeface="STKaiti" charset="-122"/>
                <a:cs typeface="Times New Roman" pitchFamily="18" charset="0"/>
              </a:rPr>
              <a:t>};</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51</a:t>
            </a:fld>
            <a:endParaRPr lang="en-US" altLang="zh-CN" dirty="0"/>
          </a:p>
        </p:txBody>
      </p:sp>
      <p:sp>
        <p:nvSpPr>
          <p:cNvPr id="2" name="矩形 1"/>
          <p:cNvSpPr/>
          <p:nvPr/>
        </p:nvSpPr>
        <p:spPr>
          <a:xfrm>
            <a:off x="5016300" y="1875596"/>
            <a:ext cx="3588148" cy="3170099"/>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class B: public A {</a:t>
            </a:r>
          </a:p>
          <a:p>
            <a:r>
              <a:rPr lang="en-US" altLang="zh-CN" sz="2000" dirty="0">
                <a:latin typeface="Times New Roman" pitchFamily="18" charset="0"/>
                <a:ea typeface="STKaiti" charset="-122"/>
                <a:cs typeface="Times New Roman" pitchFamily="18" charset="0"/>
              </a:rPr>
              <a:t>public:</a:t>
            </a:r>
          </a:p>
          <a:p>
            <a:r>
              <a:rPr lang="en-US" altLang="zh-CN" sz="2000" dirty="0">
                <a:latin typeface="Times New Roman" pitchFamily="18" charset="0"/>
                <a:ea typeface="STKaiti" charset="-122"/>
                <a:cs typeface="Times New Roman" pitchFamily="18" charset="0"/>
              </a:rPr>
              <a:t>	void f() { </a:t>
            </a:r>
            <a:r>
              <a:rPr lang="en-US" altLang="zh-CN" sz="2000" dirty="0" err="1">
                <a:latin typeface="Times New Roman" pitchFamily="18" charset="0"/>
                <a:ea typeface="STKaiti" charset="-122"/>
                <a:cs typeface="Times New Roman" pitchFamily="18" charset="0"/>
              </a:rPr>
              <a:t>printf</a:t>
            </a:r>
            <a:r>
              <a:rPr lang="en-US" altLang="zh-CN" sz="2000" dirty="0">
                <a:latin typeface="Times New Roman" pitchFamily="18" charset="0"/>
                <a:ea typeface="STKaiti" charset="-122"/>
                <a:cs typeface="Times New Roman" pitchFamily="18" charset="0"/>
              </a:rPr>
              <a:t>("B"); }</a:t>
            </a:r>
          </a:p>
          <a:p>
            <a:r>
              <a:rPr lang="en-US" altLang="zh-CN" sz="2000" dirty="0">
                <a:latin typeface="Times New Roman" pitchFamily="18" charset="0"/>
                <a:ea typeface="STKaiti" charset="-122"/>
                <a:cs typeface="Times New Roman" pitchFamily="18" charset="0"/>
              </a:rPr>
              <a:t>};</a:t>
            </a: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 {</a:t>
            </a:r>
          </a:p>
          <a:p>
            <a:r>
              <a:rPr lang="en-US" altLang="zh-CN" sz="2000" dirty="0">
                <a:latin typeface="Times New Roman" pitchFamily="18" charset="0"/>
                <a:ea typeface="STKaiti" charset="-122"/>
                <a:cs typeface="Times New Roman" pitchFamily="18" charset="0"/>
              </a:rPr>
              <a:t>	A* t = new B();</a:t>
            </a:r>
          </a:p>
          <a:p>
            <a:r>
              <a:rPr lang="en-US" altLang="zh-CN" sz="2000" dirty="0">
                <a:latin typeface="Times New Roman" pitchFamily="18" charset="0"/>
                <a:ea typeface="STKaiti" charset="-122"/>
                <a:cs typeface="Times New Roman" pitchFamily="18" charset="0"/>
              </a:rPr>
              <a:t>	t-&gt;f();</a:t>
            </a:r>
          </a:p>
          <a:p>
            <a:r>
              <a:rPr lang="en-US" altLang="zh-CN" sz="2000" dirty="0">
                <a:latin typeface="Times New Roman" pitchFamily="18" charset="0"/>
                <a:ea typeface="STKaiti" charset="-122"/>
                <a:cs typeface="Times New Roman" pitchFamily="18" charset="0"/>
              </a:rPr>
              <a:t>	delete t;</a:t>
            </a:r>
          </a:p>
          <a:p>
            <a:r>
              <a:rPr lang="en-US" altLang="zh-CN" sz="2000" dirty="0">
                <a:latin typeface="Times New Roman" pitchFamily="18" charset="0"/>
                <a:ea typeface="STKaiti" charset="-122"/>
                <a:cs typeface="Times New Roman" pitchFamily="18" charset="0"/>
              </a:rPr>
              <a:t>	return 0;</a:t>
            </a:r>
          </a:p>
          <a:p>
            <a:r>
              <a:rPr lang="en-US" altLang="zh-CN" sz="2000" dirty="0">
                <a:latin typeface="Times New Roman" pitchFamily="18" charset="0"/>
                <a:ea typeface="STKaiti" charset="-122"/>
                <a:cs typeface="Times New Roman" pitchFamily="18" charset="0"/>
              </a:rPr>
              <a:t>}</a:t>
            </a:r>
          </a:p>
        </p:txBody>
      </p:sp>
      <p:sp>
        <p:nvSpPr>
          <p:cNvPr id="8" name="矩形 7"/>
          <p:cNvSpPr/>
          <p:nvPr/>
        </p:nvSpPr>
        <p:spPr>
          <a:xfrm>
            <a:off x="1367644" y="5395282"/>
            <a:ext cx="6480720" cy="553998"/>
          </a:xfrm>
          <a:prstGeom prst="rect">
            <a:avLst/>
          </a:prstGeom>
        </p:spPr>
        <p:txBody>
          <a:bodyPr wrap="square">
            <a:spAutoFit/>
          </a:bodyPr>
          <a:lstStyle/>
          <a:p>
            <a:pPr>
              <a:lnSpc>
                <a:spcPct val="150000"/>
              </a:lnSpc>
            </a:pPr>
            <a:r>
              <a:rPr lang="pl-PL" altLang="zh-CN" sz="2000" dirty="0">
                <a:latin typeface="Times New Roman" pitchFamily="18" charset="0"/>
                <a:ea typeface="STKaiti" charset="-122"/>
                <a:cs typeface="Times New Roman" pitchFamily="18" charset="0"/>
              </a:rPr>
              <a:t>A) AA </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B) AB </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C) BA </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D) BB</a:t>
            </a:r>
            <a:endParaRPr lang="en-US" altLang="zh-CN" sz="2000" dirty="0">
              <a:latin typeface="Times New Roman" pitchFamily="18" charset="0"/>
              <a:ea typeface="STKaiti" charset="-122"/>
              <a:cs typeface="Times New Roman" pitchFamily="18" charset="0"/>
            </a:endParaRPr>
          </a:p>
        </p:txBody>
      </p:sp>
      <p:cxnSp>
        <p:nvCxnSpPr>
          <p:cNvPr id="10" name="直接连接符 9"/>
          <p:cNvCxnSpPr/>
          <p:nvPr/>
        </p:nvCxnSpPr>
        <p:spPr>
          <a:xfrm>
            <a:off x="4608004" y="1980734"/>
            <a:ext cx="0" cy="306496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083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266801"/>
            <a:ext cx="8928992" cy="523220"/>
          </a:xfrm>
          <a:prstGeom prst="rect">
            <a:avLst/>
          </a:prstGeom>
        </p:spPr>
        <p:txBody>
          <a:bodyPr wrap="square">
            <a:spAutoFit/>
          </a:bodyPr>
          <a:lstStyle/>
          <a:p>
            <a:r>
              <a:rPr kumimoji="1" lang="en-US" altLang="zh-CN" sz="2800" dirty="0">
                <a:latin typeface="微软雅黑" panose="020B0503020204020204" pitchFamily="34" charset="-122"/>
                <a:ea typeface="微软雅黑" panose="020B0503020204020204" pitchFamily="34" charset="-122"/>
                <a:cs typeface="STKaiti" charset="-122"/>
              </a:rPr>
              <a:t>01</a:t>
            </a:r>
            <a:r>
              <a:rPr kumimoji="1" lang="zh-CN" altLang="en-US" sz="2800" dirty="0">
                <a:latin typeface="微软雅黑" panose="020B0503020204020204" pitchFamily="34" charset="-122"/>
                <a:ea typeface="微软雅黑" panose="020B0503020204020204" pitchFamily="34" charset="-122"/>
                <a:cs typeface="STKaiti" charset="-122"/>
              </a:rPr>
              <a:t>、有如下程序段，程序的输出为</a:t>
            </a:r>
            <a:r>
              <a:rPr kumimoji="1" lang="en-US" altLang="zh-CN" sz="2800" dirty="0">
                <a:latin typeface="微软雅黑" panose="020B0503020204020204" pitchFamily="34" charset="-122"/>
                <a:ea typeface="微软雅黑" panose="020B0503020204020204" pitchFamily="34" charset="-122"/>
                <a:cs typeface="STKaiti" charset="-122"/>
              </a:rPr>
              <a:t>[</a:t>
            </a:r>
            <a:r>
              <a:rPr kumimoji="1" lang="en-US" altLang="zh-CN" sz="2800" b="1" dirty="0">
                <a:solidFill>
                  <a:srgbClr val="FF0000"/>
                </a:solidFill>
                <a:latin typeface="微软雅黑" panose="020B0503020204020204" pitchFamily="34" charset="-122"/>
                <a:ea typeface="微软雅黑" panose="020B0503020204020204" pitchFamily="34" charset="-122"/>
                <a:cs typeface="STKaiti" charset="-122"/>
              </a:rPr>
              <a:t>B</a:t>
            </a:r>
            <a:r>
              <a:rPr kumimoji="1" lang="en-US" altLang="zh-CN" sz="2800" dirty="0">
                <a:latin typeface="微软雅黑" panose="020B0503020204020204" pitchFamily="34" charset="-122"/>
                <a:ea typeface="微软雅黑" panose="020B0503020204020204" pitchFamily="34" charset="-122"/>
                <a:cs typeface="STKaiti" charset="-122"/>
              </a:rPr>
              <a:t>]</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虚函数与多态：复习题</a:t>
            </a:r>
          </a:p>
        </p:txBody>
      </p:sp>
      <p:sp>
        <p:nvSpPr>
          <p:cNvPr id="7" name="矩形 6"/>
          <p:cNvSpPr/>
          <p:nvPr/>
        </p:nvSpPr>
        <p:spPr>
          <a:xfrm>
            <a:off x="467544" y="1916832"/>
            <a:ext cx="3960608" cy="2554545"/>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#include&lt;</a:t>
            </a:r>
            <a:r>
              <a:rPr lang="en-US" altLang="zh-CN" sz="2000" dirty="0" err="1">
                <a:latin typeface="Times New Roman" pitchFamily="18" charset="0"/>
                <a:ea typeface="STKaiti" charset="-122"/>
                <a:cs typeface="Times New Roman" pitchFamily="18" charset="0"/>
              </a:rPr>
              <a:t>cstdio</a:t>
            </a:r>
            <a:r>
              <a:rPr lang="en-US" altLang="zh-CN" sz="2000" dirty="0">
                <a:latin typeface="Times New Roman" pitchFamily="18" charset="0"/>
                <a:ea typeface="STKaiti" charset="-122"/>
                <a:cs typeface="Times New Roman" pitchFamily="18" charset="0"/>
              </a:rPr>
              <a:t>&gt;</a:t>
            </a:r>
          </a:p>
          <a:p>
            <a:r>
              <a:rPr lang="en-US" altLang="zh-CN" sz="2000" dirty="0">
                <a:latin typeface="Times New Roman" pitchFamily="18" charset="0"/>
                <a:ea typeface="STKaiti" charset="-122"/>
                <a:cs typeface="Times New Roman" pitchFamily="18" charset="0"/>
              </a:rPr>
              <a:t>using namespace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class A {</a:t>
            </a:r>
          </a:p>
          <a:p>
            <a:r>
              <a:rPr lang="en-US" altLang="zh-CN" sz="2000" dirty="0">
                <a:latin typeface="Times New Roman" pitchFamily="18" charset="0"/>
                <a:ea typeface="STKaiti" charset="-122"/>
                <a:cs typeface="Times New Roman" pitchFamily="18" charset="0"/>
              </a:rPr>
              <a:t>public:</a:t>
            </a:r>
          </a:p>
          <a:p>
            <a:r>
              <a:rPr lang="en-US" altLang="zh-CN" sz="2000" dirty="0">
                <a:latin typeface="Times New Roman" pitchFamily="18" charset="0"/>
                <a:ea typeface="STKaiti" charset="-122"/>
                <a:cs typeface="Times New Roman" pitchFamily="18" charset="0"/>
              </a:rPr>
              <a:t>	A() { this-&gt;f(); }</a:t>
            </a:r>
          </a:p>
          <a:p>
            <a:r>
              <a:rPr lang="en-US" altLang="zh-CN" sz="2000" dirty="0">
                <a:latin typeface="Times New Roman" pitchFamily="18" charset="0"/>
                <a:ea typeface="STKaiti" charset="-122"/>
                <a:cs typeface="Times New Roman" pitchFamily="18" charset="0"/>
              </a:rPr>
              <a:t>	</a:t>
            </a:r>
            <a:r>
              <a:rPr lang="en-US" altLang="zh-CN" sz="2000" dirty="0">
                <a:solidFill>
                  <a:srgbClr val="FF0000"/>
                </a:solidFill>
                <a:latin typeface="Times New Roman" pitchFamily="18" charset="0"/>
                <a:ea typeface="STKaiti" charset="-122"/>
                <a:cs typeface="Times New Roman" pitchFamily="18" charset="0"/>
              </a:rPr>
              <a:t>//</a:t>
            </a:r>
            <a:r>
              <a:rPr lang="zh-CN" altLang="en-US" sz="2000" dirty="0">
                <a:solidFill>
                  <a:srgbClr val="FF0000"/>
                </a:solidFill>
                <a:latin typeface="Times New Roman" pitchFamily="18" charset="0"/>
                <a:ea typeface="STKaiti" charset="-122"/>
                <a:cs typeface="Times New Roman" pitchFamily="18" charset="0"/>
              </a:rPr>
              <a:t>构造函数中调用</a:t>
            </a:r>
            <a:r>
              <a:rPr lang="en-US" altLang="zh-CN" sz="2000" dirty="0">
                <a:solidFill>
                  <a:srgbClr val="FF0000"/>
                </a:solidFill>
                <a:latin typeface="Times New Roman" pitchFamily="18" charset="0"/>
                <a:ea typeface="STKaiti" charset="-122"/>
                <a:cs typeface="Times New Roman" pitchFamily="18" charset="0"/>
              </a:rPr>
              <a:t>f</a:t>
            </a:r>
            <a:r>
              <a:rPr lang="zh-CN" altLang="en-US" sz="2000" dirty="0">
                <a:solidFill>
                  <a:srgbClr val="FF0000"/>
                </a:solidFill>
                <a:latin typeface="Times New Roman" pitchFamily="18" charset="0"/>
                <a:ea typeface="STKaiti" charset="-122"/>
                <a:cs typeface="Times New Roman" pitchFamily="18" charset="0"/>
              </a:rPr>
              <a:t>的本地版本</a:t>
            </a:r>
            <a:endParaRPr lang="en-US" altLang="zh-CN" sz="2000" dirty="0">
              <a:solidFill>
                <a:srgbClr val="FF0000"/>
              </a:solidFill>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	virtual void f() { </a:t>
            </a:r>
            <a:r>
              <a:rPr lang="en-US" altLang="zh-CN" sz="2000" dirty="0" err="1">
                <a:latin typeface="Times New Roman" pitchFamily="18" charset="0"/>
                <a:ea typeface="STKaiti" charset="-122"/>
                <a:cs typeface="Times New Roman" pitchFamily="18" charset="0"/>
              </a:rPr>
              <a:t>printf</a:t>
            </a:r>
            <a:r>
              <a:rPr lang="en-US" altLang="zh-CN" sz="2000" dirty="0">
                <a:latin typeface="Times New Roman" pitchFamily="18" charset="0"/>
                <a:ea typeface="STKaiti" charset="-122"/>
                <a:cs typeface="Times New Roman" pitchFamily="18" charset="0"/>
              </a:rPr>
              <a:t>("A"); }</a:t>
            </a:r>
          </a:p>
          <a:p>
            <a:r>
              <a:rPr lang="en-US" altLang="zh-CN" sz="2000" dirty="0">
                <a:latin typeface="Times New Roman" pitchFamily="18" charset="0"/>
                <a:ea typeface="STKaiti" charset="-122"/>
                <a:cs typeface="Times New Roman" pitchFamily="18" charset="0"/>
              </a:rPr>
              <a:t>};</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52</a:t>
            </a:fld>
            <a:endParaRPr lang="en-US" altLang="zh-CN" dirty="0"/>
          </a:p>
        </p:txBody>
      </p:sp>
      <p:sp>
        <p:nvSpPr>
          <p:cNvPr id="2" name="矩形 1"/>
          <p:cNvSpPr/>
          <p:nvPr/>
        </p:nvSpPr>
        <p:spPr>
          <a:xfrm>
            <a:off x="5016300" y="1875596"/>
            <a:ext cx="3588148" cy="3170099"/>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class B: public A {</a:t>
            </a:r>
          </a:p>
          <a:p>
            <a:r>
              <a:rPr lang="en-US" altLang="zh-CN" sz="2000" dirty="0">
                <a:latin typeface="Times New Roman" pitchFamily="18" charset="0"/>
                <a:ea typeface="STKaiti" charset="-122"/>
                <a:cs typeface="Times New Roman" pitchFamily="18" charset="0"/>
              </a:rPr>
              <a:t>public:</a:t>
            </a:r>
          </a:p>
          <a:p>
            <a:r>
              <a:rPr lang="en-US" altLang="zh-CN" sz="2000" dirty="0">
                <a:latin typeface="Times New Roman" pitchFamily="18" charset="0"/>
                <a:ea typeface="STKaiti" charset="-122"/>
                <a:cs typeface="Times New Roman" pitchFamily="18" charset="0"/>
              </a:rPr>
              <a:t>	void f() { </a:t>
            </a:r>
            <a:r>
              <a:rPr lang="en-US" altLang="zh-CN" sz="2000" dirty="0" err="1">
                <a:latin typeface="Times New Roman" pitchFamily="18" charset="0"/>
                <a:ea typeface="STKaiti" charset="-122"/>
                <a:cs typeface="Times New Roman" pitchFamily="18" charset="0"/>
              </a:rPr>
              <a:t>printf</a:t>
            </a:r>
            <a:r>
              <a:rPr lang="en-US" altLang="zh-CN" sz="2000" dirty="0">
                <a:latin typeface="Times New Roman" pitchFamily="18" charset="0"/>
                <a:ea typeface="STKaiti" charset="-122"/>
                <a:cs typeface="Times New Roman" pitchFamily="18" charset="0"/>
              </a:rPr>
              <a:t>("B"); }</a:t>
            </a:r>
          </a:p>
          <a:p>
            <a:r>
              <a:rPr lang="en-US" altLang="zh-CN" sz="2000" dirty="0">
                <a:latin typeface="Times New Roman" pitchFamily="18" charset="0"/>
                <a:ea typeface="STKaiti" charset="-122"/>
                <a:cs typeface="Times New Roman" pitchFamily="18" charset="0"/>
              </a:rPr>
              <a:t>};</a:t>
            </a: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 {</a:t>
            </a:r>
          </a:p>
          <a:p>
            <a:r>
              <a:rPr lang="en-US" altLang="zh-CN" sz="2000" dirty="0">
                <a:latin typeface="Times New Roman" pitchFamily="18" charset="0"/>
                <a:ea typeface="STKaiti" charset="-122"/>
                <a:cs typeface="Times New Roman" pitchFamily="18" charset="0"/>
              </a:rPr>
              <a:t>	A* t = new B();</a:t>
            </a:r>
          </a:p>
          <a:p>
            <a:r>
              <a:rPr lang="en-US" altLang="zh-CN" sz="2000" dirty="0">
                <a:latin typeface="Times New Roman" pitchFamily="18" charset="0"/>
                <a:ea typeface="STKaiti" charset="-122"/>
                <a:cs typeface="Times New Roman" pitchFamily="18" charset="0"/>
              </a:rPr>
              <a:t>	t-&gt;f();</a:t>
            </a:r>
          </a:p>
          <a:p>
            <a:r>
              <a:rPr lang="en-US" altLang="zh-CN" sz="2000" dirty="0">
                <a:latin typeface="Times New Roman" pitchFamily="18" charset="0"/>
                <a:ea typeface="STKaiti" charset="-122"/>
                <a:cs typeface="Times New Roman" pitchFamily="18" charset="0"/>
              </a:rPr>
              <a:t>	delete t;</a:t>
            </a:r>
          </a:p>
          <a:p>
            <a:r>
              <a:rPr lang="en-US" altLang="zh-CN" sz="2000" dirty="0">
                <a:latin typeface="Times New Roman" pitchFamily="18" charset="0"/>
                <a:ea typeface="STKaiti" charset="-122"/>
                <a:cs typeface="Times New Roman" pitchFamily="18" charset="0"/>
              </a:rPr>
              <a:t>	return 0;</a:t>
            </a:r>
          </a:p>
          <a:p>
            <a:r>
              <a:rPr lang="en-US" altLang="zh-CN" sz="2000" dirty="0">
                <a:latin typeface="Times New Roman" pitchFamily="18" charset="0"/>
                <a:ea typeface="STKaiti" charset="-122"/>
                <a:cs typeface="Times New Roman" pitchFamily="18" charset="0"/>
              </a:rPr>
              <a:t>}</a:t>
            </a:r>
          </a:p>
        </p:txBody>
      </p:sp>
      <p:sp>
        <p:nvSpPr>
          <p:cNvPr id="8" name="矩形 7"/>
          <p:cNvSpPr/>
          <p:nvPr/>
        </p:nvSpPr>
        <p:spPr>
          <a:xfrm>
            <a:off x="1367644" y="5395282"/>
            <a:ext cx="6480720" cy="553998"/>
          </a:xfrm>
          <a:prstGeom prst="rect">
            <a:avLst/>
          </a:prstGeom>
        </p:spPr>
        <p:txBody>
          <a:bodyPr wrap="square">
            <a:spAutoFit/>
          </a:bodyPr>
          <a:lstStyle/>
          <a:p>
            <a:pPr>
              <a:lnSpc>
                <a:spcPct val="150000"/>
              </a:lnSpc>
            </a:pPr>
            <a:r>
              <a:rPr lang="pl-PL" altLang="zh-CN" sz="2000" dirty="0">
                <a:latin typeface="Times New Roman" pitchFamily="18" charset="0"/>
                <a:ea typeface="STKaiti" charset="-122"/>
                <a:cs typeface="Times New Roman" pitchFamily="18" charset="0"/>
              </a:rPr>
              <a:t>A) AA </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B) AB </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C) BA </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D) BB</a:t>
            </a:r>
            <a:endParaRPr lang="en-US" altLang="zh-CN" sz="2000" dirty="0">
              <a:latin typeface="Times New Roman" pitchFamily="18" charset="0"/>
              <a:ea typeface="STKaiti" charset="-122"/>
              <a:cs typeface="Times New Roman" pitchFamily="18" charset="0"/>
            </a:endParaRPr>
          </a:p>
        </p:txBody>
      </p:sp>
      <p:cxnSp>
        <p:nvCxnSpPr>
          <p:cNvPr id="10" name="直接连接符 9"/>
          <p:cNvCxnSpPr/>
          <p:nvPr/>
        </p:nvCxnSpPr>
        <p:spPr>
          <a:xfrm>
            <a:off x="4608004" y="1980734"/>
            <a:ext cx="0" cy="306496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810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266801"/>
            <a:ext cx="8928992" cy="523220"/>
          </a:xfrm>
          <a:prstGeom prst="rect">
            <a:avLst/>
          </a:prstGeom>
        </p:spPr>
        <p:txBody>
          <a:bodyPr wrap="square">
            <a:spAutoFit/>
          </a:bodyPr>
          <a:lstStyle/>
          <a:p>
            <a:r>
              <a:rPr kumimoji="1" lang="en-US" altLang="zh-CN" sz="2800" dirty="0">
                <a:latin typeface="微软雅黑" panose="020B0503020204020204" pitchFamily="34" charset="-122"/>
                <a:ea typeface="微软雅黑" panose="020B0503020204020204" pitchFamily="34" charset="-122"/>
                <a:cs typeface="STKaiti" charset="-122"/>
              </a:rPr>
              <a:t>02</a:t>
            </a:r>
            <a:r>
              <a:rPr kumimoji="1" lang="zh-CN" altLang="en-US" sz="2800" dirty="0">
                <a:latin typeface="微软雅黑" panose="020B0503020204020204" pitchFamily="34" charset="-122"/>
                <a:ea typeface="微软雅黑" panose="020B0503020204020204" pitchFamily="34" charset="-122"/>
                <a:cs typeface="STKaiti" charset="-122"/>
              </a:rPr>
              <a:t>、下面这段代码的运行结果为</a:t>
            </a:r>
            <a:r>
              <a:rPr kumimoji="1" lang="en-US" altLang="zh-CN" sz="2800" dirty="0">
                <a:latin typeface="微软雅黑" panose="020B0503020204020204" pitchFamily="34" charset="-122"/>
                <a:ea typeface="微软雅黑" panose="020B0503020204020204" pitchFamily="34" charset="-122"/>
                <a:cs typeface="STKaiti" charset="-122"/>
              </a:rPr>
              <a:t>(\n</a:t>
            </a:r>
            <a:r>
              <a:rPr kumimoji="1" lang="zh-CN" altLang="en-US" sz="2800" dirty="0">
                <a:latin typeface="微软雅黑" panose="020B0503020204020204" pitchFamily="34" charset="-122"/>
                <a:ea typeface="微软雅黑" panose="020B0503020204020204" pitchFamily="34" charset="-122"/>
                <a:cs typeface="STKaiti" charset="-122"/>
              </a:rPr>
              <a:t>表示换行</a:t>
            </a:r>
            <a:r>
              <a:rPr kumimoji="1" lang="en-US" altLang="zh-CN" sz="2800" dirty="0">
                <a:latin typeface="微软雅黑" panose="020B0503020204020204" pitchFamily="34" charset="-122"/>
                <a:ea typeface="微软雅黑" panose="020B0503020204020204" pitchFamily="34" charset="-122"/>
                <a:cs typeface="STKaiti" charset="-122"/>
              </a:rPr>
              <a:t>) [ ]</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虚函数与多态：复习题</a:t>
            </a:r>
          </a:p>
        </p:txBody>
      </p:sp>
      <p:sp>
        <p:nvSpPr>
          <p:cNvPr id="7" name="矩形 6"/>
          <p:cNvSpPr/>
          <p:nvPr/>
        </p:nvSpPr>
        <p:spPr>
          <a:xfrm>
            <a:off x="208872" y="1916832"/>
            <a:ext cx="4320481" cy="3170099"/>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#include &lt;</a:t>
            </a:r>
            <a:r>
              <a:rPr lang="en-US" altLang="zh-CN" sz="2000" dirty="0" err="1">
                <a:latin typeface="Times New Roman" pitchFamily="18" charset="0"/>
                <a:ea typeface="STKaiti" charset="-122"/>
                <a:cs typeface="Times New Roman" pitchFamily="18" charset="0"/>
              </a:rPr>
              <a:t>iostream</a:t>
            </a:r>
            <a:r>
              <a:rPr lang="en-US" altLang="zh-CN" sz="2000" dirty="0">
                <a:latin typeface="Times New Roman" pitchFamily="18" charset="0"/>
                <a:ea typeface="STKaiti" charset="-122"/>
                <a:cs typeface="Times New Roman" pitchFamily="18" charset="0"/>
              </a:rPr>
              <a:t>&gt;</a:t>
            </a:r>
          </a:p>
          <a:p>
            <a:r>
              <a:rPr lang="en-US" altLang="zh-CN" sz="2000" dirty="0">
                <a:latin typeface="Times New Roman" pitchFamily="18" charset="0"/>
                <a:ea typeface="STKaiti" charset="-122"/>
                <a:cs typeface="Times New Roman" pitchFamily="18" charset="0"/>
              </a:rPr>
              <a:t>using namespace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class Base{</a:t>
            </a:r>
          </a:p>
          <a:p>
            <a:r>
              <a:rPr lang="en-US" altLang="zh-CN" sz="2000" dirty="0">
                <a:latin typeface="Times New Roman" pitchFamily="18" charset="0"/>
                <a:ea typeface="STKaiti" charset="-122"/>
                <a:cs typeface="Times New Roman" pitchFamily="18" charset="0"/>
              </a:rPr>
              <a:t>public:</a:t>
            </a:r>
          </a:p>
          <a:p>
            <a:r>
              <a:rPr lang="en-US" altLang="zh-CN" sz="2000" dirty="0">
                <a:latin typeface="Times New Roman" pitchFamily="18" charset="0"/>
                <a:ea typeface="STKaiti" charset="-122"/>
                <a:cs typeface="Times New Roman" pitchFamily="18" charset="0"/>
              </a:rPr>
              <a:t>	virtual void foo(</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&lt;&lt;"Base::foo(</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)"&lt;&lt;</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class Derived : public Base {</a:t>
            </a:r>
          </a:p>
          <a:p>
            <a:r>
              <a:rPr lang="en-US" altLang="zh-CN" sz="2000" dirty="0">
                <a:latin typeface="Times New Roman" pitchFamily="18" charset="0"/>
                <a:ea typeface="STKaiti" charset="-122"/>
                <a:cs typeface="Times New Roman" pitchFamily="18" charset="0"/>
              </a:rPr>
              <a:t>public:</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53</a:t>
            </a:fld>
            <a:endParaRPr lang="en-US" altLang="zh-CN" dirty="0"/>
          </a:p>
        </p:txBody>
      </p:sp>
      <p:sp>
        <p:nvSpPr>
          <p:cNvPr id="2" name="矩形 1"/>
          <p:cNvSpPr/>
          <p:nvPr/>
        </p:nvSpPr>
        <p:spPr>
          <a:xfrm>
            <a:off x="4805549" y="1875596"/>
            <a:ext cx="4308228" cy="3170099"/>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	void foo(float) {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&lt;&lt;"Derived::foo(float)"&lt;&lt;</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a:t>
            </a: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 {</a:t>
            </a:r>
          </a:p>
          <a:p>
            <a:r>
              <a:rPr lang="en-US" altLang="zh-CN" sz="2000" dirty="0">
                <a:latin typeface="Times New Roman" pitchFamily="18" charset="0"/>
                <a:ea typeface="STKaiti" charset="-122"/>
                <a:cs typeface="Times New Roman" pitchFamily="18" charset="0"/>
              </a:rPr>
              <a:t>	Derived d;</a:t>
            </a:r>
          </a:p>
          <a:p>
            <a:r>
              <a:rPr lang="en-US" altLang="zh-CN" sz="2000" dirty="0">
                <a:latin typeface="Times New Roman" pitchFamily="18" charset="0"/>
                <a:ea typeface="STKaiti" charset="-122"/>
                <a:cs typeface="Times New Roman" pitchFamily="18" charset="0"/>
              </a:rPr>
              <a:t>	Base* p = &amp;d;</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d.foo</a:t>
            </a:r>
            <a:r>
              <a:rPr lang="en-US" altLang="zh-CN" sz="2000" dirty="0">
                <a:latin typeface="Times New Roman" pitchFamily="18" charset="0"/>
                <a:ea typeface="STKaiti" charset="-122"/>
                <a:cs typeface="Times New Roman" pitchFamily="18" charset="0"/>
              </a:rPr>
              <a:t>(3.0);</a:t>
            </a:r>
          </a:p>
          <a:p>
            <a:r>
              <a:rPr lang="en-US" altLang="zh-CN" sz="2000" dirty="0">
                <a:latin typeface="Times New Roman" pitchFamily="18" charset="0"/>
                <a:ea typeface="STKaiti" charset="-122"/>
                <a:cs typeface="Times New Roman" pitchFamily="18" charset="0"/>
              </a:rPr>
              <a:t>	p-&gt;foo(3.0);</a:t>
            </a:r>
          </a:p>
          <a:p>
            <a:r>
              <a:rPr lang="en-US" altLang="zh-CN" sz="2000" dirty="0">
                <a:latin typeface="Times New Roman" pitchFamily="18" charset="0"/>
                <a:ea typeface="STKaiti" charset="-122"/>
                <a:cs typeface="Times New Roman" pitchFamily="18" charset="0"/>
              </a:rPr>
              <a:t>}</a:t>
            </a:r>
          </a:p>
        </p:txBody>
      </p:sp>
      <p:sp>
        <p:nvSpPr>
          <p:cNvPr id="8" name="矩形 7"/>
          <p:cNvSpPr/>
          <p:nvPr/>
        </p:nvSpPr>
        <p:spPr>
          <a:xfrm>
            <a:off x="160258" y="5301208"/>
            <a:ext cx="9092262" cy="1015663"/>
          </a:xfrm>
          <a:prstGeom prst="rect">
            <a:avLst/>
          </a:prstGeom>
        </p:spPr>
        <p:txBody>
          <a:bodyPr wrap="square">
            <a:spAutoFit/>
          </a:bodyPr>
          <a:lstStyle/>
          <a:p>
            <a:pPr>
              <a:lnSpc>
                <a:spcPct val="150000"/>
              </a:lnSpc>
            </a:pPr>
            <a:r>
              <a:rPr lang="pl-PL" altLang="zh-CN" sz="2000" dirty="0">
                <a:latin typeface="Times New Roman" pitchFamily="18" charset="0"/>
                <a:ea typeface="STKaiti" charset="-122"/>
                <a:cs typeface="Times New Roman" pitchFamily="18" charset="0"/>
              </a:rPr>
              <a:t>A) Base::foo(int)\nBase::foo(int)\n</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B) Base::foo(int)\nDerived::foo(float)\n</a:t>
            </a:r>
          </a:p>
          <a:p>
            <a:pPr>
              <a:lnSpc>
                <a:spcPct val="150000"/>
              </a:lnSpc>
            </a:pPr>
            <a:r>
              <a:rPr lang="pl-PL" altLang="zh-CN" sz="2000" dirty="0">
                <a:latin typeface="Times New Roman" pitchFamily="18" charset="0"/>
                <a:ea typeface="STKaiti" charset="-122"/>
                <a:cs typeface="Times New Roman" pitchFamily="18" charset="0"/>
              </a:rPr>
              <a:t>C) Derived::foo(float)\nBase::foo(int)\n</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D) Derived::foo(float)\nDerived::foo(float)\n</a:t>
            </a:r>
            <a:endParaRPr lang="en-US" altLang="zh-CN" sz="2000" dirty="0">
              <a:latin typeface="Times New Roman" pitchFamily="18" charset="0"/>
              <a:ea typeface="STKaiti" charset="-122"/>
              <a:cs typeface="Times New Roman" pitchFamily="18" charset="0"/>
            </a:endParaRPr>
          </a:p>
        </p:txBody>
      </p:sp>
      <p:cxnSp>
        <p:nvCxnSpPr>
          <p:cNvPr id="10" name="直接连接符 9"/>
          <p:cNvCxnSpPr/>
          <p:nvPr/>
        </p:nvCxnSpPr>
        <p:spPr>
          <a:xfrm>
            <a:off x="4608004" y="1916832"/>
            <a:ext cx="0" cy="3106197"/>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874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266801"/>
            <a:ext cx="8928992" cy="523220"/>
          </a:xfrm>
          <a:prstGeom prst="rect">
            <a:avLst/>
          </a:prstGeom>
        </p:spPr>
        <p:txBody>
          <a:bodyPr wrap="square">
            <a:spAutoFit/>
          </a:bodyPr>
          <a:lstStyle/>
          <a:p>
            <a:r>
              <a:rPr kumimoji="1" lang="en-US" altLang="zh-CN" sz="2800" dirty="0">
                <a:latin typeface="微软雅黑" panose="020B0503020204020204" pitchFamily="34" charset="-122"/>
                <a:ea typeface="微软雅黑" panose="020B0503020204020204" pitchFamily="34" charset="-122"/>
                <a:cs typeface="STKaiti" charset="-122"/>
              </a:rPr>
              <a:t>02</a:t>
            </a:r>
            <a:r>
              <a:rPr kumimoji="1" lang="zh-CN" altLang="en-US" sz="2800" dirty="0">
                <a:latin typeface="微软雅黑" panose="020B0503020204020204" pitchFamily="34" charset="-122"/>
                <a:ea typeface="微软雅黑" panose="020B0503020204020204" pitchFamily="34" charset="-122"/>
                <a:cs typeface="STKaiti" charset="-122"/>
              </a:rPr>
              <a:t>、下面这段代码的运行结果为</a:t>
            </a:r>
            <a:r>
              <a:rPr kumimoji="1" lang="en-US" altLang="zh-CN" sz="2800" dirty="0">
                <a:latin typeface="微软雅黑" panose="020B0503020204020204" pitchFamily="34" charset="-122"/>
                <a:ea typeface="微软雅黑" panose="020B0503020204020204" pitchFamily="34" charset="-122"/>
                <a:cs typeface="STKaiti" charset="-122"/>
              </a:rPr>
              <a:t>(\n</a:t>
            </a:r>
            <a:r>
              <a:rPr kumimoji="1" lang="zh-CN" altLang="en-US" sz="2800" dirty="0">
                <a:latin typeface="微软雅黑" panose="020B0503020204020204" pitchFamily="34" charset="-122"/>
                <a:ea typeface="微软雅黑" panose="020B0503020204020204" pitchFamily="34" charset="-122"/>
                <a:cs typeface="STKaiti" charset="-122"/>
              </a:rPr>
              <a:t>表示换行</a:t>
            </a:r>
            <a:r>
              <a:rPr kumimoji="1" lang="en-US" altLang="zh-CN" sz="2800" dirty="0">
                <a:latin typeface="微软雅黑" panose="020B0503020204020204" pitchFamily="34" charset="-122"/>
                <a:ea typeface="微软雅黑" panose="020B0503020204020204" pitchFamily="34" charset="-122"/>
                <a:cs typeface="STKaiti" charset="-122"/>
              </a:rPr>
              <a:t>) [</a:t>
            </a:r>
            <a:r>
              <a:rPr kumimoji="1" lang="en-US" altLang="zh-CN" sz="2800" b="1" dirty="0">
                <a:solidFill>
                  <a:srgbClr val="FF0000"/>
                </a:solidFill>
                <a:latin typeface="微软雅黑" panose="020B0503020204020204" pitchFamily="34" charset="-122"/>
                <a:ea typeface="微软雅黑" panose="020B0503020204020204" pitchFamily="34" charset="-122"/>
                <a:cs typeface="STKaiti" charset="-122"/>
              </a:rPr>
              <a:t>C</a:t>
            </a:r>
            <a:r>
              <a:rPr kumimoji="1" lang="en-US" altLang="zh-CN" sz="2800" dirty="0">
                <a:latin typeface="微软雅黑" panose="020B0503020204020204" pitchFamily="34" charset="-122"/>
                <a:ea typeface="微软雅黑" panose="020B0503020204020204" pitchFamily="34" charset="-122"/>
                <a:cs typeface="STKaiti" charset="-122"/>
              </a:rPr>
              <a:t>]</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虚函数与多态：复习题</a:t>
            </a:r>
          </a:p>
        </p:txBody>
      </p:sp>
      <p:sp>
        <p:nvSpPr>
          <p:cNvPr id="7" name="矩形 6"/>
          <p:cNvSpPr/>
          <p:nvPr/>
        </p:nvSpPr>
        <p:spPr>
          <a:xfrm>
            <a:off x="208872" y="1916832"/>
            <a:ext cx="4320481" cy="3170099"/>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#include &lt;</a:t>
            </a:r>
            <a:r>
              <a:rPr lang="en-US" altLang="zh-CN" sz="2000" dirty="0" err="1">
                <a:latin typeface="Times New Roman" pitchFamily="18" charset="0"/>
                <a:ea typeface="STKaiti" charset="-122"/>
                <a:cs typeface="Times New Roman" pitchFamily="18" charset="0"/>
              </a:rPr>
              <a:t>iostream</a:t>
            </a:r>
            <a:r>
              <a:rPr lang="en-US" altLang="zh-CN" sz="2000" dirty="0">
                <a:latin typeface="Times New Roman" pitchFamily="18" charset="0"/>
                <a:ea typeface="STKaiti" charset="-122"/>
                <a:cs typeface="Times New Roman" pitchFamily="18" charset="0"/>
              </a:rPr>
              <a:t>&gt;</a:t>
            </a:r>
          </a:p>
          <a:p>
            <a:r>
              <a:rPr lang="en-US" altLang="zh-CN" sz="2000" dirty="0">
                <a:latin typeface="Times New Roman" pitchFamily="18" charset="0"/>
                <a:ea typeface="STKaiti" charset="-122"/>
                <a:cs typeface="Times New Roman" pitchFamily="18" charset="0"/>
              </a:rPr>
              <a:t>using namespace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class Base{</a:t>
            </a:r>
          </a:p>
          <a:p>
            <a:r>
              <a:rPr lang="en-US" altLang="zh-CN" sz="2000" dirty="0">
                <a:latin typeface="Times New Roman" pitchFamily="18" charset="0"/>
                <a:ea typeface="STKaiti" charset="-122"/>
                <a:cs typeface="Times New Roman" pitchFamily="18" charset="0"/>
              </a:rPr>
              <a:t>public:</a:t>
            </a:r>
          </a:p>
          <a:p>
            <a:r>
              <a:rPr lang="en-US" altLang="zh-CN" sz="2000" dirty="0">
                <a:latin typeface="Times New Roman" pitchFamily="18" charset="0"/>
                <a:ea typeface="STKaiti" charset="-122"/>
                <a:cs typeface="Times New Roman" pitchFamily="18" charset="0"/>
              </a:rPr>
              <a:t>	virtual void foo(</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&lt;&lt;"Base::foo(</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)"&lt;&lt;</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class Derived : public Base {</a:t>
            </a:r>
          </a:p>
          <a:p>
            <a:r>
              <a:rPr lang="en-US" altLang="zh-CN" sz="2000" dirty="0">
                <a:latin typeface="Times New Roman" pitchFamily="18" charset="0"/>
                <a:ea typeface="STKaiti" charset="-122"/>
                <a:cs typeface="Times New Roman" pitchFamily="18" charset="0"/>
              </a:rPr>
              <a:t>public:</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54</a:t>
            </a:fld>
            <a:endParaRPr lang="en-US" altLang="zh-CN" dirty="0"/>
          </a:p>
        </p:txBody>
      </p:sp>
      <p:sp>
        <p:nvSpPr>
          <p:cNvPr id="2" name="矩形 1"/>
          <p:cNvSpPr/>
          <p:nvPr/>
        </p:nvSpPr>
        <p:spPr>
          <a:xfrm>
            <a:off x="4805549" y="1875596"/>
            <a:ext cx="4308228" cy="3170099"/>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	void foo(float) { </a:t>
            </a:r>
            <a:r>
              <a:rPr lang="en-US" altLang="zh-CN" sz="2000" dirty="0">
                <a:solidFill>
                  <a:srgbClr val="FF0000"/>
                </a:solidFill>
                <a:latin typeface="Times New Roman" pitchFamily="18" charset="0"/>
                <a:ea typeface="STKaiti" charset="-122"/>
                <a:cs typeface="Times New Roman" pitchFamily="18" charset="0"/>
              </a:rPr>
              <a:t>//</a:t>
            </a:r>
            <a:r>
              <a:rPr lang="zh-CN" altLang="en-US" sz="2000" dirty="0">
                <a:solidFill>
                  <a:srgbClr val="FF0000"/>
                </a:solidFill>
                <a:latin typeface="Times New Roman" pitchFamily="18" charset="0"/>
                <a:ea typeface="STKaiti" charset="-122"/>
                <a:cs typeface="Times New Roman" pitchFamily="18" charset="0"/>
              </a:rPr>
              <a:t>重写隐藏</a:t>
            </a:r>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&lt;&lt;"Derived::foo(float)"&lt;&lt;</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a:t>
            </a: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 {</a:t>
            </a:r>
          </a:p>
          <a:p>
            <a:r>
              <a:rPr lang="en-US" altLang="zh-CN" sz="2000" dirty="0">
                <a:latin typeface="Times New Roman" pitchFamily="18" charset="0"/>
                <a:ea typeface="STKaiti" charset="-122"/>
                <a:cs typeface="Times New Roman" pitchFamily="18" charset="0"/>
              </a:rPr>
              <a:t>	Derived d;</a:t>
            </a:r>
          </a:p>
          <a:p>
            <a:r>
              <a:rPr lang="en-US" altLang="zh-CN" sz="2000" dirty="0">
                <a:latin typeface="Times New Roman" pitchFamily="18" charset="0"/>
                <a:ea typeface="STKaiti" charset="-122"/>
                <a:cs typeface="Times New Roman" pitchFamily="18" charset="0"/>
              </a:rPr>
              <a:t>	Base* p = &amp;d;</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d.foo</a:t>
            </a:r>
            <a:r>
              <a:rPr lang="en-US" altLang="zh-CN" sz="2000" dirty="0">
                <a:latin typeface="Times New Roman" pitchFamily="18" charset="0"/>
                <a:ea typeface="STKaiti" charset="-122"/>
                <a:cs typeface="Times New Roman" pitchFamily="18" charset="0"/>
              </a:rPr>
              <a:t>(3.0);</a:t>
            </a:r>
          </a:p>
          <a:p>
            <a:r>
              <a:rPr lang="en-US" altLang="zh-CN" sz="2000" dirty="0">
                <a:latin typeface="Times New Roman" pitchFamily="18" charset="0"/>
                <a:ea typeface="STKaiti" charset="-122"/>
                <a:cs typeface="Times New Roman" pitchFamily="18" charset="0"/>
              </a:rPr>
              <a:t>	p-&gt;foo(3.0);</a:t>
            </a:r>
          </a:p>
          <a:p>
            <a:r>
              <a:rPr lang="en-US" altLang="zh-CN" sz="2000" dirty="0">
                <a:latin typeface="Times New Roman" pitchFamily="18" charset="0"/>
                <a:ea typeface="STKaiti" charset="-122"/>
                <a:cs typeface="Times New Roman" pitchFamily="18" charset="0"/>
              </a:rPr>
              <a:t>}</a:t>
            </a:r>
          </a:p>
        </p:txBody>
      </p:sp>
      <p:sp>
        <p:nvSpPr>
          <p:cNvPr id="8" name="矩形 7"/>
          <p:cNvSpPr/>
          <p:nvPr/>
        </p:nvSpPr>
        <p:spPr>
          <a:xfrm>
            <a:off x="160258" y="5301208"/>
            <a:ext cx="9092262" cy="1015663"/>
          </a:xfrm>
          <a:prstGeom prst="rect">
            <a:avLst/>
          </a:prstGeom>
        </p:spPr>
        <p:txBody>
          <a:bodyPr wrap="square">
            <a:spAutoFit/>
          </a:bodyPr>
          <a:lstStyle/>
          <a:p>
            <a:pPr>
              <a:lnSpc>
                <a:spcPct val="150000"/>
              </a:lnSpc>
            </a:pPr>
            <a:r>
              <a:rPr lang="pl-PL" altLang="zh-CN" sz="2000" dirty="0">
                <a:latin typeface="Times New Roman" pitchFamily="18" charset="0"/>
                <a:ea typeface="STKaiti" charset="-122"/>
                <a:cs typeface="Times New Roman" pitchFamily="18" charset="0"/>
              </a:rPr>
              <a:t>A) Base::foo(int)\nBase::foo(int)\n</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B) Base::foo(int)\nDerived::foo(float)\n</a:t>
            </a:r>
          </a:p>
          <a:p>
            <a:pPr>
              <a:lnSpc>
                <a:spcPct val="150000"/>
              </a:lnSpc>
            </a:pPr>
            <a:r>
              <a:rPr lang="pl-PL" altLang="zh-CN" sz="2000" dirty="0">
                <a:latin typeface="Times New Roman" pitchFamily="18" charset="0"/>
                <a:ea typeface="STKaiti" charset="-122"/>
                <a:cs typeface="Times New Roman" pitchFamily="18" charset="0"/>
              </a:rPr>
              <a:t>C) Derived::foo(float)\nBase::foo(int)\n</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D) Derived::foo(float)\nDerived::foo(float)\n</a:t>
            </a:r>
            <a:endParaRPr lang="en-US" altLang="zh-CN" sz="2000" dirty="0">
              <a:latin typeface="Times New Roman" pitchFamily="18" charset="0"/>
              <a:ea typeface="STKaiti" charset="-122"/>
              <a:cs typeface="Times New Roman" pitchFamily="18" charset="0"/>
            </a:endParaRPr>
          </a:p>
        </p:txBody>
      </p:sp>
      <p:cxnSp>
        <p:nvCxnSpPr>
          <p:cNvPr id="10" name="直接连接符 9"/>
          <p:cNvCxnSpPr/>
          <p:nvPr/>
        </p:nvCxnSpPr>
        <p:spPr>
          <a:xfrm>
            <a:off x="4608004" y="1916832"/>
            <a:ext cx="0" cy="3106197"/>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418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980728"/>
            <a:ext cx="8928992" cy="461665"/>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03</a:t>
            </a:r>
            <a:r>
              <a:rPr kumimoji="1" lang="zh-CN" altLang="en-US" sz="2400" dirty="0">
                <a:latin typeface="微软雅黑" panose="020B0503020204020204" pitchFamily="34" charset="-122"/>
                <a:ea typeface="微软雅黑" panose="020B0503020204020204" pitchFamily="34" charset="-122"/>
                <a:cs typeface="STKaiti" charset="-122"/>
              </a:rPr>
              <a:t>、给出下面代码运行结果</a:t>
            </a:r>
            <a:endParaRPr kumimoji="1" lang="en-US" altLang="zh-CN" sz="2400" dirty="0">
              <a:latin typeface="微软雅黑" panose="020B0503020204020204" pitchFamily="34" charset="-122"/>
              <a:ea typeface="微软雅黑" panose="020B0503020204020204" pitchFamily="34" charset="-122"/>
              <a:cs typeface="STKaiti" charset="-122"/>
            </a:endParaRP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虚函数与多态：复习题</a:t>
            </a:r>
          </a:p>
        </p:txBody>
      </p:sp>
      <p:sp>
        <p:nvSpPr>
          <p:cNvPr id="7" name="矩形 6"/>
          <p:cNvSpPr/>
          <p:nvPr/>
        </p:nvSpPr>
        <p:spPr>
          <a:xfrm>
            <a:off x="79440" y="1340768"/>
            <a:ext cx="8035536" cy="5586145"/>
          </a:xfrm>
          <a:prstGeom prst="rect">
            <a:avLst/>
          </a:prstGeom>
        </p:spPr>
        <p:txBody>
          <a:bodyPr wrap="square">
            <a:spAutoFit/>
          </a:bodyPr>
          <a:lstStyle/>
          <a:p>
            <a:r>
              <a:rPr lang="en-US" altLang="zh-CN" sz="1700" dirty="0">
                <a:latin typeface="Times New Roman" pitchFamily="18" charset="0"/>
                <a:ea typeface="STKaiti" charset="-122"/>
                <a:cs typeface="Times New Roman" pitchFamily="18" charset="0"/>
              </a:rPr>
              <a:t>#include &lt;</a:t>
            </a:r>
            <a:r>
              <a:rPr lang="en-US" altLang="zh-CN" sz="1700" dirty="0" err="1">
                <a:latin typeface="Times New Roman" pitchFamily="18" charset="0"/>
                <a:ea typeface="STKaiti" charset="-122"/>
                <a:cs typeface="Times New Roman" pitchFamily="18" charset="0"/>
              </a:rPr>
              <a:t>iostream</a:t>
            </a:r>
            <a:r>
              <a:rPr lang="en-US" altLang="zh-CN" sz="1700" dirty="0">
                <a:latin typeface="Times New Roman" pitchFamily="18" charset="0"/>
                <a:ea typeface="STKaiti" charset="-122"/>
                <a:cs typeface="Times New Roman" pitchFamily="18" charset="0"/>
              </a:rPr>
              <a:t>&gt;</a:t>
            </a:r>
          </a:p>
          <a:p>
            <a:r>
              <a:rPr lang="en-US" altLang="zh-CN" sz="1700" dirty="0">
                <a:latin typeface="Times New Roman" pitchFamily="18" charset="0"/>
                <a:ea typeface="STKaiti" charset="-122"/>
                <a:cs typeface="Times New Roman" pitchFamily="18" charset="0"/>
              </a:rPr>
              <a:t>using namespace </a:t>
            </a:r>
            <a:r>
              <a:rPr lang="en-US" altLang="zh-CN" sz="1700" dirty="0" err="1">
                <a:latin typeface="Times New Roman" pitchFamily="18" charset="0"/>
                <a:ea typeface="STKaiti" charset="-122"/>
                <a:cs typeface="Times New Roman" pitchFamily="18" charset="0"/>
              </a:rPr>
              <a:t>std</a:t>
            </a:r>
            <a:r>
              <a:rPr lang="en-US" altLang="zh-CN" sz="1700" dirty="0">
                <a:latin typeface="Times New Roman" pitchFamily="18" charset="0"/>
                <a:ea typeface="STKaiti" charset="-122"/>
                <a:cs typeface="Times New Roman" pitchFamily="18" charset="0"/>
              </a:rPr>
              <a:t>;</a:t>
            </a:r>
          </a:p>
          <a:p>
            <a:r>
              <a:rPr lang="en-US" altLang="zh-CN" sz="1700" dirty="0">
                <a:latin typeface="Times New Roman" pitchFamily="18" charset="0"/>
                <a:ea typeface="STKaiti" charset="-122"/>
                <a:cs typeface="Times New Roman" pitchFamily="18" charset="0"/>
              </a:rPr>
              <a:t>class A {</a:t>
            </a:r>
          </a:p>
          <a:p>
            <a:r>
              <a:rPr lang="en-US" altLang="zh-CN" sz="1700" dirty="0">
                <a:latin typeface="Times New Roman" pitchFamily="18" charset="0"/>
                <a:ea typeface="STKaiti" charset="-122"/>
                <a:cs typeface="Times New Roman" pitchFamily="18" charset="0"/>
              </a:rPr>
              <a:t>	</a:t>
            </a:r>
            <a:r>
              <a:rPr lang="en-US" altLang="zh-CN" sz="1700" dirty="0" err="1">
                <a:latin typeface="Times New Roman" pitchFamily="18" charset="0"/>
                <a:ea typeface="STKaiti" charset="-122"/>
                <a:cs typeface="Times New Roman" pitchFamily="18" charset="0"/>
              </a:rPr>
              <a:t>int</a:t>
            </a:r>
            <a:r>
              <a:rPr lang="en-US" altLang="zh-CN" sz="1700" dirty="0">
                <a:latin typeface="Times New Roman" pitchFamily="18" charset="0"/>
                <a:ea typeface="STKaiti" charset="-122"/>
                <a:cs typeface="Times New Roman" pitchFamily="18" charset="0"/>
              </a:rPr>
              <a:t> data = 2018;</a:t>
            </a:r>
          </a:p>
          <a:p>
            <a:r>
              <a:rPr lang="en-US" altLang="zh-CN" sz="1700" dirty="0">
                <a:latin typeface="Times New Roman" pitchFamily="18" charset="0"/>
                <a:ea typeface="STKaiti" charset="-122"/>
                <a:cs typeface="Times New Roman" pitchFamily="18" charset="0"/>
              </a:rPr>
              <a:t>public:</a:t>
            </a:r>
          </a:p>
          <a:p>
            <a:r>
              <a:rPr lang="en-US" altLang="zh-CN" sz="1700" dirty="0">
                <a:latin typeface="Times New Roman" pitchFamily="18" charset="0"/>
                <a:ea typeface="STKaiti" charset="-122"/>
                <a:cs typeface="Times New Roman" pitchFamily="18" charset="0"/>
              </a:rPr>
              <a:t>	A() { </a:t>
            </a:r>
            <a:r>
              <a:rPr lang="en-US" altLang="zh-CN" sz="1700" dirty="0" err="1">
                <a:latin typeface="Times New Roman" pitchFamily="18" charset="0"/>
                <a:ea typeface="STKaiti" charset="-122"/>
                <a:cs typeface="Times New Roman" pitchFamily="18" charset="0"/>
              </a:rPr>
              <a:t>cout</a:t>
            </a:r>
            <a:r>
              <a:rPr lang="en-US" altLang="zh-CN" sz="1700" dirty="0">
                <a:latin typeface="Times New Roman" pitchFamily="18" charset="0"/>
                <a:ea typeface="STKaiti" charset="-122"/>
                <a:cs typeface="Times New Roman" pitchFamily="18" charset="0"/>
              </a:rPr>
              <a:t> &lt;&lt; "A::A("&lt;&lt;data&lt;&lt;")\n" ;}</a:t>
            </a:r>
          </a:p>
          <a:p>
            <a:r>
              <a:rPr lang="en-US" altLang="zh-CN" sz="1700" dirty="0">
                <a:latin typeface="Times New Roman" pitchFamily="18" charset="0"/>
                <a:ea typeface="STKaiti" charset="-122"/>
                <a:cs typeface="Times New Roman" pitchFamily="18" charset="0"/>
              </a:rPr>
              <a:t>	virtual void f(</a:t>
            </a:r>
            <a:r>
              <a:rPr lang="en-US" altLang="zh-CN" sz="1700" dirty="0" err="1">
                <a:latin typeface="Times New Roman" pitchFamily="18" charset="0"/>
                <a:ea typeface="STKaiti" charset="-122"/>
                <a:cs typeface="Times New Roman" pitchFamily="18" charset="0"/>
              </a:rPr>
              <a:t>int</a:t>
            </a:r>
            <a:r>
              <a:rPr lang="en-US" altLang="zh-CN" sz="1700" dirty="0">
                <a:latin typeface="Times New Roman" pitchFamily="18" charset="0"/>
                <a:ea typeface="STKaiti" charset="-122"/>
                <a:cs typeface="Times New Roman" pitchFamily="18" charset="0"/>
              </a:rPr>
              <a:t> </a:t>
            </a:r>
            <a:r>
              <a:rPr lang="en-US" altLang="zh-CN" sz="1700" dirty="0" err="1">
                <a:latin typeface="Times New Roman" pitchFamily="18" charset="0"/>
                <a:ea typeface="STKaiti" charset="-122"/>
                <a:cs typeface="Times New Roman" pitchFamily="18" charset="0"/>
              </a:rPr>
              <a:t>i</a:t>
            </a:r>
            <a:r>
              <a:rPr lang="en-US" altLang="zh-CN" sz="1700" dirty="0">
                <a:latin typeface="Times New Roman" pitchFamily="18" charset="0"/>
                <a:ea typeface="STKaiti" charset="-122"/>
                <a:cs typeface="Times New Roman" pitchFamily="18" charset="0"/>
              </a:rPr>
              <a:t>) { </a:t>
            </a:r>
            <a:r>
              <a:rPr lang="en-US" altLang="zh-CN" sz="1700" dirty="0" err="1">
                <a:latin typeface="Times New Roman" pitchFamily="18" charset="0"/>
                <a:ea typeface="STKaiti" charset="-122"/>
                <a:cs typeface="Times New Roman" pitchFamily="18" charset="0"/>
              </a:rPr>
              <a:t>cout</a:t>
            </a:r>
            <a:r>
              <a:rPr lang="en-US" altLang="zh-CN" sz="1700" dirty="0">
                <a:latin typeface="Times New Roman" pitchFamily="18" charset="0"/>
                <a:ea typeface="STKaiti" charset="-122"/>
                <a:cs typeface="Times New Roman" pitchFamily="18" charset="0"/>
              </a:rPr>
              <a:t> &lt;&lt; "A::f(" &lt;&lt; </a:t>
            </a:r>
            <a:r>
              <a:rPr lang="en-US" altLang="zh-CN" sz="1700" dirty="0" err="1">
                <a:latin typeface="Times New Roman" pitchFamily="18" charset="0"/>
                <a:ea typeface="STKaiti" charset="-122"/>
                <a:cs typeface="Times New Roman" pitchFamily="18" charset="0"/>
              </a:rPr>
              <a:t>i</a:t>
            </a:r>
            <a:r>
              <a:rPr lang="en-US" altLang="zh-CN" sz="1700" dirty="0">
                <a:latin typeface="Times New Roman" pitchFamily="18" charset="0"/>
                <a:ea typeface="STKaiti" charset="-122"/>
                <a:cs typeface="Times New Roman" pitchFamily="18" charset="0"/>
              </a:rPr>
              <a:t> &lt;&lt; ")\n"; }</a:t>
            </a:r>
          </a:p>
          <a:p>
            <a:r>
              <a:rPr lang="en-US" altLang="zh-CN" sz="1700" dirty="0">
                <a:latin typeface="Times New Roman" pitchFamily="18" charset="0"/>
                <a:ea typeface="STKaiti" charset="-122"/>
                <a:cs typeface="Times New Roman" pitchFamily="18" charset="0"/>
              </a:rPr>
              <a:t>	void f(double d) { </a:t>
            </a:r>
            <a:r>
              <a:rPr lang="en-US" altLang="zh-CN" sz="1700" dirty="0" err="1">
                <a:latin typeface="Times New Roman" pitchFamily="18" charset="0"/>
                <a:ea typeface="STKaiti" charset="-122"/>
                <a:cs typeface="Times New Roman" pitchFamily="18" charset="0"/>
              </a:rPr>
              <a:t>cout</a:t>
            </a:r>
            <a:r>
              <a:rPr lang="en-US" altLang="zh-CN" sz="1700" dirty="0">
                <a:latin typeface="Times New Roman" pitchFamily="18" charset="0"/>
                <a:ea typeface="STKaiti" charset="-122"/>
                <a:cs typeface="Times New Roman" pitchFamily="18" charset="0"/>
              </a:rPr>
              <a:t> &lt;&lt; "A::f(" &lt;&lt; d &lt;&lt; ")\n"; }</a:t>
            </a:r>
          </a:p>
          <a:p>
            <a:r>
              <a:rPr lang="en-US" altLang="zh-CN" sz="1700" dirty="0">
                <a:latin typeface="Times New Roman" pitchFamily="18" charset="0"/>
                <a:ea typeface="STKaiti" charset="-122"/>
                <a:cs typeface="Times New Roman" pitchFamily="18" charset="0"/>
              </a:rPr>
              <a:t>	void print() { </a:t>
            </a:r>
            <a:r>
              <a:rPr lang="en-US" altLang="zh-CN" sz="1700" dirty="0" err="1">
                <a:latin typeface="Times New Roman" pitchFamily="18" charset="0"/>
                <a:ea typeface="STKaiti" charset="-122"/>
                <a:cs typeface="Times New Roman" pitchFamily="18" charset="0"/>
              </a:rPr>
              <a:t>cout</a:t>
            </a:r>
            <a:r>
              <a:rPr lang="en-US" altLang="zh-CN" sz="1700" dirty="0">
                <a:latin typeface="Times New Roman" pitchFamily="18" charset="0"/>
                <a:ea typeface="STKaiti" charset="-122"/>
                <a:cs typeface="Times New Roman" pitchFamily="18" charset="0"/>
              </a:rPr>
              <a:t> &lt;&lt; "A data = " &lt;&lt; data &lt;&lt; </a:t>
            </a:r>
            <a:r>
              <a:rPr lang="en-US" altLang="zh-CN" sz="1700" dirty="0" err="1">
                <a:latin typeface="Times New Roman" pitchFamily="18" charset="0"/>
                <a:ea typeface="STKaiti" charset="-122"/>
                <a:cs typeface="Times New Roman" pitchFamily="18" charset="0"/>
              </a:rPr>
              <a:t>endl</a:t>
            </a:r>
            <a:r>
              <a:rPr lang="en-US" altLang="zh-CN" sz="1700" dirty="0">
                <a:latin typeface="Times New Roman" pitchFamily="18" charset="0"/>
                <a:ea typeface="STKaiti" charset="-122"/>
                <a:cs typeface="Times New Roman" pitchFamily="18" charset="0"/>
              </a:rPr>
              <a:t>; }</a:t>
            </a:r>
          </a:p>
          <a:p>
            <a:r>
              <a:rPr lang="en-US" altLang="zh-CN" sz="1700" dirty="0">
                <a:latin typeface="Times New Roman" pitchFamily="18" charset="0"/>
                <a:ea typeface="STKaiti" charset="-122"/>
                <a:cs typeface="Times New Roman" pitchFamily="18" charset="0"/>
              </a:rPr>
              <a:t>};</a:t>
            </a:r>
          </a:p>
          <a:p>
            <a:r>
              <a:rPr lang="en-US" altLang="zh-CN" sz="1700" dirty="0">
                <a:latin typeface="Times New Roman" pitchFamily="18" charset="0"/>
                <a:ea typeface="STKaiti" charset="-122"/>
                <a:cs typeface="Times New Roman" pitchFamily="18" charset="0"/>
              </a:rPr>
              <a:t>class B: public A {</a:t>
            </a:r>
          </a:p>
          <a:p>
            <a:r>
              <a:rPr lang="en-US" altLang="zh-CN" sz="1700" dirty="0">
                <a:latin typeface="Times New Roman" pitchFamily="18" charset="0"/>
                <a:ea typeface="STKaiti" charset="-122"/>
                <a:cs typeface="Times New Roman" pitchFamily="18" charset="0"/>
              </a:rPr>
              <a:t>	</a:t>
            </a:r>
            <a:r>
              <a:rPr lang="en-US" altLang="zh-CN" sz="1700" dirty="0" err="1">
                <a:latin typeface="Times New Roman" pitchFamily="18" charset="0"/>
                <a:ea typeface="STKaiti" charset="-122"/>
                <a:cs typeface="Times New Roman" pitchFamily="18" charset="0"/>
              </a:rPr>
              <a:t>int</a:t>
            </a:r>
            <a:r>
              <a:rPr lang="en-US" altLang="zh-CN" sz="1700" dirty="0">
                <a:latin typeface="Times New Roman" pitchFamily="18" charset="0"/>
                <a:ea typeface="STKaiti" charset="-122"/>
                <a:cs typeface="Times New Roman" pitchFamily="18" charset="0"/>
              </a:rPr>
              <a:t> data = 2019;</a:t>
            </a:r>
          </a:p>
          <a:p>
            <a:r>
              <a:rPr lang="en-US" altLang="zh-CN" sz="1700" dirty="0">
                <a:latin typeface="Times New Roman" pitchFamily="18" charset="0"/>
                <a:ea typeface="STKaiti" charset="-122"/>
                <a:cs typeface="Times New Roman" pitchFamily="18" charset="0"/>
              </a:rPr>
              <a:t>public:</a:t>
            </a:r>
          </a:p>
          <a:p>
            <a:r>
              <a:rPr lang="en-US" altLang="zh-CN" sz="1700" dirty="0">
                <a:latin typeface="Times New Roman" pitchFamily="18" charset="0"/>
                <a:ea typeface="STKaiti" charset="-122"/>
                <a:cs typeface="Times New Roman" pitchFamily="18" charset="0"/>
              </a:rPr>
              <a:t>	B() { </a:t>
            </a:r>
            <a:r>
              <a:rPr lang="en-US" altLang="zh-CN" sz="1700" dirty="0" err="1">
                <a:latin typeface="Times New Roman" pitchFamily="18" charset="0"/>
                <a:ea typeface="STKaiti" charset="-122"/>
                <a:cs typeface="Times New Roman" pitchFamily="18" charset="0"/>
              </a:rPr>
              <a:t>cout</a:t>
            </a:r>
            <a:r>
              <a:rPr lang="en-US" altLang="zh-CN" sz="1700" dirty="0">
                <a:latin typeface="Times New Roman" pitchFamily="18" charset="0"/>
                <a:ea typeface="STKaiti" charset="-122"/>
                <a:cs typeface="Times New Roman" pitchFamily="18" charset="0"/>
              </a:rPr>
              <a:t> &lt;&lt; "B::B("&lt;&lt;data&lt;&lt;")\n" ;}</a:t>
            </a:r>
          </a:p>
          <a:p>
            <a:r>
              <a:rPr lang="en-US" altLang="zh-CN" sz="1700" dirty="0">
                <a:latin typeface="Times New Roman" pitchFamily="18" charset="0"/>
                <a:ea typeface="STKaiti" charset="-122"/>
                <a:cs typeface="Times New Roman" pitchFamily="18" charset="0"/>
              </a:rPr>
              <a:t>	void f(</a:t>
            </a:r>
            <a:r>
              <a:rPr lang="en-US" altLang="zh-CN" sz="1700" dirty="0" err="1">
                <a:latin typeface="Times New Roman" pitchFamily="18" charset="0"/>
                <a:ea typeface="STKaiti" charset="-122"/>
                <a:cs typeface="Times New Roman" pitchFamily="18" charset="0"/>
              </a:rPr>
              <a:t>int</a:t>
            </a:r>
            <a:r>
              <a:rPr lang="en-US" altLang="zh-CN" sz="1700" dirty="0">
                <a:latin typeface="Times New Roman" pitchFamily="18" charset="0"/>
                <a:ea typeface="STKaiti" charset="-122"/>
                <a:cs typeface="Times New Roman" pitchFamily="18" charset="0"/>
              </a:rPr>
              <a:t> </a:t>
            </a:r>
            <a:r>
              <a:rPr lang="en-US" altLang="zh-CN" sz="1700" dirty="0" err="1">
                <a:latin typeface="Times New Roman" pitchFamily="18" charset="0"/>
                <a:ea typeface="STKaiti" charset="-122"/>
                <a:cs typeface="Times New Roman" pitchFamily="18" charset="0"/>
              </a:rPr>
              <a:t>i</a:t>
            </a:r>
            <a:r>
              <a:rPr lang="en-US" altLang="zh-CN" sz="1700" dirty="0">
                <a:latin typeface="Times New Roman" pitchFamily="18" charset="0"/>
                <a:ea typeface="STKaiti" charset="-122"/>
                <a:cs typeface="Times New Roman" pitchFamily="18" charset="0"/>
              </a:rPr>
              <a:t>) { </a:t>
            </a:r>
            <a:r>
              <a:rPr lang="en-US" altLang="zh-CN" sz="1700" dirty="0" err="1">
                <a:latin typeface="Times New Roman" pitchFamily="18" charset="0"/>
                <a:ea typeface="STKaiti" charset="-122"/>
                <a:cs typeface="Times New Roman" pitchFamily="18" charset="0"/>
              </a:rPr>
              <a:t>cout</a:t>
            </a:r>
            <a:r>
              <a:rPr lang="en-US" altLang="zh-CN" sz="1700" dirty="0">
                <a:latin typeface="Times New Roman" pitchFamily="18" charset="0"/>
                <a:ea typeface="STKaiti" charset="-122"/>
                <a:cs typeface="Times New Roman" pitchFamily="18" charset="0"/>
              </a:rPr>
              <a:t> &lt;&lt; "B::f(" &lt;&lt; </a:t>
            </a:r>
            <a:r>
              <a:rPr lang="en-US" altLang="zh-CN" sz="1700" dirty="0" err="1">
                <a:latin typeface="Times New Roman" pitchFamily="18" charset="0"/>
                <a:ea typeface="STKaiti" charset="-122"/>
                <a:cs typeface="Times New Roman" pitchFamily="18" charset="0"/>
              </a:rPr>
              <a:t>i</a:t>
            </a:r>
            <a:r>
              <a:rPr lang="en-US" altLang="zh-CN" sz="1700" dirty="0">
                <a:latin typeface="Times New Roman" pitchFamily="18" charset="0"/>
                <a:ea typeface="STKaiti" charset="-122"/>
                <a:cs typeface="Times New Roman" pitchFamily="18" charset="0"/>
              </a:rPr>
              <a:t> &lt;&lt; ")\n"; }</a:t>
            </a:r>
          </a:p>
          <a:p>
            <a:r>
              <a:rPr lang="en-US" altLang="zh-CN" sz="1700" dirty="0">
                <a:latin typeface="Times New Roman" pitchFamily="18" charset="0"/>
                <a:ea typeface="STKaiti" charset="-122"/>
                <a:cs typeface="Times New Roman" pitchFamily="18" charset="0"/>
              </a:rPr>
              <a:t>	void print() { </a:t>
            </a:r>
            <a:r>
              <a:rPr lang="en-US" altLang="zh-CN" sz="1700" dirty="0" err="1">
                <a:latin typeface="Times New Roman" pitchFamily="18" charset="0"/>
                <a:ea typeface="STKaiti" charset="-122"/>
                <a:cs typeface="Times New Roman" pitchFamily="18" charset="0"/>
              </a:rPr>
              <a:t>cout</a:t>
            </a:r>
            <a:r>
              <a:rPr lang="en-US" altLang="zh-CN" sz="1700" dirty="0">
                <a:latin typeface="Times New Roman" pitchFamily="18" charset="0"/>
                <a:ea typeface="STKaiti" charset="-122"/>
                <a:cs typeface="Times New Roman" pitchFamily="18" charset="0"/>
              </a:rPr>
              <a:t> &lt;&lt; "B data = " &lt;&lt; data &lt;&lt; </a:t>
            </a:r>
            <a:r>
              <a:rPr lang="en-US" altLang="zh-CN" sz="1700" dirty="0" err="1">
                <a:latin typeface="Times New Roman" pitchFamily="18" charset="0"/>
                <a:ea typeface="STKaiti" charset="-122"/>
                <a:cs typeface="Times New Roman" pitchFamily="18" charset="0"/>
              </a:rPr>
              <a:t>endl</a:t>
            </a:r>
            <a:r>
              <a:rPr lang="en-US" altLang="zh-CN" sz="1700" dirty="0">
                <a:latin typeface="Times New Roman" pitchFamily="18" charset="0"/>
                <a:ea typeface="STKaiti" charset="-122"/>
                <a:cs typeface="Times New Roman" pitchFamily="18" charset="0"/>
              </a:rPr>
              <a:t>; }</a:t>
            </a:r>
          </a:p>
          <a:p>
            <a:r>
              <a:rPr lang="en-US" altLang="zh-CN" sz="1700" dirty="0">
                <a:latin typeface="Times New Roman" pitchFamily="18" charset="0"/>
                <a:ea typeface="STKaiti" charset="-122"/>
                <a:cs typeface="Times New Roman" pitchFamily="18" charset="0"/>
              </a:rPr>
              <a:t>};</a:t>
            </a:r>
          </a:p>
          <a:p>
            <a:r>
              <a:rPr lang="en-US" altLang="zh-CN" sz="1700" dirty="0">
                <a:latin typeface="Times New Roman" pitchFamily="18" charset="0"/>
                <a:ea typeface="STKaiti" charset="-122"/>
                <a:cs typeface="Times New Roman" pitchFamily="18" charset="0"/>
              </a:rPr>
              <a:t>class C: public B {</a:t>
            </a:r>
          </a:p>
          <a:p>
            <a:r>
              <a:rPr lang="en-US" altLang="zh-CN" sz="1700" dirty="0">
                <a:latin typeface="Times New Roman" pitchFamily="18" charset="0"/>
                <a:ea typeface="STKaiti" charset="-122"/>
                <a:cs typeface="Times New Roman" pitchFamily="18" charset="0"/>
              </a:rPr>
              <a:t>public:</a:t>
            </a:r>
          </a:p>
          <a:p>
            <a:r>
              <a:rPr lang="en-US" altLang="zh-CN" sz="1700" dirty="0">
                <a:latin typeface="Times New Roman" pitchFamily="18" charset="0"/>
                <a:ea typeface="STKaiti" charset="-122"/>
                <a:cs typeface="Times New Roman" pitchFamily="18" charset="0"/>
              </a:rPr>
              <a:t>	void f(</a:t>
            </a:r>
            <a:r>
              <a:rPr lang="en-US" altLang="zh-CN" sz="1700" dirty="0" err="1">
                <a:latin typeface="Times New Roman" pitchFamily="18" charset="0"/>
                <a:ea typeface="STKaiti" charset="-122"/>
                <a:cs typeface="Times New Roman" pitchFamily="18" charset="0"/>
              </a:rPr>
              <a:t>int</a:t>
            </a:r>
            <a:r>
              <a:rPr lang="en-US" altLang="zh-CN" sz="1700" dirty="0">
                <a:latin typeface="Times New Roman" pitchFamily="18" charset="0"/>
                <a:ea typeface="STKaiti" charset="-122"/>
                <a:cs typeface="Times New Roman" pitchFamily="18" charset="0"/>
              </a:rPr>
              <a:t> </a:t>
            </a:r>
            <a:r>
              <a:rPr lang="en-US" altLang="zh-CN" sz="1700" dirty="0" err="1">
                <a:latin typeface="Times New Roman" pitchFamily="18" charset="0"/>
                <a:ea typeface="STKaiti" charset="-122"/>
                <a:cs typeface="Times New Roman" pitchFamily="18" charset="0"/>
              </a:rPr>
              <a:t>i</a:t>
            </a:r>
            <a:r>
              <a:rPr lang="en-US" altLang="zh-CN" sz="1700" dirty="0">
                <a:latin typeface="Times New Roman" pitchFamily="18" charset="0"/>
                <a:ea typeface="STKaiti" charset="-122"/>
                <a:cs typeface="Times New Roman" pitchFamily="18" charset="0"/>
              </a:rPr>
              <a:t>) { </a:t>
            </a:r>
            <a:r>
              <a:rPr lang="en-US" altLang="zh-CN" sz="1700" dirty="0" err="1">
                <a:latin typeface="Times New Roman" pitchFamily="18" charset="0"/>
                <a:ea typeface="STKaiti" charset="-122"/>
                <a:cs typeface="Times New Roman" pitchFamily="18" charset="0"/>
              </a:rPr>
              <a:t>cout</a:t>
            </a:r>
            <a:r>
              <a:rPr lang="en-US" altLang="zh-CN" sz="1700" dirty="0">
                <a:latin typeface="Times New Roman" pitchFamily="18" charset="0"/>
                <a:ea typeface="STKaiti" charset="-122"/>
                <a:cs typeface="Times New Roman" pitchFamily="18" charset="0"/>
              </a:rPr>
              <a:t> &lt;&lt; "C::f(" &lt;&lt; </a:t>
            </a:r>
            <a:r>
              <a:rPr lang="en-US" altLang="zh-CN" sz="1700" dirty="0" err="1">
                <a:latin typeface="Times New Roman" pitchFamily="18" charset="0"/>
                <a:ea typeface="STKaiti" charset="-122"/>
                <a:cs typeface="Times New Roman" pitchFamily="18" charset="0"/>
              </a:rPr>
              <a:t>i</a:t>
            </a:r>
            <a:r>
              <a:rPr lang="en-US" altLang="zh-CN" sz="1700" dirty="0">
                <a:latin typeface="Times New Roman" pitchFamily="18" charset="0"/>
                <a:ea typeface="STKaiti" charset="-122"/>
                <a:cs typeface="Times New Roman" pitchFamily="18" charset="0"/>
              </a:rPr>
              <a:t> &lt;&lt; ")\n"; }</a:t>
            </a:r>
          </a:p>
          <a:p>
            <a:r>
              <a:rPr lang="en-US" altLang="zh-CN" sz="1700" dirty="0">
                <a:latin typeface="Times New Roman" pitchFamily="18" charset="0"/>
                <a:ea typeface="STKaiti" charset="-122"/>
                <a:cs typeface="Times New Roman" pitchFamily="18" charset="0"/>
              </a:rPr>
              <a:t>};</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55</a:t>
            </a:fld>
            <a:endParaRPr lang="en-US" altLang="zh-CN" dirty="0"/>
          </a:p>
        </p:txBody>
      </p:sp>
      <p:cxnSp>
        <p:nvCxnSpPr>
          <p:cNvPr id="11" name="直接连接符 10"/>
          <p:cNvCxnSpPr/>
          <p:nvPr/>
        </p:nvCxnSpPr>
        <p:spPr>
          <a:xfrm>
            <a:off x="5436096" y="1442393"/>
            <a:ext cx="0" cy="5298975"/>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652120" y="1340768"/>
            <a:ext cx="2448272" cy="3231654"/>
          </a:xfrm>
          <a:prstGeom prst="rect">
            <a:avLst/>
          </a:prstGeom>
        </p:spPr>
        <p:txBody>
          <a:bodyPr wrap="square">
            <a:spAutoFit/>
          </a:bodyPr>
          <a:lstStyle/>
          <a:p>
            <a:r>
              <a:rPr lang="en-US" altLang="zh-CN" sz="1700" dirty="0" err="1">
                <a:latin typeface="Times New Roman" pitchFamily="18" charset="0"/>
                <a:cs typeface="Times New Roman" pitchFamily="18" charset="0"/>
              </a:rPr>
              <a:t>int</a:t>
            </a:r>
            <a:r>
              <a:rPr lang="en-US" altLang="zh-CN" sz="1700" dirty="0">
                <a:latin typeface="Times New Roman" pitchFamily="18" charset="0"/>
                <a:cs typeface="Times New Roman" pitchFamily="18" charset="0"/>
              </a:rPr>
              <a:t> main() {</a:t>
            </a:r>
          </a:p>
          <a:p>
            <a:r>
              <a:rPr lang="en-US" altLang="zh-CN" sz="1700" dirty="0">
                <a:latin typeface="Times New Roman" pitchFamily="18" charset="0"/>
                <a:cs typeface="Times New Roman" pitchFamily="18" charset="0"/>
              </a:rPr>
              <a:t>	B </a:t>
            </a:r>
            <a:r>
              <a:rPr lang="en-US" altLang="zh-CN" sz="1700" dirty="0" err="1">
                <a:latin typeface="Times New Roman" pitchFamily="18" charset="0"/>
                <a:cs typeface="Times New Roman" pitchFamily="18" charset="0"/>
              </a:rPr>
              <a:t>b</a:t>
            </a:r>
            <a:r>
              <a:rPr lang="en-US" altLang="zh-CN" sz="1700" dirty="0">
                <a:latin typeface="Times New Roman" pitchFamily="18" charset="0"/>
                <a:cs typeface="Times New Roman" pitchFamily="18" charset="0"/>
              </a:rPr>
              <a:t>;</a:t>
            </a:r>
          </a:p>
          <a:p>
            <a:r>
              <a:rPr lang="en-US" altLang="zh-CN" sz="1700" dirty="0">
                <a:latin typeface="Times New Roman" pitchFamily="18" charset="0"/>
                <a:cs typeface="Times New Roman" pitchFamily="18" charset="0"/>
              </a:rPr>
              <a:t>	A </a:t>
            </a:r>
            <a:r>
              <a:rPr lang="en-US" altLang="zh-CN" sz="1700" dirty="0" err="1">
                <a:latin typeface="Times New Roman" pitchFamily="18" charset="0"/>
                <a:cs typeface="Times New Roman" pitchFamily="18" charset="0"/>
              </a:rPr>
              <a:t>a</a:t>
            </a:r>
            <a:r>
              <a:rPr lang="en-US" altLang="zh-CN" sz="1700" dirty="0">
                <a:latin typeface="Times New Roman" pitchFamily="18" charset="0"/>
                <a:cs typeface="Times New Roman" pitchFamily="18" charset="0"/>
              </a:rPr>
              <a:t> = b;</a:t>
            </a:r>
          </a:p>
          <a:p>
            <a:r>
              <a:rPr lang="en-US" altLang="zh-CN" sz="1700" dirty="0">
                <a:latin typeface="Times New Roman" pitchFamily="18" charset="0"/>
                <a:cs typeface="Times New Roman" pitchFamily="18" charset="0"/>
              </a:rPr>
              <a:t>	B* b2 = new C();</a:t>
            </a:r>
          </a:p>
          <a:p>
            <a:r>
              <a:rPr lang="en-US" altLang="zh-CN" sz="1700" dirty="0">
                <a:latin typeface="Times New Roman" pitchFamily="18" charset="0"/>
                <a:cs typeface="Times New Roman" pitchFamily="18" charset="0"/>
              </a:rPr>
              <a:t>	</a:t>
            </a:r>
            <a:r>
              <a:rPr lang="en-US" altLang="zh-CN" sz="1700" dirty="0" err="1">
                <a:latin typeface="Times New Roman" pitchFamily="18" charset="0"/>
                <a:cs typeface="Times New Roman" pitchFamily="18" charset="0"/>
              </a:rPr>
              <a:t>a.f</a:t>
            </a:r>
            <a:r>
              <a:rPr lang="en-US" altLang="zh-CN" sz="1700" dirty="0">
                <a:latin typeface="Times New Roman" pitchFamily="18" charset="0"/>
                <a:cs typeface="Times New Roman" pitchFamily="18" charset="0"/>
              </a:rPr>
              <a:t>(17.315);</a:t>
            </a:r>
          </a:p>
          <a:p>
            <a:r>
              <a:rPr lang="en-US" altLang="zh-CN" sz="1700" dirty="0">
                <a:latin typeface="Times New Roman" pitchFamily="18" charset="0"/>
                <a:cs typeface="Times New Roman" pitchFamily="18" charset="0"/>
              </a:rPr>
              <a:t>	</a:t>
            </a:r>
            <a:r>
              <a:rPr lang="en-US" altLang="zh-CN" sz="1700" dirty="0" err="1">
                <a:latin typeface="Times New Roman" pitchFamily="18" charset="0"/>
                <a:cs typeface="Times New Roman" pitchFamily="18" charset="0"/>
              </a:rPr>
              <a:t>b.f</a:t>
            </a:r>
            <a:r>
              <a:rPr lang="en-US" altLang="zh-CN" sz="1700" dirty="0">
                <a:latin typeface="Times New Roman" pitchFamily="18" charset="0"/>
                <a:cs typeface="Times New Roman" pitchFamily="18" charset="0"/>
              </a:rPr>
              <a:t>(17.315);</a:t>
            </a:r>
          </a:p>
          <a:p>
            <a:r>
              <a:rPr lang="en-US" altLang="zh-CN" sz="1700" dirty="0">
                <a:latin typeface="Times New Roman" pitchFamily="18" charset="0"/>
                <a:cs typeface="Times New Roman" pitchFamily="18" charset="0"/>
              </a:rPr>
              <a:t>	</a:t>
            </a:r>
            <a:r>
              <a:rPr lang="en-US" altLang="zh-CN" sz="1700" dirty="0" err="1">
                <a:latin typeface="Times New Roman" pitchFamily="18" charset="0"/>
                <a:cs typeface="Times New Roman" pitchFamily="18" charset="0"/>
              </a:rPr>
              <a:t>a.f</a:t>
            </a:r>
            <a:r>
              <a:rPr lang="en-US" altLang="zh-CN" sz="1700" dirty="0">
                <a:latin typeface="Times New Roman" pitchFamily="18" charset="0"/>
                <a:cs typeface="Times New Roman" pitchFamily="18" charset="0"/>
              </a:rPr>
              <a:t>(20);</a:t>
            </a:r>
          </a:p>
          <a:p>
            <a:r>
              <a:rPr lang="en-US" altLang="zh-CN" sz="1700" dirty="0">
                <a:latin typeface="Times New Roman" pitchFamily="18" charset="0"/>
                <a:cs typeface="Times New Roman" pitchFamily="18" charset="0"/>
              </a:rPr>
              <a:t>	</a:t>
            </a:r>
            <a:r>
              <a:rPr lang="en-US" altLang="zh-CN" sz="1700" dirty="0" err="1">
                <a:latin typeface="Times New Roman" pitchFamily="18" charset="0"/>
                <a:cs typeface="Times New Roman" pitchFamily="18" charset="0"/>
              </a:rPr>
              <a:t>b.f</a:t>
            </a:r>
            <a:r>
              <a:rPr lang="en-US" altLang="zh-CN" sz="1700" dirty="0">
                <a:latin typeface="Times New Roman" pitchFamily="18" charset="0"/>
                <a:cs typeface="Times New Roman" pitchFamily="18" charset="0"/>
              </a:rPr>
              <a:t>(20);</a:t>
            </a:r>
          </a:p>
          <a:p>
            <a:r>
              <a:rPr lang="en-US" altLang="zh-CN" sz="1700" dirty="0">
                <a:latin typeface="Times New Roman" pitchFamily="18" charset="0"/>
                <a:cs typeface="Times New Roman" pitchFamily="18" charset="0"/>
              </a:rPr>
              <a:t>	b2-&gt;f(20);</a:t>
            </a:r>
          </a:p>
          <a:p>
            <a:r>
              <a:rPr lang="en-US" altLang="zh-CN" sz="1700" dirty="0">
                <a:latin typeface="Times New Roman" pitchFamily="18" charset="0"/>
                <a:cs typeface="Times New Roman" pitchFamily="18" charset="0"/>
              </a:rPr>
              <a:t>	</a:t>
            </a:r>
            <a:r>
              <a:rPr lang="en-US" altLang="zh-CN" sz="1700" dirty="0" err="1">
                <a:latin typeface="Times New Roman" pitchFamily="18" charset="0"/>
                <a:cs typeface="Times New Roman" pitchFamily="18" charset="0"/>
              </a:rPr>
              <a:t>a.print</a:t>
            </a:r>
            <a:r>
              <a:rPr lang="en-US" altLang="zh-CN" sz="1700" dirty="0">
                <a:latin typeface="Times New Roman" pitchFamily="18" charset="0"/>
                <a:cs typeface="Times New Roman" pitchFamily="18" charset="0"/>
              </a:rPr>
              <a:t>();</a:t>
            </a:r>
          </a:p>
          <a:p>
            <a:r>
              <a:rPr lang="en-US" altLang="zh-CN" sz="1700" dirty="0">
                <a:latin typeface="Times New Roman" pitchFamily="18" charset="0"/>
                <a:cs typeface="Times New Roman" pitchFamily="18" charset="0"/>
              </a:rPr>
              <a:t>	return 0;</a:t>
            </a:r>
          </a:p>
          <a:p>
            <a:r>
              <a:rPr lang="en-US" altLang="zh-CN" sz="1700" dirty="0">
                <a:latin typeface="Times New Roman" pitchFamily="18" charset="0"/>
                <a:cs typeface="Times New Roman" pitchFamily="18" charset="0"/>
              </a:rPr>
              <a:t>}</a:t>
            </a:r>
            <a:endParaRPr lang="zh-CN" altLang="en-US" sz="1700" dirty="0">
              <a:latin typeface="Times New Roman" pitchFamily="18" charset="0"/>
              <a:cs typeface="Times New Roman" pitchFamily="18" charset="0"/>
            </a:endParaRPr>
          </a:p>
        </p:txBody>
      </p:sp>
    </p:spTree>
    <p:extLst>
      <p:ext uri="{BB962C8B-B14F-4D97-AF65-F5344CB8AC3E}">
        <p14:creationId xmlns:p14="http://schemas.microsoft.com/office/powerpoint/2010/main" val="1723819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980728"/>
            <a:ext cx="8928992" cy="461665"/>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03</a:t>
            </a:r>
            <a:r>
              <a:rPr kumimoji="1" lang="zh-CN" altLang="en-US" sz="2400" dirty="0">
                <a:latin typeface="微软雅黑" panose="020B0503020204020204" pitchFamily="34" charset="-122"/>
                <a:ea typeface="微软雅黑" panose="020B0503020204020204" pitchFamily="34" charset="-122"/>
                <a:cs typeface="STKaiti" charset="-122"/>
              </a:rPr>
              <a:t>、给出下面代码运行结果</a:t>
            </a:r>
            <a:endParaRPr kumimoji="1" lang="en-US" altLang="zh-CN" sz="2400" dirty="0">
              <a:latin typeface="微软雅黑" panose="020B0503020204020204" pitchFamily="34" charset="-122"/>
              <a:ea typeface="微软雅黑" panose="020B0503020204020204" pitchFamily="34" charset="-122"/>
              <a:cs typeface="STKaiti" charset="-122"/>
            </a:endParaRP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虚函数与多态：复习题</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56</a:t>
            </a:fld>
            <a:endParaRPr lang="en-US" altLang="zh-CN" dirty="0"/>
          </a:p>
        </p:txBody>
      </p:sp>
      <p:cxnSp>
        <p:nvCxnSpPr>
          <p:cNvPr id="11" name="直接连接符 10"/>
          <p:cNvCxnSpPr/>
          <p:nvPr/>
        </p:nvCxnSpPr>
        <p:spPr>
          <a:xfrm>
            <a:off x="4427984" y="1997546"/>
            <a:ext cx="0" cy="3879726"/>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763688" y="1997546"/>
            <a:ext cx="2448272" cy="3785652"/>
          </a:xfrm>
          <a:prstGeom prst="rect">
            <a:avLst/>
          </a:prstGeom>
        </p:spPr>
        <p:txBody>
          <a:bodyPr wrap="square">
            <a:spAutoFit/>
          </a:bodyPr>
          <a:lstStyle/>
          <a:p>
            <a:r>
              <a:rPr lang="en-US" altLang="zh-CN" sz="2000" dirty="0" err="1">
                <a:latin typeface="Times New Roman" pitchFamily="18" charset="0"/>
                <a:cs typeface="Times New Roman" pitchFamily="18" charset="0"/>
              </a:rPr>
              <a:t>int</a:t>
            </a:r>
            <a:r>
              <a:rPr lang="en-US" altLang="zh-CN" sz="2000" dirty="0">
                <a:latin typeface="Times New Roman" pitchFamily="18" charset="0"/>
                <a:cs typeface="Times New Roman" pitchFamily="18" charset="0"/>
              </a:rPr>
              <a:t> main() {</a:t>
            </a:r>
          </a:p>
          <a:p>
            <a:r>
              <a:rPr lang="en-US" altLang="zh-CN" sz="2000" dirty="0">
                <a:latin typeface="Times New Roman" pitchFamily="18" charset="0"/>
                <a:cs typeface="Times New Roman" pitchFamily="18" charset="0"/>
              </a:rPr>
              <a:t>	B </a:t>
            </a:r>
            <a:r>
              <a:rPr lang="en-US" altLang="zh-CN" sz="2000" dirty="0" err="1">
                <a:latin typeface="Times New Roman" pitchFamily="18" charset="0"/>
                <a:cs typeface="Times New Roman" pitchFamily="18" charset="0"/>
              </a:rPr>
              <a:t>b</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A </a:t>
            </a:r>
            <a:r>
              <a:rPr lang="en-US" altLang="zh-CN" sz="2000" dirty="0" err="1">
                <a:latin typeface="Times New Roman" pitchFamily="18" charset="0"/>
                <a:cs typeface="Times New Roman" pitchFamily="18" charset="0"/>
              </a:rPr>
              <a:t>a</a:t>
            </a:r>
            <a:r>
              <a:rPr lang="en-US" altLang="zh-CN" sz="2000" dirty="0">
                <a:latin typeface="Times New Roman" pitchFamily="18" charset="0"/>
                <a:cs typeface="Times New Roman" pitchFamily="18" charset="0"/>
              </a:rPr>
              <a:t> = b;</a:t>
            </a:r>
            <a:r>
              <a:rPr lang="en-US" altLang="zh-CN" sz="2000" dirty="0">
                <a:solidFill>
                  <a:srgbClr val="FF0000"/>
                </a:solidFill>
                <a:latin typeface="Times New Roman" pitchFamily="18" charset="0"/>
                <a:cs typeface="Times New Roman" pitchFamily="18" charset="0"/>
              </a:rPr>
              <a:t> </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对象切片</a:t>
            </a:r>
            <a:endParaRPr lang="en-US" altLang="zh-CN" sz="16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	B* b2 = new C();</a:t>
            </a:r>
          </a:p>
          <a:p>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a.f</a:t>
            </a:r>
            <a:r>
              <a:rPr lang="en-US" altLang="zh-CN" sz="2000" dirty="0">
                <a:latin typeface="Times New Roman" pitchFamily="18" charset="0"/>
                <a:cs typeface="Times New Roman" pitchFamily="18" charset="0"/>
              </a:rPr>
              <a:t>(17.315);</a:t>
            </a:r>
          </a:p>
          <a:p>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b.f</a:t>
            </a:r>
            <a:r>
              <a:rPr lang="en-US" altLang="zh-CN" sz="2000" dirty="0">
                <a:latin typeface="Times New Roman" pitchFamily="18" charset="0"/>
                <a:cs typeface="Times New Roman" pitchFamily="18" charset="0"/>
              </a:rPr>
              <a:t>(17.315);</a:t>
            </a:r>
          </a:p>
          <a:p>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a.f</a:t>
            </a:r>
            <a:r>
              <a:rPr lang="en-US" altLang="zh-CN" sz="2000" dirty="0">
                <a:latin typeface="Times New Roman" pitchFamily="18" charset="0"/>
                <a:cs typeface="Times New Roman" pitchFamily="18" charset="0"/>
              </a:rPr>
              <a:t>(20);</a:t>
            </a:r>
          </a:p>
          <a:p>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b.f</a:t>
            </a:r>
            <a:r>
              <a:rPr lang="en-US" altLang="zh-CN" sz="2000" dirty="0">
                <a:latin typeface="Times New Roman" pitchFamily="18" charset="0"/>
                <a:cs typeface="Times New Roman" pitchFamily="18" charset="0"/>
              </a:rPr>
              <a:t>(20);</a:t>
            </a:r>
          </a:p>
          <a:p>
            <a:r>
              <a:rPr lang="en-US" altLang="zh-CN" sz="2000" dirty="0">
                <a:latin typeface="Times New Roman" pitchFamily="18" charset="0"/>
                <a:cs typeface="Times New Roman" pitchFamily="18" charset="0"/>
              </a:rPr>
              <a:t>	b2-&gt;f(20);</a:t>
            </a:r>
          </a:p>
          <a:p>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a.print</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return 0;</a:t>
            </a:r>
          </a:p>
          <a:p>
            <a:r>
              <a:rPr lang="en-US" altLang="zh-CN"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sp>
        <p:nvSpPr>
          <p:cNvPr id="10" name="矩形 9"/>
          <p:cNvSpPr/>
          <p:nvPr/>
        </p:nvSpPr>
        <p:spPr>
          <a:xfrm>
            <a:off x="4860032" y="2060848"/>
            <a:ext cx="4392488" cy="3416320"/>
          </a:xfrm>
          <a:prstGeom prst="rect">
            <a:avLst/>
          </a:prstGeom>
        </p:spPr>
        <p:txBody>
          <a:bodyPr wrap="square">
            <a:spAutoFit/>
          </a:bodyPr>
          <a:lstStyle/>
          <a:p>
            <a:r>
              <a:rPr lang="en-US" altLang="zh-CN" sz="2000" dirty="0">
                <a:latin typeface="Times New Roman" pitchFamily="18" charset="0"/>
                <a:cs typeface="Times New Roman" pitchFamily="18" charset="0"/>
              </a:rPr>
              <a:t>A::A(2018)</a:t>
            </a:r>
          </a:p>
          <a:p>
            <a:r>
              <a:rPr lang="en-US" altLang="zh-CN" sz="2000" dirty="0">
                <a:latin typeface="Times New Roman" pitchFamily="18" charset="0"/>
                <a:cs typeface="Times New Roman" pitchFamily="18" charset="0"/>
              </a:rPr>
              <a:t>B::B(2019) </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先构造基类，再构造派生类</a:t>
            </a:r>
            <a:endParaRPr lang="en-US" altLang="zh-CN" sz="1600" dirty="0">
              <a:solidFill>
                <a:srgbClr val="FF0000"/>
              </a:solidFill>
              <a:latin typeface="Times New Roman" pitchFamily="18" charset="0"/>
              <a:cs typeface="Times New Roman" pitchFamily="18" charset="0"/>
            </a:endParaRPr>
          </a:p>
          <a:p>
            <a:r>
              <a:rPr lang="en-US" altLang="zh-CN" sz="2000" dirty="0">
                <a:latin typeface="Times New Roman" pitchFamily="18" charset="0"/>
                <a:cs typeface="Times New Roman" pitchFamily="18" charset="0"/>
              </a:rPr>
              <a:t>A::A(2018)</a:t>
            </a:r>
          </a:p>
          <a:p>
            <a:r>
              <a:rPr lang="en-US" altLang="zh-CN" sz="2000" dirty="0">
                <a:latin typeface="Times New Roman" pitchFamily="18" charset="0"/>
                <a:cs typeface="Times New Roman" pitchFamily="18" charset="0"/>
              </a:rPr>
              <a:t>B::B(2019) </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先构造基类，再构造派生类</a:t>
            </a:r>
            <a:endParaRPr lang="en-US"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A::f(17.315) </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调用</a:t>
            </a:r>
            <a:r>
              <a:rPr lang="en-US" altLang="zh-CN" sz="1600" dirty="0">
                <a:solidFill>
                  <a:srgbClr val="FF0000"/>
                </a:solidFill>
                <a:latin typeface="Times New Roman" pitchFamily="18" charset="0"/>
                <a:cs typeface="Times New Roman" pitchFamily="18" charset="0"/>
              </a:rPr>
              <a:t>A::f(double d) </a:t>
            </a:r>
            <a:endParaRPr lang="en-US" altLang="zh-CN" sz="2000" dirty="0">
              <a:solidFill>
                <a:srgbClr val="FF0000"/>
              </a:solidFill>
              <a:latin typeface="Times New Roman" pitchFamily="18" charset="0"/>
              <a:cs typeface="Times New Roman" pitchFamily="18" charset="0"/>
            </a:endParaRPr>
          </a:p>
          <a:p>
            <a:r>
              <a:rPr lang="en-US" altLang="zh-CN" sz="2000" dirty="0">
                <a:latin typeface="Times New Roman" pitchFamily="18" charset="0"/>
                <a:cs typeface="Times New Roman" pitchFamily="18" charset="0"/>
              </a:rPr>
              <a:t>B::f(17) </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重写覆盖，调用</a:t>
            </a:r>
            <a:r>
              <a:rPr lang="en-US" altLang="zh-CN" sz="1600" dirty="0">
                <a:solidFill>
                  <a:srgbClr val="FF0000"/>
                </a:solidFill>
                <a:latin typeface="Times New Roman" pitchFamily="18" charset="0"/>
                <a:cs typeface="Times New Roman" pitchFamily="18" charset="0"/>
              </a:rPr>
              <a:t>B::f(int i) </a:t>
            </a:r>
            <a:endParaRPr lang="en-US" altLang="zh-CN" sz="16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A::f(20) </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重载，调用</a:t>
            </a:r>
            <a:r>
              <a:rPr lang="en-US" altLang="zh-CN" sz="1600" dirty="0">
                <a:solidFill>
                  <a:srgbClr val="FF0000"/>
                </a:solidFill>
                <a:latin typeface="Times New Roman" pitchFamily="18" charset="0"/>
                <a:cs typeface="Times New Roman" pitchFamily="18" charset="0"/>
              </a:rPr>
              <a:t>A::f(int i)</a:t>
            </a:r>
            <a:endParaRPr lang="en-US"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B::f(20) </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重写覆盖，调用</a:t>
            </a:r>
            <a:r>
              <a:rPr lang="en-US" altLang="zh-CN" sz="1600" dirty="0">
                <a:solidFill>
                  <a:srgbClr val="FF0000"/>
                </a:solidFill>
                <a:latin typeface="Times New Roman" pitchFamily="18" charset="0"/>
                <a:cs typeface="Times New Roman" pitchFamily="18" charset="0"/>
              </a:rPr>
              <a:t>B::f(int </a:t>
            </a:r>
            <a:r>
              <a:rPr lang="en-US" altLang="zh-CN" sz="1600" dirty="0" err="1">
                <a:solidFill>
                  <a:srgbClr val="FF0000"/>
                </a:solidFill>
                <a:latin typeface="Times New Roman" pitchFamily="18" charset="0"/>
                <a:cs typeface="Times New Roman" pitchFamily="18" charset="0"/>
              </a:rPr>
              <a:t>i</a:t>
            </a:r>
            <a:r>
              <a:rPr lang="en-US" altLang="zh-CN" sz="1600" dirty="0">
                <a:solidFill>
                  <a:srgbClr val="FF0000"/>
                </a:solidFill>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C::f(20) </a:t>
            </a:r>
            <a:r>
              <a:rPr lang="en-US" altLang="zh-CN" sz="1600" dirty="0">
                <a:solidFill>
                  <a:srgbClr val="FF0000"/>
                </a:solidFill>
                <a:latin typeface="Times New Roman" pitchFamily="18" charset="0"/>
                <a:cs typeface="Times New Roman" pitchFamily="18" charset="0"/>
              </a:rPr>
              <a:t>//B::f(</a:t>
            </a:r>
            <a:r>
              <a:rPr lang="en-US" altLang="zh-CN" sz="1600" dirty="0" err="1">
                <a:solidFill>
                  <a:srgbClr val="FF0000"/>
                </a:solidFill>
                <a:latin typeface="Times New Roman" pitchFamily="18" charset="0"/>
                <a:cs typeface="Times New Roman" pitchFamily="18" charset="0"/>
              </a:rPr>
              <a:t>int</a:t>
            </a:r>
            <a:r>
              <a:rPr lang="en-US" altLang="zh-CN" sz="1600" dirty="0">
                <a:solidFill>
                  <a:srgbClr val="FF0000"/>
                </a:solidFill>
                <a:latin typeface="Times New Roman" pitchFamily="18" charset="0"/>
                <a:cs typeface="Times New Roman" pitchFamily="18" charset="0"/>
              </a:rPr>
              <a:t> </a:t>
            </a:r>
            <a:r>
              <a:rPr lang="en-US" altLang="zh-CN" sz="1600" dirty="0" err="1">
                <a:solidFill>
                  <a:srgbClr val="FF0000"/>
                </a:solidFill>
                <a:latin typeface="Times New Roman" pitchFamily="18" charset="0"/>
                <a:cs typeface="Times New Roman" pitchFamily="18" charset="0"/>
              </a:rPr>
              <a:t>i</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重写覆盖</a:t>
            </a:r>
            <a:r>
              <a:rPr lang="en-US" altLang="zh-CN" sz="1600" dirty="0">
                <a:solidFill>
                  <a:srgbClr val="FF0000"/>
                </a:solidFill>
                <a:latin typeface="Times New Roman" pitchFamily="18" charset="0"/>
                <a:cs typeface="Times New Roman" pitchFamily="18" charset="0"/>
              </a:rPr>
              <a:t>A::f(int </a:t>
            </a:r>
            <a:r>
              <a:rPr lang="en-US" altLang="zh-CN" sz="1600" dirty="0" err="1">
                <a:solidFill>
                  <a:srgbClr val="FF0000"/>
                </a:solidFill>
                <a:latin typeface="Times New Roman" pitchFamily="18" charset="0"/>
                <a:cs typeface="Times New Roman" pitchFamily="18" charset="0"/>
              </a:rPr>
              <a:t>i</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仍为虚函</a:t>
            </a:r>
            <a:r>
              <a:rPr lang="en-US" altLang="zh-CN" sz="1600" dirty="0">
                <a:solidFill>
                  <a:srgbClr val="FF0000"/>
                </a:solidFill>
                <a:latin typeface="Times New Roman" pitchFamily="18" charset="0"/>
                <a:cs typeface="Times New Roman" pitchFamily="18" charset="0"/>
              </a:rPr>
              <a:t>		//</a:t>
            </a:r>
            <a:r>
              <a:rPr lang="zh-CN" altLang="en-US" sz="1600" dirty="0">
                <a:solidFill>
                  <a:srgbClr val="FF0000"/>
                </a:solidFill>
                <a:latin typeface="Times New Roman" pitchFamily="18" charset="0"/>
                <a:cs typeface="Times New Roman" pitchFamily="18" charset="0"/>
              </a:rPr>
              <a:t>数，故</a:t>
            </a:r>
            <a:r>
              <a:rPr lang="en-US" altLang="zh-CN" sz="1600" dirty="0">
                <a:solidFill>
                  <a:srgbClr val="FF0000"/>
                </a:solidFill>
                <a:latin typeface="Times New Roman" pitchFamily="18" charset="0"/>
                <a:cs typeface="Times New Roman" pitchFamily="18" charset="0"/>
              </a:rPr>
              <a:t>C::f(int </a:t>
            </a:r>
            <a:r>
              <a:rPr lang="en-US" altLang="zh-CN" sz="1600" dirty="0" err="1">
                <a:solidFill>
                  <a:srgbClr val="FF0000"/>
                </a:solidFill>
                <a:latin typeface="Times New Roman" pitchFamily="18" charset="0"/>
                <a:cs typeface="Times New Roman" pitchFamily="18" charset="0"/>
              </a:rPr>
              <a:t>i</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重写覆盖</a:t>
            </a:r>
            <a:r>
              <a:rPr lang="en-US" altLang="zh-CN" sz="1600" dirty="0">
                <a:solidFill>
                  <a:srgbClr val="FF0000"/>
                </a:solidFill>
                <a:latin typeface="Times New Roman" pitchFamily="18" charset="0"/>
                <a:cs typeface="Times New Roman" pitchFamily="18" charset="0"/>
              </a:rPr>
              <a:t>B::f(int </a:t>
            </a:r>
            <a:r>
              <a:rPr lang="en-US" altLang="zh-CN" sz="1600" dirty="0" err="1">
                <a:solidFill>
                  <a:srgbClr val="FF0000"/>
                </a:solidFill>
                <a:latin typeface="Times New Roman" pitchFamily="18" charset="0"/>
                <a:cs typeface="Times New Roman" pitchFamily="18" charset="0"/>
              </a:rPr>
              <a:t>i</a:t>
            </a:r>
            <a:r>
              <a:rPr lang="en-US" altLang="zh-CN" sz="1600" dirty="0">
                <a:solidFill>
                  <a:srgbClr val="FF0000"/>
                </a:solidFill>
                <a:latin typeface="Times New Roman" pitchFamily="18" charset="0"/>
                <a:cs typeface="Times New Roman" pitchFamily="18" charset="0"/>
              </a:rPr>
              <a:t>)</a:t>
            </a:r>
            <a:endParaRPr lang="en-US" altLang="zh-CN" sz="2000" dirty="0">
              <a:solidFill>
                <a:srgbClr val="FF0000"/>
              </a:solidFill>
              <a:latin typeface="Times New Roman" pitchFamily="18" charset="0"/>
              <a:cs typeface="Times New Roman" pitchFamily="18" charset="0"/>
            </a:endParaRPr>
          </a:p>
          <a:p>
            <a:r>
              <a:rPr lang="en-US" altLang="zh-CN" sz="2000" dirty="0">
                <a:latin typeface="Times New Roman" pitchFamily="18" charset="0"/>
                <a:cs typeface="Times New Roman" pitchFamily="18" charset="0"/>
              </a:rPr>
              <a:t>A data = 2018 </a:t>
            </a:r>
            <a:r>
              <a:rPr lang="en-US" altLang="zh-CN" sz="1600" dirty="0">
                <a:solidFill>
                  <a:srgbClr val="FF0000"/>
                </a:solidFill>
                <a:latin typeface="Times New Roman" pitchFamily="18" charset="0"/>
                <a:cs typeface="Times New Roman" pitchFamily="18" charset="0"/>
              </a:rPr>
              <a:t>//</a:t>
            </a:r>
            <a:r>
              <a:rPr lang="zh-CN" altLang="en-US" sz="1600" dirty="0">
                <a:solidFill>
                  <a:srgbClr val="FF0000"/>
                </a:solidFill>
                <a:latin typeface="Times New Roman" pitchFamily="18" charset="0"/>
                <a:cs typeface="Times New Roman" pitchFamily="18" charset="0"/>
              </a:rPr>
              <a:t>对象切片</a:t>
            </a:r>
            <a:r>
              <a:rPr lang="en-US" altLang="zh-CN" sz="1600" dirty="0">
                <a:solidFill>
                  <a:srgbClr val="FF0000"/>
                </a:solidFill>
                <a:latin typeface="Times New Roman" pitchFamily="18" charset="0"/>
                <a:cs typeface="Times New Roman" pitchFamily="18" charset="0"/>
              </a:rPr>
              <a:t>,B::data</a:t>
            </a:r>
            <a:r>
              <a:rPr lang="zh-CN" altLang="en-US" sz="1600" dirty="0">
                <a:solidFill>
                  <a:srgbClr val="FF0000"/>
                </a:solidFill>
                <a:latin typeface="Times New Roman" pitchFamily="18" charset="0"/>
                <a:cs typeface="Times New Roman" pitchFamily="18" charset="0"/>
              </a:rPr>
              <a:t>丢失</a:t>
            </a:r>
          </a:p>
        </p:txBody>
      </p:sp>
      <p:cxnSp>
        <p:nvCxnSpPr>
          <p:cNvPr id="14" name="直线箭头连接符 8"/>
          <p:cNvCxnSpPr/>
          <p:nvPr/>
        </p:nvCxnSpPr>
        <p:spPr>
          <a:xfrm flipV="1">
            <a:off x="2915816" y="2444936"/>
            <a:ext cx="1872208" cy="768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左大括号 14"/>
          <p:cNvSpPr/>
          <p:nvPr/>
        </p:nvSpPr>
        <p:spPr>
          <a:xfrm>
            <a:off x="4810091" y="2176400"/>
            <a:ext cx="144016" cy="537071"/>
          </a:xfrm>
          <a:prstGeom prst="leftBrace">
            <a:avLst>
              <a:gd name="adj1" fmla="val 466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线箭头连接符 8"/>
          <p:cNvCxnSpPr/>
          <p:nvPr/>
        </p:nvCxnSpPr>
        <p:spPr>
          <a:xfrm flipV="1">
            <a:off x="4175616" y="3068960"/>
            <a:ext cx="612408" cy="768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左大括号 21"/>
          <p:cNvSpPr/>
          <p:nvPr/>
        </p:nvSpPr>
        <p:spPr>
          <a:xfrm>
            <a:off x="4816813" y="2800424"/>
            <a:ext cx="144016" cy="537071"/>
          </a:xfrm>
          <a:prstGeom prst="leftBrace">
            <a:avLst>
              <a:gd name="adj1" fmla="val 466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线箭头连接符 8"/>
          <p:cNvCxnSpPr/>
          <p:nvPr/>
        </p:nvCxnSpPr>
        <p:spPr>
          <a:xfrm>
            <a:off x="3441576" y="4624458"/>
            <a:ext cx="1455505" cy="6712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直线箭头连接符 8"/>
          <p:cNvCxnSpPr/>
          <p:nvPr/>
        </p:nvCxnSpPr>
        <p:spPr>
          <a:xfrm>
            <a:off x="3593976" y="3717032"/>
            <a:ext cx="1294845" cy="6712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直线箭头连接符 8"/>
          <p:cNvCxnSpPr/>
          <p:nvPr/>
        </p:nvCxnSpPr>
        <p:spPr>
          <a:xfrm>
            <a:off x="3633290" y="3429000"/>
            <a:ext cx="1294845" cy="6712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直线箭头连接符 8"/>
          <p:cNvCxnSpPr/>
          <p:nvPr/>
        </p:nvCxnSpPr>
        <p:spPr>
          <a:xfrm>
            <a:off x="3133139" y="4005064"/>
            <a:ext cx="1794996" cy="6712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直线箭头连接符 8"/>
          <p:cNvCxnSpPr/>
          <p:nvPr/>
        </p:nvCxnSpPr>
        <p:spPr>
          <a:xfrm>
            <a:off x="3133139" y="4293096"/>
            <a:ext cx="1794996" cy="6712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直线箭头连接符 8"/>
          <p:cNvCxnSpPr/>
          <p:nvPr/>
        </p:nvCxnSpPr>
        <p:spPr>
          <a:xfrm>
            <a:off x="3211194" y="4941168"/>
            <a:ext cx="1648838" cy="28803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197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期中内容回顾</a:t>
            </a:r>
          </a:p>
        </p:txBody>
      </p:sp>
      <p:sp>
        <p:nvSpPr>
          <p:cNvPr id="7" name="矩形 6"/>
          <p:cNvSpPr/>
          <p:nvPr/>
        </p:nvSpPr>
        <p:spPr>
          <a:xfrm>
            <a:off x="683568" y="1268760"/>
            <a:ext cx="8730764" cy="3970318"/>
          </a:xfrm>
          <a:prstGeom prst="rect">
            <a:avLst/>
          </a:prstGeom>
        </p:spPr>
        <p:txBody>
          <a:bodyPr wrap="square">
            <a:spAutoFit/>
          </a:bodyPr>
          <a:lstStyle/>
          <a:p>
            <a:pPr marL="342900" indent="-342900">
              <a:lnSpc>
                <a:spcPct val="150000"/>
              </a:lnSpc>
              <a:buFont typeface="Wingdings" pitchFamily="2" charset="2"/>
              <a:buChar char="l"/>
            </a:pPr>
            <a:r>
              <a:rPr lang="zh-CN" altLang="en-US" sz="2800" dirty="0">
                <a:latin typeface="STKaiti" charset="-122"/>
                <a:ea typeface="STKaiti" charset="-122"/>
                <a:cs typeface="STKaiti" charset="-122"/>
              </a:rPr>
              <a:t>封装与接口</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创建与销毁</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引用与复制</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组合与继承</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latin typeface="STKaiti" charset="-122"/>
                <a:ea typeface="STKaiti" charset="-122"/>
                <a:cs typeface="STKaiti" charset="-122"/>
              </a:rPr>
              <a:t>虚函数与多态</a:t>
            </a:r>
            <a:endParaRPr lang="en-US" altLang="zh-CN" sz="2800" dirty="0">
              <a:latin typeface="STKaiti" charset="-122"/>
              <a:ea typeface="STKaiti" charset="-122"/>
              <a:cs typeface="STKaiti" charset="-122"/>
            </a:endParaRPr>
          </a:p>
          <a:p>
            <a:pPr marL="342900" indent="-342900">
              <a:lnSpc>
                <a:spcPct val="150000"/>
              </a:lnSpc>
              <a:buFont typeface="Wingdings" pitchFamily="2" charset="2"/>
              <a:buChar char="l"/>
            </a:pPr>
            <a:r>
              <a:rPr lang="zh-CN" altLang="en-US" sz="2800" dirty="0">
                <a:solidFill>
                  <a:srgbClr val="FF0000"/>
                </a:solidFill>
                <a:latin typeface="STKaiti" charset="-122"/>
                <a:ea typeface="STKaiti" charset="-122"/>
                <a:cs typeface="STKaiti" charset="-122"/>
              </a:rPr>
              <a:t>模板与</a:t>
            </a:r>
            <a:r>
              <a:rPr lang="en-US" altLang="zh-CN" sz="2800" dirty="0">
                <a:solidFill>
                  <a:srgbClr val="FF0000"/>
                </a:solidFill>
                <a:latin typeface="STKaiti" charset="-122"/>
                <a:ea typeface="STKaiti" charset="-122"/>
                <a:cs typeface="STKaiti" charset="-122"/>
              </a:rPr>
              <a:t>STL</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57</a:t>
            </a:fld>
            <a:endParaRPr lang="en-US" altLang="zh-CN"/>
          </a:p>
        </p:txBody>
      </p:sp>
    </p:spTree>
    <p:extLst>
      <p:ext uri="{BB962C8B-B14F-4D97-AF65-F5344CB8AC3E}">
        <p14:creationId xmlns:p14="http://schemas.microsoft.com/office/powerpoint/2010/main" val="1076968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模板</a:t>
            </a:r>
          </a:p>
        </p:txBody>
      </p:sp>
      <p:sp>
        <p:nvSpPr>
          <p:cNvPr id="3" name="内容占位符 2"/>
          <p:cNvSpPr>
            <a:spLocks noGrp="1"/>
          </p:cNvSpPr>
          <p:nvPr>
            <p:ph idx="1"/>
          </p:nvPr>
        </p:nvSpPr>
        <p:spPr>
          <a:xfrm>
            <a:off x="611560" y="1412776"/>
            <a:ext cx="8532440" cy="4896544"/>
          </a:xfrm>
        </p:spPr>
        <p:txBody>
          <a:bodyPr/>
          <a:lstStyle/>
          <a:p>
            <a:r>
              <a:rPr kumimoji="1" lang="zh-CN" altLang="en-US" sz="2400" dirty="0"/>
              <a:t>函数模板</a:t>
            </a:r>
            <a:r>
              <a:rPr kumimoji="1" lang="en-US" altLang="zh-CN" sz="2400" dirty="0"/>
              <a:t>/</a:t>
            </a:r>
            <a:r>
              <a:rPr kumimoji="1" lang="zh-CN" altLang="en-US" sz="2400" dirty="0"/>
              <a:t>类模板</a:t>
            </a:r>
            <a:r>
              <a:rPr kumimoji="1" lang="en-US" altLang="zh-CN" sz="2400" dirty="0"/>
              <a:t>/</a:t>
            </a:r>
            <a:r>
              <a:rPr kumimoji="1" lang="zh-CN" altLang="en-US" sz="2400" dirty="0"/>
              <a:t>成员函数模板</a:t>
            </a:r>
            <a:endParaRPr lang="en-US" altLang="zh-CN" sz="2400" dirty="0"/>
          </a:p>
          <a:p>
            <a:pPr lvl="1"/>
            <a:r>
              <a:rPr lang="zh-CN" altLang="en-US" sz="2000" dirty="0"/>
              <a:t>当模板类的成员函数具有其他模板参数时，类外定义时</a:t>
            </a:r>
            <a:r>
              <a:rPr lang="zh-CN" altLang="en-US" sz="2000" dirty="0">
                <a:solidFill>
                  <a:srgbClr val="FF0000"/>
                </a:solidFill>
              </a:rPr>
              <a:t>不能写成多参数形式</a:t>
            </a:r>
            <a:r>
              <a:rPr lang="zh-CN" altLang="en-US" sz="2000" dirty="0"/>
              <a:t>，因为两者的作用域不同</a:t>
            </a:r>
            <a:endParaRPr kumimoji="1" lang="zh-CN" altLang="en-US" sz="2000" dirty="0">
              <a:solidFill>
                <a:srgbClr val="FF0000"/>
              </a:solidFill>
            </a:endParaRPr>
          </a:p>
          <a:p>
            <a:r>
              <a:rPr lang="zh-CN" altLang="en-US" sz="2400" dirty="0"/>
              <a:t>模板特化</a:t>
            </a:r>
            <a:endParaRPr lang="en-US" altLang="zh-CN" sz="2400" dirty="0"/>
          </a:p>
          <a:p>
            <a:pPr lvl="1"/>
            <a:r>
              <a:rPr lang="zh-CN" altLang="en-US" sz="2000" dirty="0"/>
              <a:t>函数模板不能部分特化（</a:t>
            </a:r>
            <a:r>
              <a:rPr lang="zh-CN" altLang="en-US" sz="2000" dirty="0">
                <a:solidFill>
                  <a:srgbClr val="FF0000"/>
                </a:solidFill>
              </a:rPr>
              <a:t>区别特化与重载</a:t>
            </a:r>
            <a:r>
              <a:rPr lang="zh-CN" altLang="en-US" sz="2000" dirty="0"/>
              <a:t>）</a:t>
            </a:r>
            <a:endParaRPr lang="en-US" altLang="zh-CN" sz="2000" dirty="0"/>
          </a:p>
          <a:p>
            <a:pPr lvl="1"/>
            <a:r>
              <a:rPr lang="zh-CN" altLang="en-US" sz="2000" dirty="0"/>
              <a:t>类模板允许部分特化</a:t>
            </a:r>
            <a:endParaRPr lang="en-US" altLang="zh-CN" sz="2000" dirty="0"/>
          </a:p>
          <a:p>
            <a:r>
              <a:rPr lang="zh-CN" altLang="en-US" sz="2400" dirty="0"/>
              <a:t>模板原理：静多态</a:t>
            </a:r>
            <a:r>
              <a:rPr lang="en-US" altLang="zh-CN" sz="2400" dirty="0"/>
              <a:t>(</a:t>
            </a:r>
            <a:r>
              <a:rPr lang="zh-CN" altLang="en-US" sz="2400" dirty="0"/>
              <a:t>编译时多态</a:t>
            </a:r>
            <a:r>
              <a:rPr lang="en-US" altLang="zh-CN" sz="2400" dirty="0"/>
              <a:t>)</a:t>
            </a:r>
          </a:p>
          <a:p>
            <a:pPr lvl="1"/>
            <a:r>
              <a:rPr lang="zh-CN" altLang="en-US" sz="2000" dirty="0"/>
              <a:t>模板库</a:t>
            </a:r>
            <a:r>
              <a:rPr lang="zh-CN" altLang="en-US" sz="2000" dirty="0">
                <a:solidFill>
                  <a:srgbClr val="FF0000"/>
                </a:solidFill>
              </a:rPr>
              <a:t>必须在头文件中实现</a:t>
            </a:r>
            <a:r>
              <a:rPr lang="zh-CN" altLang="en-US" sz="2000" dirty="0"/>
              <a:t>，否则会出现链接错误</a:t>
            </a:r>
            <a:endParaRPr lang="en-US" altLang="zh-CN" sz="2000" dirty="0"/>
          </a:p>
        </p:txBody>
      </p:sp>
    </p:spTree>
    <p:extLst>
      <p:ext uri="{BB962C8B-B14F-4D97-AF65-F5344CB8AC3E}">
        <p14:creationId xmlns:p14="http://schemas.microsoft.com/office/powerpoint/2010/main" val="2575445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STL</a:t>
            </a:r>
            <a:r>
              <a:rPr kumimoji="1" lang="zh-CN" altLang="en-US" dirty="0"/>
              <a:t>容器</a:t>
            </a:r>
          </a:p>
        </p:txBody>
      </p:sp>
      <p:graphicFrame>
        <p:nvGraphicFramePr>
          <p:cNvPr id="4" name="表格 3"/>
          <p:cNvGraphicFramePr>
            <a:graphicFrameLocks noGrp="1"/>
          </p:cNvGraphicFramePr>
          <p:nvPr>
            <p:extLst>
              <p:ext uri="{D42A27DB-BD31-4B8C-83A1-F6EECF244321}">
                <p14:modId xmlns:p14="http://schemas.microsoft.com/office/powerpoint/2010/main" val="863205712"/>
              </p:ext>
            </p:extLst>
          </p:nvPr>
        </p:nvGraphicFramePr>
        <p:xfrm>
          <a:off x="179512" y="2348880"/>
          <a:ext cx="8784976" cy="2286000"/>
        </p:xfrm>
        <a:graphic>
          <a:graphicData uri="http://schemas.openxmlformats.org/drawingml/2006/table">
            <a:tbl>
              <a:tblPr firstRow="1" bandRow="1">
                <a:tableStyleId>{5C22544A-7EE6-4342-B048-85BDC9FD1C3A}</a:tableStyleId>
              </a:tblPr>
              <a:tblGrid>
                <a:gridCol w="1296144">
                  <a:extLst>
                    <a:ext uri="{9D8B030D-6E8A-4147-A177-3AD203B41FA5}">
                      <a16:colId xmlns="" xmlns:a16="http://schemas.microsoft.com/office/drawing/2014/main" val="20000"/>
                    </a:ext>
                  </a:extLst>
                </a:gridCol>
                <a:gridCol w="1224136">
                  <a:extLst>
                    <a:ext uri="{9D8B030D-6E8A-4147-A177-3AD203B41FA5}">
                      <a16:colId xmlns="" xmlns:a16="http://schemas.microsoft.com/office/drawing/2014/main" val="20001"/>
                    </a:ext>
                  </a:extLst>
                </a:gridCol>
                <a:gridCol w="1728192">
                  <a:extLst>
                    <a:ext uri="{9D8B030D-6E8A-4147-A177-3AD203B41FA5}">
                      <a16:colId xmlns="" xmlns:a16="http://schemas.microsoft.com/office/drawing/2014/main" val="20002"/>
                    </a:ext>
                  </a:extLst>
                </a:gridCol>
                <a:gridCol w="4536504">
                  <a:extLst>
                    <a:ext uri="{9D8B030D-6E8A-4147-A177-3AD203B41FA5}">
                      <a16:colId xmlns="" xmlns:a16="http://schemas.microsoft.com/office/drawing/2014/main" val="20003"/>
                    </a:ext>
                  </a:extLst>
                </a:gridCol>
              </a:tblGrid>
              <a:tr h="370840">
                <a:tc>
                  <a:txBody>
                    <a:bodyPr/>
                    <a:lstStyle/>
                    <a:p>
                      <a:pPr algn="ctr"/>
                      <a:r>
                        <a:rPr lang="en-US" altLang="zh-CN" sz="2000" dirty="0">
                          <a:latin typeface="华文楷体" pitchFamily="2" charset="-122"/>
                          <a:ea typeface="华文楷体" pitchFamily="2" charset="-122"/>
                        </a:rPr>
                        <a:t>STL</a:t>
                      </a:r>
                      <a:r>
                        <a:rPr lang="zh-CN" altLang="en-US" sz="2000" dirty="0">
                          <a:latin typeface="华文楷体" pitchFamily="2" charset="-122"/>
                          <a:ea typeface="华文楷体" pitchFamily="2" charset="-122"/>
                        </a:rPr>
                        <a:t>容器</a:t>
                      </a:r>
                    </a:p>
                  </a:txBody>
                  <a:tcPr/>
                </a:tc>
                <a:tc>
                  <a:txBody>
                    <a:bodyPr/>
                    <a:lstStyle/>
                    <a:p>
                      <a:pPr algn="ctr"/>
                      <a:r>
                        <a:rPr lang="zh-CN" altLang="en-US" sz="2000" dirty="0">
                          <a:latin typeface="华文楷体" pitchFamily="2" charset="-122"/>
                          <a:ea typeface="华文楷体" pitchFamily="2" charset="-122"/>
                        </a:rPr>
                        <a:t>分类</a:t>
                      </a:r>
                    </a:p>
                  </a:txBody>
                  <a:tcPr/>
                </a:tc>
                <a:tc>
                  <a:txBody>
                    <a:bodyPr/>
                    <a:lstStyle/>
                    <a:p>
                      <a:pPr algn="ctr"/>
                      <a:r>
                        <a:rPr lang="zh-CN" altLang="en-US" sz="2000" dirty="0">
                          <a:latin typeface="华文楷体" pitchFamily="2" charset="-122"/>
                          <a:ea typeface="华文楷体" pitchFamily="2" charset="-122"/>
                        </a:rPr>
                        <a:t>访问方式</a:t>
                      </a:r>
                    </a:p>
                  </a:txBody>
                  <a:tcPr/>
                </a:tc>
                <a:tc>
                  <a:txBody>
                    <a:bodyPr/>
                    <a:lstStyle/>
                    <a:p>
                      <a:pPr algn="ctr"/>
                      <a:r>
                        <a:rPr lang="zh-CN" altLang="en-US" sz="2000" dirty="0">
                          <a:latin typeface="华文楷体" pitchFamily="2" charset="-122"/>
                          <a:ea typeface="华文楷体" pitchFamily="2" charset="-122"/>
                        </a:rPr>
                        <a:t>迭代器失效的情况</a:t>
                      </a:r>
                    </a:p>
                  </a:txBody>
                  <a:tcPr/>
                </a:tc>
                <a:extLst>
                  <a:ext uri="{0D108BD9-81ED-4DB2-BD59-A6C34878D82A}">
                    <a16:rowId xmlns="" xmlns:a16="http://schemas.microsoft.com/office/drawing/2014/main" val="10000"/>
                  </a:ext>
                </a:extLst>
              </a:tr>
              <a:tr h="370840">
                <a:tc>
                  <a:txBody>
                    <a:bodyPr/>
                    <a:lstStyle/>
                    <a:p>
                      <a:pPr algn="ctr"/>
                      <a:r>
                        <a:rPr lang="en-US" altLang="zh-CN" sz="2000" dirty="0">
                          <a:latin typeface="华文楷体" pitchFamily="2" charset="-122"/>
                          <a:ea typeface="华文楷体" pitchFamily="2" charset="-122"/>
                        </a:rPr>
                        <a:t>vector</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序列容器</a:t>
                      </a:r>
                    </a:p>
                  </a:txBody>
                  <a:tcPr/>
                </a:tc>
                <a:tc>
                  <a:txBody>
                    <a:bodyPr/>
                    <a:lstStyle/>
                    <a:p>
                      <a:pPr algn="ctr"/>
                      <a:r>
                        <a:rPr lang="zh-CN" altLang="en-US" sz="2000" dirty="0">
                          <a:latin typeface="华文楷体" pitchFamily="2" charset="-122"/>
                          <a:ea typeface="华文楷体" pitchFamily="2" charset="-122"/>
                        </a:rPr>
                        <a:t>下标、迭代器</a:t>
                      </a:r>
                    </a:p>
                  </a:txBody>
                  <a:tcPr/>
                </a:tc>
                <a:tc>
                  <a:txBody>
                    <a:bodyPr/>
                    <a:lstStyle/>
                    <a:p>
                      <a:pPr algn="ctr"/>
                      <a:r>
                        <a:rPr lang="en-US" altLang="zh-CN" sz="2000" dirty="0">
                          <a:latin typeface="华文楷体" pitchFamily="2" charset="-122"/>
                          <a:ea typeface="华文楷体" pitchFamily="2" charset="-122"/>
                        </a:rPr>
                        <a:t>insert,</a:t>
                      </a:r>
                      <a:r>
                        <a:rPr lang="en-US" altLang="zh-CN" sz="2000" baseline="0" dirty="0">
                          <a:latin typeface="华文楷体" pitchFamily="2" charset="-122"/>
                          <a:ea typeface="华文楷体" pitchFamily="2" charset="-122"/>
                        </a:rPr>
                        <a:t> </a:t>
                      </a:r>
                      <a:r>
                        <a:rPr lang="en-US" altLang="zh-CN" sz="2000" dirty="0">
                          <a:latin typeface="华文楷体" pitchFamily="2" charset="-122"/>
                          <a:ea typeface="华文楷体" pitchFamily="2" charset="-122"/>
                        </a:rPr>
                        <a:t>erase(</a:t>
                      </a:r>
                      <a:r>
                        <a:rPr lang="zh-CN" altLang="en-US" sz="2000" dirty="0">
                          <a:latin typeface="华文楷体" pitchFamily="2" charset="-122"/>
                          <a:ea typeface="华文楷体" pitchFamily="2" charset="-122"/>
                        </a:rPr>
                        <a:t>修改位置后</a:t>
                      </a:r>
                      <a:r>
                        <a:rPr lang="en-US" altLang="zh-CN" sz="2000" dirty="0">
                          <a:latin typeface="华文楷体" pitchFamily="2" charset="-122"/>
                          <a:ea typeface="华文楷体" pitchFamily="2" charset="-122"/>
                        </a:rPr>
                        <a:t>),</a:t>
                      </a:r>
                      <a:r>
                        <a:rPr lang="en-US" altLang="zh-CN" sz="2000" baseline="0" dirty="0">
                          <a:latin typeface="华文楷体" pitchFamily="2" charset="-122"/>
                          <a:ea typeface="华文楷体" pitchFamily="2" charset="-122"/>
                        </a:rPr>
                        <a:t> </a:t>
                      </a:r>
                      <a:r>
                        <a:rPr lang="en-US" altLang="zh-CN" sz="2000" dirty="0" err="1">
                          <a:latin typeface="华文楷体" pitchFamily="2" charset="-122"/>
                          <a:ea typeface="华文楷体" pitchFamily="2" charset="-122"/>
                        </a:rPr>
                        <a:t>push_back</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所有</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extLst>
                  <a:ext uri="{0D108BD9-81ED-4DB2-BD59-A6C34878D82A}">
                    <a16:rowId xmlns="" xmlns:a16="http://schemas.microsoft.com/office/drawing/2014/main" val="10001"/>
                  </a:ext>
                </a:extLst>
              </a:tr>
              <a:tr h="370840">
                <a:tc>
                  <a:txBody>
                    <a:bodyPr/>
                    <a:lstStyle/>
                    <a:p>
                      <a:pPr algn="ctr"/>
                      <a:r>
                        <a:rPr lang="en-US" altLang="zh-CN" sz="2000" dirty="0">
                          <a:latin typeface="华文楷体" pitchFamily="2" charset="-122"/>
                          <a:ea typeface="华文楷体" pitchFamily="2" charset="-122"/>
                        </a:rPr>
                        <a:t>list</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序列容器</a:t>
                      </a:r>
                    </a:p>
                  </a:txBody>
                  <a:tcPr/>
                </a:tc>
                <a:tc>
                  <a:txBody>
                    <a:bodyPr/>
                    <a:lstStyle/>
                    <a:p>
                      <a:pPr algn="ctr"/>
                      <a:r>
                        <a:rPr lang="zh-CN" altLang="en-US" sz="2000" dirty="0">
                          <a:latin typeface="华文楷体" pitchFamily="2" charset="-122"/>
                          <a:ea typeface="华文楷体" pitchFamily="2" charset="-122"/>
                        </a:rPr>
                        <a:t>迭代器</a:t>
                      </a:r>
                    </a:p>
                  </a:txBody>
                  <a:tcPr/>
                </a:tc>
                <a:tc>
                  <a:txBody>
                    <a:bodyPr/>
                    <a:lstStyle/>
                    <a:p>
                      <a:pPr algn="ctr"/>
                      <a:r>
                        <a:rPr lang="en-US" altLang="zh-CN" sz="2000" dirty="0">
                          <a:latin typeface="华文楷体" pitchFamily="2" charset="-122"/>
                          <a:ea typeface="华文楷体" pitchFamily="2" charset="-122"/>
                        </a:rPr>
                        <a:t>erase(</a:t>
                      </a:r>
                      <a:r>
                        <a:rPr lang="zh-CN" altLang="en-US" sz="2000" dirty="0">
                          <a:latin typeface="华文楷体" pitchFamily="2" charset="-122"/>
                          <a:ea typeface="华文楷体" pitchFamily="2" charset="-122"/>
                        </a:rPr>
                        <a:t>仅指向被删除元素的迭代器失效</a:t>
                      </a:r>
                      <a:r>
                        <a:rPr lang="en-US" altLang="zh-CN" sz="2000" dirty="0">
                          <a:latin typeface="华文楷体" pitchFamily="2" charset="-122"/>
                          <a:ea typeface="华文楷体" pitchFamily="2" charset="-122"/>
                        </a:rPr>
                        <a:t>)</a:t>
                      </a:r>
                    </a:p>
                  </a:txBody>
                  <a:tcPr/>
                </a:tc>
                <a:extLst>
                  <a:ext uri="{0D108BD9-81ED-4DB2-BD59-A6C34878D82A}">
                    <a16:rowId xmlns="" xmlns:a16="http://schemas.microsoft.com/office/drawing/2014/main" val="10002"/>
                  </a:ext>
                </a:extLst>
              </a:tr>
              <a:tr h="370840">
                <a:tc>
                  <a:txBody>
                    <a:bodyPr/>
                    <a:lstStyle/>
                    <a:p>
                      <a:pPr algn="ctr"/>
                      <a:r>
                        <a:rPr lang="en-US" altLang="zh-CN" sz="2000" dirty="0">
                          <a:latin typeface="华文楷体" pitchFamily="2" charset="-122"/>
                          <a:ea typeface="华文楷体" pitchFamily="2" charset="-122"/>
                        </a:rPr>
                        <a:t>set</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关联容器</a:t>
                      </a:r>
                    </a:p>
                  </a:txBody>
                  <a:tcPr/>
                </a:tc>
                <a:tc>
                  <a:txBody>
                    <a:bodyPr/>
                    <a:lstStyle/>
                    <a:p>
                      <a:pPr algn="ctr"/>
                      <a:r>
                        <a:rPr lang="zh-CN" altLang="en-US" sz="2000" dirty="0">
                          <a:latin typeface="华文楷体" pitchFamily="2" charset="-122"/>
                          <a:ea typeface="华文楷体" pitchFamily="2" charset="-122"/>
                        </a:rPr>
                        <a:t>迭代器</a:t>
                      </a:r>
                    </a:p>
                  </a:txBody>
                  <a:tcPr/>
                </a:tc>
                <a:tc>
                  <a:txBody>
                    <a:bodyPr/>
                    <a:lstStyle/>
                    <a:p>
                      <a:pPr algn="ctr"/>
                      <a:r>
                        <a:rPr lang="en-US" altLang="zh-CN" sz="2000" dirty="0">
                          <a:latin typeface="华文楷体" pitchFamily="2" charset="-122"/>
                          <a:ea typeface="华文楷体" pitchFamily="2" charset="-122"/>
                        </a:rPr>
                        <a:t>erase(</a:t>
                      </a:r>
                      <a:r>
                        <a:rPr lang="zh-CN" altLang="en-US" sz="2000" dirty="0">
                          <a:latin typeface="华文楷体" pitchFamily="2" charset="-122"/>
                          <a:ea typeface="华文楷体" pitchFamily="2" charset="-122"/>
                        </a:rPr>
                        <a:t>仅指向被删除元素的迭代器失效</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extLst>
                  <a:ext uri="{0D108BD9-81ED-4DB2-BD59-A6C34878D82A}">
                    <a16:rowId xmlns="" xmlns:a16="http://schemas.microsoft.com/office/drawing/2014/main" val="10003"/>
                  </a:ext>
                </a:extLst>
              </a:tr>
              <a:tr h="370840">
                <a:tc>
                  <a:txBody>
                    <a:bodyPr/>
                    <a:lstStyle/>
                    <a:p>
                      <a:pPr algn="ctr"/>
                      <a:r>
                        <a:rPr lang="en-US" altLang="zh-CN" sz="2000" dirty="0">
                          <a:latin typeface="华文楷体" pitchFamily="2" charset="-122"/>
                          <a:ea typeface="华文楷体" pitchFamily="2" charset="-122"/>
                        </a:rPr>
                        <a:t>map</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关联容器</a:t>
                      </a:r>
                    </a:p>
                  </a:txBody>
                  <a:tcPr/>
                </a:tc>
                <a:tc>
                  <a:txBody>
                    <a:bodyPr/>
                    <a:lstStyle/>
                    <a:p>
                      <a:pPr algn="ctr"/>
                      <a:r>
                        <a:rPr lang="zh-CN" altLang="en-US" sz="2000" dirty="0">
                          <a:latin typeface="华文楷体" pitchFamily="2" charset="-122"/>
                          <a:ea typeface="华文楷体" pitchFamily="2" charset="-122"/>
                        </a:rPr>
                        <a:t>下标、迭代器</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华文楷体" pitchFamily="2" charset="-122"/>
                          <a:ea typeface="华文楷体" pitchFamily="2" charset="-122"/>
                        </a:rPr>
                        <a:t>erase(</a:t>
                      </a:r>
                      <a:r>
                        <a:rPr lang="zh-CN" altLang="en-US" sz="2000" dirty="0">
                          <a:latin typeface="华文楷体" pitchFamily="2" charset="-122"/>
                          <a:ea typeface="华文楷体" pitchFamily="2" charset="-122"/>
                        </a:rPr>
                        <a:t>仅指向被删除元素的迭代器失效</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09102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EC5745-30FB-4987-8825-7ACA79DFFC4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运算符重载</a:t>
            </a:r>
            <a:endParaRPr lang="zh-CN" altLang="en-US" dirty="0"/>
          </a:p>
        </p:txBody>
      </p:sp>
      <p:graphicFrame>
        <p:nvGraphicFramePr>
          <p:cNvPr id="4" name="表格 3">
            <a:extLst>
              <a:ext uri="{FF2B5EF4-FFF2-40B4-BE49-F238E27FC236}">
                <a16:creationId xmlns="" xmlns:a16="http://schemas.microsoft.com/office/drawing/2014/main" id="{85225B2D-7B7B-4F4E-9781-5AED902B360B}"/>
              </a:ext>
            </a:extLst>
          </p:cNvPr>
          <p:cNvGraphicFramePr>
            <a:graphicFrameLocks noGrp="1"/>
          </p:cNvGraphicFramePr>
          <p:nvPr>
            <p:extLst>
              <p:ext uri="{D42A27DB-BD31-4B8C-83A1-F6EECF244321}">
                <p14:modId xmlns:p14="http://schemas.microsoft.com/office/powerpoint/2010/main" val="152621376"/>
              </p:ext>
            </p:extLst>
          </p:nvPr>
        </p:nvGraphicFramePr>
        <p:xfrm>
          <a:off x="107504" y="1726272"/>
          <a:ext cx="9001000" cy="3688080"/>
        </p:xfrm>
        <a:graphic>
          <a:graphicData uri="http://schemas.openxmlformats.org/drawingml/2006/table">
            <a:tbl>
              <a:tblPr firstRow="1" bandRow="1">
                <a:tableStyleId>{5C22544A-7EE6-4342-B048-85BDC9FD1C3A}</a:tableStyleId>
              </a:tblPr>
              <a:tblGrid>
                <a:gridCol w="1872208">
                  <a:extLst>
                    <a:ext uri="{9D8B030D-6E8A-4147-A177-3AD203B41FA5}">
                      <a16:colId xmlns="" xmlns:a16="http://schemas.microsoft.com/office/drawing/2014/main" val="1357699260"/>
                    </a:ext>
                  </a:extLst>
                </a:gridCol>
                <a:gridCol w="3960440">
                  <a:extLst>
                    <a:ext uri="{9D8B030D-6E8A-4147-A177-3AD203B41FA5}">
                      <a16:colId xmlns="" xmlns:a16="http://schemas.microsoft.com/office/drawing/2014/main" val="676632150"/>
                    </a:ext>
                  </a:extLst>
                </a:gridCol>
                <a:gridCol w="1512168">
                  <a:extLst>
                    <a:ext uri="{9D8B030D-6E8A-4147-A177-3AD203B41FA5}">
                      <a16:colId xmlns="" xmlns:a16="http://schemas.microsoft.com/office/drawing/2014/main" val="3301256426"/>
                    </a:ext>
                  </a:extLst>
                </a:gridCol>
                <a:gridCol w="1656184">
                  <a:extLst>
                    <a:ext uri="{9D8B030D-6E8A-4147-A177-3AD203B41FA5}">
                      <a16:colId xmlns="" xmlns:a16="http://schemas.microsoft.com/office/drawing/2014/main" val="834545040"/>
                    </a:ext>
                  </a:extLst>
                </a:gridCol>
              </a:tblGrid>
              <a:tr h="370840">
                <a:tc>
                  <a:txBody>
                    <a:bodyPr/>
                    <a:lstStyle/>
                    <a:p>
                      <a:pPr algn="ctr"/>
                      <a:r>
                        <a:rPr lang="zh-CN" altLang="en-US" sz="1900" dirty="0">
                          <a:solidFill>
                            <a:schemeClr val="tx1"/>
                          </a:solidFill>
                        </a:rPr>
                        <a:t>重载类型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dirty="0">
                          <a:solidFill>
                            <a:schemeClr val="tx1"/>
                          </a:solidFill>
                        </a:rPr>
                        <a:t>参数类型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dirty="0">
                          <a:solidFill>
                            <a:schemeClr val="tx1"/>
                          </a:solidFill>
                        </a:rPr>
                        <a:t>返回值类型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dirty="0">
                          <a:solidFill>
                            <a:schemeClr val="tx1"/>
                          </a:solidFill>
                        </a:rPr>
                        <a:t>友元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784688553"/>
                  </a:ext>
                </a:extLst>
              </a:tr>
              <a:tr h="370840">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函数运算符</a:t>
                      </a:r>
                      <a:endPar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 )</a:t>
                      </a:r>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通常为</a:t>
                      </a:r>
                      <a:r>
                        <a:rPr kumimoji="0" lang="zh-CN" altLang="en-US" sz="1800" i="0"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常引用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普通类型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16631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rPr>
                        <a:t>声明示例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作为成员函数重载：</a:t>
                      </a:r>
                      <a:endPar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int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operator()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const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int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&amp; a,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const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int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&amp; b);</a:t>
                      </a:r>
                    </a:p>
                    <a:p>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注：对于</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ClassName</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类的对象</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c</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，调用</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时可直接使用</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c(</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a,b</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endParaRPr kumimoji="1" lang="en-US" altLang="zh-CN" sz="1600" b="0" i="0" u="none" strike="noStrike" kern="1200" cap="none" spc="0" normalizeH="0" baseline="0" dirty="0" smtClean="0">
                        <a:ln>
                          <a:noFill/>
                        </a:ln>
                        <a:solidFill>
                          <a:srgbClr val="FF0000"/>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sz="1900" b="1" dirty="0">
                          <a:solidFill>
                            <a:schemeClr val="tx1"/>
                          </a:solidFill>
                        </a:rPr>
                        <a:t>重载类型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b="1" dirty="0">
                          <a:solidFill>
                            <a:schemeClr val="tx1"/>
                          </a:solidFill>
                        </a:rPr>
                        <a:t>参数类型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b="1" dirty="0">
                          <a:solidFill>
                            <a:schemeClr val="tx1"/>
                          </a:solidFill>
                        </a:rPr>
                        <a:t>返回值类型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b="1" dirty="0">
                          <a:solidFill>
                            <a:schemeClr val="tx1"/>
                          </a:solidFill>
                        </a:rPr>
                        <a:t>友元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数组下标运算符</a:t>
                      </a:r>
                      <a:endPar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 ]</a:t>
                      </a:r>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通常为</a:t>
                      </a:r>
                      <a:r>
                        <a:rPr kumimoji="0" lang="zh-CN" altLang="en-US" sz="1800" i="0"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常引用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普通类型</a:t>
                      </a:r>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2169020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rPr>
                        <a:t>声明示例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作为成员函数重载：</a:t>
                      </a:r>
                      <a:endPar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int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&amp; operator[]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const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注：对于</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ClassName</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类的对象</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c</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，调用</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时可直接使用</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c[name]</a:t>
                      </a:r>
                      <a:endParaRPr kumimoji="1" lang="en-US" altLang="zh-CN" sz="1600" b="0" i="0" u="none" strike="noStrike" kern="1200" cap="none" spc="0" normalizeH="0" baseline="0" dirty="0" smtClean="0">
                        <a:ln>
                          <a:noFill/>
                        </a:ln>
                        <a:solidFill>
                          <a:srgbClr val="FF0000"/>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631105623"/>
                  </a:ext>
                </a:extLst>
              </a:tr>
            </a:tbl>
          </a:graphicData>
        </a:graphic>
      </p:graphicFrame>
    </p:spTree>
    <p:extLst>
      <p:ext uri="{BB962C8B-B14F-4D97-AF65-F5344CB8AC3E}">
        <p14:creationId xmlns:p14="http://schemas.microsoft.com/office/powerpoint/2010/main" val="2265408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STL</a:t>
            </a:r>
            <a:r>
              <a:rPr kumimoji="1" lang="zh-CN" altLang="en-US" dirty="0"/>
              <a:t>实例</a:t>
            </a:r>
          </a:p>
        </p:txBody>
      </p:sp>
      <p:sp>
        <p:nvSpPr>
          <p:cNvPr id="3" name="内容占位符 2"/>
          <p:cNvSpPr>
            <a:spLocks noGrp="1"/>
          </p:cNvSpPr>
          <p:nvPr>
            <p:ph idx="1"/>
          </p:nvPr>
        </p:nvSpPr>
        <p:spPr>
          <a:xfrm>
            <a:off x="251520" y="1412776"/>
            <a:ext cx="9001000" cy="4896544"/>
          </a:xfrm>
        </p:spPr>
        <p:txBody>
          <a:bodyPr/>
          <a:lstStyle/>
          <a:p>
            <a:r>
              <a:rPr kumimoji="1" lang="en-US" altLang="zh-CN" sz="2400" dirty="0"/>
              <a:t>string</a:t>
            </a:r>
            <a:r>
              <a:rPr kumimoji="1" lang="zh-CN" altLang="en-US" sz="2400" dirty="0"/>
              <a:t>字符串类</a:t>
            </a:r>
            <a:endParaRPr lang="en-US" altLang="zh-CN" sz="2400" dirty="0"/>
          </a:p>
          <a:p>
            <a:pPr lvl="1"/>
            <a:r>
              <a:rPr lang="zh-CN" altLang="en-US" sz="2000" dirty="0"/>
              <a:t>与</a:t>
            </a:r>
            <a:r>
              <a:rPr lang="en-US" altLang="zh-CN" sz="2000" dirty="0"/>
              <a:t>vector&lt;char&gt;</a:t>
            </a:r>
            <a:r>
              <a:rPr lang="zh-CN" altLang="en-US" sz="2000" dirty="0"/>
              <a:t>的区别：构造方式、拼接、比较、长度查询、输入输出</a:t>
            </a:r>
            <a:endParaRPr kumimoji="1" lang="zh-CN" altLang="en-US" sz="2000" dirty="0">
              <a:solidFill>
                <a:srgbClr val="FF0000"/>
              </a:solidFill>
            </a:endParaRPr>
          </a:p>
          <a:p>
            <a:endParaRPr lang="en-US" altLang="zh-CN" sz="2400" dirty="0"/>
          </a:p>
          <a:p>
            <a:r>
              <a:rPr lang="en-US" altLang="zh-CN" sz="2400" dirty="0" err="1"/>
              <a:t>iostream</a:t>
            </a:r>
            <a:r>
              <a:rPr lang="zh-CN" altLang="en-US" sz="2400" dirty="0"/>
              <a:t>输入输出流</a:t>
            </a:r>
            <a:endParaRPr lang="en-US" altLang="zh-CN" sz="2400" dirty="0"/>
          </a:p>
          <a:p>
            <a:pPr lvl="1"/>
            <a:r>
              <a:rPr lang="en-US" altLang="zh-CN" sz="2000" dirty="0" err="1"/>
              <a:t>ostream</a:t>
            </a:r>
            <a:r>
              <a:rPr lang="zh-CN" altLang="en-US" sz="2000" dirty="0"/>
              <a:t>：</a:t>
            </a:r>
            <a:r>
              <a:rPr lang="en-US" altLang="zh-CN" sz="2000" dirty="0"/>
              <a:t>STL</a:t>
            </a:r>
            <a:r>
              <a:rPr lang="zh-CN" altLang="en-US" sz="2000" dirty="0"/>
              <a:t>中输出流的基类，禁止使用拷贝构造函数；</a:t>
            </a:r>
            <a:r>
              <a:rPr lang="en-US" altLang="zh-CN" sz="2000" dirty="0" err="1"/>
              <a:t>cout</a:t>
            </a:r>
            <a:r>
              <a:rPr lang="zh-CN" altLang="en-US" sz="2000" dirty="0"/>
              <a:t>：</a:t>
            </a:r>
            <a:r>
              <a:rPr lang="en-US" altLang="zh-CN" sz="2000" dirty="0" err="1"/>
              <a:t>ostream</a:t>
            </a:r>
            <a:r>
              <a:rPr lang="zh-CN" altLang="en-US" sz="2000" dirty="0"/>
              <a:t>类的对象，全局仅这一个对象。</a:t>
            </a:r>
            <a:endParaRPr lang="en-US" altLang="zh-CN" sz="2000" dirty="0"/>
          </a:p>
          <a:p>
            <a:pPr lvl="1"/>
            <a:r>
              <a:rPr lang="zh-CN" altLang="en-US" sz="2000" dirty="0"/>
              <a:t>其他实例：文件输入输出流、字符串输入输出流</a:t>
            </a:r>
            <a:endParaRPr lang="en-US" altLang="zh-CN" sz="2000" dirty="0"/>
          </a:p>
          <a:p>
            <a:endParaRPr lang="en-US" altLang="zh-CN" sz="2400" dirty="0"/>
          </a:p>
          <a:p>
            <a:r>
              <a:rPr lang="zh-CN" altLang="en-US" sz="2400" dirty="0"/>
              <a:t>函数对象</a:t>
            </a:r>
            <a:endParaRPr lang="en-US" altLang="zh-CN" sz="2400" dirty="0"/>
          </a:p>
          <a:p>
            <a:pPr lvl="1"/>
            <a:r>
              <a:rPr lang="zh-CN" altLang="en-US" sz="2000" dirty="0"/>
              <a:t>模板函数</a:t>
            </a:r>
            <a:r>
              <a:rPr lang="en-US" altLang="zh-CN" sz="2000" dirty="0"/>
              <a:t>sort</a:t>
            </a:r>
            <a:r>
              <a:rPr lang="zh-CN" altLang="en-US" sz="2000" dirty="0"/>
              <a:t>及比较对象</a:t>
            </a:r>
            <a:r>
              <a:rPr lang="en-US" altLang="zh-CN" sz="2000" dirty="0"/>
              <a:t>compare</a:t>
            </a:r>
          </a:p>
          <a:p>
            <a:pPr lvl="1"/>
            <a:r>
              <a:rPr lang="zh-CN" altLang="en-US" sz="2000" dirty="0"/>
              <a:t>其他实例：</a:t>
            </a:r>
            <a:r>
              <a:rPr lang="en-US" altLang="zh-CN" sz="2000" dirty="0"/>
              <a:t>&lt;algorithm&gt;, &lt;functional&gt;</a:t>
            </a:r>
          </a:p>
        </p:txBody>
      </p:sp>
    </p:spTree>
    <p:extLst>
      <p:ext uri="{BB962C8B-B14F-4D97-AF65-F5344CB8AC3E}">
        <p14:creationId xmlns:p14="http://schemas.microsoft.com/office/powerpoint/2010/main" val="2350746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052736"/>
            <a:ext cx="8928992" cy="461665"/>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01</a:t>
            </a:r>
            <a:r>
              <a:rPr kumimoji="1" lang="zh-CN" altLang="en-US" sz="2400" dirty="0">
                <a:latin typeface="微软雅黑" panose="020B0503020204020204" pitchFamily="34" charset="-122"/>
                <a:ea typeface="微软雅黑" panose="020B0503020204020204" pitchFamily="34" charset="-122"/>
                <a:cs typeface="STKaiti" charset="-122"/>
              </a:rPr>
              <a:t>、下列关于模板的用法正确的是 </a:t>
            </a:r>
            <a:r>
              <a:rPr kumimoji="1" lang="en-US" altLang="zh-CN" sz="2400" dirty="0">
                <a:latin typeface="微软雅黑" panose="020B0503020204020204" pitchFamily="34" charset="-122"/>
                <a:ea typeface="微软雅黑" panose="020B0503020204020204" pitchFamily="34" charset="-122"/>
                <a:cs typeface="STKaiti" charset="-122"/>
              </a:rPr>
              <a:t>[ ]</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模板与</a:t>
            </a:r>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：复习题</a:t>
            </a:r>
          </a:p>
        </p:txBody>
      </p:sp>
      <p:sp>
        <p:nvSpPr>
          <p:cNvPr id="7" name="矩形 6"/>
          <p:cNvSpPr/>
          <p:nvPr/>
        </p:nvSpPr>
        <p:spPr>
          <a:xfrm>
            <a:off x="251520" y="1412776"/>
            <a:ext cx="5400600" cy="1200329"/>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A) 	template &lt;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T&gt;</a:t>
            </a:r>
          </a:p>
          <a:p>
            <a:r>
              <a:rPr lang="en-US" altLang="zh-CN" dirty="0">
                <a:latin typeface="Times New Roman" pitchFamily="18" charset="0"/>
                <a:ea typeface="STKaiti" charset="-122"/>
                <a:cs typeface="Times New Roman" pitchFamily="18" charset="0"/>
              </a:rPr>
              <a:t>	double add(T x, T y) {return </a:t>
            </a:r>
            <a:r>
              <a:rPr lang="en-US" altLang="zh-CN" dirty="0" err="1">
                <a:latin typeface="Times New Roman" pitchFamily="18" charset="0"/>
                <a:ea typeface="STKaiti" charset="-122"/>
                <a:cs typeface="Times New Roman" pitchFamily="18" charset="0"/>
              </a:rPr>
              <a:t>x+y</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	void fun(</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a,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b) { double c = add(</a:t>
            </a:r>
            <a:r>
              <a:rPr lang="en-US" altLang="zh-CN" dirty="0" err="1">
                <a:latin typeface="Times New Roman" pitchFamily="18" charset="0"/>
                <a:ea typeface="STKaiti" charset="-122"/>
                <a:cs typeface="Times New Roman" pitchFamily="18" charset="0"/>
              </a:rPr>
              <a:t>a,b</a:t>
            </a:r>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main() {fun(1,2);}</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61</a:t>
            </a:fld>
            <a:endParaRPr lang="en-US" altLang="zh-CN" dirty="0"/>
          </a:p>
        </p:txBody>
      </p:sp>
      <p:sp>
        <p:nvSpPr>
          <p:cNvPr id="11" name="矩形 10"/>
          <p:cNvSpPr/>
          <p:nvPr/>
        </p:nvSpPr>
        <p:spPr>
          <a:xfrm>
            <a:off x="251520" y="2636912"/>
            <a:ext cx="4968552" cy="2308324"/>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B) 	template &lt;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T1, </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T2&gt;</a:t>
            </a:r>
          </a:p>
          <a:p>
            <a:r>
              <a:rPr lang="en-US" altLang="zh-CN" dirty="0">
                <a:latin typeface="Times New Roman" pitchFamily="18" charset="0"/>
                <a:ea typeface="STKaiti" charset="-122"/>
                <a:cs typeface="Times New Roman" pitchFamily="18" charset="0"/>
              </a:rPr>
              <a:t>	class Test{</a:t>
            </a:r>
          </a:p>
          <a:p>
            <a:r>
              <a:rPr lang="en-US" altLang="zh-CN" dirty="0">
                <a:latin typeface="Times New Roman" pitchFamily="18" charset="0"/>
                <a:ea typeface="STKaiti" charset="-122"/>
                <a:cs typeface="Times New Roman" pitchFamily="18" charset="0"/>
              </a:rPr>
              <a:t>	public:</a:t>
            </a:r>
          </a:p>
          <a:p>
            <a:r>
              <a:rPr lang="en-US" altLang="zh-CN" dirty="0">
                <a:latin typeface="Times New Roman" pitchFamily="18" charset="0"/>
                <a:ea typeface="STKaiti" charset="-122"/>
                <a:cs typeface="Times New Roman" pitchFamily="18" charset="0"/>
              </a:rPr>
              <a:t>		T1 </a:t>
            </a:r>
            <a:r>
              <a:rPr lang="en-US" altLang="zh-CN" dirty="0" err="1">
                <a:latin typeface="Times New Roman" pitchFamily="18" charset="0"/>
                <a:ea typeface="STKaiti" charset="-122"/>
                <a:cs typeface="Times New Roman" pitchFamily="18" charset="0"/>
              </a:rPr>
              <a:t>funA</a:t>
            </a:r>
            <a:r>
              <a:rPr lang="en-US" altLang="zh-CN" dirty="0">
                <a:latin typeface="Times New Roman" pitchFamily="18" charset="0"/>
                <a:ea typeface="STKaiti" charset="-122"/>
                <a:cs typeface="Times New Roman" pitchFamily="18" charset="0"/>
              </a:rPr>
              <a:t>(T1 a);</a:t>
            </a:r>
          </a:p>
          <a:p>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template &lt;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T1, </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T2&gt;</a:t>
            </a:r>
          </a:p>
          <a:p>
            <a:r>
              <a:rPr lang="en-US" altLang="zh-CN" dirty="0">
                <a:latin typeface="Times New Roman" pitchFamily="18" charset="0"/>
                <a:ea typeface="STKaiti" charset="-122"/>
                <a:cs typeface="Times New Roman" pitchFamily="18" charset="0"/>
              </a:rPr>
              <a:t>	T1 Test&lt;T1, T2&gt;::</a:t>
            </a:r>
            <a:r>
              <a:rPr lang="en-US" altLang="zh-CN" dirty="0" err="1">
                <a:latin typeface="Times New Roman" pitchFamily="18" charset="0"/>
                <a:ea typeface="STKaiti" charset="-122"/>
                <a:cs typeface="Times New Roman" pitchFamily="18" charset="0"/>
              </a:rPr>
              <a:t>funA</a:t>
            </a:r>
            <a:r>
              <a:rPr lang="en-US" altLang="zh-CN" dirty="0">
                <a:latin typeface="Times New Roman" pitchFamily="18" charset="0"/>
                <a:ea typeface="STKaiti" charset="-122"/>
                <a:cs typeface="Times New Roman" pitchFamily="18" charset="0"/>
              </a:rPr>
              <a:t>(T1 a){return a;}</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main() {Test&lt;</a:t>
            </a:r>
            <a:r>
              <a:rPr lang="en-US" altLang="zh-CN" dirty="0" err="1">
                <a:latin typeface="Times New Roman" pitchFamily="18" charset="0"/>
                <a:ea typeface="STKaiti" charset="-122"/>
                <a:cs typeface="Times New Roman" pitchFamily="18" charset="0"/>
              </a:rPr>
              <a:t>int,int</a:t>
            </a:r>
            <a:r>
              <a:rPr lang="en-US" altLang="zh-CN" dirty="0">
                <a:latin typeface="Times New Roman" pitchFamily="18" charset="0"/>
                <a:ea typeface="STKaiti" charset="-122"/>
                <a:cs typeface="Times New Roman" pitchFamily="18" charset="0"/>
              </a:rPr>
              <a:t>&gt; a; </a:t>
            </a:r>
            <a:r>
              <a:rPr lang="en-US" altLang="zh-CN" dirty="0" err="1">
                <a:latin typeface="Times New Roman" pitchFamily="18" charset="0"/>
                <a:ea typeface="STKaiti" charset="-122"/>
                <a:cs typeface="Times New Roman" pitchFamily="18" charset="0"/>
              </a:rPr>
              <a:t>a.funA</a:t>
            </a:r>
            <a:r>
              <a:rPr lang="en-US" altLang="zh-CN" dirty="0">
                <a:latin typeface="Times New Roman" pitchFamily="18" charset="0"/>
                <a:ea typeface="STKaiti" charset="-122"/>
                <a:cs typeface="Times New Roman" pitchFamily="18" charset="0"/>
              </a:rPr>
              <a:t>(3);}</a:t>
            </a:r>
          </a:p>
        </p:txBody>
      </p:sp>
      <p:sp>
        <p:nvSpPr>
          <p:cNvPr id="12" name="矩形 11"/>
          <p:cNvSpPr/>
          <p:nvPr/>
        </p:nvSpPr>
        <p:spPr>
          <a:xfrm>
            <a:off x="251520" y="5013176"/>
            <a:ext cx="5400600" cy="1754326"/>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C) 	class Test{</a:t>
            </a:r>
          </a:p>
          <a:p>
            <a:r>
              <a:rPr lang="en-US" altLang="zh-CN" dirty="0">
                <a:latin typeface="Times New Roman" pitchFamily="18" charset="0"/>
                <a:ea typeface="STKaiti" charset="-122"/>
                <a:cs typeface="Times New Roman" pitchFamily="18" charset="0"/>
              </a:rPr>
              <a:t>	public:</a:t>
            </a:r>
          </a:p>
          <a:p>
            <a:r>
              <a:rPr lang="en-US" altLang="zh-CN" dirty="0">
                <a:latin typeface="Times New Roman" pitchFamily="18" charset="0"/>
                <a:ea typeface="STKaiti" charset="-122"/>
                <a:cs typeface="Times New Roman" pitchFamily="18" charset="0"/>
              </a:rPr>
              <a:t>		template&lt;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T&gt;</a:t>
            </a:r>
          </a:p>
          <a:p>
            <a:r>
              <a:rPr lang="en-US" altLang="zh-CN" dirty="0">
                <a:latin typeface="Times New Roman" pitchFamily="18" charset="0"/>
                <a:ea typeface="STKaiti" charset="-122"/>
                <a:cs typeface="Times New Roman" pitchFamily="18" charset="0"/>
              </a:rPr>
              <a:t>		void fun(T item){</a:t>
            </a:r>
            <a:r>
              <a:rPr lang="en-US" altLang="zh-CN" dirty="0" err="1">
                <a:latin typeface="Times New Roman" pitchFamily="18" charset="0"/>
                <a:ea typeface="STKaiti" charset="-122"/>
                <a:cs typeface="Times New Roman" pitchFamily="18" charset="0"/>
              </a:rPr>
              <a:t>cout</a:t>
            </a:r>
            <a:r>
              <a:rPr lang="en-US" altLang="zh-CN" dirty="0">
                <a:latin typeface="Times New Roman" pitchFamily="18" charset="0"/>
                <a:ea typeface="STKaiti" charset="-122"/>
                <a:cs typeface="Times New Roman" pitchFamily="18" charset="0"/>
              </a:rPr>
              <a:t>&lt;&lt;item&lt;&lt;</a:t>
            </a:r>
            <a:r>
              <a:rPr lang="en-US" altLang="zh-CN" dirty="0" err="1">
                <a:latin typeface="Times New Roman" pitchFamily="18" charset="0"/>
                <a:ea typeface="STKaiti" charset="-122"/>
                <a:cs typeface="Times New Roman" pitchFamily="18" charset="0"/>
              </a:rPr>
              <a:t>endl</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main(){Test a; </a:t>
            </a:r>
            <a:r>
              <a:rPr lang="en-US" altLang="zh-CN" dirty="0" err="1">
                <a:latin typeface="Times New Roman" pitchFamily="18" charset="0"/>
                <a:ea typeface="STKaiti" charset="-122"/>
                <a:cs typeface="Times New Roman" pitchFamily="18" charset="0"/>
              </a:rPr>
              <a:t>a.fun</a:t>
            </a:r>
            <a:r>
              <a:rPr lang="en-US" altLang="zh-CN" dirty="0">
                <a:latin typeface="Times New Roman" pitchFamily="18" charset="0"/>
                <a:ea typeface="STKaiti" charset="-122"/>
                <a:cs typeface="Times New Roman" pitchFamily="18" charset="0"/>
              </a:rPr>
              <a:t>(3);}</a:t>
            </a:r>
          </a:p>
        </p:txBody>
      </p:sp>
      <p:sp>
        <p:nvSpPr>
          <p:cNvPr id="13" name="矩形 12"/>
          <p:cNvSpPr/>
          <p:nvPr/>
        </p:nvSpPr>
        <p:spPr>
          <a:xfrm>
            <a:off x="5379078" y="1514400"/>
            <a:ext cx="3153362" cy="5078313"/>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D) 	</a:t>
            </a:r>
            <a:r>
              <a:rPr lang="en-US" altLang="zh-CN" b="1" dirty="0" err="1">
                <a:latin typeface="Times New Roman" pitchFamily="18" charset="0"/>
                <a:ea typeface="STKaiti" charset="-122"/>
                <a:cs typeface="Times New Roman" pitchFamily="18" charset="0"/>
              </a:rPr>
              <a:t>Test.h</a:t>
            </a:r>
            <a:endParaRPr lang="en-US" altLang="zh-CN" b="1" dirty="0">
              <a:latin typeface="Times New Roman" pitchFamily="18" charset="0"/>
              <a:ea typeface="STKaiti" charset="-122"/>
              <a:cs typeface="Times New Roman" pitchFamily="18" charset="0"/>
            </a:endParaRPr>
          </a:p>
          <a:p>
            <a:r>
              <a:rPr lang="en-US" altLang="zh-CN" dirty="0">
                <a:latin typeface="Times New Roman" pitchFamily="18" charset="0"/>
                <a:ea typeface="STKaiti" charset="-122"/>
                <a:cs typeface="Times New Roman" pitchFamily="18" charset="0"/>
              </a:rPr>
              <a:t>	template&lt;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T&gt;</a:t>
            </a:r>
          </a:p>
          <a:p>
            <a:r>
              <a:rPr lang="en-US" altLang="zh-CN" dirty="0">
                <a:latin typeface="Times New Roman" pitchFamily="18" charset="0"/>
                <a:ea typeface="STKaiti" charset="-122"/>
                <a:cs typeface="Times New Roman" pitchFamily="18" charset="0"/>
              </a:rPr>
              <a:t>	class Test {</a:t>
            </a:r>
          </a:p>
          <a:p>
            <a:r>
              <a:rPr lang="en-US" altLang="zh-CN" dirty="0">
                <a:latin typeface="Times New Roman" pitchFamily="18" charset="0"/>
                <a:ea typeface="STKaiti" charset="-122"/>
                <a:cs typeface="Times New Roman" pitchFamily="18" charset="0"/>
              </a:rPr>
              <a:t>	public:</a:t>
            </a:r>
          </a:p>
          <a:p>
            <a:r>
              <a:rPr lang="en-US" altLang="zh-CN" dirty="0">
                <a:latin typeface="Times New Roman" pitchFamily="18" charset="0"/>
                <a:ea typeface="STKaiti" charset="-122"/>
                <a:cs typeface="Times New Roman" pitchFamily="18" charset="0"/>
              </a:rPr>
              <a:t>		void print(T x);</a:t>
            </a:r>
          </a:p>
          <a:p>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a:t>
            </a:r>
            <a:r>
              <a:rPr lang="en-US" altLang="zh-CN" b="1" dirty="0">
                <a:latin typeface="Times New Roman" pitchFamily="18" charset="0"/>
                <a:ea typeface="STKaiti" charset="-122"/>
                <a:cs typeface="Times New Roman" pitchFamily="18" charset="0"/>
              </a:rPr>
              <a:t>Test.cpp</a:t>
            </a:r>
          </a:p>
          <a:p>
            <a:r>
              <a:rPr lang="en-US" altLang="zh-CN" dirty="0">
                <a:latin typeface="Times New Roman" pitchFamily="18" charset="0"/>
                <a:ea typeface="STKaiti" charset="-122"/>
                <a:cs typeface="Times New Roman" pitchFamily="18" charset="0"/>
              </a:rPr>
              <a:t>	#include “</a:t>
            </a:r>
            <a:r>
              <a:rPr lang="en-US" altLang="zh-CN" dirty="0" err="1">
                <a:latin typeface="Times New Roman" pitchFamily="18" charset="0"/>
                <a:ea typeface="STKaiti" charset="-122"/>
                <a:cs typeface="Times New Roman" pitchFamily="18" charset="0"/>
              </a:rPr>
              <a:t>Test.h</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	template&lt;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T&gt;</a:t>
            </a:r>
          </a:p>
          <a:p>
            <a:r>
              <a:rPr lang="en-US" altLang="zh-CN" dirty="0">
                <a:latin typeface="Times New Roman" pitchFamily="18" charset="0"/>
                <a:ea typeface="STKaiti" charset="-122"/>
                <a:cs typeface="Times New Roman" pitchFamily="18" charset="0"/>
              </a:rPr>
              <a:t>	void Test&lt;T&gt;::print(T x){</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cout</a:t>
            </a:r>
            <a:r>
              <a:rPr lang="en-US" altLang="zh-CN" dirty="0">
                <a:latin typeface="Times New Roman" pitchFamily="18" charset="0"/>
                <a:ea typeface="STKaiti" charset="-122"/>
                <a:cs typeface="Times New Roman" pitchFamily="18" charset="0"/>
              </a:rPr>
              <a:t> &lt;&lt; x &lt;&lt; </a:t>
            </a:r>
            <a:r>
              <a:rPr lang="en-US" altLang="zh-CN" dirty="0" err="1">
                <a:latin typeface="Times New Roman" pitchFamily="18" charset="0"/>
                <a:ea typeface="STKaiti" charset="-122"/>
                <a:cs typeface="Times New Roman" pitchFamily="18" charset="0"/>
              </a:rPr>
              <a:t>endl</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a:t>
            </a:r>
            <a:r>
              <a:rPr lang="en-US" altLang="zh-CN" b="1" dirty="0">
                <a:latin typeface="Times New Roman" pitchFamily="18" charset="0"/>
                <a:ea typeface="STKaiti" charset="-122"/>
                <a:cs typeface="Times New Roman" pitchFamily="18" charset="0"/>
              </a:rPr>
              <a:t>main.cpp</a:t>
            </a:r>
          </a:p>
          <a:p>
            <a:r>
              <a:rPr lang="en-US" altLang="zh-CN" dirty="0">
                <a:latin typeface="Times New Roman" pitchFamily="18" charset="0"/>
                <a:ea typeface="STKaiti" charset="-122"/>
                <a:cs typeface="Times New Roman" pitchFamily="18" charset="0"/>
              </a:rPr>
              <a:t>	#include “</a:t>
            </a:r>
            <a:r>
              <a:rPr lang="en-US" altLang="zh-CN" dirty="0" err="1">
                <a:latin typeface="Times New Roman" pitchFamily="18" charset="0"/>
                <a:ea typeface="STKaiti" charset="-122"/>
                <a:cs typeface="Times New Roman" pitchFamily="18" charset="0"/>
              </a:rPr>
              <a:t>Test.h</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main(){</a:t>
            </a:r>
          </a:p>
          <a:p>
            <a:r>
              <a:rPr lang="en-US" altLang="zh-CN" dirty="0">
                <a:latin typeface="Times New Roman" pitchFamily="18" charset="0"/>
                <a:ea typeface="STKaiti" charset="-122"/>
                <a:cs typeface="Times New Roman" pitchFamily="18" charset="0"/>
              </a:rPr>
              <a:t>		Test&lt;</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&gt; object;</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object.print</a:t>
            </a:r>
            <a:r>
              <a:rPr lang="en-US" altLang="zh-CN" dirty="0">
                <a:latin typeface="Times New Roman" pitchFamily="18" charset="0"/>
                <a:ea typeface="STKaiti" charset="-122"/>
                <a:cs typeface="Times New Roman" pitchFamily="18" charset="0"/>
              </a:rPr>
              <a:t>(4);</a:t>
            </a:r>
          </a:p>
          <a:p>
            <a:r>
              <a:rPr lang="en-US" altLang="zh-CN" dirty="0">
                <a:latin typeface="Times New Roman" pitchFamily="18" charset="0"/>
                <a:ea typeface="STKaiti" charset="-122"/>
                <a:cs typeface="Times New Roman" pitchFamily="18" charset="0"/>
              </a:rPr>
              <a:t>	}</a:t>
            </a:r>
          </a:p>
        </p:txBody>
      </p:sp>
      <p:cxnSp>
        <p:nvCxnSpPr>
          <p:cNvPr id="14" name="直接连接符 13"/>
          <p:cNvCxnSpPr/>
          <p:nvPr/>
        </p:nvCxnSpPr>
        <p:spPr>
          <a:xfrm>
            <a:off x="5220072" y="1514401"/>
            <a:ext cx="0" cy="525310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07504" y="2636912"/>
            <a:ext cx="4858100" cy="0"/>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6056" y="5013176"/>
            <a:ext cx="4869548" cy="0"/>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9120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052736"/>
            <a:ext cx="8928992" cy="461665"/>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01</a:t>
            </a:r>
            <a:r>
              <a:rPr kumimoji="1" lang="zh-CN" altLang="en-US" sz="2400" dirty="0">
                <a:latin typeface="微软雅黑" panose="020B0503020204020204" pitchFamily="34" charset="-122"/>
                <a:ea typeface="微软雅黑" panose="020B0503020204020204" pitchFamily="34" charset="-122"/>
                <a:cs typeface="STKaiti" charset="-122"/>
              </a:rPr>
              <a:t>、下列关于模板的用法正确的是 </a:t>
            </a:r>
            <a:r>
              <a:rPr kumimoji="1" lang="en-US" altLang="zh-CN" sz="2400" dirty="0">
                <a:latin typeface="微软雅黑" panose="020B0503020204020204" pitchFamily="34" charset="-122"/>
                <a:ea typeface="微软雅黑" panose="020B0503020204020204" pitchFamily="34" charset="-122"/>
                <a:cs typeface="STKaiti" charset="-122"/>
              </a:rPr>
              <a:t>[</a:t>
            </a:r>
            <a:r>
              <a:rPr kumimoji="1" lang="en-US" altLang="zh-CN" sz="2400" b="1" dirty="0">
                <a:solidFill>
                  <a:srgbClr val="FF0000"/>
                </a:solidFill>
                <a:latin typeface="微软雅黑" panose="020B0503020204020204" pitchFamily="34" charset="-122"/>
                <a:ea typeface="微软雅黑" panose="020B0503020204020204" pitchFamily="34" charset="-122"/>
                <a:cs typeface="STKaiti" charset="-122"/>
              </a:rPr>
              <a:t>ABC</a:t>
            </a:r>
            <a:r>
              <a:rPr kumimoji="1" lang="en-US" altLang="zh-CN" sz="2400" dirty="0">
                <a:latin typeface="微软雅黑" panose="020B0503020204020204" pitchFamily="34" charset="-122"/>
                <a:ea typeface="微软雅黑" panose="020B0503020204020204" pitchFamily="34" charset="-122"/>
                <a:cs typeface="STKaiti" charset="-122"/>
              </a:rPr>
              <a:t>]</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模板与</a:t>
            </a:r>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：复习题</a:t>
            </a:r>
          </a:p>
        </p:txBody>
      </p:sp>
      <p:sp>
        <p:nvSpPr>
          <p:cNvPr id="7" name="矩形 6"/>
          <p:cNvSpPr/>
          <p:nvPr/>
        </p:nvSpPr>
        <p:spPr>
          <a:xfrm>
            <a:off x="251520" y="1412776"/>
            <a:ext cx="5400600" cy="1200329"/>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A) 	template &lt;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T&gt; </a:t>
            </a:r>
            <a:r>
              <a:rPr lang="en-US" altLang="zh-CN" dirty="0">
                <a:solidFill>
                  <a:srgbClr val="FF0000"/>
                </a:solidFill>
                <a:latin typeface="Times New Roman" pitchFamily="18" charset="0"/>
                <a:ea typeface="STKaiti" charset="-122"/>
                <a:cs typeface="Times New Roman" pitchFamily="18" charset="0"/>
              </a:rPr>
              <a:t>//</a:t>
            </a:r>
            <a:r>
              <a:rPr lang="zh-CN" altLang="en-US" dirty="0">
                <a:solidFill>
                  <a:srgbClr val="FF0000"/>
                </a:solidFill>
                <a:latin typeface="Times New Roman" pitchFamily="18" charset="0"/>
                <a:ea typeface="STKaiti" charset="-122"/>
                <a:cs typeface="Times New Roman" pitchFamily="18" charset="0"/>
              </a:rPr>
              <a:t>函数模板</a:t>
            </a:r>
            <a:endParaRPr lang="en-US" altLang="zh-CN" dirty="0">
              <a:latin typeface="Times New Roman" pitchFamily="18" charset="0"/>
              <a:ea typeface="STKaiti" charset="-122"/>
              <a:cs typeface="Times New Roman" pitchFamily="18" charset="0"/>
            </a:endParaRPr>
          </a:p>
          <a:p>
            <a:r>
              <a:rPr lang="en-US" altLang="zh-CN" dirty="0">
                <a:latin typeface="Times New Roman" pitchFamily="18" charset="0"/>
                <a:ea typeface="STKaiti" charset="-122"/>
                <a:cs typeface="Times New Roman" pitchFamily="18" charset="0"/>
              </a:rPr>
              <a:t>	double add(T x, T y) {return </a:t>
            </a:r>
            <a:r>
              <a:rPr lang="en-US" altLang="zh-CN" dirty="0" err="1">
                <a:latin typeface="Times New Roman" pitchFamily="18" charset="0"/>
                <a:ea typeface="STKaiti" charset="-122"/>
                <a:cs typeface="Times New Roman" pitchFamily="18" charset="0"/>
              </a:rPr>
              <a:t>x+y</a:t>
            </a:r>
            <a:r>
              <a:rPr lang="en-US" altLang="zh-CN" dirty="0">
                <a:latin typeface="Times New Roman" pitchFamily="18" charset="0"/>
                <a:ea typeface="STKaiti" charset="-122"/>
                <a:cs typeface="Times New Roman" pitchFamily="18" charset="0"/>
              </a:rPr>
              <a:t>;}</a:t>
            </a:r>
            <a:endParaRPr lang="en-US" altLang="zh-CN" dirty="0">
              <a:solidFill>
                <a:srgbClr val="FF0000"/>
              </a:solidFill>
              <a:latin typeface="Times New Roman" pitchFamily="18" charset="0"/>
              <a:ea typeface="STKaiti" charset="-122"/>
              <a:cs typeface="Times New Roman" pitchFamily="18" charset="0"/>
            </a:endParaRPr>
          </a:p>
          <a:p>
            <a:r>
              <a:rPr lang="en-US" altLang="zh-CN" dirty="0">
                <a:latin typeface="Times New Roman" pitchFamily="18" charset="0"/>
                <a:ea typeface="STKaiti" charset="-122"/>
                <a:cs typeface="Times New Roman" pitchFamily="18" charset="0"/>
              </a:rPr>
              <a:t>	void fun(</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a,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b) { double c = add(</a:t>
            </a:r>
            <a:r>
              <a:rPr lang="en-US" altLang="zh-CN" dirty="0" err="1">
                <a:latin typeface="Times New Roman" pitchFamily="18" charset="0"/>
                <a:ea typeface="STKaiti" charset="-122"/>
                <a:cs typeface="Times New Roman" pitchFamily="18" charset="0"/>
              </a:rPr>
              <a:t>a,b</a:t>
            </a:r>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main() {fun(1,2);}</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62</a:t>
            </a:fld>
            <a:endParaRPr lang="en-US" altLang="zh-CN" dirty="0"/>
          </a:p>
        </p:txBody>
      </p:sp>
      <p:sp>
        <p:nvSpPr>
          <p:cNvPr id="11" name="矩形 10"/>
          <p:cNvSpPr/>
          <p:nvPr/>
        </p:nvSpPr>
        <p:spPr>
          <a:xfrm>
            <a:off x="251520" y="2636912"/>
            <a:ext cx="5127558" cy="2308324"/>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B) 	template &lt;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T1&gt; </a:t>
            </a:r>
            <a:r>
              <a:rPr lang="en-US" altLang="zh-CN" dirty="0">
                <a:solidFill>
                  <a:srgbClr val="FF0000"/>
                </a:solidFill>
                <a:latin typeface="Times New Roman" pitchFamily="18" charset="0"/>
                <a:ea typeface="STKaiti" charset="-122"/>
                <a:cs typeface="Times New Roman" pitchFamily="18" charset="0"/>
              </a:rPr>
              <a:t>//</a:t>
            </a:r>
            <a:r>
              <a:rPr lang="zh-CN" altLang="en-US" dirty="0">
                <a:solidFill>
                  <a:srgbClr val="FF0000"/>
                </a:solidFill>
                <a:latin typeface="Times New Roman" pitchFamily="18" charset="0"/>
                <a:ea typeface="STKaiti" charset="-122"/>
                <a:cs typeface="Times New Roman" pitchFamily="18" charset="0"/>
              </a:rPr>
              <a:t>类模板</a:t>
            </a:r>
            <a:endParaRPr lang="en-US" altLang="zh-CN" dirty="0">
              <a:latin typeface="Times New Roman" pitchFamily="18" charset="0"/>
              <a:ea typeface="STKaiti" charset="-122"/>
              <a:cs typeface="Times New Roman" pitchFamily="18" charset="0"/>
            </a:endParaRPr>
          </a:p>
          <a:p>
            <a:r>
              <a:rPr lang="en-US" altLang="zh-CN" dirty="0">
                <a:latin typeface="Times New Roman" pitchFamily="18" charset="0"/>
                <a:ea typeface="STKaiti" charset="-122"/>
                <a:cs typeface="Times New Roman" pitchFamily="18" charset="0"/>
              </a:rPr>
              <a:t>	class Test{</a:t>
            </a:r>
          </a:p>
          <a:p>
            <a:r>
              <a:rPr lang="en-US" altLang="zh-CN" dirty="0">
                <a:latin typeface="Times New Roman" pitchFamily="18" charset="0"/>
                <a:ea typeface="STKaiti" charset="-122"/>
                <a:cs typeface="Times New Roman" pitchFamily="18" charset="0"/>
              </a:rPr>
              <a:t>	public:</a:t>
            </a:r>
          </a:p>
          <a:p>
            <a:r>
              <a:rPr lang="en-US" altLang="zh-CN" dirty="0">
                <a:latin typeface="Times New Roman" pitchFamily="18" charset="0"/>
                <a:ea typeface="STKaiti" charset="-122"/>
                <a:cs typeface="Times New Roman" pitchFamily="18" charset="0"/>
              </a:rPr>
              <a:t>		T1 </a:t>
            </a:r>
            <a:r>
              <a:rPr lang="en-US" altLang="zh-CN" dirty="0" err="1">
                <a:latin typeface="Times New Roman" pitchFamily="18" charset="0"/>
                <a:ea typeface="STKaiti" charset="-122"/>
                <a:cs typeface="Times New Roman" pitchFamily="18" charset="0"/>
              </a:rPr>
              <a:t>funA</a:t>
            </a:r>
            <a:r>
              <a:rPr lang="en-US" altLang="zh-CN" dirty="0">
                <a:latin typeface="Times New Roman" pitchFamily="18" charset="0"/>
                <a:ea typeface="STKaiti" charset="-122"/>
                <a:cs typeface="Times New Roman" pitchFamily="18" charset="0"/>
              </a:rPr>
              <a:t>(T1 a); </a:t>
            </a:r>
          </a:p>
          <a:p>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template &lt;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T1&gt;</a:t>
            </a:r>
          </a:p>
          <a:p>
            <a:r>
              <a:rPr lang="en-US" altLang="zh-CN" dirty="0">
                <a:latin typeface="Times New Roman" pitchFamily="18" charset="0"/>
                <a:ea typeface="STKaiti" charset="-122"/>
                <a:cs typeface="Times New Roman" pitchFamily="18" charset="0"/>
              </a:rPr>
              <a:t>	T1 Test&lt;T1&gt;::</a:t>
            </a:r>
            <a:r>
              <a:rPr lang="en-US" altLang="zh-CN" dirty="0" err="1">
                <a:latin typeface="Times New Roman" pitchFamily="18" charset="0"/>
                <a:ea typeface="STKaiti" charset="-122"/>
                <a:cs typeface="Times New Roman" pitchFamily="18" charset="0"/>
              </a:rPr>
              <a:t>funA</a:t>
            </a:r>
            <a:r>
              <a:rPr lang="en-US" altLang="zh-CN" dirty="0">
                <a:latin typeface="Times New Roman" pitchFamily="18" charset="0"/>
                <a:ea typeface="STKaiti" charset="-122"/>
                <a:cs typeface="Times New Roman" pitchFamily="18" charset="0"/>
              </a:rPr>
              <a:t>(T1 a){return a;}</a:t>
            </a:r>
            <a:r>
              <a:rPr lang="en-US" altLang="zh-CN" dirty="0">
                <a:solidFill>
                  <a:srgbClr val="FF0000"/>
                </a:solidFill>
                <a:latin typeface="Times New Roman" pitchFamily="18" charset="0"/>
                <a:ea typeface="STKaiti" charset="-122"/>
                <a:cs typeface="Times New Roman" pitchFamily="18" charset="0"/>
              </a:rPr>
              <a:t>//</a:t>
            </a:r>
            <a:r>
              <a:rPr lang="zh-CN" altLang="en-US" dirty="0">
                <a:solidFill>
                  <a:srgbClr val="FF0000"/>
                </a:solidFill>
                <a:latin typeface="Times New Roman" pitchFamily="18" charset="0"/>
                <a:ea typeface="STKaiti" charset="-122"/>
                <a:cs typeface="Times New Roman" pitchFamily="18" charset="0"/>
              </a:rPr>
              <a:t>类外定义</a:t>
            </a:r>
            <a:endParaRPr lang="en-US" altLang="zh-CN" dirty="0">
              <a:solidFill>
                <a:srgbClr val="FF0000"/>
              </a:solidFill>
              <a:latin typeface="Times New Roman" pitchFamily="18" charset="0"/>
              <a:ea typeface="STKaiti" charset="-122"/>
              <a:cs typeface="Times New Roman" pitchFamily="18" charset="0"/>
            </a:endParaRP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main() {Test&lt;</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&gt; a; </a:t>
            </a:r>
            <a:r>
              <a:rPr lang="en-US" altLang="zh-CN" dirty="0" err="1">
                <a:latin typeface="Times New Roman" pitchFamily="18" charset="0"/>
                <a:ea typeface="STKaiti" charset="-122"/>
                <a:cs typeface="Times New Roman" pitchFamily="18" charset="0"/>
              </a:rPr>
              <a:t>a.funA</a:t>
            </a:r>
            <a:r>
              <a:rPr lang="en-US" altLang="zh-CN" dirty="0">
                <a:latin typeface="Times New Roman" pitchFamily="18" charset="0"/>
                <a:ea typeface="STKaiti" charset="-122"/>
                <a:cs typeface="Times New Roman" pitchFamily="18" charset="0"/>
              </a:rPr>
              <a:t>(3);}</a:t>
            </a:r>
          </a:p>
        </p:txBody>
      </p:sp>
      <p:sp>
        <p:nvSpPr>
          <p:cNvPr id="12" name="矩形 11"/>
          <p:cNvSpPr/>
          <p:nvPr/>
        </p:nvSpPr>
        <p:spPr>
          <a:xfrm>
            <a:off x="251520" y="5013176"/>
            <a:ext cx="5400600" cy="1754326"/>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C) 	class Test{</a:t>
            </a:r>
          </a:p>
          <a:p>
            <a:r>
              <a:rPr lang="en-US" altLang="zh-CN" dirty="0">
                <a:latin typeface="Times New Roman" pitchFamily="18" charset="0"/>
                <a:ea typeface="STKaiti" charset="-122"/>
                <a:cs typeface="Times New Roman" pitchFamily="18" charset="0"/>
              </a:rPr>
              <a:t>	public:</a:t>
            </a:r>
          </a:p>
          <a:p>
            <a:r>
              <a:rPr lang="en-US" altLang="zh-CN" dirty="0">
                <a:latin typeface="Times New Roman" pitchFamily="18" charset="0"/>
                <a:ea typeface="STKaiti" charset="-122"/>
                <a:cs typeface="Times New Roman" pitchFamily="18" charset="0"/>
              </a:rPr>
              <a:t>		template&lt;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T&gt; </a:t>
            </a:r>
            <a:r>
              <a:rPr lang="en-US" altLang="zh-CN" dirty="0">
                <a:solidFill>
                  <a:srgbClr val="FF0000"/>
                </a:solidFill>
                <a:latin typeface="Times New Roman" pitchFamily="18" charset="0"/>
                <a:ea typeface="STKaiti" charset="-122"/>
                <a:cs typeface="Times New Roman" pitchFamily="18" charset="0"/>
              </a:rPr>
              <a:t>//</a:t>
            </a:r>
            <a:r>
              <a:rPr lang="zh-CN" altLang="en-US" dirty="0">
                <a:solidFill>
                  <a:srgbClr val="FF0000"/>
                </a:solidFill>
                <a:latin typeface="Times New Roman" pitchFamily="18" charset="0"/>
                <a:ea typeface="STKaiti" charset="-122"/>
                <a:cs typeface="Times New Roman" pitchFamily="18" charset="0"/>
              </a:rPr>
              <a:t>成员函数模板</a:t>
            </a:r>
            <a:endParaRPr lang="en-US" altLang="zh-CN" dirty="0">
              <a:solidFill>
                <a:srgbClr val="FF0000"/>
              </a:solidFill>
              <a:latin typeface="Times New Roman" pitchFamily="18" charset="0"/>
              <a:ea typeface="STKaiti" charset="-122"/>
              <a:cs typeface="Times New Roman" pitchFamily="18" charset="0"/>
            </a:endParaRPr>
          </a:p>
          <a:p>
            <a:r>
              <a:rPr lang="en-US" altLang="zh-CN" dirty="0">
                <a:latin typeface="Times New Roman" pitchFamily="18" charset="0"/>
                <a:ea typeface="STKaiti" charset="-122"/>
                <a:cs typeface="Times New Roman" pitchFamily="18" charset="0"/>
              </a:rPr>
              <a:t>		void fun(T item){</a:t>
            </a:r>
            <a:r>
              <a:rPr lang="en-US" altLang="zh-CN" dirty="0" err="1">
                <a:latin typeface="Times New Roman" pitchFamily="18" charset="0"/>
                <a:ea typeface="STKaiti" charset="-122"/>
                <a:cs typeface="Times New Roman" pitchFamily="18" charset="0"/>
              </a:rPr>
              <a:t>cout</a:t>
            </a:r>
            <a:r>
              <a:rPr lang="en-US" altLang="zh-CN" dirty="0">
                <a:latin typeface="Times New Roman" pitchFamily="18" charset="0"/>
                <a:ea typeface="STKaiti" charset="-122"/>
                <a:cs typeface="Times New Roman" pitchFamily="18" charset="0"/>
              </a:rPr>
              <a:t>&lt;&lt;item&lt;&lt;</a:t>
            </a:r>
            <a:r>
              <a:rPr lang="en-US" altLang="zh-CN" dirty="0" err="1">
                <a:latin typeface="Times New Roman" pitchFamily="18" charset="0"/>
                <a:ea typeface="STKaiti" charset="-122"/>
                <a:cs typeface="Times New Roman" pitchFamily="18" charset="0"/>
              </a:rPr>
              <a:t>endl</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main(){Test a; </a:t>
            </a:r>
            <a:r>
              <a:rPr lang="en-US" altLang="zh-CN" dirty="0" err="1">
                <a:latin typeface="Times New Roman" pitchFamily="18" charset="0"/>
                <a:ea typeface="STKaiti" charset="-122"/>
                <a:cs typeface="Times New Roman" pitchFamily="18" charset="0"/>
              </a:rPr>
              <a:t>a.fun</a:t>
            </a:r>
            <a:r>
              <a:rPr lang="en-US" altLang="zh-CN" dirty="0">
                <a:latin typeface="Times New Roman" pitchFamily="18" charset="0"/>
                <a:ea typeface="STKaiti" charset="-122"/>
                <a:cs typeface="Times New Roman" pitchFamily="18" charset="0"/>
              </a:rPr>
              <a:t>(3);}</a:t>
            </a:r>
          </a:p>
        </p:txBody>
      </p:sp>
      <p:sp>
        <p:nvSpPr>
          <p:cNvPr id="13" name="矩形 12"/>
          <p:cNvSpPr/>
          <p:nvPr/>
        </p:nvSpPr>
        <p:spPr>
          <a:xfrm>
            <a:off x="5379078" y="1514400"/>
            <a:ext cx="3945450" cy="5355312"/>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D) 	</a:t>
            </a:r>
            <a:r>
              <a:rPr lang="en-US" altLang="zh-CN" b="1" dirty="0" err="1">
                <a:latin typeface="Times New Roman" pitchFamily="18" charset="0"/>
                <a:ea typeface="STKaiti" charset="-122"/>
                <a:cs typeface="Times New Roman" pitchFamily="18" charset="0"/>
              </a:rPr>
              <a:t>Test.h</a:t>
            </a:r>
            <a:endParaRPr lang="en-US" altLang="zh-CN" b="1" dirty="0">
              <a:latin typeface="Times New Roman" pitchFamily="18" charset="0"/>
              <a:ea typeface="STKaiti" charset="-122"/>
              <a:cs typeface="Times New Roman" pitchFamily="18" charset="0"/>
            </a:endParaRPr>
          </a:p>
          <a:p>
            <a:r>
              <a:rPr lang="en-US" altLang="zh-CN" dirty="0">
                <a:latin typeface="Times New Roman" pitchFamily="18" charset="0"/>
                <a:ea typeface="STKaiti" charset="-122"/>
                <a:cs typeface="Times New Roman" pitchFamily="18" charset="0"/>
              </a:rPr>
              <a:t>	template&lt;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T&gt;</a:t>
            </a:r>
          </a:p>
          <a:p>
            <a:r>
              <a:rPr lang="en-US" altLang="zh-CN" dirty="0">
                <a:latin typeface="Times New Roman" pitchFamily="18" charset="0"/>
                <a:ea typeface="STKaiti" charset="-122"/>
                <a:cs typeface="Times New Roman" pitchFamily="18" charset="0"/>
              </a:rPr>
              <a:t>	class Test {</a:t>
            </a:r>
          </a:p>
          <a:p>
            <a:r>
              <a:rPr lang="en-US" altLang="zh-CN" dirty="0">
                <a:latin typeface="Times New Roman" pitchFamily="18" charset="0"/>
                <a:ea typeface="STKaiti" charset="-122"/>
                <a:cs typeface="Times New Roman" pitchFamily="18" charset="0"/>
              </a:rPr>
              <a:t>	public:</a:t>
            </a:r>
          </a:p>
          <a:p>
            <a:r>
              <a:rPr lang="en-US" altLang="zh-CN" dirty="0">
                <a:latin typeface="Times New Roman" pitchFamily="18" charset="0"/>
                <a:ea typeface="STKaiti" charset="-122"/>
                <a:cs typeface="Times New Roman" pitchFamily="18" charset="0"/>
              </a:rPr>
              <a:t>		void print(T x);</a:t>
            </a:r>
          </a:p>
          <a:p>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a:t>
            </a:r>
            <a:r>
              <a:rPr lang="en-US" altLang="zh-CN" b="1" dirty="0">
                <a:latin typeface="Times New Roman" pitchFamily="18" charset="0"/>
                <a:ea typeface="STKaiti" charset="-122"/>
                <a:cs typeface="Times New Roman" pitchFamily="18" charset="0"/>
              </a:rPr>
              <a:t>Test.cpp </a:t>
            </a:r>
          </a:p>
          <a:p>
            <a:r>
              <a:rPr lang="en-US" altLang="zh-CN" b="1" dirty="0">
                <a:latin typeface="Times New Roman" pitchFamily="18" charset="0"/>
                <a:ea typeface="STKaiti" charset="-122"/>
                <a:cs typeface="Times New Roman" pitchFamily="18" charset="0"/>
              </a:rPr>
              <a:t>	</a:t>
            </a:r>
            <a:r>
              <a:rPr lang="en-US" altLang="zh-CN" dirty="0">
                <a:solidFill>
                  <a:srgbClr val="FF0000"/>
                </a:solidFill>
                <a:latin typeface="Times New Roman" pitchFamily="18" charset="0"/>
                <a:ea typeface="STKaiti" charset="-122"/>
                <a:cs typeface="Times New Roman" pitchFamily="18" charset="0"/>
              </a:rPr>
              <a:t>//</a:t>
            </a:r>
            <a:r>
              <a:rPr lang="zh-CN" altLang="en-US" dirty="0">
                <a:solidFill>
                  <a:srgbClr val="FF0000"/>
                </a:solidFill>
                <a:latin typeface="Times New Roman" pitchFamily="18" charset="0"/>
                <a:ea typeface="STKaiti" charset="-122"/>
                <a:cs typeface="Times New Roman" pitchFamily="18" charset="0"/>
              </a:rPr>
              <a:t>模板库必须在头文件中实现</a:t>
            </a:r>
            <a:endParaRPr lang="en-US" altLang="zh-CN" dirty="0">
              <a:solidFill>
                <a:srgbClr val="FF0000"/>
              </a:solidFill>
              <a:latin typeface="Times New Roman" pitchFamily="18" charset="0"/>
              <a:ea typeface="STKaiti" charset="-122"/>
              <a:cs typeface="Times New Roman" pitchFamily="18" charset="0"/>
            </a:endParaRPr>
          </a:p>
          <a:p>
            <a:r>
              <a:rPr lang="en-US" altLang="zh-CN" dirty="0">
                <a:latin typeface="Times New Roman" pitchFamily="18" charset="0"/>
                <a:ea typeface="STKaiti" charset="-122"/>
                <a:cs typeface="Times New Roman" pitchFamily="18" charset="0"/>
              </a:rPr>
              <a:t>	#include “</a:t>
            </a:r>
            <a:r>
              <a:rPr lang="en-US" altLang="zh-CN" dirty="0" err="1">
                <a:latin typeface="Times New Roman" pitchFamily="18" charset="0"/>
                <a:ea typeface="STKaiti" charset="-122"/>
                <a:cs typeface="Times New Roman" pitchFamily="18" charset="0"/>
              </a:rPr>
              <a:t>Test.h</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	template&lt;</a:t>
            </a:r>
            <a:r>
              <a:rPr lang="en-US" altLang="zh-CN" dirty="0" err="1">
                <a:latin typeface="Times New Roman" pitchFamily="18" charset="0"/>
                <a:ea typeface="STKaiti" charset="-122"/>
                <a:cs typeface="Times New Roman" pitchFamily="18" charset="0"/>
              </a:rPr>
              <a:t>typename</a:t>
            </a:r>
            <a:r>
              <a:rPr lang="en-US" altLang="zh-CN" dirty="0">
                <a:latin typeface="Times New Roman" pitchFamily="18" charset="0"/>
                <a:ea typeface="STKaiti" charset="-122"/>
                <a:cs typeface="Times New Roman" pitchFamily="18" charset="0"/>
              </a:rPr>
              <a:t> T&gt;</a:t>
            </a:r>
          </a:p>
          <a:p>
            <a:r>
              <a:rPr lang="en-US" altLang="zh-CN" dirty="0">
                <a:latin typeface="Times New Roman" pitchFamily="18" charset="0"/>
                <a:ea typeface="STKaiti" charset="-122"/>
                <a:cs typeface="Times New Roman" pitchFamily="18" charset="0"/>
              </a:rPr>
              <a:t>	void Test&lt;T&gt;::print(T x){</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cout</a:t>
            </a:r>
            <a:r>
              <a:rPr lang="en-US" altLang="zh-CN" dirty="0">
                <a:latin typeface="Times New Roman" pitchFamily="18" charset="0"/>
                <a:ea typeface="STKaiti" charset="-122"/>
                <a:cs typeface="Times New Roman" pitchFamily="18" charset="0"/>
              </a:rPr>
              <a:t> &lt;&lt; x &lt;&lt; </a:t>
            </a:r>
            <a:r>
              <a:rPr lang="en-US" altLang="zh-CN" dirty="0" err="1">
                <a:latin typeface="Times New Roman" pitchFamily="18" charset="0"/>
                <a:ea typeface="STKaiti" charset="-122"/>
                <a:cs typeface="Times New Roman" pitchFamily="18" charset="0"/>
              </a:rPr>
              <a:t>endl</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	}</a:t>
            </a:r>
          </a:p>
          <a:p>
            <a:r>
              <a:rPr lang="en-US" altLang="zh-CN" dirty="0">
                <a:latin typeface="Times New Roman" pitchFamily="18" charset="0"/>
                <a:ea typeface="STKaiti" charset="-122"/>
                <a:cs typeface="Times New Roman" pitchFamily="18" charset="0"/>
              </a:rPr>
              <a:t>	</a:t>
            </a:r>
            <a:r>
              <a:rPr lang="en-US" altLang="zh-CN" b="1" dirty="0">
                <a:latin typeface="Times New Roman" pitchFamily="18" charset="0"/>
                <a:ea typeface="STKaiti" charset="-122"/>
                <a:cs typeface="Times New Roman" pitchFamily="18" charset="0"/>
              </a:rPr>
              <a:t>main.cpp</a:t>
            </a:r>
          </a:p>
          <a:p>
            <a:r>
              <a:rPr lang="en-US" altLang="zh-CN" dirty="0">
                <a:latin typeface="Times New Roman" pitchFamily="18" charset="0"/>
                <a:ea typeface="STKaiti" charset="-122"/>
                <a:cs typeface="Times New Roman" pitchFamily="18" charset="0"/>
              </a:rPr>
              <a:t>	#include “</a:t>
            </a:r>
            <a:r>
              <a:rPr lang="en-US" altLang="zh-CN" dirty="0" err="1">
                <a:latin typeface="Times New Roman" pitchFamily="18" charset="0"/>
                <a:ea typeface="STKaiti" charset="-122"/>
                <a:cs typeface="Times New Roman" pitchFamily="18" charset="0"/>
              </a:rPr>
              <a:t>Test.h</a:t>
            </a:r>
            <a:r>
              <a:rPr lang="en-US" altLang="zh-CN" dirty="0">
                <a:latin typeface="Times New Roman" pitchFamily="18" charset="0"/>
                <a:ea typeface="STKaiti" charset="-122"/>
                <a:cs typeface="Times New Roman" pitchFamily="18" charset="0"/>
              </a:rPr>
              <a:t>”</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 main(){</a:t>
            </a:r>
          </a:p>
          <a:p>
            <a:r>
              <a:rPr lang="en-US" altLang="zh-CN" dirty="0">
                <a:latin typeface="Times New Roman" pitchFamily="18" charset="0"/>
                <a:ea typeface="STKaiti" charset="-122"/>
                <a:cs typeface="Times New Roman" pitchFamily="18" charset="0"/>
              </a:rPr>
              <a:t>		Test&lt;</a:t>
            </a:r>
            <a:r>
              <a:rPr lang="en-US" altLang="zh-CN" dirty="0" err="1">
                <a:latin typeface="Times New Roman" pitchFamily="18" charset="0"/>
                <a:ea typeface="STKaiti" charset="-122"/>
                <a:cs typeface="Times New Roman" pitchFamily="18" charset="0"/>
              </a:rPr>
              <a:t>int</a:t>
            </a:r>
            <a:r>
              <a:rPr lang="en-US" altLang="zh-CN" dirty="0">
                <a:latin typeface="Times New Roman" pitchFamily="18" charset="0"/>
                <a:ea typeface="STKaiti" charset="-122"/>
                <a:cs typeface="Times New Roman" pitchFamily="18" charset="0"/>
              </a:rPr>
              <a:t>&gt; object;</a:t>
            </a:r>
          </a:p>
          <a:p>
            <a:r>
              <a:rPr lang="en-US" altLang="zh-CN" dirty="0">
                <a:latin typeface="Times New Roman" pitchFamily="18" charset="0"/>
                <a:ea typeface="STKaiti" charset="-122"/>
                <a:cs typeface="Times New Roman" pitchFamily="18" charset="0"/>
              </a:rPr>
              <a:t>		</a:t>
            </a:r>
            <a:r>
              <a:rPr lang="en-US" altLang="zh-CN" dirty="0" err="1">
                <a:latin typeface="Times New Roman" pitchFamily="18" charset="0"/>
                <a:ea typeface="STKaiti" charset="-122"/>
                <a:cs typeface="Times New Roman" pitchFamily="18" charset="0"/>
              </a:rPr>
              <a:t>object.print</a:t>
            </a:r>
            <a:r>
              <a:rPr lang="en-US" altLang="zh-CN" dirty="0">
                <a:latin typeface="Times New Roman" pitchFamily="18" charset="0"/>
                <a:ea typeface="STKaiti" charset="-122"/>
                <a:cs typeface="Times New Roman" pitchFamily="18" charset="0"/>
              </a:rPr>
              <a:t>(4);</a:t>
            </a:r>
          </a:p>
          <a:p>
            <a:r>
              <a:rPr lang="en-US" altLang="zh-CN" dirty="0">
                <a:latin typeface="Times New Roman" pitchFamily="18" charset="0"/>
                <a:ea typeface="STKaiti" charset="-122"/>
                <a:cs typeface="Times New Roman" pitchFamily="18" charset="0"/>
              </a:rPr>
              <a:t>	}</a:t>
            </a:r>
          </a:p>
        </p:txBody>
      </p:sp>
      <p:cxnSp>
        <p:nvCxnSpPr>
          <p:cNvPr id="14" name="直接连接符 13"/>
          <p:cNvCxnSpPr/>
          <p:nvPr/>
        </p:nvCxnSpPr>
        <p:spPr>
          <a:xfrm>
            <a:off x="5292080" y="1514401"/>
            <a:ext cx="0" cy="525310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07504" y="2636912"/>
            <a:ext cx="4858100" cy="0"/>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6056" y="5013176"/>
            <a:ext cx="4869548" cy="0"/>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2459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052736"/>
            <a:ext cx="8928992" cy="461665"/>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02</a:t>
            </a:r>
            <a:r>
              <a:rPr kumimoji="1" lang="zh-CN" altLang="en-US" sz="2400" dirty="0">
                <a:latin typeface="微软雅黑" panose="020B0503020204020204" pitchFamily="34" charset="-122"/>
                <a:ea typeface="微软雅黑" panose="020B0503020204020204" pitchFamily="34" charset="-122"/>
                <a:cs typeface="STKaiti" charset="-122"/>
              </a:rPr>
              <a:t>、有如下程序段，则以下选项中哪一项不可能导致</a:t>
            </a:r>
            <a:r>
              <a:rPr kumimoji="1" lang="en-US" altLang="zh-CN" sz="2400" dirty="0">
                <a:latin typeface="微软雅黑" panose="020B0503020204020204" pitchFamily="34" charset="-122"/>
                <a:ea typeface="微软雅黑" panose="020B0503020204020204" pitchFamily="34" charset="-122"/>
                <a:cs typeface="STKaiti" charset="-122"/>
              </a:rPr>
              <a:t>it</a:t>
            </a:r>
            <a:r>
              <a:rPr kumimoji="1" lang="zh-CN" altLang="en-US" sz="2400" dirty="0">
                <a:latin typeface="微软雅黑" panose="020B0503020204020204" pitchFamily="34" charset="-122"/>
                <a:ea typeface="微软雅黑" panose="020B0503020204020204" pitchFamily="34" charset="-122"/>
                <a:cs typeface="STKaiti" charset="-122"/>
              </a:rPr>
              <a:t>失效 </a:t>
            </a:r>
            <a:r>
              <a:rPr kumimoji="1" lang="en-US" altLang="zh-CN" sz="2400" dirty="0">
                <a:latin typeface="微软雅黑" panose="020B0503020204020204" pitchFamily="34" charset="-122"/>
                <a:ea typeface="微软雅黑" panose="020B0503020204020204" pitchFamily="34" charset="-122"/>
                <a:cs typeface="STKaiti" charset="-122"/>
              </a:rPr>
              <a:t>[ ]</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模板与</a:t>
            </a:r>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：复习题</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63</a:t>
            </a:fld>
            <a:endParaRPr lang="en-US" altLang="zh-CN" dirty="0"/>
          </a:p>
        </p:txBody>
      </p:sp>
      <p:sp>
        <p:nvSpPr>
          <p:cNvPr id="15" name="矩形 14"/>
          <p:cNvSpPr/>
          <p:nvPr/>
        </p:nvSpPr>
        <p:spPr>
          <a:xfrm>
            <a:off x="1535708" y="1719821"/>
            <a:ext cx="6264696" cy="2554545"/>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#include&lt;vector&gt;</a:t>
            </a:r>
          </a:p>
          <a:p>
            <a:r>
              <a:rPr lang="en-US" altLang="zh-CN" sz="2000" dirty="0">
                <a:latin typeface="Times New Roman" pitchFamily="18" charset="0"/>
                <a:ea typeface="STKaiti" charset="-122"/>
                <a:cs typeface="Times New Roman" pitchFamily="18" charset="0"/>
              </a:rPr>
              <a:t>using namespace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a:t>
            </a: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 {</a:t>
            </a:r>
          </a:p>
          <a:p>
            <a:r>
              <a:rPr lang="en-US" altLang="zh-CN" sz="2000" dirty="0">
                <a:latin typeface="Times New Roman" pitchFamily="18" charset="0"/>
                <a:ea typeface="STKaiti" charset="-122"/>
                <a:cs typeface="Times New Roman" pitchFamily="18" charset="0"/>
              </a:rPr>
              <a:t>	vector&lt;</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&gt; </a:t>
            </a:r>
            <a:r>
              <a:rPr lang="en-US" altLang="zh-CN" sz="2000" dirty="0" err="1">
                <a:latin typeface="Times New Roman" pitchFamily="18" charset="0"/>
                <a:ea typeface="STKaiti" charset="-122"/>
                <a:cs typeface="Times New Roman" pitchFamily="18" charset="0"/>
              </a:rPr>
              <a:t>vec</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auto it = </a:t>
            </a:r>
            <a:r>
              <a:rPr lang="en-US" altLang="zh-CN" sz="2000" dirty="0" err="1">
                <a:latin typeface="Times New Roman" pitchFamily="18" charset="0"/>
                <a:ea typeface="STKaiti" charset="-122"/>
                <a:cs typeface="Times New Roman" pitchFamily="18" charset="0"/>
              </a:rPr>
              <a:t>vec.begin</a:t>
            </a:r>
            <a:r>
              <a:rPr lang="en-US" altLang="zh-CN" sz="2000" dirty="0">
                <a:latin typeface="Times New Roman" pitchFamily="18" charset="0"/>
                <a:ea typeface="STKaiti" charset="-122"/>
                <a:cs typeface="Times New Roman" pitchFamily="18" charset="0"/>
              </a:rPr>
              <a:t>() + 5; //</a:t>
            </a:r>
            <a:r>
              <a:rPr lang="zh-CN" altLang="en-US" sz="2000" dirty="0">
                <a:latin typeface="Times New Roman" pitchFamily="18" charset="0"/>
                <a:ea typeface="STKaiti" charset="-122"/>
                <a:cs typeface="Times New Roman" pitchFamily="18" charset="0"/>
              </a:rPr>
              <a:t>假设此时</a:t>
            </a:r>
            <a:r>
              <a:rPr lang="en-US" altLang="zh-CN" sz="2000" dirty="0" err="1">
                <a:latin typeface="Times New Roman" pitchFamily="18" charset="0"/>
                <a:ea typeface="STKaiti" charset="-122"/>
                <a:cs typeface="Times New Roman" pitchFamily="18" charset="0"/>
              </a:rPr>
              <a:t>vec</a:t>
            </a:r>
            <a:r>
              <a:rPr lang="zh-CN" altLang="en-US" sz="2000" dirty="0">
                <a:latin typeface="Times New Roman" pitchFamily="18" charset="0"/>
                <a:ea typeface="STKaiti" charset="-122"/>
                <a:cs typeface="Times New Roman" pitchFamily="18" charset="0"/>
              </a:rPr>
              <a:t>的长度大于</a:t>
            </a:r>
            <a:r>
              <a:rPr lang="en-US" altLang="zh-CN" sz="2000" dirty="0">
                <a:latin typeface="Times New Roman" pitchFamily="18" charset="0"/>
                <a:ea typeface="STKaiti" charset="-122"/>
                <a:cs typeface="Times New Roman" pitchFamily="18" charset="0"/>
              </a:rPr>
              <a:t>5</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a:t>
            </a:r>
          </a:p>
        </p:txBody>
      </p:sp>
      <p:sp>
        <p:nvSpPr>
          <p:cNvPr id="16" name="矩形 15"/>
          <p:cNvSpPr/>
          <p:nvPr/>
        </p:nvSpPr>
        <p:spPr>
          <a:xfrm>
            <a:off x="1240378" y="4581128"/>
            <a:ext cx="7076038" cy="960328"/>
          </a:xfrm>
          <a:prstGeom prst="rect">
            <a:avLst/>
          </a:prstGeom>
        </p:spPr>
        <p:txBody>
          <a:bodyPr wrap="square">
            <a:spAutoFit/>
          </a:bodyPr>
          <a:lstStyle/>
          <a:p>
            <a:pPr>
              <a:lnSpc>
                <a:spcPct val="150000"/>
              </a:lnSpc>
            </a:pPr>
            <a:r>
              <a:rPr lang="pl-PL" altLang="zh-CN" sz="2000" dirty="0">
                <a:latin typeface="Times New Roman" pitchFamily="18" charset="0"/>
                <a:ea typeface="STKaiti" charset="-122"/>
                <a:cs typeface="Times New Roman" pitchFamily="18" charset="0"/>
              </a:rPr>
              <a:t>A) </a:t>
            </a:r>
            <a:r>
              <a:rPr lang="pl-PL" altLang="zh-CN" sz="2000" dirty="0" err="1">
                <a:latin typeface="Times New Roman" pitchFamily="18" charset="0"/>
                <a:ea typeface="STKaiti" charset="-122"/>
                <a:cs typeface="Times New Roman" pitchFamily="18" charset="0"/>
              </a:rPr>
              <a:t>vec.push_back</a:t>
            </a:r>
            <a:r>
              <a:rPr lang="pl-PL" altLang="zh-CN" sz="2000" dirty="0">
                <a:latin typeface="Times New Roman" pitchFamily="18" charset="0"/>
                <a:ea typeface="STKaiti" charset="-122"/>
                <a:cs typeface="Times New Roman" pitchFamily="18" charset="0"/>
              </a:rPr>
              <a:t>(</a:t>
            </a:r>
            <a:r>
              <a:rPr lang="en-US" altLang="zh-CN" sz="2000" dirty="0">
                <a:latin typeface="Times New Roman" pitchFamily="18" charset="0"/>
                <a:ea typeface="STKaiti" charset="-122"/>
                <a:cs typeface="Times New Roman" pitchFamily="18" charset="0"/>
              </a:rPr>
              <a:t>333</a:t>
            </a:r>
            <a:r>
              <a:rPr lang="pl-PL" altLang="zh-CN" sz="2000" dirty="0">
                <a:latin typeface="Times New Roman" pitchFamily="18" charset="0"/>
                <a:ea typeface="STKaiti" charset="-122"/>
                <a:cs typeface="Times New Roman" pitchFamily="18" charset="0"/>
              </a:rPr>
              <a:t>);</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B) vec.erase(vec.begin());</a:t>
            </a:r>
          </a:p>
          <a:p>
            <a:pPr>
              <a:lnSpc>
                <a:spcPct val="150000"/>
              </a:lnSpc>
            </a:pPr>
            <a:r>
              <a:rPr lang="pl-PL" altLang="zh-CN" sz="2000" dirty="0">
                <a:latin typeface="Times New Roman" pitchFamily="18" charset="0"/>
                <a:ea typeface="STKaiti" charset="-122"/>
                <a:cs typeface="Times New Roman" pitchFamily="18" charset="0"/>
              </a:rPr>
              <a:t>C) vec.insert(it, </a:t>
            </a:r>
            <a:r>
              <a:rPr lang="en-US" altLang="zh-CN" sz="2000" dirty="0">
                <a:latin typeface="Times New Roman" pitchFamily="18" charset="0"/>
                <a:ea typeface="STKaiti" charset="-122"/>
                <a:cs typeface="Times New Roman" pitchFamily="18" charset="0"/>
              </a:rPr>
              <a:t>333</a:t>
            </a:r>
            <a:r>
              <a:rPr lang="pl-PL" altLang="zh-CN" sz="2000" dirty="0">
                <a:latin typeface="Times New Roman" pitchFamily="18" charset="0"/>
                <a:ea typeface="STKaiti" charset="-122"/>
                <a:cs typeface="Times New Roman" pitchFamily="18" charset="0"/>
              </a:rPr>
              <a:t>);</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D) vec[5] = </a:t>
            </a:r>
            <a:r>
              <a:rPr lang="en-US" altLang="zh-CN" sz="2000" dirty="0">
                <a:latin typeface="Times New Roman" pitchFamily="18" charset="0"/>
                <a:ea typeface="STKaiti" charset="-122"/>
                <a:cs typeface="Times New Roman" pitchFamily="18" charset="0"/>
              </a:rPr>
              <a:t>333</a:t>
            </a:r>
            <a:r>
              <a:rPr lang="pl-PL" altLang="zh-CN" sz="2000" dirty="0">
                <a:latin typeface="Times New Roman" pitchFamily="18" charset="0"/>
                <a:ea typeface="STKaiti" charset="-122"/>
                <a:cs typeface="Times New Roman" pitchFamily="18" charset="0"/>
              </a:rPr>
              <a:t>;</a:t>
            </a:r>
            <a:endParaRPr lang="en-US" altLang="zh-CN" sz="2000" dirty="0">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6353561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052736"/>
            <a:ext cx="8928992" cy="461665"/>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02</a:t>
            </a:r>
            <a:r>
              <a:rPr kumimoji="1" lang="zh-CN" altLang="en-US" sz="2400" dirty="0">
                <a:latin typeface="微软雅黑" panose="020B0503020204020204" pitchFamily="34" charset="-122"/>
                <a:ea typeface="微软雅黑" panose="020B0503020204020204" pitchFamily="34" charset="-122"/>
                <a:cs typeface="STKaiti" charset="-122"/>
              </a:rPr>
              <a:t>、有如下程序段，则以下选项中哪一项不可能导致</a:t>
            </a:r>
            <a:r>
              <a:rPr kumimoji="1" lang="en-US" altLang="zh-CN" sz="2400" dirty="0">
                <a:latin typeface="微软雅黑" panose="020B0503020204020204" pitchFamily="34" charset="-122"/>
                <a:ea typeface="微软雅黑" panose="020B0503020204020204" pitchFamily="34" charset="-122"/>
                <a:cs typeface="STKaiti" charset="-122"/>
              </a:rPr>
              <a:t>it</a:t>
            </a:r>
            <a:r>
              <a:rPr kumimoji="1" lang="zh-CN" altLang="en-US" sz="2400" dirty="0">
                <a:latin typeface="微软雅黑" panose="020B0503020204020204" pitchFamily="34" charset="-122"/>
                <a:ea typeface="微软雅黑" panose="020B0503020204020204" pitchFamily="34" charset="-122"/>
                <a:cs typeface="STKaiti" charset="-122"/>
              </a:rPr>
              <a:t>失效 </a:t>
            </a:r>
            <a:r>
              <a:rPr kumimoji="1" lang="en-US" altLang="zh-CN" sz="2400" dirty="0">
                <a:latin typeface="微软雅黑" panose="020B0503020204020204" pitchFamily="34" charset="-122"/>
                <a:ea typeface="微软雅黑" panose="020B0503020204020204" pitchFamily="34" charset="-122"/>
                <a:cs typeface="STKaiti" charset="-122"/>
              </a:rPr>
              <a:t>[</a:t>
            </a:r>
            <a:r>
              <a:rPr kumimoji="1" lang="en-US" altLang="zh-CN" sz="2400" b="1" dirty="0">
                <a:solidFill>
                  <a:srgbClr val="FF0000"/>
                </a:solidFill>
                <a:latin typeface="微软雅黑" panose="020B0503020204020204" pitchFamily="34" charset="-122"/>
                <a:ea typeface="微软雅黑" panose="020B0503020204020204" pitchFamily="34" charset="-122"/>
                <a:cs typeface="STKaiti" charset="-122"/>
              </a:rPr>
              <a:t>D</a:t>
            </a:r>
            <a:r>
              <a:rPr kumimoji="1" lang="en-US" altLang="zh-CN" sz="2400" dirty="0">
                <a:latin typeface="微软雅黑" panose="020B0503020204020204" pitchFamily="34" charset="-122"/>
                <a:ea typeface="微软雅黑" panose="020B0503020204020204" pitchFamily="34" charset="-122"/>
                <a:cs typeface="STKaiti" charset="-122"/>
              </a:rPr>
              <a:t>]</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模板与</a:t>
            </a:r>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：复习题</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64</a:t>
            </a:fld>
            <a:endParaRPr lang="en-US" altLang="zh-CN" dirty="0"/>
          </a:p>
        </p:txBody>
      </p:sp>
      <p:sp>
        <p:nvSpPr>
          <p:cNvPr id="15" name="矩形 14"/>
          <p:cNvSpPr/>
          <p:nvPr/>
        </p:nvSpPr>
        <p:spPr>
          <a:xfrm>
            <a:off x="1535708" y="1719821"/>
            <a:ext cx="6264696" cy="2554545"/>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#include&lt;vector&gt;</a:t>
            </a:r>
          </a:p>
          <a:p>
            <a:r>
              <a:rPr lang="en-US" altLang="zh-CN" sz="2000" dirty="0">
                <a:latin typeface="Times New Roman" pitchFamily="18" charset="0"/>
                <a:ea typeface="STKaiti" charset="-122"/>
                <a:cs typeface="Times New Roman" pitchFamily="18" charset="0"/>
              </a:rPr>
              <a:t>using namespace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a:t>
            </a: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 {</a:t>
            </a:r>
          </a:p>
          <a:p>
            <a:r>
              <a:rPr lang="en-US" altLang="zh-CN" sz="2000" dirty="0">
                <a:latin typeface="Times New Roman" pitchFamily="18" charset="0"/>
                <a:ea typeface="STKaiti" charset="-122"/>
                <a:cs typeface="Times New Roman" pitchFamily="18" charset="0"/>
              </a:rPr>
              <a:t>	vector&lt;</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&gt; </a:t>
            </a:r>
            <a:r>
              <a:rPr lang="en-US" altLang="zh-CN" sz="2000" dirty="0" err="1">
                <a:latin typeface="Times New Roman" pitchFamily="18" charset="0"/>
                <a:ea typeface="STKaiti" charset="-122"/>
                <a:cs typeface="Times New Roman" pitchFamily="18" charset="0"/>
              </a:rPr>
              <a:t>vec</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auto it = </a:t>
            </a:r>
            <a:r>
              <a:rPr lang="en-US" altLang="zh-CN" sz="2000" dirty="0" err="1">
                <a:latin typeface="Times New Roman" pitchFamily="18" charset="0"/>
                <a:ea typeface="STKaiti" charset="-122"/>
                <a:cs typeface="Times New Roman" pitchFamily="18" charset="0"/>
              </a:rPr>
              <a:t>vec.begin</a:t>
            </a:r>
            <a:r>
              <a:rPr lang="en-US" altLang="zh-CN" sz="2000" dirty="0">
                <a:latin typeface="Times New Roman" pitchFamily="18" charset="0"/>
                <a:ea typeface="STKaiti" charset="-122"/>
                <a:cs typeface="Times New Roman" pitchFamily="18" charset="0"/>
              </a:rPr>
              <a:t>() + 5; //</a:t>
            </a:r>
            <a:r>
              <a:rPr lang="zh-CN" altLang="en-US" sz="2000" dirty="0">
                <a:latin typeface="Times New Roman" pitchFamily="18" charset="0"/>
                <a:ea typeface="STKaiti" charset="-122"/>
                <a:cs typeface="Times New Roman" pitchFamily="18" charset="0"/>
              </a:rPr>
              <a:t>假设此时</a:t>
            </a:r>
            <a:r>
              <a:rPr lang="en-US" altLang="zh-CN" sz="2000" dirty="0" err="1">
                <a:latin typeface="Times New Roman" pitchFamily="18" charset="0"/>
                <a:ea typeface="STKaiti" charset="-122"/>
                <a:cs typeface="Times New Roman" pitchFamily="18" charset="0"/>
              </a:rPr>
              <a:t>vec</a:t>
            </a:r>
            <a:r>
              <a:rPr lang="zh-CN" altLang="en-US" sz="2000" dirty="0">
                <a:latin typeface="Times New Roman" pitchFamily="18" charset="0"/>
                <a:ea typeface="STKaiti" charset="-122"/>
                <a:cs typeface="Times New Roman" pitchFamily="18" charset="0"/>
              </a:rPr>
              <a:t>的长度大于</a:t>
            </a:r>
            <a:r>
              <a:rPr lang="en-US" altLang="zh-CN" sz="2000" dirty="0">
                <a:latin typeface="Times New Roman" pitchFamily="18" charset="0"/>
                <a:ea typeface="STKaiti" charset="-122"/>
                <a:cs typeface="Times New Roman" pitchFamily="18" charset="0"/>
              </a:rPr>
              <a:t>5</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a:t>
            </a:r>
          </a:p>
        </p:txBody>
      </p:sp>
      <p:sp>
        <p:nvSpPr>
          <p:cNvPr id="9" name="矩形 8"/>
          <p:cNvSpPr/>
          <p:nvPr/>
        </p:nvSpPr>
        <p:spPr>
          <a:xfrm>
            <a:off x="1240378" y="4581128"/>
            <a:ext cx="7076038" cy="1880515"/>
          </a:xfrm>
          <a:prstGeom prst="rect">
            <a:avLst/>
          </a:prstGeom>
        </p:spPr>
        <p:txBody>
          <a:bodyPr wrap="square">
            <a:spAutoFit/>
          </a:bodyPr>
          <a:lstStyle/>
          <a:p>
            <a:pPr>
              <a:lnSpc>
                <a:spcPct val="150000"/>
              </a:lnSpc>
            </a:pPr>
            <a:r>
              <a:rPr lang="pl-PL" altLang="zh-CN" sz="2000" dirty="0">
                <a:latin typeface="Times New Roman" pitchFamily="18" charset="0"/>
                <a:ea typeface="STKaiti" charset="-122"/>
                <a:cs typeface="Times New Roman" pitchFamily="18" charset="0"/>
              </a:rPr>
              <a:t>A) </a:t>
            </a:r>
            <a:r>
              <a:rPr lang="pl-PL" altLang="zh-CN" sz="2000" dirty="0" err="1">
                <a:latin typeface="Times New Roman" pitchFamily="18" charset="0"/>
                <a:ea typeface="STKaiti" charset="-122"/>
                <a:cs typeface="Times New Roman" pitchFamily="18" charset="0"/>
              </a:rPr>
              <a:t>vec.push_back</a:t>
            </a:r>
            <a:r>
              <a:rPr lang="pl-PL" altLang="zh-CN" sz="2000" dirty="0">
                <a:latin typeface="Times New Roman" pitchFamily="18" charset="0"/>
                <a:ea typeface="STKaiti" charset="-122"/>
                <a:cs typeface="Times New Roman" pitchFamily="18" charset="0"/>
              </a:rPr>
              <a:t>(</a:t>
            </a:r>
            <a:r>
              <a:rPr lang="en-US" altLang="zh-CN" sz="2000" dirty="0">
                <a:latin typeface="Times New Roman" pitchFamily="18" charset="0"/>
                <a:ea typeface="STKaiti" charset="-122"/>
                <a:cs typeface="Times New Roman" pitchFamily="18" charset="0"/>
              </a:rPr>
              <a:t>333</a:t>
            </a:r>
            <a:r>
              <a:rPr lang="pl-PL" altLang="zh-CN" sz="2000" dirty="0">
                <a:latin typeface="Times New Roman" pitchFamily="18" charset="0"/>
                <a:ea typeface="STKaiti" charset="-122"/>
                <a:cs typeface="Times New Roman" pitchFamily="18" charset="0"/>
              </a:rPr>
              <a:t>);</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B) vec.erase(vec.begin());</a:t>
            </a:r>
            <a:endParaRPr lang="en-US" altLang="zh-CN" sz="2000" dirty="0">
              <a:latin typeface="Times New Roman" pitchFamily="18" charset="0"/>
              <a:ea typeface="STKaiti" charset="-122"/>
              <a:cs typeface="Times New Roman" pitchFamily="18" charset="0"/>
            </a:endParaRPr>
          </a:p>
          <a:p>
            <a:pPr>
              <a:lnSpc>
                <a:spcPct val="150000"/>
              </a:lnSpc>
            </a:pPr>
            <a:r>
              <a:rPr lang="en-US" altLang="zh-CN" sz="2000" dirty="0">
                <a:solidFill>
                  <a:srgbClr val="FF0000"/>
                </a:solidFill>
                <a:latin typeface="Times New Roman" pitchFamily="18" charset="0"/>
                <a:ea typeface="STKaiti" charset="-122"/>
                <a:cs typeface="Times New Roman" pitchFamily="18" charset="0"/>
              </a:rPr>
              <a:t>//</a:t>
            </a:r>
            <a:r>
              <a:rPr lang="zh-CN" altLang="en-US" sz="2000" dirty="0">
                <a:solidFill>
                  <a:srgbClr val="FF0000"/>
                </a:solidFill>
                <a:latin typeface="Times New Roman" pitchFamily="18" charset="0"/>
                <a:ea typeface="STKaiti" charset="-122"/>
                <a:cs typeface="Times New Roman" pitchFamily="18" charset="0"/>
              </a:rPr>
              <a:t>整体迁移</a:t>
            </a:r>
            <a:r>
              <a:rPr lang="en-US" altLang="zh-CN" sz="2000" dirty="0">
                <a:latin typeface="Times New Roman" pitchFamily="18" charset="0"/>
                <a:ea typeface="STKaiti" charset="-122"/>
                <a:cs typeface="Times New Roman" pitchFamily="18" charset="0"/>
              </a:rPr>
              <a:t>						</a:t>
            </a:r>
            <a:r>
              <a:rPr lang="en-US" altLang="zh-CN" sz="2000" dirty="0">
                <a:solidFill>
                  <a:srgbClr val="FF0000"/>
                </a:solidFill>
                <a:latin typeface="Times New Roman" pitchFamily="18" charset="0"/>
                <a:ea typeface="STKaiti" charset="-122"/>
                <a:cs typeface="Times New Roman" pitchFamily="18" charset="0"/>
              </a:rPr>
              <a:t>//</a:t>
            </a:r>
            <a:r>
              <a:rPr lang="zh-CN" altLang="en-US" sz="2000" dirty="0">
                <a:solidFill>
                  <a:srgbClr val="FF0000"/>
                </a:solidFill>
                <a:latin typeface="Times New Roman" pitchFamily="18" charset="0"/>
                <a:ea typeface="STKaiti" charset="-122"/>
                <a:cs typeface="Times New Roman" pitchFamily="18" charset="0"/>
              </a:rPr>
              <a:t>所有元素失效</a:t>
            </a:r>
            <a:endParaRPr lang="pl-PL" altLang="zh-CN" sz="2000" dirty="0">
              <a:solidFill>
                <a:srgbClr val="FF0000"/>
              </a:solidFill>
              <a:latin typeface="Times New Roman" pitchFamily="18" charset="0"/>
              <a:ea typeface="STKaiti" charset="-122"/>
              <a:cs typeface="Times New Roman" pitchFamily="18" charset="0"/>
            </a:endParaRPr>
          </a:p>
          <a:p>
            <a:pPr>
              <a:lnSpc>
                <a:spcPct val="150000"/>
              </a:lnSpc>
            </a:pPr>
            <a:r>
              <a:rPr lang="pl-PL" altLang="zh-CN" sz="2000" dirty="0">
                <a:latin typeface="Times New Roman" pitchFamily="18" charset="0"/>
                <a:ea typeface="STKaiti" charset="-122"/>
                <a:cs typeface="Times New Roman" pitchFamily="18" charset="0"/>
              </a:rPr>
              <a:t>C) vec.insert(it, </a:t>
            </a:r>
            <a:r>
              <a:rPr lang="en-US" altLang="zh-CN" sz="2000" dirty="0">
                <a:latin typeface="Times New Roman" pitchFamily="18" charset="0"/>
                <a:ea typeface="STKaiti" charset="-122"/>
                <a:cs typeface="Times New Roman" pitchFamily="18" charset="0"/>
              </a:rPr>
              <a:t>333</a:t>
            </a:r>
            <a:r>
              <a:rPr lang="pl-PL" altLang="zh-CN" sz="2000" dirty="0">
                <a:latin typeface="Times New Roman" pitchFamily="18" charset="0"/>
                <a:ea typeface="STKaiti" charset="-122"/>
                <a:cs typeface="Times New Roman" pitchFamily="18" charset="0"/>
              </a:rPr>
              <a:t>);</a:t>
            </a:r>
            <a:r>
              <a:rPr lang="en-US" altLang="zh-CN" sz="2000" dirty="0">
                <a:latin typeface="Times New Roman" pitchFamily="18" charset="0"/>
                <a:ea typeface="STKaiti" charset="-122"/>
                <a:cs typeface="Times New Roman" pitchFamily="18" charset="0"/>
              </a:rPr>
              <a:t>					</a:t>
            </a:r>
            <a:r>
              <a:rPr lang="pl-PL" altLang="zh-CN" sz="2000" dirty="0">
                <a:latin typeface="Times New Roman" pitchFamily="18" charset="0"/>
                <a:ea typeface="STKaiti" charset="-122"/>
                <a:cs typeface="Times New Roman" pitchFamily="18" charset="0"/>
              </a:rPr>
              <a:t>D) vec[5] = </a:t>
            </a:r>
            <a:r>
              <a:rPr lang="en-US" altLang="zh-CN" sz="2000" dirty="0">
                <a:latin typeface="Times New Roman" pitchFamily="18" charset="0"/>
                <a:ea typeface="STKaiti" charset="-122"/>
                <a:cs typeface="Times New Roman" pitchFamily="18" charset="0"/>
              </a:rPr>
              <a:t>333</a:t>
            </a:r>
            <a:r>
              <a:rPr lang="pl-PL" altLang="zh-CN" sz="2000" dirty="0">
                <a:latin typeface="Times New Roman" pitchFamily="18" charset="0"/>
                <a:ea typeface="STKaiti" charset="-122"/>
                <a:cs typeface="Times New Roman" pitchFamily="18" charset="0"/>
              </a:rPr>
              <a:t>;</a:t>
            </a:r>
            <a:endParaRPr lang="en-US" altLang="zh-CN" sz="2000" dirty="0">
              <a:latin typeface="Times New Roman" pitchFamily="18" charset="0"/>
              <a:ea typeface="STKaiti" charset="-122"/>
              <a:cs typeface="Times New Roman" pitchFamily="18" charset="0"/>
            </a:endParaRPr>
          </a:p>
          <a:p>
            <a:pPr>
              <a:lnSpc>
                <a:spcPct val="150000"/>
              </a:lnSpc>
            </a:pPr>
            <a:r>
              <a:rPr lang="en-US" altLang="zh-CN" sz="2000" dirty="0">
                <a:solidFill>
                  <a:srgbClr val="FF0000"/>
                </a:solidFill>
                <a:latin typeface="Times New Roman" pitchFamily="18" charset="0"/>
                <a:ea typeface="STKaiti" charset="-122"/>
                <a:cs typeface="Times New Roman" pitchFamily="18" charset="0"/>
              </a:rPr>
              <a:t>//</a:t>
            </a:r>
            <a:r>
              <a:rPr lang="zh-CN" altLang="en-US" sz="2000" dirty="0">
                <a:solidFill>
                  <a:srgbClr val="FF0000"/>
                </a:solidFill>
                <a:latin typeface="Times New Roman" pitchFamily="18" charset="0"/>
                <a:ea typeface="STKaiti" charset="-122"/>
                <a:cs typeface="Times New Roman" pitchFamily="18" charset="0"/>
              </a:rPr>
              <a:t>位置</a:t>
            </a:r>
            <a:r>
              <a:rPr lang="en-US" altLang="zh-CN" sz="2000" dirty="0">
                <a:solidFill>
                  <a:srgbClr val="FF0000"/>
                </a:solidFill>
                <a:latin typeface="Times New Roman" pitchFamily="18" charset="0"/>
                <a:ea typeface="STKaiti" charset="-122"/>
                <a:cs typeface="Times New Roman" pitchFamily="18" charset="0"/>
              </a:rPr>
              <a:t>2</a:t>
            </a:r>
            <a:r>
              <a:rPr lang="zh-CN" altLang="en-US" sz="2000" dirty="0">
                <a:solidFill>
                  <a:srgbClr val="FF0000"/>
                </a:solidFill>
                <a:latin typeface="Times New Roman" pitchFamily="18" charset="0"/>
                <a:ea typeface="STKaiti" charset="-122"/>
                <a:cs typeface="Times New Roman" pitchFamily="18" charset="0"/>
              </a:rPr>
              <a:t>及之后元素失效</a:t>
            </a:r>
            <a:endParaRPr lang="en-US" altLang="zh-CN" sz="2000" dirty="0">
              <a:solidFill>
                <a:srgbClr val="FF0000"/>
              </a:solidFill>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7799713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196752"/>
            <a:ext cx="8605464" cy="830997"/>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03</a:t>
            </a:r>
            <a:r>
              <a:rPr kumimoji="1" lang="zh-CN" altLang="en-US" sz="2400" dirty="0">
                <a:latin typeface="微软雅黑" panose="020B0503020204020204" pitchFamily="34" charset="-122"/>
                <a:ea typeface="微软雅黑" panose="020B0503020204020204" pitchFamily="34" charset="-122"/>
                <a:cs typeface="STKaiti" charset="-122"/>
              </a:rPr>
              <a:t>、对于</a:t>
            </a:r>
            <a:r>
              <a:rPr kumimoji="1" lang="en-US" altLang="zh-CN" sz="2400" dirty="0" err="1">
                <a:latin typeface="微软雅黑" panose="020B0503020204020204" pitchFamily="34" charset="-122"/>
                <a:ea typeface="微软雅黑" panose="020B0503020204020204" pitchFamily="34" charset="-122"/>
                <a:cs typeface="STKaiti" charset="-122"/>
              </a:rPr>
              <a:t>std</a:t>
            </a:r>
            <a:r>
              <a:rPr kumimoji="1" lang="en-US" altLang="zh-CN" sz="2400" dirty="0">
                <a:latin typeface="微软雅黑" panose="020B0503020204020204" pitchFamily="34" charset="-122"/>
                <a:ea typeface="微软雅黑" panose="020B0503020204020204" pitchFamily="34" charset="-122"/>
                <a:cs typeface="STKaiti" charset="-122"/>
              </a:rPr>
              <a:t>::string</a:t>
            </a:r>
            <a:r>
              <a:rPr kumimoji="1" lang="zh-CN" altLang="en-US" sz="2400" dirty="0">
                <a:latin typeface="微软雅黑" panose="020B0503020204020204" pitchFamily="34" charset="-122"/>
                <a:ea typeface="微软雅黑" panose="020B0503020204020204" pitchFamily="34" charset="-122"/>
                <a:cs typeface="STKaiti" charset="-122"/>
              </a:rPr>
              <a:t>和</a:t>
            </a:r>
            <a:r>
              <a:rPr kumimoji="1" lang="en-US" altLang="zh-CN" sz="2400" dirty="0" err="1">
                <a:latin typeface="微软雅黑" panose="020B0503020204020204" pitchFamily="34" charset="-122"/>
                <a:ea typeface="微软雅黑" panose="020B0503020204020204" pitchFamily="34" charset="-122"/>
                <a:cs typeface="STKaiti" charset="-122"/>
              </a:rPr>
              <a:t>std</a:t>
            </a:r>
            <a:r>
              <a:rPr kumimoji="1" lang="en-US" altLang="zh-CN" sz="2400" dirty="0">
                <a:latin typeface="微软雅黑" panose="020B0503020204020204" pitchFamily="34" charset="-122"/>
                <a:ea typeface="微软雅黑" panose="020B0503020204020204" pitchFamily="34" charset="-122"/>
                <a:cs typeface="STKaiti" charset="-122"/>
              </a:rPr>
              <a:t>::vector&lt;char&gt;</a:t>
            </a:r>
            <a:r>
              <a:rPr kumimoji="1" lang="zh-CN" altLang="en-US" sz="2400" dirty="0">
                <a:latin typeface="微软雅黑" panose="020B0503020204020204" pitchFamily="34" charset="-122"/>
                <a:ea typeface="微软雅黑" panose="020B0503020204020204" pitchFamily="34" charset="-122"/>
                <a:cs typeface="STKaiti" charset="-122"/>
              </a:rPr>
              <a:t>定义的字符串</a:t>
            </a:r>
            <a:r>
              <a:rPr kumimoji="1" lang="en-US" altLang="zh-CN" sz="2400" dirty="0" err="1">
                <a:latin typeface="微软雅黑" panose="020B0503020204020204" pitchFamily="34" charset="-122"/>
                <a:ea typeface="微软雅黑" panose="020B0503020204020204" pitchFamily="34" charset="-122"/>
                <a:cs typeface="STKaiti" charset="-122"/>
              </a:rPr>
              <a:t>str</a:t>
            </a:r>
            <a:r>
              <a:rPr kumimoji="1" lang="zh-CN" altLang="en-US" sz="2400" dirty="0">
                <a:latin typeface="微软雅黑" panose="020B0503020204020204" pitchFamily="34" charset="-122"/>
                <a:ea typeface="微软雅黑" panose="020B0503020204020204" pitchFamily="34" charset="-122"/>
                <a:cs typeface="STKaiti" charset="-122"/>
              </a:rPr>
              <a:t>，以下选项正确的是</a:t>
            </a:r>
            <a:r>
              <a:rPr kumimoji="1" lang="en-US" altLang="zh-CN" sz="2400" dirty="0">
                <a:latin typeface="微软雅黑" panose="020B0503020204020204" pitchFamily="34" charset="-122"/>
                <a:ea typeface="微软雅黑" panose="020B0503020204020204" pitchFamily="34" charset="-122"/>
                <a:cs typeface="STKaiti" charset="-122"/>
              </a:rPr>
              <a:t>[ ]</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模板与</a:t>
            </a:r>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：复习题</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65</a:t>
            </a:fld>
            <a:endParaRPr lang="en-US" altLang="zh-CN" dirty="0"/>
          </a:p>
        </p:txBody>
      </p:sp>
      <p:sp>
        <p:nvSpPr>
          <p:cNvPr id="8" name="矩形 7"/>
          <p:cNvSpPr/>
          <p:nvPr/>
        </p:nvSpPr>
        <p:spPr>
          <a:xfrm>
            <a:off x="232266" y="2208682"/>
            <a:ext cx="6819194" cy="2215991"/>
          </a:xfrm>
          <a:prstGeom prst="rect">
            <a:avLst/>
          </a:prstGeom>
        </p:spPr>
        <p:txBody>
          <a:bodyPr wrap="square">
            <a:spAutoFit/>
          </a:bodyPr>
          <a:lstStyle/>
          <a:p>
            <a:pPr>
              <a:lnSpc>
                <a:spcPct val="150000"/>
              </a:lnSpc>
            </a:pPr>
            <a:r>
              <a:rPr lang="en-US" altLang="zh-CN" sz="2300" dirty="0">
                <a:latin typeface="STKaiti" charset="-122"/>
                <a:ea typeface="STKaiti" charset="-122"/>
                <a:cs typeface="STKaiti" charset="-122"/>
              </a:rPr>
              <a:t>A) </a:t>
            </a:r>
            <a:r>
              <a:rPr lang="zh-CN" altLang="en-US" sz="2300" dirty="0">
                <a:latin typeface="STKaiti" charset="-122"/>
                <a:ea typeface="STKaiti" charset="-122"/>
                <a:cs typeface="STKaiti" charset="-122"/>
              </a:rPr>
              <a:t>都可以使用</a:t>
            </a:r>
            <a:r>
              <a:rPr lang="en-US" altLang="zh-CN" sz="2300" dirty="0" err="1">
                <a:latin typeface="STKaiti" charset="-122"/>
                <a:ea typeface="STKaiti" charset="-122"/>
                <a:cs typeface="STKaiti" charset="-122"/>
              </a:rPr>
              <a:t>str.length</a:t>
            </a:r>
            <a:r>
              <a:rPr lang="en-US" altLang="zh-CN" sz="2300" dirty="0">
                <a:latin typeface="STKaiti" charset="-122"/>
                <a:ea typeface="STKaiti" charset="-122"/>
                <a:cs typeface="STKaiti" charset="-122"/>
              </a:rPr>
              <a:t>();</a:t>
            </a:r>
            <a:r>
              <a:rPr lang="zh-CN" altLang="en-US" sz="2300" dirty="0">
                <a:latin typeface="STKaiti" charset="-122"/>
                <a:ea typeface="STKaiti" charset="-122"/>
                <a:cs typeface="STKaiti" charset="-122"/>
              </a:rPr>
              <a:t>获得字符串长度</a:t>
            </a:r>
          </a:p>
          <a:p>
            <a:pPr>
              <a:lnSpc>
                <a:spcPct val="150000"/>
              </a:lnSpc>
            </a:pPr>
            <a:r>
              <a:rPr lang="en-US" altLang="zh-CN" sz="2300" dirty="0">
                <a:latin typeface="STKaiti" charset="-122"/>
                <a:ea typeface="STKaiti" charset="-122"/>
                <a:cs typeface="STKaiti" charset="-122"/>
              </a:rPr>
              <a:t>B) </a:t>
            </a:r>
            <a:r>
              <a:rPr lang="zh-CN" altLang="en-US" sz="2300" dirty="0">
                <a:latin typeface="STKaiti" charset="-122"/>
                <a:ea typeface="STKaiti" charset="-122"/>
                <a:cs typeface="STKaiti" charset="-122"/>
              </a:rPr>
              <a:t>都可以使用</a:t>
            </a:r>
            <a:r>
              <a:rPr lang="en-US" altLang="zh-CN" sz="2300" dirty="0">
                <a:latin typeface="STKaiti" charset="-122"/>
                <a:ea typeface="STKaiti" charset="-122"/>
                <a:cs typeface="STKaiti" charset="-122"/>
              </a:rPr>
              <a:t>for(char c: </a:t>
            </a:r>
            <a:r>
              <a:rPr lang="en-US" altLang="zh-CN" sz="2300" dirty="0" err="1">
                <a:latin typeface="STKaiti" charset="-122"/>
                <a:ea typeface="STKaiti" charset="-122"/>
                <a:cs typeface="STKaiti" charset="-122"/>
              </a:rPr>
              <a:t>str</a:t>
            </a:r>
            <a:r>
              <a:rPr lang="en-US" altLang="zh-CN" sz="2300" dirty="0">
                <a:latin typeface="STKaiti" charset="-122"/>
                <a:ea typeface="STKaiti" charset="-122"/>
                <a:cs typeface="STKaiti" charset="-122"/>
              </a:rPr>
              <a:t>)</a:t>
            </a:r>
            <a:r>
              <a:rPr lang="zh-CN" altLang="en-US" sz="2300" dirty="0">
                <a:latin typeface="STKaiti" charset="-122"/>
                <a:ea typeface="STKaiti" charset="-122"/>
                <a:cs typeface="STKaiti" charset="-122"/>
              </a:rPr>
              <a:t>遍历字符串中的所有字符</a:t>
            </a:r>
          </a:p>
          <a:p>
            <a:pPr>
              <a:lnSpc>
                <a:spcPct val="150000"/>
              </a:lnSpc>
            </a:pPr>
            <a:r>
              <a:rPr lang="en-US" altLang="zh-CN" sz="2300" dirty="0">
                <a:latin typeface="STKaiti" charset="-122"/>
                <a:ea typeface="STKaiti" charset="-122"/>
                <a:cs typeface="STKaiti" charset="-122"/>
              </a:rPr>
              <a:t>C) </a:t>
            </a:r>
            <a:r>
              <a:rPr lang="zh-CN" altLang="en-US" sz="2300" dirty="0">
                <a:latin typeface="STKaiti" charset="-122"/>
                <a:ea typeface="STKaiti" charset="-122"/>
                <a:cs typeface="STKaiti" charset="-122"/>
              </a:rPr>
              <a:t>都可以使用</a:t>
            </a:r>
            <a:r>
              <a:rPr lang="en-US" altLang="zh-CN" sz="2300" dirty="0" err="1">
                <a:latin typeface="STKaiti" charset="-122"/>
                <a:ea typeface="STKaiti" charset="-122"/>
                <a:cs typeface="STKaiti" charset="-122"/>
              </a:rPr>
              <a:t>cin</a:t>
            </a:r>
            <a:r>
              <a:rPr lang="en-US" altLang="zh-CN" sz="2300" dirty="0">
                <a:latin typeface="STKaiti" charset="-122"/>
                <a:ea typeface="STKaiti" charset="-122"/>
                <a:cs typeface="STKaiti" charset="-122"/>
              </a:rPr>
              <a:t>&gt;&gt;</a:t>
            </a:r>
            <a:r>
              <a:rPr lang="en-US" altLang="zh-CN" sz="2300" dirty="0" err="1">
                <a:latin typeface="STKaiti" charset="-122"/>
                <a:ea typeface="STKaiti" charset="-122"/>
                <a:cs typeface="STKaiti" charset="-122"/>
              </a:rPr>
              <a:t>str</a:t>
            </a:r>
            <a:r>
              <a:rPr lang="en-US" altLang="zh-CN" sz="2300" dirty="0">
                <a:latin typeface="STKaiti" charset="-122"/>
                <a:ea typeface="STKaiti" charset="-122"/>
                <a:cs typeface="STKaiti" charset="-122"/>
              </a:rPr>
              <a:t>;</a:t>
            </a:r>
            <a:r>
              <a:rPr lang="zh-CN" altLang="en-US" sz="2300" dirty="0">
                <a:latin typeface="STKaiti" charset="-122"/>
                <a:ea typeface="STKaiti" charset="-122"/>
                <a:cs typeface="STKaiti" charset="-122"/>
              </a:rPr>
              <a:t>从标准输入输入字符串</a:t>
            </a:r>
          </a:p>
          <a:p>
            <a:pPr>
              <a:lnSpc>
                <a:spcPct val="150000"/>
              </a:lnSpc>
            </a:pPr>
            <a:r>
              <a:rPr lang="en-US" altLang="zh-CN" sz="2300" dirty="0">
                <a:latin typeface="STKaiti" charset="-122"/>
                <a:ea typeface="STKaiti" charset="-122"/>
                <a:cs typeface="STKaiti" charset="-122"/>
              </a:rPr>
              <a:t>D) </a:t>
            </a:r>
            <a:r>
              <a:rPr lang="zh-CN" altLang="en-US" sz="2300" dirty="0">
                <a:latin typeface="STKaiti" charset="-122"/>
                <a:ea typeface="STKaiti" charset="-122"/>
                <a:cs typeface="STKaiti" charset="-122"/>
              </a:rPr>
              <a:t>都可以使用</a:t>
            </a:r>
            <a:r>
              <a:rPr lang="en-US" altLang="zh-CN" sz="2300" dirty="0" err="1">
                <a:latin typeface="STKaiti" charset="-122"/>
                <a:ea typeface="STKaiti" charset="-122"/>
                <a:cs typeface="STKaiti" charset="-122"/>
              </a:rPr>
              <a:t>str</a:t>
            </a:r>
            <a:r>
              <a:rPr lang="en-US" altLang="zh-CN" sz="2300" dirty="0">
                <a:latin typeface="STKaiti" charset="-122"/>
                <a:ea typeface="STKaiti" charset="-122"/>
                <a:cs typeface="STKaiti" charset="-122"/>
              </a:rPr>
              <a:t>+="</a:t>
            </a:r>
            <a:r>
              <a:rPr lang="en-US" altLang="zh-CN" sz="2300" dirty="0" err="1">
                <a:latin typeface="STKaiti" charset="-122"/>
                <a:ea typeface="STKaiti" charset="-122"/>
                <a:cs typeface="STKaiti" charset="-122"/>
              </a:rPr>
              <a:t>abc</a:t>
            </a:r>
            <a:r>
              <a:rPr lang="en-US" altLang="zh-CN" sz="2300" dirty="0">
                <a:latin typeface="STKaiti" charset="-122"/>
                <a:ea typeface="STKaiti" charset="-122"/>
                <a:cs typeface="STKaiti" charset="-122"/>
              </a:rPr>
              <a:t>";</a:t>
            </a:r>
            <a:r>
              <a:rPr lang="zh-CN" altLang="en-US" sz="2300" dirty="0">
                <a:latin typeface="STKaiti" charset="-122"/>
                <a:ea typeface="STKaiti" charset="-122"/>
                <a:cs typeface="STKaiti" charset="-122"/>
              </a:rPr>
              <a:t>向字符串尾部添加字符</a:t>
            </a:r>
            <a:endParaRPr lang="en-US" altLang="zh-CN" sz="2300" dirty="0">
              <a:latin typeface="STKaiti" charset="-122"/>
              <a:ea typeface="STKaiti" charset="-122"/>
              <a:cs typeface="STKaiti" charset="-122"/>
            </a:endParaRPr>
          </a:p>
        </p:txBody>
      </p:sp>
    </p:spTree>
    <p:extLst>
      <p:ext uri="{BB962C8B-B14F-4D97-AF65-F5344CB8AC3E}">
        <p14:creationId xmlns:p14="http://schemas.microsoft.com/office/powerpoint/2010/main" val="23336868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008" y="1196752"/>
            <a:ext cx="8605464" cy="830997"/>
          </a:xfrm>
          <a:prstGeom prst="rect">
            <a:avLst/>
          </a:prstGeom>
        </p:spPr>
        <p:txBody>
          <a:bodyPr wrap="square">
            <a:spAutoFit/>
          </a:bodyPr>
          <a:lstStyle/>
          <a:p>
            <a:r>
              <a:rPr kumimoji="1" lang="en-US" altLang="zh-CN" sz="2400" dirty="0">
                <a:latin typeface="微软雅黑" panose="020B0503020204020204" pitchFamily="34" charset="-122"/>
                <a:ea typeface="微软雅黑" panose="020B0503020204020204" pitchFamily="34" charset="-122"/>
                <a:cs typeface="STKaiti" charset="-122"/>
              </a:rPr>
              <a:t>03</a:t>
            </a:r>
            <a:r>
              <a:rPr kumimoji="1" lang="zh-CN" altLang="en-US" sz="2400" dirty="0">
                <a:latin typeface="微软雅黑" panose="020B0503020204020204" pitchFamily="34" charset="-122"/>
                <a:ea typeface="微软雅黑" panose="020B0503020204020204" pitchFamily="34" charset="-122"/>
                <a:cs typeface="STKaiti" charset="-122"/>
              </a:rPr>
              <a:t>、对于</a:t>
            </a:r>
            <a:r>
              <a:rPr kumimoji="1" lang="en-US" altLang="zh-CN" sz="2400" dirty="0" err="1">
                <a:latin typeface="微软雅黑" panose="020B0503020204020204" pitchFamily="34" charset="-122"/>
                <a:ea typeface="微软雅黑" panose="020B0503020204020204" pitchFamily="34" charset="-122"/>
                <a:cs typeface="STKaiti" charset="-122"/>
              </a:rPr>
              <a:t>std</a:t>
            </a:r>
            <a:r>
              <a:rPr kumimoji="1" lang="en-US" altLang="zh-CN" sz="2400" dirty="0">
                <a:latin typeface="微软雅黑" panose="020B0503020204020204" pitchFamily="34" charset="-122"/>
                <a:ea typeface="微软雅黑" panose="020B0503020204020204" pitchFamily="34" charset="-122"/>
                <a:cs typeface="STKaiti" charset="-122"/>
              </a:rPr>
              <a:t>::string</a:t>
            </a:r>
            <a:r>
              <a:rPr kumimoji="1" lang="zh-CN" altLang="en-US" sz="2400" dirty="0">
                <a:latin typeface="微软雅黑" panose="020B0503020204020204" pitchFamily="34" charset="-122"/>
                <a:ea typeface="微软雅黑" panose="020B0503020204020204" pitchFamily="34" charset="-122"/>
                <a:cs typeface="STKaiti" charset="-122"/>
              </a:rPr>
              <a:t>和</a:t>
            </a:r>
            <a:r>
              <a:rPr kumimoji="1" lang="en-US" altLang="zh-CN" sz="2400" dirty="0" err="1">
                <a:latin typeface="微软雅黑" panose="020B0503020204020204" pitchFamily="34" charset="-122"/>
                <a:ea typeface="微软雅黑" panose="020B0503020204020204" pitchFamily="34" charset="-122"/>
                <a:cs typeface="STKaiti" charset="-122"/>
              </a:rPr>
              <a:t>std</a:t>
            </a:r>
            <a:r>
              <a:rPr kumimoji="1" lang="en-US" altLang="zh-CN" sz="2400" dirty="0">
                <a:latin typeface="微软雅黑" panose="020B0503020204020204" pitchFamily="34" charset="-122"/>
                <a:ea typeface="微软雅黑" panose="020B0503020204020204" pitchFamily="34" charset="-122"/>
                <a:cs typeface="STKaiti" charset="-122"/>
              </a:rPr>
              <a:t>::vector&lt;char&gt;</a:t>
            </a:r>
            <a:r>
              <a:rPr kumimoji="1" lang="zh-CN" altLang="en-US" sz="2400" dirty="0">
                <a:latin typeface="微软雅黑" panose="020B0503020204020204" pitchFamily="34" charset="-122"/>
                <a:ea typeface="微软雅黑" panose="020B0503020204020204" pitchFamily="34" charset="-122"/>
                <a:cs typeface="STKaiti" charset="-122"/>
              </a:rPr>
              <a:t>定义的字符串</a:t>
            </a:r>
            <a:r>
              <a:rPr kumimoji="1" lang="en-US" altLang="zh-CN" sz="2400" dirty="0" err="1">
                <a:latin typeface="微软雅黑" panose="020B0503020204020204" pitchFamily="34" charset="-122"/>
                <a:ea typeface="微软雅黑" panose="020B0503020204020204" pitchFamily="34" charset="-122"/>
                <a:cs typeface="STKaiti" charset="-122"/>
              </a:rPr>
              <a:t>str</a:t>
            </a:r>
            <a:r>
              <a:rPr kumimoji="1" lang="zh-CN" altLang="en-US" sz="2400" dirty="0">
                <a:latin typeface="微软雅黑" panose="020B0503020204020204" pitchFamily="34" charset="-122"/>
                <a:ea typeface="微软雅黑" panose="020B0503020204020204" pitchFamily="34" charset="-122"/>
                <a:cs typeface="STKaiti" charset="-122"/>
              </a:rPr>
              <a:t>，以下选项正确的是</a:t>
            </a:r>
            <a:r>
              <a:rPr kumimoji="1" lang="en-US" altLang="zh-CN" sz="2400" dirty="0">
                <a:latin typeface="微软雅黑" panose="020B0503020204020204" pitchFamily="34" charset="-122"/>
                <a:ea typeface="微软雅黑" panose="020B0503020204020204" pitchFamily="34" charset="-122"/>
                <a:cs typeface="STKaiti" charset="-122"/>
              </a:rPr>
              <a:t>[</a:t>
            </a:r>
            <a:r>
              <a:rPr kumimoji="1" lang="en-US" altLang="zh-CN" sz="2400" b="1" dirty="0">
                <a:solidFill>
                  <a:srgbClr val="FF0000"/>
                </a:solidFill>
                <a:latin typeface="微软雅黑" panose="020B0503020204020204" pitchFamily="34" charset="-122"/>
                <a:ea typeface="微软雅黑" panose="020B0503020204020204" pitchFamily="34" charset="-122"/>
                <a:cs typeface="STKaiti" charset="-122"/>
              </a:rPr>
              <a:t>B</a:t>
            </a:r>
            <a:r>
              <a:rPr kumimoji="1" lang="en-US" altLang="zh-CN" sz="2400" dirty="0">
                <a:latin typeface="微软雅黑" panose="020B0503020204020204" pitchFamily="34" charset="-122"/>
                <a:ea typeface="微软雅黑" panose="020B0503020204020204" pitchFamily="34" charset="-122"/>
                <a:cs typeface="STKaiti" charset="-122"/>
              </a:rPr>
              <a:t>]</a:t>
            </a:r>
          </a:p>
        </p:txBody>
      </p:sp>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模板与</a:t>
            </a:r>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：复习题</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66</a:t>
            </a:fld>
            <a:endParaRPr lang="en-US" altLang="zh-CN" dirty="0"/>
          </a:p>
        </p:txBody>
      </p:sp>
      <p:sp>
        <p:nvSpPr>
          <p:cNvPr id="8" name="矩形 7"/>
          <p:cNvSpPr/>
          <p:nvPr/>
        </p:nvSpPr>
        <p:spPr>
          <a:xfrm>
            <a:off x="232266" y="2208682"/>
            <a:ext cx="6819194" cy="2215991"/>
          </a:xfrm>
          <a:prstGeom prst="rect">
            <a:avLst/>
          </a:prstGeom>
        </p:spPr>
        <p:txBody>
          <a:bodyPr wrap="square">
            <a:spAutoFit/>
          </a:bodyPr>
          <a:lstStyle/>
          <a:p>
            <a:pPr>
              <a:lnSpc>
                <a:spcPct val="150000"/>
              </a:lnSpc>
            </a:pPr>
            <a:r>
              <a:rPr lang="en-US" altLang="zh-CN" sz="2300" dirty="0">
                <a:latin typeface="STKaiti" charset="-122"/>
                <a:ea typeface="STKaiti" charset="-122"/>
                <a:cs typeface="STKaiti" charset="-122"/>
              </a:rPr>
              <a:t>A) </a:t>
            </a:r>
            <a:r>
              <a:rPr lang="zh-CN" altLang="en-US" sz="2300" dirty="0">
                <a:latin typeface="STKaiti" charset="-122"/>
                <a:ea typeface="STKaiti" charset="-122"/>
                <a:cs typeface="STKaiti" charset="-122"/>
              </a:rPr>
              <a:t>都可以使用</a:t>
            </a:r>
            <a:r>
              <a:rPr lang="en-US" altLang="zh-CN" sz="2300" dirty="0" err="1">
                <a:latin typeface="STKaiti" charset="-122"/>
                <a:ea typeface="STKaiti" charset="-122"/>
                <a:cs typeface="STKaiti" charset="-122"/>
              </a:rPr>
              <a:t>str.length</a:t>
            </a:r>
            <a:r>
              <a:rPr lang="en-US" altLang="zh-CN" sz="2300" dirty="0">
                <a:latin typeface="STKaiti" charset="-122"/>
                <a:ea typeface="STKaiti" charset="-122"/>
                <a:cs typeface="STKaiti" charset="-122"/>
              </a:rPr>
              <a:t>();</a:t>
            </a:r>
            <a:r>
              <a:rPr lang="zh-CN" altLang="en-US" sz="2300" dirty="0">
                <a:latin typeface="STKaiti" charset="-122"/>
                <a:ea typeface="STKaiti" charset="-122"/>
                <a:cs typeface="STKaiti" charset="-122"/>
              </a:rPr>
              <a:t>获得字符串长度</a:t>
            </a:r>
          </a:p>
          <a:p>
            <a:pPr>
              <a:lnSpc>
                <a:spcPct val="150000"/>
              </a:lnSpc>
            </a:pPr>
            <a:r>
              <a:rPr lang="en-US" altLang="zh-CN" sz="2300" dirty="0">
                <a:latin typeface="STKaiti" charset="-122"/>
                <a:ea typeface="STKaiti" charset="-122"/>
                <a:cs typeface="STKaiti" charset="-122"/>
              </a:rPr>
              <a:t>B) </a:t>
            </a:r>
            <a:r>
              <a:rPr lang="zh-CN" altLang="en-US" sz="2300" dirty="0">
                <a:latin typeface="STKaiti" charset="-122"/>
                <a:ea typeface="STKaiti" charset="-122"/>
                <a:cs typeface="STKaiti" charset="-122"/>
              </a:rPr>
              <a:t>都可以使用</a:t>
            </a:r>
            <a:r>
              <a:rPr lang="en-US" altLang="zh-CN" sz="2300" dirty="0">
                <a:latin typeface="STKaiti" charset="-122"/>
                <a:ea typeface="STKaiti" charset="-122"/>
                <a:cs typeface="STKaiti" charset="-122"/>
              </a:rPr>
              <a:t>for(char c: </a:t>
            </a:r>
            <a:r>
              <a:rPr lang="en-US" altLang="zh-CN" sz="2300" dirty="0" err="1">
                <a:latin typeface="STKaiti" charset="-122"/>
                <a:ea typeface="STKaiti" charset="-122"/>
                <a:cs typeface="STKaiti" charset="-122"/>
              </a:rPr>
              <a:t>str</a:t>
            </a:r>
            <a:r>
              <a:rPr lang="en-US" altLang="zh-CN" sz="2300" dirty="0">
                <a:latin typeface="STKaiti" charset="-122"/>
                <a:ea typeface="STKaiti" charset="-122"/>
                <a:cs typeface="STKaiti" charset="-122"/>
              </a:rPr>
              <a:t>)</a:t>
            </a:r>
            <a:r>
              <a:rPr lang="zh-CN" altLang="en-US" sz="2300" dirty="0">
                <a:latin typeface="STKaiti" charset="-122"/>
                <a:ea typeface="STKaiti" charset="-122"/>
                <a:cs typeface="STKaiti" charset="-122"/>
              </a:rPr>
              <a:t>遍历字符串中的所有字符</a:t>
            </a:r>
          </a:p>
          <a:p>
            <a:pPr>
              <a:lnSpc>
                <a:spcPct val="150000"/>
              </a:lnSpc>
            </a:pPr>
            <a:r>
              <a:rPr lang="en-US" altLang="zh-CN" sz="2300" dirty="0">
                <a:latin typeface="STKaiti" charset="-122"/>
                <a:ea typeface="STKaiti" charset="-122"/>
                <a:cs typeface="STKaiti" charset="-122"/>
              </a:rPr>
              <a:t>C) </a:t>
            </a:r>
            <a:r>
              <a:rPr lang="zh-CN" altLang="en-US" sz="2300" dirty="0">
                <a:latin typeface="STKaiti" charset="-122"/>
                <a:ea typeface="STKaiti" charset="-122"/>
                <a:cs typeface="STKaiti" charset="-122"/>
              </a:rPr>
              <a:t>都可以使用</a:t>
            </a:r>
            <a:r>
              <a:rPr lang="en-US" altLang="zh-CN" sz="2300" dirty="0" err="1">
                <a:latin typeface="STKaiti" charset="-122"/>
                <a:ea typeface="STKaiti" charset="-122"/>
                <a:cs typeface="STKaiti" charset="-122"/>
              </a:rPr>
              <a:t>cin</a:t>
            </a:r>
            <a:r>
              <a:rPr lang="en-US" altLang="zh-CN" sz="2300" dirty="0">
                <a:latin typeface="STKaiti" charset="-122"/>
                <a:ea typeface="STKaiti" charset="-122"/>
                <a:cs typeface="STKaiti" charset="-122"/>
              </a:rPr>
              <a:t>&gt;&gt;</a:t>
            </a:r>
            <a:r>
              <a:rPr lang="en-US" altLang="zh-CN" sz="2300" dirty="0" err="1">
                <a:latin typeface="STKaiti" charset="-122"/>
                <a:ea typeface="STKaiti" charset="-122"/>
                <a:cs typeface="STKaiti" charset="-122"/>
              </a:rPr>
              <a:t>str</a:t>
            </a:r>
            <a:r>
              <a:rPr lang="en-US" altLang="zh-CN" sz="2300" dirty="0">
                <a:latin typeface="STKaiti" charset="-122"/>
                <a:ea typeface="STKaiti" charset="-122"/>
                <a:cs typeface="STKaiti" charset="-122"/>
              </a:rPr>
              <a:t>;</a:t>
            </a:r>
            <a:r>
              <a:rPr lang="zh-CN" altLang="en-US" sz="2300" dirty="0">
                <a:latin typeface="STKaiti" charset="-122"/>
                <a:ea typeface="STKaiti" charset="-122"/>
                <a:cs typeface="STKaiti" charset="-122"/>
              </a:rPr>
              <a:t>从标准输入输入字符串</a:t>
            </a:r>
          </a:p>
          <a:p>
            <a:pPr>
              <a:lnSpc>
                <a:spcPct val="150000"/>
              </a:lnSpc>
            </a:pPr>
            <a:r>
              <a:rPr lang="en-US" altLang="zh-CN" sz="2300" dirty="0">
                <a:latin typeface="STKaiti" charset="-122"/>
                <a:ea typeface="STKaiti" charset="-122"/>
                <a:cs typeface="STKaiti" charset="-122"/>
              </a:rPr>
              <a:t>D) </a:t>
            </a:r>
            <a:r>
              <a:rPr lang="zh-CN" altLang="en-US" sz="2300" dirty="0">
                <a:latin typeface="STKaiti" charset="-122"/>
                <a:ea typeface="STKaiti" charset="-122"/>
                <a:cs typeface="STKaiti" charset="-122"/>
              </a:rPr>
              <a:t>都可以使用</a:t>
            </a:r>
            <a:r>
              <a:rPr lang="en-US" altLang="zh-CN" sz="2300" dirty="0" err="1">
                <a:latin typeface="STKaiti" charset="-122"/>
                <a:ea typeface="STKaiti" charset="-122"/>
                <a:cs typeface="STKaiti" charset="-122"/>
              </a:rPr>
              <a:t>str</a:t>
            </a:r>
            <a:r>
              <a:rPr lang="en-US" altLang="zh-CN" sz="2300" dirty="0">
                <a:latin typeface="STKaiti" charset="-122"/>
                <a:ea typeface="STKaiti" charset="-122"/>
                <a:cs typeface="STKaiti" charset="-122"/>
              </a:rPr>
              <a:t>+="</a:t>
            </a:r>
            <a:r>
              <a:rPr lang="en-US" altLang="zh-CN" sz="2300" dirty="0" err="1">
                <a:latin typeface="STKaiti" charset="-122"/>
                <a:ea typeface="STKaiti" charset="-122"/>
                <a:cs typeface="STKaiti" charset="-122"/>
              </a:rPr>
              <a:t>abc</a:t>
            </a:r>
            <a:r>
              <a:rPr lang="en-US" altLang="zh-CN" sz="2300" dirty="0">
                <a:latin typeface="STKaiti" charset="-122"/>
                <a:ea typeface="STKaiti" charset="-122"/>
                <a:cs typeface="STKaiti" charset="-122"/>
              </a:rPr>
              <a:t>";</a:t>
            </a:r>
            <a:r>
              <a:rPr lang="zh-CN" altLang="en-US" sz="2300" dirty="0">
                <a:latin typeface="STKaiti" charset="-122"/>
                <a:ea typeface="STKaiti" charset="-122"/>
                <a:cs typeface="STKaiti" charset="-122"/>
              </a:rPr>
              <a:t>向字符串尾部添加字符</a:t>
            </a:r>
            <a:endParaRPr lang="en-US" altLang="zh-CN" sz="2300" dirty="0">
              <a:latin typeface="STKaiti" charset="-122"/>
              <a:ea typeface="STKaiti" charset="-122"/>
              <a:cs typeface="STKaiti" charset="-122"/>
            </a:endParaRPr>
          </a:p>
        </p:txBody>
      </p:sp>
    </p:spTree>
    <p:extLst>
      <p:ext uri="{BB962C8B-B14F-4D97-AF65-F5344CB8AC3E}">
        <p14:creationId xmlns:p14="http://schemas.microsoft.com/office/powerpoint/2010/main" val="46588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67</a:t>
            </a:fld>
            <a:endParaRPr lang="en-US" altLang="zh-CN"/>
          </a:p>
        </p:txBody>
      </p:sp>
      <p:sp>
        <p:nvSpPr>
          <p:cNvPr id="3"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第一次作业 </a:t>
            </a:r>
            <a:r>
              <a:rPr kumimoji="1" lang="en-US" altLang="zh-CN" b="1" dirty="0" smtClean="0">
                <a:latin typeface="微软雅黑" panose="020B0503020204020204" pitchFamily="34" charset="-122"/>
                <a:ea typeface="微软雅黑" panose="020B0503020204020204" pitchFamily="34" charset="-122"/>
              </a:rPr>
              <a:t>A</a:t>
            </a:r>
            <a:r>
              <a:rPr kumimoji="1" lang="zh-CN" altLang="en-US" b="1" dirty="0" smtClean="0">
                <a:latin typeface="微软雅黑" panose="020B0503020204020204" pitchFamily="34" charset="-122"/>
                <a:ea typeface="微软雅黑" panose="020B0503020204020204" pitchFamily="34" charset="-122"/>
              </a:rPr>
              <a:t>题</a:t>
            </a:r>
            <a:endParaRPr kumimoji="1" lang="zh-CN" altLang="en-US"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2700" y="1081455"/>
            <a:ext cx="9144000" cy="2620967"/>
          </a:xfrm>
          <a:prstGeom prst="rect">
            <a:avLst/>
          </a:prstGeom>
        </p:spPr>
      </p:pic>
      <p:pic>
        <p:nvPicPr>
          <p:cNvPr id="7" name="图片 6"/>
          <p:cNvPicPr>
            <a:picLocks noChangeAspect="1"/>
          </p:cNvPicPr>
          <p:nvPr/>
        </p:nvPicPr>
        <p:blipFill>
          <a:blip r:embed="rId3"/>
          <a:stretch>
            <a:fillRect/>
          </a:stretch>
        </p:blipFill>
        <p:spPr>
          <a:xfrm>
            <a:off x="0" y="4005064"/>
            <a:ext cx="9144000" cy="1427584"/>
          </a:xfrm>
          <a:prstGeom prst="rect">
            <a:avLst/>
          </a:prstGeom>
        </p:spPr>
      </p:pic>
    </p:spTree>
    <p:extLst>
      <p:ext uri="{BB962C8B-B14F-4D97-AF65-F5344CB8AC3E}">
        <p14:creationId xmlns:p14="http://schemas.microsoft.com/office/powerpoint/2010/main" val="1917633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68</a:t>
            </a:fld>
            <a:endParaRPr lang="en-US" altLang="zh-CN"/>
          </a:p>
        </p:txBody>
      </p:sp>
      <p:sp>
        <p:nvSpPr>
          <p:cNvPr id="3"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第一次作业 </a:t>
            </a:r>
            <a:r>
              <a:rPr kumimoji="1" lang="en-US" altLang="zh-CN" b="1" dirty="0" smtClean="0">
                <a:latin typeface="微软雅黑" panose="020B0503020204020204" pitchFamily="34" charset="-122"/>
                <a:ea typeface="微软雅黑" panose="020B0503020204020204" pitchFamily="34" charset="-122"/>
              </a:rPr>
              <a:t>A</a:t>
            </a:r>
            <a:r>
              <a:rPr kumimoji="1" lang="zh-CN" altLang="en-US" b="1" dirty="0" smtClean="0">
                <a:latin typeface="微软雅黑" panose="020B0503020204020204" pitchFamily="34" charset="-122"/>
                <a:ea typeface="微软雅黑" panose="020B0503020204020204" pitchFamily="34" charset="-122"/>
              </a:rPr>
              <a:t>题</a:t>
            </a:r>
            <a:endParaRPr kumimoji="1" lang="zh-CN" altLang="en-US"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593304" y="1268760"/>
            <a:ext cx="4965700" cy="4254500"/>
          </a:xfrm>
          <a:prstGeom prst="rect">
            <a:avLst/>
          </a:prstGeom>
        </p:spPr>
      </p:pic>
      <p:pic>
        <p:nvPicPr>
          <p:cNvPr id="5" name="图片 4"/>
          <p:cNvPicPr>
            <a:picLocks noChangeAspect="1"/>
          </p:cNvPicPr>
          <p:nvPr/>
        </p:nvPicPr>
        <p:blipFill>
          <a:blip r:embed="rId3"/>
          <a:stretch>
            <a:fillRect/>
          </a:stretch>
        </p:blipFill>
        <p:spPr>
          <a:xfrm>
            <a:off x="586780" y="5883324"/>
            <a:ext cx="5600700" cy="635000"/>
          </a:xfrm>
          <a:prstGeom prst="rect">
            <a:avLst/>
          </a:prstGeom>
        </p:spPr>
      </p:pic>
    </p:spTree>
    <p:extLst>
      <p:ext uri="{BB962C8B-B14F-4D97-AF65-F5344CB8AC3E}">
        <p14:creationId xmlns:p14="http://schemas.microsoft.com/office/powerpoint/2010/main" val="18188734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69</a:t>
            </a:fld>
            <a:endParaRPr lang="en-US" altLang="zh-CN"/>
          </a:p>
        </p:txBody>
      </p:sp>
      <p:sp>
        <p:nvSpPr>
          <p:cNvPr id="3"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第一次作业 </a:t>
            </a:r>
            <a:r>
              <a:rPr kumimoji="1" lang="en-US" altLang="zh-CN" b="1" dirty="0">
                <a:latin typeface="微软雅黑" panose="020B0503020204020204" pitchFamily="34" charset="-122"/>
                <a:ea typeface="微软雅黑" panose="020B0503020204020204" pitchFamily="34" charset="-122"/>
              </a:rPr>
              <a:t>D</a:t>
            </a:r>
            <a:r>
              <a:rPr kumimoji="1" lang="zh-CN" altLang="en-US" b="1" dirty="0" smtClean="0">
                <a:latin typeface="微软雅黑" panose="020B0503020204020204" pitchFamily="34" charset="-122"/>
                <a:ea typeface="微软雅黑" panose="020B0503020204020204" pitchFamily="34" charset="-122"/>
              </a:rPr>
              <a:t>题</a:t>
            </a:r>
            <a:endParaRPr kumimoji="1" lang="zh-CN" altLang="en-US"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72" y="1444845"/>
            <a:ext cx="9144000" cy="4911505"/>
          </a:xfrm>
          <a:prstGeom prst="rect">
            <a:avLst/>
          </a:prstGeom>
        </p:spPr>
      </p:pic>
    </p:spTree>
    <p:extLst>
      <p:ext uri="{BB962C8B-B14F-4D97-AF65-F5344CB8AC3E}">
        <p14:creationId xmlns:p14="http://schemas.microsoft.com/office/powerpoint/2010/main" val="47638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EC5745-30FB-4987-8825-7ACA79DFFC4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运算符重载</a:t>
            </a:r>
            <a:endParaRPr lang="zh-CN" altLang="en-US" dirty="0"/>
          </a:p>
        </p:txBody>
      </p:sp>
      <p:graphicFrame>
        <p:nvGraphicFramePr>
          <p:cNvPr id="4" name="表格 3">
            <a:extLst>
              <a:ext uri="{FF2B5EF4-FFF2-40B4-BE49-F238E27FC236}">
                <a16:creationId xmlns="" xmlns:a16="http://schemas.microsoft.com/office/drawing/2014/main" id="{85225B2D-7B7B-4F4E-9781-5AED902B360B}"/>
              </a:ext>
            </a:extLst>
          </p:cNvPr>
          <p:cNvGraphicFramePr>
            <a:graphicFrameLocks noGrp="1"/>
          </p:cNvGraphicFramePr>
          <p:nvPr>
            <p:extLst>
              <p:ext uri="{D42A27DB-BD31-4B8C-83A1-F6EECF244321}">
                <p14:modId xmlns:p14="http://schemas.microsoft.com/office/powerpoint/2010/main" val="969190229"/>
              </p:ext>
            </p:extLst>
          </p:nvPr>
        </p:nvGraphicFramePr>
        <p:xfrm>
          <a:off x="107504" y="1726272"/>
          <a:ext cx="9001000" cy="3444240"/>
        </p:xfrm>
        <a:graphic>
          <a:graphicData uri="http://schemas.openxmlformats.org/drawingml/2006/table">
            <a:tbl>
              <a:tblPr firstRow="1" bandRow="1">
                <a:tableStyleId>{5C22544A-7EE6-4342-B048-85BDC9FD1C3A}</a:tableStyleId>
              </a:tblPr>
              <a:tblGrid>
                <a:gridCol w="1872208">
                  <a:extLst>
                    <a:ext uri="{9D8B030D-6E8A-4147-A177-3AD203B41FA5}">
                      <a16:colId xmlns="" xmlns:a16="http://schemas.microsoft.com/office/drawing/2014/main" val="1357699260"/>
                    </a:ext>
                  </a:extLst>
                </a:gridCol>
                <a:gridCol w="3960440">
                  <a:extLst>
                    <a:ext uri="{9D8B030D-6E8A-4147-A177-3AD203B41FA5}">
                      <a16:colId xmlns="" xmlns:a16="http://schemas.microsoft.com/office/drawing/2014/main" val="676632150"/>
                    </a:ext>
                  </a:extLst>
                </a:gridCol>
                <a:gridCol w="1512168">
                  <a:extLst>
                    <a:ext uri="{9D8B030D-6E8A-4147-A177-3AD203B41FA5}">
                      <a16:colId xmlns="" xmlns:a16="http://schemas.microsoft.com/office/drawing/2014/main" val="3301256426"/>
                    </a:ext>
                  </a:extLst>
                </a:gridCol>
                <a:gridCol w="1656184">
                  <a:extLst>
                    <a:ext uri="{9D8B030D-6E8A-4147-A177-3AD203B41FA5}">
                      <a16:colId xmlns="" xmlns:a16="http://schemas.microsoft.com/office/drawing/2014/main" val="834545040"/>
                    </a:ext>
                  </a:extLst>
                </a:gridCol>
              </a:tblGrid>
              <a:tr h="370840">
                <a:tc>
                  <a:txBody>
                    <a:bodyPr/>
                    <a:lstStyle/>
                    <a:p>
                      <a:pPr algn="ctr"/>
                      <a:r>
                        <a:rPr lang="zh-CN" altLang="en-US" sz="1900" dirty="0">
                          <a:solidFill>
                            <a:schemeClr val="tx1"/>
                          </a:solidFill>
                        </a:rPr>
                        <a:t>重载类型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dirty="0">
                          <a:solidFill>
                            <a:schemeClr val="tx1"/>
                          </a:solidFill>
                        </a:rPr>
                        <a:t>参数类型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dirty="0">
                          <a:solidFill>
                            <a:schemeClr val="tx1"/>
                          </a:solidFill>
                        </a:rPr>
                        <a:t>返回值类型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dirty="0">
                          <a:solidFill>
                            <a:schemeClr val="tx1"/>
                          </a:solidFill>
                        </a:rPr>
                        <a:t>友元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784688553"/>
                  </a:ext>
                </a:extLst>
              </a:tr>
              <a:tr h="370840">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前缀与后缀</a:t>
                      </a:r>
                      <a:endPar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a:t>
                      </a:r>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前缀：无参数</a:t>
                      </a:r>
                      <a:endPar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后缀：哑元参数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普通类型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16631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rPr>
                        <a:t>声明示例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前缀</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作为成员函数重载：</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operator++ ();</a:t>
                      </a:r>
                    </a:p>
                    <a:p>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后缀</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作为成员函数重载：</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 operator++ (</a:t>
                      </a:r>
                      <a:r>
                        <a:rPr kumimoji="1" lang="en-US" altLang="zh-CN" sz="1600" b="0" i="0" u="none" strike="noStrike" kern="1200" cap="none" spc="0" normalizeH="0" baseline="0" dirty="0" err="1" smtClean="0">
                          <a:ln>
                            <a:noFill/>
                          </a:ln>
                          <a:solidFill>
                            <a:prstClr val="black"/>
                          </a:solidFill>
                          <a:effectLst/>
                          <a:uLnTx/>
                          <a:uFillTx/>
                          <a:latin typeface="Consolas" panose="020B0609020204030204" pitchFamily="49" charset="0"/>
                          <a:ea typeface="华文楷体" panose="02010600040101010101" pitchFamily="2" charset="-122"/>
                          <a:cs typeface="+mn-cs"/>
                        </a:rPr>
                        <a:t>int</a:t>
                      </a:r>
                      <a:r>
                        <a:rPr kumimoji="1" lang="en-US" altLang="zh-CN" sz="16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endParaRPr kumimoji="1" lang="en-US" altLang="zh-CN" sz="1600" b="0" i="0" u="none" strike="noStrike" kern="1200" cap="none" spc="0" normalizeH="0" baseline="0" dirty="0" smtClean="0">
                        <a:ln>
                          <a:noFill/>
                        </a:ln>
                        <a:solidFill>
                          <a:srgbClr val="FF0000"/>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sz="1900" b="1" dirty="0">
                          <a:solidFill>
                            <a:schemeClr val="tx1"/>
                          </a:solidFill>
                        </a:rPr>
                        <a:t>重载类型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b="1" dirty="0">
                          <a:solidFill>
                            <a:schemeClr val="tx1"/>
                          </a:solidFill>
                        </a:rPr>
                        <a:t>参数类型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b="1" dirty="0">
                          <a:solidFill>
                            <a:schemeClr val="tx1"/>
                          </a:solidFill>
                        </a:rPr>
                        <a:t>返回值类型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900" b="1" dirty="0">
                          <a:solidFill>
                            <a:schemeClr val="tx1"/>
                          </a:solidFill>
                        </a:rPr>
                        <a:t>友元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赋值运算符</a:t>
                      </a:r>
                      <a:endParaRPr kumimoji="1"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通常是常量左</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值</a:t>
                      </a:r>
                      <a:r>
                        <a:rPr kumimoji="1" lang="zh-CN" altLang="en-US" sz="18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引用</a:t>
                      </a:r>
                      <a:r>
                        <a:rPr kumimoji="1" lang="en-US" altLang="zh-CN" sz="18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拷贝赋值</a:t>
                      </a:r>
                      <a:r>
                        <a:rPr kumimoji="1" lang="en-US" altLang="zh-CN" sz="18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8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或右</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值</a:t>
                      </a:r>
                      <a:r>
                        <a:rPr kumimoji="1" lang="zh-CN" altLang="en-US" sz="18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引用</a:t>
                      </a:r>
                      <a:r>
                        <a:rPr kumimoji="1" lang="en-US" altLang="zh-CN" sz="1800" b="0" i="0" u="none" strike="noStrike" kern="1200" cap="none" spc="0" normalizeH="0" baseline="0" dirty="0" smtClean="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移动赋值</a:t>
                      </a:r>
                      <a:r>
                        <a:rPr kumimoji="1" lang="en-US" altLang="zh-CN"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rPr>
                        <a:t>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800" b="0" i="0" u="none" strike="noStrike" kern="1200" cap="none" spc="0" normalizeH="0" baseline="0" dirty="0" smtClean="0">
                          <a:ln>
                            <a:noFill/>
                          </a:ln>
                          <a:solidFill>
                            <a:srgbClr val="FF0000"/>
                          </a:solidFill>
                          <a:effectLst/>
                          <a:uLnTx/>
                          <a:uFillTx/>
                          <a:latin typeface="Consolas" panose="020B0609020204030204" pitchFamily="49" charset="0"/>
                          <a:ea typeface="华文楷体" panose="02010600040101010101" pitchFamily="2" charset="-122"/>
                          <a:cs typeface="+mn-cs"/>
                        </a:rPr>
                        <a:t>不能设置为友</a:t>
                      </a:r>
                      <a:r>
                        <a:rPr kumimoji="1" lang="zh-CN" altLang="en-US" sz="18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rPr>
                        <a:t>元</a:t>
                      </a:r>
                      <a:r>
                        <a:rPr kumimoji="1" lang="zh-CN" altLang="en-US" sz="1800" b="0" i="0" u="none" strike="noStrike" kern="1200" cap="none" spc="0" normalizeH="0" baseline="0" dirty="0" smtClean="0">
                          <a:ln>
                            <a:noFill/>
                          </a:ln>
                          <a:solidFill>
                            <a:srgbClr val="FF0000"/>
                          </a:solidFill>
                          <a:effectLst/>
                          <a:uLnTx/>
                          <a:uFillTx/>
                          <a:latin typeface="Consolas" panose="020B0609020204030204" pitchFamily="49" charset="0"/>
                          <a:ea typeface="华文楷体" panose="02010600040101010101" pitchFamily="2" charset="-122"/>
                          <a:cs typeface="+mn-cs"/>
                        </a:rPr>
                        <a:t>函数</a:t>
                      </a:r>
                      <a:endParaRPr kumimoji="1" lang="zh-CN" altLang="en-US" sz="1800" b="0" i="0" u="none" strike="noStrike" kern="1200" cap="none" spc="0" normalizeH="0" baseline="0" dirty="0">
                        <a:ln>
                          <a:noFill/>
                        </a:ln>
                        <a:solidFill>
                          <a:srgbClr val="FF0000"/>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2169020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rPr>
                        <a:t>声明示例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zh-CN" altLang="en-US" sz="1600" b="0" i="0" u="none" strike="noStrike" kern="1200" cap="none" spc="0" normalizeH="0" baseline="0" dirty="0" smtClean="0">
                          <a:ln>
                            <a:noFill/>
                          </a:ln>
                          <a:solidFill>
                            <a:schemeClr val="tx1"/>
                          </a:solidFill>
                          <a:effectLst/>
                          <a:uLnTx/>
                          <a:uFillTx/>
                          <a:latin typeface="Consolas" panose="020B0609020204030204" pitchFamily="49" charset="0"/>
                          <a:ea typeface="华文楷体" panose="02010600040101010101" pitchFamily="2" charset="-122"/>
                          <a:cs typeface="+mn-cs"/>
                        </a:rPr>
                        <a:t>作为成员函数重载：</a:t>
                      </a:r>
                      <a:endParaRPr kumimoji="1" lang="en-US" altLang="zh-CN" sz="1600" b="0" i="0" u="none" strike="noStrike" kern="1200" cap="none" spc="0" normalizeH="0" baseline="0" dirty="0" smtClean="0">
                        <a:ln>
                          <a:noFill/>
                        </a:ln>
                        <a:solidFill>
                          <a:schemeClr val="tx1"/>
                        </a:solidFill>
                        <a:effectLst/>
                        <a:uLnTx/>
                        <a:uFillTx/>
                        <a:latin typeface="Consolas" panose="020B0609020204030204" pitchFamily="49" charset="0"/>
                        <a:ea typeface="华文楷体" panose="02010600040101010101" pitchFamily="2" charset="-122"/>
                        <a:cs typeface="+mn-cs"/>
                      </a:endParaRPr>
                    </a:p>
                    <a:p>
                      <a:r>
                        <a:rPr kumimoji="1" lang="en-US" altLang="zh-CN" sz="1600" b="0" i="0" u="none" strike="noStrike" kern="1200" cap="none" spc="0" normalizeH="0" baseline="0" dirty="0" err="1" smtClean="0">
                          <a:ln>
                            <a:noFill/>
                          </a:ln>
                          <a:solidFill>
                            <a:schemeClr val="tx1"/>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schemeClr val="tx1"/>
                          </a:solidFill>
                          <a:effectLst/>
                          <a:uLnTx/>
                          <a:uFillTx/>
                          <a:latin typeface="Consolas" panose="020B0609020204030204" pitchFamily="49" charset="0"/>
                          <a:ea typeface="华文楷体" panose="02010600040101010101" pitchFamily="2" charset="-122"/>
                          <a:cs typeface="+mn-cs"/>
                        </a:rPr>
                        <a:t>&amp; operator= (</a:t>
                      </a:r>
                      <a:r>
                        <a:rPr kumimoji="1" lang="en-US" altLang="zh-CN" sz="1600" b="0" i="0" u="none" strike="noStrike" kern="1200" cap="none" spc="0" normalizeH="0" baseline="0" dirty="0" err="1" smtClean="0">
                          <a:ln>
                            <a:noFill/>
                          </a:ln>
                          <a:solidFill>
                            <a:schemeClr val="tx1"/>
                          </a:solidFill>
                          <a:effectLst/>
                          <a:uLnTx/>
                          <a:uFillTx/>
                          <a:latin typeface="Consolas" panose="020B0609020204030204" pitchFamily="49" charset="0"/>
                          <a:ea typeface="华文楷体" panose="02010600040101010101" pitchFamily="2" charset="-122"/>
                          <a:cs typeface="+mn-cs"/>
                        </a:rPr>
                        <a:t>const</a:t>
                      </a:r>
                      <a:r>
                        <a:rPr kumimoji="1" lang="en-US" altLang="zh-CN" sz="1600" b="0" i="0" u="none" strike="noStrike" kern="1200" cap="none" spc="0" normalizeH="0" baseline="0" dirty="0" smtClean="0">
                          <a:ln>
                            <a:noFill/>
                          </a:ln>
                          <a:solidFill>
                            <a:schemeClr val="tx1"/>
                          </a:solidFill>
                          <a:effectLst/>
                          <a:uLnTx/>
                          <a:uFillTx/>
                          <a:latin typeface="Consolas" panose="020B0609020204030204" pitchFamily="49" charset="0"/>
                          <a:ea typeface="华文楷体" panose="02010600040101010101" pitchFamily="2" charset="-122"/>
                          <a:cs typeface="+mn-cs"/>
                        </a:rPr>
                        <a:t> </a:t>
                      </a:r>
                      <a:r>
                        <a:rPr kumimoji="1" lang="en-US" altLang="zh-CN" sz="1600" b="0" i="0" u="none" strike="noStrike" kern="1200" cap="none" spc="0" normalizeH="0" baseline="0" dirty="0" err="1" smtClean="0">
                          <a:ln>
                            <a:noFill/>
                          </a:ln>
                          <a:solidFill>
                            <a:schemeClr val="tx1"/>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schemeClr val="tx1"/>
                          </a:solidFill>
                          <a:effectLst/>
                          <a:uLnTx/>
                          <a:uFillTx/>
                          <a:latin typeface="Consolas" panose="020B0609020204030204" pitchFamily="49" charset="0"/>
                          <a:ea typeface="华文楷体" panose="02010600040101010101" pitchFamily="2" charset="-122"/>
                          <a:cs typeface="+mn-cs"/>
                        </a:rPr>
                        <a:t>&amp; right);</a:t>
                      </a:r>
                    </a:p>
                    <a:p>
                      <a:r>
                        <a:rPr kumimoji="1" lang="en-US" altLang="zh-CN" sz="1600" b="0" i="0" u="none" strike="noStrike" kern="1200" cap="none" spc="0" normalizeH="0" baseline="0" dirty="0" err="1" smtClean="0">
                          <a:ln>
                            <a:noFill/>
                          </a:ln>
                          <a:solidFill>
                            <a:schemeClr val="tx1"/>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schemeClr val="tx1"/>
                          </a:solidFill>
                          <a:effectLst/>
                          <a:uLnTx/>
                          <a:uFillTx/>
                          <a:latin typeface="Consolas" panose="020B0609020204030204" pitchFamily="49" charset="0"/>
                          <a:ea typeface="华文楷体" panose="02010600040101010101" pitchFamily="2" charset="-122"/>
                          <a:cs typeface="+mn-cs"/>
                        </a:rPr>
                        <a:t>&amp; operator= (</a:t>
                      </a:r>
                      <a:r>
                        <a:rPr kumimoji="1" lang="en-US" altLang="zh-CN" sz="1600" b="0" i="0" u="none" strike="noStrike" kern="1200" cap="none" spc="0" normalizeH="0" baseline="0" dirty="0" err="1" smtClean="0">
                          <a:ln>
                            <a:noFill/>
                          </a:ln>
                          <a:solidFill>
                            <a:schemeClr val="tx1"/>
                          </a:solidFill>
                          <a:effectLst/>
                          <a:uLnTx/>
                          <a:uFillTx/>
                          <a:latin typeface="Consolas" panose="020B0609020204030204" pitchFamily="49" charset="0"/>
                          <a:ea typeface="华文楷体" panose="02010600040101010101" pitchFamily="2" charset="-122"/>
                          <a:cs typeface="+mn-cs"/>
                        </a:rPr>
                        <a:t>ClassName</a:t>
                      </a:r>
                      <a:r>
                        <a:rPr kumimoji="1" lang="en-US" altLang="zh-CN" sz="1600" b="0" i="0" u="none" strike="noStrike" kern="1200" cap="none" spc="0" normalizeH="0" baseline="0" dirty="0" smtClean="0">
                          <a:ln>
                            <a:noFill/>
                          </a:ln>
                          <a:solidFill>
                            <a:schemeClr val="tx1"/>
                          </a:solidFill>
                          <a:effectLst/>
                          <a:uLnTx/>
                          <a:uFillTx/>
                          <a:latin typeface="Consolas" panose="020B0609020204030204" pitchFamily="49" charset="0"/>
                          <a:ea typeface="华文楷体" panose="02010600040101010101" pitchFamily="2" charset="-122"/>
                          <a:cs typeface="+mn-cs"/>
                        </a:rPr>
                        <a:t>&amp;&amp; 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zh-CN" altLang="en-US" sz="1800" b="0" i="0" u="none" strike="noStrike" kern="1200" cap="none" spc="0" normalizeH="0" baseline="0" dirty="0">
                        <a:ln>
                          <a:noFill/>
                        </a:ln>
                        <a:solidFill>
                          <a:prstClr val="black"/>
                        </a:solidFill>
                        <a:effectLst/>
                        <a:uLnTx/>
                        <a:uFillTx/>
                        <a:latin typeface="Consolas" panose="020B0609020204030204" pitchFamily="49" charset="0"/>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631105623"/>
                  </a:ext>
                </a:extLst>
              </a:tr>
            </a:tbl>
          </a:graphicData>
        </a:graphic>
      </p:graphicFrame>
    </p:spTree>
    <p:extLst>
      <p:ext uri="{BB962C8B-B14F-4D97-AF65-F5344CB8AC3E}">
        <p14:creationId xmlns:p14="http://schemas.microsoft.com/office/powerpoint/2010/main" val="2686451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70</a:t>
            </a:fld>
            <a:endParaRPr lang="en-US" altLang="zh-CN"/>
          </a:p>
        </p:txBody>
      </p:sp>
      <p:pic>
        <p:nvPicPr>
          <p:cNvPr id="3" name="图片 2"/>
          <p:cNvPicPr>
            <a:picLocks noChangeAspect="1"/>
          </p:cNvPicPr>
          <p:nvPr/>
        </p:nvPicPr>
        <p:blipFill>
          <a:blip r:embed="rId2"/>
          <a:stretch>
            <a:fillRect/>
          </a:stretch>
        </p:blipFill>
        <p:spPr>
          <a:xfrm>
            <a:off x="33288" y="0"/>
            <a:ext cx="6936714" cy="6858000"/>
          </a:xfrm>
          <a:prstGeom prst="rect">
            <a:avLst/>
          </a:prstGeom>
        </p:spPr>
      </p:pic>
      <p:pic>
        <p:nvPicPr>
          <p:cNvPr id="5" name="图片 4"/>
          <p:cNvPicPr>
            <a:picLocks noChangeAspect="1"/>
          </p:cNvPicPr>
          <p:nvPr/>
        </p:nvPicPr>
        <p:blipFill>
          <a:blip r:embed="rId3"/>
          <a:stretch>
            <a:fillRect/>
          </a:stretch>
        </p:blipFill>
        <p:spPr>
          <a:xfrm>
            <a:off x="2699792" y="29468"/>
            <a:ext cx="6286500" cy="1514929"/>
          </a:xfrm>
          <a:prstGeom prst="rect">
            <a:avLst/>
          </a:prstGeom>
        </p:spPr>
      </p:pic>
      <p:pic>
        <p:nvPicPr>
          <p:cNvPr id="6" name="图片 5"/>
          <p:cNvPicPr>
            <a:picLocks noChangeAspect="1"/>
          </p:cNvPicPr>
          <p:nvPr/>
        </p:nvPicPr>
        <p:blipFill>
          <a:blip r:embed="rId4"/>
          <a:stretch>
            <a:fillRect/>
          </a:stretch>
        </p:blipFill>
        <p:spPr>
          <a:xfrm>
            <a:off x="3904650" y="3212976"/>
            <a:ext cx="5117368" cy="2304256"/>
          </a:xfrm>
          <a:prstGeom prst="rect">
            <a:avLst/>
          </a:prstGeom>
        </p:spPr>
      </p:pic>
    </p:spTree>
    <p:extLst>
      <p:ext uri="{BB962C8B-B14F-4D97-AF65-F5344CB8AC3E}">
        <p14:creationId xmlns:p14="http://schemas.microsoft.com/office/powerpoint/2010/main" val="14812684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71</a:t>
            </a:fld>
            <a:endParaRPr lang="en-US" altLang="zh-CN"/>
          </a:p>
        </p:txBody>
      </p:sp>
      <p:sp>
        <p:nvSpPr>
          <p:cNvPr id="3" name="标题 1"/>
          <p:cNvSpPr txBox="1">
            <a:spLocks/>
          </p:cNvSpPr>
          <p:nvPr/>
        </p:nvSpPr>
        <p:spPr>
          <a:xfrm>
            <a:off x="179512" y="116632"/>
            <a:ext cx="7886700" cy="1325563"/>
          </a:xfrm>
          <a:prstGeom prst="rect">
            <a:avLst/>
          </a:prstGeom>
        </p:spPr>
        <p:txBody>
          <a:bodyPr/>
          <a:lst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r>
              <a:rPr kumimoji="1" lang="zh-CN" altLang="en-US" dirty="0" smtClean="0"/>
              <a:t>解析读入</a:t>
            </a:r>
            <a:endParaRPr kumimoji="1" lang="zh-CN" altLang="en-US" dirty="0"/>
          </a:p>
        </p:txBody>
      </p:sp>
      <p:sp>
        <p:nvSpPr>
          <p:cNvPr id="4" name="文本框 3"/>
          <p:cNvSpPr txBox="1"/>
          <p:nvPr/>
        </p:nvSpPr>
        <p:spPr>
          <a:xfrm>
            <a:off x="4877818" y="3049204"/>
            <a:ext cx="5616624" cy="400110"/>
          </a:xfrm>
          <a:prstGeom prst="rect">
            <a:avLst/>
          </a:prstGeom>
          <a:noFill/>
        </p:spPr>
        <p:txBody>
          <a:bodyPr wrap="square" rtlCol="0">
            <a:spAutoFit/>
          </a:bodyPr>
          <a:lstStyle/>
          <a:p>
            <a:r>
              <a:rPr lang="en-US" altLang="zh-CN" sz="2000" dirty="0" err="1" smtClean="0">
                <a:latin typeface="Times New Roman" charset="0"/>
                <a:ea typeface="Times New Roman" charset="0"/>
                <a:cs typeface="Times New Roman" charset="0"/>
              </a:rPr>
              <a:t>getline</a:t>
            </a:r>
            <a:r>
              <a:rPr lang="zh-CN" altLang="en-US" sz="2000" dirty="0" smtClean="0">
                <a:latin typeface="Times New Roman" charset="0"/>
                <a:ea typeface="Times New Roman" charset="0"/>
                <a:cs typeface="Times New Roman" charset="0"/>
              </a:rPr>
              <a:t>读至</a:t>
            </a:r>
            <a:r>
              <a:rPr lang="en-US" altLang="zh-CN" sz="2000" dirty="0" smtClean="0">
                <a:latin typeface="Times New Roman" charset="0"/>
                <a:ea typeface="Times New Roman" charset="0"/>
                <a:cs typeface="Times New Roman" charset="0"/>
              </a:rPr>
              <a:t>-</a:t>
            </a:r>
            <a:r>
              <a:rPr lang="zh-CN" altLang="en-US" sz="2000" dirty="0" smtClean="0">
                <a:latin typeface="Times New Roman" charset="0"/>
                <a:ea typeface="Times New Roman" charset="0"/>
                <a:cs typeface="Times New Roman" charset="0"/>
              </a:rPr>
              <a:t>停止 </a:t>
            </a:r>
            <a:endParaRPr kumimoji="1" lang="en-US" altLang="zh-CN" sz="2000" b="1" dirty="0">
              <a:latin typeface="Times New Roman" charset="0"/>
              <a:ea typeface="Times New Roman" charset="0"/>
              <a:cs typeface="Times New Roman" charset="0"/>
            </a:endParaRPr>
          </a:p>
        </p:txBody>
      </p:sp>
      <p:sp>
        <p:nvSpPr>
          <p:cNvPr id="6" name="文本框 5"/>
          <p:cNvSpPr txBox="1"/>
          <p:nvPr/>
        </p:nvSpPr>
        <p:spPr>
          <a:xfrm>
            <a:off x="470496" y="845447"/>
            <a:ext cx="5616624" cy="954107"/>
          </a:xfrm>
          <a:prstGeom prst="rect">
            <a:avLst/>
          </a:prstGeom>
          <a:noFill/>
        </p:spPr>
        <p:txBody>
          <a:bodyPr wrap="square" rtlCol="0">
            <a:spAutoFit/>
          </a:bodyPr>
          <a:lstStyle/>
          <a:p>
            <a:r>
              <a:rPr lang="mr-IN" altLang="zh-CN" sz="2800" dirty="0"/>
              <a:t>samsung-10-91 </a:t>
            </a:r>
            <a:br>
              <a:rPr lang="mr-IN" altLang="zh-CN" sz="2800" dirty="0"/>
            </a:br>
            <a:endParaRPr kumimoji="1" lang="zh-CN" altLang="en-US" sz="2800" b="1" dirty="0" smtClean="0"/>
          </a:p>
        </p:txBody>
      </p:sp>
      <p:pic>
        <p:nvPicPr>
          <p:cNvPr id="7" name="图片 6"/>
          <p:cNvPicPr>
            <a:picLocks noChangeAspect="1"/>
          </p:cNvPicPr>
          <p:nvPr/>
        </p:nvPicPr>
        <p:blipFill>
          <a:blip r:embed="rId3"/>
          <a:stretch>
            <a:fillRect/>
          </a:stretch>
        </p:blipFill>
        <p:spPr>
          <a:xfrm>
            <a:off x="323528" y="1284111"/>
            <a:ext cx="5600700" cy="1689100"/>
          </a:xfrm>
          <a:prstGeom prst="rect">
            <a:avLst/>
          </a:prstGeom>
        </p:spPr>
      </p:pic>
      <p:sp>
        <p:nvSpPr>
          <p:cNvPr id="9" name="文本框 8"/>
          <p:cNvSpPr txBox="1"/>
          <p:nvPr/>
        </p:nvSpPr>
        <p:spPr>
          <a:xfrm>
            <a:off x="4877818" y="3728366"/>
            <a:ext cx="3634580" cy="1631216"/>
          </a:xfrm>
          <a:prstGeom prst="rect">
            <a:avLst/>
          </a:prstGeom>
          <a:noFill/>
        </p:spPr>
        <p:txBody>
          <a:bodyPr wrap="square" rtlCol="0">
            <a:spAutoFit/>
          </a:bodyPr>
          <a:lstStyle/>
          <a:p>
            <a:r>
              <a:rPr kumimoji="1" lang="en-US" altLang="zh-CN" sz="2000" dirty="0" smtClean="0">
                <a:latin typeface="Times New Roman" charset="0"/>
                <a:ea typeface="Times New Roman" charset="0"/>
                <a:cs typeface="Times New Roman" charset="0"/>
              </a:rPr>
              <a:t>find(str2)</a:t>
            </a:r>
            <a:r>
              <a:rPr kumimoji="1" lang="zh-CN" altLang="en-US" sz="2000" dirty="0" smtClean="0">
                <a:latin typeface="Times New Roman" charset="0"/>
                <a:ea typeface="Times New Roman" charset="0"/>
                <a:cs typeface="Times New Roman" charset="0"/>
              </a:rPr>
              <a:t> 查找</a:t>
            </a:r>
            <a:r>
              <a:rPr kumimoji="1" lang="en-US" altLang="zh-CN" sz="2000" dirty="0" smtClean="0">
                <a:latin typeface="Times New Roman" charset="0"/>
                <a:ea typeface="Times New Roman" charset="0"/>
                <a:cs typeface="Times New Roman" charset="0"/>
              </a:rPr>
              <a:t>str2</a:t>
            </a:r>
            <a:r>
              <a:rPr kumimoji="1" lang="zh-CN" altLang="en-US" sz="2000" dirty="0" smtClean="0">
                <a:latin typeface="Times New Roman" charset="0"/>
                <a:ea typeface="Times New Roman" charset="0"/>
                <a:cs typeface="Times New Roman" charset="0"/>
              </a:rPr>
              <a:t>第一</a:t>
            </a:r>
            <a:r>
              <a:rPr kumimoji="1" lang="zh-CN" altLang="en-US" sz="2000" dirty="0">
                <a:latin typeface="Times New Roman" charset="0"/>
                <a:ea typeface="Times New Roman" charset="0"/>
                <a:cs typeface="Times New Roman" charset="0"/>
              </a:rPr>
              <a:t>次</a:t>
            </a:r>
            <a:r>
              <a:rPr kumimoji="1" lang="zh-CN" altLang="en-US" sz="2000" dirty="0" smtClean="0">
                <a:latin typeface="Times New Roman" charset="0"/>
                <a:ea typeface="Times New Roman" charset="0"/>
                <a:cs typeface="Times New Roman" charset="0"/>
              </a:rPr>
              <a:t>出现的位置</a:t>
            </a:r>
            <a:endParaRPr kumimoji="1" lang="en-US" altLang="zh-CN" sz="2000" dirty="0" smtClean="0">
              <a:latin typeface="Times New Roman" charset="0"/>
              <a:ea typeface="Times New Roman" charset="0"/>
              <a:cs typeface="Times New Roman" charset="0"/>
            </a:endParaRPr>
          </a:p>
          <a:p>
            <a:r>
              <a:rPr kumimoji="1" lang="en-US" altLang="zh-CN" sz="2000" dirty="0" smtClean="0">
                <a:latin typeface="Times New Roman" charset="0"/>
                <a:ea typeface="Times New Roman" charset="0"/>
                <a:cs typeface="Times New Roman" charset="0"/>
              </a:rPr>
              <a:t>substring(w1,</a:t>
            </a:r>
            <a:r>
              <a:rPr kumimoji="1" lang="zh-CN" altLang="en-US" sz="2000" dirty="0" smtClean="0">
                <a:latin typeface="Times New Roman" charset="0"/>
                <a:ea typeface="Times New Roman" charset="0"/>
                <a:cs typeface="Times New Roman" charset="0"/>
              </a:rPr>
              <a:t> </a:t>
            </a:r>
            <a:r>
              <a:rPr kumimoji="1" lang="en-US" altLang="zh-CN" sz="2000" dirty="0" smtClean="0">
                <a:latin typeface="Times New Roman" charset="0"/>
                <a:ea typeface="Times New Roman" charset="0"/>
                <a:cs typeface="Times New Roman" charset="0"/>
              </a:rPr>
              <a:t>w2)</a:t>
            </a:r>
            <a:r>
              <a:rPr kumimoji="1" lang="zh-CN" altLang="en-US" sz="2000" dirty="0" smtClean="0">
                <a:latin typeface="Times New Roman" charset="0"/>
                <a:ea typeface="Times New Roman" charset="0"/>
                <a:cs typeface="Times New Roman" charset="0"/>
              </a:rPr>
              <a:t> 取字符串部分</a:t>
            </a:r>
            <a:endParaRPr kumimoji="1" lang="en-US" altLang="zh-CN" sz="2000" dirty="0" smtClean="0">
              <a:latin typeface="Times New Roman" charset="0"/>
              <a:ea typeface="Times New Roman" charset="0"/>
              <a:cs typeface="Times New Roman" charset="0"/>
            </a:endParaRPr>
          </a:p>
          <a:p>
            <a:endParaRPr kumimoji="1" lang="en-US" altLang="zh-CN" sz="2000" dirty="0">
              <a:latin typeface="Times New Roman" charset="0"/>
              <a:ea typeface="Times New Roman" charset="0"/>
              <a:cs typeface="Times New Roman" charset="0"/>
            </a:endParaRPr>
          </a:p>
          <a:p>
            <a:endParaRPr kumimoji="1" lang="en-US" altLang="zh-CN" sz="2000" dirty="0" smtClean="0">
              <a:latin typeface="Times New Roman" charset="0"/>
              <a:ea typeface="Times New Roman" charset="0"/>
              <a:cs typeface="Times New Roman" charset="0"/>
            </a:endParaRPr>
          </a:p>
        </p:txBody>
      </p:sp>
      <p:pic>
        <p:nvPicPr>
          <p:cNvPr id="10" name="图片 9"/>
          <p:cNvPicPr>
            <a:picLocks noChangeAspect="1"/>
          </p:cNvPicPr>
          <p:nvPr/>
        </p:nvPicPr>
        <p:blipFill>
          <a:blip r:embed="rId4"/>
          <a:stretch>
            <a:fillRect/>
          </a:stretch>
        </p:blipFill>
        <p:spPr>
          <a:xfrm>
            <a:off x="323528" y="3579392"/>
            <a:ext cx="4394200" cy="1219200"/>
          </a:xfrm>
          <a:prstGeom prst="rect">
            <a:avLst/>
          </a:prstGeom>
        </p:spPr>
      </p:pic>
      <p:pic>
        <p:nvPicPr>
          <p:cNvPr id="12" name="图片 11"/>
          <p:cNvPicPr>
            <a:picLocks noChangeAspect="1"/>
          </p:cNvPicPr>
          <p:nvPr/>
        </p:nvPicPr>
        <p:blipFill>
          <a:blip r:embed="rId5"/>
          <a:stretch>
            <a:fillRect/>
          </a:stretch>
        </p:blipFill>
        <p:spPr>
          <a:xfrm>
            <a:off x="323528" y="5414070"/>
            <a:ext cx="3543300" cy="1193800"/>
          </a:xfrm>
          <a:prstGeom prst="rect">
            <a:avLst/>
          </a:prstGeom>
        </p:spPr>
      </p:pic>
      <p:sp>
        <p:nvSpPr>
          <p:cNvPr id="13" name="文本框 12"/>
          <p:cNvSpPr txBox="1"/>
          <p:nvPr/>
        </p:nvSpPr>
        <p:spPr>
          <a:xfrm>
            <a:off x="4877818" y="5517576"/>
            <a:ext cx="3257450" cy="707886"/>
          </a:xfrm>
          <a:prstGeom prst="rect">
            <a:avLst/>
          </a:prstGeom>
          <a:noFill/>
        </p:spPr>
        <p:txBody>
          <a:bodyPr wrap="square" rtlCol="0">
            <a:spAutoFit/>
          </a:bodyPr>
          <a:lstStyle/>
          <a:p>
            <a:r>
              <a:rPr kumimoji="1" lang="zh-CN" altLang="en-US" sz="2000" dirty="0">
                <a:latin typeface="Times New Roman" charset="0"/>
                <a:ea typeface="Times New Roman" charset="0"/>
                <a:cs typeface="Times New Roman" charset="0"/>
              </a:rPr>
              <a:t>先替换</a:t>
            </a:r>
            <a:r>
              <a:rPr kumimoji="1" lang="en-US" altLang="zh-CN" sz="2000" dirty="0">
                <a:latin typeface="Times New Roman" charset="0"/>
                <a:ea typeface="Times New Roman" charset="0"/>
                <a:cs typeface="Times New Roman" charset="0"/>
              </a:rPr>
              <a:t>-</a:t>
            </a:r>
            <a:r>
              <a:rPr kumimoji="1" lang="zh-CN" altLang="en-US" sz="2000" dirty="0">
                <a:latin typeface="Times New Roman" charset="0"/>
                <a:ea typeface="Times New Roman" charset="0"/>
                <a:cs typeface="Times New Roman" charset="0"/>
              </a:rPr>
              <a:t>为空格再读入</a:t>
            </a:r>
            <a:endParaRPr kumimoji="1" lang="en-US" altLang="zh-CN" sz="2000" dirty="0">
              <a:latin typeface="Times New Roman" charset="0"/>
              <a:ea typeface="Times New Roman" charset="0"/>
              <a:cs typeface="Times New Roman" charset="0"/>
            </a:endParaRPr>
          </a:p>
          <a:p>
            <a:endParaRPr kumimoji="1" lang="zh-CN" altLang="en-US" sz="2000" b="1" dirty="0" smtClean="0"/>
          </a:p>
        </p:txBody>
      </p:sp>
    </p:spTree>
    <p:extLst>
      <p:ext uri="{BB962C8B-B14F-4D97-AF65-F5344CB8AC3E}">
        <p14:creationId xmlns:p14="http://schemas.microsoft.com/office/powerpoint/2010/main" val="305219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97308-C323-7D49-BC84-CFE7481FA135}"/>
              </a:ext>
            </a:extLst>
          </p:cNvPr>
          <p:cNvSpPr>
            <a:spLocks noGrp="1"/>
          </p:cNvSpPr>
          <p:nvPr>
            <p:ph type="title"/>
          </p:nvPr>
        </p:nvSpPr>
        <p:spPr/>
        <p:txBody>
          <a:bodyPr/>
          <a:lstStyle/>
          <a:p>
            <a:r>
              <a:rPr lang="zh-CN" altLang="en-US" dirty="0" smtClean="0"/>
              <a:t>第二次作业 </a:t>
            </a:r>
            <a:r>
              <a:rPr lang="en-US" altLang="zh-CN" dirty="0" smtClean="0"/>
              <a:t>C</a:t>
            </a:r>
            <a:r>
              <a:rPr lang="zh-CN" altLang="en-US" dirty="0" smtClean="0"/>
              <a:t>题</a:t>
            </a:r>
            <a:endParaRPr lang="en-US" b="0" dirty="0"/>
          </a:p>
        </p:txBody>
      </p:sp>
      <p:sp>
        <p:nvSpPr>
          <p:cNvPr id="3" name="Content Placeholder 2">
            <a:extLst>
              <a:ext uri="{FF2B5EF4-FFF2-40B4-BE49-F238E27FC236}">
                <a16:creationId xmlns:a16="http://schemas.microsoft.com/office/drawing/2014/main" xmlns="" id="{D27E83C9-A629-BE46-B1D4-FA89C01760AD}"/>
              </a:ext>
            </a:extLst>
          </p:cNvPr>
          <p:cNvSpPr>
            <a:spLocks noGrp="1"/>
          </p:cNvSpPr>
          <p:nvPr>
            <p:ph idx="1"/>
          </p:nvPr>
        </p:nvSpPr>
        <p:spPr/>
        <p:txBody>
          <a:bodyPr/>
          <a:lstStyle/>
          <a:p>
            <a:r>
              <a:rPr lang="zh-CN" altLang="en-US" dirty="0"/>
              <a:t>题目背景</a:t>
            </a:r>
            <a:endParaRPr lang="en-US" altLang="zh-CN" dirty="0"/>
          </a:p>
          <a:p>
            <a:pPr lvl="1"/>
            <a:r>
              <a:rPr lang="zh-CN" altLang="en-US" dirty="0"/>
              <a:t>小明总会为他接下来的一段日子做一些计划和安排。在大多数日子中，小明总是积极向上。但由于“黑色星期五”的传说，小明认为星期五是一个特别的日子，因此不希望在周五有任何计划。</a:t>
            </a:r>
          </a:p>
          <a:p>
            <a:pPr lvl="1"/>
            <a:r>
              <a:rPr lang="zh-CN" altLang="en-US" dirty="0"/>
              <a:t>现在，小明希望你帮他实现一个计划管理器来进行合理规划，并对周五进行特别的提醒。</a:t>
            </a:r>
            <a:endParaRPr lang="en-US" altLang="zh-CN" dirty="0"/>
          </a:p>
          <a:p>
            <a:pPr lvl="1"/>
            <a:r>
              <a:rPr lang="zh-CN" altLang="en-US" dirty="0"/>
              <a:t>在已有代码基础上编写 </a:t>
            </a:r>
            <a:r>
              <a:rPr lang="en-US" dirty="0"/>
              <a:t>Plan </a:t>
            </a:r>
            <a:r>
              <a:rPr lang="zh-CN" altLang="en-US" dirty="0"/>
              <a:t>类，</a:t>
            </a:r>
            <a:r>
              <a:rPr lang="en-US" dirty="0"/>
              <a:t>Day </a:t>
            </a:r>
            <a:r>
              <a:rPr lang="zh-CN" altLang="en-US" dirty="0"/>
              <a:t>类，</a:t>
            </a:r>
            <a:r>
              <a:rPr lang="en-US" dirty="0"/>
              <a:t>Friday </a:t>
            </a:r>
            <a:r>
              <a:rPr lang="zh-CN" altLang="en-US" dirty="0"/>
              <a:t>类及</a:t>
            </a:r>
            <a:r>
              <a:rPr lang="en-US" dirty="0" err="1"/>
              <a:t>Makefile</a:t>
            </a:r>
            <a:r>
              <a:rPr lang="en-US" dirty="0"/>
              <a:t>。</a:t>
            </a:r>
            <a:endParaRPr lang="zh-CN" altLang="en-US" dirty="0"/>
          </a:p>
          <a:p>
            <a:pPr lvl="1"/>
            <a:endParaRPr lang="en-US" dirty="0"/>
          </a:p>
        </p:txBody>
      </p:sp>
      <p:sp>
        <p:nvSpPr>
          <p:cNvPr id="4" name="Slide Number Placeholder 3">
            <a:extLst>
              <a:ext uri="{FF2B5EF4-FFF2-40B4-BE49-F238E27FC236}">
                <a16:creationId xmlns:a16="http://schemas.microsoft.com/office/drawing/2014/main" xmlns="" id="{6C5982B7-188F-BC43-AB8C-FCFEE46FAA64}"/>
              </a:ext>
            </a:extLst>
          </p:cNvPr>
          <p:cNvSpPr>
            <a:spLocks noGrp="1"/>
          </p:cNvSpPr>
          <p:nvPr>
            <p:ph type="sldNum" sz="quarter" idx="12"/>
          </p:nvPr>
        </p:nvSpPr>
        <p:spPr/>
        <p:txBody>
          <a:bodyPr/>
          <a:lstStyle/>
          <a:p>
            <a:pPr>
              <a:defRPr/>
            </a:pPr>
            <a:fld id="{BFD7BE51-03DD-4CCA-8227-D775462981B4}" type="slidenum">
              <a:rPr lang="en-US" altLang="zh-CN" smtClean="0"/>
              <a:pPr>
                <a:defRPr/>
              </a:pPr>
              <a:t>72</a:t>
            </a:fld>
            <a:endParaRPr lang="en-US" altLang="zh-CN"/>
          </a:p>
        </p:txBody>
      </p:sp>
    </p:spTree>
    <p:extLst>
      <p:ext uri="{BB962C8B-B14F-4D97-AF65-F5344CB8AC3E}">
        <p14:creationId xmlns:p14="http://schemas.microsoft.com/office/powerpoint/2010/main" val="4853620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BC3CFB-76E1-7545-81BF-72CE8B5E7465}"/>
              </a:ext>
            </a:extLst>
          </p:cNvPr>
          <p:cNvSpPr>
            <a:spLocks noGrp="1"/>
          </p:cNvSpPr>
          <p:nvPr>
            <p:ph type="title"/>
          </p:nvPr>
        </p:nvSpPr>
        <p:spPr/>
        <p:txBody>
          <a:bodyPr/>
          <a:lstStyle/>
          <a:p>
            <a:r>
              <a:rPr lang="zh-CN" altLang="en-US" dirty="0"/>
              <a:t>第二次作业 </a:t>
            </a:r>
            <a:r>
              <a:rPr lang="en-US" altLang="zh-CN" dirty="0"/>
              <a:t>C</a:t>
            </a:r>
            <a:r>
              <a:rPr lang="zh-CN" altLang="en-US" dirty="0" smtClean="0"/>
              <a:t>题</a:t>
            </a:r>
            <a:endParaRPr lang="en-US" dirty="0"/>
          </a:p>
        </p:txBody>
      </p:sp>
      <p:sp>
        <p:nvSpPr>
          <p:cNvPr id="3" name="Content Placeholder 2">
            <a:extLst>
              <a:ext uri="{FF2B5EF4-FFF2-40B4-BE49-F238E27FC236}">
                <a16:creationId xmlns:a16="http://schemas.microsoft.com/office/drawing/2014/main" xmlns="" id="{89ACF03F-FFE1-7741-8B9C-A35F8A5EAC45}"/>
              </a:ext>
            </a:extLst>
          </p:cNvPr>
          <p:cNvSpPr>
            <a:spLocks noGrp="1"/>
          </p:cNvSpPr>
          <p:nvPr>
            <p:ph idx="1"/>
          </p:nvPr>
        </p:nvSpPr>
        <p:spPr>
          <a:xfrm>
            <a:off x="628650" y="1628800"/>
            <a:ext cx="8047806" cy="4968552"/>
          </a:xfrm>
        </p:spPr>
        <p:txBody>
          <a:bodyPr/>
          <a:lstStyle/>
          <a:p>
            <a:r>
              <a:rPr lang="zh-CN" altLang="en-US" dirty="0"/>
              <a:t>观察提供的</a:t>
            </a:r>
            <a:r>
              <a:rPr lang="en-US" altLang="zh-CN" dirty="0"/>
              <a:t> </a:t>
            </a:r>
            <a:r>
              <a:rPr lang="en-US" altLang="zh-CN" dirty="0" err="1"/>
              <a:t>main.cpp</a:t>
            </a:r>
            <a:r>
              <a:rPr lang="en-US" altLang="zh-CN" dirty="0"/>
              <a:t> </a:t>
            </a:r>
            <a:r>
              <a:rPr lang="zh-CN" altLang="en-US" dirty="0"/>
              <a:t>需要实现以下函数：</a:t>
            </a:r>
            <a:endParaRPr lang="en-US" altLang="zh-CN" dirty="0"/>
          </a:p>
          <a:p>
            <a:pPr lvl="1"/>
            <a:r>
              <a:rPr lang="en-US" dirty="0"/>
              <a:t>Friday(</a:t>
            </a:r>
            <a:r>
              <a:rPr lang="en-US" dirty="0" err="1"/>
              <a:t>int</a:t>
            </a:r>
            <a:r>
              <a:rPr lang="en-US" dirty="0"/>
              <a:t> a, </a:t>
            </a:r>
            <a:r>
              <a:rPr lang="en-US" dirty="0" err="1"/>
              <a:t>int</a:t>
            </a:r>
            <a:r>
              <a:rPr lang="en-US" dirty="0"/>
              <a:t> b, string c)</a:t>
            </a:r>
          </a:p>
          <a:p>
            <a:pPr lvl="1"/>
            <a:r>
              <a:rPr lang="en-US" dirty="0"/>
              <a:t>Day(</a:t>
            </a:r>
            <a:r>
              <a:rPr lang="en-US" dirty="0" err="1"/>
              <a:t>int</a:t>
            </a:r>
            <a:r>
              <a:rPr lang="en-US" dirty="0"/>
              <a:t> a, </a:t>
            </a:r>
            <a:r>
              <a:rPr lang="en-US" dirty="0" err="1"/>
              <a:t>int</a:t>
            </a:r>
            <a:r>
              <a:rPr lang="en-US" dirty="0"/>
              <a:t> b, string c)</a:t>
            </a:r>
          </a:p>
          <a:p>
            <a:pPr lvl="1"/>
            <a:r>
              <a:rPr lang="en-US" dirty="0"/>
              <a:t>Plan(</a:t>
            </a:r>
            <a:r>
              <a:rPr lang="en-US" dirty="0" err="1"/>
              <a:t>int</a:t>
            </a:r>
            <a:r>
              <a:rPr lang="en-US" dirty="0"/>
              <a:t> a, </a:t>
            </a:r>
            <a:r>
              <a:rPr lang="en-US" dirty="0" err="1"/>
              <a:t>int</a:t>
            </a:r>
            <a:r>
              <a:rPr lang="en-US" dirty="0"/>
              <a:t> b, string c)</a:t>
            </a:r>
          </a:p>
          <a:p>
            <a:pPr lvl="1"/>
            <a:r>
              <a:rPr lang="en-US" dirty="0"/>
              <a:t>bool Day::insert(Plan p)</a:t>
            </a:r>
          </a:p>
          <a:p>
            <a:pPr lvl="1"/>
            <a:r>
              <a:rPr lang="en-US" dirty="0"/>
              <a:t>void Day::print()</a:t>
            </a:r>
          </a:p>
          <a:p>
            <a:r>
              <a:rPr lang="zh-CN" altLang="en-US" dirty="0" smtClean="0"/>
              <a:t>实现思路</a:t>
            </a:r>
            <a:endParaRPr lang="en-US" altLang="zh-CN" dirty="0"/>
          </a:p>
          <a:p>
            <a:pPr lvl="1"/>
            <a:r>
              <a:rPr lang="en-US" altLang="zh-CN" dirty="0"/>
              <a:t>Friday</a:t>
            </a:r>
            <a:r>
              <a:rPr lang="zh-CN" altLang="en-US" dirty="0"/>
              <a:t>作为</a:t>
            </a:r>
            <a:r>
              <a:rPr lang="en-US" altLang="zh-CN" dirty="0"/>
              <a:t>Day</a:t>
            </a:r>
            <a:r>
              <a:rPr lang="zh-CN" altLang="en-US" dirty="0"/>
              <a:t>的子类</a:t>
            </a:r>
            <a:endParaRPr lang="en-US" altLang="zh-CN" dirty="0"/>
          </a:p>
          <a:p>
            <a:pPr lvl="1"/>
            <a:r>
              <a:rPr lang="en-US" altLang="zh-CN" dirty="0"/>
              <a:t>insert</a:t>
            </a:r>
            <a:r>
              <a:rPr lang="zh-CN" altLang="en-US" dirty="0"/>
              <a:t>的时候，如果日期不一致，返回</a:t>
            </a:r>
            <a:r>
              <a:rPr lang="en-US" altLang="zh-CN" dirty="0"/>
              <a:t>false</a:t>
            </a:r>
            <a:r>
              <a:rPr lang="zh-CN" altLang="en-US" dirty="0"/>
              <a:t>，如果一致，则返回</a:t>
            </a:r>
            <a:r>
              <a:rPr lang="en-US" altLang="zh-CN" dirty="0"/>
              <a:t>true</a:t>
            </a:r>
            <a:r>
              <a:rPr lang="zh-CN" altLang="en-US" dirty="0"/>
              <a:t>，保存该计划</a:t>
            </a:r>
            <a:endParaRPr lang="en-US" altLang="zh-CN" dirty="0"/>
          </a:p>
          <a:p>
            <a:pPr lvl="1"/>
            <a:r>
              <a:rPr lang="en-US" dirty="0"/>
              <a:t>Friday</a:t>
            </a:r>
            <a:r>
              <a:rPr lang="zh-CN" altLang="en-US" dirty="0"/>
              <a:t>重载</a:t>
            </a:r>
            <a:r>
              <a:rPr lang="en-US" dirty="0"/>
              <a:t>print</a:t>
            </a:r>
            <a:r>
              <a:rPr lang="zh-CN" altLang="en-US" dirty="0"/>
              <a:t>函数，在</a:t>
            </a:r>
            <a:r>
              <a:rPr lang="en-US" altLang="zh-CN" dirty="0"/>
              <a:t>Day</a:t>
            </a:r>
            <a:r>
              <a:rPr lang="zh-CN" altLang="en-US" dirty="0"/>
              <a:t>的基础上输出</a:t>
            </a:r>
            <a:r>
              <a:rPr lang="en-US" dirty="0"/>
              <a:t>"Friday is Busy :("</a:t>
            </a:r>
            <a:r>
              <a:rPr lang="en-US" dirty="0" err="1"/>
              <a:t>或"Friday</a:t>
            </a:r>
            <a:r>
              <a:rPr lang="en-US" dirty="0"/>
              <a:t> is Free :)"</a:t>
            </a:r>
          </a:p>
        </p:txBody>
      </p:sp>
      <p:sp>
        <p:nvSpPr>
          <p:cNvPr id="4" name="Slide Number Placeholder 3">
            <a:extLst>
              <a:ext uri="{FF2B5EF4-FFF2-40B4-BE49-F238E27FC236}">
                <a16:creationId xmlns:a16="http://schemas.microsoft.com/office/drawing/2014/main" xmlns="" id="{AAE398ED-4509-3940-A2BE-6D6C07573AD3}"/>
              </a:ext>
            </a:extLst>
          </p:cNvPr>
          <p:cNvSpPr>
            <a:spLocks noGrp="1"/>
          </p:cNvSpPr>
          <p:nvPr>
            <p:ph type="sldNum" sz="quarter" idx="12"/>
          </p:nvPr>
        </p:nvSpPr>
        <p:spPr/>
        <p:txBody>
          <a:bodyPr/>
          <a:lstStyle/>
          <a:p>
            <a:pPr>
              <a:defRPr/>
            </a:pPr>
            <a:fld id="{BFD7BE51-03DD-4CCA-8227-D775462981B4}" type="slidenum">
              <a:rPr lang="en-US" altLang="zh-CN" smtClean="0"/>
              <a:pPr>
                <a:defRPr/>
              </a:pPr>
              <a:t>73</a:t>
            </a:fld>
            <a:endParaRPr lang="en-US" altLang="zh-CN"/>
          </a:p>
        </p:txBody>
      </p:sp>
    </p:spTree>
    <p:extLst>
      <p:ext uri="{BB962C8B-B14F-4D97-AF65-F5344CB8AC3E}">
        <p14:creationId xmlns:p14="http://schemas.microsoft.com/office/powerpoint/2010/main" val="13367973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94BEFA-2F4B-A046-9155-40963AB8CABB}"/>
              </a:ext>
            </a:extLst>
          </p:cNvPr>
          <p:cNvSpPr>
            <a:spLocks noGrp="1"/>
          </p:cNvSpPr>
          <p:nvPr>
            <p:ph type="title"/>
          </p:nvPr>
        </p:nvSpPr>
        <p:spPr/>
        <p:txBody>
          <a:bodyPr/>
          <a:lstStyle/>
          <a:p>
            <a:r>
              <a:rPr lang="zh-CN" altLang="en-US" dirty="0"/>
              <a:t>第二次作业 </a:t>
            </a:r>
            <a:r>
              <a:rPr lang="en-US" altLang="zh-CN" dirty="0"/>
              <a:t>C</a:t>
            </a:r>
            <a:r>
              <a:rPr lang="zh-CN" altLang="en-US" dirty="0"/>
              <a:t>题</a:t>
            </a:r>
            <a:endParaRPr lang="en-US" dirty="0"/>
          </a:p>
        </p:txBody>
      </p:sp>
      <p:sp>
        <p:nvSpPr>
          <p:cNvPr id="3" name="Content Placeholder 2">
            <a:extLst>
              <a:ext uri="{FF2B5EF4-FFF2-40B4-BE49-F238E27FC236}">
                <a16:creationId xmlns:a16="http://schemas.microsoft.com/office/drawing/2014/main" xmlns="" id="{9B50D01B-9C8D-4142-BE6C-64DA3CA9E3FE}"/>
              </a:ext>
            </a:extLst>
          </p:cNvPr>
          <p:cNvSpPr>
            <a:spLocks noGrp="1"/>
          </p:cNvSpPr>
          <p:nvPr>
            <p:ph idx="1"/>
          </p:nvPr>
        </p:nvSpPr>
        <p:spPr/>
        <p:txBody>
          <a:bodyPr/>
          <a:lstStyle/>
          <a:p>
            <a:r>
              <a:rPr lang="zh-CN" altLang="en-US" dirty="0"/>
              <a:t>参考实现</a:t>
            </a:r>
            <a:endParaRPr lang="en-US" dirty="0"/>
          </a:p>
        </p:txBody>
      </p:sp>
      <p:sp>
        <p:nvSpPr>
          <p:cNvPr id="4" name="Slide Number Placeholder 3">
            <a:extLst>
              <a:ext uri="{FF2B5EF4-FFF2-40B4-BE49-F238E27FC236}">
                <a16:creationId xmlns:a16="http://schemas.microsoft.com/office/drawing/2014/main" xmlns="" id="{0A476305-FF30-6E4C-A8F9-ABFC2E871A7C}"/>
              </a:ext>
            </a:extLst>
          </p:cNvPr>
          <p:cNvSpPr>
            <a:spLocks noGrp="1"/>
          </p:cNvSpPr>
          <p:nvPr>
            <p:ph type="sldNum" sz="quarter" idx="12"/>
          </p:nvPr>
        </p:nvSpPr>
        <p:spPr/>
        <p:txBody>
          <a:bodyPr/>
          <a:lstStyle/>
          <a:p>
            <a:pPr>
              <a:defRPr/>
            </a:pPr>
            <a:fld id="{BFD7BE51-03DD-4CCA-8227-D775462981B4}" type="slidenum">
              <a:rPr lang="en-US" altLang="zh-CN" smtClean="0"/>
              <a:pPr>
                <a:defRPr/>
              </a:pPr>
              <a:t>74</a:t>
            </a:fld>
            <a:endParaRPr lang="en-US" altLang="zh-CN"/>
          </a:p>
        </p:txBody>
      </p:sp>
      <p:sp>
        <p:nvSpPr>
          <p:cNvPr id="6" name="Rectangle 5">
            <a:extLst>
              <a:ext uri="{FF2B5EF4-FFF2-40B4-BE49-F238E27FC236}">
                <a16:creationId xmlns:a16="http://schemas.microsoft.com/office/drawing/2014/main" xmlns="" id="{DB4ED40A-597C-4647-A74D-6783DF9C09E9}"/>
              </a:ext>
            </a:extLst>
          </p:cNvPr>
          <p:cNvSpPr/>
          <p:nvPr/>
        </p:nvSpPr>
        <p:spPr>
          <a:xfrm>
            <a:off x="628650" y="2204864"/>
            <a:ext cx="3655318" cy="3416320"/>
          </a:xfrm>
          <a:prstGeom prst="rect">
            <a:avLst/>
          </a:prstGeom>
        </p:spPr>
        <p:txBody>
          <a:bodyPr wrap="square">
            <a:spAutoFit/>
          </a:bodyPr>
          <a:lstStyle/>
          <a:p>
            <a:r>
              <a:rPr lang="en-US" dirty="0"/>
              <a:t>class Day {</a:t>
            </a:r>
          </a:p>
          <a:p>
            <a:r>
              <a:rPr lang="en-US" dirty="0"/>
              <a:t>	private:</a:t>
            </a:r>
          </a:p>
          <a:p>
            <a:r>
              <a:rPr lang="en-US" dirty="0"/>
              <a:t>		</a:t>
            </a:r>
            <a:r>
              <a:rPr lang="en-US" dirty="0" err="1"/>
              <a:t>std</a:t>
            </a:r>
            <a:r>
              <a:rPr lang="en-US" dirty="0"/>
              <a:t>::vector&lt;Plan&gt;tasks;</a:t>
            </a:r>
          </a:p>
          <a:p>
            <a:r>
              <a:rPr lang="en-US" dirty="0"/>
              <a:t>		</a:t>
            </a:r>
            <a:r>
              <a:rPr lang="en-US" dirty="0" err="1"/>
              <a:t>int</a:t>
            </a:r>
            <a:r>
              <a:rPr lang="en-US" dirty="0"/>
              <a:t> month,</a:t>
            </a:r>
            <a:r>
              <a:rPr lang="zh-CN" altLang="en-US" dirty="0"/>
              <a:t> </a:t>
            </a:r>
            <a:r>
              <a:rPr lang="en-US" dirty="0"/>
              <a:t>day;</a:t>
            </a:r>
          </a:p>
          <a:p>
            <a:r>
              <a:rPr lang="en-US" dirty="0"/>
              <a:t>		</a:t>
            </a:r>
            <a:r>
              <a:rPr lang="en-US" dirty="0" err="1"/>
              <a:t>std</a:t>
            </a:r>
            <a:r>
              <a:rPr lang="en-US" dirty="0"/>
              <a:t>::string </a:t>
            </a:r>
            <a:r>
              <a:rPr lang="en-US" dirty="0" err="1"/>
              <a:t>day_of_week</a:t>
            </a:r>
            <a:r>
              <a:rPr lang="en-US" dirty="0"/>
              <a:t>;</a:t>
            </a:r>
          </a:p>
          <a:p>
            <a:r>
              <a:rPr lang="en-US" dirty="0"/>
              <a:t>	protected:</a:t>
            </a:r>
          </a:p>
          <a:p>
            <a:r>
              <a:rPr lang="en-US" dirty="0"/>
              <a:t>		bool </a:t>
            </a:r>
            <a:r>
              <a:rPr lang="en-US" dirty="0" err="1"/>
              <a:t>isBusy</a:t>
            </a:r>
            <a:r>
              <a:rPr lang="en-US" dirty="0"/>
              <a:t>();</a:t>
            </a:r>
          </a:p>
          <a:p>
            <a:r>
              <a:rPr lang="en-US" dirty="0"/>
              <a:t>	public:</a:t>
            </a:r>
          </a:p>
          <a:p>
            <a:r>
              <a:rPr lang="en-US" dirty="0"/>
              <a:t>		Day(</a:t>
            </a:r>
            <a:r>
              <a:rPr lang="en-US" dirty="0" err="1"/>
              <a:t>int</a:t>
            </a:r>
            <a:r>
              <a:rPr lang="en-US" dirty="0"/>
              <a:t>, </a:t>
            </a:r>
            <a:r>
              <a:rPr lang="en-US" dirty="0" err="1"/>
              <a:t>int</a:t>
            </a:r>
            <a:r>
              <a:rPr lang="en-US" dirty="0"/>
              <a:t>, </a:t>
            </a:r>
            <a:r>
              <a:rPr lang="en-US" dirty="0" err="1"/>
              <a:t>std</a:t>
            </a:r>
            <a:r>
              <a:rPr lang="en-US" dirty="0"/>
              <a:t>::string);</a:t>
            </a:r>
          </a:p>
          <a:p>
            <a:r>
              <a:rPr lang="en-US" dirty="0"/>
              <a:t>		bool insert(Plan&amp;);</a:t>
            </a:r>
          </a:p>
          <a:p>
            <a:r>
              <a:rPr lang="en-US" dirty="0"/>
              <a:t>		virtual void print();</a:t>
            </a:r>
          </a:p>
          <a:p>
            <a:r>
              <a:rPr lang="en-US" dirty="0"/>
              <a:t>};</a:t>
            </a:r>
          </a:p>
        </p:txBody>
      </p:sp>
      <p:sp>
        <p:nvSpPr>
          <p:cNvPr id="7" name="Rectangle 6">
            <a:extLst>
              <a:ext uri="{FF2B5EF4-FFF2-40B4-BE49-F238E27FC236}">
                <a16:creationId xmlns:a16="http://schemas.microsoft.com/office/drawing/2014/main" xmlns="" id="{51AA26DC-D69B-5B41-9140-8EC0981D7DF3}"/>
              </a:ext>
            </a:extLst>
          </p:cNvPr>
          <p:cNvSpPr/>
          <p:nvPr/>
        </p:nvSpPr>
        <p:spPr>
          <a:xfrm>
            <a:off x="4283968" y="2204864"/>
            <a:ext cx="4572000" cy="3416320"/>
          </a:xfrm>
          <a:prstGeom prst="rect">
            <a:avLst/>
          </a:prstGeom>
        </p:spPr>
        <p:txBody>
          <a:bodyPr>
            <a:spAutoFit/>
          </a:bodyPr>
          <a:lstStyle/>
          <a:p>
            <a:r>
              <a:rPr lang="en-US" dirty="0"/>
              <a:t>class Plan{</a:t>
            </a:r>
          </a:p>
          <a:p>
            <a:r>
              <a:rPr lang="en-US" dirty="0"/>
              <a:t>	private:</a:t>
            </a:r>
          </a:p>
          <a:p>
            <a:r>
              <a:rPr lang="en-US" dirty="0"/>
              <a:t>		</a:t>
            </a:r>
            <a:r>
              <a:rPr lang="en-US" dirty="0" err="1"/>
              <a:t>int</a:t>
            </a:r>
            <a:r>
              <a:rPr lang="en-US" dirty="0"/>
              <a:t> month, day;</a:t>
            </a:r>
          </a:p>
          <a:p>
            <a:r>
              <a:rPr lang="en-US" dirty="0"/>
              <a:t>		</a:t>
            </a:r>
            <a:r>
              <a:rPr lang="en-US" dirty="0" err="1"/>
              <a:t>std</a:t>
            </a:r>
            <a:r>
              <a:rPr lang="en-US" dirty="0"/>
              <a:t>::string name;</a:t>
            </a:r>
          </a:p>
          <a:p>
            <a:r>
              <a:rPr lang="en-US" dirty="0"/>
              <a:t>	public:</a:t>
            </a:r>
          </a:p>
          <a:p>
            <a:r>
              <a:rPr lang="en-US" dirty="0"/>
              <a:t>		Plan(</a:t>
            </a:r>
            <a:r>
              <a:rPr lang="en-US" dirty="0" err="1"/>
              <a:t>int</a:t>
            </a:r>
            <a:r>
              <a:rPr lang="en-US" dirty="0"/>
              <a:t>, </a:t>
            </a:r>
            <a:r>
              <a:rPr lang="en-US" dirty="0" err="1"/>
              <a:t>int</a:t>
            </a:r>
            <a:r>
              <a:rPr lang="en-US" dirty="0"/>
              <a:t>, </a:t>
            </a:r>
            <a:r>
              <a:rPr lang="en-US" dirty="0" err="1"/>
              <a:t>std</a:t>
            </a:r>
            <a:r>
              <a:rPr lang="en-US" dirty="0"/>
              <a:t>::string);</a:t>
            </a:r>
          </a:p>
          <a:p>
            <a:r>
              <a:rPr lang="en-US" dirty="0"/>
              <a:t>		</a:t>
            </a:r>
            <a:r>
              <a:rPr lang="en-US" dirty="0" err="1"/>
              <a:t>int</a:t>
            </a:r>
            <a:r>
              <a:rPr lang="en-US" dirty="0"/>
              <a:t> </a:t>
            </a:r>
            <a:r>
              <a:rPr lang="en-US" dirty="0" err="1"/>
              <a:t>getMonth</a:t>
            </a:r>
            <a:r>
              <a:rPr lang="en-US" dirty="0"/>
              <a:t>() </a:t>
            </a:r>
            <a:r>
              <a:rPr lang="en-US" dirty="0" err="1"/>
              <a:t>const</a:t>
            </a:r>
            <a:r>
              <a:rPr lang="en-US" dirty="0"/>
              <a:t>;</a:t>
            </a:r>
          </a:p>
          <a:p>
            <a:r>
              <a:rPr lang="en-US" dirty="0"/>
              <a:t>		</a:t>
            </a:r>
            <a:r>
              <a:rPr lang="en-US" dirty="0" err="1"/>
              <a:t>int</a:t>
            </a:r>
            <a:r>
              <a:rPr lang="en-US" dirty="0"/>
              <a:t> </a:t>
            </a:r>
            <a:r>
              <a:rPr lang="en-US" dirty="0" err="1"/>
              <a:t>getDay</a:t>
            </a:r>
            <a:r>
              <a:rPr lang="en-US" dirty="0"/>
              <a:t>() </a:t>
            </a:r>
            <a:r>
              <a:rPr lang="en-US" dirty="0" err="1"/>
              <a:t>const</a:t>
            </a:r>
            <a:r>
              <a:rPr lang="en-US" dirty="0"/>
              <a:t>;</a:t>
            </a:r>
          </a:p>
          <a:p>
            <a:r>
              <a:rPr lang="en-US" dirty="0"/>
              <a:t>		</a:t>
            </a:r>
            <a:r>
              <a:rPr lang="en-US" dirty="0" err="1"/>
              <a:t>std</a:t>
            </a:r>
            <a:r>
              <a:rPr lang="en-US" dirty="0"/>
              <a:t>::string </a:t>
            </a:r>
            <a:r>
              <a:rPr lang="en-US" dirty="0" err="1"/>
              <a:t>getName</a:t>
            </a:r>
            <a:r>
              <a:rPr lang="en-US" dirty="0"/>
              <a:t>() </a:t>
            </a:r>
            <a:r>
              <a:rPr lang="en-US" dirty="0" err="1"/>
              <a:t>const</a:t>
            </a:r>
            <a:r>
              <a:rPr lang="en-US" dirty="0"/>
              <a:t>;</a:t>
            </a:r>
          </a:p>
          <a:p>
            <a:r>
              <a:rPr lang="en-US" dirty="0"/>
              <a:t>		friend </a:t>
            </a:r>
            <a:r>
              <a:rPr lang="en-US" dirty="0" err="1"/>
              <a:t>std</a:t>
            </a:r>
            <a:r>
              <a:rPr lang="en-US" dirty="0"/>
              <a:t>::</a:t>
            </a:r>
            <a:r>
              <a:rPr lang="en-US" dirty="0" err="1"/>
              <a:t>ostream</a:t>
            </a:r>
            <a:r>
              <a:rPr lang="en-US" dirty="0"/>
              <a:t>&amp; operator &lt;&lt; (</a:t>
            </a:r>
            <a:r>
              <a:rPr lang="en-US" dirty="0" err="1"/>
              <a:t>std</a:t>
            </a:r>
            <a:r>
              <a:rPr lang="en-US" dirty="0"/>
              <a:t>::</a:t>
            </a:r>
            <a:r>
              <a:rPr lang="en-US" dirty="0" err="1"/>
              <a:t>ostream</a:t>
            </a:r>
            <a:r>
              <a:rPr lang="en-US" dirty="0"/>
              <a:t>&amp;, </a:t>
            </a:r>
            <a:r>
              <a:rPr lang="en-US" dirty="0" err="1"/>
              <a:t>const</a:t>
            </a:r>
            <a:r>
              <a:rPr lang="en-US" dirty="0"/>
              <a:t> Plan&amp;);</a:t>
            </a:r>
          </a:p>
          <a:p>
            <a:r>
              <a:rPr lang="en-US" dirty="0"/>
              <a:t>};</a:t>
            </a:r>
          </a:p>
        </p:txBody>
      </p:sp>
    </p:spTree>
    <p:extLst>
      <p:ext uri="{BB962C8B-B14F-4D97-AF65-F5344CB8AC3E}">
        <p14:creationId xmlns:p14="http://schemas.microsoft.com/office/powerpoint/2010/main" val="7005120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94BEFA-2F4B-A046-9155-40963AB8CABB}"/>
              </a:ext>
            </a:extLst>
          </p:cNvPr>
          <p:cNvSpPr>
            <a:spLocks noGrp="1"/>
          </p:cNvSpPr>
          <p:nvPr>
            <p:ph type="title"/>
          </p:nvPr>
        </p:nvSpPr>
        <p:spPr/>
        <p:txBody>
          <a:bodyPr/>
          <a:lstStyle/>
          <a:p>
            <a:r>
              <a:rPr lang="zh-CN" altLang="en-US" dirty="0"/>
              <a:t>第二次作业 </a:t>
            </a:r>
            <a:r>
              <a:rPr lang="en-US" altLang="zh-CN" dirty="0"/>
              <a:t>C</a:t>
            </a:r>
            <a:r>
              <a:rPr lang="zh-CN" altLang="en-US" dirty="0"/>
              <a:t>题</a:t>
            </a:r>
            <a:endParaRPr lang="en-US" dirty="0"/>
          </a:p>
        </p:txBody>
      </p:sp>
      <p:sp>
        <p:nvSpPr>
          <p:cNvPr id="3" name="Content Placeholder 2">
            <a:extLst>
              <a:ext uri="{FF2B5EF4-FFF2-40B4-BE49-F238E27FC236}">
                <a16:creationId xmlns:a16="http://schemas.microsoft.com/office/drawing/2014/main" xmlns="" id="{9B50D01B-9C8D-4142-BE6C-64DA3CA9E3FE}"/>
              </a:ext>
            </a:extLst>
          </p:cNvPr>
          <p:cNvSpPr>
            <a:spLocks noGrp="1"/>
          </p:cNvSpPr>
          <p:nvPr>
            <p:ph idx="1"/>
          </p:nvPr>
        </p:nvSpPr>
        <p:spPr/>
        <p:txBody>
          <a:bodyPr/>
          <a:lstStyle/>
          <a:p>
            <a:r>
              <a:rPr lang="zh-CN" altLang="en-US" dirty="0"/>
              <a:t>参考实现</a:t>
            </a:r>
            <a:endParaRPr lang="en-US" dirty="0"/>
          </a:p>
        </p:txBody>
      </p:sp>
      <p:sp>
        <p:nvSpPr>
          <p:cNvPr id="4" name="Slide Number Placeholder 3">
            <a:extLst>
              <a:ext uri="{FF2B5EF4-FFF2-40B4-BE49-F238E27FC236}">
                <a16:creationId xmlns:a16="http://schemas.microsoft.com/office/drawing/2014/main" xmlns="" id="{0A476305-FF30-6E4C-A8F9-ABFC2E871A7C}"/>
              </a:ext>
            </a:extLst>
          </p:cNvPr>
          <p:cNvSpPr>
            <a:spLocks noGrp="1"/>
          </p:cNvSpPr>
          <p:nvPr>
            <p:ph type="sldNum" sz="quarter" idx="12"/>
          </p:nvPr>
        </p:nvSpPr>
        <p:spPr/>
        <p:txBody>
          <a:bodyPr/>
          <a:lstStyle/>
          <a:p>
            <a:pPr>
              <a:defRPr/>
            </a:pPr>
            <a:fld id="{BFD7BE51-03DD-4CCA-8227-D775462981B4}" type="slidenum">
              <a:rPr lang="en-US" altLang="zh-CN" smtClean="0"/>
              <a:pPr>
                <a:defRPr/>
              </a:pPr>
              <a:t>75</a:t>
            </a:fld>
            <a:endParaRPr lang="en-US" altLang="zh-CN"/>
          </a:p>
        </p:txBody>
      </p:sp>
      <p:sp>
        <p:nvSpPr>
          <p:cNvPr id="5" name="Rectangle 4">
            <a:extLst>
              <a:ext uri="{FF2B5EF4-FFF2-40B4-BE49-F238E27FC236}">
                <a16:creationId xmlns:a16="http://schemas.microsoft.com/office/drawing/2014/main" xmlns="" id="{4470CFBA-684C-0543-AEE6-A146EFB224B3}"/>
              </a:ext>
            </a:extLst>
          </p:cNvPr>
          <p:cNvSpPr/>
          <p:nvPr/>
        </p:nvSpPr>
        <p:spPr>
          <a:xfrm>
            <a:off x="628650" y="2204864"/>
            <a:ext cx="5976664" cy="2031325"/>
          </a:xfrm>
          <a:prstGeom prst="rect">
            <a:avLst/>
          </a:prstGeom>
        </p:spPr>
        <p:txBody>
          <a:bodyPr wrap="square">
            <a:spAutoFit/>
          </a:bodyPr>
          <a:lstStyle/>
          <a:p>
            <a:r>
              <a:rPr lang="en-US" dirty="0"/>
              <a:t>bool Day::insert(</a:t>
            </a:r>
            <a:r>
              <a:rPr lang="en-US" dirty="0" err="1"/>
              <a:t>const</a:t>
            </a:r>
            <a:r>
              <a:rPr lang="en-US" dirty="0"/>
              <a:t> Plan &amp;plan){</a:t>
            </a:r>
          </a:p>
          <a:p>
            <a:r>
              <a:rPr lang="en-US" dirty="0"/>
              <a:t>	if(</a:t>
            </a:r>
            <a:r>
              <a:rPr lang="en-US" dirty="0" err="1"/>
              <a:t>plan.getMonth</a:t>
            </a:r>
            <a:r>
              <a:rPr lang="en-US" dirty="0"/>
              <a:t>()==month&amp;&amp;</a:t>
            </a:r>
            <a:r>
              <a:rPr lang="en-US" dirty="0" err="1"/>
              <a:t>plan.getDay</a:t>
            </a:r>
            <a:r>
              <a:rPr lang="en-US" dirty="0"/>
              <a:t>()==day){</a:t>
            </a:r>
          </a:p>
          <a:p>
            <a:r>
              <a:rPr lang="en-US" dirty="0"/>
              <a:t>		</a:t>
            </a:r>
            <a:r>
              <a:rPr lang="en-US" dirty="0" err="1"/>
              <a:t>tasks.push_back</a:t>
            </a:r>
            <a:r>
              <a:rPr lang="en-US" dirty="0"/>
              <a:t>(plan);</a:t>
            </a:r>
          </a:p>
          <a:p>
            <a:r>
              <a:rPr lang="en-US" dirty="0"/>
              <a:t>		return true;</a:t>
            </a:r>
          </a:p>
          <a:p>
            <a:r>
              <a:rPr lang="en-US" dirty="0"/>
              <a:t>	}</a:t>
            </a:r>
          </a:p>
          <a:p>
            <a:r>
              <a:rPr lang="en-US" dirty="0"/>
              <a:t>	return false;</a:t>
            </a:r>
          </a:p>
          <a:p>
            <a:r>
              <a:rPr lang="en-US" dirty="0"/>
              <a:t>}</a:t>
            </a:r>
          </a:p>
        </p:txBody>
      </p:sp>
      <p:sp>
        <p:nvSpPr>
          <p:cNvPr id="8" name="Rectangle 7">
            <a:extLst>
              <a:ext uri="{FF2B5EF4-FFF2-40B4-BE49-F238E27FC236}">
                <a16:creationId xmlns:a16="http://schemas.microsoft.com/office/drawing/2014/main" xmlns="" id="{66CD26A0-B845-2542-9060-99A81E86F634}"/>
              </a:ext>
            </a:extLst>
          </p:cNvPr>
          <p:cNvSpPr/>
          <p:nvPr/>
        </p:nvSpPr>
        <p:spPr>
          <a:xfrm>
            <a:off x="628650" y="4293096"/>
            <a:ext cx="6679654" cy="2308324"/>
          </a:xfrm>
          <a:prstGeom prst="rect">
            <a:avLst/>
          </a:prstGeom>
        </p:spPr>
        <p:txBody>
          <a:bodyPr wrap="square">
            <a:spAutoFit/>
          </a:bodyPr>
          <a:lstStyle/>
          <a:p>
            <a:r>
              <a:rPr lang="en-US" dirty="0"/>
              <a:t>void Friday::print() </a:t>
            </a:r>
            <a:r>
              <a:rPr lang="en-US" dirty="0" err="1"/>
              <a:t>const</a:t>
            </a:r>
            <a:r>
              <a:rPr lang="en-US" dirty="0"/>
              <a:t>{</a:t>
            </a:r>
          </a:p>
          <a:p>
            <a:r>
              <a:rPr lang="en-US" dirty="0"/>
              <a:t>	Day::print();</a:t>
            </a:r>
          </a:p>
          <a:p>
            <a:r>
              <a:rPr lang="en-US" dirty="0"/>
              <a:t>	if ( </a:t>
            </a:r>
            <a:r>
              <a:rPr lang="en-US" dirty="0" err="1"/>
              <a:t>isBusy</a:t>
            </a:r>
            <a:r>
              <a:rPr lang="en-US" dirty="0"/>
              <a:t>() ) {</a:t>
            </a:r>
          </a:p>
          <a:p>
            <a:r>
              <a:rPr lang="en-US" dirty="0"/>
              <a:t>		</a:t>
            </a:r>
            <a:r>
              <a:rPr lang="en-US" dirty="0" err="1"/>
              <a:t>std</a:t>
            </a:r>
            <a:r>
              <a:rPr lang="en-US" dirty="0"/>
              <a:t>::</a:t>
            </a:r>
            <a:r>
              <a:rPr lang="en-US" dirty="0" err="1"/>
              <a:t>cout</a:t>
            </a:r>
            <a:r>
              <a:rPr lang="en-US" dirty="0"/>
              <a:t> &lt;&lt; "Friday is Busy :(” &lt;&lt; </a:t>
            </a:r>
            <a:r>
              <a:rPr lang="en-US" dirty="0" err="1"/>
              <a:t>std</a:t>
            </a:r>
            <a:r>
              <a:rPr lang="en-US" dirty="0"/>
              <a:t>::</a:t>
            </a:r>
            <a:r>
              <a:rPr lang="en-US" dirty="0" err="1"/>
              <a:t>endl</a:t>
            </a:r>
            <a:r>
              <a:rPr lang="en-US" dirty="0"/>
              <a:t>;</a:t>
            </a:r>
          </a:p>
          <a:p>
            <a:r>
              <a:rPr lang="en-US" dirty="0"/>
              <a:t>	} else {</a:t>
            </a:r>
          </a:p>
          <a:p>
            <a:r>
              <a:rPr lang="en-US" dirty="0"/>
              <a:t>		</a:t>
            </a:r>
            <a:r>
              <a:rPr lang="en-US" dirty="0" err="1"/>
              <a:t>std</a:t>
            </a:r>
            <a:r>
              <a:rPr lang="en-US" dirty="0"/>
              <a:t>::</a:t>
            </a:r>
            <a:r>
              <a:rPr lang="en-US" dirty="0" err="1"/>
              <a:t>cout</a:t>
            </a:r>
            <a:r>
              <a:rPr lang="en-US" dirty="0"/>
              <a:t> &lt;&lt; "Friday is Free :)” &lt;&lt; </a:t>
            </a:r>
            <a:r>
              <a:rPr lang="en-US" dirty="0" err="1"/>
              <a:t>std</a:t>
            </a:r>
            <a:r>
              <a:rPr lang="en-US" dirty="0"/>
              <a:t>::</a:t>
            </a:r>
            <a:r>
              <a:rPr lang="en-US" dirty="0" err="1"/>
              <a:t>endl</a:t>
            </a:r>
            <a:r>
              <a:rPr lang="en-US" dirty="0"/>
              <a:t>;</a:t>
            </a:r>
          </a:p>
          <a:p>
            <a:r>
              <a:rPr lang="en-US" dirty="0"/>
              <a:t>	}</a:t>
            </a:r>
          </a:p>
          <a:p>
            <a:r>
              <a:rPr lang="en-US" dirty="0"/>
              <a:t>}</a:t>
            </a:r>
          </a:p>
        </p:txBody>
      </p:sp>
    </p:spTree>
    <p:extLst>
      <p:ext uri="{BB962C8B-B14F-4D97-AF65-F5344CB8AC3E}">
        <p14:creationId xmlns:p14="http://schemas.microsoft.com/office/powerpoint/2010/main" val="1001079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第二次作业</a:t>
            </a:r>
            <a:r>
              <a:rPr kumimoji="1" lang="en-US" altLang="zh-CN" dirty="0" smtClean="0"/>
              <a:t>D</a:t>
            </a:r>
            <a:r>
              <a:rPr kumimoji="1" lang="zh-CN" altLang="en-US" dirty="0" smtClean="0"/>
              <a:t>题</a:t>
            </a: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76</a:t>
            </a:fld>
            <a:endParaRPr lang="en-US" altLang="zh-CN"/>
          </a:p>
        </p:txBody>
      </p:sp>
      <p:pic>
        <p:nvPicPr>
          <p:cNvPr id="5" name="图片 4"/>
          <p:cNvPicPr>
            <a:picLocks noChangeAspect="1"/>
          </p:cNvPicPr>
          <p:nvPr/>
        </p:nvPicPr>
        <p:blipFill>
          <a:blip r:embed="rId2"/>
          <a:stretch>
            <a:fillRect/>
          </a:stretch>
        </p:blipFill>
        <p:spPr>
          <a:xfrm>
            <a:off x="0" y="1263748"/>
            <a:ext cx="7812360" cy="5220324"/>
          </a:xfrm>
          <a:prstGeom prst="rect">
            <a:avLst/>
          </a:prstGeom>
        </p:spPr>
      </p:pic>
      <p:sp>
        <p:nvSpPr>
          <p:cNvPr id="7" name="笑脸 6"/>
          <p:cNvSpPr/>
          <p:nvPr/>
        </p:nvSpPr>
        <p:spPr>
          <a:xfrm>
            <a:off x="611560" y="1556792"/>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笑脸 7"/>
          <p:cNvSpPr/>
          <p:nvPr/>
        </p:nvSpPr>
        <p:spPr>
          <a:xfrm>
            <a:off x="3933968" y="4581128"/>
            <a:ext cx="377788"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笑脸 8"/>
          <p:cNvSpPr/>
          <p:nvPr/>
        </p:nvSpPr>
        <p:spPr>
          <a:xfrm>
            <a:off x="611560" y="5301208"/>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932057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77</a:t>
            </a:fld>
            <a:endParaRPr lang="en-US" altLang="zh-CN"/>
          </a:p>
        </p:txBody>
      </p:sp>
      <p:pic>
        <p:nvPicPr>
          <p:cNvPr id="5" name="图片 4"/>
          <p:cNvPicPr>
            <a:picLocks noChangeAspect="1"/>
          </p:cNvPicPr>
          <p:nvPr/>
        </p:nvPicPr>
        <p:blipFill>
          <a:blip r:embed="rId3"/>
          <a:stretch>
            <a:fillRect/>
          </a:stretch>
        </p:blipFill>
        <p:spPr>
          <a:xfrm>
            <a:off x="316922" y="0"/>
            <a:ext cx="8510155" cy="6858000"/>
          </a:xfrm>
          <a:prstGeom prst="rect">
            <a:avLst/>
          </a:prstGeom>
        </p:spPr>
      </p:pic>
      <p:sp>
        <p:nvSpPr>
          <p:cNvPr id="6" name="笑脸 5"/>
          <p:cNvSpPr/>
          <p:nvPr/>
        </p:nvSpPr>
        <p:spPr>
          <a:xfrm>
            <a:off x="4620729" y="116631"/>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4"/>
          <a:stretch>
            <a:fillRect/>
          </a:stretch>
        </p:blipFill>
        <p:spPr>
          <a:xfrm>
            <a:off x="6570733" y="0"/>
            <a:ext cx="2345638" cy="2581831"/>
          </a:xfrm>
          <a:prstGeom prst="rect">
            <a:avLst/>
          </a:prstGeom>
        </p:spPr>
      </p:pic>
      <p:sp>
        <p:nvSpPr>
          <p:cNvPr id="8" name="笑脸 7"/>
          <p:cNvSpPr/>
          <p:nvPr/>
        </p:nvSpPr>
        <p:spPr>
          <a:xfrm>
            <a:off x="1043608" y="1378807"/>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笑脸 9"/>
          <p:cNvSpPr/>
          <p:nvPr/>
        </p:nvSpPr>
        <p:spPr>
          <a:xfrm>
            <a:off x="1043608" y="3789040"/>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笑脸 10"/>
          <p:cNvSpPr/>
          <p:nvPr/>
        </p:nvSpPr>
        <p:spPr>
          <a:xfrm>
            <a:off x="3779912" y="5157192"/>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笑脸 11"/>
          <p:cNvSpPr/>
          <p:nvPr/>
        </p:nvSpPr>
        <p:spPr>
          <a:xfrm>
            <a:off x="844836" y="5482271"/>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笑脸 12"/>
          <p:cNvSpPr/>
          <p:nvPr/>
        </p:nvSpPr>
        <p:spPr>
          <a:xfrm>
            <a:off x="870236" y="6190851"/>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笑脸 13"/>
          <p:cNvSpPr/>
          <p:nvPr/>
        </p:nvSpPr>
        <p:spPr>
          <a:xfrm>
            <a:off x="870236" y="6389973"/>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笑脸 14"/>
          <p:cNvSpPr/>
          <p:nvPr/>
        </p:nvSpPr>
        <p:spPr>
          <a:xfrm>
            <a:off x="3762822" y="6190851"/>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笑脸 15"/>
          <p:cNvSpPr/>
          <p:nvPr/>
        </p:nvSpPr>
        <p:spPr>
          <a:xfrm>
            <a:off x="3779912" y="6366240"/>
            <a:ext cx="360040" cy="360040"/>
          </a:xfrm>
          <a:prstGeom prst="smileyFac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934401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第三次作业</a:t>
            </a:r>
            <a:r>
              <a:rPr kumimoji="1" lang="en-US" altLang="zh-CN" b="1" dirty="0" smtClean="0">
                <a:latin typeface="微软雅黑" panose="020B0503020204020204" pitchFamily="34" charset="-122"/>
                <a:ea typeface="微软雅黑" panose="020B0503020204020204" pitchFamily="34" charset="-122"/>
              </a:rPr>
              <a:t>A</a:t>
            </a:r>
            <a:r>
              <a:rPr kumimoji="1" lang="zh-CN" altLang="en-US" b="1" dirty="0" smtClean="0">
                <a:latin typeface="微软雅黑" panose="020B0503020204020204" pitchFamily="34" charset="-122"/>
                <a:ea typeface="微软雅黑" panose="020B0503020204020204" pitchFamily="34" charset="-122"/>
              </a:rPr>
              <a:t>题</a:t>
            </a:r>
            <a:endParaRPr kumimoji="1"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78</a:t>
            </a:fld>
            <a:endParaRPr lang="en-US" altLang="zh-CN" dirty="0"/>
          </a:p>
        </p:txBody>
      </p:sp>
      <p:sp>
        <p:nvSpPr>
          <p:cNvPr id="11" name="内容占位符 2">
            <a:extLst>
              <a:ext uri="{FF2B5EF4-FFF2-40B4-BE49-F238E27FC236}">
                <a16:creationId xmlns:a16="http://schemas.microsoft.com/office/drawing/2014/main" xmlns="" id="{7272548F-8DA0-144B-A43C-A896441E2F5C}"/>
              </a:ext>
            </a:extLst>
          </p:cNvPr>
          <p:cNvSpPr txBox="1">
            <a:spLocks/>
          </p:cNvSpPr>
          <p:nvPr/>
        </p:nvSpPr>
        <p:spPr>
          <a:xfrm>
            <a:off x="628650" y="1340768"/>
            <a:ext cx="8335838" cy="4749029"/>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r>
              <a:rPr lang="zh-CN" altLang="en-US" sz="2400" dirty="0"/>
              <a:t>棋盘的空间被抽象为二维点阵，现在有</a:t>
            </a:r>
            <a:r>
              <a:rPr lang="en-US" altLang="zh-CN" sz="2400" dirty="0"/>
              <a:t>D</a:t>
            </a:r>
            <a:r>
              <a:rPr lang="zh-CN" altLang="en-US" sz="2400" dirty="0"/>
              <a:t>枚棋子依次占领棋盘中的位置。若一个棋子占领一个格子，则将这个格子命名为自己的名字。数据保证一个格子不会被重复占领</a:t>
            </a:r>
            <a:r>
              <a:rPr lang="zh-CN" altLang="en-US" sz="2400" dirty="0" smtClean="0"/>
              <a:t>。</a:t>
            </a:r>
            <a:endParaRPr lang="en-US" altLang="zh-CN" sz="2400" dirty="0" smtClean="0"/>
          </a:p>
          <a:p>
            <a:pPr defTabSz="914400" eaLnBrk="1" hangingPunct="1"/>
            <a:r>
              <a:rPr lang="zh-CN" altLang="en-US" dirty="0"/>
              <a:t>现有查询操作，查询某个位置的棋子的名字是</a:t>
            </a:r>
            <a:r>
              <a:rPr lang="zh-CN" altLang="en-US" dirty="0" smtClean="0"/>
              <a:t>什么</a:t>
            </a:r>
            <a:endParaRPr lang="en-US" altLang="zh-CN" dirty="0" smtClean="0"/>
          </a:p>
          <a:p>
            <a:r>
              <a:rPr lang="zh-CN" altLang="en-US" dirty="0"/>
              <a:t>棋子的名字可能为</a:t>
            </a:r>
            <a:r>
              <a:rPr lang="en-US" altLang="zh-CN" dirty="0"/>
              <a:t>string</a:t>
            </a:r>
            <a:r>
              <a:rPr lang="zh-CN" altLang="en-US" dirty="0"/>
              <a:t>类型，也可能是</a:t>
            </a:r>
            <a:r>
              <a:rPr lang="en-US" altLang="zh-CN" dirty="0" err="1"/>
              <a:t>int</a:t>
            </a:r>
            <a:r>
              <a:rPr lang="zh-CN" altLang="en-US" dirty="0"/>
              <a:t>类型，程序需要支持这两种类型。</a:t>
            </a:r>
          </a:p>
          <a:p>
            <a:endParaRPr lang="en-US" altLang="zh-CN" dirty="0" smtClean="0"/>
          </a:p>
          <a:p>
            <a:r>
              <a:rPr lang="zh-CN" altLang="en-US" dirty="0"/>
              <a:t>对于使用</a:t>
            </a:r>
            <a:r>
              <a:rPr lang="en-US" altLang="zh-CN" dirty="0"/>
              <a:t>vector</a:t>
            </a:r>
            <a:r>
              <a:rPr lang="zh-CN" altLang="en-US" dirty="0"/>
              <a:t>的数据，</a:t>
            </a:r>
            <a:r>
              <a:rPr lang="en-US" altLang="zh-CN" dirty="0"/>
              <a:t>n</a:t>
            </a:r>
            <a:r>
              <a:rPr lang="zh-CN" altLang="en-US" dirty="0"/>
              <a:t>不</a:t>
            </a:r>
            <a:r>
              <a:rPr lang="zh-CN" altLang="en-US" dirty="0" smtClean="0"/>
              <a:t>超过</a:t>
            </a:r>
            <a:r>
              <a:rPr lang="en-US" altLang="zh-CN" dirty="0" smtClean="0"/>
              <a:t>10^5</a:t>
            </a:r>
            <a:r>
              <a:rPr lang="zh-CN" altLang="en-US" dirty="0"/>
              <a:t> ，且所有查询操作出现在插入操作之后</a:t>
            </a:r>
            <a:endParaRPr lang="en-US" altLang="zh-CN" dirty="0"/>
          </a:p>
        </p:txBody>
      </p:sp>
    </p:spTree>
    <p:extLst>
      <p:ext uri="{BB962C8B-B14F-4D97-AF65-F5344CB8AC3E}">
        <p14:creationId xmlns:p14="http://schemas.microsoft.com/office/powerpoint/2010/main" val="2649152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79</a:t>
            </a:fld>
            <a:endParaRPr lang="en-US" altLang="zh-CN"/>
          </a:p>
        </p:txBody>
      </p:sp>
      <p:sp>
        <p:nvSpPr>
          <p:cNvPr id="3" name="内容占位符 2">
            <a:extLst>
              <a:ext uri="{FF2B5EF4-FFF2-40B4-BE49-F238E27FC236}">
                <a16:creationId xmlns:a16="http://schemas.microsoft.com/office/drawing/2014/main" xmlns="" id="{7272548F-8DA0-144B-A43C-A896441E2F5C}"/>
              </a:ext>
            </a:extLst>
          </p:cNvPr>
          <p:cNvSpPr txBox="1">
            <a:spLocks/>
          </p:cNvSpPr>
          <p:nvPr/>
        </p:nvSpPr>
        <p:spPr>
          <a:xfrm>
            <a:off x="467544" y="310735"/>
            <a:ext cx="7205860" cy="1030034"/>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如何排序点</a:t>
            </a:r>
            <a:r>
              <a:rPr lang="en-US" altLang="zh-CN" dirty="0" smtClean="0"/>
              <a:t>-&gt;</a:t>
            </a:r>
            <a:r>
              <a:rPr lang="zh-CN" altLang="en-US" dirty="0" smtClean="0"/>
              <a:t>可以重载运算符</a:t>
            </a:r>
            <a:endParaRPr lang="en-US" altLang="zh-CN" dirty="0"/>
          </a:p>
        </p:txBody>
      </p:sp>
      <p:pic>
        <p:nvPicPr>
          <p:cNvPr id="4" name="图片 3"/>
          <p:cNvPicPr>
            <a:picLocks noChangeAspect="1"/>
          </p:cNvPicPr>
          <p:nvPr/>
        </p:nvPicPr>
        <p:blipFill>
          <a:blip r:embed="rId2"/>
          <a:stretch>
            <a:fillRect/>
          </a:stretch>
        </p:blipFill>
        <p:spPr>
          <a:xfrm>
            <a:off x="467544" y="1052736"/>
            <a:ext cx="7205860" cy="1585479"/>
          </a:xfrm>
          <a:prstGeom prst="rect">
            <a:avLst/>
          </a:prstGeom>
        </p:spPr>
      </p:pic>
      <p:sp>
        <p:nvSpPr>
          <p:cNvPr id="7" name="内容占位符 2">
            <a:extLst>
              <a:ext uri="{FF2B5EF4-FFF2-40B4-BE49-F238E27FC236}">
                <a16:creationId xmlns:a16="http://schemas.microsoft.com/office/drawing/2014/main" xmlns="" id="{7272548F-8DA0-144B-A43C-A896441E2F5C}"/>
              </a:ext>
            </a:extLst>
          </p:cNvPr>
          <p:cNvSpPr txBox="1">
            <a:spLocks/>
          </p:cNvSpPr>
          <p:nvPr/>
        </p:nvSpPr>
        <p:spPr>
          <a:xfrm>
            <a:off x="471364" y="2952231"/>
            <a:ext cx="7205860" cy="1030034"/>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Vector:</a:t>
            </a:r>
            <a:r>
              <a:rPr lang="zh-CN" altLang="en-US" dirty="0" smtClean="0"/>
              <a:t> </a:t>
            </a:r>
            <a:r>
              <a:rPr lang="en-US" altLang="zh-CN" dirty="0" err="1" smtClean="0"/>
              <a:t>lower_bound</a:t>
            </a:r>
            <a:r>
              <a:rPr lang="en-US" altLang="zh-CN"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Map:</a:t>
            </a:r>
            <a:r>
              <a:rPr lang="zh-CN" altLang="en-US" dirty="0" smtClean="0"/>
              <a:t> 使用中括号访问值  </a:t>
            </a:r>
            <a:endParaRPr lang="en-US" altLang="zh-CN" dirty="0"/>
          </a:p>
        </p:txBody>
      </p:sp>
      <p:pic>
        <p:nvPicPr>
          <p:cNvPr id="8" name="图片 7"/>
          <p:cNvPicPr>
            <a:picLocks noChangeAspect="1"/>
          </p:cNvPicPr>
          <p:nvPr/>
        </p:nvPicPr>
        <p:blipFill>
          <a:blip r:embed="rId3"/>
          <a:stretch>
            <a:fillRect/>
          </a:stretch>
        </p:blipFill>
        <p:spPr>
          <a:xfrm>
            <a:off x="467544" y="4142350"/>
            <a:ext cx="7620000" cy="1739900"/>
          </a:xfrm>
          <a:prstGeom prst="rect">
            <a:avLst/>
          </a:prstGeom>
        </p:spPr>
      </p:pic>
    </p:spTree>
    <p:extLst>
      <p:ext uri="{BB962C8B-B14F-4D97-AF65-F5344CB8AC3E}">
        <p14:creationId xmlns:p14="http://schemas.microsoft.com/office/powerpoint/2010/main" val="209741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EC5745-30FB-4987-8825-7ACA79DFFC4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友元与内联函数</a:t>
            </a:r>
            <a:endParaRPr lang="zh-CN" altLang="en-US" dirty="0"/>
          </a:p>
        </p:txBody>
      </p:sp>
      <p:sp>
        <p:nvSpPr>
          <p:cNvPr id="4" name="内容占位符 3">
            <a:extLst>
              <a:ext uri="{FF2B5EF4-FFF2-40B4-BE49-F238E27FC236}">
                <a16:creationId xmlns="" xmlns:a16="http://schemas.microsoft.com/office/drawing/2014/main" id="{EAC2C7E4-1E9F-4F98-AD92-323590891A48}"/>
              </a:ext>
            </a:extLst>
          </p:cNvPr>
          <p:cNvSpPr txBox="1">
            <a:spLocks/>
          </p:cNvSpPr>
          <p:nvPr/>
        </p:nvSpPr>
        <p:spPr bwMode="auto">
          <a:xfrm>
            <a:off x="628650" y="1484784"/>
            <a:ext cx="8515350" cy="523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Pct val="75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rPr>
              <a:t>友元</a:t>
            </a:r>
            <a:r>
              <a:rPr kumimoji="0" lang="en-US" altLang="zh-CN" sz="2400" b="1" i="0" u="none" strike="noStrike" kern="1200" cap="none" spc="0" normalizeH="0" baseline="0" noProof="0" dirty="0">
                <a:ln>
                  <a:noFill/>
                </a:ln>
                <a:solidFill>
                  <a:srgbClr val="003366"/>
                </a:solidFill>
                <a:effectLst/>
                <a:uLnTx/>
                <a:uFillTx/>
                <a:latin typeface="Consolas" panose="020B0609020204030204" pitchFamily="49" charset="0"/>
                <a:ea typeface="华文楷体" panose="02010600040101010101" pitchFamily="2" charset="-122"/>
                <a:cs typeface="+mn-cs"/>
              </a:rPr>
              <a:t>(friend)</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zh-CN" altLang="en-US" sz="2000" dirty="0">
                <a:solidFill>
                  <a:srgbClr val="FF0000"/>
                </a:solidFill>
              </a:rPr>
              <a:t>在类内被声明为友元</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的类或函数</a:t>
            </a:r>
            <a:r>
              <a:rPr lang="zh-CN" altLang="en-US" sz="2000" dirty="0">
                <a:solidFill>
                  <a:prstClr val="black"/>
                </a:solidFill>
              </a:rPr>
              <a:t>具有对</a:t>
            </a:r>
            <a:r>
              <a:rPr lang="zh-CN" altLang="en-US" sz="2000" dirty="0">
                <a:solidFill>
                  <a:srgbClr val="FF0000"/>
                </a:solidFill>
              </a:rPr>
              <a:t>出现友元声明的类</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的</a:t>
            </a:r>
            <a:r>
              <a:rPr lang="en-US" altLang="zh-CN" sz="2000" dirty="0">
                <a:solidFill>
                  <a:prstClr val="black"/>
                </a:solidFill>
              </a:rPr>
              <a:t>private</a:t>
            </a:r>
            <a:r>
              <a:rPr lang="zh-CN" altLang="en-US" sz="2000" dirty="0">
                <a:solidFill>
                  <a:prstClr val="black"/>
                </a:solidFill>
              </a:rPr>
              <a:t>及</a:t>
            </a:r>
            <a:r>
              <a:rPr lang="en-US" altLang="zh-CN" sz="2000" dirty="0">
                <a:solidFill>
                  <a:prstClr val="black"/>
                </a:solidFill>
              </a:rPr>
              <a:t>protected</a:t>
            </a:r>
            <a:r>
              <a:rPr lang="zh-CN" altLang="en-US" sz="2000" dirty="0">
                <a:solidFill>
                  <a:prstClr val="black"/>
                </a:solidFill>
              </a:rPr>
              <a:t>成员的访问权限</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zh-CN" altLang="en-US" sz="2000" dirty="0">
                <a:solidFill>
                  <a:prstClr val="black"/>
                </a:solidFill>
              </a:rPr>
              <a:t>允许</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被声明为</a:t>
            </a:r>
            <a:r>
              <a:rPr lang="zh-CN" altLang="en-US" sz="2000" dirty="0">
                <a:solidFill>
                  <a:prstClr val="black"/>
                </a:solidFill>
              </a:rPr>
              <a:t>友元的情况：</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1143000" marR="0" lvl="2"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类：</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class/struct/union</a:t>
            </a:r>
          </a:p>
          <a:p>
            <a:pPr marL="1143000" marR="0" lvl="2"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函数：普通函数</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构造函数</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析构函数</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1143000" marR="0" lvl="2"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其他类型的友元声明会被</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忽略</a:t>
            </a:r>
            <a:endPar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endParaRP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zh-CN" altLang="en-US" sz="2000" noProof="0" dirty="0">
                <a:solidFill>
                  <a:prstClr val="black"/>
                </a:solidFill>
              </a:rPr>
              <a:t>性质</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不传递</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不继承</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rPr>
              <a:t>不能定义新类</a:t>
            </a:r>
            <a:endPar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endParaRPr>
          </a:p>
          <a:p>
            <a:pPr marL="457200" marR="0" lvl="1" indent="0" algn="l" defTabSz="914400" rtl="0" eaLnBrk="1" fontAlgn="base" latinLnBrk="0" hangingPunct="1">
              <a:lnSpc>
                <a:spcPct val="90000"/>
              </a:lnSpc>
              <a:spcBef>
                <a:spcPts val="500"/>
              </a:spcBef>
              <a:spcAft>
                <a:spcPct val="0"/>
              </a:spcAft>
              <a:buClrTx/>
              <a:buSzTx/>
              <a:buNone/>
              <a:tabLst/>
              <a:defRPr/>
            </a:pPr>
            <a:endParaRPr lang="en-US" altLang="zh-CN" sz="2000" noProof="0" dirty="0">
              <a:solidFill>
                <a:srgbClr val="FF0000"/>
              </a:solidFill>
            </a:endParaRPr>
          </a:p>
          <a:p>
            <a:pPr lvl="0" defTabSz="914400" eaLnBrk="1" hangingPunct="1">
              <a:defRPr/>
            </a:pPr>
            <a:r>
              <a:rPr lang="zh-CN" altLang="en-US" sz="2400" dirty="0"/>
              <a:t>内联函数</a:t>
            </a:r>
            <a:r>
              <a:rPr lang="en-US" altLang="zh-CN" sz="2400" dirty="0"/>
              <a:t>(inline)</a:t>
            </a:r>
          </a:p>
          <a:p>
            <a:pPr lvl="1" defTabSz="914400" eaLnBrk="1" hangingPunct="1">
              <a:defRPr/>
            </a:pPr>
            <a:r>
              <a:rPr lang="zh-CN" altLang="en-US" sz="2000" dirty="0">
                <a:solidFill>
                  <a:prstClr val="black"/>
                </a:solidFill>
              </a:rPr>
              <a:t>使用的位置：修饰在</a:t>
            </a:r>
            <a:r>
              <a:rPr lang="zh-CN" altLang="en-US" sz="2000" dirty="0">
                <a:solidFill>
                  <a:srgbClr val="FF0000"/>
                </a:solidFill>
              </a:rPr>
              <a:t>函数定义</a:t>
            </a:r>
            <a:r>
              <a:rPr lang="zh-CN" altLang="en-US" sz="2000" dirty="0">
                <a:solidFill>
                  <a:prstClr val="black"/>
                </a:solidFill>
              </a:rPr>
              <a:t>而非函数声明时</a:t>
            </a:r>
            <a:endParaRPr lang="en-US" altLang="zh-CN" sz="2000" dirty="0">
              <a:solidFill>
                <a:prstClr val="black"/>
              </a:solidFill>
            </a:endParaRPr>
          </a:p>
          <a:p>
            <a:pPr lvl="1" defTabSz="914400" eaLnBrk="1" hangingPunct="1">
              <a:defRPr/>
            </a:pPr>
            <a:r>
              <a:rPr lang="zh-CN" altLang="en-US" sz="2000" dirty="0">
                <a:solidFill>
                  <a:prstClr val="black"/>
                </a:solidFill>
              </a:rPr>
              <a:t>对</a:t>
            </a:r>
            <a:r>
              <a:rPr lang="zh-CN" altLang="en-US" sz="2000" dirty="0"/>
              <a:t>编译器</a:t>
            </a:r>
            <a:r>
              <a:rPr lang="zh-CN" altLang="en-US" sz="2000" dirty="0">
                <a:solidFill>
                  <a:prstClr val="black"/>
                </a:solidFill>
              </a:rPr>
              <a:t>的建议：在</a:t>
            </a:r>
            <a:r>
              <a:rPr lang="zh-CN" altLang="en-US" sz="2000" dirty="0">
                <a:solidFill>
                  <a:srgbClr val="FF0000"/>
                </a:solidFill>
              </a:rPr>
              <a:t>编译阶段</a:t>
            </a:r>
            <a:r>
              <a:rPr lang="zh-CN" altLang="en-US" sz="2000" dirty="0">
                <a:solidFill>
                  <a:prstClr val="black"/>
                </a:solidFill>
              </a:rPr>
              <a:t>自动产生等价表达式，增加执行效率</a:t>
            </a:r>
            <a:endParaRPr lang="en-US" altLang="zh-CN" sz="2000" dirty="0">
              <a:solidFill>
                <a:prstClr val="black"/>
              </a:solidFill>
            </a:endParaRPr>
          </a:p>
          <a:p>
            <a:pPr lvl="1" defTabSz="914400" eaLnBrk="1" hangingPunct="1">
              <a:defRPr/>
            </a:pPr>
            <a:r>
              <a:rPr lang="zh-CN" altLang="en-US" sz="2000" dirty="0">
                <a:solidFill>
                  <a:prstClr val="black"/>
                </a:solidFill>
              </a:rPr>
              <a:t>内联函数 </a:t>
            </a:r>
            <a:r>
              <a:rPr lang="en-US" altLang="zh-CN" sz="2000" dirty="0">
                <a:solidFill>
                  <a:prstClr val="black"/>
                </a:solidFill>
              </a:rPr>
              <a:t>vs. </a:t>
            </a:r>
            <a:r>
              <a:rPr lang="zh-CN" altLang="en-US" sz="2000" dirty="0">
                <a:solidFill>
                  <a:prstClr val="black"/>
                </a:solidFill>
              </a:rPr>
              <a:t>宏定义</a:t>
            </a:r>
            <a:endParaRPr lang="en-US" altLang="zh-CN" sz="2000" dirty="0">
              <a:solidFill>
                <a:prstClr val="black"/>
              </a:solidFill>
            </a:endParaRPr>
          </a:p>
          <a:p>
            <a:pPr marL="1368000" lvl="1" defTabSz="914400" eaLnBrk="1" hangingPunct="1">
              <a:buFont typeface="Wingdings" pitchFamily="2" charset="2"/>
              <a:buChar char="ü"/>
              <a:defRPr/>
            </a:pPr>
            <a:r>
              <a:rPr lang="zh-CN" altLang="en-US" sz="2000" dirty="0">
                <a:solidFill>
                  <a:prstClr val="black"/>
                </a:solidFill>
              </a:rPr>
              <a:t>宏定义：</a:t>
            </a:r>
            <a:r>
              <a:rPr lang="zh-CN" altLang="en-US" sz="2000" dirty="0">
                <a:solidFill>
                  <a:srgbClr val="FF0000"/>
                </a:solidFill>
              </a:rPr>
              <a:t>拷贝</a:t>
            </a:r>
            <a:r>
              <a:rPr lang="zh-CN" altLang="en-US" sz="2000" dirty="0">
                <a:solidFill>
                  <a:prstClr val="black"/>
                </a:solidFill>
              </a:rPr>
              <a:t>代码到被调用处、无法操作私有成员、不可调试</a:t>
            </a:r>
            <a:endParaRPr lang="en-US" altLang="zh-CN" sz="2000" dirty="0">
              <a:solidFill>
                <a:prstClr val="black"/>
              </a:solidFill>
            </a:endParaRPr>
          </a:p>
          <a:p>
            <a:pPr marL="1368000" lvl="1" defTabSz="914400" eaLnBrk="1" hangingPunct="1">
              <a:buFont typeface="Wingdings" pitchFamily="2" charset="2"/>
              <a:buChar char="ü"/>
              <a:defRPr/>
            </a:pPr>
            <a:r>
              <a:rPr lang="zh-CN" altLang="en-US" sz="2000" dirty="0">
                <a:solidFill>
                  <a:prstClr val="black"/>
                </a:solidFill>
              </a:rPr>
              <a:t>内联函数：</a:t>
            </a:r>
            <a:r>
              <a:rPr lang="zh-CN" altLang="en-US" sz="2000" dirty="0">
                <a:solidFill>
                  <a:srgbClr val="FF0000"/>
                </a:solidFill>
              </a:rPr>
              <a:t>生成</a:t>
            </a:r>
            <a:r>
              <a:rPr lang="zh-CN" altLang="en-US" sz="2000" dirty="0">
                <a:solidFill>
                  <a:prstClr val="black"/>
                </a:solidFill>
              </a:rPr>
              <a:t>等价表达式、支持编译期错误检查、可调试</a:t>
            </a:r>
          </a:p>
          <a:p>
            <a:pPr lvl="1" defTabSz="914400" eaLnBrk="1" hangingPunct="1">
              <a:defRPr/>
            </a:pPr>
            <a:endParaRPr lang="en-US" altLang="zh-CN" sz="2000" dirty="0"/>
          </a:p>
          <a:p>
            <a:pPr lvl="1" defTabSz="914400" eaLnBrk="1" hangingPunct="1">
              <a:defRPr/>
            </a:pPr>
            <a:endPar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华文楷体" panose="02010600040101010101" pitchFamily="2" charset="-122"/>
              <a:cs typeface="+mn-cs"/>
            </a:endParaRPr>
          </a:p>
          <a:p>
            <a:pPr marL="1143000" marR="0" lvl="2"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24727500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第二次作业</a:t>
            </a:r>
            <a:r>
              <a:rPr kumimoji="1" lang="en-US" altLang="zh-CN" b="1" dirty="0" smtClean="0">
                <a:latin typeface="微软雅黑" panose="020B0503020204020204" pitchFamily="34" charset="-122"/>
                <a:ea typeface="微软雅黑" panose="020B0503020204020204" pitchFamily="34" charset="-122"/>
              </a:rPr>
              <a:t>A</a:t>
            </a:r>
            <a:r>
              <a:rPr kumimoji="1" lang="zh-CN" altLang="en-US" b="1" dirty="0" smtClean="0">
                <a:latin typeface="微软雅黑" panose="020B0503020204020204" pitchFamily="34" charset="-122"/>
                <a:ea typeface="微软雅黑" panose="020B0503020204020204" pitchFamily="34" charset="-122"/>
              </a:rPr>
              <a:t>题</a:t>
            </a:r>
            <a:endParaRPr kumimoji="1"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80</a:t>
            </a:fld>
            <a:endParaRPr lang="en-US" altLang="zh-CN" dirty="0"/>
          </a:p>
        </p:txBody>
      </p:sp>
      <p:sp>
        <p:nvSpPr>
          <p:cNvPr id="11" name="内容占位符 2">
            <a:extLst>
              <a:ext uri="{FF2B5EF4-FFF2-40B4-BE49-F238E27FC236}">
                <a16:creationId xmlns:a16="http://schemas.microsoft.com/office/drawing/2014/main" xmlns="" id="{7272548F-8DA0-144B-A43C-A896441E2F5C}"/>
              </a:ext>
            </a:extLst>
          </p:cNvPr>
          <p:cNvSpPr txBox="1">
            <a:spLocks/>
          </p:cNvSpPr>
          <p:nvPr/>
        </p:nvSpPr>
        <p:spPr>
          <a:xfrm>
            <a:off x="628650" y="1340768"/>
            <a:ext cx="8335838" cy="4749029"/>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r>
              <a:rPr lang="zh-CN" altLang="en-US" sz="2400" dirty="0"/>
              <a:t>本题需要你在给定代码的基础上，实现类 </a:t>
            </a:r>
            <a:r>
              <a:rPr lang="en" altLang="zh-CN" sz="2400" dirty="0"/>
              <a:t>Array </a:t>
            </a:r>
            <a:r>
              <a:rPr lang="zh-CN" altLang="en-US" sz="2400" dirty="0"/>
              <a:t>来完成以下基本操作：</a:t>
            </a:r>
            <a:endParaRPr lang="en-US" altLang="zh-CN" sz="2400" dirty="0"/>
          </a:p>
          <a:p>
            <a:pPr lvl="1" defTabSz="914400" eaLnBrk="1" hangingPunct="1"/>
            <a:r>
              <a:rPr kumimoji="1" lang="zh-CN" altLang="en-US" sz="2000" dirty="0"/>
              <a:t>更新</a:t>
            </a:r>
            <a:r>
              <a:rPr kumimoji="1" lang="en-US" altLang="zh-CN" sz="2000" dirty="0"/>
              <a:t>(</a:t>
            </a:r>
            <a:r>
              <a:rPr kumimoji="1" lang="en" altLang="zh-CN" sz="2000" dirty="0"/>
              <a:t>update)</a:t>
            </a:r>
            <a:r>
              <a:rPr kumimoji="1" lang="zh-CN" altLang="en" sz="2000" dirty="0"/>
              <a:t>：</a:t>
            </a:r>
            <a:r>
              <a:rPr kumimoji="1" lang="zh-CN" altLang="en-US" sz="2000" dirty="0"/>
              <a:t>用数组中指定元素的值来更新另一指定元素的值；</a:t>
            </a:r>
            <a:endParaRPr lang="en-US" altLang="zh-CN" sz="2400" dirty="0"/>
          </a:p>
          <a:p>
            <a:pPr lvl="1" defTabSz="914400" eaLnBrk="1" hangingPunct="1"/>
            <a:r>
              <a:rPr kumimoji="1" lang="zh-CN" altLang="en-US" sz="2000" dirty="0"/>
              <a:t>交换</a:t>
            </a:r>
            <a:r>
              <a:rPr kumimoji="1" lang="en-US" altLang="zh-CN" sz="2000" dirty="0"/>
              <a:t>(</a:t>
            </a:r>
            <a:r>
              <a:rPr kumimoji="1" lang="en" altLang="zh-CN" sz="2000" dirty="0"/>
              <a:t>swap)</a:t>
            </a:r>
            <a:r>
              <a:rPr kumimoji="1" lang="zh-CN" altLang="en" sz="2000" dirty="0"/>
              <a:t>：</a:t>
            </a:r>
            <a:r>
              <a:rPr kumimoji="1" lang="zh-CN" altLang="en-US" sz="2000" dirty="0"/>
              <a:t>交换数组中某两个指定元素的位置；</a:t>
            </a:r>
            <a:endParaRPr kumimoji="1" lang="en-US" altLang="zh-CN" sz="2000" dirty="0"/>
          </a:p>
          <a:p>
            <a:pPr lvl="1" defTabSz="914400" eaLnBrk="1" hangingPunct="1"/>
            <a:r>
              <a:rPr kumimoji="1" lang="zh-CN" altLang="en-US" sz="2000" dirty="0"/>
              <a:t>插入</a:t>
            </a:r>
            <a:r>
              <a:rPr kumimoji="1" lang="en-US" altLang="zh-CN" sz="2000" dirty="0"/>
              <a:t>(</a:t>
            </a:r>
            <a:r>
              <a:rPr kumimoji="1" lang="en" altLang="zh-CN" sz="2000" dirty="0"/>
              <a:t>insert)</a:t>
            </a:r>
            <a:r>
              <a:rPr kumimoji="1" lang="zh-CN" altLang="en" sz="2000" dirty="0"/>
              <a:t>：</a:t>
            </a:r>
            <a:r>
              <a:rPr kumimoji="1" lang="zh-CN" altLang="en-US" sz="2000" dirty="0"/>
              <a:t>在数组中的指定位置插入新的元素，其他元素顺次右移。</a:t>
            </a:r>
            <a:endParaRPr lang="en-US" altLang="zh-CN" sz="2400" dirty="0"/>
          </a:p>
          <a:p>
            <a:pPr defTabSz="914400" eaLnBrk="1" hangingPunct="1"/>
            <a:r>
              <a:rPr lang="zh-CN" altLang="en-US" sz="2400" dirty="0"/>
              <a:t>数组长度会在</a:t>
            </a:r>
            <a:r>
              <a:rPr lang="en-US" altLang="zh-CN" sz="2400" dirty="0"/>
              <a:t>Array</a:t>
            </a:r>
            <a:r>
              <a:rPr lang="zh-CN" altLang="en-US" sz="2400" dirty="0"/>
              <a:t>类构造时给定，且在整个过程中不发生变化。</a:t>
            </a:r>
            <a:endParaRPr lang="en-US" altLang="zh-CN" sz="2400" dirty="0"/>
          </a:p>
          <a:p>
            <a:pPr defTabSz="914400" eaLnBrk="1" hangingPunct="1"/>
            <a:endParaRPr lang="en-US" altLang="zh-CN" sz="2400" dirty="0"/>
          </a:p>
          <a:p>
            <a:pPr defTabSz="914400" eaLnBrk="1" hangingPunct="1"/>
            <a:r>
              <a:rPr lang="zh-CN" altLang="en-US" sz="2400" dirty="0"/>
              <a:t>核心操作：使用</a:t>
            </a:r>
            <a:r>
              <a:rPr lang="en-US" altLang="zh-CN" sz="2400" dirty="0" err="1"/>
              <a:t>std</a:t>
            </a:r>
            <a:r>
              <a:rPr lang="en-US" altLang="zh-CN" sz="2400" dirty="0"/>
              <a:t>::move()</a:t>
            </a:r>
          </a:p>
          <a:p>
            <a:pPr defTabSz="914400" eaLnBrk="1" hangingPunct="1"/>
            <a:endParaRPr lang="en-US" altLang="zh-CN" dirty="0"/>
          </a:p>
        </p:txBody>
      </p:sp>
    </p:spTree>
    <p:extLst>
      <p:ext uri="{BB962C8B-B14F-4D97-AF65-F5344CB8AC3E}">
        <p14:creationId xmlns:p14="http://schemas.microsoft.com/office/powerpoint/2010/main" val="6359981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第二次作业</a:t>
            </a:r>
            <a:r>
              <a:rPr kumimoji="1" lang="en-US" altLang="zh-CN" b="1" dirty="0">
                <a:latin typeface="微软雅黑" panose="020B0503020204020204" pitchFamily="34" charset="-122"/>
                <a:ea typeface="微软雅黑" panose="020B0503020204020204" pitchFamily="34" charset="-122"/>
              </a:rPr>
              <a:t>A</a:t>
            </a:r>
            <a:r>
              <a:rPr kumimoji="1" lang="zh-CN" altLang="en-US" b="1" dirty="0">
                <a:latin typeface="微软雅黑" panose="020B0503020204020204" pitchFamily="34" charset="-122"/>
                <a:ea typeface="微软雅黑" panose="020B0503020204020204" pitchFamily="34" charset="-122"/>
              </a:rPr>
              <a:t>题</a:t>
            </a:r>
            <a:endParaRPr kumimoji="1"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81</a:t>
            </a:fld>
            <a:endParaRPr lang="en-US" altLang="zh-CN" dirty="0"/>
          </a:p>
        </p:txBody>
      </p:sp>
      <p:sp>
        <p:nvSpPr>
          <p:cNvPr id="7" name="矩形 6">
            <a:extLst>
              <a:ext uri="{FF2B5EF4-FFF2-40B4-BE49-F238E27FC236}">
                <a16:creationId xmlns:a16="http://schemas.microsoft.com/office/drawing/2014/main" xmlns="" id="{9FEA1F16-F9E8-F945-90C8-17CC9E4B5C9A}"/>
              </a:ext>
            </a:extLst>
          </p:cNvPr>
          <p:cNvSpPr/>
          <p:nvPr/>
        </p:nvSpPr>
        <p:spPr>
          <a:xfrm>
            <a:off x="232266" y="1081455"/>
            <a:ext cx="9380294" cy="400110"/>
          </a:xfrm>
          <a:prstGeom prst="rect">
            <a:avLst/>
          </a:prstGeom>
        </p:spPr>
        <p:txBody>
          <a:bodyPr wrap="square">
            <a:spAutoFit/>
          </a:bodyPr>
          <a:lstStyle/>
          <a:p>
            <a:endParaRPr lang="en-US" altLang="zh-CN" sz="2000" dirty="0">
              <a:latin typeface="Times New Roman" pitchFamily="18" charset="0"/>
              <a:ea typeface="STKaiti" charset="-122"/>
              <a:cs typeface="Times New Roman" pitchFamily="18" charset="0"/>
            </a:endParaRPr>
          </a:p>
        </p:txBody>
      </p:sp>
      <p:sp>
        <p:nvSpPr>
          <p:cNvPr id="8" name="矩形 7">
            <a:extLst>
              <a:ext uri="{FF2B5EF4-FFF2-40B4-BE49-F238E27FC236}">
                <a16:creationId xmlns:a16="http://schemas.microsoft.com/office/drawing/2014/main" xmlns="" id="{9010E20B-0BD3-9D47-A65E-5CB32047291B}"/>
              </a:ext>
            </a:extLst>
          </p:cNvPr>
          <p:cNvSpPr/>
          <p:nvPr/>
        </p:nvSpPr>
        <p:spPr>
          <a:xfrm>
            <a:off x="251520" y="1412776"/>
            <a:ext cx="4536504" cy="4247317"/>
          </a:xfrm>
          <a:prstGeom prst="rect">
            <a:avLst/>
          </a:prstGeom>
        </p:spPr>
        <p:txBody>
          <a:bodyPr wrap="square">
            <a:spAutoFit/>
          </a:bodyPr>
          <a:lstStyle/>
          <a:p>
            <a:endParaRPr lang="en" altLang="zh-CN" dirty="0"/>
          </a:p>
          <a:p>
            <a:r>
              <a:rPr lang="en" altLang="zh-CN" dirty="0"/>
              <a:t>#include "</a:t>
            </a:r>
            <a:r>
              <a:rPr lang="en" altLang="zh-CN" dirty="0" err="1"/>
              <a:t>Node.h</a:t>
            </a:r>
            <a:r>
              <a:rPr lang="en" altLang="zh-CN" dirty="0"/>
              <a:t>"</a:t>
            </a:r>
          </a:p>
          <a:p>
            <a:endParaRPr lang="en" altLang="zh-CN" dirty="0"/>
          </a:p>
          <a:p>
            <a:r>
              <a:rPr lang="en" altLang="zh-CN" dirty="0"/>
              <a:t>class Array</a:t>
            </a:r>
            <a:r>
              <a:rPr lang="zh-CN" altLang="en-US" dirty="0"/>
              <a:t> </a:t>
            </a:r>
            <a:r>
              <a:rPr lang="en" altLang="zh-CN" dirty="0"/>
              <a:t>{</a:t>
            </a:r>
          </a:p>
          <a:p>
            <a:r>
              <a:rPr lang="en" altLang="zh-CN" dirty="0"/>
              <a:t>private:</a:t>
            </a:r>
          </a:p>
          <a:p>
            <a:r>
              <a:rPr lang="en" altLang="zh-CN" dirty="0"/>
              <a:t>	Node* data;</a:t>
            </a:r>
          </a:p>
          <a:p>
            <a:r>
              <a:rPr lang="en" altLang="zh-CN" dirty="0"/>
              <a:t>	</a:t>
            </a:r>
            <a:r>
              <a:rPr lang="en" altLang="zh-CN" dirty="0" err="1"/>
              <a:t>const</a:t>
            </a:r>
            <a:r>
              <a:rPr lang="en" altLang="zh-CN" dirty="0"/>
              <a:t> </a:t>
            </a:r>
            <a:r>
              <a:rPr lang="en" altLang="zh-CN" dirty="0" err="1"/>
              <a:t>int</a:t>
            </a:r>
            <a:r>
              <a:rPr lang="en" altLang="zh-CN" dirty="0"/>
              <a:t> size;</a:t>
            </a:r>
          </a:p>
          <a:p>
            <a:r>
              <a:rPr lang="en" altLang="zh-CN" dirty="0"/>
              <a:t>public:</a:t>
            </a:r>
          </a:p>
          <a:p>
            <a:r>
              <a:rPr lang="en" altLang="zh-CN" dirty="0"/>
              <a:t>	Array(</a:t>
            </a:r>
            <a:r>
              <a:rPr lang="en" altLang="zh-CN" dirty="0" err="1"/>
              <a:t>int</a:t>
            </a:r>
            <a:r>
              <a:rPr lang="en" altLang="zh-CN" dirty="0"/>
              <a:t> n);</a:t>
            </a:r>
          </a:p>
          <a:p>
            <a:r>
              <a:rPr lang="en" altLang="zh-CN" dirty="0"/>
              <a:t>	Node&amp; operator[](</a:t>
            </a:r>
            <a:r>
              <a:rPr lang="en" altLang="zh-CN" dirty="0" err="1"/>
              <a:t>int</a:t>
            </a:r>
            <a:r>
              <a:rPr lang="en" altLang="zh-CN" dirty="0"/>
              <a:t> x);</a:t>
            </a:r>
          </a:p>
          <a:p>
            <a:r>
              <a:rPr lang="en" altLang="zh-CN" dirty="0"/>
              <a:t>	void update(</a:t>
            </a:r>
            <a:r>
              <a:rPr lang="en" altLang="zh-CN" dirty="0" err="1"/>
              <a:t>int</a:t>
            </a:r>
            <a:r>
              <a:rPr lang="en" altLang="zh-CN" dirty="0"/>
              <a:t> q, </a:t>
            </a:r>
            <a:r>
              <a:rPr lang="en" altLang="zh-CN" dirty="0" err="1"/>
              <a:t>int</a:t>
            </a:r>
            <a:r>
              <a:rPr lang="en" altLang="zh-CN" dirty="0"/>
              <a:t> r);</a:t>
            </a:r>
          </a:p>
          <a:p>
            <a:r>
              <a:rPr lang="en" altLang="zh-CN" dirty="0"/>
              <a:t>	void swap(</a:t>
            </a:r>
            <a:r>
              <a:rPr lang="en" altLang="zh-CN" dirty="0" err="1"/>
              <a:t>int</a:t>
            </a:r>
            <a:r>
              <a:rPr lang="en" altLang="zh-CN" dirty="0"/>
              <a:t> q, </a:t>
            </a:r>
            <a:r>
              <a:rPr lang="en" altLang="zh-CN" dirty="0" err="1"/>
              <a:t>int</a:t>
            </a:r>
            <a:r>
              <a:rPr lang="en" altLang="zh-CN" dirty="0"/>
              <a:t> r);</a:t>
            </a:r>
          </a:p>
          <a:p>
            <a:r>
              <a:rPr lang="en" altLang="zh-CN" dirty="0"/>
              <a:t>	void insert(</a:t>
            </a:r>
            <a:r>
              <a:rPr lang="en" altLang="zh-CN" dirty="0" err="1"/>
              <a:t>int</a:t>
            </a:r>
            <a:r>
              <a:rPr lang="en" altLang="zh-CN" dirty="0"/>
              <a:t> q, </a:t>
            </a:r>
            <a:r>
              <a:rPr lang="en" altLang="zh-CN" dirty="0" err="1"/>
              <a:t>int</a:t>
            </a:r>
            <a:r>
              <a:rPr lang="en" altLang="zh-CN" dirty="0"/>
              <a:t> r);</a:t>
            </a:r>
          </a:p>
          <a:p>
            <a:r>
              <a:rPr lang="en" altLang="zh-CN" dirty="0"/>
              <a:t>	~Array();</a:t>
            </a:r>
          </a:p>
          <a:p>
            <a:r>
              <a:rPr lang="en" altLang="zh-CN" dirty="0"/>
              <a:t>};</a:t>
            </a:r>
            <a:endParaRPr lang="en-US" altLang="zh-CN" dirty="0">
              <a:latin typeface="Times New Roman" pitchFamily="18" charset="0"/>
              <a:ea typeface="STKaiti" charset="-122"/>
              <a:cs typeface="Times New Roman" pitchFamily="18" charset="0"/>
            </a:endParaRPr>
          </a:p>
        </p:txBody>
      </p:sp>
      <p:sp>
        <p:nvSpPr>
          <p:cNvPr id="9" name="矩形 8">
            <a:extLst>
              <a:ext uri="{FF2B5EF4-FFF2-40B4-BE49-F238E27FC236}">
                <a16:creationId xmlns:a16="http://schemas.microsoft.com/office/drawing/2014/main" xmlns="" id="{A67F81AF-0D50-054C-9017-6F6C29BF9D16}"/>
              </a:ext>
            </a:extLst>
          </p:cNvPr>
          <p:cNvSpPr/>
          <p:nvPr/>
        </p:nvSpPr>
        <p:spPr>
          <a:xfrm>
            <a:off x="3744248" y="982193"/>
            <a:ext cx="5364256" cy="5632311"/>
          </a:xfrm>
          <a:prstGeom prst="rect">
            <a:avLst/>
          </a:prstGeom>
        </p:spPr>
        <p:txBody>
          <a:bodyPr wrap="square">
            <a:spAutoFit/>
          </a:bodyPr>
          <a:lstStyle/>
          <a:p>
            <a:r>
              <a:rPr lang="en" altLang="zh-CN" dirty="0"/>
              <a:t>#include "</a:t>
            </a:r>
            <a:r>
              <a:rPr lang="en" altLang="zh-CN" dirty="0" err="1"/>
              <a:t>Array.h</a:t>
            </a:r>
            <a:r>
              <a:rPr lang="en" altLang="zh-CN" dirty="0"/>
              <a:t>"</a:t>
            </a:r>
          </a:p>
          <a:p>
            <a:endParaRPr lang="en" altLang="zh-CN" dirty="0"/>
          </a:p>
          <a:p>
            <a:r>
              <a:rPr lang="en" altLang="zh-CN" dirty="0"/>
              <a:t>Array::Array(</a:t>
            </a:r>
            <a:r>
              <a:rPr lang="en" altLang="zh-CN" dirty="0" err="1"/>
              <a:t>int</a:t>
            </a:r>
            <a:r>
              <a:rPr lang="en" altLang="zh-CN" dirty="0"/>
              <a:t> n) : size(n)</a:t>
            </a:r>
            <a:r>
              <a:rPr lang="zh-CN" altLang="en-US" dirty="0"/>
              <a:t> </a:t>
            </a:r>
            <a:r>
              <a:rPr lang="en" altLang="zh-CN" dirty="0"/>
              <a:t>{</a:t>
            </a:r>
            <a:r>
              <a:rPr lang="zh-CN" altLang="en-US" dirty="0"/>
              <a:t> </a:t>
            </a:r>
            <a:r>
              <a:rPr lang="en" altLang="zh-CN" dirty="0"/>
              <a:t>data = new Node[size];</a:t>
            </a:r>
            <a:r>
              <a:rPr lang="zh-CN" altLang="en-US" dirty="0"/>
              <a:t> </a:t>
            </a:r>
            <a:r>
              <a:rPr lang="en" altLang="zh-CN" dirty="0"/>
              <a:t>}</a:t>
            </a:r>
          </a:p>
          <a:p>
            <a:endParaRPr lang="en" altLang="zh-CN" dirty="0"/>
          </a:p>
          <a:p>
            <a:r>
              <a:rPr lang="en" altLang="zh-CN" dirty="0"/>
              <a:t>Node&amp; Array::operator[](</a:t>
            </a:r>
            <a:r>
              <a:rPr lang="en" altLang="zh-CN" dirty="0" err="1"/>
              <a:t>int</a:t>
            </a:r>
            <a:r>
              <a:rPr lang="en" altLang="zh-CN" dirty="0"/>
              <a:t> x)</a:t>
            </a:r>
            <a:r>
              <a:rPr lang="zh-CN" altLang="en-US" dirty="0"/>
              <a:t> </a:t>
            </a:r>
            <a:r>
              <a:rPr lang="en" altLang="zh-CN" dirty="0"/>
              <a:t>{</a:t>
            </a:r>
            <a:r>
              <a:rPr lang="zh-CN" altLang="en-US" dirty="0"/>
              <a:t> </a:t>
            </a:r>
            <a:r>
              <a:rPr lang="en" altLang="zh-CN" dirty="0"/>
              <a:t>return data[x];</a:t>
            </a:r>
            <a:r>
              <a:rPr lang="zh-CN" altLang="en-US" dirty="0"/>
              <a:t> </a:t>
            </a:r>
            <a:r>
              <a:rPr lang="en" altLang="zh-CN" dirty="0"/>
              <a:t>}</a:t>
            </a:r>
          </a:p>
          <a:p>
            <a:endParaRPr lang="en" altLang="zh-CN" dirty="0"/>
          </a:p>
          <a:p>
            <a:r>
              <a:rPr lang="en" altLang="zh-CN" dirty="0"/>
              <a:t>void Array::update(</a:t>
            </a:r>
            <a:r>
              <a:rPr lang="en" altLang="zh-CN" dirty="0" err="1"/>
              <a:t>int</a:t>
            </a:r>
            <a:r>
              <a:rPr lang="en" altLang="zh-CN" dirty="0"/>
              <a:t> q, </a:t>
            </a:r>
            <a:r>
              <a:rPr lang="en" altLang="zh-CN" dirty="0" err="1"/>
              <a:t>int</a:t>
            </a:r>
            <a:r>
              <a:rPr lang="en" altLang="zh-CN" dirty="0"/>
              <a:t> r)</a:t>
            </a:r>
            <a:r>
              <a:rPr lang="zh-CN" altLang="en-US" dirty="0"/>
              <a:t> </a:t>
            </a:r>
            <a:r>
              <a:rPr lang="en" altLang="zh-CN" dirty="0"/>
              <a:t>{</a:t>
            </a:r>
            <a:r>
              <a:rPr lang="zh-CN" altLang="en-US" dirty="0"/>
              <a:t> </a:t>
            </a:r>
            <a:r>
              <a:rPr lang="en" altLang="zh-CN" dirty="0"/>
              <a:t>data[q] = data[r];</a:t>
            </a:r>
            <a:r>
              <a:rPr lang="zh-CN" altLang="en-US" dirty="0"/>
              <a:t> </a:t>
            </a:r>
            <a:r>
              <a:rPr lang="en" altLang="zh-CN" dirty="0"/>
              <a:t>}</a:t>
            </a:r>
          </a:p>
          <a:p>
            <a:endParaRPr lang="en" altLang="zh-CN" dirty="0"/>
          </a:p>
          <a:p>
            <a:r>
              <a:rPr lang="en" altLang="zh-CN" dirty="0"/>
              <a:t>void Array::swap(</a:t>
            </a:r>
            <a:r>
              <a:rPr lang="en" altLang="zh-CN" dirty="0" err="1"/>
              <a:t>int</a:t>
            </a:r>
            <a:r>
              <a:rPr lang="en" altLang="zh-CN" dirty="0"/>
              <a:t> q, </a:t>
            </a:r>
            <a:r>
              <a:rPr lang="en" altLang="zh-CN" dirty="0" err="1"/>
              <a:t>int</a:t>
            </a:r>
            <a:r>
              <a:rPr lang="en" altLang="zh-CN" dirty="0"/>
              <a:t> r)</a:t>
            </a:r>
            <a:r>
              <a:rPr lang="zh-CN" altLang="en-US" dirty="0"/>
              <a:t> </a:t>
            </a:r>
            <a:r>
              <a:rPr lang="en" altLang="zh-CN" dirty="0"/>
              <a:t>{</a:t>
            </a:r>
          </a:p>
          <a:p>
            <a:r>
              <a:rPr lang="en" altLang="zh-CN" b="1" dirty="0">
                <a:solidFill>
                  <a:srgbClr val="FF0000"/>
                </a:solidFill>
              </a:rPr>
              <a:t>	Node a = </a:t>
            </a:r>
            <a:r>
              <a:rPr lang="en" altLang="zh-CN" b="1" dirty="0" err="1">
                <a:solidFill>
                  <a:srgbClr val="FF0000"/>
                </a:solidFill>
              </a:rPr>
              <a:t>std</a:t>
            </a:r>
            <a:r>
              <a:rPr lang="en" altLang="zh-CN" b="1" dirty="0">
                <a:solidFill>
                  <a:srgbClr val="FF0000"/>
                </a:solidFill>
              </a:rPr>
              <a:t>::move(data[q]);</a:t>
            </a:r>
          </a:p>
          <a:p>
            <a:r>
              <a:rPr lang="en" altLang="zh-CN" b="1" dirty="0">
                <a:solidFill>
                  <a:srgbClr val="FF0000"/>
                </a:solidFill>
              </a:rPr>
              <a:t>	data[q] = </a:t>
            </a:r>
            <a:r>
              <a:rPr lang="en" altLang="zh-CN" b="1" dirty="0" err="1">
                <a:solidFill>
                  <a:srgbClr val="FF0000"/>
                </a:solidFill>
              </a:rPr>
              <a:t>std</a:t>
            </a:r>
            <a:r>
              <a:rPr lang="en" altLang="zh-CN" b="1" dirty="0">
                <a:solidFill>
                  <a:srgbClr val="FF0000"/>
                </a:solidFill>
              </a:rPr>
              <a:t>::move(data[r]);</a:t>
            </a:r>
          </a:p>
          <a:p>
            <a:r>
              <a:rPr lang="en" altLang="zh-CN" b="1" dirty="0">
                <a:solidFill>
                  <a:srgbClr val="FF0000"/>
                </a:solidFill>
              </a:rPr>
              <a:t>	data[r] = </a:t>
            </a:r>
            <a:r>
              <a:rPr lang="en" altLang="zh-CN" b="1" dirty="0" err="1">
                <a:solidFill>
                  <a:srgbClr val="FF0000"/>
                </a:solidFill>
              </a:rPr>
              <a:t>std</a:t>
            </a:r>
            <a:r>
              <a:rPr lang="en" altLang="zh-CN" b="1" dirty="0">
                <a:solidFill>
                  <a:srgbClr val="FF0000"/>
                </a:solidFill>
              </a:rPr>
              <a:t>::move(a);</a:t>
            </a:r>
            <a:r>
              <a:rPr lang="zh-CN" altLang="en-US" b="1" dirty="0">
                <a:solidFill>
                  <a:srgbClr val="FF0000"/>
                </a:solidFill>
              </a:rPr>
              <a:t> </a:t>
            </a:r>
            <a:r>
              <a:rPr lang="en" altLang="zh-CN" dirty="0"/>
              <a:t>}</a:t>
            </a:r>
          </a:p>
          <a:p>
            <a:endParaRPr lang="en" altLang="zh-CN" dirty="0"/>
          </a:p>
          <a:p>
            <a:r>
              <a:rPr lang="en" altLang="zh-CN" dirty="0"/>
              <a:t>void Array::insert(</a:t>
            </a:r>
            <a:r>
              <a:rPr lang="en" altLang="zh-CN" dirty="0" err="1"/>
              <a:t>int</a:t>
            </a:r>
            <a:r>
              <a:rPr lang="en" altLang="zh-CN" dirty="0"/>
              <a:t> q, </a:t>
            </a:r>
            <a:r>
              <a:rPr lang="en" altLang="zh-CN" dirty="0" err="1"/>
              <a:t>int</a:t>
            </a:r>
            <a:r>
              <a:rPr lang="en" altLang="zh-CN" dirty="0"/>
              <a:t> r)</a:t>
            </a:r>
            <a:r>
              <a:rPr lang="zh-CN" altLang="en-US" dirty="0"/>
              <a:t> </a:t>
            </a:r>
            <a:r>
              <a:rPr lang="en" altLang="zh-CN" dirty="0"/>
              <a:t>{</a:t>
            </a:r>
          </a:p>
          <a:p>
            <a:r>
              <a:rPr lang="en" altLang="zh-CN" dirty="0"/>
              <a:t>	for (</a:t>
            </a:r>
            <a:r>
              <a:rPr lang="en" altLang="zh-CN" dirty="0" err="1"/>
              <a:t>int</a:t>
            </a:r>
            <a:r>
              <a:rPr lang="en" altLang="zh-CN" dirty="0"/>
              <a:t> </a:t>
            </a:r>
            <a:r>
              <a:rPr lang="en" altLang="zh-CN" dirty="0" err="1"/>
              <a:t>i</a:t>
            </a:r>
            <a:r>
              <a:rPr lang="en" altLang="zh-CN" dirty="0"/>
              <a:t> = size - 1; </a:t>
            </a:r>
            <a:r>
              <a:rPr lang="en" altLang="zh-CN" dirty="0" err="1"/>
              <a:t>i</a:t>
            </a:r>
            <a:r>
              <a:rPr lang="en" altLang="zh-CN" dirty="0"/>
              <a:t> &gt; q; </a:t>
            </a:r>
            <a:r>
              <a:rPr lang="en" altLang="zh-CN" dirty="0" err="1"/>
              <a:t>i</a:t>
            </a:r>
            <a:r>
              <a:rPr lang="en" altLang="zh-CN" dirty="0"/>
              <a:t>--)</a:t>
            </a:r>
            <a:r>
              <a:rPr lang="zh-CN" altLang="en-US" dirty="0"/>
              <a:t> </a:t>
            </a:r>
            <a:r>
              <a:rPr lang="en" altLang="zh-CN" dirty="0"/>
              <a:t>{</a:t>
            </a:r>
          </a:p>
          <a:p>
            <a:r>
              <a:rPr lang="en" altLang="zh-CN" b="1" dirty="0">
                <a:solidFill>
                  <a:srgbClr val="FF0000"/>
                </a:solidFill>
              </a:rPr>
              <a:t>		data[</a:t>
            </a:r>
            <a:r>
              <a:rPr lang="en" altLang="zh-CN" b="1" dirty="0" err="1">
                <a:solidFill>
                  <a:srgbClr val="FF0000"/>
                </a:solidFill>
              </a:rPr>
              <a:t>i</a:t>
            </a:r>
            <a:r>
              <a:rPr lang="en" altLang="zh-CN" b="1" dirty="0">
                <a:solidFill>
                  <a:srgbClr val="FF0000"/>
                </a:solidFill>
              </a:rPr>
              <a:t>] = </a:t>
            </a:r>
            <a:r>
              <a:rPr lang="en" altLang="zh-CN" b="1" dirty="0" err="1">
                <a:solidFill>
                  <a:srgbClr val="FF0000"/>
                </a:solidFill>
              </a:rPr>
              <a:t>std</a:t>
            </a:r>
            <a:r>
              <a:rPr lang="en" altLang="zh-CN" b="1" dirty="0">
                <a:solidFill>
                  <a:srgbClr val="FF0000"/>
                </a:solidFill>
              </a:rPr>
              <a:t>::move(data[</a:t>
            </a:r>
            <a:r>
              <a:rPr lang="en" altLang="zh-CN" b="1" dirty="0" err="1">
                <a:solidFill>
                  <a:srgbClr val="FF0000"/>
                </a:solidFill>
              </a:rPr>
              <a:t>i</a:t>
            </a:r>
            <a:r>
              <a:rPr lang="en" altLang="zh-CN" b="1" dirty="0">
                <a:solidFill>
                  <a:srgbClr val="FF0000"/>
                </a:solidFill>
              </a:rPr>
              <a:t> - 1]);</a:t>
            </a:r>
          </a:p>
          <a:p>
            <a:r>
              <a:rPr lang="en" altLang="zh-CN" dirty="0"/>
              <a:t>	}</a:t>
            </a:r>
          </a:p>
          <a:p>
            <a:r>
              <a:rPr lang="en" altLang="zh-CN" dirty="0"/>
              <a:t>	data[q] = Node(r);</a:t>
            </a:r>
            <a:r>
              <a:rPr lang="zh-CN" altLang="en-US" dirty="0"/>
              <a:t> </a:t>
            </a:r>
            <a:r>
              <a:rPr lang="en" altLang="zh-CN" dirty="0"/>
              <a:t>}</a:t>
            </a:r>
          </a:p>
          <a:p>
            <a:endParaRPr lang="en" altLang="zh-CN" dirty="0"/>
          </a:p>
          <a:p>
            <a:r>
              <a:rPr lang="en" altLang="zh-CN" dirty="0"/>
              <a:t>Array::~Array()</a:t>
            </a:r>
            <a:r>
              <a:rPr lang="zh-CN" altLang="en-US" dirty="0"/>
              <a:t> </a:t>
            </a:r>
            <a:r>
              <a:rPr lang="en" altLang="zh-CN" dirty="0"/>
              <a:t>{</a:t>
            </a:r>
            <a:r>
              <a:rPr lang="zh-CN" altLang="en-US" dirty="0"/>
              <a:t> </a:t>
            </a:r>
            <a:r>
              <a:rPr lang="en" altLang="zh-CN" dirty="0"/>
              <a:t>delete []data;</a:t>
            </a:r>
            <a:r>
              <a:rPr lang="zh-CN" altLang="en-US" dirty="0"/>
              <a:t> </a:t>
            </a:r>
            <a:r>
              <a:rPr lang="en" altLang="zh-CN" dirty="0"/>
              <a:t>}</a:t>
            </a:r>
            <a:endParaRPr lang="en-US" altLang="zh-CN" dirty="0">
              <a:latin typeface="Times New Roman" pitchFamily="18" charset="0"/>
              <a:ea typeface="STKaiti" charset="-122"/>
              <a:cs typeface="Times New Roman" pitchFamily="18" charset="0"/>
            </a:endParaRPr>
          </a:p>
        </p:txBody>
      </p:sp>
      <p:cxnSp>
        <p:nvCxnSpPr>
          <p:cNvPr id="10" name="直接连接符 13">
            <a:extLst>
              <a:ext uri="{FF2B5EF4-FFF2-40B4-BE49-F238E27FC236}">
                <a16:creationId xmlns:a16="http://schemas.microsoft.com/office/drawing/2014/main" xmlns="" id="{A64AB80E-0D30-3F45-9EFA-6D167546987E}"/>
              </a:ext>
            </a:extLst>
          </p:cNvPr>
          <p:cNvCxnSpPr>
            <a:cxnSpLocks/>
          </p:cNvCxnSpPr>
          <p:nvPr/>
        </p:nvCxnSpPr>
        <p:spPr>
          <a:xfrm>
            <a:off x="3347864" y="1136311"/>
            <a:ext cx="0" cy="553304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8485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第二次作业</a:t>
            </a:r>
            <a:r>
              <a:rPr kumimoji="1" lang="en-US" altLang="zh-CN" b="1" dirty="0" smtClean="0">
                <a:latin typeface="微软雅黑" panose="020B0503020204020204" pitchFamily="34" charset="-122"/>
                <a:ea typeface="微软雅黑" panose="020B0503020204020204" pitchFamily="34" charset="-122"/>
              </a:rPr>
              <a:t>B</a:t>
            </a:r>
            <a:r>
              <a:rPr kumimoji="1" lang="zh-CN" altLang="en-US" b="1" dirty="0" smtClean="0">
                <a:latin typeface="微软雅黑" panose="020B0503020204020204" pitchFamily="34" charset="-122"/>
                <a:ea typeface="微软雅黑" panose="020B0503020204020204" pitchFamily="34" charset="-122"/>
              </a:rPr>
              <a:t>题</a:t>
            </a:r>
            <a:endParaRPr kumimoji="1"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82</a:t>
            </a:fld>
            <a:endParaRPr lang="en-US" altLang="zh-CN" dirty="0"/>
          </a:p>
        </p:txBody>
      </p:sp>
      <p:sp>
        <p:nvSpPr>
          <p:cNvPr id="7" name="矩形 6">
            <a:extLst>
              <a:ext uri="{FF2B5EF4-FFF2-40B4-BE49-F238E27FC236}">
                <a16:creationId xmlns:a16="http://schemas.microsoft.com/office/drawing/2014/main" xmlns="" id="{9FEA1F16-F9E8-F945-90C8-17CC9E4B5C9A}"/>
              </a:ext>
            </a:extLst>
          </p:cNvPr>
          <p:cNvSpPr/>
          <p:nvPr/>
        </p:nvSpPr>
        <p:spPr>
          <a:xfrm>
            <a:off x="232266" y="1081455"/>
            <a:ext cx="9380294" cy="4708981"/>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class Test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public:</a:t>
            </a:r>
          </a:p>
          <a:p>
            <a:r>
              <a:rPr lang="en-US" altLang="zh-CN" sz="2000" dirty="0">
                <a:latin typeface="Times New Roman" pitchFamily="18" charset="0"/>
                <a:ea typeface="STKaiti" charset="-122"/>
                <a:cs typeface="Times New Roman" pitchFamily="18" charset="0"/>
              </a:rPr>
              <a:t>	Test()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new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(0);</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 &lt;&lt; hex &lt;&lt;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Test(</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val</a:t>
            </a:r>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new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a:t>
            </a:r>
            <a:r>
              <a:rPr lang="en-US" altLang="zh-CN" sz="2000" dirty="0" err="1">
                <a:latin typeface="Times New Roman" pitchFamily="18" charset="0"/>
                <a:ea typeface="STKaiti" charset="-122"/>
                <a:cs typeface="Times New Roman" pitchFamily="18" charset="0"/>
              </a:rPr>
              <a:t>val</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"Test(</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 &lt;&lt; hex &lt;&lt;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~Test()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 &lt;&lt; hex &lt;&lt;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if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delete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p>
        </p:txBody>
      </p:sp>
    </p:spTree>
    <p:extLst>
      <p:ext uri="{BB962C8B-B14F-4D97-AF65-F5344CB8AC3E}">
        <p14:creationId xmlns:p14="http://schemas.microsoft.com/office/powerpoint/2010/main" val="19421225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第二次作业</a:t>
            </a:r>
            <a:r>
              <a:rPr kumimoji="1" lang="en-US" altLang="zh-CN" b="1" dirty="0">
                <a:latin typeface="微软雅黑" panose="020B0503020204020204" pitchFamily="34" charset="-122"/>
                <a:ea typeface="微软雅黑" panose="020B0503020204020204" pitchFamily="34" charset="-122"/>
              </a:rPr>
              <a:t>B</a:t>
            </a:r>
            <a:r>
              <a:rPr kumimoji="1" lang="zh-CN" altLang="en-US" b="1" dirty="0">
                <a:latin typeface="微软雅黑" panose="020B0503020204020204" pitchFamily="34" charset="-122"/>
                <a:ea typeface="微软雅黑" panose="020B0503020204020204" pitchFamily="34" charset="-122"/>
              </a:rPr>
              <a:t>题</a:t>
            </a:r>
            <a:endParaRPr kumimoji="1"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83</a:t>
            </a:fld>
            <a:endParaRPr lang="en-US" altLang="zh-CN" dirty="0"/>
          </a:p>
        </p:txBody>
      </p:sp>
      <p:sp>
        <p:nvSpPr>
          <p:cNvPr id="7" name="矩形 6">
            <a:extLst>
              <a:ext uri="{FF2B5EF4-FFF2-40B4-BE49-F238E27FC236}">
                <a16:creationId xmlns:a16="http://schemas.microsoft.com/office/drawing/2014/main" xmlns="" id="{9FEA1F16-F9E8-F945-90C8-17CC9E4B5C9A}"/>
              </a:ext>
            </a:extLst>
          </p:cNvPr>
          <p:cNvSpPr/>
          <p:nvPr/>
        </p:nvSpPr>
        <p:spPr>
          <a:xfrm>
            <a:off x="232266" y="1081455"/>
            <a:ext cx="9380294" cy="5632311"/>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	Test(</a:t>
            </a:r>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Test&amp; t) :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(new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a:t>
            </a:r>
            <a:r>
              <a:rPr lang="en-US" altLang="zh-CN" sz="2000" dirty="0" err="1">
                <a:latin typeface="Times New Roman" pitchFamily="18" charset="0"/>
                <a:ea typeface="STKaiti" charset="-122"/>
                <a:cs typeface="Times New Roman" pitchFamily="18" charset="0"/>
              </a:rPr>
              <a:t>t.buf</a:t>
            </a:r>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“Test(</a:t>
            </a:r>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a:t>
            </a:r>
            <a:r>
              <a:rPr lang="zh-CN" altLang="en-US" sz="2000" dirty="0">
                <a:latin typeface="Times New Roman" pitchFamily="18" charset="0"/>
                <a:ea typeface="STKaiti" charset="-122"/>
                <a:cs typeface="Times New Roman" pitchFamily="18" charset="0"/>
              </a:rPr>
              <a:t> </a:t>
            </a:r>
            <a:r>
              <a:rPr lang="en-US" altLang="zh-CN" sz="2000" dirty="0">
                <a:latin typeface="Times New Roman" pitchFamily="18" charset="0"/>
                <a:ea typeface="STKaiti" charset="-122"/>
                <a:cs typeface="Times New Roman" pitchFamily="18" charset="0"/>
              </a:rPr>
              <a:t>&lt;&lt; hex &lt;&lt;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r>
              <a:rPr lang="zh-CN" altLang="en-US" sz="2000" dirty="0">
                <a:latin typeface="Times New Roman" pitchFamily="18" charset="0"/>
                <a:ea typeface="STKaiti" charset="-122"/>
                <a:cs typeface="Times New Roman" pitchFamily="18" charset="0"/>
              </a:rPr>
              <a:t> </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Test(Test&amp;&amp; t) :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a:t>
            </a:r>
            <a:r>
              <a:rPr lang="en-US" altLang="zh-CN" sz="2000" dirty="0" err="1">
                <a:latin typeface="Times New Roman" pitchFamily="18" charset="0"/>
                <a:ea typeface="STKaiti" charset="-122"/>
                <a:cs typeface="Times New Roman" pitchFamily="18" charset="0"/>
              </a:rPr>
              <a:t>t.buf</a:t>
            </a:r>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cout</a:t>
            </a:r>
            <a:r>
              <a:rPr lang="en-US" altLang="zh-CN" sz="2000" dirty="0">
                <a:latin typeface="Times New Roman" pitchFamily="18" charset="0"/>
                <a:ea typeface="STKaiti" charset="-122"/>
                <a:cs typeface="Times New Roman" pitchFamily="18" charset="0"/>
              </a:rPr>
              <a:t> &lt;&lt; “Test(Test&amp;&amp;)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a:t>
            </a:r>
            <a:r>
              <a:rPr lang="zh-CN" altLang="en-US" sz="2000" dirty="0">
                <a:latin typeface="Times New Roman" pitchFamily="18" charset="0"/>
                <a:ea typeface="STKaiti" charset="-122"/>
                <a:cs typeface="Times New Roman" pitchFamily="18" charset="0"/>
              </a:rPr>
              <a:t> </a:t>
            </a:r>
            <a:r>
              <a:rPr lang="en-US" altLang="zh-CN" sz="2000" dirty="0">
                <a:latin typeface="Times New Roman" pitchFamily="18" charset="0"/>
                <a:ea typeface="STKaiti" charset="-122"/>
                <a:cs typeface="Times New Roman" pitchFamily="18" charset="0"/>
              </a:rPr>
              <a:t>&lt;&lt; hex &lt;&lt;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&lt;&lt; </a:t>
            </a:r>
            <a:r>
              <a:rPr lang="en-US" altLang="zh-CN" sz="2000" dirty="0" err="1">
                <a:latin typeface="Times New Roman" pitchFamily="18" charset="0"/>
                <a:ea typeface="STKaiti" charset="-122"/>
                <a:cs typeface="Times New Roman" pitchFamily="18" charset="0"/>
              </a:rPr>
              <a:t>endl</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t.buf</a:t>
            </a:r>
            <a:r>
              <a:rPr lang="en-US" altLang="zh-CN" sz="2000" dirty="0">
                <a:latin typeface="Times New Roman" pitchFamily="18" charset="0"/>
                <a:ea typeface="STKaiti" charset="-122"/>
                <a:cs typeface="Times New Roman" pitchFamily="18" charset="0"/>
              </a:rPr>
              <a:t> = </a:t>
            </a:r>
            <a:r>
              <a:rPr lang="en-US" altLang="zh-CN" sz="2000" dirty="0" err="1">
                <a:latin typeface="Times New Roman" pitchFamily="18" charset="0"/>
                <a:ea typeface="STKaiti" charset="-122"/>
                <a:cs typeface="Times New Roman" pitchFamily="18" charset="0"/>
              </a:rPr>
              <a:t>nullptr</a:t>
            </a:r>
            <a:r>
              <a:rPr lang="en-US" altLang="zh-CN" sz="2000" dirty="0">
                <a:latin typeface="Times New Roman" pitchFamily="18" charset="0"/>
                <a:ea typeface="STKaiti" charset="-122"/>
                <a:cs typeface="Times New Roman" pitchFamily="18" charset="0"/>
              </a:rPr>
              <a:t>;</a:t>
            </a:r>
            <a:r>
              <a:rPr lang="zh-CN" altLang="en-US" sz="2000" dirty="0">
                <a:latin typeface="Times New Roman" pitchFamily="18" charset="0"/>
                <a:ea typeface="STKaiti" charset="-122"/>
                <a:cs typeface="Times New Roman" pitchFamily="18" charset="0"/>
              </a:rPr>
              <a:t> </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Test&amp; operator= (</a:t>
            </a:r>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Test&amp; right) {</a:t>
            </a:r>
          </a:p>
          <a:p>
            <a:r>
              <a:rPr lang="en-US" altLang="zh-CN" sz="2000" dirty="0">
                <a:latin typeface="Times New Roman" pitchFamily="18" charset="0"/>
                <a:ea typeface="STKaiti" charset="-122"/>
                <a:cs typeface="Times New Roman" pitchFamily="18" charset="0"/>
              </a:rPr>
              <a:t>		if (this != &amp;right){</a:t>
            </a:r>
          </a:p>
          <a:p>
            <a:r>
              <a:rPr lang="en-US" altLang="zh-CN" sz="2000" dirty="0">
                <a:latin typeface="Times New Roman" pitchFamily="18" charset="0"/>
                <a:ea typeface="STKaiti" charset="-122"/>
                <a:cs typeface="Times New Roman" pitchFamily="18" charset="0"/>
              </a:rPr>
              <a:t>			if(</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delete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new </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a:t>
            </a:r>
            <a:r>
              <a:rPr lang="en-US" altLang="zh-CN" sz="2000" dirty="0" err="1">
                <a:latin typeface="Times New Roman" pitchFamily="18" charset="0"/>
                <a:ea typeface="STKaiti" charset="-122"/>
                <a:cs typeface="Times New Roman" pitchFamily="18" charset="0"/>
              </a:rPr>
              <a:t>right.buf</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return *this;</a:t>
            </a:r>
            <a:r>
              <a:rPr lang="zh-CN" altLang="en-US" sz="2000" dirty="0">
                <a:latin typeface="Times New Roman" pitchFamily="18" charset="0"/>
                <a:ea typeface="STKaiti" charset="-122"/>
                <a:cs typeface="Times New Roman" pitchFamily="18" charset="0"/>
              </a:rPr>
              <a:t> </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Test&amp; operator= (Test&amp;&amp; right) {</a:t>
            </a:r>
          </a:p>
          <a:p>
            <a:r>
              <a:rPr lang="en-US" altLang="zh-CN" sz="2000" dirty="0">
                <a:latin typeface="Times New Roman" pitchFamily="18" charset="0"/>
                <a:ea typeface="STKaiti" charset="-122"/>
                <a:cs typeface="Times New Roman" pitchFamily="18" charset="0"/>
              </a:rPr>
              <a:t>		if (this != &amp;right){</a:t>
            </a:r>
          </a:p>
          <a:p>
            <a:r>
              <a:rPr lang="en-US" altLang="zh-CN" sz="2000" dirty="0">
                <a:latin typeface="Times New Roman" pitchFamily="18" charset="0"/>
                <a:ea typeface="STKaiti" charset="-122"/>
                <a:cs typeface="Times New Roman" pitchFamily="18" charset="0"/>
              </a:rPr>
              <a:t>			if(</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delete </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a:t>
            </a:r>
            <a:r>
              <a:rPr lang="en-US" altLang="zh-CN" sz="2000" dirty="0" err="1">
                <a:latin typeface="Times New Roman" pitchFamily="18" charset="0"/>
                <a:ea typeface="STKaiti" charset="-122"/>
                <a:cs typeface="Times New Roman" pitchFamily="18" charset="0"/>
              </a:rPr>
              <a:t>right.buf</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right.buf</a:t>
            </a:r>
            <a:r>
              <a:rPr lang="en-US" altLang="zh-CN" sz="2000" dirty="0">
                <a:latin typeface="Times New Roman" pitchFamily="18" charset="0"/>
                <a:ea typeface="STKaiti" charset="-122"/>
                <a:cs typeface="Times New Roman" pitchFamily="18" charset="0"/>
              </a:rPr>
              <a:t> = </a:t>
            </a:r>
            <a:r>
              <a:rPr lang="en-US" altLang="zh-CN" sz="2000" dirty="0" err="1">
                <a:latin typeface="Times New Roman" pitchFamily="18" charset="0"/>
                <a:ea typeface="STKaiti" charset="-122"/>
                <a:cs typeface="Times New Roman" pitchFamily="18" charset="0"/>
              </a:rPr>
              <a:t>nullptr</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a:t>
            </a:r>
          </a:p>
          <a:p>
            <a:r>
              <a:rPr lang="en-US" altLang="zh-CN" sz="2000" dirty="0">
                <a:latin typeface="Times New Roman" pitchFamily="18" charset="0"/>
                <a:ea typeface="STKaiti" charset="-122"/>
                <a:cs typeface="Times New Roman" pitchFamily="18" charset="0"/>
              </a:rPr>
              <a:t>		return *this;</a:t>
            </a:r>
            <a:r>
              <a:rPr lang="zh-CN" altLang="en-US" sz="2000" dirty="0">
                <a:latin typeface="Times New Roman" pitchFamily="18" charset="0"/>
                <a:ea typeface="STKaiti" charset="-122"/>
                <a:cs typeface="Times New Roman" pitchFamily="18" charset="0"/>
              </a:rPr>
              <a:t> </a:t>
            </a:r>
            <a:r>
              <a:rPr lang="en-US" altLang="zh-CN" sz="2000" dirty="0">
                <a:latin typeface="Times New Roman" pitchFamily="18" charset="0"/>
                <a:ea typeface="STKaiti" charset="-122"/>
                <a:cs typeface="Times New Roman" pitchFamily="18" charset="0"/>
              </a:rPr>
              <a:t>}</a:t>
            </a:r>
          </a:p>
        </p:txBody>
      </p:sp>
    </p:spTree>
    <p:extLst>
      <p:ext uri="{BB962C8B-B14F-4D97-AF65-F5344CB8AC3E}">
        <p14:creationId xmlns:p14="http://schemas.microsoft.com/office/powerpoint/2010/main" val="1238689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第二次作业</a:t>
            </a:r>
            <a:r>
              <a:rPr kumimoji="1" lang="en-US" altLang="zh-CN" b="1" dirty="0">
                <a:latin typeface="微软雅黑" panose="020B0503020204020204" pitchFamily="34" charset="-122"/>
                <a:ea typeface="微软雅黑" panose="020B0503020204020204" pitchFamily="34" charset="-122"/>
              </a:rPr>
              <a:t>B</a:t>
            </a:r>
            <a:r>
              <a:rPr kumimoji="1" lang="zh-CN" altLang="en-US" b="1" dirty="0">
                <a:latin typeface="微软雅黑" panose="020B0503020204020204" pitchFamily="34" charset="-122"/>
                <a:ea typeface="微软雅黑" panose="020B0503020204020204" pitchFamily="34" charset="-122"/>
              </a:rPr>
              <a:t>题</a:t>
            </a:r>
            <a:endParaRPr kumimoji="1"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84</a:t>
            </a:fld>
            <a:endParaRPr lang="en-US" altLang="zh-CN" dirty="0"/>
          </a:p>
        </p:txBody>
      </p:sp>
      <p:sp>
        <p:nvSpPr>
          <p:cNvPr id="7" name="矩形 6">
            <a:extLst>
              <a:ext uri="{FF2B5EF4-FFF2-40B4-BE49-F238E27FC236}">
                <a16:creationId xmlns:a16="http://schemas.microsoft.com/office/drawing/2014/main" xmlns="" id="{9FEA1F16-F9E8-F945-90C8-17CC9E4B5C9A}"/>
              </a:ext>
            </a:extLst>
          </p:cNvPr>
          <p:cNvSpPr/>
          <p:nvPr/>
        </p:nvSpPr>
        <p:spPr>
          <a:xfrm>
            <a:off x="232266" y="1081455"/>
            <a:ext cx="9380294" cy="5632311"/>
          </a:xfrm>
          <a:prstGeom prst="rect">
            <a:avLst/>
          </a:prstGeom>
        </p:spPr>
        <p:txBody>
          <a:bodyPr wrap="square">
            <a:spAutoFit/>
          </a:bodyPr>
          <a:lstStyle/>
          <a:p>
            <a:endParaRPr lang="en-US" altLang="zh-CN" sz="2000" dirty="0">
              <a:latin typeface="Times New Roman" pitchFamily="18" charset="0"/>
              <a:ea typeface="STKaiti" charset="-122"/>
              <a:cs typeface="Times New Roman" pitchFamily="18" charset="0"/>
            </a:endParaRPr>
          </a:p>
          <a:p>
            <a:r>
              <a:rPr lang="en-US" altLang="zh-CN" sz="2000" b="1" dirty="0">
                <a:solidFill>
                  <a:srgbClr val="FF0000"/>
                </a:solidFill>
                <a:latin typeface="Times New Roman" pitchFamily="18" charset="0"/>
                <a:ea typeface="STKaiti" charset="-122"/>
                <a:cs typeface="Times New Roman" pitchFamily="18" charset="0"/>
              </a:rPr>
              <a:t>F(1)</a:t>
            </a:r>
            <a:r>
              <a:rPr lang="zh-CN" altLang="en-US" sz="2000" b="1" dirty="0">
                <a:solidFill>
                  <a:srgbClr val="FF0000"/>
                </a:solidFill>
                <a:latin typeface="Times New Roman" pitchFamily="18" charset="0"/>
                <a:ea typeface="STKaiti" charset="-122"/>
                <a:cs typeface="Times New Roman" pitchFamily="18" charset="0"/>
              </a:rPr>
              <a:t>调用构造函数</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Test(</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0x7fd02dc02a00</a:t>
            </a:r>
          </a:p>
          <a:p>
            <a:r>
              <a:rPr lang="en-US" altLang="zh-CN" sz="2000" b="1" dirty="0">
                <a:solidFill>
                  <a:srgbClr val="FF0000"/>
                </a:solidFill>
                <a:latin typeface="Times New Roman" pitchFamily="18" charset="0"/>
                <a:ea typeface="STKaiti" charset="-122"/>
                <a:cs typeface="Times New Roman" pitchFamily="18" charset="0"/>
              </a:rPr>
              <a:t>Test b = a;</a:t>
            </a:r>
            <a:r>
              <a:rPr lang="zh-CN" altLang="en-US" sz="2000" b="1" dirty="0">
                <a:solidFill>
                  <a:srgbClr val="FF0000"/>
                </a:solidFill>
                <a:latin typeface="Times New Roman" pitchFamily="18" charset="0"/>
                <a:ea typeface="STKaiti" charset="-122"/>
                <a:cs typeface="Times New Roman" pitchFamily="18" charset="0"/>
              </a:rPr>
              <a:t>调用拷贝构造函数</a:t>
            </a:r>
            <a:r>
              <a:rPr lang="en-US" altLang="zh-CN" sz="2000" dirty="0">
                <a:latin typeface="Times New Roman" pitchFamily="18" charset="0"/>
                <a:ea typeface="STKaiti" charset="-122"/>
                <a:cs typeface="Times New Roman" pitchFamily="18" charset="0"/>
              </a:rPr>
              <a:t>						</a:t>
            </a:r>
            <a:endParaRPr lang="zh-CN" altLang="en-US" sz="2000" dirty="0">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Test(</a:t>
            </a:r>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0x7fd02dc02a10		</a:t>
            </a:r>
            <a:endParaRPr lang="zh-CN" altLang="en-US" sz="2000" dirty="0">
              <a:latin typeface="Times New Roman" pitchFamily="18" charset="0"/>
              <a:ea typeface="STKaiti" charset="-122"/>
              <a:cs typeface="Times New Roman" pitchFamily="18" charset="0"/>
            </a:endParaRPr>
          </a:p>
          <a:p>
            <a:r>
              <a:rPr lang="en-US" altLang="zh-CN" sz="2000" b="1" dirty="0">
                <a:solidFill>
                  <a:srgbClr val="FF0000"/>
                </a:solidFill>
                <a:latin typeface="Times New Roman" pitchFamily="18" charset="0"/>
                <a:ea typeface="STKaiti" charset="-122"/>
                <a:cs typeface="Times New Roman" pitchFamily="18" charset="0"/>
              </a:rPr>
              <a:t>return b;</a:t>
            </a:r>
            <a:r>
              <a:rPr lang="zh-CN" altLang="en-US" sz="2000" b="1" dirty="0">
                <a:solidFill>
                  <a:srgbClr val="FF0000"/>
                </a:solidFill>
                <a:latin typeface="Times New Roman" pitchFamily="18" charset="0"/>
                <a:ea typeface="STKaiti" charset="-122"/>
                <a:cs typeface="Times New Roman" pitchFamily="18" charset="0"/>
              </a:rPr>
              <a:t>调用移动拷贝构造函数将</a:t>
            </a:r>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的</a:t>
            </a:r>
            <a:endParaRPr lang="en-US" altLang="zh-CN" sz="2000" b="1" dirty="0">
              <a:solidFill>
                <a:srgbClr val="FF0000"/>
              </a:solidFill>
              <a:latin typeface="Times New Roman" pitchFamily="18" charset="0"/>
              <a:ea typeface="STKaiti" charset="-122"/>
              <a:cs typeface="Times New Roman" pitchFamily="18" charset="0"/>
            </a:endParaRPr>
          </a:p>
          <a:p>
            <a:r>
              <a:rPr lang="zh-CN" altLang="en-US" sz="2000" b="1" dirty="0">
                <a:solidFill>
                  <a:srgbClr val="FF0000"/>
                </a:solidFill>
                <a:latin typeface="Times New Roman" pitchFamily="18" charset="0"/>
                <a:ea typeface="STKaiti" charset="-122"/>
                <a:cs typeface="Times New Roman" pitchFamily="18" charset="0"/>
              </a:rPr>
              <a:t>指针交接给</a:t>
            </a:r>
            <a:r>
              <a:rPr lang="en-US" altLang="zh-CN" sz="2000" b="1" dirty="0">
                <a:solidFill>
                  <a:srgbClr val="FF0000"/>
                </a:solidFill>
                <a:latin typeface="Times New Roman" pitchFamily="18" charset="0"/>
                <a:ea typeface="STKaiti" charset="-122"/>
                <a:cs typeface="Times New Roman" pitchFamily="18" charset="0"/>
              </a:rPr>
              <a:t>_</a:t>
            </a:r>
            <a:r>
              <a:rPr lang="zh-CN" altLang="en-US" sz="2000" b="1" dirty="0">
                <a:solidFill>
                  <a:srgbClr val="FF0000"/>
                </a:solidFill>
                <a:latin typeface="Times New Roman" pitchFamily="18" charset="0"/>
                <a:ea typeface="STKaiti" charset="-122"/>
                <a:cs typeface="Times New Roman" pitchFamily="18" charset="0"/>
              </a:rPr>
              <a:t>，</a:t>
            </a:r>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的指针变为</a:t>
            </a:r>
            <a:r>
              <a:rPr lang="en-US" altLang="zh-CN" sz="2000" b="1" dirty="0" err="1">
                <a:solidFill>
                  <a:srgbClr val="FF0000"/>
                </a:solidFill>
                <a:latin typeface="Times New Roman" pitchFamily="18" charset="0"/>
                <a:ea typeface="STKaiti" charset="-122"/>
                <a:cs typeface="Times New Roman" pitchFamily="18" charset="0"/>
              </a:rPr>
              <a:t>nullptr</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Test(Test&amp;&amp;)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0x7fd02dc02a10				</a:t>
            </a:r>
          </a:p>
          <a:p>
            <a:r>
              <a:rPr lang="zh-CN" altLang="en-US" sz="2000" b="1" dirty="0">
                <a:solidFill>
                  <a:srgbClr val="FF0000"/>
                </a:solidFill>
                <a:latin typeface="Times New Roman" pitchFamily="18" charset="0"/>
                <a:ea typeface="STKaiti" charset="-122"/>
                <a:cs typeface="Times New Roman" pitchFamily="18" charset="0"/>
              </a:rPr>
              <a:t>析构</a:t>
            </a:r>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，因为指针已被设置为</a:t>
            </a:r>
            <a:r>
              <a:rPr lang="en-US" altLang="zh-CN" sz="2000" b="1" dirty="0" err="1">
                <a:solidFill>
                  <a:srgbClr val="FF0000"/>
                </a:solidFill>
                <a:latin typeface="Times New Roman" pitchFamily="18" charset="0"/>
                <a:ea typeface="STKaiti" charset="-122"/>
                <a:cs typeface="Times New Roman" pitchFamily="18" charset="0"/>
              </a:rPr>
              <a:t>nullptr</a:t>
            </a:r>
            <a:r>
              <a:rPr lang="zh-CN" altLang="en-US" sz="2000" b="1" dirty="0">
                <a:solidFill>
                  <a:srgbClr val="FF0000"/>
                </a:solidFill>
                <a:latin typeface="Times New Roman" pitchFamily="18" charset="0"/>
                <a:ea typeface="STKaiti" charset="-122"/>
                <a:cs typeface="Times New Roman" pitchFamily="18" charset="0"/>
              </a:rPr>
              <a:t>，所以输出</a:t>
            </a:r>
            <a:r>
              <a:rPr lang="en-US" altLang="zh-CN" sz="2000" b="1" dirty="0">
                <a:solidFill>
                  <a:srgbClr val="FF0000"/>
                </a:solidFill>
                <a:latin typeface="Times New Roman" pitchFamily="18" charset="0"/>
                <a:ea typeface="STKaiti" charset="-122"/>
                <a:cs typeface="Times New Roman" pitchFamily="18" charset="0"/>
              </a:rPr>
              <a:t>0x0</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0x0</a:t>
            </a:r>
          </a:p>
          <a:p>
            <a:r>
              <a:rPr lang="en-US" altLang="zh-CN" sz="2000" b="1" dirty="0">
                <a:solidFill>
                  <a:srgbClr val="FF0000"/>
                </a:solidFill>
                <a:latin typeface="Times New Roman" pitchFamily="18" charset="0"/>
                <a:ea typeface="STKaiti" charset="-122"/>
                <a:cs typeface="Times New Roman" pitchFamily="18" charset="0"/>
              </a:rPr>
              <a:t>Test A = F(1)</a:t>
            </a:r>
            <a:r>
              <a:rPr lang="zh-CN" altLang="en-US" sz="2000" b="1" dirty="0">
                <a:solidFill>
                  <a:srgbClr val="FF0000"/>
                </a:solidFill>
                <a:latin typeface="Times New Roman" pitchFamily="18" charset="0"/>
                <a:ea typeface="STKaiti" charset="-122"/>
                <a:cs typeface="Times New Roman" pitchFamily="18" charset="0"/>
              </a:rPr>
              <a:t>会调用移动构造函数将</a:t>
            </a:r>
            <a:r>
              <a:rPr lang="en-US" altLang="zh-CN" sz="2000" b="1" dirty="0">
                <a:solidFill>
                  <a:srgbClr val="FF0000"/>
                </a:solidFill>
                <a:latin typeface="Times New Roman" pitchFamily="18" charset="0"/>
                <a:ea typeface="STKaiti" charset="-122"/>
                <a:cs typeface="Times New Roman" pitchFamily="18" charset="0"/>
              </a:rPr>
              <a:t>_</a:t>
            </a:r>
            <a:r>
              <a:rPr lang="zh-CN" altLang="en-US" sz="2000" b="1" dirty="0">
                <a:solidFill>
                  <a:srgbClr val="FF0000"/>
                </a:solidFill>
                <a:latin typeface="Times New Roman" pitchFamily="18" charset="0"/>
                <a:ea typeface="STKaiti" charset="-122"/>
                <a:cs typeface="Times New Roman" pitchFamily="18" charset="0"/>
              </a:rPr>
              <a:t>内容交接给</a:t>
            </a:r>
            <a:r>
              <a:rPr lang="en-US" altLang="zh-CN" sz="2000" b="1" dirty="0">
                <a:solidFill>
                  <a:srgbClr val="FF0000"/>
                </a:solidFill>
                <a:latin typeface="Times New Roman" pitchFamily="18" charset="0"/>
                <a:ea typeface="STKaiti" charset="-122"/>
                <a:cs typeface="Times New Roman" pitchFamily="18" charset="0"/>
              </a:rPr>
              <a:t>A</a:t>
            </a:r>
            <a:r>
              <a:rPr lang="zh-CN" altLang="en-US" sz="2000" b="1" dirty="0">
                <a:solidFill>
                  <a:srgbClr val="FF0000"/>
                </a:solidFill>
                <a:latin typeface="Times New Roman" pitchFamily="18" charset="0"/>
                <a:ea typeface="STKaiti" charset="-122"/>
                <a:cs typeface="Times New Roman" pitchFamily="18" charset="0"/>
              </a:rPr>
              <a:t>，</a:t>
            </a:r>
            <a:r>
              <a:rPr lang="en-US" altLang="zh-CN" sz="2000" b="1" dirty="0">
                <a:solidFill>
                  <a:srgbClr val="FF0000"/>
                </a:solidFill>
                <a:latin typeface="Times New Roman" pitchFamily="18" charset="0"/>
                <a:ea typeface="STKaiti" charset="-122"/>
                <a:cs typeface="Times New Roman" pitchFamily="18" charset="0"/>
              </a:rPr>
              <a:t>_</a:t>
            </a:r>
            <a:r>
              <a:rPr lang="zh-CN" altLang="en-US" sz="2000" b="1" dirty="0">
                <a:solidFill>
                  <a:srgbClr val="FF0000"/>
                </a:solidFill>
                <a:latin typeface="Times New Roman" pitchFamily="18" charset="0"/>
                <a:ea typeface="STKaiti" charset="-122"/>
                <a:cs typeface="Times New Roman" pitchFamily="18" charset="0"/>
              </a:rPr>
              <a:t>的指针变为</a:t>
            </a:r>
            <a:r>
              <a:rPr lang="en-US" altLang="zh-CN" sz="2000" b="1" dirty="0" err="1">
                <a:solidFill>
                  <a:srgbClr val="FF0000"/>
                </a:solidFill>
                <a:latin typeface="Times New Roman" pitchFamily="18" charset="0"/>
                <a:ea typeface="STKaiti" charset="-122"/>
                <a:cs typeface="Times New Roman" pitchFamily="18" charset="0"/>
              </a:rPr>
              <a:t>nullptr</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Test(Test&amp;&amp;)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0x7fd02dc02a10</a:t>
            </a:r>
          </a:p>
          <a:p>
            <a:r>
              <a:rPr lang="en-US" altLang="zh-CN" sz="2000" b="1" dirty="0">
                <a:solidFill>
                  <a:srgbClr val="FF0000"/>
                </a:solidFill>
                <a:latin typeface="Times New Roman" pitchFamily="18" charset="0"/>
                <a:ea typeface="STKaiti" charset="-122"/>
                <a:cs typeface="Times New Roman" pitchFamily="18" charset="0"/>
              </a:rPr>
              <a:t>_</a:t>
            </a:r>
            <a:r>
              <a:rPr lang="zh-CN" altLang="en-US" sz="2000" b="1" dirty="0">
                <a:solidFill>
                  <a:srgbClr val="FF0000"/>
                </a:solidFill>
                <a:latin typeface="Times New Roman" pitchFamily="18" charset="0"/>
                <a:ea typeface="STKaiti" charset="-122"/>
                <a:cs typeface="Times New Roman" pitchFamily="18" charset="0"/>
              </a:rPr>
              <a:t>析构，</a:t>
            </a:r>
            <a:r>
              <a:rPr lang="en-US" altLang="zh-CN" sz="2000" b="1" dirty="0">
                <a:solidFill>
                  <a:srgbClr val="FF0000"/>
                </a:solidFill>
                <a:latin typeface="Times New Roman" pitchFamily="18" charset="0"/>
                <a:ea typeface="STKaiti" charset="-122"/>
                <a:cs typeface="Times New Roman" pitchFamily="18" charset="0"/>
              </a:rPr>
              <a:t>Test A = F(1)</a:t>
            </a:r>
            <a:r>
              <a:rPr lang="zh-CN" altLang="en-US" sz="2000" b="1" dirty="0">
                <a:solidFill>
                  <a:srgbClr val="FF0000"/>
                </a:solidFill>
                <a:latin typeface="Times New Roman" pitchFamily="18" charset="0"/>
                <a:ea typeface="STKaiti" charset="-122"/>
                <a:cs typeface="Times New Roman" pitchFamily="18" charset="0"/>
              </a:rPr>
              <a:t>完成</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0x0</a:t>
            </a:r>
            <a:endParaRPr lang="zh-CN" altLang="en-US" sz="2000" dirty="0">
              <a:latin typeface="Times New Roman" pitchFamily="18" charset="0"/>
              <a:ea typeface="STKaiti" charset="-122"/>
              <a:cs typeface="Times New Roman" pitchFamily="18" charset="0"/>
            </a:endParaRPr>
          </a:p>
          <a:p>
            <a:r>
              <a:rPr lang="zh-CN" altLang="en-US" sz="2000" b="1" dirty="0">
                <a:solidFill>
                  <a:srgbClr val="FF0000"/>
                </a:solidFill>
                <a:latin typeface="Times New Roman" pitchFamily="18" charset="0"/>
                <a:ea typeface="STKaiti" charset="-122"/>
                <a:cs typeface="Times New Roman" pitchFamily="18" charset="0"/>
              </a:rPr>
              <a:t>析构</a:t>
            </a:r>
            <a:r>
              <a:rPr lang="en-US" altLang="zh-CN" sz="2000" b="1" dirty="0">
                <a:solidFill>
                  <a:srgbClr val="FF0000"/>
                </a:solidFill>
                <a:latin typeface="Times New Roman" pitchFamily="18" charset="0"/>
                <a:ea typeface="STKaiti" charset="-122"/>
                <a:cs typeface="Times New Roman" pitchFamily="18" charset="0"/>
              </a:rPr>
              <a:t>F(1)</a:t>
            </a:r>
            <a:r>
              <a:rPr lang="zh-CN" altLang="en-US" sz="2000" b="1" dirty="0">
                <a:solidFill>
                  <a:srgbClr val="FF0000"/>
                </a:solidFill>
                <a:latin typeface="Times New Roman" pitchFamily="18" charset="0"/>
                <a:ea typeface="STKaiti" charset="-122"/>
                <a:cs typeface="Times New Roman" pitchFamily="18" charset="0"/>
              </a:rPr>
              <a:t>创建出的类</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0x7fd02dc02a00</a:t>
            </a:r>
            <a:endParaRPr lang="zh-CN" altLang="en-US" sz="2000" dirty="0">
              <a:latin typeface="Times New Roman" pitchFamily="18" charset="0"/>
              <a:ea typeface="STKaiti" charset="-122"/>
              <a:cs typeface="Times New Roman" pitchFamily="18" charset="0"/>
            </a:endParaRPr>
          </a:p>
          <a:p>
            <a:r>
              <a:rPr lang="en-US" altLang="zh-CN" sz="2000" b="1" dirty="0">
                <a:solidFill>
                  <a:srgbClr val="FF0000"/>
                </a:solidFill>
                <a:latin typeface="Times New Roman" pitchFamily="18" charset="0"/>
                <a:ea typeface="STKaiti" charset="-122"/>
                <a:cs typeface="Times New Roman" pitchFamily="18" charset="0"/>
              </a:rPr>
              <a:t>return 0</a:t>
            </a:r>
            <a:r>
              <a:rPr lang="zh-CN" altLang="en-US" sz="2000" b="1" dirty="0">
                <a:solidFill>
                  <a:srgbClr val="FF0000"/>
                </a:solidFill>
                <a:latin typeface="Times New Roman" pitchFamily="18" charset="0"/>
                <a:ea typeface="STKaiti" charset="-122"/>
                <a:cs typeface="Times New Roman" pitchFamily="18" charset="0"/>
              </a:rPr>
              <a:t>后析构</a:t>
            </a:r>
            <a:r>
              <a:rPr lang="en-US" altLang="zh-CN" sz="2000" b="1" dirty="0">
                <a:solidFill>
                  <a:srgbClr val="FF0000"/>
                </a:solidFill>
                <a:latin typeface="Times New Roman" pitchFamily="18" charset="0"/>
                <a:ea typeface="STKaiti" charset="-122"/>
                <a:cs typeface="Times New Roman" pitchFamily="18" charset="0"/>
              </a:rPr>
              <a:t>A</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0x7fd02dc02a10							</a:t>
            </a:r>
          </a:p>
        </p:txBody>
      </p:sp>
      <p:sp>
        <p:nvSpPr>
          <p:cNvPr id="8" name="矩形 7">
            <a:extLst>
              <a:ext uri="{FF2B5EF4-FFF2-40B4-BE49-F238E27FC236}">
                <a16:creationId xmlns:a16="http://schemas.microsoft.com/office/drawing/2014/main" xmlns="" id="{755F8D4A-FC3D-D54F-AFE6-3847B561D4A5}"/>
              </a:ext>
            </a:extLst>
          </p:cNvPr>
          <p:cNvSpPr/>
          <p:nvPr/>
        </p:nvSpPr>
        <p:spPr>
          <a:xfrm>
            <a:off x="6457950" y="-168075"/>
            <a:ext cx="4320481" cy="3785652"/>
          </a:xfrm>
          <a:prstGeom prst="rect">
            <a:avLst/>
          </a:prstGeom>
        </p:spPr>
        <p:txBody>
          <a:bodyPr wrap="square">
            <a:spAutoFit/>
          </a:bodyPr>
          <a:lstStyle/>
          <a:p>
            <a:endParaRPr lang="en-US" altLang="zh-CN" sz="2000" dirty="0">
              <a:latin typeface="Times New Roman" pitchFamily="18" charset="0"/>
              <a:ea typeface="STKaiti" charset="-122"/>
              <a:cs typeface="Times New Roman" pitchFamily="18" charset="0"/>
            </a:endParaRPr>
          </a:p>
          <a:p>
            <a:endParaRPr lang="en-US" altLang="zh-CN" sz="2000" dirty="0">
              <a:latin typeface="Times New Roman" pitchFamily="18" charset="0"/>
              <a:ea typeface="STKaiti" charset="-122"/>
              <a:cs typeface="Times New Roman" pitchFamily="18" charset="0"/>
            </a:endParaRPr>
          </a:p>
          <a:p>
            <a:endParaRPr lang="en-US" altLang="zh-CN" sz="2000" dirty="0">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Test F(Test &amp;&amp;a){</a:t>
            </a:r>
          </a:p>
          <a:p>
            <a:r>
              <a:rPr lang="en-US" altLang="zh-CN" sz="2000" dirty="0">
                <a:latin typeface="Times New Roman" pitchFamily="18" charset="0"/>
                <a:ea typeface="STKaiti" charset="-122"/>
                <a:cs typeface="Times New Roman" pitchFamily="18" charset="0"/>
              </a:rPr>
              <a:t>    Test b = a;</a:t>
            </a:r>
          </a:p>
          <a:p>
            <a:r>
              <a:rPr lang="en-US" altLang="zh-CN" sz="2000" dirty="0">
                <a:latin typeface="Times New Roman" pitchFamily="18" charset="0"/>
                <a:ea typeface="STKaiti" charset="-122"/>
                <a:cs typeface="Times New Roman" pitchFamily="18" charset="0"/>
              </a:rPr>
              <a:t>    return b;</a:t>
            </a:r>
          </a:p>
          <a:p>
            <a:r>
              <a:rPr lang="en-US" altLang="zh-CN" sz="2000" dirty="0">
                <a:latin typeface="Times New Roman" pitchFamily="18" charset="0"/>
                <a:ea typeface="STKaiti" charset="-122"/>
                <a:cs typeface="Times New Roman" pitchFamily="18" charset="0"/>
              </a:rPr>
              <a:t>}</a:t>
            </a:r>
          </a:p>
          <a:p>
            <a:endParaRPr lang="en-US" altLang="zh-CN" sz="2000" dirty="0">
              <a:latin typeface="Times New Roman" pitchFamily="18" charset="0"/>
              <a:ea typeface="STKaiti" charset="-122"/>
              <a:cs typeface="Times New Roman" pitchFamily="18" charset="0"/>
            </a:endParaRP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a:t>
            </a:r>
          </a:p>
          <a:p>
            <a:r>
              <a:rPr lang="en-US" altLang="zh-CN" sz="2000" dirty="0">
                <a:latin typeface="Times New Roman" pitchFamily="18" charset="0"/>
                <a:ea typeface="STKaiti" charset="-122"/>
                <a:cs typeface="Times New Roman" pitchFamily="18" charset="0"/>
              </a:rPr>
              <a:t>    Test A = F(1);</a:t>
            </a:r>
          </a:p>
          <a:p>
            <a:r>
              <a:rPr lang="en-US" altLang="zh-CN" sz="2000" dirty="0">
                <a:latin typeface="Times New Roman" pitchFamily="18" charset="0"/>
                <a:ea typeface="STKaiti" charset="-122"/>
                <a:cs typeface="Times New Roman" pitchFamily="18" charset="0"/>
              </a:rPr>
              <a:t>    return 0;</a:t>
            </a:r>
          </a:p>
          <a:p>
            <a:r>
              <a:rPr lang="en-US" altLang="zh-CN" sz="2000" dirty="0">
                <a:latin typeface="Times New Roman" pitchFamily="18" charset="0"/>
                <a:ea typeface="STKaiti" charset="-122"/>
                <a:cs typeface="Times New Roman" pitchFamily="18" charset="0"/>
              </a:rPr>
              <a:t>}</a:t>
            </a:r>
          </a:p>
        </p:txBody>
      </p:sp>
      <p:cxnSp>
        <p:nvCxnSpPr>
          <p:cNvPr id="9" name="直接连接符 13">
            <a:extLst>
              <a:ext uri="{FF2B5EF4-FFF2-40B4-BE49-F238E27FC236}">
                <a16:creationId xmlns:a16="http://schemas.microsoft.com/office/drawing/2014/main" xmlns="" id="{250E7268-5717-AA4F-9F2A-697140B0F974}"/>
              </a:ext>
            </a:extLst>
          </p:cNvPr>
          <p:cNvCxnSpPr>
            <a:cxnSpLocks/>
          </p:cNvCxnSpPr>
          <p:nvPr/>
        </p:nvCxnSpPr>
        <p:spPr>
          <a:xfrm>
            <a:off x="6228184" y="313779"/>
            <a:ext cx="0" cy="3763293"/>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975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第二次作业</a:t>
            </a:r>
            <a:r>
              <a:rPr kumimoji="1" lang="en-US" altLang="zh-CN" b="1" dirty="0">
                <a:latin typeface="微软雅黑" panose="020B0503020204020204" pitchFamily="34" charset="-122"/>
                <a:ea typeface="微软雅黑" panose="020B0503020204020204" pitchFamily="34" charset="-122"/>
              </a:rPr>
              <a:t>B</a:t>
            </a:r>
            <a:r>
              <a:rPr kumimoji="1" lang="zh-CN" altLang="en-US" b="1" dirty="0">
                <a:latin typeface="微软雅黑" panose="020B0503020204020204" pitchFamily="34" charset="-122"/>
                <a:ea typeface="微软雅黑" panose="020B0503020204020204" pitchFamily="34" charset="-122"/>
              </a:rPr>
              <a:t>题</a:t>
            </a:r>
            <a:endParaRPr kumimoji="1"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85</a:t>
            </a:fld>
            <a:endParaRPr lang="en-US" altLang="zh-CN" dirty="0"/>
          </a:p>
        </p:txBody>
      </p:sp>
      <p:sp>
        <p:nvSpPr>
          <p:cNvPr id="7" name="矩形 6">
            <a:extLst>
              <a:ext uri="{FF2B5EF4-FFF2-40B4-BE49-F238E27FC236}">
                <a16:creationId xmlns:a16="http://schemas.microsoft.com/office/drawing/2014/main" xmlns="" id="{9FEA1F16-F9E8-F945-90C8-17CC9E4B5C9A}"/>
              </a:ext>
            </a:extLst>
          </p:cNvPr>
          <p:cNvSpPr/>
          <p:nvPr/>
        </p:nvSpPr>
        <p:spPr>
          <a:xfrm>
            <a:off x="232266" y="1081455"/>
            <a:ext cx="9380294" cy="5324535"/>
          </a:xfrm>
          <a:prstGeom prst="rect">
            <a:avLst/>
          </a:prstGeom>
        </p:spPr>
        <p:txBody>
          <a:bodyPr wrap="square">
            <a:spAutoFit/>
          </a:bodyPr>
          <a:lstStyle/>
          <a:p>
            <a:r>
              <a:rPr lang="en-US" altLang="zh-CN" sz="2000" b="1" dirty="0">
                <a:solidFill>
                  <a:srgbClr val="FF0000"/>
                </a:solidFill>
                <a:latin typeface="Times New Roman" pitchFamily="18" charset="0"/>
                <a:ea typeface="STKaiti" charset="-122"/>
                <a:cs typeface="Times New Roman" pitchFamily="18" charset="0"/>
              </a:rPr>
              <a:t>Test </a:t>
            </a:r>
            <a:r>
              <a:rPr lang="en-US" altLang="zh-CN" sz="2000" b="1" dirty="0" err="1">
                <a:solidFill>
                  <a:srgbClr val="FF0000"/>
                </a:solidFill>
                <a:latin typeface="Times New Roman" pitchFamily="18" charset="0"/>
                <a:ea typeface="STKaiti" charset="-122"/>
                <a:cs typeface="Times New Roman" pitchFamily="18" charset="0"/>
              </a:rPr>
              <a:t>tmp</a:t>
            </a:r>
            <a:r>
              <a:rPr lang="en-US" altLang="zh-CN" sz="2000" b="1" dirty="0">
                <a:solidFill>
                  <a:srgbClr val="FF0000"/>
                </a:solidFill>
                <a:latin typeface="Times New Roman" pitchFamily="18" charset="0"/>
                <a:ea typeface="STKaiti" charset="-122"/>
                <a:cs typeface="Times New Roman" pitchFamily="18" charset="0"/>
              </a:rPr>
              <a:t> </a:t>
            </a:r>
            <a:r>
              <a:rPr lang="zh-CN" altLang="en-US" sz="2000" b="1" dirty="0">
                <a:solidFill>
                  <a:srgbClr val="FF0000"/>
                </a:solidFill>
                <a:latin typeface="Times New Roman" pitchFamily="18" charset="0"/>
                <a:ea typeface="STKaiti" charset="-122"/>
                <a:cs typeface="Times New Roman" pitchFamily="18" charset="0"/>
              </a:rPr>
              <a:t>调用默认构造函数，地址为</a:t>
            </a:r>
            <a:r>
              <a:rPr lang="en-US" altLang="zh-CN" sz="2000" b="1" dirty="0">
                <a:solidFill>
                  <a:srgbClr val="FF0000"/>
                </a:solidFill>
                <a:latin typeface="Times New Roman" pitchFamily="18" charset="0"/>
                <a:ea typeface="STKaiti" charset="-122"/>
                <a:cs typeface="Times New Roman" pitchFamily="18" charset="0"/>
              </a:rPr>
              <a:t>0x7fdad9c02a00</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0x7fdad9c02a00						</a:t>
            </a:r>
          </a:p>
          <a:p>
            <a:r>
              <a:rPr lang="en-US" altLang="zh-CN" sz="2000" b="1" dirty="0">
                <a:solidFill>
                  <a:srgbClr val="FF0000"/>
                </a:solidFill>
                <a:latin typeface="Times New Roman" pitchFamily="18" charset="0"/>
                <a:ea typeface="STKaiti" charset="-122"/>
                <a:cs typeface="Times New Roman" pitchFamily="18" charset="0"/>
              </a:rPr>
              <a:t>Test b = a</a:t>
            </a:r>
            <a:r>
              <a:rPr lang="zh-CN" altLang="en-US" sz="2000" b="1" dirty="0">
                <a:solidFill>
                  <a:srgbClr val="FF0000"/>
                </a:solidFill>
                <a:latin typeface="Times New Roman" pitchFamily="18" charset="0"/>
                <a:ea typeface="STKaiti" charset="-122"/>
                <a:cs typeface="Times New Roman" pitchFamily="18" charset="0"/>
              </a:rPr>
              <a:t>调用拷贝构造函数，</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地址为</a:t>
            </a:r>
            <a:r>
              <a:rPr lang="en-US" altLang="zh-CN" sz="2000" b="1" dirty="0">
                <a:solidFill>
                  <a:srgbClr val="FF0000"/>
                </a:solidFill>
                <a:latin typeface="Times New Roman" pitchFamily="18" charset="0"/>
                <a:ea typeface="STKaiti" charset="-122"/>
                <a:cs typeface="Times New Roman" pitchFamily="18" charset="0"/>
              </a:rPr>
              <a:t>0x7fdad9c02a10</a:t>
            </a:r>
          </a:p>
          <a:p>
            <a:r>
              <a:rPr lang="en-US" altLang="zh-CN" sz="2000" dirty="0">
                <a:latin typeface="Times New Roman" pitchFamily="18" charset="0"/>
                <a:ea typeface="STKaiti" charset="-122"/>
                <a:cs typeface="Times New Roman" pitchFamily="18" charset="0"/>
              </a:rPr>
              <a:t>Test(</a:t>
            </a:r>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0x7fdad9c02a10	</a:t>
            </a:r>
          </a:p>
          <a:p>
            <a:r>
              <a:rPr lang="en-US" altLang="zh-CN" sz="2000" b="1" dirty="0">
                <a:solidFill>
                  <a:srgbClr val="FF0000"/>
                </a:solidFill>
                <a:latin typeface="Times New Roman" pitchFamily="18" charset="0"/>
                <a:ea typeface="STKaiti" charset="-122"/>
                <a:cs typeface="Times New Roman" pitchFamily="18" charset="0"/>
              </a:rPr>
              <a:t>return </a:t>
            </a:r>
            <a:r>
              <a:rPr lang="en-US" altLang="zh-CN" sz="2000" b="1" dirty="0" err="1">
                <a:solidFill>
                  <a:srgbClr val="FF0000"/>
                </a:solidFill>
                <a:latin typeface="Times New Roman" pitchFamily="18" charset="0"/>
                <a:ea typeface="STKaiti" charset="-122"/>
                <a:cs typeface="Times New Roman" pitchFamily="18" charset="0"/>
              </a:rPr>
              <a:t>std</a:t>
            </a:r>
            <a:r>
              <a:rPr lang="en-US" altLang="zh-CN" sz="2000" b="1" dirty="0">
                <a:solidFill>
                  <a:srgbClr val="FF0000"/>
                </a:solidFill>
                <a:latin typeface="Times New Roman" pitchFamily="18" charset="0"/>
                <a:ea typeface="STKaiti" charset="-122"/>
                <a:cs typeface="Times New Roman" pitchFamily="18" charset="0"/>
              </a:rPr>
              <a:t>::move(b)</a:t>
            </a:r>
            <a:r>
              <a:rPr lang="zh-CN" altLang="en-US" sz="2000" b="1" dirty="0">
                <a:solidFill>
                  <a:srgbClr val="FF0000"/>
                </a:solidFill>
                <a:latin typeface="Times New Roman" pitchFamily="18" charset="0"/>
                <a:ea typeface="STKaiti" charset="-122"/>
                <a:cs typeface="Times New Roman" pitchFamily="18" charset="0"/>
              </a:rPr>
              <a:t>之后，</a:t>
            </a:r>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的内容被接管</a:t>
            </a:r>
            <a:endParaRPr lang="en-US" altLang="zh-CN" sz="2000" b="1" dirty="0">
              <a:solidFill>
                <a:srgbClr val="FF0000"/>
              </a:solidFill>
              <a:latin typeface="Times New Roman" pitchFamily="18" charset="0"/>
              <a:ea typeface="STKaiti" charset="-122"/>
              <a:cs typeface="Times New Roman" pitchFamily="18" charset="0"/>
            </a:endParaRPr>
          </a:p>
          <a:p>
            <a:r>
              <a:rPr lang="zh-CN" altLang="en-US" sz="2000" b="1" dirty="0">
                <a:solidFill>
                  <a:srgbClr val="FF0000"/>
                </a:solidFill>
                <a:latin typeface="Times New Roman" pitchFamily="18" charset="0"/>
                <a:ea typeface="STKaiti" charset="-122"/>
                <a:cs typeface="Times New Roman" pitchFamily="18" charset="0"/>
              </a:rPr>
              <a:t>用以返回，</a:t>
            </a:r>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析构</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0x7fdad9c02a10						</a:t>
            </a:r>
          </a:p>
          <a:p>
            <a:r>
              <a:rPr lang="en-US" altLang="zh-CN" sz="2000" b="1" dirty="0">
                <a:solidFill>
                  <a:srgbClr val="FF0000"/>
                </a:solidFill>
                <a:latin typeface="Times New Roman" pitchFamily="18" charset="0"/>
                <a:ea typeface="STKaiti" charset="-122"/>
                <a:cs typeface="Times New Roman" pitchFamily="18" charset="0"/>
              </a:rPr>
              <a:t>Test A = F(</a:t>
            </a:r>
            <a:r>
              <a:rPr lang="en-US" altLang="zh-CN" sz="2000" b="1" dirty="0" err="1">
                <a:solidFill>
                  <a:srgbClr val="FF0000"/>
                </a:solidFill>
                <a:latin typeface="Times New Roman" pitchFamily="18" charset="0"/>
                <a:ea typeface="STKaiti" charset="-122"/>
                <a:cs typeface="Times New Roman" pitchFamily="18" charset="0"/>
              </a:rPr>
              <a:t>tmp</a:t>
            </a:r>
            <a:r>
              <a:rPr lang="en-US" altLang="zh-CN" sz="2000" b="1" dirty="0">
                <a:solidFill>
                  <a:srgbClr val="FF0000"/>
                </a:solidFill>
                <a:latin typeface="Times New Roman" pitchFamily="18" charset="0"/>
                <a:ea typeface="STKaiti" charset="-122"/>
                <a:cs typeface="Times New Roman" pitchFamily="18" charset="0"/>
              </a:rPr>
              <a:t>)</a:t>
            </a:r>
            <a:r>
              <a:rPr lang="zh-CN" altLang="en-US" sz="2000" b="1" dirty="0">
                <a:solidFill>
                  <a:srgbClr val="FF0000"/>
                </a:solidFill>
                <a:latin typeface="Times New Roman" pitchFamily="18" charset="0"/>
                <a:ea typeface="STKaiti" charset="-122"/>
                <a:cs typeface="Times New Roman" pitchFamily="18" charset="0"/>
              </a:rPr>
              <a:t>，移动拷贝构造将</a:t>
            </a:r>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的内容赋值给</a:t>
            </a:r>
            <a:r>
              <a:rPr lang="en-US" altLang="zh-CN" sz="2000" b="1" dirty="0">
                <a:solidFill>
                  <a:srgbClr val="FF0000"/>
                </a:solidFill>
                <a:latin typeface="Times New Roman" pitchFamily="18" charset="0"/>
                <a:ea typeface="STKaiti" charset="-122"/>
                <a:cs typeface="Times New Roman" pitchFamily="18" charset="0"/>
              </a:rPr>
              <a:t>A</a:t>
            </a:r>
            <a:r>
              <a:rPr lang="zh-CN" altLang="en-US" sz="2000" b="1" dirty="0">
                <a:solidFill>
                  <a:srgbClr val="FF0000"/>
                </a:solidFill>
                <a:latin typeface="Times New Roman" pitchFamily="18" charset="0"/>
                <a:ea typeface="STKaiti" charset="-122"/>
                <a:cs typeface="Times New Roman" pitchFamily="18" charset="0"/>
              </a:rPr>
              <a:t>，</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b="1" dirty="0">
                <a:solidFill>
                  <a:srgbClr val="FF0000"/>
                </a:solidFill>
                <a:latin typeface="Times New Roman" pitchFamily="18" charset="0"/>
                <a:ea typeface="STKaiti" charset="-122"/>
                <a:cs typeface="Times New Roman" pitchFamily="18" charset="0"/>
              </a:rPr>
              <a:t>A</a:t>
            </a:r>
            <a:r>
              <a:rPr lang="zh-CN" altLang="en-US" sz="2000" b="1" dirty="0">
                <a:solidFill>
                  <a:srgbClr val="FF0000"/>
                </a:solidFill>
                <a:latin typeface="Times New Roman" pitchFamily="18" charset="0"/>
                <a:ea typeface="STKaiti" charset="-122"/>
                <a:cs typeface="Times New Roman" pitchFamily="18" charset="0"/>
              </a:rPr>
              <a:t>的指针指向</a:t>
            </a:r>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原有的</a:t>
            </a:r>
            <a:r>
              <a:rPr lang="en-US" altLang="zh-CN" sz="2000" b="1" dirty="0">
                <a:solidFill>
                  <a:srgbClr val="FF0000"/>
                </a:solidFill>
                <a:latin typeface="Times New Roman" pitchFamily="18" charset="0"/>
                <a:ea typeface="STKaiti" charset="-122"/>
                <a:cs typeface="Times New Roman" pitchFamily="18" charset="0"/>
              </a:rPr>
              <a:t>0x7fdad9c02a10</a:t>
            </a:r>
          </a:p>
          <a:p>
            <a:r>
              <a:rPr lang="en-US" altLang="zh-CN" sz="2000" dirty="0">
                <a:latin typeface="Times New Roman" pitchFamily="18" charset="0"/>
                <a:ea typeface="STKaiti" charset="-122"/>
                <a:cs typeface="Times New Roman" pitchFamily="18" charset="0"/>
              </a:rPr>
              <a:t>Test(Test&amp;&amp;)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0x7fdad9c02a10			</a:t>
            </a:r>
          </a:p>
          <a:p>
            <a:r>
              <a:rPr lang="en-US" altLang="zh-CN" sz="2000" b="1" dirty="0">
                <a:solidFill>
                  <a:srgbClr val="FF0000"/>
                </a:solidFill>
                <a:latin typeface="Times New Roman" pitchFamily="18" charset="0"/>
                <a:ea typeface="STKaiti" charset="-122"/>
                <a:cs typeface="Times New Roman" pitchFamily="18" charset="0"/>
              </a:rPr>
              <a:t>A</a:t>
            </a:r>
            <a:r>
              <a:rPr lang="zh-CN" altLang="en-US" sz="2000" b="1" dirty="0">
                <a:solidFill>
                  <a:srgbClr val="FF0000"/>
                </a:solidFill>
                <a:latin typeface="Times New Roman" pitchFamily="18" charset="0"/>
                <a:ea typeface="STKaiti" charset="-122"/>
                <a:cs typeface="Times New Roman" pitchFamily="18" charset="0"/>
              </a:rPr>
              <a:t>析构，</a:t>
            </a:r>
            <a:r>
              <a:rPr lang="en-US" altLang="zh-CN" sz="2000" b="1" dirty="0">
                <a:solidFill>
                  <a:srgbClr val="FF0000"/>
                </a:solidFill>
                <a:latin typeface="Times New Roman" pitchFamily="18" charset="0"/>
                <a:ea typeface="STKaiti" charset="-122"/>
                <a:cs typeface="Times New Roman" pitchFamily="18" charset="0"/>
              </a:rPr>
              <a:t>0x7fdad9c02a10</a:t>
            </a:r>
            <a:r>
              <a:rPr lang="zh-CN" altLang="en-US" sz="2000" b="1" dirty="0">
                <a:solidFill>
                  <a:srgbClr val="FF0000"/>
                </a:solidFill>
                <a:latin typeface="Times New Roman" pitchFamily="18" charset="0"/>
                <a:ea typeface="STKaiti" charset="-122"/>
                <a:cs typeface="Times New Roman" pitchFamily="18" charset="0"/>
              </a:rPr>
              <a:t>因为已经释放了，所以报错</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0x7fdad9c02a10						</a:t>
            </a:r>
          </a:p>
          <a:p>
            <a:r>
              <a:rPr lang="en-US" altLang="zh-CN" sz="2000" dirty="0">
                <a:latin typeface="Times New Roman" pitchFamily="18" charset="0"/>
                <a:ea typeface="STKaiti" charset="-122"/>
                <a:cs typeface="Times New Roman" pitchFamily="18" charset="0"/>
              </a:rPr>
              <a:t>main(3493,0x1187785c0) malloc: *** error for object 0x7fdad9c02a10: pointer being freed was not allocated</a:t>
            </a:r>
          </a:p>
          <a:p>
            <a:r>
              <a:rPr lang="en-US" altLang="zh-CN" sz="2000" dirty="0">
                <a:latin typeface="Times New Roman" pitchFamily="18" charset="0"/>
                <a:ea typeface="STKaiti" charset="-122"/>
                <a:cs typeface="Times New Roman" pitchFamily="18" charset="0"/>
              </a:rPr>
              <a:t>main(3493,0x1187785c0) malloc: *** set a breakpoint in </a:t>
            </a:r>
            <a:r>
              <a:rPr lang="en-US" altLang="zh-CN" sz="2000" dirty="0" err="1">
                <a:latin typeface="Times New Roman" pitchFamily="18" charset="0"/>
                <a:ea typeface="STKaiti" charset="-122"/>
                <a:cs typeface="Times New Roman" pitchFamily="18" charset="0"/>
              </a:rPr>
              <a:t>malloc_error_break</a:t>
            </a:r>
            <a:r>
              <a:rPr lang="en-US" altLang="zh-CN" sz="2000" dirty="0">
                <a:latin typeface="Times New Roman" pitchFamily="18" charset="0"/>
                <a:ea typeface="STKaiti" charset="-122"/>
                <a:cs typeface="Times New Roman" pitchFamily="18" charset="0"/>
              </a:rPr>
              <a:t> to debug</a:t>
            </a:r>
          </a:p>
          <a:p>
            <a:r>
              <a:rPr lang="en-US" altLang="zh-CN" sz="2000" dirty="0">
                <a:latin typeface="Times New Roman" pitchFamily="18" charset="0"/>
                <a:ea typeface="STKaiti" charset="-122"/>
                <a:cs typeface="Times New Roman" pitchFamily="18" charset="0"/>
              </a:rPr>
              <a:t>Abort trap: 6</a:t>
            </a:r>
          </a:p>
        </p:txBody>
      </p:sp>
      <p:sp>
        <p:nvSpPr>
          <p:cNvPr id="8" name="矩形 7">
            <a:extLst>
              <a:ext uri="{FF2B5EF4-FFF2-40B4-BE49-F238E27FC236}">
                <a16:creationId xmlns:a16="http://schemas.microsoft.com/office/drawing/2014/main" xmlns="" id="{755F8D4A-FC3D-D54F-AFE6-3847B561D4A5}"/>
              </a:ext>
            </a:extLst>
          </p:cNvPr>
          <p:cNvSpPr/>
          <p:nvPr/>
        </p:nvSpPr>
        <p:spPr>
          <a:xfrm>
            <a:off x="6443420" y="607333"/>
            <a:ext cx="4320481" cy="3170099"/>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Test&amp;&amp; F(Test &amp;a){</a:t>
            </a:r>
          </a:p>
          <a:p>
            <a:r>
              <a:rPr lang="en-US" altLang="zh-CN" sz="2000" dirty="0">
                <a:latin typeface="Times New Roman" pitchFamily="18" charset="0"/>
                <a:ea typeface="STKaiti" charset="-122"/>
                <a:cs typeface="Times New Roman" pitchFamily="18" charset="0"/>
              </a:rPr>
              <a:t>    Test b = a;</a:t>
            </a:r>
          </a:p>
          <a:p>
            <a:r>
              <a:rPr lang="en-US" altLang="zh-CN" sz="2000" dirty="0">
                <a:latin typeface="Times New Roman" pitchFamily="18" charset="0"/>
                <a:ea typeface="STKaiti" charset="-122"/>
                <a:cs typeface="Times New Roman" pitchFamily="18" charset="0"/>
              </a:rPr>
              <a:t>    return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::move(b);</a:t>
            </a:r>
          </a:p>
          <a:p>
            <a:r>
              <a:rPr lang="en-US" altLang="zh-CN" sz="2000" dirty="0">
                <a:latin typeface="Times New Roman" pitchFamily="18" charset="0"/>
                <a:ea typeface="STKaiti" charset="-122"/>
                <a:cs typeface="Times New Roman" pitchFamily="18" charset="0"/>
              </a:rPr>
              <a:t>}</a:t>
            </a:r>
          </a:p>
          <a:p>
            <a:endParaRPr lang="en-US" altLang="zh-CN" sz="2000" dirty="0">
              <a:latin typeface="Times New Roman" pitchFamily="18" charset="0"/>
              <a:ea typeface="STKaiti" charset="-122"/>
              <a:cs typeface="Times New Roman" pitchFamily="18" charset="0"/>
            </a:endParaRP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a:t>
            </a:r>
          </a:p>
          <a:p>
            <a:r>
              <a:rPr lang="en-US" altLang="zh-CN" sz="2000" dirty="0">
                <a:latin typeface="Times New Roman" pitchFamily="18" charset="0"/>
                <a:ea typeface="STKaiti" charset="-122"/>
                <a:cs typeface="Times New Roman" pitchFamily="18" charset="0"/>
              </a:rPr>
              <a:t>    Test </a:t>
            </a:r>
            <a:r>
              <a:rPr lang="en-US" altLang="zh-CN" sz="2000" dirty="0" err="1">
                <a:latin typeface="Times New Roman" pitchFamily="18" charset="0"/>
                <a:ea typeface="STKaiti" charset="-122"/>
                <a:cs typeface="Times New Roman" pitchFamily="18" charset="0"/>
              </a:rPr>
              <a:t>tmp</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Test A = F(</a:t>
            </a:r>
            <a:r>
              <a:rPr lang="en-US" altLang="zh-CN" sz="2000" dirty="0" err="1">
                <a:latin typeface="Times New Roman" pitchFamily="18" charset="0"/>
                <a:ea typeface="STKaiti" charset="-122"/>
                <a:cs typeface="Times New Roman" pitchFamily="18" charset="0"/>
              </a:rPr>
              <a:t>tmp</a:t>
            </a:r>
            <a:r>
              <a:rPr lang="en-US" altLang="zh-CN" sz="2000" dirty="0">
                <a:latin typeface="Times New Roman" pitchFamily="18" charset="0"/>
                <a:ea typeface="STKaiti" charset="-122"/>
                <a:cs typeface="Times New Roman" pitchFamily="18" charset="0"/>
              </a:rPr>
              <a:t>);</a:t>
            </a:r>
          </a:p>
          <a:p>
            <a:r>
              <a:rPr lang="en-US" altLang="zh-CN" sz="2000" dirty="0">
                <a:latin typeface="Times New Roman" pitchFamily="18" charset="0"/>
                <a:ea typeface="STKaiti" charset="-122"/>
                <a:cs typeface="Times New Roman" pitchFamily="18" charset="0"/>
              </a:rPr>
              <a:t>    return 0;</a:t>
            </a:r>
          </a:p>
          <a:p>
            <a:r>
              <a:rPr lang="en-US" altLang="zh-CN" sz="2000" dirty="0">
                <a:latin typeface="Times New Roman" pitchFamily="18" charset="0"/>
                <a:ea typeface="STKaiti" charset="-122"/>
                <a:cs typeface="Times New Roman" pitchFamily="18" charset="0"/>
              </a:rPr>
              <a:t>}</a:t>
            </a:r>
          </a:p>
        </p:txBody>
      </p:sp>
      <p:cxnSp>
        <p:nvCxnSpPr>
          <p:cNvPr id="9" name="直接连接符 13">
            <a:extLst>
              <a:ext uri="{FF2B5EF4-FFF2-40B4-BE49-F238E27FC236}">
                <a16:creationId xmlns:a16="http://schemas.microsoft.com/office/drawing/2014/main" xmlns="" id="{250E7268-5717-AA4F-9F2A-697140B0F974}"/>
              </a:ext>
            </a:extLst>
          </p:cNvPr>
          <p:cNvCxnSpPr>
            <a:cxnSpLocks/>
          </p:cNvCxnSpPr>
          <p:nvPr/>
        </p:nvCxnSpPr>
        <p:spPr>
          <a:xfrm>
            <a:off x="6228184" y="313779"/>
            <a:ext cx="0" cy="3763293"/>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4247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第二次作业</a:t>
            </a:r>
            <a:r>
              <a:rPr kumimoji="1" lang="en-US" altLang="zh-CN" b="1" dirty="0">
                <a:latin typeface="微软雅黑" panose="020B0503020204020204" pitchFamily="34" charset="-122"/>
                <a:ea typeface="微软雅黑" panose="020B0503020204020204" pitchFamily="34" charset="-122"/>
              </a:rPr>
              <a:t>B</a:t>
            </a:r>
            <a:r>
              <a:rPr kumimoji="1" lang="zh-CN" altLang="en-US" b="1" dirty="0">
                <a:latin typeface="微软雅黑" panose="020B0503020204020204" pitchFamily="34" charset="-122"/>
                <a:ea typeface="微软雅黑" panose="020B0503020204020204" pitchFamily="34" charset="-122"/>
              </a:rPr>
              <a:t>题</a:t>
            </a:r>
            <a:endParaRPr kumimoji="1"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86</a:t>
            </a:fld>
            <a:endParaRPr lang="en-US" altLang="zh-CN" dirty="0"/>
          </a:p>
        </p:txBody>
      </p:sp>
      <p:sp>
        <p:nvSpPr>
          <p:cNvPr id="7" name="矩形 6">
            <a:extLst>
              <a:ext uri="{FF2B5EF4-FFF2-40B4-BE49-F238E27FC236}">
                <a16:creationId xmlns:a16="http://schemas.microsoft.com/office/drawing/2014/main" xmlns="" id="{9FEA1F16-F9E8-F945-90C8-17CC9E4B5C9A}"/>
              </a:ext>
            </a:extLst>
          </p:cNvPr>
          <p:cNvSpPr/>
          <p:nvPr/>
        </p:nvSpPr>
        <p:spPr>
          <a:xfrm>
            <a:off x="232266" y="2219693"/>
            <a:ext cx="9380294" cy="3785652"/>
          </a:xfrm>
          <a:prstGeom prst="rect">
            <a:avLst/>
          </a:prstGeom>
        </p:spPr>
        <p:txBody>
          <a:bodyPr wrap="square">
            <a:spAutoFit/>
          </a:bodyPr>
          <a:lstStyle/>
          <a:p>
            <a:r>
              <a:rPr lang="en-US" altLang="zh-CN" sz="2000" b="1" dirty="0">
                <a:solidFill>
                  <a:srgbClr val="FF0000"/>
                </a:solidFill>
                <a:latin typeface="Times New Roman" pitchFamily="18" charset="0"/>
                <a:ea typeface="STKaiti" charset="-122"/>
                <a:cs typeface="Times New Roman" pitchFamily="18" charset="0"/>
              </a:rPr>
              <a:t>Test a</a:t>
            </a:r>
            <a:r>
              <a:rPr lang="zh-CN" altLang="en-US" sz="2000" b="1" dirty="0">
                <a:solidFill>
                  <a:srgbClr val="FF0000"/>
                </a:solidFill>
                <a:latin typeface="Times New Roman" pitchFamily="18" charset="0"/>
                <a:ea typeface="STKaiti" charset="-122"/>
                <a:cs typeface="Times New Roman" pitchFamily="18" charset="0"/>
              </a:rPr>
              <a:t>，地址为</a:t>
            </a:r>
            <a:r>
              <a:rPr lang="en-US" altLang="zh-CN" sz="2000" b="1" dirty="0">
                <a:solidFill>
                  <a:srgbClr val="FF0000"/>
                </a:solidFill>
                <a:latin typeface="Times New Roman" pitchFamily="18" charset="0"/>
                <a:ea typeface="STKaiti" charset="-122"/>
                <a:cs typeface="Times New Roman" pitchFamily="18" charset="0"/>
              </a:rPr>
              <a:t>0x7f9d10c02a00</a:t>
            </a:r>
            <a:r>
              <a:rPr lang="zh-CN" altLang="en-US" sz="2000" b="1" dirty="0">
                <a:solidFill>
                  <a:srgbClr val="FF0000"/>
                </a:solidFill>
                <a:latin typeface="Times New Roman" pitchFamily="18" charset="0"/>
                <a:ea typeface="STKaiti" charset="-122"/>
                <a:cs typeface="Times New Roman" pitchFamily="18" charset="0"/>
              </a:rPr>
              <a:t>，</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b="1" dirty="0" err="1">
                <a:solidFill>
                  <a:srgbClr val="FF0000"/>
                </a:solidFill>
                <a:latin typeface="Times New Roman" pitchFamily="18" charset="0"/>
                <a:ea typeface="STKaiti" charset="-122"/>
                <a:cs typeface="Times New Roman" pitchFamily="18" charset="0"/>
              </a:rPr>
              <a:t>const</a:t>
            </a:r>
            <a:r>
              <a:rPr lang="en-US" altLang="zh-CN" sz="2000" b="1" dirty="0">
                <a:solidFill>
                  <a:srgbClr val="FF0000"/>
                </a:solidFill>
                <a:latin typeface="Times New Roman" pitchFamily="18" charset="0"/>
                <a:ea typeface="STKaiti" charset="-122"/>
                <a:cs typeface="Times New Roman" pitchFamily="18" charset="0"/>
              </a:rPr>
              <a:t> Test&amp; a</a:t>
            </a:r>
            <a:r>
              <a:rPr lang="zh-CN" altLang="en-US" sz="2000" b="1" dirty="0">
                <a:solidFill>
                  <a:srgbClr val="FF0000"/>
                </a:solidFill>
                <a:latin typeface="Times New Roman" pitchFamily="18" charset="0"/>
                <a:ea typeface="STKaiti" charset="-122"/>
                <a:cs typeface="Times New Roman" pitchFamily="18" charset="0"/>
              </a:rPr>
              <a:t>引用</a:t>
            </a:r>
            <a:r>
              <a:rPr lang="en-US" altLang="zh-CN" sz="2000" b="1" dirty="0" err="1">
                <a:solidFill>
                  <a:srgbClr val="FF0000"/>
                </a:solidFill>
                <a:latin typeface="Times New Roman" pitchFamily="18" charset="0"/>
                <a:ea typeface="STKaiti" charset="-122"/>
                <a:cs typeface="Times New Roman" pitchFamily="18" charset="0"/>
              </a:rPr>
              <a:t>std</a:t>
            </a:r>
            <a:r>
              <a:rPr lang="en-US" altLang="zh-CN" sz="2000" b="1" dirty="0">
                <a:solidFill>
                  <a:srgbClr val="FF0000"/>
                </a:solidFill>
                <a:latin typeface="Times New Roman" pitchFamily="18" charset="0"/>
                <a:ea typeface="STKaiti" charset="-122"/>
                <a:cs typeface="Times New Roman" pitchFamily="18" charset="0"/>
              </a:rPr>
              <a:t>::move(a)</a:t>
            </a:r>
            <a:r>
              <a:rPr lang="zh-CN" altLang="en-US" sz="2000" b="1" dirty="0">
                <a:solidFill>
                  <a:srgbClr val="FF0000"/>
                </a:solidFill>
                <a:latin typeface="Times New Roman" pitchFamily="18" charset="0"/>
                <a:ea typeface="STKaiti" charset="-122"/>
                <a:cs typeface="Times New Roman" pitchFamily="18" charset="0"/>
              </a:rPr>
              <a:t>无需构造</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0x7f9d10c02a00						</a:t>
            </a:r>
          </a:p>
          <a:p>
            <a:r>
              <a:rPr lang="en-US" altLang="zh-CN" sz="2000" b="1" dirty="0" err="1">
                <a:solidFill>
                  <a:srgbClr val="FF0000"/>
                </a:solidFill>
                <a:latin typeface="Times New Roman" pitchFamily="18" charset="0"/>
                <a:ea typeface="STKaiti" charset="-122"/>
                <a:cs typeface="Times New Roman" pitchFamily="18" charset="0"/>
              </a:rPr>
              <a:t>Tesb</a:t>
            </a:r>
            <a:r>
              <a:rPr lang="en-US" altLang="zh-CN" sz="2000" b="1" dirty="0">
                <a:solidFill>
                  <a:srgbClr val="FF0000"/>
                </a:solidFill>
                <a:latin typeface="Times New Roman" pitchFamily="18" charset="0"/>
                <a:ea typeface="STKaiti" charset="-122"/>
                <a:cs typeface="Times New Roman" pitchFamily="18" charset="0"/>
              </a:rPr>
              <a:t> b = a </a:t>
            </a:r>
            <a:r>
              <a:rPr lang="zh-CN" altLang="en-US" sz="2000" b="1" dirty="0">
                <a:solidFill>
                  <a:srgbClr val="FF0000"/>
                </a:solidFill>
                <a:latin typeface="Times New Roman" pitchFamily="18" charset="0"/>
                <a:ea typeface="STKaiti" charset="-122"/>
                <a:cs typeface="Times New Roman" pitchFamily="18" charset="0"/>
              </a:rPr>
              <a:t>调用拷贝构造函数，</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的地址为</a:t>
            </a:r>
            <a:r>
              <a:rPr lang="en-US" altLang="zh-CN" sz="2000" b="1" dirty="0">
                <a:solidFill>
                  <a:srgbClr val="FF0000"/>
                </a:solidFill>
                <a:latin typeface="Times New Roman" pitchFamily="18" charset="0"/>
                <a:ea typeface="STKaiti" charset="-122"/>
                <a:cs typeface="Times New Roman" pitchFamily="18" charset="0"/>
              </a:rPr>
              <a:t>0x7f9d10c02a10</a:t>
            </a:r>
          </a:p>
          <a:p>
            <a:r>
              <a:rPr lang="en-US" altLang="zh-CN" sz="2000" dirty="0">
                <a:latin typeface="Times New Roman" pitchFamily="18" charset="0"/>
                <a:ea typeface="STKaiti" charset="-122"/>
                <a:cs typeface="Times New Roman" pitchFamily="18" charset="0"/>
              </a:rPr>
              <a:t>Test(</a:t>
            </a:r>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0x7f9d10c02a10	</a:t>
            </a:r>
          </a:p>
          <a:p>
            <a:r>
              <a:rPr lang="en-US" altLang="zh-CN" sz="2000" b="1" dirty="0">
                <a:solidFill>
                  <a:srgbClr val="FF0000"/>
                </a:solidFill>
                <a:latin typeface="Times New Roman" pitchFamily="18" charset="0"/>
                <a:ea typeface="STKaiti" charset="-122"/>
                <a:cs typeface="Times New Roman" pitchFamily="18" charset="0"/>
              </a:rPr>
              <a:t>return </a:t>
            </a:r>
            <a:r>
              <a:rPr lang="en-US" altLang="zh-CN" sz="2000" b="1" dirty="0" err="1">
                <a:solidFill>
                  <a:srgbClr val="FF0000"/>
                </a:solidFill>
                <a:latin typeface="Times New Roman" pitchFamily="18" charset="0"/>
                <a:ea typeface="STKaiti" charset="-122"/>
                <a:cs typeface="Times New Roman" pitchFamily="18" charset="0"/>
              </a:rPr>
              <a:t>std</a:t>
            </a:r>
            <a:r>
              <a:rPr lang="en-US" altLang="zh-CN" sz="2000" b="1" dirty="0">
                <a:solidFill>
                  <a:srgbClr val="FF0000"/>
                </a:solidFill>
                <a:latin typeface="Times New Roman" pitchFamily="18" charset="0"/>
                <a:ea typeface="STKaiti" charset="-122"/>
                <a:cs typeface="Times New Roman" pitchFamily="18" charset="0"/>
              </a:rPr>
              <a:t>::move(b)</a:t>
            </a:r>
            <a:r>
              <a:rPr lang="zh-CN" altLang="en-US" sz="2000" b="1" dirty="0">
                <a:solidFill>
                  <a:srgbClr val="FF0000"/>
                </a:solidFill>
                <a:latin typeface="Times New Roman" pitchFamily="18" charset="0"/>
                <a:ea typeface="STKaiti" charset="-122"/>
                <a:cs typeface="Times New Roman" pitchFamily="18" charset="0"/>
              </a:rPr>
              <a:t>和</a:t>
            </a:r>
            <a:r>
              <a:rPr lang="en-US" altLang="zh-CN" sz="2000" b="1" dirty="0" err="1">
                <a:solidFill>
                  <a:srgbClr val="FF0000"/>
                </a:solidFill>
                <a:latin typeface="Times New Roman" pitchFamily="18" charset="0"/>
                <a:ea typeface="STKaiti" charset="-122"/>
                <a:cs typeface="Times New Roman" pitchFamily="18" charset="0"/>
              </a:rPr>
              <a:t>const</a:t>
            </a:r>
            <a:r>
              <a:rPr lang="en-US" altLang="zh-CN" sz="2000" b="1" dirty="0">
                <a:solidFill>
                  <a:srgbClr val="FF0000"/>
                </a:solidFill>
                <a:latin typeface="Times New Roman" pitchFamily="18" charset="0"/>
                <a:ea typeface="STKaiti" charset="-122"/>
                <a:cs typeface="Times New Roman" pitchFamily="18" charset="0"/>
              </a:rPr>
              <a:t> Test &amp;A = F(</a:t>
            </a:r>
            <a:r>
              <a:rPr lang="en-US" altLang="zh-CN" sz="2000" b="1" dirty="0" err="1">
                <a:solidFill>
                  <a:srgbClr val="FF0000"/>
                </a:solidFill>
                <a:latin typeface="Times New Roman" pitchFamily="18" charset="0"/>
                <a:ea typeface="STKaiti" charset="-122"/>
                <a:cs typeface="Times New Roman" pitchFamily="18" charset="0"/>
              </a:rPr>
              <a:t>std</a:t>
            </a:r>
            <a:r>
              <a:rPr lang="en-US" altLang="zh-CN" sz="2000" b="1" dirty="0">
                <a:solidFill>
                  <a:srgbClr val="FF0000"/>
                </a:solidFill>
                <a:latin typeface="Times New Roman" pitchFamily="18" charset="0"/>
                <a:ea typeface="STKaiti" charset="-122"/>
                <a:cs typeface="Times New Roman" pitchFamily="18" charset="0"/>
              </a:rPr>
              <a:t>::move(a))</a:t>
            </a:r>
          </a:p>
          <a:p>
            <a:r>
              <a:rPr lang="zh-CN" altLang="en-US" sz="2000" b="1" dirty="0">
                <a:solidFill>
                  <a:srgbClr val="FF0000"/>
                </a:solidFill>
                <a:latin typeface="Times New Roman" pitchFamily="18" charset="0"/>
                <a:ea typeface="STKaiti" charset="-122"/>
                <a:cs typeface="Times New Roman" pitchFamily="18" charset="0"/>
              </a:rPr>
              <a:t>不涉及构造函数，且</a:t>
            </a:r>
            <a:r>
              <a:rPr lang="en-US" altLang="zh-CN" sz="2000" b="1" dirty="0" err="1">
                <a:solidFill>
                  <a:srgbClr val="FF0000"/>
                </a:solidFill>
                <a:latin typeface="Times New Roman" pitchFamily="18" charset="0"/>
                <a:ea typeface="STKaiti" charset="-122"/>
                <a:cs typeface="Times New Roman" pitchFamily="18" charset="0"/>
              </a:rPr>
              <a:t>std</a:t>
            </a:r>
            <a:r>
              <a:rPr lang="en-US" altLang="zh-CN" sz="2000" b="1" dirty="0">
                <a:solidFill>
                  <a:srgbClr val="FF0000"/>
                </a:solidFill>
                <a:latin typeface="Times New Roman" pitchFamily="18" charset="0"/>
                <a:ea typeface="STKaiti" charset="-122"/>
                <a:cs typeface="Times New Roman" pitchFamily="18" charset="0"/>
              </a:rPr>
              <a:t>::move()</a:t>
            </a:r>
            <a:r>
              <a:rPr lang="zh-CN" altLang="en-US" sz="2000" b="1" dirty="0">
                <a:solidFill>
                  <a:srgbClr val="FF0000"/>
                </a:solidFill>
                <a:latin typeface="Times New Roman" pitchFamily="18" charset="0"/>
                <a:ea typeface="STKaiti" charset="-122"/>
                <a:cs typeface="Times New Roman" pitchFamily="18" charset="0"/>
              </a:rPr>
              <a:t>本身不触发析构，</a:t>
            </a:r>
            <a:endParaRPr lang="en-US" altLang="zh-CN" sz="2000" b="1" dirty="0">
              <a:solidFill>
                <a:srgbClr val="FF0000"/>
              </a:solidFill>
              <a:latin typeface="Times New Roman" pitchFamily="18" charset="0"/>
              <a:ea typeface="STKaiti" charset="-122"/>
              <a:cs typeface="Times New Roman" pitchFamily="18" charset="0"/>
            </a:endParaRPr>
          </a:p>
          <a:p>
            <a:r>
              <a:rPr lang="zh-CN" altLang="en-US" sz="2000" b="1" dirty="0">
                <a:solidFill>
                  <a:srgbClr val="FF0000"/>
                </a:solidFill>
                <a:latin typeface="Times New Roman" pitchFamily="18" charset="0"/>
                <a:ea typeface="STKaiti" charset="-122"/>
                <a:cs typeface="Times New Roman" pitchFamily="18" charset="0"/>
              </a:rPr>
              <a:t>因而</a:t>
            </a:r>
            <a:r>
              <a:rPr lang="en-US" altLang="zh-CN" sz="2000" b="1" dirty="0">
                <a:solidFill>
                  <a:srgbClr val="FF0000"/>
                </a:solidFill>
                <a:latin typeface="Times New Roman" pitchFamily="18" charset="0"/>
                <a:ea typeface="STKaiti" charset="-122"/>
                <a:cs typeface="Times New Roman" pitchFamily="18" charset="0"/>
              </a:rPr>
              <a:t>F()</a:t>
            </a:r>
            <a:r>
              <a:rPr lang="zh-CN" altLang="en-US" sz="2000" b="1" dirty="0">
                <a:solidFill>
                  <a:srgbClr val="FF0000"/>
                </a:solidFill>
                <a:latin typeface="Times New Roman" pitchFamily="18" charset="0"/>
                <a:ea typeface="STKaiti" charset="-122"/>
                <a:cs typeface="Times New Roman" pitchFamily="18" charset="0"/>
              </a:rPr>
              <a:t>函数结束直接析构临时对象</a:t>
            </a:r>
            <a:r>
              <a:rPr lang="en-US" altLang="zh-CN" sz="2000" b="1" dirty="0">
                <a:solidFill>
                  <a:srgbClr val="FF0000"/>
                </a:solidFill>
                <a:latin typeface="Times New Roman" pitchFamily="18" charset="0"/>
                <a:ea typeface="STKaiti" charset="-122"/>
                <a:cs typeface="Times New Roman" pitchFamily="18" charset="0"/>
              </a:rPr>
              <a:t>b</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0x7f9d10c02a10						</a:t>
            </a:r>
          </a:p>
          <a:p>
            <a:r>
              <a:rPr lang="en-US" altLang="zh-CN" sz="2000" b="1" dirty="0">
                <a:solidFill>
                  <a:srgbClr val="FF0000"/>
                </a:solidFill>
                <a:latin typeface="Times New Roman" pitchFamily="18" charset="0"/>
                <a:ea typeface="STKaiti" charset="-122"/>
                <a:cs typeface="Times New Roman" pitchFamily="18" charset="0"/>
              </a:rPr>
              <a:t>return 0</a:t>
            </a:r>
            <a:r>
              <a:rPr lang="zh-CN" altLang="en-US" sz="2000" b="1" dirty="0">
                <a:solidFill>
                  <a:srgbClr val="FF0000"/>
                </a:solidFill>
                <a:latin typeface="Times New Roman" pitchFamily="18" charset="0"/>
                <a:ea typeface="STKaiti" charset="-122"/>
                <a:cs typeface="Times New Roman" pitchFamily="18" charset="0"/>
              </a:rPr>
              <a:t>后析构</a:t>
            </a:r>
            <a:r>
              <a:rPr lang="en-US" altLang="zh-CN" sz="2000" b="1" dirty="0">
                <a:solidFill>
                  <a:srgbClr val="FF0000"/>
                </a:solidFill>
                <a:latin typeface="Times New Roman" pitchFamily="18" charset="0"/>
                <a:ea typeface="STKaiti" charset="-122"/>
                <a:cs typeface="Times New Roman" pitchFamily="18" charset="0"/>
              </a:rPr>
              <a:t>a</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0x7f9d10c02a00						</a:t>
            </a:r>
          </a:p>
        </p:txBody>
      </p:sp>
      <p:sp>
        <p:nvSpPr>
          <p:cNvPr id="8" name="矩形 7">
            <a:extLst>
              <a:ext uri="{FF2B5EF4-FFF2-40B4-BE49-F238E27FC236}">
                <a16:creationId xmlns:a16="http://schemas.microsoft.com/office/drawing/2014/main" xmlns="" id="{755F8D4A-FC3D-D54F-AFE6-3847B561D4A5}"/>
              </a:ext>
            </a:extLst>
          </p:cNvPr>
          <p:cNvSpPr/>
          <p:nvPr/>
        </p:nvSpPr>
        <p:spPr>
          <a:xfrm>
            <a:off x="5148064" y="607333"/>
            <a:ext cx="4320481" cy="3170099"/>
          </a:xfrm>
          <a:prstGeom prst="rect">
            <a:avLst/>
          </a:prstGeom>
        </p:spPr>
        <p:txBody>
          <a:bodyPr wrap="square">
            <a:spAutoFit/>
          </a:bodyPr>
          <a:lstStyle/>
          <a:p>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Test&amp; F(</a:t>
            </a:r>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Test&amp; a){</a:t>
            </a:r>
          </a:p>
          <a:p>
            <a:r>
              <a:rPr lang="en-US" altLang="zh-CN" sz="2000" dirty="0">
                <a:latin typeface="Times New Roman" pitchFamily="18" charset="0"/>
                <a:ea typeface="STKaiti" charset="-122"/>
                <a:cs typeface="Times New Roman" pitchFamily="18" charset="0"/>
              </a:rPr>
              <a:t>    Test b = a;</a:t>
            </a:r>
          </a:p>
          <a:p>
            <a:r>
              <a:rPr lang="en-US" altLang="zh-CN" sz="2000" dirty="0">
                <a:latin typeface="Times New Roman" pitchFamily="18" charset="0"/>
                <a:ea typeface="STKaiti" charset="-122"/>
                <a:cs typeface="Times New Roman" pitchFamily="18" charset="0"/>
              </a:rPr>
              <a:t>    return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::move(b);</a:t>
            </a:r>
          </a:p>
          <a:p>
            <a:r>
              <a:rPr lang="en-US" altLang="zh-CN" sz="2000" dirty="0">
                <a:latin typeface="Times New Roman" pitchFamily="18" charset="0"/>
                <a:ea typeface="STKaiti" charset="-122"/>
                <a:cs typeface="Times New Roman" pitchFamily="18" charset="0"/>
              </a:rPr>
              <a:t>}</a:t>
            </a:r>
          </a:p>
          <a:p>
            <a:endParaRPr lang="en-US" altLang="zh-CN" sz="2000" dirty="0">
              <a:latin typeface="Times New Roman" pitchFamily="18" charset="0"/>
              <a:ea typeface="STKaiti" charset="-122"/>
              <a:cs typeface="Times New Roman" pitchFamily="18" charset="0"/>
            </a:endParaRP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 {</a:t>
            </a:r>
          </a:p>
          <a:p>
            <a:r>
              <a:rPr lang="en-US" altLang="zh-CN" sz="2000" dirty="0">
                <a:latin typeface="Times New Roman" pitchFamily="18" charset="0"/>
                <a:ea typeface="STKaiti" charset="-122"/>
                <a:cs typeface="Times New Roman" pitchFamily="18" charset="0"/>
              </a:rPr>
              <a:t>    Test a;</a:t>
            </a:r>
          </a:p>
          <a:p>
            <a:r>
              <a:rPr lang="en-US" altLang="zh-CN" sz="2000" dirty="0">
                <a:latin typeface="Times New Roman" pitchFamily="18" charset="0"/>
                <a:ea typeface="STKaiti" charset="-122"/>
                <a:cs typeface="Times New Roman" pitchFamily="18" charset="0"/>
              </a:rPr>
              <a:t>    </a:t>
            </a:r>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 &amp;A = F(</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::move(a));</a:t>
            </a:r>
          </a:p>
          <a:p>
            <a:r>
              <a:rPr lang="en-US" altLang="zh-CN" sz="2000" dirty="0">
                <a:latin typeface="Times New Roman" pitchFamily="18" charset="0"/>
                <a:ea typeface="STKaiti" charset="-122"/>
                <a:cs typeface="Times New Roman" pitchFamily="18" charset="0"/>
              </a:rPr>
              <a:t>    return 0;</a:t>
            </a:r>
          </a:p>
          <a:p>
            <a:r>
              <a:rPr lang="en-US" altLang="zh-CN" sz="2000" dirty="0">
                <a:latin typeface="Times New Roman" pitchFamily="18" charset="0"/>
                <a:ea typeface="STKaiti" charset="-122"/>
                <a:cs typeface="Times New Roman" pitchFamily="18" charset="0"/>
              </a:rPr>
              <a:t>}</a:t>
            </a:r>
          </a:p>
        </p:txBody>
      </p:sp>
      <p:cxnSp>
        <p:nvCxnSpPr>
          <p:cNvPr id="9" name="直接连接符 13">
            <a:extLst>
              <a:ext uri="{FF2B5EF4-FFF2-40B4-BE49-F238E27FC236}">
                <a16:creationId xmlns:a16="http://schemas.microsoft.com/office/drawing/2014/main" xmlns="" id="{250E7268-5717-AA4F-9F2A-697140B0F974}"/>
              </a:ext>
            </a:extLst>
          </p:cNvPr>
          <p:cNvCxnSpPr>
            <a:cxnSpLocks/>
          </p:cNvCxnSpPr>
          <p:nvPr/>
        </p:nvCxnSpPr>
        <p:spPr>
          <a:xfrm>
            <a:off x="4932040" y="772989"/>
            <a:ext cx="0" cy="2880320"/>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582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第二次作业</a:t>
            </a:r>
            <a:r>
              <a:rPr kumimoji="1" lang="en-US" altLang="zh-CN" b="1" dirty="0">
                <a:latin typeface="微软雅黑" panose="020B0503020204020204" pitchFamily="34" charset="-122"/>
                <a:ea typeface="微软雅黑" panose="020B0503020204020204" pitchFamily="34" charset="-122"/>
              </a:rPr>
              <a:t>B</a:t>
            </a:r>
            <a:r>
              <a:rPr kumimoji="1" lang="zh-CN" altLang="en-US" b="1" dirty="0">
                <a:latin typeface="微软雅黑" panose="020B0503020204020204" pitchFamily="34" charset="-122"/>
                <a:ea typeface="微软雅黑" panose="020B0503020204020204" pitchFamily="34" charset="-122"/>
              </a:rPr>
              <a:t>题</a:t>
            </a:r>
            <a:endParaRPr kumimoji="1"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87</a:t>
            </a:fld>
            <a:endParaRPr lang="en-US" altLang="zh-CN" dirty="0"/>
          </a:p>
        </p:txBody>
      </p:sp>
      <p:sp>
        <p:nvSpPr>
          <p:cNvPr id="7" name="矩形 6">
            <a:extLst>
              <a:ext uri="{FF2B5EF4-FFF2-40B4-BE49-F238E27FC236}">
                <a16:creationId xmlns:a16="http://schemas.microsoft.com/office/drawing/2014/main" xmlns="" id="{9FEA1F16-F9E8-F945-90C8-17CC9E4B5C9A}"/>
              </a:ext>
            </a:extLst>
          </p:cNvPr>
          <p:cNvSpPr/>
          <p:nvPr/>
        </p:nvSpPr>
        <p:spPr>
          <a:xfrm>
            <a:off x="232266" y="1081455"/>
            <a:ext cx="9380294" cy="5632311"/>
          </a:xfrm>
          <a:prstGeom prst="rect">
            <a:avLst/>
          </a:prstGeom>
        </p:spPr>
        <p:txBody>
          <a:bodyPr wrap="square">
            <a:spAutoFit/>
          </a:bodyPr>
          <a:lstStyle/>
          <a:p>
            <a:r>
              <a:rPr lang="en-US" altLang="zh-CN" sz="2000" b="1" dirty="0">
                <a:solidFill>
                  <a:srgbClr val="FF0000"/>
                </a:solidFill>
                <a:latin typeface="Times New Roman" pitchFamily="18" charset="0"/>
                <a:ea typeface="STKaiti" charset="-122"/>
                <a:cs typeface="Times New Roman" pitchFamily="18" charset="0"/>
              </a:rPr>
              <a:t>F(1)</a:t>
            </a:r>
            <a:r>
              <a:rPr lang="zh-CN" altLang="en-US" sz="2000" b="1" dirty="0">
                <a:solidFill>
                  <a:srgbClr val="FF0000"/>
                </a:solidFill>
                <a:latin typeface="Times New Roman" pitchFamily="18" charset="0"/>
                <a:ea typeface="STKaiti" charset="-122"/>
                <a:cs typeface="Times New Roman" pitchFamily="18" charset="0"/>
              </a:rPr>
              <a:t>创建</a:t>
            </a:r>
            <a:r>
              <a:rPr lang="en-US" altLang="zh-CN" sz="2000" b="1" dirty="0">
                <a:solidFill>
                  <a:srgbClr val="FF0000"/>
                </a:solidFill>
                <a:latin typeface="Times New Roman" pitchFamily="18" charset="0"/>
                <a:ea typeface="STKaiti" charset="-122"/>
                <a:cs typeface="Times New Roman" pitchFamily="18" charset="0"/>
              </a:rPr>
              <a:t>1</a:t>
            </a:r>
            <a:r>
              <a:rPr lang="zh-CN" altLang="en-US" sz="2000" b="1" dirty="0">
                <a:solidFill>
                  <a:srgbClr val="FF0000"/>
                </a:solidFill>
                <a:latin typeface="Times New Roman" pitchFamily="18" charset="0"/>
                <a:ea typeface="STKaiti" charset="-122"/>
                <a:cs typeface="Times New Roman" pitchFamily="18" charset="0"/>
              </a:rPr>
              <a:t>对应对的对象，地址为</a:t>
            </a:r>
            <a:r>
              <a:rPr lang="en-US" altLang="zh-CN" sz="2000" b="1" dirty="0">
                <a:solidFill>
                  <a:srgbClr val="FF0000"/>
                </a:solidFill>
                <a:latin typeface="Times New Roman" pitchFamily="18" charset="0"/>
                <a:ea typeface="STKaiti" charset="-122"/>
                <a:cs typeface="Times New Roman" pitchFamily="18" charset="0"/>
              </a:rPr>
              <a:t>0x7f9532402a00</a:t>
            </a:r>
          </a:p>
          <a:p>
            <a:r>
              <a:rPr lang="en-US" altLang="zh-CN" sz="2000" dirty="0">
                <a:latin typeface="Times New Roman" pitchFamily="18" charset="0"/>
                <a:ea typeface="STKaiti" charset="-122"/>
                <a:cs typeface="Times New Roman" pitchFamily="18" charset="0"/>
              </a:rPr>
              <a:t>Test(</a:t>
            </a:r>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0x7f9532402a00					</a:t>
            </a:r>
          </a:p>
          <a:p>
            <a:r>
              <a:rPr lang="en-US" altLang="zh-CN" sz="2000" b="1" dirty="0">
                <a:solidFill>
                  <a:srgbClr val="FF0000"/>
                </a:solidFill>
                <a:latin typeface="Times New Roman" pitchFamily="18" charset="0"/>
                <a:ea typeface="STKaiti" charset="-122"/>
                <a:cs typeface="Times New Roman" pitchFamily="18" charset="0"/>
              </a:rPr>
              <a:t>Test b = </a:t>
            </a:r>
            <a:r>
              <a:rPr lang="en-US" altLang="zh-CN" sz="2000" b="1" dirty="0" err="1">
                <a:solidFill>
                  <a:srgbClr val="FF0000"/>
                </a:solidFill>
                <a:latin typeface="Times New Roman" pitchFamily="18" charset="0"/>
                <a:ea typeface="STKaiti" charset="-122"/>
                <a:cs typeface="Times New Roman" pitchFamily="18" charset="0"/>
              </a:rPr>
              <a:t>std</a:t>
            </a:r>
            <a:r>
              <a:rPr lang="en-US" altLang="zh-CN" sz="2000" b="1" dirty="0">
                <a:solidFill>
                  <a:srgbClr val="FF0000"/>
                </a:solidFill>
                <a:latin typeface="Times New Roman" pitchFamily="18" charset="0"/>
                <a:ea typeface="STKaiti" charset="-122"/>
                <a:cs typeface="Times New Roman" pitchFamily="18" charset="0"/>
              </a:rPr>
              <a:t>::move(a)</a:t>
            </a:r>
            <a:r>
              <a:rPr lang="zh-CN" altLang="en-US" sz="2000" b="1" dirty="0">
                <a:solidFill>
                  <a:srgbClr val="FF0000"/>
                </a:solidFill>
                <a:latin typeface="Times New Roman" pitchFamily="18" charset="0"/>
                <a:ea typeface="STKaiti" charset="-122"/>
                <a:cs typeface="Times New Roman" pitchFamily="18" charset="0"/>
              </a:rPr>
              <a:t>调用拷贝构造函数，</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的地址为</a:t>
            </a:r>
            <a:r>
              <a:rPr lang="en-US" altLang="zh-CN" sz="2000" b="1" dirty="0">
                <a:solidFill>
                  <a:srgbClr val="FF0000"/>
                </a:solidFill>
                <a:latin typeface="Times New Roman" pitchFamily="18" charset="0"/>
                <a:ea typeface="STKaiti" charset="-122"/>
                <a:cs typeface="Times New Roman" pitchFamily="18" charset="0"/>
              </a:rPr>
              <a:t>0x7f9532402a10</a:t>
            </a:r>
          </a:p>
          <a:p>
            <a:r>
              <a:rPr lang="en-US" altLang="zh-CN" sz="2000" dirty="0">
                <a:latin typeface="Times New Roman" pitchFamily="18" charset="0"/>
                <a:ea typeface="STKaiti" charset="-122"/>
                <a:cs typeface="Times New Roman" pitchFamily="18" charset="0"/>
              </a:rPr>
              <a:t>Test(</a:t>
            </a:r>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0x7f9532402a10	</a:t>
            </a:r>
          </a:p>
          <a:p>
            <a:r>
              <a:rPr lang="en-US" altLang="zh-CN" sz="2000" b="1" dirty="0">
                <a:solidFill>
                  <a:srgbClr val="FF0000"/>
                </a:solidFill>
                <a:latin typeface="Times New Roman" pitchFamily="18" charset="0"/>
                <a:ea typeface="STKaiti" charset="-122"/>
                <a:cs typeface="Times New Roman" pitchFamily="18" charset="0"/>
              </a:rPr>
              <a:t>return b;</a:t>
            </a:r>
            <a:r>
              <a:rPr lang="zh-CN" altLang="en-US" sz="2000" b="1" dirty="0">
                <a:solidFill>
                  <a:srgbClr val="FF0000"/>
                </a:solidFill>
                <a:latin typeface="Times New Roman" pitchFamily="18" charset="0"/>
                <a:ea typeface="STKaiti" charset="-122"/>
                <a:cs typeface="Times New Roman" pitchFamily="18" charset="0"/>
              </a:rPr>
              <a:t>调用移动拷贝构造函数将</a:t>
            </a:r>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的指针交接给</a:t>
            </a:r>
            <a:r>
              <a:rPr lang="en-US" altLang="zh-CN" sz="2000" b="1" dirty="0">
                <a:solidFill>
                  <a:srgbClr val="FF0000"/>
                </a:solidFill>
                <a:latin typeface="Times New Roman" pitchFamily="18" charset="0"/>
                <a:ea typeface="STKaiti" charset="-122"/>
                <a:cs typeface="Times New Roman" pitchFamily="18" charset="0"/>
              </a:rPr>
              <a:t>_</a:t>
            </a:r>
            <a:r>
              <a:rPr lang="zh-CN" altLang="en-US" sz="2000" b="1" dirty="0">
                <a:solidFill>
                  <a:srgbClr val="FF0000"/>
                </a:solidFill>
                <a:latin typeface="Times New Roman" pitchFamily="18" charset="0"/>
                <a:ea typeface="STKaiti" charset="-122"/>
                <a:cs typeface="Times New Roman" pitchFamily="18" charset="0"/>
              </a:rPr>
              <a:t>，</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的指针变为</a:t>
            </a:r>
            <a:r>
              <a:rPr lang="en-US" altLang="zh-CN" sz="2000" b="1" dirty="0" err="1">
                <a:solidFill>
                  <a:srgbClr val="FF0000"/>
                </a:solidFill>
                <a:latin typeface="Times New Roman" pitchFamily="18" charset="0"/>
                <a:ea typeface="STKaiti" charset="-122"/>
                <a:cs typeface="Times New Roman" pitchFamily="18" charset="0"/>
              </a:rPr>
              <a:t>nullptr</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Test(Test&amp;&amp;)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0x7f9532402a10			</a:t>
            </a:r>
          </a:p>
          <a:p>
            <a:r>
              <a:rPr lang="zh-CN" altLang="en-US" sz="2000" b="1" dirty="0">
                <a:solidFill>
                  <a:srgbClr val="FF0000"/>
                </a:solidFill>
                <a:latin typeface="Times New Roman" pitchFamily="18" charset="0"/>
                <a:ea typeface="STKaiti" charset="-122"/>
                <a:cs typeface="Times New Roman" pitchFamily="18" charset="0"/>
              </a:rPr>
              <a:t>析构</a:t>
            </a:r>
            <a:r>
              <a:rPr lang="en-US" altLang="zh-CN" sz="2000" b="1" dirty="0">
                <a:solidFill>
                  <a:srgbClr val="FF0000"/>
                </a:solidFill>
                <a:latin typeface="Times New Roman" pitchFamily="18" charset="0"/>
                <a:ea typeface="STKaiti" charset="-122"/>
                <a:cs typeface="Times New Roman" pitchFamily="18" charset="0"/>
              </a:rPr>
              <a:t>b</a:t>
            </a:r>
            <a:r>
              <a:rPr lang="zh-CN" altLang="en-US" sz="2000" b="1" dirty="0">
                <a:solidFill>
                  <a:srgbClr val="FF0000"/>
                </a:solidFill>
                <a:latin typeface="Times New Roman" pitchFamily="18" charset="0"/>
                <a:ea typeface="STKaiti" charset="-122"/>
                <a:cs typeface="Times New Roman" pitchFamily="18" charset="0"/>
              </a:rPr>
              <a:t>，因为指针已经被设置为</a:t>
            </a:r>
            <a:r>
              <a:rPr lang="en-US" altLang="zh-CN" sz="2000" b="1" dirty="0" err="1">
                <a:solidFill>
                  <a:srgbClr val="FF0000"/>
                </a:solidFill>
                <a:latin typeface="Times New Roman" pitchFamily="18" charset="0"/>
                <a:ea typeface="STKaiti" charset="-122"/>
                <a:cs typeface="Times New Roman" pitchFamily="18" charset="0"/>
              </a:rPr>
              <a:t>nullptr</a:t>
            </a:r>
            <a:r>
              <a:rPr lang="zh-CN" altLang="en-US" sz="2000" b="1" dirty="0">
                <a:solidFill>
                  <a:srgbClr val="FF0000"/>
                </a:solidFill>
                <a:latin typeface="Times New Roman" pitchFamily="18" charset="0"/>
                <a:ea typeface="STKaiti" charset="-122"/>
                <a:cs typeface="Times New Roman" pitchFamily="18" charset="0"/>
              </a:rPr>
              <a:t>，所以输出的是</a:t>
            </a:r>
            <a:r>
              <a:rPr lang="en-US" altLang="zh-CN" sz="2000" b="1" dirty="0">
                <a:solidFill>
                  <a:srgbClr val="FF0000"/>
                </a:solidFill>
                <a:latin typeface="Times New Roman" pitchFamily="18" charset="0"/>
                <a:ea typeface="STKaiti" charset="-122"/>
                <a:cs typeface="Times New Roman" pitchFamily="18" charset="0"/>
              </a:rPr>
              <a:t>0x0</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0x0                                </a:t>
            </a:r>
          </a:p>
          <a:p>
            <a:r>
              <a:rPr lang="en-US" altLang="zh-CN" sz="2000" b="1" dirty="0">
                <a:solidFill>
                  <a:srgbClr val="FF0000"/>
                </a:solidFill>
                <a:latin typeface="Times New Roman" pitchFamily="18" charset="0"/>
                <a:ea typeface="STKaiti" charset="-122"/>
                <a:cs typeface="Times New Roman" pitchFamily="18" charset="0"/>
              </a:rPr>
              <a:t>Test A = F(1)</a:t>
            </a:r>
            <a:r>
              <a:rPr lang="zh-CN" altLang="en-US" sz="2000" b="1" dirty="0">
                <a:solidFill>
                  <a:srgbClr val="FF0000"/>
                </a:solidFill>
                <a:latin typeface="Times New Roman" pitchFamily="18" charset="0"/>
                <a:ea typeface="STKaiti" charset="-122"/>
                <a:cs typeface="Times New Roman" pitchFamily="18" charset="0"/>
              </a:rPr>
              <a:t>会调用移动构造函数将</a:t>
            </a:r>
            <a:r>
              <a:rPr lang="en-US" altLang="zh-CN" sz="2000" b="1" dirty="0">
                <a:solidFill>
                  <a:srgbClr val="FF0000"/>
                </a:solidFill>
                <a:latin typeface="Times New Roman" pitchFamily="18" charset="0"/>
                <a:ea typeface="STKaiti" charset="-122"/>
                <a:cs typeface="Times New Roman" pitchFamily="18" charset="0"/>
              </a:rPr>
              <a:t>_</a:t>
            </a:r>
            <a:r>
              <a:rPr lang="zh-CN" altLang="en-US" sz="2000" b="1" dirty="0">
                <a:solidFill>
                  <a:srgbClr val="FF0000"/>
                </a:solidFill>
                <a:latin typeface="Times New Roman" pitchFamily="18" charset="0"/>
                <a:ea typeface="STKaiti" charset="-122"/>
                <a:cs typeface="Times New Roman" pitchFamily="18" charset="0"/>
              </a:rPr>
              <a:t>内容交接给</a:t>
            </a:r>
            <a:r>
              <a:rPr lang="en-US" altLang="zh-CN" sz="2000" b="1" dirty="0">
                <a:solidFill>
                  <a:srgbClr val="FF0000"/>
                </a:solidFill>
                <a:latin typeface="Times New Roman" pitchFamily="18" charset="0"/>
                <a:ea typeface="STKaiti" charset="-122"/>
                <a:cs typeface="Times New Roman" pitchFamily="18" charset="0"/>
              </a:rPr>
              <a:t>A</a:t>
            </a:r>
            <a:r>
              <a:rPr lang="zh-CN" altLang="en-US" sz="2000" b="1" dirty="0">
                <a:solidFill>
                  <a:srgbClr val="FF0000"/>
                </a:solidFill>
                <a:latin typeface="Times New Roman" pitchFamily="18" charset="0"/>
                <a:ea typeface="STKaiti" charset="-122"/>
                <a:cs typeface="Times New Roman" pitchFamily="18" charset="0"/>
              </a:rPr>
              <a:t>，</a:t>
            </a:r>
            <a:r>
              <a:rPr lang="en-US" altLang="zh-CN" sz="2000" b="1" dirty="0">
                <a:solidFill>
                  <a:srgbClr val="FF0000"/>
                </a:solidFill>
                <a:latin typeface="Times New Roman" pitchFamily="18" charset="0"/>
                <a:ea typeface="STKaiti" charset="-122"/>
                <a:cs typeface="Times New Roman" pitchFamily="18" charset="0"/>
              </a:rPr>
              <a:t>_</a:t>
            </a:r>
            <a:r>
              <a:rPr lang="zh-CN" altLang="en-US" sz="2000" b="1" dirty="0">
                <a:solidFill>
                  <a:srgbClr val="FF0000"/>
                </a:solidFill>
                <a:latin typeface="Times New Roman" pitchFamily="18" charset="0"/>
                <a:ea typeface="STKaiti" charset="-122"/>
                <a:cs typeface="Times New Roman" pitchFamily="18" charset="0"/>
              </a:rPr>
              <a:t>的指针变为</a:t>
            </a:r>
            <a:r>
              <a:rPr lang="en-US" altLang="zh-CN" sz="2000" b="1" dirty="0" err="1">
                <a:solidFill>
                  <a:srgbClr val="FF0000"/>
                </a:solidFill>
                <a:latin typeface="Times New Roman" pitchFamily="18" charset="0"/>
                <a:ea typeface="STKaiti" charset="-122"/>
                <a:cs typeface="Times New Roman" pitchFamily="18" charset="0"/>
              </a:rPr>
              <a:t>nullptr</a:t>
            </a:r>
            <a:endParaRPr lang="en-US" altLang="zh-CN" sz="2000" b="1" dirty="0">
              <a:solidFill>
                <a:srgbClr val="FF0000"/>
              </a:solidFill>
              <a:latin typeface="Times New Roman" pitchFamily="18" charset="0"/>
              <a:ea typeface="STKaiti" charset="-122"/>
              <a:cs typeface="Times New Roman" pitchFamily="18" charset="0"/>
            </a:endParaRPr>
          </a:p>
          <a:p>
            <a:r>
              <a:rPr lang="en-US" altLang="zh-CN" sz="2000" dirty="0">
                <a:latin typeface="Times New Roman" pitchFamily="18" charset="0"/>
                <a:ea typeface="STKaiti" charset="-122"/>
                <a:cs typeface="Times New Roman" pitchFamily="18" charset="0"/>
              </a:rPr>
              <a:t>Test(Test&amp;&amp;) called.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0x7f9532402a10         </a:t>
            </a:r>
          </a:p>
          <a:p>
            <a:r>
              <a:rPr lang="en-US" altLang="zh-CN" sz="2000" b="1" dirty="0">
                <a:solidFill>
                  <a:srgbClr val="FF0000"/>
                </a:solidFill>
                <a:latin typeface="Times New Roman" pitchFamily="18" charset="0"/>
                <a:ea typeface="STKaiti" charset="-122"/>
                <a:cs typeface="Times New Roman" pitchFamily="18" charset="0"/>
              </a:rPr>
              <a:t>_</a:t>
            </a:r>
            <a:r>
              <a:rPr lang="zh-CN" altLang="en-US" sz="2000" b="1" dirty="0">
                <a:solidFill>
                  <a:srgbClr val="FF0000"/>
                </a:solidFill>
                <a:latin typeface="Times New Roman" pitchFamily="18" charset="0"/>
                <a:ea typeface="STKaiti" charset="-122"/>
                <a:cs typeface="Times New Roman" pitchFamily="18" charset="0"/>
              </a:rPr>
              <a:t>析构，</a:t>
            </a:r>
            <a:r>
              <a:rPr lang="en-US" altLang="zh-CN" sz="2000" b="1" dirty="0">
                <a:solidFill>
                  <a:srgbClr val="FF0000"/>
                </a:solidFill>
                <a:latin typeface="Times New Roman" pitchFamily="18" charset="0"/>
                <a:ea typeface="STKaiti" charset="-122"/>
                <a:cs typeface="Times New Roman" pitchFamily="18" charset="0"/>
              </a:rPr>
              <a:t>Test A = F(1)</a:t>
            </a:r>
            <a:r>
              <a:rPr lang="zh-CN" altLang="en-US" sz="2000" b="1" dirty="0">
                <a:solidFill>
                  <a:srgbClr val="FF0000"/>
                </a:solidFill>
                <a:latin typeface="Times New Roman" pitchFamily="18" charset="0"/>
                <a:ea typeface="STKaiti" charset="-122"/>
                <a:cs typeface="Times New Roman" pitchFamily="18" charset="0"/>
              </a:rPr>
              <a:t>完成</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0x0                                </a:t>
            </a:r>
          </a:p>
          <a:p>
            <a:r>
              <a:rPr lang="zh-CN" altLang="en-US" sz="2000" b="1" dirty="0">
                <a:solidFill>
                  <a:srgbClr val="FF0000"/>
                </a:solidFill>
                <a:latin typeface="Times New Roman" pitchFamily="18" charset="0"/>
                <a:ea typeface="STKaiti" charset="-122"/>
                <a:cs typeface="Times New Roman" pitchFamily="18" charset="0"/>
              </a:rPr>
              <a:t>析构</a:t>
            </a:r>
            <a:r>
              <a:rPr lang="en-US" altLang="zh-CN" sz="2000" b="1" dirty="0">
                <a:solidFill>
                  <a:srgbClr val="FF0000"/>
                </a:solidFill>
                <a:latin typeface="Times New Roman" pitchFamily="18" charset="0"/>
                <a:ea typeface="STKaiti" charset="-122"/>
                <a:cs typeface="Times New Roman" pitchFamily="18" charset="0"/>
              </a:rPr>
              <a:t>F(1)</a:t>
            </a:r>
            <a:r>
              <a:rPr lang="zh-CN" altLang="en-US" sz="2000" b="1" dirty="0">
                <a:solidFill>
                  <a:srgbClr val="FF0000"/>
                </a:solidFill>
                <a:latin typeface="Times New Roman" pitchFamily="18" charset="0"/>
                <a:ea typeface="STKaiti" charset="-122"/>
                <a:cs typeface="Times New Roman" pitchFamily="18" charset="0"/>
              </a:rPr>
              <a:t>创建的对象</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0x7f9532402a00          </a:t>
            </a:r>
            <a:r>
              <a:rPr lang="en-US" altLang="zh-CN" sz="2000" b="1" dirty="0">
                <a:solidFill>
                  <a:srgbClr val="FF0000"/>
                </a:solidFill>
                <a:latin typeface="Times New Roman" pitchFamily="18" charset="0"/>
                <a:ea typeface="STKaiti" charset="-122"/>
                <a:cs typeface="Times New Roman" pitchFamily="18" charset="0"/>
              </a:rPr>
              <a:t>           </a:t>
            </a:r>
          </a:p>
          <a:p>
            <a:r>
              <a:rPr lang="en-US" altLang="zh-CN" sz="2000" b="1" dirty="0">
                <a:solidFill>
                  <a:srgbClr val="FF0000"/>
                </a:solidFill>
                <a:latin typeface="Times New Roman" pitchFamily="18" charset="0"/>
                <a:ea typeface="STKaiti" charset="-122"/>
                <a:cs typeface="Times New Roman" pitchFamily="18" charset="0"/>
              </a:rPr>
              <a:t>return 0</a:t>
            </a:r>
            <a:r>
              <a:rPr lang="zh-CN" altLang="en-US" sz="2000" b="1" dirty="0">
                <a:solidFill>
                  <a:srgbClr val="FF0000"/>
                </a:solidFill>
                <a:latin typeface="Times New Roman" pitchFamily="18" charset="0"/>
                <a:ea typeface="STKaiti" charset="-122"/>
                <a:cs typeface="Times New Roman" pitchFamily="18" charset="0"/>
              </a:rPr>
              <a:t>后析构</a:t>
            </a:r>
            <a:r>
              <a:rPr lang="en-US" altLang="zh-CN" sz="2000" b="1" dirty="0">
                <a:solidFill>
                  <a:srgbClr val="FF0000"/>
                </a:solidFill>
                <a:latin typeface="Times New Roman" pitchFamily="18" charset="0"/>
                <a:ea typeface="STKaiti" charset="-122"/>
                <a:cs typeface="Times New Roman" pitchFamily="18" charset="0"/>
              </a:rPr>
              <a:t>A</a:t>
            </a:r>
          </a:p>
          <a:p>
            <a:r>
              <a:rPr lang="en-US" altLang="zh-CN" sz="2000" dirty="0">
                <a:latin typeface="Times New Roman" pitchFamily="18" charset="0"/>
                <a:ea typeface="STKaiti" charset="-122"/>
                <a:cs typeface="Times New Roman" pitchFamily="18" charset="0"/>
              </a:rPr>
              <a:t>~Test(): this-&gt;</a:t>
            </a:r>
            <a:r>
              <a:rPr lang="en-US" altLang="zh-CN" sz="2000" dirty="0" err="1">
                <a:latin typeface="Times New Roman" pitchFamily="18" charset="0"/>
                <a:ea typeface="STKaiti" charset="-122"/>
                <a:cs typeface="Times New Roman" pitchFamily="18" charset="0"/>
              </a:rPr>
              <a:t>buf</a:t>
            </a:r>
            <a:r>
              <a:rPr lang="en-US" altLang="zh-CN" sz="2000" dirty="0">
                <a:latin typeface="Times New Roman" pitchFamily="18" charset="0"/>
                <a:ea typeface="STKaiti" charset="-122"/>
                <a:cs typeface="Times New Roman" pitchFamily="18" charset="0"/>
              </a:rPr>
              <a:t> @ 0x7f9532402a10</a:t>
            </a:r>
          </a:p>
        </p:txBody>
      </p:sp>
      <p:sp>
        <p:nvSpPr>
          <p:cNvPr id="8" name="矩形 7">
            <a:extLst>
              <a:ext uri="{FF2B5EF4-FFF2-40B4-BE49-F238E27FC236}">
                <a16:creationId xmlns:a16="http://schemas.microsoft.com/office/drawing/2014/main" xmlns="" id="{755F8D4A-FC3D-D54F-AFE6-3847B561D4A5}"/>
              </a:ext>
            </a:extLst>
          </p:cNvPr>
          <p:cNvSpPr/>
          <p:nvPr/>
        </p:nvSpPr>
        <p:spPr>
          <a:xfrm>
            <a:off x="6354938" y="571858"/>
            <a:ext cx="4320481" cy="2554545"/>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Test F(</a:t>
            </a:r>
            <a:r>
              <a:rPr lang="en-US" altLang="zh-CN" sz="2000" dirty="0" err="1">
                <a:latin typeface="Times New Roman" pitchFamily="18" charset="0"/>
                <a:ea typeface="STKaiti" charset="-122"/>
                <a:cs typeface="Times New Roman" pitchFamily="18" charset="0"/>
              </a:rPr>
              <a:t>const</a:t>
            </a:r>
            <a:r>
              <a:rPr lang="en-US" altLang="zh-CN" sz="2000" dirty="0">
                <a:latin typeface="Times New Roman" pitchFamily="18" charset="0"/>
                <a:ea typeface="STKaiti" charset="-122"/>
                <a:cs typeface="Times New Roman" pitchFamily="18" charset="0"/>
              </a:rPr>
              <a:t> Test&amp; a){</a:t>
            </a:r>
          </a:p>
          <a:p>
            <a:r>
              <a:rPr lang="en-US" altLang="zh-CN" sz="2000" dirty="0">
                <a:latin typeface="Times New Roman" pitchFamily="18" charset="0"/>
                <a:ea typeface="STKaiti" charset="-122"/>
                <a:cs typeface="Times New Roman" pitchFamily="18" charset="0"/>
              </a:rPr>
              <a:t>    Test b = </a:t>
            </a:r>
            <a:r>
              <a:rPr lang="en-US" altLang="zh-CN" sz="2000" dirty="0" err="1">
                <a:latin typeface="Times New Roman" pitchFamily="18" charset="0"/>
                <a:ea typeface="STKaiti" charset="-122"/>
                <a:cs typeface="Times New Roman" pitchFamily="18" charset="0"/>
              </a:rPr>
              <a:t>std</a:t>
            </a:r>
            <a:r>
              <a:rPr lang="en-US" altLang="zh-CN" sz="2000" dirty="0">
                <a:latin typeface="Times New Roman" pitchFamily="18" charset="0"/>
                <a:ea typeface="STKaiti" charset="-122"/>
                <a:cs typeface="Times New Roman" pitchFamily="18" charset="0"/>
              </a:rPr>
              <a:t>::move(a); </a:t>
            </a:r>
          </a:p>
          <a:p>
            <a:r>
              <a:rPr lang="en-US" altLang="zh-CN" sz="2000" dirty="0">
                <a:latin typeface="Times New Roman" pitchFamily="18" charset="0"/>
                <a:ea typeface="STKaiti" charset="-122"/>
                <a:cs typeface="Times New Roman" pitchFamily="18" charset="0"/>
              </a:rPr>
              <a:t>    return b;</a:t>
            </a:r>
          </a:p>
          <a:p>
            <a:r>
              <a:rPr lang="en-US" altLang="zh-CN" sz="2000" dirty="0">
                <a:latin typeface="Times New Roman" pitchFamily="18" charset="0"/>
                <a:ea typeface="STKaiti" charset="-122"/>
                <a:cs typeface="Times New Roman" pitchFamily="18" charset="0"/>
              </a:rPr>
              <a:t>}</a:t>
            </a:r>
          </a:p>
          <a:p>
            <a:r>
              <a:rPr lang="en-US" altLang="zh-CN" sz="2000" dirty="0" err="1">
                <a:latin typeface="Times New Roman" pitchFamily="18" charset="0"/>
                <a:ea typeface="STKaiti" charset="-122"/>
                <a:cs typeface="Times New Roman" pitchFamily="18" charset="0"/>
              </a:rPr>
              <a:t>int</a:t>
            </a:r>
            <a:r>
              <a:rPr lang="en-US" altLang="zh-CN" sz="2000" dirty="0">
                <a:latin typeface="Times New Roman" pitchFamily="18" charset="0"/>
                <a:ea typeface="STKaiti" charset="-122"/>
                <a:cs typeface="Times New Roman" pitchFamily="18" charset="0"/>
              </a:rPr>
              <a:t> main(){</a:t>
            </a:r>
          </a:p>
          <a:p>
            <a:r>
              <a:rPr lang="en-US" altLang="zh-CN" sz="2000" dirty="0">
                <a:latin typeface="Times New Roman" pitchFamily="18" charset="0"/>
                <a:ea typeface="STKaiti" charset="-122"/>
                <a:cs typeface="Times New Roman" pitchFamily="18" charset="0"/>
              </a:rPr>
              <a:t>    Test A = F(1);</a:t>
            </a:r>
          </a:p>
          <a:p>
            <a:r>
              <a:rPr lang="en-US" altLang="zh-CN" sz="2000" dirty="0">
                <a:latin typeface="Times New Roman" pitchFamily="18" charset="0"/>
                <a:ea typeface="STKaiti" charset="-122"/>
                <a:cs typeface="Times New Roman" pitchFamily="18" charset="0"/>
              </a:rPr>
              <a:t>    return 0;</a:t>
            </a:r>
          </a:p>
          <a:p>
            <a:r>
              <a:rPr lang="en-US" altLang="zh-CN" sz="2000" dirty="0">
                <a:latin typeface="Times New Roman" pitchFamily="18" charset="0"/>
                <a:ea typeface="STKaiti" charset="-122"/>
                <a:cs typeface="Times New Roman" pitchFamily="18" charset="0"/>
              </a:rPr>
              <a:t>}</a:t>
            </a:r>
          </a:p>
        </p:txBody>
      </p:sp>
      <p:cxnSp>
        <p:nvCxnSpPr>
          <p:cNvPr id="9" name="直接连接符 13">
            <a:extLst>
              <a:ext uri="{FF2B5EF4-FFF2-40B4-BE49-F238E27FC236}">
                <a16:creationId xmlns:a16="http://schemas.microsoft.com/office/drawing/2014/main" xmlns="" id="{250E7268-5717-AA4F-9F2A-697140B0F974}"/>
              </a:ext>
            </a:extLst>
          </p:cNvPr>
          <p:cNvCxnSpPr>
            <a:cxnSpLocks/>
          </p:cNvCxnSpPr>
          <p:nvPr/>
        </p:nvCxnSpPr>
        <p:spPr>
          <a:xfrm>
            <a:off x="6228184" y="476672"/>
            <a:ext cx="0" cy="2880320"/>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7494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第三题作业</a:t>
            </a:r>
            <a:r>
              <a:rPr kumimoji="1" lang="en-US" altLang="zh-CN" b="1" dirty="0" smtClean="0">
                <a:latin typeface="微软雅黑" panose="020B0503020204020204" pitchFamily="34" charset="-122"/>
                <a:ea typeface="微软雅黑" panose="020B0503020204020204" pitchFamily="34" charset="-122"/>
              </a:rPr>
              <a:t>B</a:t>
            </a:r>
            <a:r>
              <a:rPr kumimoji="1" lang="zh-CN" altLang="en-US" b="1" dirty="0" smtClean="0">
                <a:latin typeface="微软雅黑" panose="020B0503020204020204" pitchFamily="34" charset="-122"/>
                <a:ea typeface="微软雅黑" panose="020B0503020204020204" pitchFamily="34" charset="-122"/>
              </a:rPr>
              <a:t>题</a:t>
            </a:r>
            <a:endParaRPr kumimoji="1"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88</a:t>
            </a:fld>
            <a:endParaRPr lang="en-US" altLang="zh-CN" dirty="0"/>
          </a:p>
        </p:txBody>
      </p:sp>
      <p:sp>
        <p:nvSpPr>
          <p:cNvPr id="10" name="矩形 9">
            <a:extLst>
              <a:ext uri="{FF2B5EF4-FFF2-40B4-BE49-F238E27FC236}">
                <a16:creationId xmlns:a16="http://schemas.microsoft.com/office/drawing/2014/main" xmlns="" id="{8275D193-D8E3-4347-B47C-FEF2AD241386}"/>
              </a:ext>
            </a:extLst>
          </p:cNvPr>
          <p:cNvSpPr/>
          <p:nvPr/>
        </p:nvSpPr>
        <p:spPr>
          <a:xfrm>
            <a:off x="251520" y="1412776"/>
            <a:ext cx="2520280" cy="1477328"/>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a = True</a:t>
            </a:r>
          </a:p>
          <a:p>
            <a:r>
              <a:rPr lang="en-US" altLang="zh-CN" dirty="0">
                <a:latin typeface="Times New Roman" pitchFamily="18" charset="0"/>
                <a:ea typeface="STKaiti" charset="-122"/>
                <a:cs typeface="Times New Roman" pitchFamily="18" charset="0"/>
              </a:rPr>
              <a:t>b = False</a:t>
            </a:r>
          </a:p>
          <a:p>
            <a:r>
              <a:rPr lang="en-US" altLang="zh-CN" dirty="0">
                <a:latin typeface="Times New Roman" pitchFamily="18" charset="0"/>
                <a:ea typeface="STKaiti" charset="-122"/>
                <a:cs typeface="Times New Roman" pitchFamily="18" charset="0"/>
              </a:rPr>
              <a:t>c = False</a:t>
            </a:r>
          </a:p>
          <a:p>
            <a:endParaRPr lang="en-US" altLang="zh-CN" dirty="0">
              <a:latin typeface="Times New Roman" pitchFamily="18" charset="0"/>
              <a:ea typeface="STKaiti" charset="-122"/>
              <a:cs typeface="Times New Roman" pitchFamily="18" charset="0"/>
            </a:endParaRPr>
          </a:p>
          <a:p>
            <a:r>
              <a:rPr lang="en-US" altLang="zh-CN" dirty="0">
                <a:latin typeface="Times New Roman" pitchFamily="18" charset="0"/>
                <a:ea typeface="STKaiti" charset="-122"/>
                <a:cs typeface="Times New Roman" pitchFamily="18" charset="0"/>
              </a:rPr>
              <a:t>print a and not b or not c</a:t>
            </a:r>
          </a:p>
        </p:txBody>
      </p:sp>
      <p:sp>
        <p:nvSpPr>
          <p:cNvPr id="4" name="矩形 3">
            <a:extLst>
              <a:ext uri="{FF2B5EF4-FFF2-40B4-BE49-F238E27FC236}">
                <a16:creationId xmlns:a16="http://schemas.microsoft.com/office/drawing/2014/main" xmlns="" id="{BC2BA39B-93F5-994D-9E53-9FF6249157CF}"/>
              </a:ext>
            </a:extLst>
          </p:cNvPr>
          <p:cNvSpPr/>
          <p:nvPr/>
        </p:nvSpPr>
        <p:spPr>
          <a:xfrm>
            <a:off x="3203848" y="2034973"/>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print</a:t>
            </a:r>
            <a:endParaRPr kumimoji="1" lang="zh-CN" altLang="en-US" dirty="0">
              <a:solidFill>
                <a:schemeClr val="tx1"/>
              </a:solidFill>
            </a:endParaRPr>
          </a:p>
        </p:txBody>
      </p:sp>
      <p:sp>
        <p:nvSpPr>
          <p:cNvPr id="11" name="矩形 10">
            <a:extLst>
              <a:ext uri="{FF2B5EF4-FFF2-40B4-BE49-F238E27FC236}">
                <a16:creationId xmlns:a16="http://schemas.microsoft.com/office/drawing/2014/main" xmlns="" id="{DF42FA46-A3BC-0941-BC60-9177246A7560}"/>
              </a:ext>
            </a:extLst>
          </p:cNvPr>
          <p:cNvSpPr/>
          <p:nvPr/>
        </p:nvSpPr>
        <p:spPr>
          <a:xfrm>
            <a:off x="4283968" y="2034973"/>
            <a:ext cx="1091840" cy="375422"/>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a</a:t>
            </a:r>
            <a:r>
              <a:rPr kumimoji="1" lang="zh-CN" altLang="en-US" dirty="0">
                <a:solidFill>
                  <a:schemeClr val="tx1"/>
                </a:solidFill>
              </a:rPr>
              <a:t> </a:t>
            </a:r>
            <a:r>
              <a:rPr kumimoji="1" lang="en-US" altLang="zh-CN" dirty="0">
                <a:solidFill>
                  <a:schemeClr val="tx1"/>
                </a:solidFill>
              </a:rPr>
              <a:t>(True)</a:t>
            </a:r>
            <a:endParaRPr kumimoji="1" lang="zh-CN" altLang="en-US" dirty="0">
              <a:solidFill>
                <a:schemeClr val="tx1"/>
              </a:solidFill>
            </a:endParaRPr>
          </a:p>
        </p:txBody>
      </p:sp>
      <p:sp>
        <p:nvSpPr>
          <p:cNvPr id="12" name="矩形 11">
            <a:extLst>
              <a:ext uri="{FF2B5EF4-FFF2-40B4-BE49-F238E27FC236}">
                <a16:creationId xmlns:a16="http://schemas.microsoft.com/office/drawing/2014/main" xmlns="" id="{7B7836B2-768A-9646-A00E-C06AC01F1055}"/>
              </a:ext>
            </a:extLst>
          </p:cNvPr>
          <p:cNvSpPr/>
          <p:nvPr/>
        </p:nvSpPr>
        <p:spPr>
          <a:xfrm>
            <a:off x="5991397" y="2034973"/>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print</a:t>
            </a:r>
            <a:endParaRPr kumimoji="1" lang="zh-CN" altLang="en-US" dirty="0">
              <a:solidFill>
                <a:schemeClr val="tx1"/>
              </a:solidFill>
            </a:endParaRPr>
          </a:p>
        </p:txBody>
      </p:sp>
      <p:sp>
        <p:nvSpPr>
          <p:cNvPr id="13" name="矩形 12">
            <a:extLst>
              <a:ext uri="{FF2B5EF4-FFF2-40B4-BE49-F238E27FC236}">
                <a16:creationId xmlns:a16="http://schemas.microsoft.com/office/drawing/2014/main" xmlns="" id="{99029C59-91D3-9147-A562-59FD26980481}"/>
              </a:ext>
            </a:extLst>
          </p:cNvPr>
          <p:cNvSpPr/>
          <p:nvPr/>
        </p:nvSpPr>
        <p:spPr>
          <a:xfrm>
            <a:off x="7071517" y="2034973"/>
            <a:ext cx="1091840" cy="375422"/>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a</a:t>
            </a:r>
            <a:r>
              <a:rPr kumimoji="1" lang="zh-CN" altLang="en-US" dirty="0">
                <a:solidFill>
                  <a:schemeClr val="tx1"/>
                </a:solidFill>
              </a:rPr>
              <a:t> </a:t>
            </a:r>
            <a:r>
              <a:rPr kumimoji="1" lang="en-US" altLang="zh-CN" dirty="0">
                <a:solidFill>
                  <a:schemeClr val="tx1"/>
                </a:solidFill>
              </a:rPr>
              <a:t>(True)</a:t>
            </a:r>
            <a:endParaRPr kumimoji="1" lang="zh-CN" altLang="en-US" dirty="0">
              <a:solidFill>
                <a:schemeClr val="tx1"/>
              </a:solidFill>
            </a:endParaRPr>
          </a:p>
        </p:txBody>
      </p:sp>
      <p:sp>
        <p:nvSpPr>
          <p:cNvPr id="14" name="矩形 13">
            <a:extLst>
              <a:ext uri="{FF2B5EF4-FFF2-40B4-BE49-F238E27FC236}">
                <a16:creationId xmlns:a16="http://schemas.microsoft.com/office/drawing/2014/main" xmlns="" id="{9C6AA17E-BE38-8B4B-B614-A6577FB64112}"/>
              </a:ext>
            </a:extLst>
          </p:cNvPr>
          <p:cNvSpPr/>
          <p:nvPr/>
        </p:nvSpPr>
        <p:spPr>
          <a:xfrm>
            <a:off x="5991397" y="1568581"/>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and</a:t>
            </a:r>
            <a:endParaRPr kumimoji="1" lang="zh-CN" altLang="en-US" dirty="0">
              <a:solidFill>
                <a:schemeClr val="tx1"/>
              </a:solidFill>
            </a:endParaRPr>
          </a:p>
        </p:txBody>
      </p:sp>
      <p:sp>
        <p:nvSpPr>
          <p:cNvPr id="19" name="矩形 18">
            <a:extLst>
              <a:ext uri="{FF2B5EF4-FFF2-40B4-BE49-F238E27FC236}">
                <a16:creationId xmlns:a16="http://schemas.microsoft.com/office/drawing/2014/main" xmlns="" id="{2034F7CD-7FB9-B445-9072-3D93A3251EDF}"/>
              </a:ext>
            </a:extLst>
          </p:cNvPr>
          <p:cNvSpPr/>
          <p:nvPr/>
        </p:nvSpPr>
        <p:spPr>
          <a:xfrm>
            <a:off x="3203848" y="5066664"/>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print</a:t>
            </a:r>
            <a:endParaRPr kumimoji="1" lang="zh-CN" altLang="en-US" dirty="0">
              <a:solidFill>
                <a:schemeClr val="tx1"/>
              </a:solidFill>
            </a:endParaRPr>
          </a:p>
        </p:txBody>
      </p:sp>
      <p:sp>
        <p:nvSpPr>
          <p:cNvPr id="20" name="矩形 19">
            <a:extLst>
              <a:ext uri="{FF2B5EF4-FFF2-40B4-BE49-F238E27FC236}">
                <a16:creationId xmlns:a16="http://schemas.microsoft.com/office/drawing/2014/main" xmlns="" id="{2533CA5C-383F-674F-8384-4560A3AE8C74}"/>
              </a:ext>
            </a:extLst>
          </p:cNvPr>
          <p:cNvSpPr/>
          <p:nvPr/>
        </p:nvSpPr>
        <p:spPr>
          <a:xfrm>
            <a:off x="4283968" y="5066664"/>
            <a:ext cx="1091840" cy="375422"/>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a</a:t>
            </a:r>
            <a:r>
              <a:rPr kumimoji="1" lang="zh-CN" altLang="en-US" dirty="0">
                <a:solidFill>
                  <a:schemeClr val="tx1"/>
                </a:solidFill>
              </a:rPr>
              <a:t> </a:t>
            </a:r>
            <a:r>
              <a:rPr kumimoji="1" lang="en-US" altLang="zh-CN" dirty="0">
                <a:solidFill>
                  <a:schemeClr val="tx1"/>
                </a:solidFill>
              </a:rPr>
              <a:t>(True)</a:t>
            </a:r>
            <a:endParaRPr kumimoji="1" lang="zh-CN" altLang="en-US" dirty="0">
              <a:solidFill>
                <a:schemeClr val="tx1"/>
              </a:solidFill>
            </a:endParaRPr>
          </a:p>
        </p:txBody>
      </p:sp>
      <p:sp>
        <p:nvSpPr>
          <p:cNvPr id="21" name="矩形 20">
            <a:extLst>
              <a:ext uri="{FF2B5EF4-FFF2-40B4-BE49-F238E27FC236}">
                <a16:creationId xmlns:a16="http://schemas.microsoft.com/office/drawing/2014/main" xmlns="" id="{12D26151-3B37-9041-A037-8909502474B2}"/>
              </a:ext>
            </a:extLst>
          </p:cNvPr>
          <p:cNvSpPr/>
          <p:nvPr/>
        </p:nvSpPr>
        <p:spPr>
          <a:xfrm>
            <a:off x="3203848" y="4600272"/>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and</a:t>
            </a:r>
            <a:endParaRPr kumimoji="1" lang="zh-CN" altLang="en-US" dirty="0">
              <a:solidFill>
                <a:schemeClr val="tx1"/>
              </a:solidFill>
            </a:endParaRPr>
          </a:p>
        </p:txBody>
      </p:sp>
      <p:sp>
        <p:nvSpPr>
          <p:cNvPr id="22" name="矩形 21">
            <a:extLst>
              <a:ext uri="{FF2B5EF4-FFF2-40B4-BE49-F238E27FC236}">
                <a16:creationId xmlns:a16="http://schemas.microsoft.com/office/drawing/2014/main" xmlns="" id="{684BCC48-AD9E-D843-A961-4F91C8073356}"/>
              </a:ext>
            </a:extLst>
          </p:cNvPr>
          <p:cNvSpPr/>
          <p:nvPr/>
        </p:nvSpPr>
        <p:spPr>
          <a:xfrm>
            <a:off x="4283968" y="4600272"/>
            <a:ext cx="1091840" cy="375422"/>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b</a:t>
            </a:r>
            <a:r>
              <a:rPr kumimoji="1" lang="zh-CN" altLang="en-US" dirty="0">
                <a:solidFill>
                  <a:schemeClr val="tx1"/>
                </a:solidFill>
              </a:rPr>
              <a:t> </a:t>
            </a:r>
            <a:r>
              <a:rPr kumimoji="1" lang="en-US" altLang="zh-CN" dirty="0">
                <a:solidFill>
                  <a:schemeClr val="tx1"/>
                </a:solidFill>
              </a:rPr>
              <a:t>(False)</a:t>
            </a:r>
            <a:endParaRPr kumimoji="1" lang="zh-CN" altLang="en-US" dirty="0">
              <a:solidFill>
                <a:schemeClr val="tx1"/>
              </a:solidFill>
            </a:endParaRPr>
          </a:p>
        </p:txBody>
      </p:sp>
      <p:sp>
        <p:nvSpPr>
          <p:cNvPr id="23" name="矩形 22">
            <a:extLst>
              <a:ext uri="{FF2B5EF4-FFF2-40B4-BE49-F238E27FC236}">
                <a16:creationId xmlns:a16="http://schemas.microsoft.com/office/drawing/2014/main" xmlns="" id="{A4B656CF-DB45-D84C-95FA-723978A66276}"/>
              </a:ext>
            </a:extLst>
          </p:cNvPr>
          <p:cNvSpPr/>
          <p:nvPr/>
        </p:nvSpPr>
        <p:spPr>
          <a:xfrm>
            <a:off x="3203848" y="4123205"/>
            <a:ext cx="803808" cy="378560"/>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not</a:t>
            </a:r>
            <a:endParaRPr kumimoji="1" lang="zh-CN" altLang="en-US" dirty="0">
              <a:solidFill>
                <a:schemeClr val="tx1"/>
              </a:solidFill>
            </a:endParaRPr>
          </a:p>
        </p:txBody>
      </p:sp>
      <p:cxnSp>
        <p:nvCxnSpPr>
          <p:cNvPr id="24" name="直接连接符 13">
            <a:extLst>
              <a:ext uri="{FF2B5EF4-FFF2-40B4-BE49-F238E27FC236}">
                <a16:creationId xmlns:a16="http://schemas.microsoft.com/office/drawing/2014/main" xmlns="" id="{8D5DEA40-C692-2F47-AD04-E38B6A07716E}"/>
              </a:ext>
            </a:extLst>
          </p:cNvPr>
          <p:cNvCxnSpPr>
            <a:cxnSpLocks/>
          </p:cNvCxnSpPr>
          <p:nvPr/>
        </p:nvCxnSpPr>
        <p:spPr>
          <a:xfrm>
            <a:off x="2771800" y="1081455"/>
            <a:ext cx="0" cy="509923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B08C623-2ED0-7741-B840-B35FD01954CD}"/>
              </a:ext>
            </a:extLst>
          </p:cNvPr>
          <p:cNvSpPr/>
          <p:nvPr/>
        </p:nvSpPr>
        <p:spPr>
          <a:xfrm>
            <a:off x="6029196" y="5066664"/>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print</a:t>
            </a:r>
            <a:endParaRPr kumimoji="1" lang="zh-CN" altLang="en-US" dirty="0">
              <a:solidFill>
                <a:schemeClr val="tx1"/>
              </a:solidFill>
            </a:endParaRPr>
          </a:p>
        </p:txBody>
      </p:sp>
      <p:sp>
        <p:nvSpPr>
          <p:cNvPr id="26" name="矩形 25">
            <a:extLst>
              <a:ext uri="{FF2B5EF4-FFF2-40B4-BE49-F238E27FC236}">
                <a16:creationId xmlns:a16="http://schemas.microsoft.com/office/drawing/2014/main" xmlns="" id="{2B4F2FF2-5F11-E04C-B0F5-0D5F1009C85F}"/>
              </a:ext>
            </a:extLst>
          </p:cNvPr>
          <p:cNvSpPr/>
          <p:nvPr/>
        </p:nvSpPr>
        <p:spPr>
          <a:xfrm>
            <a:off x="7109316" y="5066664"/>
            <a:ext cx="1091840" cy="375422"/>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a</a:t>
            </a:r>
            <a:r>
              <a:rPr kumimoji="1" lang="zh-CN" altLang="en-US" dirty="0">
                <a:solidFill>
                  <a:schemeClr val="tx1"/>
                </a:solidFill>
              </a:rPr>
              <a:t> </a:t>
            </a:r>
            <a:r>
              <a:rPr kumimoji="1" lang="en-US" altLang="zh-CN" dirty="0">
                <a:solidFill>
                  <a:schemeClr val="tx1"/>
                </a:solidFill>
              </a:rPr>
              <a:t>(True)</a:t>
            </a:r>
            <a:endParaRPr kumimoji="1" lang="zh-CN" altLang="en-US" dirty="0">
              <a:solidFill>
                <a:schemeClr val="tx1"/>
              </a:solidFill>
            </a:endParaRPr>
          </a:p>
        </p:txBody>
      </p:sp>
      <p:sp>
        <p:nvSpPr>
          <p:cNvPr id="27" name="矩形 26">
            <a:extLst>
              <a:ext uri="{FF2B5EF4-FFF2-40B4-BE49-F238E27FC236}">
                <a16:creationId xmlns:a16="http://schemas.microsoft.com/office/drawing/2014/main" xmlns="" id="{42B962CD-001D-384C-B9D3-EF8097988D93}"/>
              </a:ext>
            </a:extLst>
          </p:cNvPr>
          <p:cNvSpPr/>
          <p:nvPr/>
        </p:nvSpPr>
        <p:spPr>
          <a:xfrm>
            <a:off x="6029196" y="4600272"/>
            <a:ext cx="803808" cy="378560"/>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and</a:t>
            </a:r>
            <a:endParaRPr kumimoji="1" lang="zh-CN" altLang="en-US" dirty="0">
              <a:solidFill>
                <a:schemeClr val="tx1"/>
              </a:solidFill>
            </a:endParaRPr>
          </a:p>
        </p:txBody>
      </p:sp>
      <p:sp>
        <p:nvSpPr>
          <p:cNvPr id="28" name="矩形 27">
            <a:extLst>
              <a:ext uri="{FF2B5EF4-FFF2-40B4-BE49-F238E27FC236}">
                <a16:creationId xmlns:a16="http://schemas.microsoft.com/office/drawing/2014/main" xmlns="" id="{8626E92A-66B7-594C-9425-8BE8D2F1E84C}"/>
              </a:ext>
            </a:extLst>
          </p:cNvPr>
          <p:cNvSpPr/>
          <p:nvPr/>
        </p:nvSpPr>
        <p:spPr>
          <a:xfrm>
            <a:off x="7109316" y="4600272"/>
            <a:ext cx="1091840" cy="375422"/>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True</a:t>
            </a:r>
            <a:endParaRPr kumimoji="1" lang="zh-CN" altLang="en-US" dirty="0">
              <a:solidFill>
                <a:schemeClr val="tx1"/>
              </a:solidFill>
            </a:endParaRPr>
          </a:p>
        </p:txBody>
      </p:sp>
      <p:sp>
        <p:nvSpPr>
          <p:cNvPr id="39" name="矩形 38">
            <a:extLst>
              <a:ext uri="{FF2B5EF4-FFF2-40B4-BE49-F238E27FC236}">
                <a16:creationId xmlns:a16="http://schemas.microsoft.com/office/drawing/2014/main" xmlns="" id="{1B86FC4C-B8DF-B441-B073-DE00D529DAB3}"/>
              </a:ext>
            </a:extLst>
          </p:cNvPr>
          <p:cNvSpPr/>
          <p:nvPr/>
        </p:nvSpPr>
        <p:spPr>
          <a:xfrm>
            <a:off x="3203848" y="3656813"/>
            <a:ext cx="803808" cy="37856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or</a:t>
            </a:r>
            <a:endParaRPr kumimoji="1" lang="zh-CN" altLang="en-US" dirty="0">
              <a:solidFill>
                <a:schemeClr val="tx1"/>
              </a:solidFill>
            </a:endParaRPr>
          </a:p>
        </p:txBody>
      </p:sp>
      <p:sp>
        <p:nvSpPr>
          <p:cNvPr id="40" name="矩形 39">
            <a:extLst>
              <a:ext uri="{FF2B5EF4-FFF2-40B4-BE49-F238E27FC236}">
                <a16:creationId xmlns:a16="http://schemas.microsoft.com/office/drawing/2014/main" xmlns="" id="{06F23AA2-830D-384C-849F-C8F32B4F4196}"/>
              </a:ext>
            </a:extLst>
          </p:cNvPr>
          <p:cNvSpPr/>
          <p:nvPr/>
        </p:nvSpPr>
        <p:spPr>
          <a:xfrm>
            <a:off x="6012160" y="4133880"/>
            <a:ext cx="803808" cy="37856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or</a:t>
            </a:r>
            <a:endParaRPr kumimoji="1" lang="zh-CN" altLang="en-US" dirty="0">
              <a:solidFill>
                <a:schemeClr val="tx1"/>
              </a:solidFill>
            </a:endParaRPr>
          </a:p>
        </p:txBody>
      </p:sp>
    </p:spTree>
    <p:extLst>
      <p:ext uri="{BB962C8B-B14F-4D97-AF65-F5344CB8AC3E}">
        <p14:creationId xmlns:p14="http://schemas.microsoft.com/office/powerpoint/2010/main" val="7993106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1982253" y="3610219"/>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第三题作业</a:t>
            </a:r>
            <a:r>
              <a:rPr kumimoji="1" lang="en-US" altLang="zh-CN" b="1" dirty="0">
                <a:latin typeface="微软雅黑" panose="020B0503020204020204" pitchFamily="34" charset="-122"/>
                <a:ea typeface="微软雅黑" panose="020B0503020204020204" pitchFamily="34" charset="-122"/>
              </a:rPr>
              <a:t>B</a:t>
            </a:r>
            <a:r>
              <a:rPr kumimoji="1" lang="zh-CN" altLang="en-US" b="1" dirty="0">
                <a:latin typeface="微软雅黑" panose="020B0503020204020204" pitchFamily="34" charset="-122"/>
                <a:ea typeface="微软雅黑" panose="020B0503020204020204" pitchFamily="34" charset="-122"/>
              </a:rPr>
              <a:t>题</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89</a:t>
            </a:fld>
            <a:endParaRPr lang="en-US" altLang="zh-CN" dirty="0"/>
          </a:p>
        </p:txBody>
      </p:sp>
      <p:sp>
        <p:nvSpPr>
          <p:cNvPr id="10" name="矩形 9">
            <a:extLst>
              <a:ext uri="{FF2B5EF4-FFF2-40B4-BE49-F238E27FC236}">
                <a16:creationId xmlns:a16="http://schemas.microsoft.com/office/drawing/2014/main" xmlns="" id="{8275D193-D8E3-4347-B47C-FEF2AD241386}"/>
              </a:ext>
            </a:extLst>
          </p:cNvPr>
          <p:cNvSpPr/>
          <p:nvPr/>
        </p:nvSpPr>
        <p:spPr>
          <a:xfrm>
            <a:off x="251520" y="1412776"/>
            <a:ext cx="2520280" cy="1477328"/>
          </a:xfrm>
          <a:prstGeom prst="rect">
            <a:avLst/>
          </a:prstGeom>
        </p:spPr>
        <p:txBody>
          <a:bodyPr wrap="square">
            <a:spAutoFit/>
          </a:bodyPr>
          <a:lstStyle/>
          <a:p>
            <a:r>
              <a:rPr lang="en-US" altLang="zh-CN" dirty="0">
                <a:latin typeface="Times New Roman" pitchFamily="18" charset="0"/>
                <a:ea typeface="STKaiti" charset="-122"/>
                <a:cs typeface="Times New Roman" pitchFamily="18" charset="0"/>
              </a:rPr>
              <a:t>a = True</a:t>
            </a:r>
          </a:p>
          <a:p>
            <a:r>
              <a:rPr lang="en-US" altLang="zh-CN" dirty="0">
                <a:latin typeface="Times New Roman" pitchFamily="18" charset="0"/>
                <a:ea typeface="STKaiti" charset="-122"/>
                <a:cs typeface="Times New Roman" pitchFamily="18" charset="0"/>
              </a:rPr>
              <a:t>b = False</a:t>
            </a:r>
          </a:p>
          <a:p>
            <a:r>
              <a:rPr lang="en-US" altLang="zh-CN" dirty="0">
                <a:latin typeface="Times New Roman" pitchFamily="18" charset="0"/>
                <a:ea typeface="STKaiti" charset="-122"/>
                <a:cs typeface="Times New Roman" pitchFamily="18" charset="0"/>
              </a:rPr>
              <a:t>c = False</a:t>
            </a:r>
          </a:p>
          <a:p>
            <a:endParaRPr lang="en-US" altLang="zh-CN" dirty="0">
              <a:latin typeface="Times New Roman" pitchFamily="18" charset="0"/>
              <a:ea typeface="STKaiti" charset="-122"/>
              <a:cs typeface="Times New Roman" pitchFamily="18" charset="0"/>
            </a:endParaRPr>
          </a:p>
          <a:p>
            <a:r>
              <a:rPr lang="en-US" altLang="zh-CN" dirty="0">
                <a:latin typeface="Times New Roman" pitchFamily="18" charset="0"/>
                <a:ea typeface="STKaiti" charset="-122"/>
                <a:cs typeface="Times New Roman" pitchFamily="18" charset="0"/>
              </a:rPr>
              <a:t>print a and not b or not c</a:t>
            </a:r>
          </a:p>
        </p:txBody>
      </p:sp>
      <p:sp>
        <p:nvSpPr>
          <p:cNvPr id="44" name="矩形 43">
            <a:extLst>
              <a:ext uri="{FF2B5EF4-FFF2-40B4-BE49-F238E27FC236}">
                <a16:creationId xmlns:a16="http://schemas.microsoft.com/office/drawing/2014/main" xmlns="" id="{2CD18B21-9DE9-2D4A-A1D0-9B9B60832471}"/>
              </a:ext>
            </a:extLst>
          </p:cNvPr>
          <p:cNvSpPr/>
          <p:nvPr/>
        </p:nvSpPr>
        <p:spPr>
          <a:xfrm>
            <a:off x="3232802" y="5270904"/>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print</a:t>
            </a:r>
            <a:endParaRPr kumimoji="1" lang="zh-CN" altLang="en-US" dirty="0">
              <a:solidFill>
                <a:schemeClr val="tx1"/>
              </a:solidFill>
            </a:endParaRPr>
          </a:p>
        </p:txBody>
      </p:sp>
      <p:sp>
        <p:nvSpPr>
          <p:cNvPr id="45" name="矩形 44">
            <a:extLst>
              <a:ext uri="{FF2B5EF4-FFF2-40B4-BE49-F238E27FC236}">
                <a16:creationId xmlns:a16="http://schemas.microsoft.com/office/drawing/2014/main" xmlns="" id="{96A5D4AA-9FCF-1447-B481-94328B387EAE}"/>
              </a:ext>
            </a:extLst>
          </p:cNvPr>
          <p:cNvSpPr/>
          <p:nvPr/>
        </p:nvSpPr>
        <p:spPr>
          <a:xfrm>
            <a:off x="3239668" y="4804512"/>
            <a:ext cx="803808" cy="378560"/>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or</a:t>
            </a:r>
            <a:endParaRPr kumimoji="1" lang="zh-CN" altLang="en-US" dirty="0">
              <a:solidFill>
                <a:schemeClr val="tx1"/>
              </a:solidFill>
            </a:endParaRPr>
          </a:p>
        </p:txBody>
      </p:sp>
      <p:sp>
        <p:nvSpPr>
          <p:cNvPr id="46" name="矩形 45">
            <a:extLst>
              <a:ext uri="{FF2B5EF4-FFF2-40B4-BE49-F238E27FC236}">
                <a16:creationId xmlns:a16="http://schemas.microsoft.com/office/drawing/2014/main" xmlns="" id="{13C48DC0-3553-214B-B0FE-AD6CDF1CAC60}"/>
              </a:ext>
            </a:extLst>
          </p:cNvPr>
          <p:cNvSpPr/>
          <p:nvPr/>
        </p:nvSpPr>
        <p:spPr>
          <a:xfrm>
            <a:off x="4310695" y="5268295"/>
            <a:ext cx="1091840" cy="375422"/>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True</a:t>
            </a:r>
            <a:endParaRPr kumimoji="1" lang="zh-CN" altLang="en-US" dirty="0">
              <a:solidFill>
                <a:schemeClr val="tx1"/>
              </a:solidFill>
            </a:endParaRPr>
          </a:p>
        </p:txBody>
      </p:sp>
      <p:sp>
        <p:nvSpPr>
          <p:cNvPr id="48" name="矩形 47">
            <a:extLst>
              <a:ext uri="{FF2B5EF4-FFF2-40B4-BE49-F238E27FC236}">
                <a16:creationId xmlns:a16="http://schemas.microsoft.com/office/drawing/2014/main" xmlns="" id="{7D4B2504-65E9-514B-97E6-786687492847}"/>
              </a:ext>
            </a:extLst>
          </p:cNvPr>
          <p:cNvSpPr/>
          <p:nvPr/>
        </p:nvSpPr>
        <p:spPr>
          <a:xfrm>
            <a:off x="4310695" y="4807650"/>
            <a:ext cx="1091840" cy="375422"/>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True</a:t>
            </a:r>
            <a:endParaRPr kumimoji="1" lang="zh-CN" altLang="en-US" dirty="0">
              <a:solidFill>
                <a:schemeClr val="tx1"/>
              </a:solidFill>
            </a:endParaRPr>
          </a:p>
        </p:txBody>
      </p:sp>
      <p:sp>
        <p:nvSpPr>
          <p:cNvPr id="49" name="矩形 48">
            <a:extLst>
              <a:ext uri="{FF2B5EF4-FFF2-40B4-BE49-F238E27FC236}">
                <a16:creationId xmlns:a16="http://schemas.microsoft.com/office/drawing/2014/main" xmlns="" id="{F10735B3-B71A-A244-9C6E-9DE6D5C41FF6}"/>
              </a:ext>
            </a:extLst>
          </p:cNvPr>
          <p:cNvSpPr/>
          <p:nvPr/>
        </p:nvSpPr>
        <p:spPr>
          <a:xfrm>
            <a:off x="5975960" y="5268336"/>
            <a:ext cx="803808" cy="378560"/>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print</a:t>
            </a:r>
            <a:endParaRPr kumimoji="1" lang="zh-CN" altLang="en-US" dirty="0">
              <a:solidFill>
                <a:schemeClr val="tx1"/>
              </a:solidFill>
            </a:endParaRPr>
          </a:p>
        </p:txBody>
      </p:sp>
      <p:sp>
        <p:nvSpPr>
          <p:cNvPr id="51" name="矩形 50">
            <a:extLst>
              <a:ext uri="{FF2B5EF4-FFF2-40B4-BE49-F238E27FC236}">
                <a16:creationId xmlns:a16="http://schemas.microsoft.com/office/drawing/2014/main" xmlns="" id="{902D3EE5-52F7-7249-BA8E-0812293091ED}"/>
              </a:ext>
            </a:extLst>
          </p:cNvPr>
          <p:cNvSpPr/>
          <p:nvPr/>
        </p:nvSpPr>
        <p:spPr>
          <a:xfrm>
            <a:off x="7053853" y="5265727"/>
            <a:ext cx="1091840" cy="375422"/>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True</a:t>
            </a:r>
            <a:endParaRPr kumimoji="1" lang="zh-CN" altLang="en-US" dirty="0">
              <a:solidFill>
                <a:schemeClr val="tx1"/>
              </a:solidFill>
            </a:endParaRPr>
          </a:p>
        </p:txBody>
      </p:sp>
      <p:sp>
        <p:nvSpPr>
          <p:cNvPr id="53" name="矩形 52">
            <a:extLst>
              <a:ext uri="{FF2B5EF4-FFF2-40B4-BE49-F238E27FC236}">
                <a16:creationId xmlns:a16="http://schemas.microsoft.com/office/drawing/2014/main" xmlns="" id="{F5A0A9F7-A5E6-B445-99AC-F5AE20DDB9D3}"/>
              </a:ext>
            </a:extLst>
          </p:cNvPr>
          <p:cNvSpPr/>
          <p:nvPr/>
        </p:nvSpPr>
        <p:spPr>
          <a:xfrm>
            <a:off x="3239668" y="4331039"/>
            <a:ext cx="803808" cy="37856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sp>
        <p:nvSpPr>
          <p:cNvPr id="54" name="矩形 53">
            <a:extLst>
              <a:ext uri="{FF2B5EF4-FFF2-40B4-BE49-F238E27FC236}">
                <a16:creationId xmlns:a16="http://schemas.microsoft.com/office/drawing/2014/main" xmlns="" id="{B68E2C76-7DEF-2E4D-ADA9-4FE260723384}"/>
              </a:ext>
            </a:extLst>
          </p:cNvPr>
          <p:cNvSpPr/>
          <p:nvPr/>
        </p:nvSpPr>
        <p:spPr>
          <a:xfrm>
            <a:off x="5975960" y="4794137"/>
            <a:ext cx="803808" cy="37856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sp>
        <p:nvSpPr>
          <p:cNvPr id="55" name="矩形 54">
            <a:extLst>
              <a:ext uri="{FF2B5EF4-FFF2-40B4-BE49-F238E27FC236}">
                <a16:creationId xmlns:a16="http://schemas.microsoft.com/office/drawing/2014/main" xmlns="" id="{A5099A31-1DA0-D340-8008-E28EF572A98F}"/>
              </a:ext>
            </a:extLst>
          </p:cNvPr>
          <p:cNvSpPr/>
          <p:nvPr/>
        </p:nvSpPr>
        <p:spPr>
          <a:xfrm>
            <a:off x="3197246" y="2662754"/>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print</a:t>
            </a:r>
            <a:endParaRPr kumimoji="1" lang="zh-CN" altLang="en-US" dirty="0">
              <a:solidFill>
                <a:schemeClr val="tx1"/>
              </a:solidFill>
            </a:endParaRPr>
          </a:p>
        </p:txBody>
      </p:sp>
      <p:sp>
        <p:nvSpPr>
          <p:cNvPr id="56" name="矩形 55">
            <a:extLst>
              <a:ext uri="{FF2B5EF4-FFF2-40B4-BE49-F238E27FC236}">
                <a16:creationId xmlns:a16="http://schemas.microsoft.com/office/drawing/2014/main" xmlns="" id="{216D73AC-97E6-184F-AAE5-D233AAC483C3}"/>
              </a:ext>
            </a:extLst>
          </p:cNvPr>
          <p:cNvSpPr/>
          <p:nvPr/>
        </p:nvSpPr>
        <p:spPr>
          <a:xfrm>
            <a:off x="3204112" y="2196362"/>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or</a:t>
            </a:r>
            <a:endParaRPr kumimoji="1" lang="zh-CN" altLang="en-US" dirty="0">
              <a:solidFill>
                <a:schemeClr val="tx1"/>
              </a:solidFill>
            </a:endParaRPr>
          </a:p>
        </p:txBody>
      </p:sp>
      <p:sp>
        <p:nvSpPr>
          <p:cNvPr id="57" name="矩形 56">
            <a:extLst>
              <a:ext uri="{FF2B5EF4-FFF2-40B4-BE49-F238E27FC236}">
                <a16:creationId xmlns:a16="http://schemas.microsoft.com/office/drawing/2014/main" xmlns="" id="{D094D014-D330-FD42-AE0A-27FE5D65867C}"/>
              </a:ext>
            </a:extLst>
          </p:cNvPr>
          <p:cNvSpPr/>
          <p:nvPr/>
        </p:nvSpPr>
        <p:spPr>
          <a:xfrm>
            <a:off x="4275139" y="2660145"/>
            <a:ext cx="1091840" cy="375422"/>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True</a:t>
            </a:r>
            <a:endParaRPr kumimoji="1" lang="zh-CN" altLang="en-US" dirty="0">
              <a:solidFill>
                <a:schemeClr val="tx1"/>
              </a:solidFill>
            </a:endParaRPr>
          </a:p>
        </p:txBody>
      </p:sp>
      <p:sp>
        <p:nvSpPr>
          <p:cNvPr id="58" name="矩形 57">
            <a:extLst>
              <a:ext uri="{FF2B5EF4-FFF2-40B4-BE49-F238E27FC236}">
                <a16:creationId xmlns:a16="http://schemas.microsoft.com/office/drawing/2014/main" xmlns="" id="{243F1BD6-3073-484E-85E3-9F06CF8B43EF}"/>
              </a:ext>
            </a:extLst>
          </p:cNvPr>
          <p:cNvSpPr/>
          <p:nvPr/>
        </p:nvSpPr>
        <p:spPr>
          <a:xfrm>
            <a:off x="6001211" y="2663536"/>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print</a:t>
            </a:r>
            <a:endParaRPr kumimoji="1" lang="zh-CN" altLang="en-US" dirty="0">
              <a:solidFill>
                <a:schemeClr val="tx1"/>
              </a:solidFill>
            </a:endParaRPr>
          </a:p>
        </p:txBody>
      </p:sp>
      <p:sp>
        <p:nvSpPr>
          <p:cNvPr id="59" name="矩形 58">
            <a:extLst>
              <a:ext uri="{FF2B5EF4-FFF2-40B4-BE49-F238E27FC236}">
                <a16:creationId xmlns:a16="http://schemas.microsoft.com/office/drawing/2014/main" xmlns="" id="{348EC9D0-B12D-D24F-8A35-871FD16F862D}"/>
              </a:ext>
            </a:extLst>
          </p:cNvPr>
          <p:cNvSpPr/>
          <p:nvPr/>
        </p:nvSpPr>
        <p:spPr>
          <a:xfrm>
            <a:off x="6008077" y="2197144"/>
            <a:ext cx="803808" cy="378560"/>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or</a:t>
            </a:r>
            <a:endParaRPr kumimoji="1" lang="zh-CN" altLang="en-US" dirty="0">
              <a:solidFill>
                <a:schemeClr val="tx1"/>
              </a:solidFill>
            </a:endParaRPr>
          </a:p>
        </p:txBody>
      </p:sp>
      <p:sp>
        <p:nvSpPr>
          <p:cNvPr id="60" name="矩形 59">
            <a:extLst>
              <a:ext uri="{FF2B5EF4-FFF2-40B4-BE49-F238E27FC236}">
                <a16:creationId xmlns:a16="http://schemas.microsoft.com/office/drawing/2014/main" xmlns="" id="{857903AE-2CB6-F44C-BC6E-82A9696FBFD9}"/>
              </a:ext>
            </a:extLst>
          </p:cNvPr>
          <p:cNvSpPr/>
          <p:nvPr/>
        </p:nvSpPr>
        <p:spPr>
          <a:xfrm>
            <a:off x="7079104" y="2660927"/>
            <a:ext cx="1091840" cy="375422"/>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True</a:t>
            </a:r>
            <a:endParaRPr kumimoji="1" lang="zh-CN" altLang="en-US" dirty="0">
              <a:solidFill>
                <a:schemeClr val="tx1"/>
              </a:solidFill>
            </a:endParaRPr>
          </a:p>
        </p:txBody>
      </p:sp>
      <p:sp>
        <p:nvSpPr>
          <p:cNvPr id="61" name="矩形 60">
            <a:extLst>
              <a:ext uri="{FF2B5EF4-FFF2-40B4-BE49-F238E27FC236}">
                <a16:creationId xmlns:a16="http://schemas.microsoft.com/office/drawing/2014/main" xmlns="" id="{F176E919-E558-8542-9CD8-A861A7F0A832}"/>
              </a:ext>
            </a:extLst>
          </p:cNvPr>
          <p:cNvSpPr/>
          <p:nvPr/>
        </p:nvSpPr>
        <p:spPr>
          <a:xfrm>
            <a:off x="6008077" y="1703509"/>
            <a:ext cx="803808" cy="378560"/>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not</a:t>
            </a:r>
            <a:endParaRPr kumimoji="1" lang="zh-CN" altLang="en-US" dirty="0">
              <a:solidFill>
                <a:schemeClr val="tx1"/>
              </a:solidFill>
            </a:endParaRPr>
          </a:p>
        </p:txBody>
      </p:sp>
      <p:sp>
        <p:nvSpPr>
          <p:cNvPr id="62" name="矩形 61">
            <a:extLst>
              <a:ext uri="{FF2B5EF4-FFF2-40B4-BE49-F238E27FC236}">
                <a16:creationId xmlns:a16="http://schemas.microsoft.com/office/drawing/2014/main" xmlns="" id="{773840FF-C967-5841-B3C5-4C9544A7FCE1}"/>
              </a:ext>
            </a:extLst>
          </p:cNvPr>
          <p:cNvSpPr/>
          <p:nvPr/>
        </p:nvSpPr>
        <p:spPr>
          <a:xfrm>
            <a:off x="7079104" y="2200282"/>
            <a:ext cx="1091840" cy="375422"/>
          </a:xfrm>
          <a:prstGeom prst="rect">
            <a:avLst/>
          </a:prstGeom>
          <a:solidFill>
            <a:srgbClr val="FF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c</a:t>
            </a:r>
            <a:r>
              <a:rPr kumimoji="1" lang="zh-CN" altLang="en-US" dirty="0">
                <a:solidFill>
                  <a:schemeClr val="tx1"/>
                </a:solidFill>
              </a:rPr>
              <a:t> </a:t>
            </a:r>
            <a:r>
              <a:rPr kumimoji="1" lang="en-US" altLang="zh-CN" dirty="0">
                <a:solidFill>
                  <a:schemeClr val="tx1"/>
                </a:solidFill>
              </a:rPr>
              <a:t>(False)</a:t>
            </a:r>
            <a:endParaRPr kumimoji="1" lang="zh-CN" altLang="en-US" dirty="0">
              <a:solidFill>
                <a:schemeClr val="tx1"/>
              </a:solidFill>
            </a:endParaRPr>
          </a:p>
        </p:txBody>
      </p:sp>
      <p:sp>
        <p:nvSpPr>
          <p:cNvPr id="63" name="矩形 62">
            <a:extLst>
              <a:ext uri="{FF2B5EF4-FFF2-40B4-BE49-F238E27FC236}">
                <a16:creationId xmlns:a16="http://schemas.microsoft.com/office/drawing/2014/main" xmlns="" id="{ED400540-BE93-B847-A74C-BB3CF457BCDB}"/>
              </a:ext>
            </a:extLst>
          </p:cNvPr>
          <p:cNvSpPr/>
          <p:nvPr/>
        </p:nvSpPr>
        <p:spPr>
          <a:xfrm>
            <a:off x="6001211" y="1223496"/>
            <a:ext cx="803808" cy="37856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cxnSp>
        <p:nvCxnSpPr>
          <p:cNvPr id="64" name="直接连接符 13">
            <a:extLst>
              <a:ext uri="{FF2B5EF4-FFF2-40B4-BE49-F238E27FC236}">
                <a16:creationId xmlns:a16="http://schemas.microsoft.com/office/drawing/2014/main" xmlns="" id="{B9C981A9-0A45-9E46-9294-E541D25233D4}"/>
              </a:ext>
            </a:extLst>
          </p:cNvPr>
          <p:cNvCxnSpPr>
            <a:cxnSpLocks/>
          </p:cNvCxnSpPr>
          <p:nvPr/>
        </p:nvCxnSpPr>
        <p:spPr>
          <a:xfrm>
            <a:off x="2771800" y="1081455"/>
            <a:ext cx="0" cy="509923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9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封装与接口：复习题</a:t>
            </a: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01</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、下列不能作为类的成员的是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 ]</a:t>
            </a:r>
          </a:p>
        </p:txBody>
      </p:sp>
      <p:sp>
        <p:nvSpPr>
          <p:cNvPr id="8" name="矩形 7">
            <a:extLst>
              <a:ext uri="{FF2B5EF4-FFF2-40B4-BE49-F238E27FC236}">
                <a16:creationId xmlns="" xmlns:a16="http://schemas.microsoft.com/office/drawing/2014/main" id="{1B21B00A-27CA-4790-B09C-0689D1389397}"/>
              </a:ext>
            </a:extLst>
          </p:cNvPr>
          <p:cNvSpPr/>
          <p:nvPr/>
        </p:nvSpPr>
        <p:spPr>
          <a:xfrm>
            <a:off x="683060" y="1975367"/>
            <a:ext cx="7992888" cy="960328"/>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自身类对象的指针</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B)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自身类对象</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C)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自身类对象的引用</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D)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另一个类的对象</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p:txBody>
      </p:sp>
      <p:sp>
        <p:nvSpPr>
          <p:cNvPr id="7" name="矩形 6">
            <a:extLst>
              <a:ext uri="{FF2B5EF4-FFF2-40B4-BE49-F238E27FC236}">
                <a16:creationId xmlns="" xmlns:a16="http://schemas.microsoft.com/office/drawing/2014/main" id="{52DC6B6E-2F71-4EAC-B2A3-F37896D5660C}"/>
              </a:ext>
            </a:extLst>
          </p:cNvPr>
          <p:cNvSpPr/>
          <p:nvPr/>
        </p:nvSpPr>
        <p:spPr>
          <a:xfrm>
            <a:off x="232266" y="3385168"/>
            <a:ext cx="8928992"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02</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、下列说法不正确的是</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r>
              <a:rPr kumimoji="1" lang="en-US" altLang="zh-CN" sz="2800" dirty="0">
                <a:solidFill>
                  <a:srgbClr val="FF0000"/>
                </a:solidFill>
                <a:latin typeface="微软雅黑" panose="020B0503020204020204" pitchFamily="34" charset="-122"/>
                <a:ea typeface="微软雅黑" panose="020B0503020204020204" pitchFamily="34" charset="-122"/>
                <a:cs typeface="STKaiti" charset="-122"/>
              </a:rPr>
              <a:t> </a:t>
            </a:r>
            <a:r>
              <a:rPr kumimoji="1"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STKaiti" charset="-122"/>
              </a:rPr>
              <a:t>]</a:t>
            </a:r>
          </a:p>
        </p:txBody>
      </p:sp>
      <p:sp>
        <p:nvSpPr>
          <p:cNvPr id="9" name="矩形 8">
            <a:extLst>
              <a:ext uri="{FF2B5EF4-FFF2-40B4-BE49-F238E27FC236}">
                <a16:creationId xmlns="" xmlns:a16="http://schemas.microsoft.com/office/drawing/2014/main" id="{307D3B0F-2E52-4422-B44C-7DC7B7C1116C}"/>
              </a:ext>
            </a:extLst>
          </p:cNvPr>
          <p:cNvSpPr/>
          <p:nvPr/>
        </p:nvSpPr>
        <p:spPr>
          <a:xfrm>
            <a:off x="232266" y="3925597"/>
            <a:ext cx="8928992" cy="2815771"/>
          </a:xfrm>
          <a:prstGeom prst="rect">
            <a:avLst/>
          </a:prstGeom>
        </p:spPr>
        <p:txBody>
          <a:bodyPr wrap="square">
            <a:spAutoFit/>
          </a:bodyPr>
          <a:lstStyle/>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sum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为自定义类的一个变量，可以通过 </a:t>
            </a: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sum.operator</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()(5,6);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去调用</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运算符重载函数</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通过重载</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运算符：</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int operator[](const char* name);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使得我们可以像</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map</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一样使用 </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Beijing[“mon”]= -3; </a:t>
            </a: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en-US" altLang="zh-CN" sz="2000" b="0" i="0" u="none" strike="noStrike" kern="1200" cap="none" spc="0" normalizeH="0" baseline="0" noProof="0" dirty="0" err="1">
                <a:ln>
                  <a:noFill/>
                </a:ln>
                <a:solidFill>
                  <a:prstClr val="black"/>
                </a:solidFill>
                <a:effectLst/>
                <a:uLnTx/>
                <a:uFillTx/>
                <a:latin typeface="Times New Roman" pitchFamily="18" charset="0"/>
                <a:ea typeface="STKaiti" charset="-122"/>
                <a:cs typeface="Times New Roman" pitchFamily="18" charset="0"/>
              </a:rPr>
              <a:t>ClassName</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&amp; operator++();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为前缀自增运算符的重载声明；</a:t>
            </a:r>
            <a:endPar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endParaRPr>
          </a:p>
          <a:p>
            <a:pPr marL="457200" marR="0" lvl="0" indent="-457200" algn="l" defTabSz="457200" rtl="0" eaLnBrk="1" fontAlgn="auto" latinLnBrk="0" hangingPunct="1">
              <a:lnSpc>
                <a:spcPct val="150000"/>
              </a:lnSpc>
              <a:spcBef>
                <a:spcPts val="0"/>
              </a:spcBef>
              <a:spcAft>
                <a:spcPts val="0"/>
              </a:spcAft>
              <a:buClrTx/>
              <a:buSzTx/>
              <a:buFontTx/>
              <a:buAutoNum type="alphaUcParenR"/>
              <a:tabLst/>
              <a:defRPr/>
            </a:pP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运算符 </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 </a:t>
            </a:r>
            <a:r>
              <a:rPr kumimoji="0" lang="zh-CN" altLang="en-US"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必须作为成员函数重载</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STKaiti" charset="-122"/>
                <a:cs typeface="Times New Roman" pitchFamily="18" charset="0"/>
              </a:rPr>
              <a:t>;</a:t>
            </a:r>
          </a:p>
        </p:txBody>
      </p:sp>
    </p:spTree>
    <p:extLst>
      <p:ext uri="{BB962C8B-B14F-4D97-AF65-F5344CB8AC3E}">
        <p14:creationId xmlns:p14="http://schemas.microsoft.com/office/powerpoint/2010/main" val="4102077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1982253" y="3610219"/>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latin typeface="微软雅黑" panose="020B0503020204020204" pitchFamily="34" charset="-122"/>
                <a:ea typeface="微软雅黑" panose="020B0503020204020204" pitchFamily="34" charset="-122"/>
              </a:rPr>
              <a:t>第三题作业</a:t>
            </a:r>
            <a:r>
              <a:rPr kumimoji="1" lang="en-US" altLang="zh-CN" b="1" dirty="0">
                <a:latin typeface="微软雅黑" panose="020B0503020204020204" pitchFamily="34" charset="-122"/>
                <a:ea typeface="微软雅黑" panose="020B0503020204020204" pitchFamily="34" charset="-122"/>
              </a:rPr>
              <a:t>B</a:t>
            </a:r>
            <a:r>
              <a:rPr kumimoji="1" lang="zh-CN" altLang="en-US" b="1" dirty="0">
                <a:latin typeface="微软雅黑" panose="020B0503020204020204" pitchFamily="34" charset="-122"/>
                <a:ea typeface="微软雅黑" panose="020B0503020204020204" pitchFamily="34" charset="-122"/>
              </a:rPr>
              <a:t>题</a:t>
            </a: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90</a:t>
            </a:fld>
            <a:endParaRPr lang="en-US" altLang="zh-CN" dirty="0"/>
          </a:p>
        </p:txBody>
      </p:sp>
      <p:sp>
        <p:nvSpPr>
          <p:cNvPr id="25" name="内容占位符 2">
            <a:extLst>
              <a:ext uri="{FF2B5EF4-FFF2-40B4-BE49-F238E27FC236}">
                <a16:creationId xmlns:a16="http://schemas.microsoft.com/office/drawing/2014/main" xmlns="" id="{1F128E13-938D-BC49-8AE5-43D1DD2B43C5}"/>
              </a:ext>
            </a:extLst>
          </p:cNvPr>
          <p:cNvSpPr txBox="1">
            <a:spLocks/>
          </p:cNvSpPr>
          <p:nvPr/>
        </p:nvSpPr>
        <p:spPr>
          <a:xfrm>
            <a:off x="628650" y="1340768"/>
            <a:ext cx="8335838" cy="4749029"/>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r>
              <a:rPr lang="zh-CN" altLang="en-US" sz="2400" dirty="0"/>
              <a:t>数据基类</a:t>
            </a:r>
            <a:endParaRPr lang="en-US" altLang="zh-CN" sz="2400" dirty="0"/>
          </a:p>
          <a:p>
            <a:pPr lvl="1" defTabSz="914400" eaLnBrk="1" hangingPunct="1"/>
            <a:r>
              <a:rPr kumimoji="1" lang="zh-CN" altLang="en-US" sz="2000" dirty="0"/>
              <a:t>数据类型</a:t>
            </a:r>
            <a:endParaRPr kumimoji="1" lang="en-US" altLang="zh-CN" sz="2000" dirty="0"/>
          </a:p>
          <a:p>
            <a:pPr lvl="1" defTabSz="914400" eaLnBrk="1" hangingPunct="1"/>
            <a:r>
              <a:rPr kumimoji="1" lang="zh-CN" altLang="en-US" sz="2000" dirty="0"/>
              <a:t>数据值</a:t>
            </a:r>
            <a:endParaRPr lang="en-US" altLang="zh-CN" sz="2400" dirty="0"/>
          </a:p>
          <a:p>
            <a:pPr defTabSz="914400" eaLnBrk="1" hangingPunct="1"/>
            <a:endParaRPr lang="en-US" altLang="zh-CN" sz="2400" dirty="0"/>
          </a:p>
          <a:p>
            <a:pPr defTabSz="914400" eaLnBrk="1" hangingPunct="1"/>
            <a:r>
              <a:rPr lang="zh-CN" altLang="en-US" sz="2400" dirty="0"/>
              <a:t>运算</a:t>
            </a:r>
            <a:r>
              <a:rPr kumimoji="1" lang="zh-CN" altLang="en-US" sz="2400" dirty="0"/>
              <a:t>符</a:t>
            </a:r>
            <a:r>
              <a:rPr lang="zh-CN" altLang="en-US" sz="2400" dirty="0"/>
              <a:t>基类</a:t>
            </a:r>
            <a:endParaRPr lang="en-US" altLang="zh-CN" sz="2400" dirty="0"/>
          </a:p>
          <a:p>
            <a:pPr lvl="1" defTabSz="914400" eaLnBrk="1" hangingPunct="1"/>
            <a:r>
              <a:rPr kumimoji="1" lang="zh-CN" altLang="en-US" sz="2000" dirty="0"/>
              <a:t>运算符类型</a:t>
            </a:r>
            <a:endParaRPr kumimoji="1" lang="en-US" altLang="zh-CN" sz="2000" dirty="0"/>
          </a:p>
          <a:p>
            <a:pPr lvl="1" defTabSz="914400" eaLnBrk="1" hangingPunct="1"/>
            <a:r>
              <a:rPr kumimoji="1" lang="zh-CN" altLang="en-US" sz="2000" dirty="0"/>
              <a:t>运算符优先级</a:t>
            </a:r>
            <a:endParaRPr kumimoji="1" lang="en-US" altLang="zh-CN" sz="2000" dirty="0"/>
          </a:p>
          <a:p>
            <a:pPr lvl="1" defTabSz="914400" eaLnBrk="1" hangingPunct="1"/>
            <a:r>
              <a:rPr kumimoji="1" lang="zh-CN" altLang="en-US" sz="2000" dirty="0"/>
              <a:t>运算符具体实现</a:t>
            </a:r>
            <a:endParaRPr lang="en-US" altLang="zh-CN" dirty="0"/>
          </a:p>
          <a:p>
            <a:pPr defTabSz="914400" eaLnBrk="1" hangingPunct="1"/>
            <a:endParaRPr lang="en-US" altLang="zh-CN" sz="2400" dirty="0"/>
          </a:p>
          <a:p>
            <a:pPr defTabSz="914400" eaLnBrk="1" hangingPunct="1"/>
            <a:r>
              <a:rPr lang="zh-CN" altLang="en-US" sz="2400" dirty="0"/>
              <a:t>控制类</a:t>
            </a:r>
            <a:endParaRPr lang="en-US" altLang="zh-CN" sz="2400" dirty="0"/>
          </a:p>
          <a:p>
            <a:pPr lvl="1" defTabSz="914400" eaLnBrk="1" hangingPunct="1"/>
            <a:r>
              <a:rPr kumimoji="1" lang="zh-CN" altLang="en-US" sz="2000" dirty="0"/>
              <a:t>运算符堆栈</a:t>
            </a:r>
            <a:endParaRPr kumimoji="1" lang="en-US" altLang="zh-CN" sz="2000" dirty="0"/>
          </a:p>
          <a:p>
            <a:pPr lvl="1" defTabSz="914400" eaLnBrk="1" hangingPunct="1"/>
            <a:r>
              <a:rPr kumimoji="1" lang="zh-CN" altLang="en-US" sz="2000" dirty="0"/>
              <a:t>运算数据堆栈</a:t>
            </a:r>
            <a:endParaRPr kumimoji="1" lang="en-US" altLang="zh-CN" sz="2000" dirty="0"/>
          </a:p>
          <a:p>
            <a:pPr lvl="1" defTabSz="914400" eaLnBrk="1" hangingPunct="1"/>
            <a:endParaRPr lang="en-US" altLang="zh-CN" dirty="0"/>
          </a:p>
        </p:txBody>
      </p:sp>
    </p:spTree>
    <p:extLst>
      <p:ext uri="{BB962C8B-B14F-4D97-AF65-F5344CB8AC3E}">
        <p14:creationId xmlns:p14="http://schemas.microsoft.com/office/powerpoint/2010/main" val="4418927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37C9B-DC0C-C345-BAF1-DAB4CB98DBAE}"/>
              </a:ext>
            </a:extLst>
          </p:cNvPr>
          <p:cNvSpPr>
            <a:spLocks noGrp="1"/>
          </p:cNvSpPr>
          <p:nvPr>
            <p:ph type="title"/>
          </p:nvPr>
        </p:nvSpPr>
        <p:spPr/>
        <p:txBody>
          <a:bodyPr/>
          <a:lstStyle/>
          <a:p>
            <a:r>
              <a:rPr kumimoji="1" lang="zh-CN" altLang="en-US" dirty="0"/>
              <a:t>第三次作业 </a:t>
            </a:r>
            <a:r>
              <a:rPr kumimoji="1" lang="en-US" altLang="zh-CN" dirty="0"/>
              <a:t>C</a:t>
            </a:r>
            <a:r>
              <a:rPr kumimoji="1" lang="zh-CN" altLang="en-US" dirty="0" smtClean="0"/>
              <a:t>题</a:t>
            </a:r>
            <a:endParaRPr lang="en-US" b="0" dirty="0"/>
          </a:p>
        </p:txBody>
      </p:sp>
      <p:sp>
        <p:nvSpPr>
          <p:cNvPr id="3" name="Content Placeholder 2">
            <a:extLst>
              <a:ext uri="{FF2B5EF4-FFF2-40B4-BE49-F238E27FC236}">
                <a16:creationId xmlns:a16="http://schemas.microsoft.com/office/drawing/2014/main" xmlns="" id="{259A1B08-E632-1D4A-807E-49EFC416C2FD}"/>
              </a:ext>
            </a:extLst>
          </p:cNvPr>
          <p:cNvSpPr>
            <a:spLocks noGrp="1"/>
          </p:cNvSpPr>
          <p:nvPr>
            <p:ph idx="1"/>
          </p:nvPr>
        </p:nvSpPr>
        <p:spPr/>
        <p:txBody>
          <a:bodyPr/>
          <a:lstStyle/>
          <a:p>
            <a:r>
              <a:rPr lang="zh-CN" altLang="en-US" dirty="0"/>
              <a:t>题目背景</a:t>
            </a:r>
            <a:endParaRPr lang="en-US" altLang="zh-CN" dirty="0"/>
          </a:p>
          <a:p>
            <a:pPr lvl="1"/>
            <a:r>
              <a:rPr lang="zh-CN" altLang="en-US" dirty="0"/>
              <a:t>提供了若干</a:t>
            </a:r>
            <a:r>
              <a:rPr lang="zh-CN" altLang="en-US" b="1" dirty="0"/>
              <a:t>几何形状</a:t>
            </a:r>
            <a:r>
              <a:rPr lang="zh-CN" altLang="en-US" dirty="0"/>
              <a:t>的类的实现，其中存在一些错误。修改其中的错误，使其能通过编译、不产生运行时错误，并且产生符合要求的输出</a:t>
            </a:r>
            <a:endParaRPr lang="en-US" altLang="zh-CN" dirty="0"/>
          </a:p>
          <a:p>
            <a:pPr lvl="1"/>
            <a:endParaRPr lang="en-US" altLang="zh-CN" dirty="0"/>
          </a:p>
          <a:p>
            <a:r>
              <a:rPr lang="zh-CN" altLang="en-US" dirty="0"/>
              <a:t>考察知识点</a:t>
            </a:r>
          </a:p>
          <a:p>
            <a:pPr lvl="1"/>
            <a:r>
              <a:rPr lang="zh-CN" altLang="en-US" dirty="0"/>
              <a:t>虚函数不能在构造函数调用</a:t>
            </a:r>
          </a:p>
          <a:p>
            <a:pPr lvl="1"/>
            <a:r>
              <a:rPr lang="zh-CN" altLang="en-US" dirty="0"/>
              <a:t>析构函数的设置</a:t>
            </a:r>
          </a:p>
          <a:p>
            <a:pPr lvl="1"/>
            <a:endParaRPr lang="zh-CN" altLang="en-US" dirty="0"/>
          </a:p>
          <a:p>
            <a:pPr lvl="1"/>
            <a:endParaRPr lang="en-US" dirty="0"/>
          </a:p>
        </p:txBody>
      </p:sp>
      <p:sp>
        <p:nvSpPr>
          <p:cNvPr id="4" name="Slide Number Placeholder 3">
            <a:extLst>
              <a:ext uri="{FF2B5EF4-FFF2-40B4-BE49-F238E27FC236}">
                <a16:creationId xmlns:a16="http://schemas.microsoft.com/office/drawing/2014/main" xmlns="" id="{66B545A7-2284-A044-99B5-945F872B6AB6}"/>
              </a:ext>
            </a:extLst>
          </p:cNvPr>
          <p:cNvSpPr>
            <a:spLocks noGrp="1"/>
          </p:cNvSpPr>
          <p:nvPr>
            <p:ph type="sldNum" sz="quarter" idx="12"/>
          </p:nvPr>
        </p:nvSpPr>
        <p:spPr/>
        <p:txBody>
          <a:bodyPr/>
          <a:lstStyle/>
          <a:p>
            <a:pPr>
              <a:defRPr/>
            </a:pPr>
            <a:fld id="{BFD7BE51-03DD-4CCA-8227-D775462981B4}" type="slidenum">
              <a:rPr lang="en-US" altLang="zh-CN" smtClean="0"/>
              <a:pPr>
                <a:defRPr/>
              </a:pPr>
              <a:t>91</a:t>
            </a:fld>
            <a:endParaRPr lang="en-US" altLang="zh-CN"/>
          </a:p>
        </p:txBody>
      </p:sp>
    </p:spTree>
    <p:extLst>
      <p:ext uri="{BB962C8B-B14F-4D97-AF65-F5344CB8AC3E}">
        <p14:creationId xmlns:p14="http://schemas.microsoft.com/office/powerpoint/2010/main" val="10722234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C64153-C44B-1546-9E9C-BC0AD8378DEC}"/>
              </a:ext>
            </a:extLst>
          </p:cNvPr>
          <p:cNvSpPr>
            <a:spLocks noGrp="1"/>
          </p:cNvSpPr>
          <p:nvPr>
            <p:ph type="title"/>
          </p:nvPr>
        </p:nvSpPr>
        <p:spPr/>
        <p:txBody>
          <a:bodyPr/>
          <a:lstStyle/>
          <a:p>
            <a:r>
              <a:rPr kumimoji="1" lang="zh-CN" altLang="en-US" dirty="0"/>
              <a:t>第三次作业 </a:t>
            </a:r>
            <a:r>
              <a:rPr kumimoji="1" lang="en-US" altLang="zh-CN" dirty="0"/>
              <a:t>C</a:t>
            </a:r>
            <a:r>
              <a:rPr kumimoji="1" lang="zh-CN" altLang="en-US" dirty="0"/>
              <a:t>题</a:t>
            </a:r>
            <a:endParaRPr lang="en-US" dirty="0"/>
          </a:p>
        </p:txBody>
      </p:sp>
      <p:sp>
        <p:nvSpPr>
          <p:cNvPr id="3" name="Content Placeholder 2">
            <a:extLst>
              <a:ext uri="{FF2B5EF4-FFF2-40B4-BE49-F238E27FC236}">
                <a16:creationId xmlns:a16="http://schemas.microsoft.com/office/drawing/2014/main" xmlns="" id="{279E0DD0-BB69-5F46-874C-ADB402AC9223}"/>
              </a:ext>
            </a:extLst>
          </p:cNvPr>
          <p:cNvSpPr>
            <a:spLocks noGrp="1"/>
          </p:cNvSpPr>
          <p:nvPr>
            <p:ph idx="1"/>
          </p:nvPr>
        </p:nvSpPr>
        <p:spPr/>
        <p:txBody>
          <a:bodyPr/>
          <a:lstStyle/>
          <a:p>
            <a:r>
              <a:rPr lang="zh-CN" altLang="en-US" dirty="0"/>
              <a:t>虚函数不能在构造函数调用</a:t>
            </a:r>
            <a:endParaRPr lang="en-US" altLang="zh-CN" dirty="0"/>
          </a:p>
          <a:p>
            <a:endParaRPr lang="en-US" altLang="zh-CN" dirty="0"/>
          </a:p>
          <a:p>
            <a:endParaRPr lang="en-US" altLang="zh-CN" dirty="0"/>
          </a:p>
          <a:p>
            <a:endParaRPr lang="en-US" altLang="zh-CN" dirty="0"/>
          </a:p>
          <a:p>
            <a:endParaRPr lang="en-US" altLang="zh-CN" dirty="0"/>
          </a:p>
          <a:p>
            <a:r>
              <a:rPr lang="zh-CN" altLang="en-US" dirty="0"/>
              <a:t>修改办法（不唯一）</a:t>
            </a:r>
            <a:endParaRPr lang="en-US" altLang="zh-CN" dirty="0"/>
          </a:p>
          <a:p>
            <a:pPr lvl="1"/>
            <a:r>
              <a:rPr lang="zh-CN" altLang="en-US" dirty="0"/>
              <a:t>将</a:t>
            </a:r>
            <a:r>
              <a:rPr lang="en-US" altLang="zh-CN" dirty="0"/>
              <a:t>id</a:t>
            </a:r>
            <a:r>
              <a:rPr lang="zh-CN" altLang="en-US" dirty="0"/>
              <a:t>成员的访问权限改为</a:t>
            </a:r>
            <a:r>
              <a:rPr lang="en-US" altLang="zh-CN" dirty="0"/>
              <a:t>protected</a:t>
            </a:r>
            <a:r>
              <a:rPr lang="zh-CN" altLang="en-US" dirty="0"/>
              <a:t>，修改</a:t>
            </a:r>
            <a:r>
              <a:rPr lang="en-US" altLang="zh-CN" dirty="0"/>
              <a:t>Shape</a:t>
            </a:r>
            <a:r>
              <a:rPr lang="zh-CN" altLang="en-US" dirty="0"/>
              <a:t>的继承方式为</a:t>
            </a:r>
            <a:r>
              <a:rPr lang="en-US" altLang="zh-CN" dirty="0"/>
              <a:t>public</a:t>
            </a:r>
            <a:r>
              <a:rPr lang="zh-CN" altLang="en-US" dirty="0"/>
              <a:t>，同时其初始化留到子类中进行</a:t>
            </a:r>
          </a:p>
          <a:p>
            <a:endParaRPr lang="en-US" altLang="zh-CN" dirty="0"/>
          </a:p>
          <a:p>
            <a:endParaRPr lang="en-US" dirty="0"/>
          </a:p>
        </p:txBody>
      </p:sp>
      <p:sp>
        <p:nvSpPr>
          <p:cNvPr id="4" name="Slide Number Placeholder 3">
            <a:extLst>
              <a:ext uri="{FF2B5EF4-FFF2-40B4-BE49-F238E27FC236}">
                <a16:creationId xmlns:a16="http://schemas.microsoft.com/office/drawing/2014/main" xmlns="" id="{2ADD0D6E-CBE4-D04D-92D2-16BAF06D32AB}"/>
              </a:ext>
            </a:extLst>
          </p:cNvPr>
          <p:cNvSpPr>
            <a:spLocks noGrp="1"/>
          </p:cNvSpPr>
          <p:nvPr>
            <p:ph type="sldNum" sz="quarter" idx="12"/>
          </p:nvPr>
        </p:nvSpPr>
        <p:spPr/>
        <p:txBody>
          <a:bodyPr/>
          <a:lstStyle/>
          <a:p>
            <a:pPr>
              <a:defRPr/>
            </a:pPr>
            <a:fld id="{BFD7BE51-03DD-4CCA-8227-D775462981B4}" type="slidenum">
              <a:rPr lang="en-US" altLang="zh-CN" smtClean="0"/>
              <a:pPr>
                <a:defRPr/>
              </a:pPr>
              <a:t>92</a:t>
            </a:fld>
            <a:endParaRPr lang="en-US" altLang="zh-CN"/>
          </a:p>
        </p:txBody>
      </p:sp>
      <p:sp>
        <p:nvSpPr>
          <p:cNvPr id="5" name="矩形 6">
            <a:extLst>
              <a:ext uri="{FF2B5EF4-FFF2-40B4-BE49-F238E27FC236}">
                <a16:creationId xmlns:a16="http://schemas.microsoft.com/office/drawing/2014/main" xmlns="" id="{B0C204D6-496C-2146-809C-63573B021E4E}"/>
              </a:ext>
            </a:extLst>
          </p:cNvPr>
          <p:cNvSpPr/>
          <p:nvPr/>
        </p:nvSpPr>
        <p:spPr>
          <a:xfrm>
            <a:off x="628650" y="2204864"/>
            <a:ext cx="4824536" cy="1631216"/>
          </a:xfrm>
          <a:prstGeom prst="rect">
            <a:avLst/>
          </a:prstGeom>
        </p:spPr>
        <p:txBody>
          <a:bodyPr wrap="square">
            <a:spAutoFit/>
          </a:bodyPr>
          <a:lstStyle/>
          <a:p>
            <a:r>
              <a:rPr lang="en-US" altLang="zh-CN" sz="2000" dirty="0">
                <a:latin typeface="Times New Roman" pitchFamily="18" charset="0"/>
                <a:ea typeface="STKaiti" charset="-122"/>
                <a:cs typeface="Times New Roman" pitchFamily="18" charset="0"/>
              </a:rPr>
              <a:t>Shape(double *size) : size(size) {</a:t>
            </a:r>
          </a:p>
          <a:p>
            <a:r>
              <a:rPr lang="en-US" altLang="zh-CN" sz="2000" dirty="0">
                <a:latin typeface="Times New Roman" pitchFamily="18" charset="0"/>
                <a:ea typeface="STKaiti" charset="-122"/>
                <a:cs typeface="Times New Roman" pitchFamily="18" charset="0"/>
              </a:rPr>
              <a:t>		id = </a:t>
            </a:r>
            <a:r>
              <a:rPr lang="en-US" altLang="zh-CN" sz="2000" dirty="0">
                <a:solidFill>
                  <a:srgbClr val="FF0000"/>
                </a:solidFill>
                <a:latin typeface="Times New Roman" pitchFamily="18" charset="0"/>
                <a:ea typeface="STKaiti" charset="-122"/>
                <a:cs typeface="Times New Roman" pitchFamily="18" charset="0"/>
              </a:rPr>
              <a:t>type()</a:t>
            </a:r>
            <a:r>
              <a:rPr lang="en-US" altLang="zh-CN" sz="2000" dirty="0">
                <a:latin typeface="Times New Roman" pitchFamily="18" charset="0"/>
                <a:ea typeface="STKaiti" charset="-122"/>
                <a:cs typeface="Times New Roman" pitchFamily="18" charset="0"/>
              </a:rPr>
              <a:t> + " " + </a:t>
            </a:r>
            <a:r>
              <a:rPr lang="en-US" altLang="zh-CN" sz="2000" dirty="0" err="1">
                <a:latin typeface="Times New Roman" pitchFamily="18" charset="0"/>
                <a:ea typeface="STKaiti" charset="-122"/>
                <a:cs typeface="Times New Roman" pitchFamily="18" charset="0"/>
              </a:rPr>
              <a:t>to_string</a:t>
            </a:r>
            <a:r>
              <a:rPr lang="en-US" altLang="zh-CN" sz="2000" dirty="0">
                <a:latin typeface="Times New Roman" pitchFamily="18" charset="0"/>
                <a:ea typeface="STKaiti" charset="-122"/>
                <a:cs typeface="Times New Roman" pitchFamily="18" charset="0"/>
              </a:rPr>
              <a:t>(count);</a:t>
            </a:r>
          </a:p>
          <a:p>
            <a:r>
              <a:rPr lang="en-US" altLang="zh-CN" sz="2000" dirty="0">
                <a:latin typeface="Times New Roman" pitchFamily="18" charset="0"/>
                <a:ea typeface="STKaiti" charset="-122"/>
                <a:cs typeface="Times New Roman" pitchFamily="18" charset="0"/>
              </a:rPr>
              <a:t>		count ++;</a:t>
            </a:r>
          </a:p>
          <a:p>
            <a:r>
              <a:rPr lang="en-US" altLang="zh-CN" sz="2000" dirty="0">
                <a:latin typeface="Times New Roman" pitchFamily="18" charset="0"/>
                <a:ea typeface="STKaiti" charset="-122"/>
                <a:cs typeface="Times New Roman" pitchFamily="18" charset="0"/>
              </a:rPr>
              <a:t>}</a:t>
            </a:r>
          </a:p>
          <a:p>
            <a:r>
              <a:rPr lang="en-US" altLang="zh-CN" sz="2000" dirty="0">
                <a:solidFill>
                  <a:srgbClr val="FF0000"/>
                </a:solidFill>
                <a:latin typeface="Times New Roman" pitchFamily="18" charset="0"/>
                <a:ea typeface="STKaiti" charset="-122"/>
                <a:cs typeface="Times New Roman" pitchFamily="18" charset="0"/>
              </a:rPr>
              <a:t>virtual string type() = 0;</a:t>
            </a:r>
          </a:p>
        </p:txBody>
      </p:sp>
    </p:spTree>
    <p:extLst>
      <p:ext uri="{BB962C8B-B14F-4D97-AF65-F5344CB8AC3E}">
        <p14:creationId xmlns:p14="http://schemas.microsoft.com/office/powerpoint/2010/main" val="13234522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9F93E9-53D9-5549-9F9B-F02B0AA5D0BA}"/>
              </a:ext>
            </a:extLst>
          </p:cNvPr>
          <p:cNvSpPr>
            <a:spLocks noGrp="1"/>
          </p:cNvSpPr>
          <p:nvPr>
            <p:ph type="title"/>
          </p:nvPr>
        </p:nvSpPr>
        <p:spPr/>
        <p:txBody>
          <a:bodyPr/>
          <a:lstStyle/>
          <a:p>
            <a:r>
              <a:rPr kumimoji="1" lang="zh-CN" altLang="en-US" dirty="0"/>
              <a:t>第三次作业 </a:t>
            </a:r>
            <a:r>
              <a:rPr kumimoji="1" lang="en-US" altLang="zh-CN" dirty="0"/>
              <a:t>C</a:t>
            </a:r>
            <a:r>
              <a:rPr kumimoji="1" lang="zh-CN" altLang="en-US" dirty="0"/>
              <a:t>题</a:t>
            </a:r>
            <a:endParaRPr lang="en-US" dirty="0"/>
          </a:p>
        </p:txBody>
      </p:sp>
      <p:sp>
        <p:nvSpPr>
          <p:cNvPr id="3" name="Content Placeholder 2">
            <a:extLst>
              <a:ext uri="{FF2B5EF4-FFF2-40B4-BE49-F238E27FC236}">
                <a16:creationId xmlns:a16="http://schemas.microsoft.com/office/drawing/2014/main" xmlns="" id="{B27824DB-A9AD-EB44-B0A5-7C64F9054EA3}"/>
              </a:ext>
            </a:extLst>
          </p:cNvPr>
          <p:cNvSpPr>
            <a:spLocks noGrp="1"/>
          </p:cNvSpPr>
          <p:nvPr>
            <p:ph idx="1"/>
          </p:nvPr>
        </p:nvSpPr>
        <p:spPr/>
        <p:txBody>
          <a:bodyPr/>
          <a:lstStyle/>
          <a:p>
            <a:r>
              <a:rPr lang="zh-CN" altLang="en-US" dirty="0"/>
              <a:t>析构函数的设置</a:t>
            </a:r>
            <a:endParaRPr lang="en-US" altLang="zh-CN" dirty="0"/>
          </a:p>
          <a:p>
            <a:pPr lvl="1"/>
            <a:r>
              <a:rPr lang="zh-CN" altLang="en-US" dirty="0"/>
              <a:t>错误代码中没有实现析构函数，对象的指针没有被释放，导致内存泄漏</a:t>
            </a:r>
            <a:endParaRPr lang="en-US" altLang="zh-CN" dirty="0"/>
          </a:p>
          <a:p>
            <a:pPr marL="0" indent="0">
              <a:buNone/>
            </a:pPr>
            <a:endParaRPr lang="en-US" altLang="zh-CN" dirty="0"/>
          </a:p>
          <a:p>
            <a:r>
              <a:rPr lang="zh-CN" altLang="en-US" dirty="0"/>
              <a:t>修改办法（不唯一）</a:t>
            </a:r>
          </a:p>
          <a:p>
            <a:pPr lvl="1"/>
            <a:r>
              <a:rPr lang="zh-CN" altLang="en-US" dirty="0"/>
              <a:t>使用虚析构函数</a:t>
            </a:r>
            <a:endParaRPr lang="en-US" altLang="zh-CN" dirty="0"/>
          </a:p>
          <a:p>
            <a:pPr lvl="1"/>
            <a:r>
              <a:rPr lang="zh-CN" altLang="en-US" dirty="0"/>
              <a:t>这里需要注意，子类在析构的时候会依次调用自己以及祖先的析构函数。对于</a:t>
            </a:r>
            <a:r>
              <a:rPr lang="en-US" dirty="0"/>
              <a:t>Square</a:t>
            </a:r>
            <a:r>
              <a:rPr lang="zh-CN" altLang="en-US" dirty="0"/>
              <a:t>而言，会调用三个析构函数，</a:t>
            </a:r>
            <a:r>
              <a:rPr lang="en-US" altLang="zh-CN" dirty="0"/>
              <a:t>~</a:t>
            </a:r>
            <a:r>
              <a:rPr lang="en-US" dirty="0"/>
              <a:t>Square() ~Rectangle() ~Shape()</a:t>
            </a:r>
            <a:r>
              <a:rPr lang="zh-CN" altLang="en-US" dirty="0"/>
              <a:t>，因此需要避免一个指针被释放多次。</a:t>
            </a:r>
            <a:endParaRPr lang="en-US" dirty="0"/>
          </a:p>
        </p:txBody>
      </p:sp>
      <p:sp>
        <p:nvSpPr>
          <p:cNvPr id="4" name="Slide Number Placeholder 3">
            <a:extLst>
              <a:ext uri="{FF2B5EF4-FFF2-40B4-BE49-F238E27FC236}">
                <a16:creationId xmlns:a16="http://schemas.microsoft.com/office/drawing/2014/main" xmlns="" id="{7E6D7671-149F-D248-A2C7-CB9156AF4455}"/>
              </a:ext>
            </a:extLst>
          </p:cNvPr>
          <p:cNvSpPr>
            <a:spLocks noGrp="1"/>
          </p:cNvSpPr>
          <p:nvPr>
            <p:ph type="sldNum" sz="quarter" idx="12"/>
          </p:nvPr>
        </p:nvSpPr>
        <p:spPr/>
        <p:txBody>
          <a:bodyPr/>
          <a:lstStyle/>
          <a:p>
            <a:pPr>
              <a:defRPr/>
            </a:pPr>
            <a:fld id="{BFD7BE51-03DD-4CCA-8227-D775462981B4}" type="slidenum">
              <a:rPr lang="en-US" altLang="zh-CN" smtClean="0"/>
              <a:pPr>
                <a:defRPr/>
              </a:pPr>
              <a:t>93</a:t>
            </a:fld>
            <a:endParaRPr lang="en-US" altLang="zh-CN"/>
          </a:p>
        </p:txBody>
      </p:sp>
    </p:spTree>
    <p:extLst>
      <p:ext uri="{BB962C8B-B14F-4D97-AF65-F5344CB8AC3E}">
        <p14:creationId xmlns:p14="http://schemas.microsoft.com/office/powerpoint/2010/main" val="1773732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361179028"/>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a:solidFill>
            <a:schemeClr val="tx1"/>
          </a:solidFill>
        </a:ln>
      </a:spPr>
      <a:bodyPr/>
      <a:lstStyle>
        <a:defPPr>
          <a:defRPr/>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组合与继承" id="{F1B1E50D-EA5B-FC45-8B7A-C66EF2726E6C}" vid="{227C9911-8B80-9A4F-AEB1-49CEC3FCAF2A}"/>
    </a:ext>
  </a:extLst>
</a:theme>
</file>

<file path=ppt/theme/theme4.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组合与继承" id="{F1B1E50D-EA5B-FC45-8B7A-C66EF2726E6C}" vid="{227C9911-8B80-9A4F-AEB1-49CEC3FCAF2A}"/>
    </a:ext>
  </a:extLst>
</a:theme>
</file>

<file path=ppt/theme/theme5.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13956</TotalTime>
  <Words>7221</Words>
  <Application>Microsoft Macintosh PowerPoint</Application>
  <PresentationFormat>全屏显示(4:3)</PresentationFormat>
  <Paragraphs>1514</Paragraphs>
  <Slides>94</Slides>
  <Notes>41</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94</vt:i4>
      </vt:variant>
    </vt:vector>
  </HeadingPairs>
  <TitlesOfParts>
    <vt:vector size="112" baseType="lpstr">
      <vt:lpstr>Calibri</vt:lpstr>
      <vt:lpstr>Calibri Light</vt:lpstr>
      <vt:lpstr>Consolas</vt:lpstr>
      <vt:lpstr>Mangal</vt:lpstr>
      <vt:lpstr>STKaiti</vt:lpstr>
      <vt:lpstr>Times New Roman</vt:lpstr>
      <vt:lpstr>Wingdings</vt:lpstr>
      <vt:lpstr>等线</vt:lpstr>
      <vt:lpstr>等线 Light</vt:lpstr>
      <vt:lpstr>华文楷体</vt:lpstr>
      <vt:lpstr>宋体</vt:lpstr>
      <vt:lpstr>微软雅黑</vt:lpstr>
      <vt:lpstr>Arial</vt:lpstr>
      <vt:lpstr>Office Theme</vt:lpstr>
      <vt:lpstr>1_Office Theme</vt:lpstr>
      <vt:lpstr>Office 主题</vt:lpstr>
      <vt:lpstr>1_Office 主题</vt:lpstr>
      <vt:lpstr>Office 主题​​</vt:lpstr>
      <vt:lpstr>期中复习 （OOP）</vt:lpstr>
      <vt:lpstr>PowerPoint 演示文稿</vt:lpstr>
      <vt:lpstr>函数重载与类型推导</vt:lpstr>
      <vt:lpstr>类与对象</vt:lpstr>
      <vt:lpstr>运算符重载</vt:lpstr>
      <vt:lpstr>运算符重载</vt:lpstr>
      <vt:lpstr>运算符重载</vt:lpstr>
      <vt:lpstr>友元与内联函数</vt:lpstr>
      <vt:lpstr>PowerPoint 演示文稿</vt:lpstr>
      <vt:lpstr>PowerPoint 演示文稿</vt:lpstr>
      <vt:lpstr>PowerPoint 演示文稿</vt:lpstr>
      <vt:lpstr>PowerPoint 演示文稿</vt:lpstr>
      <vt:lpstr>PowerPoint 演示文稿</vt:lpstr>
      <vt:lpstr>构造函数与析构函数</vt:lpstr>
      <vt:lpstr>对象的构造与析构时机</vt:lpstr>
      <vt:lpstr>静态成员与常量成员</vt:lpstr>
      <vt:lpstr>对象的创建与销毁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引用与常量引用</vt:lpstr>
      <vt:lpstr>右值引用</vt:lpstr>
      <vt:lpstr>拷贝/移动构造函数</vt:lpstr>
      <vt:lpstr>自动类型转换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组合</vt:lpstr>
      <vt:lpstr>继承</vt:lpstr>
      <vt:lpstr>继承中的成员访问权限</vt:lpstr>
      <vt:lpstr>多重继承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虚函数</vt:lpstr>
      <vt:lpstr>重载、重写隐藏与重写覆盖</vt:lpstr>
      <vt:lpstr>向上/下类型转换</vt:lpstr>
      <vt:lpstr>多态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模板</vt:lpstr>
      <vt:lpstr>STL容器</vt:lpstr>
      <vt:lpstr>STL实例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第二次作业 C题</vt:lpstr>
      <vt:lpstr>第二次作业 C题</vt:lpstr>
      <vt:lpstr>第二次作业 C题</vt:lpstr>
      <vt:lpstr>第二次作业 C题</vt:lpstr>
      <vt:lpstr>第二次作业D题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第三次作业 C题</vt:lpstr>
      <vt:lpstr>第三次作业 C题</vt:lpstr>
      <vt:lpstr>第三次作业 C题</vt:lpstr>
      <vt:lpstr>结 束</vt:lpstr>
    </vt:vector>
  </TitlesOfParts>
  <Company>清华大学</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Ye Deming</cp:lastModifiedBy>
  <cp:revision>2048</cp:revision>
  <dcterms:created xsi:type="dcterms:W3CDTF">2002-09-18T00:55:13Z</dcterms:created>
  <dcterms:modified xsi:type="dcterms:W3CDTF">2019-04-23T00:45:44Z</dcterms:modified>
</cp:coreProperties>
</file>