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56"/>
  </p:notesMasterIdLst>
  <p:sldIdLst>
    <p:sldId id="578" r:id="rId2"/>
    <p:sldId id="492" r:id="rId3"/>
    <p:sldId id="476" r:id="rId4"/>
    <p:sldId id="477" r:id="rId5"/>
    <p:sldId id="478" r:id="rId6"/>
    <p:sldId id="479" r:id="rId7"/>
    <p:sldId id="480" r:id="rId8"/>
    <p:sldId id="481" r:id="rId9"/>
    <p:sldId id="482" r:id="rId10"/>
    <p:sldId id="485" r:id="rId11"/>
    <p:sldId id="486" r:id="rId12"/>
    <p:sldId id="487" r:id="rId13"/>
    <p:sldId id="488" r:id="rId14"/>
    <p:sldId id="489" r:id="rId15"/>
    <p:sldId id="490" r:id="rId16"/>
    <p:sldId id="505" r:id="rId17"/>
    <p:sldId id="552" r:id="rId18"/>
    <p:sldId id="553" r:id="rId19"/>
    <p:sldId id="554" r:id="rId20"/>
    <p:sldId id="555" r:id="rId21"/>
    <p:sldId id="556" r:id="rId22"/>
    <p:sldId id="576" r:id="rId23"/>
    <p:sldId id="558" r:id="rId24"/>
    <p:sldId id="561" r:id="rId25"/>
    <p:sldId id="562" r:id="rId26"/>
    <p:sldId id="563" r:id="rId27"/>
    <p:sldId id="564" r:id="rId28"/>
    <p:sldId id="565" r:id="rId29"/>
    <p:sldId id="566" r:id="rId30"/>
    <p:sldId id="577" r:id="rId31"/>
    <p:sldId id="506" r:id="rId32"/>
    <p:sldId id="507" r:id="rId33"/>
    <p:sldId id="508" r:id="rId34"/>
    <p:sldId id="509" r:id="rId35"/>
    <p:sldId id="510" r:id="rId36"/>
    <p:sldId id="511" r:id="rId37"/>
    <p:sldId id="512" r:id="rId38"/>
    <p:sldId id="513" r:id="rId39"/>
    <p:sldId id="514" r:id="rId40"/>
    <p:sldId id="515" r:id="rId41"/>
    <p:sldId id="516" r:id="rId42"/>
    <p:sldId id="574" r:id="rId43"/>
    <p:sldId id="569" r:id="rId44"/>
    <p:sldId id="570" r:id="rId45"/>
    <p:sldId id="571" r:id="rId46"/>
    <p:sldId id="572" r:id="rId47"/>
    <p:sldId id="573" r:id="rId48"/>
    <p:sldId id="575" r:id="rId49"/>
    <p:sldId id="883" r:id="rId50"/>
    <p:sldId id="884" r:id="rId51"/>
    <p:sldId id="880" r:id="rId52"/>
    <p:sldId id="881" r:id="rId53"/>
    <p:sldId id="882" r:id="rId54"/>
    <p:sldId id="475" r:id="rId5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3366"/>
    <a:srgbClr val="FF0000"/>
    <a:srgbClr val="00CC00"/>
    <a:srgbClr val="0066CC"/>
    <a:srgbClr val="FFFFFF"/>
    <a:srgbClr val="00FF00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 autoAdjust="0"/>
    <p:restoredTop sz="92838" autoAdjust="0"/>
  </p:normalViewPr>
  <p:slideViewPr>
    <p:cSldViewPr>
      <p:cViewPr varScale="1">
        <p:scale>
          <a:sx n="74" d="100"/>
          <a:sy n="74" d="100"/>
        </p:scale>
        <p:origin x="-1147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6F8193-D892-40E4-A0B7-3CAEB3AFD8EC}" type="doc">
      <dgm:prSet loTypeId="urn:microsoft.com/office/officeart/2005/8/layout/process1" loCatId="process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0868E0DF-0DD0-415C-A00E-C6C9084FB1AC}">
      <dgm:prSet custT="1"/>
      <dgm:spPr/>
      <dgm:t>
        <a:bodyPr/>
        <a:lstStyle/>
        <a:p>
          <a:pPr rtl="0"/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通过抽象出“</a:t>
          </a:r>
          <a:r>
            <a: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抽象概念</a:t>
          </a: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”，设计出描述这个抽象概念的</a:t>
          </a:r>
          <a:r>
            <a: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抽象类</a:t>
          </a: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，或称为“</a:t>
          </a:r>
          <a:r>
            <a: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接口类</a:t>
          </a: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”，这个类有一系列的（纯）虚函数，描述了这个类的“</a:t>
          </a:r>
          <a:r>
            <a: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接口</a:t>
          </a: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”</a:t>
          </a:r>
        </a:p>
      </dgm:t>
    </dgm:pt>
    <dgm:pt modelId="{86DFAE95-1808-47EA-ABCD-7CBD9489E026}" type="parTrans" cxnId="{B56B2223-CCB5-473C-A317-7C95D1E8449E}">
      <dgm:prSet/>
      <dgm:spPr/>
      <dgm:t>
        <a:bodyPr/>
        <a:lstStyle/>
        <a:p>
          <a:endParaRPr lang="zh-CN" altLang="en-US" sz="2400">
            <a:solidFill>
              <a:srgbClr val="FFFF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3AC6AC-80F5-4549-9DB7-1CE6E0D97C5D}" type="sibTrans" cxnId="{B56B2223-CCB5-473C-A317-7C95D1E8449E}">
      <dgm:prSet custT="1"/>
      <dgm:spPr/>
      <dgm:t>
        <a:bodyPr/>
        <a:lstStyle/>
        <a:p>
          <a:endParaRPr lang="zh-CN" altLang="en-US" sz="1800">
            <a:solidFill>
              <a:srgbClr val="FFFF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C87E16-FE44-4102-AADD-EF502F56700F}">
      <dgm:prSet custT="1"/>
      <dgm:spPr/>
      <dgm:t>
        <a:bodyPr/>
        <a:lstStyle/>
        <a:p>
          <a:pPr rtl="0"/>
          <a:r>
            <a:rPr 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对这个接口类进行继承并实现这些（纯）虚函数，从而形成这个抽象概念的“</a:t>
          </a:r>
          <a:r>
            <a:rPr lang="zh-CN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实现类</a:t>
          </a:r>
          <a:r>
            <a:rPr 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”</a:t>
          </a:r>
          <a:r>
            <a:rPr 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——</a:t>
          </a:r>
          <a:r>
            <a:rPr 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实现可以有很多种</a:t>
          </a:r>
        </a:p>
      </dgm:t>
    </dgm:pt>
    <dgm:pt modelId="{8DCAF0C1-B837-4B48-8943-58061B80F41D}" type="parTrans" cxnId="{31E5471C-9084-4F3E-9191-EBF1C6387369}">
      <dgm:prSet/>
      <dgm:spPr/>
      <dgm:t>
        <a:bodyPr/>
        <a:lstStyle/>
        <a:p>
          <a:endParaRPr lang="zh-CN" altLang="en-US" sz="2400">
            <a:solidFill>
              <a:srgbClr val="FFFF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D32C7B-5646-4A28-91E0-FD058447D97B}" type="sibTrans" cxnId="{31E5471C-9084-4F3E-9191-EBF1C6387369}">
      <dgm:prSet custT="1"/>
      <dgm:spPr/>
      <dgm:t>
        <a:bodyPr/>
        <a:lstStyle/>
        <a:p>
          <a:endParaRPr lang="zh-CN" altLang="en-US" sz="1800">
            <a:solidFill>
              <a:srgbClr val="FFFF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0A9A1D-91E7-40C3-83C0-FA3A3DC2C2B2}">
      <dgm:prSet custT="1"/>
      <dgm:spPr/>
      <dgm:t>
        <a:bodyPr/>
        <a:lstStyle/>
        <a:p>
          <a:pPr rtl="0"/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在使用这个概念的时候，我们</a:t>
          </a:r>
          <a:r>
            <a: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使用接口类</a:t>
          </a: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来引用这个概念，而不直接使用实现类，从而避免实现类的改变造成整个程序的大规模变化</a:t>
          </a:r>
        </a:p>
      </dgm:t>
    </dgm:pt>
    <dgm:pt modelId="{A363095A-B57E-4768-A6F6-C3005B32A43B}" type="parTrans" cxnId="{CCC1645F-C512-4ED7-9549-4214932DE690}">
      <dgm:prSet/>
      <dgm:spPr/>
      <dgm:t>
        <a:bodyPr/>
        <a:lstStyle/>
        <a:p>
          <a:endParaRPr lang="zh-CN" altLang="en-US" sz="2400">
            <a:solidFill>
              <a:srgbClr val="FFFF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B8FED3-8790-4007-809C-AEA22DF01016}" type="sibTrans" cxnId="{CCC1645F-C512-4ED7-9549-4214932DE690}">
      <dgm:prSet/>
      <dgm:spPr/>
      <dgm:t>
        <a:bodyPr/>
        <a:lstStyle/>
        <a:p>
          <a:endParaRPr lang="zh-CN" altLang="en-US" sz="2400">
            <a:solidFill>
              <a:srgbClr val="FFFF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AD91C3-B7FE-4A64-BFB8-16EEE70BC91A}" type="pres">
      <dgm:prSet presAssocID="{306F8193-D892-40E4-A0B7-3CAEB3AFD8E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5BEC2F2-A35B-402F-BE1B-0C271519C9C5}" type="pres">
      <dgm:prSet presAssocID="{0868E0DF-0DD0-415C-A00E-C6C9084FB1AC}" presName="node" presStyleLbl="node1" presStyleIdx="0" presStyleCnt="3" custScaleX="1146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460719-C631-41F8-9851-3DD09588F5D7}" type="pres">
      <dgm:prSet presAssocID="{433AC6AC-80F5-4549-9DB7-1CE6E0D97C5D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3AF3DF4B-32E6-45DF-AC56-A3DFD61BAFD9}" type="pres">
      <dgm:prSet presAssocID="{433AC6AC-80F5-4549-9DB7-1CE6E0D97C5D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5419B2B2-DEA4-4C37-BF67-32DED7DCC7E2}" type="pres">
      <dgm:prSet presAssocID="{ACC87E16-FE44-4102-AADD-EF502F56700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F37639-EF85-4A3A-BCE9-BD6A5C316788}" type="pres">
      <dgm:prSet presAssocID="{19D32C7B-5646-4A28-91E0-FD058447D97B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F05C14F3-E129-46DC-8A5B-930BF785F993}" type="pres">
      <dgm:prSet presAssocID="{19D32C7B-5646-4A28-91E0-FD058447D97B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99A1D62B-6EEF-4DE3-8804-661A1AF9D289}" type="pres">
      <dgm:prSet presAssocID="{B30A9A1D-91E7-40C3-83C0-FA3A3DC2C2B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7D8BC72-D0B7-B541-ADC8-CB052A35F6BD}" type="presOf" srcId="{433AC6AC-80F5-4549-9DB7-1CE6E0D97C5D}" destId="{6A460719-C631-41F8-9851-3DD09588F5D7}" srcOrd="0" destOrd="0" presId="urn:microsoft.com/office/officeart/2005/8/layout/process1"/>
    <dgm:cxn modelId="{6B018029-ADFF-1D48-B278-85D5ECF64387}" type="presOf" srcId="{433AC6AC-80F5-4549-9DB7-1CE6E0D97C5D}" destId="{3AF3DF4B-32E6-45DF-AC56-A3DFD61BAFD9}" srcOrd="1" destOrd="0" presId="urn:microsoft.com/office/officeart/2005/8/layout/process1"/>
    <dgm:cxn modelId="{CCC1645F-C512-4ED7-9549-4214932DE690}" srcId="{306F8193-D892-40E4-A0B7-3CAEB3AFD8EC}" destId="{B30A9A1D-91E7-40C3-83C0-FA3A3DC2C2B2}" srcOrd="2" destOrd="0" parTransId="{A363095A-B57E-4768-A6F6-C3005B32A43B}" sibTransId="{88B8FED3-8790-4007-809C-AEA22DF01016}"/>
    <dgm:cxn modelId="{A4777463-8B36-0346-84CB-64978CBACCD3}" type="presOf" srcId="{306F8193-D892-40E4-A0B7-3CAEB3AFD8EC}" destId="{7DAD91C3-B7FE-4A64-BFB8-16EEE70BC91A}" srcOrd="0" destOrd="0" presId="urn:microsoft.com/office/officeart/2005/8/layout/process1"/>
    <dgm:cxn modelId="{47B32C9F-FDFB-2C43-9317-977991B2E2B4}" type="presOf" srcId="{ACC87E16-FE44-4102-AADD-EF502F56700F}" destId="{5419B2B2-DEA4-4C37-BF67-32DED7DCC7E2}" srcOrd="0" destOrd="0" presId="urn:microsoft.com/office/officeart/2005/8/layout/process1"/>
    <dgm:cxn modelId="{5E915BB4-32E0-A748-B404-73C9C4726B04}" type="presOf" srcId="{0868E0DF-0DD0-415C-A00E-C6C9084FB1AC}" destId="{D5BEC2F2-A35B-402F-BE1B-0C271519C9C5}" srcOrd="0" destOrd="0" presId="urn:microsoft.com/office/officeart/2005/8/layout/process1"/>
    <dgm:cxn modelId="{B56B2223-CCB5-473C-A317-7C95D1E8449E}" srcId="{306F8193-D892-40E4-A0B7-3CAEB3AFD8EC}" destId="{0868E0DF-0DD0-415C-A00E-C6C9084FB1AC}" srcOrd="0" destOrd="0" parTransId="{86DFAE95-1808-47EA-ABCD-7CBD9489E026}" sibTransId="{433AC6AC-80F5-4549-9DB7-1CE6E0D97C5D}"/>
    <dgm:cxn modelId="{824BB271-1F7E-E54A-9AA7-2F699DF21952}" type="presOf" srcId="{B30A9A1D-91E7-40C3-83C0-FA3A3DC2C2B2}" destId="{99A1D62B-6EEF-4DE3-8804-661A1AF9D289}" srcOrd="0" destOrd="0" presId="urn:microsoft.com/office/officeart/2005/8/layout/process1"/>
    <dgm:cxn modelId="{20730AB2-A7E0-0F47-8E6B-EC14061F8B66}" type="presOf" srcId="{19D32C7B-5646-4A28-91E0-FD058447D97B}" destId="{62F37639-EF85-4A3A-BCE9-BD6A5C316788}" srcOrd="0" destOrd="0" presId="urn:microsoft.com/office/officeart/2005/8/layout/process1"/>
    <dgm:cxn modelId="{19B8BE6A-1896-2440-AB86-3CCA9ABA1085}" type="presOf" srcId="{19D32C7B-5646-4A28-91E0-FD058447D97B}" destId="{F05C14F3-E129-46DC-8A5B-930BF785F993}" srcOrd="1" destOrd="0" presId="urn:microsoft.com/office/officeart/2005/8/layout/process1"/>
    <dgm:cxn modelId="{31E5471C-9084-4F3E-9191-EBF1C6387369}" srcId="{306F8193-D892-40E4-A0B7-3CAEB3AFD8EC}" destId="{ACC87E16-FE44-4102-AADD-EF502F56700F}" srcOrd="1" destOrd="0" parTransId="{8DCAF0C1-B837-4B48-8943-58061B80F41D}" sibTransId="{19D32C7B-5646-4A28-91E0-FD058447D97B}"/>
    <dgm:cxn modelId="{0525202D-C6B4-C648-8F67-1DF1700E3FDF}" type="presParOf" srcId="{7DAD91C3-B7FE-4A64-BFB8-16EEE70BC91A}" destId="{D5BEC2F2-A35B-402F-BE1B-0C271519C9C5}" srcOrd="0" destOrd="0" presId="urn:microsoft.com/office/officeart/2005/8/layout/process1"/>
    <dgm:cxn modelId="{77538457-020F-1441-BB48-00AE78E1F129}" type="presParOf" srcId="{7DAD91C3-B7FE-4A64-BFB8-16EEE70BC91A}" destId="{6A460719-C631-41F8-9851-3DD09588F5D7}" srcOrd="1" destOrd="0" presId="urn:microsoft.com/office/officeart/2005/8/layout/process1"/>
    <dgm:cxn modelId="{727C280C-7E77-B849-B121-E42F922CD713}" type="presParOf" srcId="{6A460719-C631-41F8-9851-3DD09588F5D7}" destId="{3AF3DF4B-32E6-45DF-AC56-A3DFD61BAFD9}" srcOrd="0" destOrd="0" presId="urn:microsoft.com/office/officeart/2005/8/layout/process1"/>
    <dgm:cxn modelId="{ADB4BB89-C04A-6142-8C83-5DFD7D44DF0A}" type="presParOf" srcId="{7DAD91C3-B7FE-4A64-BFB8-16EEE70BC91A}" destId="{5419B2B2-DEA4-4C37-BF67-32DED7DCC7E2}" srcOrd="2" destOrd="0" presId="urn:microsoft.com/office/officeart/2005/8/layout/process1"/>
    <dgm:cxn modelId="{472DFBB4-0F6C-C945-9B72-8CB8D673EB58}" type="presParOf" srcId="{7DAD91C3-B7FE-4A64-BFB8-16EEE70BC91A}" destId="{62F37639-EF85-4A3A-BCE9-BD6A5C316788}" srcOrd="3" destOrd="0" presId="urn:microsoft.com/office/officeart/2005/8/layout/process1"/>
    <dgm:cxn modelId="{37B6BD76-8843-7545-98E6-CCD9F8D857D8}" type="presParOf" srcId="{62F37639-EF85-4A3A-BCE9-BD6A5C316788}" destId="{F05C14F3-E129-46DC-8A5B-930BF785F993}" srcOrd="0" destOrd="0" presId="urn:microsoft.com/office/officeart/2005/8/layout/process1"/>
    <dgm:cxn modelId="{CCBE07FD-130E-364E-8F00-1FC382FD7908}" type="presParOf" srcId="{7DAD91C3-B7FE-4A64-BFB8-16EEE70BC91A}" destId="{99A1D62B-6EEF-4DE3-8804-661A1AF9D28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EC2F2-A35B-402F-BE1B-0C271519C9C5}">
      <dsp:nvSpPr>
        <dsp:cNvPr id="0" name=""/>
        <dsp:cNvSpPr/>
      </dsp:nvSpPr>
      <dsp:spPr>
        <a:xfrm>
          <a:off x="11845" y="0"/>
          <a:ext cx="2510251" cy="4731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通过抽象出“</a:t>
          </a:r>
          <a:r>
            <a:rPr lang="zh-CN" altLang="en-US" sz="2400" b="1" kern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抽象概念</a:t>
          </a: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”，设计出描述这个抽象概念的</a:t>
          </a:r>
          <a:r>
            <a:rPr lang="zh-CN" altLang="en-US" sz="2400" b="1" kern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抽象类</a:t>
          </a: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，或称为“</a:t>
          </a:r>
          <a:r>
            <a:rPr lang="zh-CN" altLang="en-US" sz="2400" b="1" kern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接口类</a:t>
          </a: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”，这个类有一系列的（纯）虚函数，描述了这个类的“</a:t>
          </a:r>
          <a:r>
            <a:rPr lang="zh-CN" altLang="en-US" sz="2400" b="1" kern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接口</a:t>
          </a: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”</a:t>
          </a:r>
        </a:p>
      </dsp:txBody>
      <dsp:txXfrm>
        <a:off x="85368" y="73523"/>
        <a:ext cx="2363205" cy="4584294"/>
      </dsp:txXfrm>
    </dsp:sp>
    <dsp:sp modelId="{6A460719-C631-41F8-9851-3DD09588F5D7}">
      <dsp:nvSpPr>
        <dsp:cNvPr id="0" name=""/>
        <dsp:cNvSpPr/>
      </dsp:nvSpPr>
      <dsp:spPr>
        <a:xfrm>
          <a:off x="2741006" y="2094222"/>
          <a:ext cx="464087" cy="5428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solidFill>
              <a:srgbClr val="FFFF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41006" y="2202801"/>
        <a:ext cx="324861" cy="325736"/>
      </dsp:txXfrm>
    </dsp:sp>
    <dsp:sp modelId="{5419B2B2-DEA4-4C37-BF67-32DED7DCC7E2}">
      <dsp:nvSpPr>
        <dsp:cNvPr id="0" name=""/>
        <dsp:cNvSpPr/>
      </dsp:nvSpPr>
      <dsp:spPr>
        <a:xfrm>
          <a:off x="3397734" y="0"/>
          <a:ext cx="2189090" cy="4731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对这个接口类进行继承并实现这些（纯）虚函数，从而形成这个抽象概念的“</a:t>
          </a:r>
          <a:r>
            <a:rPr lang="zh-CN" sz="2400" b="1" kern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实现类</a:t>
          </a:r>
          <a:r>
            <a:rPr 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”</a:t>
          </a:r>
          <a:r>
            <a:rPr 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——</a:t>
          </a:r>
          <a:r>
            <a:rPr 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实现可以有很多种</a:t>
          </a:r>
        </a:p>
      </dsp:txBody>
      <dsp:txXfrm>
        <a:off x="3461850" y="64116"/>
        <a:ext cx="2060858" cy="4603108"/>
      </dsp:txXfrm>
    </dsp:sp>
    <dsp:sp modelId="{62F37639-EF85-4A3A-BCE9-BD6A5C316788}">
      <dsp:nvSpPr>
        <dsp:cNvPr id="0" name=""/>
        <dsp:cNvSpPr/>
      </dsp:nvSpPr>
      <dsp:spPr>
        <a:xfrm>
          <a:off x="5805733" y="2094222"/>
          <a:ext cx="464087" cy="5428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solidFill>
              <a:srgbClr val="FFFF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05733" y="2202801"/>
        <a:ext cx="324861" cy="325736"/>
      </dsp:txXfrm>
    </dsp:sp>
    <dsp:sp modelId="{99A1D62B-6EEF-4DE3-8804-661A1AF9D289}">
      <dsp:nvSpPr>
        <dsp:cNvPr id="0" name=""/>
        <dsp:cNvSpPr/>
      </dsp:nvSpPr>
      <dsp:spPr>
        <a:xfrm>
          <a:off x="6462460" y="0"/>
          <a:ext cx="2189090" cy="4731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在使用这个概念的时候，我们</a:t>
          </a:r>
          <a:r>
            <a:rPr lang="zh-CN" altLang="en-US" sz="2400" b="1" kern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使用接口类</a:t>
          </a: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来引用这个概念，而不直接使用实现类，从而避免实现类的改变造成整个程序的大规模变化</a:t>
          </a:r>
        </a:p>
      </dsp:txBody>
      <dsp:txXfrm>
        <a:off x="6526576" y="64116"/>
        <a:ext cx="2060858" cy="4603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370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07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69D5A-46FE-4356-BD47-DF1F819FB8E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880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782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585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8039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9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97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96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65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87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97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98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5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7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77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design-pattern/design-pattern-intro.htm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面向对象程序设计基础</a:t>
            </a:r>
            <a:b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66CC"/>
                </a:solidFill>
              </a:rPr>
              <a:t>（</a:t>
            </a:r>
            <a:r>
              <a:rPr lang="en-US" altLang="zh-CN" dirty="0">
                <a:solidFill>
                  <a:srgbClr val="0066CC"/>
                </a:solidFill>
              </a:rPr>
              <a:t>OOP</a:t>
            </a:r>
            <a:r>
              <a:rPr lang="zh-CN" altLang="en-US" dirty="0">
                <a:solidFill>
                  <a:srgbClr val="0066CC"/>
                </a:solidFill>
              </a:rPr>
              <a:t>）</a:t>
            </a:r>
            <a:endParaRPr lang="zh-CN" altLang="en-US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144000" cy="2348880"/>
          </a:xfrm>
        </p:spPr>
        <p:txBody>
          <a:bodyPr/>
          <a:lstStyle/>
          <a:p>
            <a:endParaRPr lang="zh-CN" altLang="en-US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55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更精细地刻画“对象”</a:t>
            </a:r>
            <a:endParaRPr kumimoji="0" lang="en-US" altLang="en-US"/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685800" y="1557338"/>
            <a:ext cx="8062913" cy="4751387"/>
          </a:xfrm>
        </p:spPr>
        <p:txBody>
          <a:bodyPr/>
          <a:lstStyle/>
          <a:p>
            <a:r>
              <a:rPr lang="zh-TW" altLang="en-US" dirty="0"/>
              <a:t>属性 </a:t>
            </a:r>
            <a:r>
              <a:rPr lang="en-US" altLang="zh-TW" dirty="0"/>
              <a:t>+ </a:t>
            </a:r>
            <a:r>
              <a:rPr lang="zh-TW" altLang="en-US" dirty="0"/>
              <a:t>服务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对象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</a:pPr>
            <a:r>
              <a:rPr kumimoji="0" lang="zh-TW" altLang="en-US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封装的第一层涵义：数据抽象</a:t>
            </a:r>
            <a:endParaRPr kumimoji="0" lang="en-US" altLang="zh-TW" b="1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</a:pPr>
            <a:r>
              <a:rPr kumimoji="0" lang="zh-TW" altLang="en-US" dirty="0">
                <a:sym typeface="Wingdings" panose="05000000000000000000" pitchFamily="2" charset="2"/>
              </a:rPr>
              <a:t>直观反映客观世界的概念</a:t>
            </a:r>
            <a:endParaRPr kumimoji="0" lang="en-US" altLang="zh-TW" dirty="0"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</a:pPr>
            <a:r>
              <a:rPr kumimoji="0" lang="zh-TW" altLang="en-US" dirty="0">
                <a:sym typeface="Wingdings" panose="05000000000000000000" pitchFamily="2" charset="2"/>
              </a:rPr>
              <a:t>简化对复杂世界的分析与认知</a:t>
            </a:r>
            <a:endParaRPr kumimoji="0" lang="en-US" altLang="zh-TW" dirty="0"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</a:pPr>
            <a:r>
              <a:rPr kumimoji="0" lang="zh-TW" altLang="en-US" dirty="0">
                <a:sym typeface="Wingdings" panose="05000000000000000000" pitchFamily="2" charset="2"/>
              </a:rPr>
              <a:t>形成了不同对象之间的“边界”（</a:t>
            </a:r>
            <a:r>
              <a:rPr kumimoji="0" lang="zh-CN" altLang="en-US" dirty="0">
                <a:sym typeface="Wingdings" panose="05000000000000000000" pitchFamily="2" charset="2"/>
              </a:rPr>
              <a:t>正是这些边界，才使不同对象</a:t>
            </a:r>
            <a:r>
              <a:rPr kumimoji="0" lang="zh-TW" altLang="en-US" dirty="0">
                <a:sym typeface="Wingdings" panose="05000000000000000000" pitchFamily="2" charset="2"/>
              </a:rPr>
              <a:t>可</a:t>
            </a:r>
            <a:r>
              <a:rPr kumimoji="0" lang="zh-CN" altLang="en-US" dirty="0">
                <a:sym typeface="Wingdings" panose="05000000000000000000" pitchFamily="2" charset="2"/>
              </a:rPr>
              <a:t>以</a:t>
            </a:r>
            <a:r>
              <a:rPr kumimoji="0" lang="zh-TW" altLang="en-US" dirty="0">
                <a:sym typeface="Wingdings" panose="05000000000000000000" pitchFamily="2" charset="2"/>
              </a:rPr>
              <a:t>区别</a:t>
            </a:r>
            <a:r>
              <a:rPr kumimoji="0" lang="zh-CN" altLang="en-US" dirty="0">
                <a:sym typeface="Wingdings" panose="05000000000000000000" pitchFamily="2" charset="2"/>
              </a:rPr>
              <a:t>开</a:t>
            </a:r>
            <a:r>
              <a:rPr kumimoji="0" lang="zh-TW" altLang="en-US" dirty="0">
                <a:sym typeface="Wingdings" panose="05000000000000000000" pitchFamily="2" charset="2"/>
              </a:rPr>
              <a:t>）</a:t>
            </a:r>
            <a:endParaRPr kumimoji="0" lang="en-US" altLang="zh-TW" dirty="0">
              <a:sym typeface="Wingdings" panose="05000000000000000000" pitchFamily="2" charset="2"/>
            </a:endParaRPr>
          </a:p>
        </p:txBody>
      </p:sp>
      <p:sp>
        <p:nvSpPr>
          <p:cNvPr id="2" name="云形 1"/>
          <p:cNvSpPr/>
          <p:nvPr/>
        </p:nvSpPr>
        <p:spPr bwMode="auto">
          <a:xfrm>
            <a:off x="6516688" y="981075"/>
            <a:ext cx="1223962" cy="1008063"/>
          </a:xfrm>
          <a:prstGeom prst="cloud">
            <a:avLst/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6" name="云形 5"/>
          <p:cNvSpPr/>
          <p:nvPr/>
        </p:nvSpPr>
        <p:spPr bwMode="auto">
          <a:xfrm>
            <a:off x="7875588" y="1952625"/>
            <a:ext cx="557212" cy="792163"/>
          </a:xfrm>
          <a:prstGeom prst="cloud">
            <a:avLst/>
          </a:prstGeom>
          <a:solidFill>
            <a:schemeClr val="bg2">
              <a:lumMod val="10000"/>
              <a:lumOff val="90000"/>
            </a:schemeClr>
          </a:solidFill>
          <a:ln w="28575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/>
          </a:p>
        </p:txBody>
      </p:sp>
      <p:cxnSp>
        <p:nvCxnSpPr>
          <p:cNvPr id="45062" name="直接连接符 3"/>
          <p:cNvCxnSpPr>
            <a:cxnSpLocks noChangeShapeType="1"/>
          </p:cNvCxnSpPr>
          <p:nvPr/>
        </p:nvCxnSpPr>
        <p:spPr bwMode="auto">
          <a:xfrm flipH="1">
            <a:off x="7164388" y="1125538"/>
            <a:ext cx="1422400" cy="15827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62064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8455025" cy="1462088"/>
          </a:xfrm>
        </p:spPr>
        <p:txBody>
          <a:bodyPr/>
          <a:lstStyle/>
          <a:p>
            <a:pPr eaLnBrk="1" hangingPunct="1"/>
            <a:r>
              <a:rPr kumimoji="0" lang="zh-TW" altLang="en-US"/>
              <a:t>封装的“封”</a:t>
            </a:r>
            <a:r>
              <a:rPr kumimoji="0" lang="en-US" altLang="zh-TW"/>
              <a:t>——</a:t>
            </a:r>
            <a:r>
              <a:rPr kumimoji="0" lang="zh-CN" altLang="en-US"/>
              <a:t> 从权限到</a:t>
            </a:r>
            <a:r>
              <a:rPr kumimoji="0" lang="zh-TW" altLang="en-US"/>
              <a:t>接口</a:t>
            </a:r>
            <a:endParaRPr kumimoji="0" lang="zh-CN" altLang="en-US"/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20037" cy="554355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kumimoji="0" lang="zh-CN" altLang="en-US" sz="2800" dirty="0">
                <a:solidFill>
                  <a:schemeClr val="accent1">
                    <a:lumMod val="50000"/>
                  </a:schemeClr>
                </a:solidFill>
              </a:rPr>
              <a:t>类的接口</a:t>
            </a:r>
            <a:r>
              <a:rPr kumimoji="0" lang="en-US" altLang="zh-CN" sz="2800" dirty="0">
                <a:solidFill>
                  <a:schemeClr val="accent1">
                    <a:lumMod val="50000"/>
                  </a:schemeClr>
                </a:solidFill>
              </a:rPr>
              <a:t>——</a:t>
            </a:r>
            <a:r>
              <a:rPr kumimoji="0" lang="zh-TW" altLang="en-US" sz="2800" dirty="0">
                <a:solidFill>
                  <a:schemeClr val="accent1">
                    <a:lumMod val="50000"/>
                  </a:schemeClr>
                </a:solidFill>
              </a:rPr>
              <a:t>能通过对象来访问到的部分</a:t>
            </a:r>
            <a:r>
              <a:rPr kumimoji="0" lang="zh-CN" altLang="en-US" sz="2800" dirty="0">
                <a:solidFill>
                  <a:schemeClr val="accent1">
                    <a:lumMod val="50000"/>
                  </a:schemeClr>
                </a:solidFill>
              </a:rPr>
              <a:t>。接口是程序设计中一个非常重要和关键的概念：</a:t>
            </a:r>
          </a:p>
          <a:p>
            <a:pPr marL="0" indent="0" eaLnBrk="1" hangingPunct="1">
              <a:lnSpc>
                <a:spcPct val="150000"/>
              </a:lnSpc>
            </a:pPr>
            <a:r>
              <a:rPr kumimoji="0"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使</a:t>
            </a:r>
            <a:r>
              <a:rPr kumimoji="0" lang="zh-CN" altLang="en-US" sz="2400" b="1" dirty="0">
                <a:solidFill>
                  <a:schemeClr val="accent6">
                    <a:lumMod val="75000"/>
                  </a:schemeClr>
                </a:solidFill>
              </a:rPr>
              <a:t>用类时</a:t>
            </a:r>
            <a:r>
              <a:rPr kumimoji="0" lang="zh-CN" altLang="en-US" sz="2400" dirty="0"/>
              <a:t>，</a:t>
            </a:r>
            <a:r>
              <a:rPr kumimoji="0" lang="zh-TW" altLang="en-US" sz="2400" dirty="0"/>
              <a:t>能</a:t>
            </a:r>
            <a:r>
              <a:rPr kumimoji="0" lang="zh-CN" altLang="en-US" sz="2400" dirty="0"/>
              <a:t>避开不相关的</a:t>
            </a:r>
            <a:r>
              <a:rPr kumimoji="0" lang="zh-TW" altLang="en-US" sz="2400" dirty="0"/>
              <a:t>细节</a:t>
            </a:r>
            <a:r>
              <a:rPr kumimoji="0" lang="zh-CN" altLang="en-US" sz="2400" dirty="0"/>
              <a:t> </a:t>
            </a:r>
            <a:r>
              <a:rPr kumimoji="0" lang="en-US" altLang="zh-CN" sz="2400" dirty="0"/>
              <a:t>—— </a:t>
            </a:r>
            <a:r>
              <a:rPr kumimoji="0" lang="zh-CN" altLang="en-US" sz="2400" dirty="0"/>
              <a:t>使思路更清晰</a:t>
            </a:r>
          </a:p>
          <a:p>
            <a:pPr lvl="1" eaLnBrk="1" hangingPunct="1">
              <a:lnSpc>
                <a:spcPct val="150000"/>
              </a:lnSpc>
            </a:pPr>
            <a:r>
              <a:rPr kumimoji="0" lang="zh-CN" altLang="en-US" sz="2000" dirty="0"/>
              <a:t>这实际上是方便了</a:t>
            </a:r>
            <a:r>
              <a:rPr kumimoji="0" lang="zh-TW" altLang="en-US" sz="2000" dirty="0"/>
              <a:t>别人（</a:t>
            </a:r>
            <a:r>
              <a:rPr kumimoji="0" lang="zh-CN" altLang="en-US" sz="2000" dirty="0"/>
              <a:t>使用类的编程人员</a:t>
            </a:r>
            <a:r>
              <a:rPr kumimoji="0" lang="zh-TW" altLang="en-US" sz="2000" dirty="0"/>
              <a:t>）</a:t>
            </a:r>
            <a:r>
              <a:rPr kumimoji="0" lang="en-US" altLang="zh-CN" sz="2000" dirty="0"/>
              <a:t>--- </a:t>
            </a:r>
            <a:r>
              <a:rPr kumimoji="0" lang="zh-TW" altLang="en-US" sz="2000" dirty="0"/>
              <a:t>接口使</a:t>
            </a:r>
            <a:r>
              <a:rPr kumimoji="0" lang="zh-CN" altLang="en-US" sz="2000" dirty="0"/>
              <a:t>他们可以很容易知道</a:t>
            </a:r>
            <a:r>
              <a:rPr kumimoji="0" lang="zh-TW" altLang="en-US" sz="2000" dirty="0"/>
              <a:t>类的</a:t>
            </a:r>
            <a:r>
              <a:rPr kumimoji="0" lang="zh-CN" altLang="en-US" sz="2000" dirty="0"/>
              <a:t>哪些</a:t>
            </a:r>
            <a:r>
              <a:rPr kumimoji="0" lang="zh-TW" altLang="en-US" sz="2000" dirty="0"/>
              <a:t>部分</a:t>
            </a:r>
            <a:r>
              <a:rPr kumimoji="0" lang="zh-CN" altLang="en-US" sz="2000" dirty="0"/>
              <a:t>对他们是重要的，哪些是</a:t>
            </a:r>
            <a:r>
              <a:rPr kumimoji="0" lang="zh-TW" altLang="en-US" sz="2000" dirty="0"/>
              <a:t>不重要</a:t>
            </a:r>
            <a:r>
              <a:rPr kumimoji="0" lang="zh-CN" altLang="en-US" sz="2000" dirty="0"/>
              <a:t>可以忽略的</a:t>
            </a:r>
          </a:p>
          <a:p>
            <a:pPr marL="0" indent="0" eaLnBrk="1" hangingPunct="1">
              <a:lnSpc>
                <a:spcPct val="150000"/>
              </a:lnSpc>
            </a:pPr>
            <a:r>
              <a:rPr kumimoji="0" lang="zh-CN" altLang="en-US" sz="2400" b="1" dirty="0">
                <a:solidFill>
                  <a:schemeClr val="accent6">
                    <a:lumMod val="75000"/>
                  </a:schemeClr>
                </a:solidFill>
              </a:rPr>
              <a:t>设计类时</a:t>
            </a:r>
            <a:r>
              <a:rPr kumimoji="0" lang="zh-CN" altLang="en-US" sz="2400" dirty="0"/>
              <a:t>，</a:t>
            </a:r>
            <a:r>
              <a:rPr kumimoji="0" lang="zh-TW" altLang="en-US" sz="2400" dirty="0"/>
              <a:t>能</a:t>
            </a:r>
            <a:r>
              <a:rPr kumimoji="0" lang="zh-CN" altLang="en-US" sz="2400" dirty="0"/>
              <a:t>自由变更具体实现 </a:t>
            </a:r>
            <a:r>
              <a:rPr kumimoji="0" lang="en-US" altLang="zh-CN" sz="2400" dirty="0"/>
              <a:t>—— </a:t>
            </a:r>
            <a:r>
              <a:rPr kumimoji="0" lang="zh-CN" altLang="en-US" sz="2400" dirty="0"/>
              <a:t>使修改更方便</a:t>
            </a:r>
          </a:p>
          <a:p>
            <a:pPr lvl="1" eaLnBrk="1" hangingPunct="1">
              <a:lnSpc>
                <a:spcPct val="150000"/>
              </a:lnSpc>
            </a:pPr>
            <a:r>
              <a:rPr kumimoji="0" lang="zh-CN" altLang="en-US" sz="2000" dirty="0"/>
              <a:t>这实际上是为了方便我们</a:t>
            </a:r>
            <a:r>
              <a:rPr kumimoji="0" lang="zh-TW" altLang="en-US" sz="2000" dirty="0"/>
              <a:t>（</a:t>
            </a:r>
            <a:r>
              <a:rPr kumimoji="0" lang="zh-CN" altLang="en-US" sz="2000" dirty="0"/>
              <a:t>设计和实现类的人</a:t>
            </a:r>
            <a:r>
              <a:rPr kumimoji="0" lang="zh-TW" altLang="en-US" sz="2000" dirty="0"/>
              <a:t>）</a:t>
            </a:r>
            <a:r>
              <a:rPr kumimoji="0" lang="en-US" altLang="zh-CN" sz="2000" dirty="0"/>
              <a:t>--- </a:t>
            </a:r>
            <a:r>
              <a:rPr kumimoji="0" lang="zh-TW" altLang="en-US" sz="2000" dirty="0"/>
              <a:t>接口使</a:t>
            </a:r>
            <a:r>
              <a:rPr kumimoji="0" lang="zh-CN" altLang="en-US" sz="2000" dirty="0"/>
              <a:t>我们可以很容易修改具体实现（从而使我们不害怕“言而无信”，不担心被细节困扰），而不会影响最终的功能</a:t>
            </a:r>
          </a:p>
        </p:txBody>
      </p:sp>
    </p:spTree>
    <p:extLst>
      <p:ext uri="{BB962C8B-B14F-4D97-AF65-F5344CB8AC3E}">
        <p14:creationId xmlns:p14="http://schemas.microsoft.com/office/powerpoint/2010/main" val="1404711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旋转方阵（</a:t>
            </a:r>
            <a:r>
              <a:rPr lang="en-US" altLang="zh-TW"/>
              <a:t>OOP</a:t>
            </a:r>
            <a:r>
              <a:rPr lang="zh-TW" altLang="en-US"/>
              <a:t>版）</a:t>
            </a:r>
            <a:endParaRPr lang="en-US" altLang="zh-CN"/>
          </a:p>
        </p:txBody>
      </p:sp>
      <p:grpSp>
        <p:nvGrpSpPr>
          <p:cNvPr id="47106" name="Group 47"/>
          <p:cNvGrpSpPr>
            <a:grpSpLocks/>
          </p:cNvGrpSpPr>
          <p:nvPr/>
        </p:nvGrpSpPr>
        <p:grpSpPr bwMode="auto">
          <a:xfrm>
            <a:off x="1116013" y="2003425"/>
            <a:ext cx="6102350" cy="3046413"/>
            <a:chOff x="395536" y="1628800"/>
            <a:chExt cx="6102424" cy="3046988"/>
          </a:xfrm>
        </p:grpSpPr>
        <p:sp>
          <p:nvSpPr>
            <p:cNvPr id="47109" name="Rectangle 4"/>
            <p:cNvSpPr>
              <a:spLocks noChangeArrowheads="1"/>
            </p:cNvSpPr>
            <p:nvPr/>
          </p:nvSpPr>
          <p:spPr bwMode="auto">
            <a:xfrm>
              <a:off x="395536" y="1628800"/>
              <a:ext cx="6102424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3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−"/>
                <a:defRPr kumimoji="1"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b="1" dirty="0">
                  <a:solidFill>
                    <a:schemeClr val="accent4">
                      <a:lumMod val="75000"/>
                    </a:schemeClr>
                  </a:solidFill>
                  <a:latin typeface="Courier New" panose="02070309020205020404" pitchFamily="49" charset="0"/>
                  <a:ea typeface="方正姚体" panose="02010601030101010101" pitchFamily="2" charset="-122"/>
                </a:rPr>
                <a:t>  1  20  19  18  17  16 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b="1" dirty="0">
                  <a:solidFill>
                    <a:schemeClr val="accent4">
                      <a:lumMod val="75000"/>
                    </a:schemeClr>
                  </a:solidFill>
                  <a:latin typeface="Courier New" panose="02070309020205020404" pitchFamily="49" charset="0"/>
                  <a:ea typeface="方正姚体" panose="02010601030101010101" pitchFamily="2" charset="-122"/>
                </a:rPr>
                <a:t>  2  21  32  31  30  15 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b="1" dirty="0">
                  <a:solidFill>
                    <a:schemeClr val="accent4">
                      <a:lumMod val="75000"/>
                    </a:schemeClr>
                  </a:solidFill>
                  <a:latin typeface="Courier New" panose="02070309020205020404" pitchFamily="49" charset="0"/>
                  <a:ea typeface="方正姚体" panose="02010601030101010101" pitchFamily="2" charset="-122"/>
                </a:rPr>
                <a:t>  3  22  33  36  29  14 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b="1" dirty="0">
                  <a:solidFill>
                    <a:schemeClr val="accent4">
                      <a:lumMod val="75000"/>
                    </a:schemeClr>
                  </a:solidFill>
                  <a:latin typeface="Courier New" panose="02070309020205020404" pitchFamily="49" charset="0"/>
                  <a:ea typeface="方正姚体" panose="02010601030101010101" pitchFamily="2" charset="-122"/>
                </a:rPr>
                <a:t>  4  23  34  35  28  13 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b="1" dirty="0">
                  <a:solidFill>
                    <a:schemeClr val="accent4">
                      <a:lumMod val="75000"/>
                    </a:schemeClr>
                  </a:solidFill>
                  <a:latin typeface="Courier New" panose="02070309020205020404" pitchFamily="49" charset="0"/>
                  <a:ea typeface="方正姚体" panose="02010601030101010101" pitchFamily="2" charset="-122"/>
                </a:rPr>
                <a:t>  5  24  25  26  27  12 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b="1" dirty="0">
                  <a:solidFill>
                    <a:schemeClr val="accent4">
                      <a:lumMod val="75000"/>
                    </a:schemeClr>
                  </a:solidFill>
                  <a:latin typeface="Courier New" panose="02070309020205020404" pitchFamily="49" charset="0"/>
                  <a:ea typeface="方正姚体" panose="02010601030101010101" pitchFamily="2" charset="-122"/>
                </a:rPr>
                <a:t>  6   7   8   9  10  11 </a:t>
              </a:r>
            </a:p>
          </p:txBody>
        </p:sp>
        <p:cxnSp>
          <p:nvCxnSpPr>
            <p:cNvPr id="47110" name="Straight Connector 6"/>
            <p:cNvCxnSpPr>
              <a:cxnSpLocks noChangeShapeType="1"/>
            </p:cNvCxnSpPr>
            <p:nvPr/>
          </p:nvCxnSpPr>
          <p:spPr bwMode="auto">
            <a:xfrm>
              <a:off x="1115616" y="1919365"/>
              <a:ext cx="0" cy="2445739"/>
            </a:xfrm>
            <a:prstGeom prst="line">
              <a:avLst/>
            </a:prstGeom>
            <a:noFill/>
            <a:ln w="22225">
              <a:solidFill>
                <a:schemeClr val="accent1">
                  <a:lumMod val="50000"/>
                </a:schemeClr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11" name="Straight Connector 13"/>
            <p:cNvCxnSpPr>
              <a:cxnSpLocks noChangeShapeType="1"/>
            </p:cNvCxnSpPr>
            <p:nvPr/>
          </p:nvCxnSpPr>
          <p:spPr bwMode="auto">
            <a:xfrm flipH="1">
              <a:off x="1907704" y="1919365"/>
              <a:ext cx="3960440" cy="0"/>
            </a:xfrm>
            <a:prstGeom prst="line">
              <a:avLst/>
            </a:prstGeom>
            <a:noFill/>
            <a:ln w="22225">
              <a:solidFill>
                <a:schemeClr val="accent1">
                  <a:lumMod val="50000"/>
                </a:schemeClr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12" name="Straight Connector 15"/>
            <p:cNvCxnSpPr>
              <a:cxnSpLocks noChangeShapeType="1"/>
            </p:cNvCxnSpPr>
            <p:nvPr/>
          </p:nvCxnSpPr>
          <p:spPr bwMode="auto">
            <a:xfrm>
              <a:off x="1907704" y="1919365"/>
              <a:ext cx="0" cy="1941683"/>
            </a:xfrm>
            <a:prstGeom prst="line">
              <a:avLst/>
            </a:prstGeom>
            <a:noFill/>
            <a:ln w="22225">
              <a:solidFill>
                <a:schemeClr val="accent1">
                  <a:lumMod val="50000"/>
                </a:schemeClr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13" name="Straight Connector 17"/>
            <p:cNvCxnSpPr>
              <a:cxnSpLocks noChangeShapeType="1"/>
            </p:cNvCxnSpPr>
            <p:nvPr/>
          </p:nvCxnSpPr>
          <p:spPr bwMode="auto">
            <a:xfrm flipH="1">
              <a:off x="1115616" y="4365104"/>
              <a:ext cx="4752528" cy="0"/>
            </a:xfrm>
            <a:prstGeom prst="line">
              <a:avLst/>
            </a:prstGeom>
            <a:noFill/>
            <a:ln w="22225">
              <a:solidFill>
                <a:schemeClr val="accent1">
                  <a:lumMod val="50000"/>
                </a:schemeClr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14" name="Straight Connector 19"/>
            <p:cNvCxnSpPr>
              <a:cxnSpLocks noChangeShapeType="1"/>
            </p:cNvCxnSpPr>
            <p:nvPr/>
          </p:nvCxnSpPr>
          <p:spPr bwMode="auto">
            <a:xfrm>
              <a:off x="5868144" y="1919365"/>
              <a:ext cx="0" cy="2445738"/>
            </a:xfrm>
            <a:prstGeom prst="line">
              <a:avLst/>
            </a:prstGeom>
            <a:noFill/>
            <a:ln w="22225">
              <a:solidFill>
                <a:schemeClr val="accent1">
                  <a:lumMod val="50000"/>
                </a:schemeClr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15" name="Straight Connector 21"/>
            <p:cNvCxnSpPr>
              <a:cxnSpLocks noChangeShapeType="1"/>
            </p:cNvCxnSpPr>
            <p:nvPr/>
          </p:nvCxnSpPr>
          <p:spPr bwMode="auto">
            <a:xfrm flipH="1">
              <a:off x="2915816" y="2431841"/>
              <a:ext cx="1872208" cy="0"/>
            </a:xfrm>
            <a:prstGeom prst="line">
              <a:avLst/>
            </a:prstGeom>
            <a:noFill/>
            <a:ln w="22225">
              <a:solidFill>
                <a:schemeClr val="accent1">
                  <a:lumMod val="50000"/>
                </a:schemeClr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16" name="Straight Connector 23"/>
            <p:cNvCxnSpPr>
              <a:cxnSpLocks noChangeShapeType="1"/>
            </p:cNvCxnSpPr>
            <p:nvPr/>
          </p:nvCxnSpPr>
          <p:spPr bwMode="auto">
            <a:xfrm>
              <a:off x="2915816" y="2431841"/>
              <a:ext cx="0" cy="955678"/>
            </a:xfrm>
            <a:prstGeom prst="line">
              <a:avLst/>
            </a:prstGeom>
            <a:noFill/>
            <a:ln w="22225">
              <a:solidFill>
                <a:schemeClr val="accent1">
                  <a:lumMod val="50000"/>
                </a:schemeClr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17" name="Straight Connector 25"/>
            <p:cNvCxnSpPr>
              <a:cxnSpLocks noChangeShapeType="1"/>
            </p:cNvCxnSpPr>
            <p:nvPr/>
          </p:nvCxnSpPr>
          <p:spPr bwMode="auto">
            <a:xfrm flipH="1" flipV="1">
              <a:off x="1907704" y="3850095"/>
              <a:ext cx="2880320" cy="2119"/>
            </a:xfrm>
            <a:prstGeom prst="line">
              <a:avLst/>
            </a:prstGeom>
            <a:noFill/>
            <a:ln w="22225">
              <a:solidFill>
                <a:schemeClr val="accent1">
                  <a:lumMod val="50000"/>
                </a:schemeClr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18" name="Straight Connector 27"/>
            <p:cNvCxnSpPr>
              <a:cxnSpLocks noChangeShapeType="1"/>
            </p:cNvCxnSpPr>
            <p:nvPr/>
          </p:nvCxnSpPr>
          <p:spPr bwMode="auto">
            <a:xfrm>
              <a:off x="4788024" y="2431841"/>
              <a:ext cx="0" cy="1418254"/>
            </a:xfrm>
            <a:prstGeom prst="line">
              <a:avLst/>
            </a:prstGeom>
            <a:noFill/>
            <a:ln w="22225">
              <a:solidFill>
                <a:schemeClr val="accent1">
                  <a:lumMod val="50000"/>
                </a:schemeClr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19" name="Straight Connector 29"/>
            <p:cNvCxnSpPr>
              <a:cxnSpLocks noChangeShapeType="1"/>
            </p:cNvCxnSpPr>
            <p:nvPr/>
          </p:nvCxnSpPr>
          <p:spPr bwMode="auto">
            <a:xfrm>
              <a:off x="2915816" y="3387519"/>
              <a:ext cx="972108" cy="0"/>
            </a:xfrm>
            <a:prstGeom prst="line">
              <a:avLst/>
            </a:prstGeom>
            <a:noFill/>
            <a:ln w="22225">
              <a:solidFill>
                <a:schemeClr val="accent1">
                  <a:lumMod val="50000"/>
                </a:schemeClr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20" name="Straight Connector 45"/>
            <p:cNvCxnSpPr>
              <a:cxnSpLocks noChangeShapeType="1"/>
            </p:cNvCxnSpPr>
            <p:nvPr/>
          </p:nvCxnSpPr>
          <p:spPr bwMode="auto">
            <a:xfrm>
              <a:off x="3912689" y="2890206"/>
              <a:ext cx="0" cy="497313"/>
            </a:xfrm>
            <a:prstGeom prst="line">
              <a:avLst/>
            </a:prstGeom>
            <a:noFill/>
            <a:ln w="22225">
              <a:solidFill>
                <a:schemeClr val="accent1">
                  <a:lumMod val="50000"/>
                </a:schemeClr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08" name="TextBox 1"/>
          <p:cNvSpPr txBox="1">
            <a:spLocks noChangeArrowheads="1"/>
          </p:cNvSpPr>
          <p:nvPr/>
        </p:nvSpPr>
        <p:spPr bwMode="auto">
          <a:xfrm>
            <a:off x="1042988" y="5437188"/>
            <a:ext cx="7161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•"/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−"/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要求矩阵大小任意，尺寸在运行时输入</a:t>
            </a:r>
            <a:endParaRPr kumimoji="0" lang="en-US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5001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针对接口而不是针对实现编程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/>
          </p:nvPr>
        </p:nvGraphicFramePr>
        <p:xfrm>
          <a:off x="167095" y="1489165"/>
          <a:ext cx="8663397" cy="4731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D4BB-78AE-4348-B817-7175D1FF9E4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57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BEC2F2-A35B-402F-BE1B-0C271519C9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5BEC2F2-A35B-402F-BE1B-0C271519C9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A460719-C631-41F8-9851-3DD09588F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6A460719-C631-41F8-9851-3DD09588F5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419B2B2-DEA4-4C37-BF67-32DED7DCC7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5419B2B2-DEA4-4C37-BF67-32DED7DCC7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F37639-EF85-4A3A-BCE9-BD6A5C316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62F37639-EF85-4A3A-BCE9-BD6A5C3167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A1D62B-6EEF-4DE3-8804-661A1AF9D2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99A1D62B-6EEF-4DE3-8804-661A1AF9D2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隔离变与不变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D4BB-78AE-4348-B817-7175D1FF9E4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8649" y="1690689"/>
            <a:ext cx="7740288" cy="378565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class matrix </a:t>
            </a: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    </a:t>
            </a:r>
            <a:r>
              <a:rPr lang="en-US" altLang="zh-CN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int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 N;</a:t>
            </a: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    </a:t>
            </a:r>
            <a:r>
              <a:rPr lang="en-US" altLang="zh-CN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int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** M;</a:t>
            </a:r>
          </a:p>
          <a:p>
            <a:pPr>
              <a:spcBef>
                <a:spcPct val="0"/>
              </a:spcBef>
            </a:pPr>
            <a:endParaRPr lang="en-US" altLang="zh-CN" b="1" dirty="0">
              <a:solidFill>
                <a:srgbClr val="FFFF00"/>
              </a:solidFill>
              <a:latin typeface="Courier New" panose="02070309020205020404" pitchFamily="49" charset="0"/>
              <a:ea typeface="方正姚体" panose="02010601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   void place(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 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num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);  </a:t>
            </a: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public:</a:t>
            </a: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    void </a:t>
            </a:r>
            <a:r>
              <a:rPr lang="en-US" altLang="zh-CN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init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(</a:t>
            </a:r>
            <a:r>
              <a:rPr lang="en-US" altLang="zh-CN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int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 size);  // create a matrix</a:t>
            </a: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    void clear(); 	  // release memory</a:t>
            </a:r>
          </a:p>
          <a:p>
            <a:pPr>
              <a:spcBef>
                <a:spcPct val="0"/>
              </a:spcBef>
            </a:pPr>
            <a:endParaRPr lang="en-US" altLang="zh-CN" b="1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ea typeface="方正姚体" panose="02010601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    void fill();  // fill all numbers in matrix </a:t>
            </a: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    void print(); // output matrix</a:t>
            </a: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};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661603" y="2984504"/>
            <a:ext cx="1006475" cy="5842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•"/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−"/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dirty="0">
                <a:solidFill>
                  <a:srgbClr val="FFFF00"/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可变</a:t>
            </a:r>
            <a:endParaRPr kumimoji="0" lang="en-US" altLang="en-US" dirty="0">
              <a:solidFill>
                <a:srgbClr val="FFFF00"/>
              </a:solidFill>
              <a:latin typeface="Courier New" panose="02070309020205020404" pitchFamily="49" charset="0"/>
              <a:ea typeface="方正姚体" panose="02010601030101010101" pitchFamily="2" charset="-122"/>
            </a:endParaRPr>
          </a:p>
        </p:txBody>
      </p:sp>
      <p:sp>
        <p:nvSpPr>
          <p:cNvPr id="7" name="右箭头 2"/>
          <p:cNvSpPr/>
          <p:nvPr/>
        </p:nvSpPr>
        <p:spPr bwMode="auto">
          <a:xfrm rot="10800000">
            <a:off x="5651953" y="3128967"/>
            <a:ext cx="863600" cy="347662"/>
          </a:xfrm>
          <a:prstGeom prst="rightArrow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en-US">
              <a:latin typeface="Courier New" charset="0"/>
              <a:ea typeface="方正姚体" charset="0"/>
              <a:cs typeface="方正姚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091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虚函数的使用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D4BB-78AE-4348-B817-7175D1FF9E4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8649" y="1371597"/>
            <a:ext cx="7766413" cy="517064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class matrix </a:t>
            </a: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protected:</a:t>
            </a: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    </a:t>
            </a:r>
            <a:r>
              <a:rPr lang="en-US" altLang="zh-CN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int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 N;</a:t>
            </a: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    </a:t>
            </a:r>
            <a:r>
              <a:rPr lang="en-US" altLang="zh-CN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int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** M;</a:t>
            </a:r>
          </a:p>
          <a:p>
            <a:pPr>
              <a:spcBef>
                <a:spcPct val="0"/>
              </a:spcBef>
            </a:pPr>
            <a:endParaRPr lang="en-US" altLang="zh-CN" b="1" dirty="0">
              <a:solidFill>
                <a:srgbClr val="FFFF00"/>
              </a:solidFill>
              <a:latin typeface="Courier New" panose="02070309020205020404" pitchFamily="49" charset="0"/>
              <a:ea typeface="方正姚体" panose="02010601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   virtual void place(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 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num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) = 0;  </a:t>
            </a: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public:</a:t>
            </a: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    void </a:t>
            </a:r>
            <a:r>
              <a:rPr lang="en-US" altLang="zh-CN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init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(</a:t>
            </a:r>
            <a:r>
              <a:rPr lang="en-US" altLang="zh-CN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int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 size);  // create a matrix</a:t>
            </a: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    void clear(); 	  // release memory</a:t>
            </a:r>
          </a:p>
          <a:p>
            <a:pPr>
              <a:spcBef>
                <a:spcPct val="0"/>
              </a:spcBef>
            </a:pPr>
            <a:endParaRPr lang="en-US" altLang="zh-CN" b="1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ea typeface="方正姚体" panose="02010601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    void fill();  // fill all numbers in matrix </a:t>
            </a: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    void print(); // output matrix</a:t>
            </a: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};</a:t>
            </a:r>
          </a:p>
          <a:p>
            <a:pPr>
              <a:spcBef>
                <a:spcPct val="0"/>
              </a:spcBef>
            </a:pPr>
            <a:endParaRPr lang="en-US" altLang="zh-CN" b="1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ea typeface="方正姚体" panose="02010601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class 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clockwiseMatrix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：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public matrix</a:t>
            </a:r>
          </a:p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{ //……</a:t>
            </a: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789260" y="1260207"/>
            <a:ext cx="1005403" cy="5847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•"/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−"/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dirty="0">
                <a:solidFill>
                  <a:srgbClr val="FFFF00"/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接口</a:t>
            </a:r>
            <a:endParaRPr kumimoji="0" lang="en-US" altLang="en-US" dirty="0">
              <a:solidFill>
                <a:srgbClr val="FFFF00"/>
              </a:solidFill>
              <a:latin typeface="Courier New" panose="02070309020205020404" pitchFamily="49" charset="0"/>
              <a:ea typeface="方正姚体" panose="02010601030101010101" pitchFamily="2" charset="-122"/>
            </a:endParaRPr>
          </a:p>
        </p:txBody>
      </p:sp>
      <p:sp>
        <p:nvSpPr>
          <p:cNvPr id="9" name="右箭头 2"/>
          <p:cNvSpPr/>
          <p:nvPr/>
        </p:nvSpPr>
        <p:spPr bwMode="auto">
          <a:xfrm rot="10800000">
            <a:off x="3779610" y="1404670"/>
            <a:ext cx="863600" cy="347662"/>
          </a:xfrm>
          <a:prstGeom prst="rightArrow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en-US">
              <a:latin typeface="Courier New" charset="0"/>
              <a:ea typeface="方正姚体" charset="0"/>
              <a:cs typeface="方正姚体" charset="0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8137525" y="5592918"/>
            <a:ext cx="1006475" cy="5842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•"/>
              <a:defRPr kumimoji="1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−"/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dirty="0">
                <a:solidFill>
                  <a:srgbClr val="FFFF00"/>
                </a:solidFill>
                <a:latin typeface="Courier New" panose="02070309020205020404" pitchFamily="49" charset="0"/>
                <a:ea typeface="方正姚体" panose="02010601030101010101" pitchFamily="2" charset="-122"/>
              </a:rPr>
              <a:t>实现</a:t>
            </a:r>
            <a:endParaRPr kumimoji="0" lang="en-US" altLang="en-US" dirty="0">
              <a:solidFill>
                <a:srgbClr val="FFFF00"/>
              </a:solidFill>
              <a:latin typeface="Courier New" panose="02070309020205020404" pitchFamily="49" charset="0"/>
              <a:ea typeface="方正姚体" panose="02010601030101010101" pitchFamily="2" charset="-122"/>
            </a:endParaRPr>
          </a:p>
        </p:txBody>
      </p:sp>
      <p:sp>
        <p:nvSpPr>
          <p:cNvPr id="11" name="右箭头 2"/>
          <p:cNvSpPr/>
          <p:nvPr/>
        </p:nvSpPr>
        <p:spPr bwMode="auto">
          <a:xfrm rot="10800000">
            <a:off x="7532913" y="5737381"/>
            <a:ext cx="458561" cy="347662"/>
          </a:xfrm>
          <a:prstGeom prst="rightArrow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lang="en-US">
              <a:latin typeface="Courier New" charset="0"/>
              <a:ea typeface="方正姚体" charset="0"/>
              <a:cs typeface="方正姚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48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564904"/>
            <a:ext cx="9124950" cy="1470025"/>
          </a:xfrm>
        </p:spPr>
        <p:txBody>
          <a:bodyPr/>
          <a:lstStyle/>
          <a:p>
            <a:pPr algn="ctr" eaLnBrk="1" hangingPunct="1"/>
            <a:r>
              <a:rPr lang="en-US" altLang="zh-CN" sz="5400" b="1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OOP-</a:t>
            </a:r>
            <a:r>
              <a:rPr lang="zh-CN" altLang="en-US" sz="5400" b="1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思想实战</a:t>
            </a:r>
            <a:r>
              <a:rPr lang="en-US" altLang="zh-CN" sz="5400" b="1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lang="en-US" altLang="zh-CN" sz="5400" b="1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zh-CN" altLang="en-US" sz="5400" b="1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以往年大作业</a:t>
            </a:r>
            <a:r>
              <a:rPr lang="zh-CN" altLang="en-US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为例</a:t>
            </a:r>
            <a:endParaRPr lang="en-US" altLang="zh-CN" sz="5400" b="1" dirty="0">
              <a:solidFill>
                <a:srgbClr val="00336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1219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Python</a:t>
            </a:r>
            <a:r>
              <a:rPr lang="zh-CN" altLang="en-US" b="1" dirty="0"/>
              <a:t>语言解释器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BE51-03DD-4CCA-8227-D775462981B4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62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02488" cy="1325563"/>
          </a:xfrm>
        </p:spPr>
        <p:txBody>
          <a:bodyPr/>
          <a:lstStyle/>
          <a:p>
            <a:r>
              <a:rPr kumimoji="1" lang="en-US" altLang="zh-CN" dirty="0"/>
              <a:t>Python</a:t>
            </a:r>
            <a:r>
              <a:rPr kumimoji="1" lang="zh-CN" altLang="en-US" dirty="0"/>
              <a:t>语言解释器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39552" y="1412776"/>
            <a:ext cx="8136904" cy="44644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dirty="0"/>
              <a:t>Python: </a:t>
            </a:r>
            <a:r>
              <a:rPr kumimoji="1" lang="zh-CN" altLang="en-US" dirty="0">
                <a:solidFill>
                  <a:srgbClr val="7030A0"/>
                </a:solidFill>
              </a:rPr>
              <a:t>面向对象</a:t>
            </a:r>
            <a:r>
              <a:rPr kumimoji="1" lang="zh-CN" altLang="en-US" dirty="0"/>
              <a:t>的</a:t>
            </a:r>
            <a:r>
              <a:rPr kumimoji="1" lang="zh-CN" altLang="en-US" dirty="0">
                <a:solidFill>
                  <a:srgbClr val="FF0000"/>
                </a:solidFill>
              </a:rPr>
              <a:t>解释型</a:t>
            </a:r>
            <a:r>
              <a:rPr kumimoji="1" lang="zh-CN" altLang="en-US" dirty="0"/>
              <a:t>语言</a:t>
            </a:r>
            <a:endParaRPr kumimoji="1" lang="en-US" altLang="zh-CN" dirty="0"/>
          </a:p>
          <a:p>
            <a:pPr lvl="1"/>
            <a:r>
              <a:rPr lang="zh-CN" altLang="en-US" dirty="0"/>
              <a:t>完全面向对象：“一切皆为对象”</a:t>
            </a:r>
            <a:endParaRPr lang="en-US" altLang="zh-CN" dirty="0"/>
          </a:p>
          <a:p>
            <a:pPr lvl="1"/>
            <a:r>
              <a:rPr lang="zh-CN" altLang="en-US" dirty="0"/>
              <a:t>解释型语言：每次执行时解释，无需编译。跨平台时只需提供特定平台的解释器，执行效率较低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kumimoji="1" lang="zh-CN" altLang="en-US" dirty="0"/>
              <a:t>特点：</a:t>
            </a:r>
            <a:endParaRPr kumimoji="1" lang="en-US" altLang="zh-CN" dirty="0"/>
          </a:p>
          <a:p>
            <a:pPr lvl="1"/>
            <a:r>
              <a:rPr lang="zh-CN" altLang="en-US" dirty="0"/>
              <a:t>简洁、易读、限制性强</a:t>
            </a:r>
            <a:endParaRPr lang="en-US" altLang="zh-CN" dirty="0"/>
          </a:p>
          <a:p>
            <a:pPr lvl="1"/>
            <a:r>
              <a:rPr lang="zh-CN" altLang="en-US" dirty="0"/>
              <a:t>可扩展性强：科学计算扩展库</a:t>
            </a:r>
            <a:r>
              <a:rPr lang="en-US" altLang="zh-CN" dirty="0" err="1"/>
              <a:t>NumPy</a:t>
            </a:r>
            <a:r>
              <a:rPr lang="zh-CN" altLang="en-US" dirty="0"/>
              <a:t>、</a:t>
            </a:r>
            <a:r>
              <a:rPr lang="en-US" altLang="zh-CN" dirty="0" err="1"/>
              <a:t>SciPy</a:t>
            </a:r>
            <a:r>
              <a:rPr lang="zh-CN" altLang="en-US" dirty="0"/>
              <a:t>等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kumimoji="1" lang="zh-CN" altLang="en-US" dirty="0"/>
              <a:t>需求：</a:t>
            </a:r>
            <a:endParaRPr kumimoji="1"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C++</a:t>
            </a:r>
            <a:r>
              <a:rPr lang="zh-CN" altLang="en-US" dirty="0"/>
              <a:t>实现一个</a:t>
            </a:r>
            <a:r>
              <a:rPr lang="en-US" altLang="zh-CN" dirty="0"/>
              <a:t>Python</a:t>
            </a:r>
            <a:r>
              <a:rPr lang="zh-CN" altLang="en-US" dirty="0"/>
              <a:t>解释器，能够运行助教给定的</a:t>
            </a:r>
            <a:r>
              <a:rPr lang="en-US" altLang="zh-CN" dirty="0"/>
              <a:t>Python</a:t>
            </a:r>
            <a:r>
              <a:rPr lang="zh-CN" altLang="en-US" dirty="0"/>
              <a:t>代码，且输出正确的结果</a:t>
            </a:r>
            <a:endParaRPr lang="en-US" altLang="zh-CN" dirty="0"/>
          </a:p>
          <a:p>
            <a:pPr lvl="1"/>
            <a:r>
              <a:rPr lang="zh-CN" altLang="en-US" dirty="0"/>
              <a:t>无需关注语法检查，给定的</a:t>
            </a:r>
            <a:r>
              <a:rPr lang="en-US" altLang="zh-CN" dirty="0"/>
              <a:t>Python</a:t>
            </a:r>
            <a:r>
              <a:rPr lang="zh-CN" altLang="en-US" dirty="0"/>
              <a:t>代码均保证语法的正确性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5922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背景介绍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39552" y="1412776"/>
            <a:ext cx="8424936" cy="44644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dirty="0"/>
              <a:t>Python</a:t>
            </a:r>
            <a:r>
              <a:rPr kumimoji="1" lang="zh-CN" altLang="en-US" dirty="0"/>
              <a:t>的主要语法</a:t>
            </a:r>
            <a:endParaRPr kumimoji="1" lang="en-US" altLang="zh-CN" dirty="0"/>
          </a:p>
          <a:p>
            <a:pPr lvl="1"/>
            <a:r>
              <a:rPr lang="zh-CN" altLang="en-US" dirty="0"/>
              <a:t>缩进规则</a:t>
            </a:r>
            <a:endParaRPr lang="en-US" altLang="zh-CN" dirty="0"/>
          </a:p>
          <a:p>
            <a:pPr lvl="1"/>
            <a:r>
              <a:rPr lang="zh-CN" altLang="en-US" dirty="0"/>
              <a:t>控制语句</a:t>
            </a:r>
            <a:r>
              <a:rPr lang="en-US" altLang="zh-CN" dirty="0"/>
              <a:t>(</a:t>
            </a:r>
            <a:r>
              <a:rPr lang="zh-CN" altLang="en-US" dirty="0"/>
              <a:t>分支、循环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表达式：常见运算符、</a:t>
            </a:r>
            <a:r>
              <a:rPr lang="en-US" altLang="zh-CN" dirty="0"/>
              <a:t>is</a:t>
            </a:r>
            <a:r>
              <a:rPr lang="zh-CN" altLang="en-US" dirty="0"/>
              <a:t>、</a:t>
            </a:r>
            <a:r>
              <a:rPr lang="en-US" altLang="zh-CN" dirty="0"/>
              <a:t>in</a:t>
            </a:r>
            <a:r>
              <a:rPr lang="zh-CN" altLang="en-US" dirty="0"/>
              <a:t>、</a:t>
            </a:r>
            <a:r>
              <a:rPr lang="en-US" altLang="zh-CN" dirty="0"/>
              <a:t>lambda</a:t>
            </a:r>
            <a:r>
              <a:rPr lang="zh-CN" altLang="en-US" dirty="0"/>
              <a:t>、表达式列表等</a:t>
            </a:r>
            <a:endParaRPr lang="en-US" altLang="zh-CN" dirty="0"/>
          </a:p>
          <a:p>
            <a:pPr lvl="1"/>
            <a:r>
              <a:rPr lang="zh-CN" altLang="en-US" dirty="0"/>
              <a:t>函数、类：</a:t>
            </a:r>
            <a:r>
              <a:rPr lang="en-US" altLang="zh-CN" dirty="0" err="1"/>
              <a:t>def</a:t>
            </a:r>
            <a:r>
              <a:rPr lang="zh-CN" altLang="en-US" dirty="0"/>
              <a:t>、</a:t>
            </a:r>
            <a:r>
              <a:rPr lang="en-US" altLang="zh-CN" dirty="0"/>
              <a:t>class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64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564904"/>
            <a:ext cx="9124950" cy="1470025"/>
          </a:xfrm>
        </p:spPr>
        <p:txBody>
          <a:bodyPr/>
          <a:lstStyle/>
          <a:p>
            <a:pPr algn="ctr" eaLnBrk="1" hangingPunct="1"/>
            <a:r>
              <a:rPr lang="en-US" altLang="zh-CN" sz="5400" b="1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OOP-</a:t>
            </a:r>
            <a:r>
              <a:rPr lang="zh-CN" altLang="en-US" sz="5400" b="1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设计思想</a:t>
            </a:r>
            <a:endParaRPr lang="en-US" altLang="zh-CN" sz="5400" b="1" dirty="0">
              <a:solidFill>
                <a:srgbClr val="00336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4063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背景介绍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424936" cy="44644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dirty="0"/>
              <a:t>Python</a:t>
            </a:r>
            <a:r>
              <a:rPr kumimoji="1" lang="zh-CN" altLang="en-US" dirty="0"/>
              <a:t>程序示例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buNone/>
            </a:pPr>
            <a:endParaRPr kumimoji="1" lang="en-US" altLang="zh-CN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44824"/>
            <a:ext cx="5129817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6564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-27384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设计思路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1276" y="1268760"/>
            <a:ext cx="8280920" cy="44644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/>
              <a:t>考虑更简单的版本：表达式求值</a:t>
            </a:r>
            <a:endParaRPr kumimoji="1" lang="en-US" altLang="zh-CN" dirty="0"/>
          </a:p>
          <a:p>
            <a:pPr marL="0" indent="0">
              <a:lnSpc>
                <a:spcPct val="100000"/>
              </a:lnSpc>
              <a:buNone/>
            </a:pPr>
            <a:endParaRPr kumimoji="1" lang="en-US" altLang="zh-CN" dirty="0"/>
          </a:p>
          <a:p>
            <a:pPr>
              <a:lnSpc>
                <a:spcPct val="100000"/>
              </a:lnSpc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buNone/>
            </a:pPr>
            <a:endParaRPr kumimoji="1" lang="en-US" altLang="zh-CN" dirty="0"/>
          </a:p>
          <a:p>
            <a:pPr>
              <a:lnSpc>
                <a:spcPct val="100000"/>
              </a:lnSpc>
            </a:pPr>
            <a:endParaRPr kumimoji="1" lang="en-US" altLang="zh-CN" dirty="0"/>
          </a:p>
          <a:p>
            <a:pPr>
              <a:lnSpc>
                <a:spcPct val="100000"/>
              </a:lnSpc>
            </a:pPr>
            <a:endParaRPr kumimoji="1" lang="en-US" altLang="zh-CN" dirty="0"/>
          </a:p>
          <a:p>
            <a:pPr>
              <a:lnSpc>
                <a:spcPct val="100000"/>
              </a:lnSpc>
            </a:pPr>
            <a:endParaRPr kumimoji="1" lang="en-US" altLang="zh-CN" dirty="0"/>
          </a:p>
          <a:p>
            <a:pPr>
              <a:lnSpc>
                <a:spcPct val="100000"/>
              </a:lnSpc>
            </a:pPr>
            <a:endParaRPr kumimoji="1" lang="en-US" altLang="zh-CN" dirty="0"/>
          </a:p>
          <a:p>
            <a:pPr>
              <a:lnSpc>
                <a:spcPct val="100000"/>
              </a:lnSpc>
            </a:pPr>
            <a:endParaRPr kumimoji="1" lang="en-US" altLang="zh-CN" dirty="0"/>
          </a:p>
          <a:p>
            <a:pPr>
              <a:lnSpc>
                <a:spcPct val="100000"/>
              </a:lnSpc>
            </a:pPr>
            <a:endParaRPr kumimoji="1" lang="en-US" altLang="zh-CN" dirty="0"/>
          </a:p>
          <a:p>
            <a:pPr>
              <a:lnSpc>
                <a:spcPct val="100000"/>
              </a:lnSpc>
            </a:pPr>
            <a:endParaRPr kumimoji="1" lang="en-US" altLang="zh-CN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48264" y="6492875"/>
            <a:ext cx="2057400" cy="365125"/>
          </a:xfrm>
        </p:spPr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57283"/>
            <a:ext cx="790257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6143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-27384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设计思路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1276" y="1268760"/>
            <a:ext cx="8280920" cy="44644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输入：一段完整且语法正确的</a:t>
            </a:r>
            <a:r>
              <a:rPr lang="en-US" altLang="zh-CN" dirty="0"/>
              <a:t>python</a:t>
            </a:r>
            <a:r>
              <a:rPr lang="zh-CN" altLang="en-US" dirty="0"/>
              <a:t>程序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输出：程序的输出结果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kumimoji="1" lang="zh-CN" altLang="en-US" dirty="0"/>
              <a:t>表达式求值是解释器的一个重要子任务</a:t>
            </a:r>
            <a:endParaRPr kumimoji="1" lang="en-US" altLang="zh-CN" dirty="0"/>
          </a:p>
          <a:p>
            <a:pPr>
              <a:lnSpc>
                <a:spcPct val="100000"/>
              </a:lnSpc>
            </a:pPr>
            <a:r>
              <a:rPr kumimoji="1" lang="zh-CN" altLang="en-US" dirty="0"/>
              <a:t>可参考的解决方案：解释器模式</a:t>
            </a:r>
            <a:endParaRPr kumimoji="1" lang="en-US" altLang="zh-CN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48264" y="6492875"/>
            <a:ext cx="2057400" cy="365125"/>
          </a:xfrm>
        </p:spPr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553222"/>
              </p:ext>
            </p:extLst>
          </p:nvPr>
        </p:nvGraphicFramePr>
        <p:xfrm>
          <a:off x="2843808" y="3708122"/>
          <a:ext cx="2952328" cy="75161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54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Expression</a:t>
                      </a:r>
                      <a:endParaRPr lang="zh-CN" sz="18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6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86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+interpret(map&lt;string, </a:t>
                      </a:r>
                      <a:r>
                        <a:rPr lang="en-US" altLang="zh-CN" sz="1400" kern="100" dirty="0" err="1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int</a:t>
                      </a:r>
                      <a:r>
                        <a:rPr lang="en-US" altLang="zh-CN" sz="1400" kern="100" dirty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&gt;&amp; </a:t>
                      </a:r>
                      <a:r>
                        <a:rPr lang="en-US" altLang="zh-CN" sz="1400" kern="100" dirty="0" err="1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var</a:t>
                      </a:r>
                      <a:r>
                        <a:rPr lang="en-US" altLang="zh-CN" sz="1400" kern="100" dirty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):void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964513"/>
              </p:ext>
            </p:extLst>
          </p:nvPr>
        </p:nvGraphicFramePr>
        <p:xfrm>
          <a:off x="71500" y="5301208"/>
          <a:ext cx="2628292" cy="115304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282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54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</a:t>
                      </a:r>
                      <a:r>
                        <a:rPr lang="en-US" sz="1800" b="1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Expression</a:t>
                      </a:r>
                      <a:endParaRPr lang="en-US" sz="1800" b="1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6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alt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86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+</a:t>
                      </a:r>
                      <a:r>
                        <a:rPr lang="en-US" altLang="zh-CN" sz="1400" kern="100" dirty="0" err="1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VarExpression</a:t>
                      </a:r>
                      <a:r>
                        <a:rPr lang="en-US" altLang="zh-CN" sz="1400" kern="100" dirty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(string key)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+interpret(map&lt;string, </a:t>
                      </a:r>
                      <a:r>
                        <a:rPr lang="en-US" altLang="zh-CN" sz="1400" kern="100" dirty="0" err="1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int</a:t>
                      </a:r>
                      <a:r>
                        <a:rPr lang="en-US" altLang="zh-CN" sz="1400" kern="100" dirty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&gt;&amp; </a:t>
                      </a:r>
                      <a:r>
                        <a:rPr lang="en-US" altLang="zh-CN" sz="1400" kern="100" dirty="0" err="1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var</a:t>
                      </a:r>
                      <a:r>
                        <a:rPr lang="en-US" altLang="zh-CN" sz="1400" kern="100" dirty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):</a:t>
                      </a:r>
                      <a:r>
                        <a:rPr lang="en-US" altLang="zh-CN" sz="1400" kern="100" baseline="0" dirty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void</a:t>
                      </a:r>
                      <a:endParaRPr lang="zh-CN" alt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861246"/>
              </p:ext>
            </p:extLst>
          </p:nvPr>
        </p:nvGraphicFramePr>
        <p:xfrm>
          <a:off x="2771800" y="5301209"/>
          <a:ext cx="2808313" cy="15544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083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54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Symbol</a:t>
                      </a:r>
                      <a:r>
                        <a:rPr lang="en-US" sz="1800" b="1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Expression</a:t>
                      </a:r>
                      <a:endParaRPr lang="en-US" sz="1800" b="1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6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-Expression</a:t>
                      </a:r>
                      <a:r>
                        <a:rPr lang="en-US" altLang="zh-CN" sz="1400" kern="100" baseline="0" dirty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* left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-Expression* right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8646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+</a:t>
                      </a:r>
                      <a:r>
                        <a:rPr lang="en-US" altLang="zh-CN" sz="1400" kern="100" dirty="0" err="1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SymbolExpression</a:t>
                      </a:r>
                      <a:r>
                        <a:rPr lang="en-US" altLang="zh-CN" sz="1400" kern="100" dirty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(Expression*</a:t>
                      </a:r>
                      <a:r>
                        <a:rPr lang="en-US" altLang="zh-CN" sz="1400" kern="100" baseline="0" dirty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left, Expression* right</a:t>
                      </a:r>
                      <a:r>
                        <a:rPr lang="en-US" altLang="zh-CN" sz="1400" kern="100" dirty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): void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+interpret(map&lt;string, </a:t>
                      </a:r>
                      <a:r>
                        <a:rPr lang="en-US" altLang="zh-CN" sz="1400" kern="100" dirty="0" err="1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int</a:t>
                      </a:r>
                      <a:r>
                        <a:rPr lang="en-US" altLang="zh-CN" sz="1400" kern="100" dirty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&gt;&amp; </a:t>
                      </a:r>
                      <a:r>
                        <a:rPr lang="en-US" altLang="zh-CN" sz="1400" kern="100" dirty="0" err="1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var</a:t>
                      </a:r>
                      <a:r>
                        <a:rPr lang="en-US" altLang="zh-CN" sz="1400" kern="100" dirty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): void</a:t>
                      </a:r>
                      <a:endParaRPr lang="zh-CN" alt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164288" y="3573016"/>
            <a:ext cx="899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……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cxnSp>
        <p:nvCxnSpPr>
          <p:cNvPr id="25" name="肘形连接符 24"/>
          <p:cNvCxnSpPr>
            <a:stCxn id="8" idx="0"/>
          </p:cNvCxnSpPr>
          <p:nvPr/>
        </p:nvCxnSpPr>
        <p:spPr>
          <a:xfrm rot="5400000" flipH="1" flipV="1">
            <a:off x="2138501" y="4249855"/>
            <a:ext cx="298498" cy="180420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等腰三角形 30"/>
          <p:cNvSpPr/>
          <p:nvPr/>
        </p:nvSpPr>
        <p:spPr>
          <a:xfrm>
            <a:off x="3117844" y="4513575"/>
            <a:ext cx="144016" cy="283577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>
            <a:endCxn id="31" idx="3"/>
          </p:cNvCxnSpPr>
          <p:nvPr/>
        </p:nvCxnSpPr>
        <p:spPr>
          <a:xfrm flipV="1">
            <a:off x="3189852" y="4797152"/>
            <a:ext cx="0" cy="205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等腰三角形 39"/>
          <p:cNvSpPr/>
          <p:nvPr/>
        </p:nvSpPr>
        <p:spPr>
          <a:xfrm>
            <a:off x="4103948" y="4509119"/>
            <a:ext cx="144016" cy="283577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>
            <a:stCxn id="9" idx="0"/>
            <a:endCxn id="40" idx="3"/>
          </p:cNvCxnSpPr>
          <p:nvPr/>
        </p:nvCxnSpPr>
        <p:spPr>
          <a:xfrm flipV="1">
            <a:off x="4175956" y="4792696"/>
            <a:ext cx="0" cy="508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等腰三角形 45"/>
          <p:cNvSpPr/>
          <p:nvPr/>
        </p:nvSpPr>
        <p:spPr>
          <a:xfrm rot="16200000">
            <a:off x="5654348" y="5375444"/>
            <a:ext cx="144016" cy="283577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018913"/>
              </p:ext>
            </p:extLst>
          </p:nvPr>
        </p:nvGraphicFramePr>
        <p:xfrm>
          <a:off x="6364796" y="4650908"/>
          <a:ext cx="2611397" cy="701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113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54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</a:t>
                      </a:r>
                      <a:r>
                        <a:rPr lang="en-US" sz="1800" b="1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Expression</a:t>
                      </a:r>
                      <a:endParaRPr lang="en-US" sz="1800" b="1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646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+interpret(map&lt;string, </a:t>
                      </a:r>
                      <a:r>
                        <a:rPr lang="en-US" altLang="zh-CN" sz="1400" kern="100" dirty="0" err="1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int</a:t>
                      </a:r>
                      <a:r>
                        <a:rPr lang="en-US" altLang="zh-CN" sz="1400" kern="100" dirty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&gt;&amp; </a:t>
                      </a:r>
                      <a:r>
                        <a:rPr lang="en-US" altLang="zh-CN" sz="1400" kern="100" dirty="0" err="1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var</a:t>
                      </a:r>
                      <a:r>
                        <a:rPr lang="en-US" altLang="zh-CN" sz="1400" kern="100" dirty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): void</a:t>
                      </a:r>
                      <a:endParaRPr lang="zh-CN" alt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602404"/>
              </p:ext>
            </p:extLst>
          </p:nvPr>
        </p:nvGraphicFramePr>
        <p:xfrm>
          <a:off x="6364796" y="5868362"/>
          <a:ext cx="2599692" cy="701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996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54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SubExpression</a:t>
                      </a:r>
                      <a:endParaRPr lang="en-US" sz="1800" b="1" kern="1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646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+interpret(map&lt;string, </a:t>
                      </a:r>
                      <a:r>
                        <a:rPr lang="en-US" altLang="zh-CN" sz="1400" kern="100" dirty="0" err="1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int</a:t>
                      </a:r>
                      <a:r>
                        <a:rPr lang="en-US" altLang="zh-CN" sz="1400" kern="100" dirty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&gt;&amp; </a:t>
                      </a:r>
                      <a:r>
                        <a:rPr lang="en-US" altLang="zh-CN" sz="1400" kern="100" dirty="0" err="1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var</a:t>
                      </a:r>
                      <a:r>
                        <a:rPr lang="en-US" altLang="zh-CN" sz="1400" kern="100" dirty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):</a:t>
                      </a:r>
                      <a:r>
                        <a:rPr lang="en-US" altLang="zh-CN" sz="1400" kern="100" baseline="0" dirty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void</a:t>
                      </a:r>
                      <a:endParaRPr lang="zh-CN" alt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53" name="直接连接符 52"/>
          <p:cNvCxnSpPr>
            <a:stCxn id="47" idx="1"/>
          </p:cNvCxnSpPr>
          <p:nvPr/>
        </p:nvCxnSpPr>
        <p:spPr>
          <a:xfrm flipH="1">
            <a:off x="6113732" y="5001428"/>
            <a:ext cx="251064" cy="1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8" idx="1"/>
          </p:cNvCxnSpPr>
          <p:nvPr/>
        </p:nvCxnSpPr>
        <p:spPr>
          <a:xfrm flipH="1">
            <a:off x="6119208" y="6218882"/>
            <a:ext cx="2455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6092468" y="3933056"/>
            <a:ext cx="2606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6104173" y="5517232"/>
            <a:ext cx="0" cy="70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5868144" y="5517232"/>
            <a:ext cx="251064" cy="1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6104173" y="3933056"/>
            <a:ext cx="0" cy="1576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684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设计思路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640960" cy="44644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/>
              <a:t>不同数据类型：组合，不同表达式类型：继承、多态</a:t>
            </a:r>
            <a:endParaRPr kumimoji="1" lang="en-US" altLang="zh-CN" dirty="0"/>
          </a:p>
          <a:p>
            <a:pPr>
              <a:lnSpc>
                <a:spcPct val="100000"/>
              </a:lnSpc>
            </a:pPr>
            <a:r>
              <a:rPr kumimoji="1" lang="zh-CN" altLang="en-US" dirty="0"/>
              <a:t>复合语句的处理：构建更完整的语法树</a:t>
            </a:r>
            <a:endParaRPr kumimoji="1" lang="en-US" altLang="zh-CN" dirty="0"/>
          </a:p>
          <a:p>
            <a:pPr>
              <a:lnSpc>
                <a:spcPct val="100000"/>
              </a:lnSpc>
            </a:pPr>
            <a:r>
              <a:rPr kumimoji="1" lang="zh-CN" altLang="en-US" dirty="0"/>
              <a:t>基本要素：</a:t>
            </a:r>
            <a:endParaRPr kumimoji="1" lang="en-US" altLang="zh-CN" dirty="0"/>
          </a:p>
          <a:p>
            <a:pPr lvl="1"/>
            <a:r>
              <a:rPr lang="zh-CN" altLang="en-US" dirty="0"/>
              <a:t>表达式：基本表达式</a:t>
            </a:r>
            <a:endParaRPr lang="en-US" altLang="zh-CN" dirty="0"/>
          </a:p>
          <a:p>
            <a:pPr lvl="1"/>
            <a:r>
              <a:rPr lang="zh-CN" altLang="en-US" dirty="0"/>
              <a:t>控制结构：循环、分支、函数调用等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kumimoji="1" lang="zh-CN" altLang="en-US" dirty="0"/>
              <a:t>细节处理：缩进规则、标识符、标点等</a:t>
            </a:r>
            <a:endParaRPr kumimoji="1" lang="en-US" altLang="zh-CN" dirty="0"/>
          </a:p>
          <a:p>
            <a:pPr>
              <a:lnSpc>
                <a:spcPct val="100000"/>
              </a:lnSpc>
            </a:pPr>
            <a:endParaRPr kumimoji="1" lang="en-US" altLang="zh-CN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28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考试组卷系统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BE51-03DD-4CCA-8227-D775462981B4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563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考试组卷系统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86982" cy="427350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为考试出卷总是一个麻烦的过程：虽然题库中已经有了很多试题，但需要考虑题量、知识点覆盖、题型等元素的组卷过程也并不简单。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希望你开发一款考试自动组卷系统，能够根据考试的要求，从题库中自动挑选满足要求的试题，然后自动组成一套考卷。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3411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考试组卷系统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46527"/>
            <a:ext cx="8086982" cy="53114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cs typeface="STKaiti" charset="-122"/>
              </a:rPr>
              <a:t>需求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：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导入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导出试题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根据限制，生成对应的试卷，例如：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2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限制题型数量，比如选择题为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20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题。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2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限制知识点覆盖，比如只涉及前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3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章的内容。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2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限制知识点权重，比如“虚函数”至少占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20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分。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根据课程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老师不同可切换试题库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允许自定义试题属性（任意基础类型），并允许对自定义属性进行限制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提供不同选择试题策略，并进行对比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提供试题搜索功能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4335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46527"/>
            <a:ext cx="8086982" cy="53114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将项目按模块划分：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前端交互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数据库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选题算法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试卷生成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搜索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……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5118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46527"/>
            <a:ext cx="8086982" cy="53114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前端交互模块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负责与用户交互，并执行相应操作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命令行？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UI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？网页？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数据库模块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每个题目抽象为一个对象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题目的各种属性：组合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题目的类型：多态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思考：数据库应该提供哪些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API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？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2438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46527"/>
            <a:ext cx="8086982" cy="53114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选题算法模块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和数据库模块交互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多算法切换：多态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算法本身设计困难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——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你可以为每个算法加上一定假设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你也可以理解为多个选题模块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试卷生成模块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和选题算法模块交互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——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组合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or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并存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格式化输出：通过试题类的虚函数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搜索模块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多种搜索方法（名字、属性、类型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……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）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360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“好”程序是怎么炼成的？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什么样的程序是“好”的程序？</a:t>
            </a:r>
            <a:endParaRPr lang="en-US" altLang="zh-CN" dirty="0"/>
          </a:p>
          <a:p>
            <a:r>
              <a:rPr lang="zh-CN" altLang="en-US" dirty="0"/>
              <a:t>编译通过？运行结果正确？运行效率高？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28650" y="2845347"/>
            <a:ext cx="7886699" cy="3485789"/>
            <a:chOff x="628650" y="2845347"/>
            <a:chExt cx="7886699" cy="3485789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628650" y="2845347"/>
              <a:ext cx="7886699" cy="3485789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14400" y="3056713"/>
              <a:ext cx="7600949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#define _________ }</a:t>
              </a:r>
            </a:p>
            <a:p>
              <a:r>
                <a:rPr lang="it-IT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#define ________ putchar</a:t>
              </a:r>
            </a:p>
            <a:p>
              <a:r>
                <a:rPr lang="it-IT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#define _______ main</a:t>
              </a:r>
            </a:p>
            <a:p>
              <a:r>
                <a:rPr lang="it-IT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#define _(a) ________(a);</a:t>
              </a:r>
            </a:p>
            <a:p>
              <a:r>
                <a:rPr lang="it-IT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#define ______ _______(){</a:t>
              </a:r>
            </a:p>
            <a:p>
              <a:r>
                <a:rPr lang="it-IT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#define __ ______ _(0x48)_(0x65)_(0x6C)_(0x6C)</a:t>
              </a:r>
            </a:p>
            <a:p>
              <a:r>
                <a:rPr lang="it-IT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#define ___ _(0x6F)_(0x2C)_(0x20)_(0x77)_(0x6F)</a:t>
              </a:r>
            </a:p>
            <a:p>
              <a:r>
                <a:rPr lang="it-IT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#define ____ _(0x72)_(0x6C)_(0x64)_(0x21)</a:t>
              </a:r>
            </a:p>
            <a:p>
              <a:r>
                <a:rPr lang="it-IT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#define _____ __ ___ ____ _________</a:t>
              </a:r>
            </a:p>
            <a:p>
              <a:r>
                <a:rPr lang="it-IT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#include&lt;stdio.h&gt;</a:t>
              </a:r>
            </a:p>
            <a:p>
              <a:r>
                <a:rPr lang="it-IT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_____</a:t>
              </a:r>
              <a:endParaRPr lang="zh-CN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75" y="2656271"/>
            <a:ext cx="6751048" cy="3940203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D4BB-78AE-4348-B817-7175D1FF9E4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87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33728"/>
            <a:ext cx="7838030" cy="4975592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任务分析</a:t>
            </a:r>
          </a:p>
        </p:txBody>
      </p:sp>
    </p:spTree>
    <p:extLst>
      <p:ext uri="{BB962C8B-B14F-4D97-AF65-F5344CB8AC3E}">
        <p14:creationId xmlns:p14="http://schemas.microsoft.com/office/powerpoint/2010/main" val="1618904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电影信息收集系统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endParaRPr lang="en-US" sz="400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BE51-03DD-4CCA-8227-D775462981B4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7815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电影信息收集系统</a:t>
            </a:r>
            <a:endParaRPr kumimoji="1"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39552" y="2078852"/>
            <a:ext cx="8047806" cy="3561772"/>
          </a:xfrm>
        </p:spPr>
        <p:txBody>
          <a:bodyPr/>
          <a:lstStyle/>
          <a:p>
            <a:r>
              <a:rPr lang="zh-CN" altLang="zh-CN" dirty="0"/>
              <a:t>从影视剧类网站进行解析，抓取其中的跨媒体信息，信息形式可以包括：电视剧</a:t>
            </a:r>
            <a:r>
              <a:rPr lang="en-US" altLang="zh-CN" dirty="0"/>
              <a:t>/</a:t>
            </a:r>
            <a:r>
              <a:rPr lang="zh-CN" altLang="zh-CN" dirty="0"/>
              <a:t>电影评分、影评文字、剧照</a:t>
            </a:r>
            <a:r>
              <a:rPr lang="en-US" altLang="zh-CN" dirty="0"/>
              <a:t>/</a:t>
            </a:r>
            <a:r>
              <a:rPr lang="zh-CN" altLang="zh-CN" dirty="0"/>
              <a:t>海报图片、播放次数</a:t>
            </a:r>
            <a:r>
              <a:rPr lang="en-US" altLang="zh-CN" dirty="0"/>
              <a:t>/</a:t>
            </a:r>
            <a:r>
              <a:rPr lang="zh-CN" altLang="zh-CN" dirty="0"/>
              <a:t>票房信息、制作商发行商信息等。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要求：该工具应能适应多个网站，能通过配置文件指定所要抓取的特定信息。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32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124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典型网站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33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39532" y="1938897"/>
            <a:ext cx="8461568" cy="3940132"/>
            <a:chOff x="239349" y="1489447"/>
            <a:chExt cx="11282091" cy="525350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349" y="1489447"/>
              <a:ext cx="5337625" cy="5172618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/>
          </p:nvGrpSpPr>
          <p:grpSpPr>
            <a:xfrm>
              <a:off x="4072979" y="1503324"/>
              <a:ext cx="7448461" cy="5239632"/>
              <a:chOff x="598259" y="1442196"/>
              <a:chExt cx="7448461" cy="5239632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282"/>
              <a:stretch/>
            </p:blipFill>
            <p:spPr>
              <a:xfrm>
                <a:off x="4077409" y="1442196"/>
                <a:ext cx="3969311" cy="5239632"/>
              </a:xfrm>
              <a:prstGeom prst="rect">
                <a:avLst/>
              </a:prstGeom>
            </p:spPr>
          </p:pic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259" y="1442196"/>
                <a:ext cx="3479150" cy="51587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46847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任务分析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39552" y="1412776"/>
            <a:ext cx="8047806" cy="356177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/>
              <a:t>任务核心是一个爬虫，可以解析网页格式，并爬取电影信息网站的信息。</a:t>
            </a:r>
            <a:endParaRPr kumimoji="1" lang="en-US" altLang="zh-CN" dirty="0"/>
          </a:p>
          <a:p>
            <a:pPr marL="0" indent="0">
              <a:lnSpc>
                <a:spcPct val="100000"/>
              </a:lnSpc>
              <a:buNone/>
            </a:pPr>
            <a:endParaRPr kumimoji="1" lang="en-US" altLang="zh-CN" dirty="0"/>
          </a:p>
          <a:p>
            <a:pPr>
              <a:lnSpc>
                <a:spcPct val="100000"/>
              </a:lnSpc>
            </a:pPr>
            <a:r>
              <a:rPr kumimoji="1" lang="zh-CN" altLang="en-US" dirty="0"/>
              <a:t>爬虫需要适配多个不同格式的网站。</a:t>
            </a:r>
            <a:endParaRPr kumimoji="1" lang="en-US" altLang="zh-CN" dirty="0"/>
          </a:p>
          <a:p>
            <a:pPr>
              <a:lnSpc>
                <a:spcPct val="100000"/>
              </a:lnSpc>
            </a:pPr>
            <a:endParaRPr kumimoji="1" lang="en-US" altLang="zh-CN" dirty="0"/>
          </a:p>
          <a:p>
            <a:pPr>
              <a:lnSpc>
                <a:spcPct val="100000"/>
              </a:lnSpc>
            </a:pPr>
            <a:r>
              <a:rPr kumimoji="1" lang="zh-CN" altLang="en-US" dirty="0"/>
              <a:t>爬虫爬取内容的限制可以通过一个额外的配置文件来实现。</a:t>
            </a:r>
            <a:endParaRPr kumimoji="1" lang="en-US" altLang="zh-CN" dirty="0"/>
          </a:p>
          <a:p>
            <a:pPr>
              <a:lnSpc>
                <a:spcPct val="100000"/>
              </a:lnSpc>
            </a:pPr>
            <a:endParaRPr kumimoji="1" lang="en-US" altLang="zh-CN" dirty="0"/>
          </a:p>
          <a:p>
            <a:pPr>
              <a:lnSpc>
                <a:spcPct val="100000"/>
              </a:lnSpc>
            </a:pPr>
            <a:r>
              <a:rPr kumimoji="1" lang="zh-CN" altLang="en-US" dirty="0"/>
              <a:t>爬取的信息要能高度统一格式并存储进入后台数据库。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6000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任务分析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3203257" y="1556792"/>
            <a:ext cx="5384101" cy="496855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kumimoji="1" lang="zh-CN" altLang="en-US" sz="3000" dirty="0"/>
              <a:t>我们选取国内外最典型的两个影视剧信息网站豆瓣和</a:t>
            </a:r>
            <a:r>
              <a:rPr kumimoji="1" lang="en-US" altLang="zh-CN" sz="3000" dirty="0"/>
              <a:t>IMDB</a:t>
            </a:r>
            <a:r>
              <a:rPr kumimoji="1" lang="zh-CN" altLang="en-US" sz="3000" dirty="0"/>
              <a:t>进行进一步分析。</a:t>
            </a:r>
            <a:endParaRPr kumimoji="1" lang="en-US" altLang="zh-CN" sz="3000" dirty="0"/>
          </a:p>
          <a:p>
            <a:pPr lvl="1">
              <a:lnSpc>
                <a:spcPct val="100000"/>
              </a:lnSpc>
            </a:pPr>
            <a:r>
              <a:rPr kumimoji="1" lang="zh-CN" altLang="en-US" sz="2600" dirty="0"/>
              <a:t>各个网站的主要区别是网页格式的差别</a:t>
            </a:r>
            <a:endParaRPr kumimoji="1" lang="en-US" altLang="zh-CN" sz="2600" dirty="0"/>
          </a:p>
          <a:p>
            <a:pPr lvl="1">
              <a:lnSpc>
                <a:spcPct val="100000"/>
              </a:lnSpc>
            </a:pPr>
            <a:r>
              <a:rPr kumimoji="1" lang="zh-CN" altLang="en-US" sz="2600" dirty="0"/>
              <a:t>对于电影的信息，可以发现两边是能够对应的（导演、编剧、主演、类型等），所以电影信息是可以进行抽象和统一的。</a:t>
            </a:r>
            <a:endParaRPr kumimoji="1" lang="en-US" altLang="zh-CN" sz="2600" dirty="0"/>
          </a:p>
          <a:p>
            <a:pPr lvl="1">
              <a:lnSpc>
                <a:spcPct val="100000"/>
              </a:lnSpc>
            </a:pPr>
            <a:r>
              <a:rPr kumimoji="1" lang="zh-CN" altLang="en-US" sz="2600" dirty="0"/>
              <a:t>两个网站均是静态网页，各方面格式相对比较固定，一个网页解析模板可以使用很长时间，可直接使用正则或者网页树结构分析库来解决。</a:t>
            </a:r>
            <a:endParaRPr kumimoji="1" lang="en-US" altLang="zh-CN" sz="260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449262" y="1556792"/>
            <a:ext cx="2602688" cy="4536504"/>
            <a:chOff x="332316" y="1180092"/>
            <a:chExt cx="3470250" cy="536403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71"/>
            <a:stretch/>
          </p:blipFill>
          <p:spPr>
            <a:xfrm>
              <a:off x="332316" y="1180092"/>
              <a:ext cx="3470250" cy="45501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316" y="3293857"/>
              <a:ext cx="3355764" cy="3250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749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任务分析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3203257" y="1556792"/>
            <a:ext cx="5384101" cy="49685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/>
              <a:t>在基本分析之外我们还要考虑拓展性的问题，比如增加新属性，增加新的网站，增加新的品种如书籍</a:t>
            </a:r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449262" y="1556792"/>
            <a:ext cx="2602688" cy="4536504"/>
            <a:chOff x="332316" y="1180092"/>
            <a:chExt cx="3470250" cy="536403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71"/>
            <a:stretch/>
          </p:blipFill>
          <p:spPr>
            <a:xfrm>
              <a:off x="332316" y="1180092"/>
              <a:ext cx="3470250" cy="45501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316" y="3293857"/>
              <a:ext cx="3355764" cy="3250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5026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对象抽象和接口说明</a:t>
            </a:r>
            <a:endParaRPr kumimoji="1"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197292" y="2016102"/>
            <a:ext cx="6580823" cy="356177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zh-CN"/>
              <a:t>	</a:t>
            </a:r>
            <a:endParaRPr kumimoji="1" lang="en-US" altLang="zh-CN" b="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539552" y="1700808"/>
            <a:ext cx="8466112" cy="35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dirty="0"/>
              <a:t>整体框架上我们需要以下几个类：</a:t>
            </a:r>
            <a:endParaRPr kumimoji="1" lang="en-US" altLang="zh-CN" dirty="0"/>
          </a:p>
          <a:p>
            <a:pPr lvl="1">
              <a:lnSpc>
                <a:spcPct val="100000"/>
              </a:lnSpc>
            </a:pPr>
            <a:r>
              <a:rPr kumimoji="1" lang="zh-CN" altLang="en-US" dirty="0"/>
              <a:t>脚本解析器类、网站爬虫类、事物类</a:t>
            </a:r>
            <a:r>
              <a:rPr kumimoji="1" lang="en-US" altLang="zh-CN" dirty="0"/>
              <a:t>(</a:t>
            </a:r>
            <a:r>
              <a:rPr kumimoji="1" lang="zh-CN" altLang="en-US" dirty="0"/>
              <a:t>电影电视剧</a:t>
            </a:r>
            <a:r>
              <a:rPr kumimoji="1" lang="en-US" altLang="zh-CN" dirty="0"/>
              <a:t>)</a:t>
            </a:r>
            <a:r>
              <a:rPr kumimoji="1" lang="zh-CN" altLang="en-US" dirty="0"/>
              <a:t>、数据类</a:t>
            </a:r>
            <a:r>
              <a:rPr kumimoji="1" lang="en-US" altLang="zh-CN" dirty="0"/>
              <a:t>(</a:t>
            </a:r>
            <a:r>
              <a:rPr kumimoji="1" lang="zh-CN" altLang="en-US" dirty="0"/>
              <a:t>导演、编剧、评分等</a:t>
            </a:r>
            <a:r>
              <a:rPr kumimoji="1" lang="en-US" altLang="zh-CN" dirty="0"/>
              <a:t>)</a:t>
            </a:r>
          </a:p>
          <a:p>
            <a:pPr lvl="1">
              <a:lnSpc>
                <a:spcPct val="100000"/>
              </a:lnSpc>
            </a:pPr>
            <a:endParaRPr kumimoji="1" lang="en-US" altLang="zh-CN" sz="1800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179512" y="3032403"/>
            <a:ext cx="8640960" cy="35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lnSpc>
                <a:spcPct val="100000"/>
              </a:lnSpc>
              <a:buNone/>
            </a:pPr>
            <a:r>
              <a:rPr kumimoji="1" lang="zh-CN" altLang="en-US" sz="2800" b="1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</a:rPr>
              <a:t>数据基类 </a:t>
            </a:r>
            <a:r>
              <a:rPr kumimoji="1" lang="en-US" altLang="zh-CN" sz="2800" b="1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</a:rPr>
              <a:t>BaseData</a:t>
            </a:r>
          </a:p>
          <a:p>
            <a:pPr lvl="2">
              <a:lnSpc>
                <a:spcPct val="100000"/>
              </a:lnSpc>
            </a:pPr>
            <a:r>
              <a:rPr kumimoji="1" lang="zh-CN" altLang="en-US" sz="2400" dirty="0">
                <a:latin typeface="华文楷体" panose="02010600040101010101" pitchFamily="2" charset="-122"/>
              </a:rPr>
              <a:t>成员变量：数据名称、数据类型、数据</a:t>
            </a:r>
            <a:endParaRPr kumimoji="1" lang="en-US" altLang="zh-CN" sz="2400" dirty="0">
              <a:latin typeface="华文楷体" panose="02010600040101010101" pitchFamily="2" charset="-122"/>
            </a:endParaRPr>
          </a:p>
          <a:p>
            <a:pPr lvl="2">
              <a:lnSpc>
                <a:spcPct val="100000"/>
              </a:lnSpc>
            </a:pPr>
            <a:r>
              <a:rPr kumimoji="1" lang="zh-CN" altLang="en-US" sz="2400" dirty="0">
                <a:latin typeface="华文楷体" panose="02010600040101010101" pitchFamily="2" charset="-122"/>
              </a:rPr>
              <a:t>成员方法：设置数据、获取数据、修改数据、展示数据</a:t>
            </a:r>
            <a:endParaRPr kumimoji="1" lang="en-US" altLang="zh-CN" sz="2400" dirty="0">
              <a:latin typeface="华文楷体" panose="02010600040101010101" pitchFamily="2" charset="-122"/>
            </a:endParaRPr>
          </a:p>
          <a:p>
            <a:pPr lvl="2">
              <a:lnSpc>
                <a:spcPct val="100000"/>
              </a:lnSpc>
            </a:pPr>
            <a:r>
              <a:rPr kumimoji="1" lang="zh-CN" altLang="en-US" sz="2400" dirty="0">
                <a:latin typeface="华文楷体" panose="02010600040101010101" pitchFamily="2" charset="-122"/>
              </a:rPr>
              <a:t>派生类：评分、影评、剧照和海报、播放次数、票房、制作商、发行商、导演、编剧、主演、简介、类型、获奖记录</a:t>
            </a:r>
            <a:endParaRPr kumimoji="1" lang="en-US" altLang="zh-CN" sz="2400" dirty="0">
              <a:latin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60330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对象抽象和接口说明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179513" y="1268760"/>
            <a:ext cx="8407844" cy="35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lnSpc>
                <a:spcPct val="100000"/>
              </a:lnSpc>
              <a:buNone/>
            </a:pPr>
            <a:r>
              <a:rPr kumimoji="1" lang="zh-CN" altLang="en-US" sz="2800" b="1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</a:rPr>
              <a:t>事物基类 </a:t>
            </a:r>
            <a:r>
              <a:rPr kumimoji="1" lang="en-US" altLang="zh-CN" sz="2800" b="1" dirty="0" err="1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</a:rPr>
              <a:t>BaseObject</a:t>
            </a:r>
            <a:endParaRPr kumimoji="1" lang="en-US" altLang="zh-CN" sz="2800" b="1" dirty="0">
              <a:solidFill>
                <a:schemeClr val="accent4">
                  <a:lumMod val="50000"/>
                </a:schemeClr>
              </a:solidFill>
              <a:latin typeface="华文楷体" panose="02010600040101010101" pitchFamily="2" charset="-122"/>
            </a:endParaRPr>
          </a:p>
          <a:p>
            <a:pPr lvl="2">
              <a:lnSpc>
                <a:spcPct val="100000"/>
              </a:lnSpc>
            </a:pPr>
            <a:r>
              <a:rPr kumimoji="1" lang="zh-CN" altLang="en-US" sz="2400" dirty="0">
                <a:latin typeface="华文楷体" panose="02010600040101010101" pitchFamily="2" charset="-122"/>
              </a:rPr>
              <a:t>成员变量：数据基类</a:t>
            </a:r>
            <a:r>
              <a:rPr kumimoji="1" lang="en-US" altLang="zh-CN" sz="2400" dirty="0">
                <a:latin typeface="华文楷体" panose="02010600040101010101" pitchFamily="2" charset="-122"/>
              </a:rPr>
              <a:t>BaseData</a:t>
            </a:r>
            <a:r>
              <a:rPr kumimoji="1" lang="zh-CN" altLang="en-US" sz="2400" dirty="0">
                <a:latin typeface="华文楷体" panose="02010600040101010101" pitchFamily="2" charset="-122"/>
              </a:rPr>
              <a:t>的列表</a:t>
            </a:r>
            <a:endParaRPr kumimoji="1" lang="en-US" altLang="zh-CN" sz="2400" dirty="0">
              <a:latin typeface="华文楷体" panose="02010600040101010101" pitchFamily="2" charset="-122"/>
            </a:endParaRPr>
          </a:p>
          <a:p>
            <a:pPr lvl="2">
              <a:lnSpc>
                <a:spcPct val="100000"/>
              </a:lnSpc>
            </a:pPr>
            <a:r>
              <a:rPr kumimoji="1" lang="zh-CN" altLang="en-US" sz="2400" dirty="0">
                <a:latin typeface="华文楷体" panose="02010600040101010101" pitchFamily="2" charset="-122"/>
              </a:rPr>
              <a:t>成员方法：设置</a:t>
            </a:r>
            <a:r>
              <a:rPr kumimoji="1" lang="en-US" altLang="zh-CN" sz="2400" dirty="0">
                <a:latin typeface="华文楷体" panose="02010600040101010101" pitchFamily="2" charset="-122"/>
              </a:rPr>
              <a:t>BaseData</a:t>
            </a:r>
            <a:r>
              <a:rPr kumimoji="1" lang="zh-CN" altLang="en-US" sz="2400" dirty="0">
                <a:latin typeface="华文楷体" panose="02010600040101010101" pitchFamily="2" charset="-122"/>
              </a:rPr>
              <a:t>列表、设置</a:t>
            </a:r>
            <a:r>
              <a:rPr kumimoji="1" lang="en-US" altLang="zh-CN" sz="2400" dirty="0">
                <a:latin typeface="华文楷体" panose="02010600040101010101" pitchFamily="2" charset="-122"/>
              </a:rPr>
              <a:t>BaseData</a:t>
            </a:r>
            <a:r>
              <a:rPr kumimoji="1" lang="zh-CN" altLang="en-US" sz="2400" dirty="0">
                <a:latin typeface="华文楷体" panose="02010600040101010101" pitchFamily="2" charset="-122"/>
              </a:rPr>
              <a:t>列表具体数据、获取</a:t>
            </a:r>
            <a:r>
              <a:rPr kumimoji="1" lang="en-US" altLang="zh-CN" sz="2400" dirty="0">
                <a:latin typeface="华文楷体" panose="02010600040101010101" pitchFamily="2" charset="-122"/>
              </a:rPr>
              <a:t>BaseData</a:t>
            </a:r>
            <a:r>
              <a:rPr kumimoji="1" lang="zh-CN" altLang="en-US" sz="2400" dirty="0">
                <a:latin typeface="华文楷体" panose="02010600040101010101" pitchFamily="2" charset="-122"/>
              </a:rPr>
              <a:t>列表数据、查询</a:t>
            </a:r>
            <a:r>
              <a:rPr kumimoji="1" lang="en-US" altLang="zh-CN" sz="2400" dirty="0">
                <a:latin typeface="华文楷体" panose="02010600040101010101" pitchFamily="2" charset="-122"/>
              </a:rPr>
              <a:t>BaseData</a:t>
            </a:r>
            <a:r>
              <a:rPr kumimoji="1" lang="zh-CN" altLang="en-US" sz="2400" dirty="0">
                <a:latin typeface="华文楷体" panose="02010600040101010101" pitchFamily="2" charset="-122"/>
              </a:rPr>
              <a:t>列表数据</a:t>
            </a:r>
            <a:endParaRPr kumimoji="1" lang="en-US" altLang="zh-CN" sz="2400" dirty="0">
              <a:latin typeface="华文楷体" panose="02010600040101010101" pitchFamily="2" charset="-122"/>
            </a:endParaRPr>
          </a:p>
          <a:p>
            <a:pPr lvl="2">
              <a:lnSpc>
                <a:spcPct val="100000"/>
              </a:lnSpc>
            </a:pPr>
            <a:r>
              <a:rPr kumimoji="1" lang="zh-CN" altLang="en-US" sz="2400" dirty="0">
                <a:latin typeface="华文楷体" panose="02010600040101010101" pitchFamily="2" charset="-122"/>
              </a:rPr>
              <a:t>派生类：电影类、电视剧类</a:t>
            </a:r>
            <a:endParaRPr kumimoji="1" lang="en-US" altLang="zh-CN" sz="2400" dirty="0">
              <a:latin typeface="华文楷体" panose="02010600040101010101" pitchFamily="2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179512" y="3429000"/>
            <a:ext cx="8568952" cy="35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lnSpc>
                <a:spcPct val="100000"/>
              </a:lnSpc>
              <a:buNone/>
            </a:pPr>
            <a:r>
              <a:rPr kumimoji="1" lang="zh-CN" altLang="en-US" sz="2800" b="1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</a:rPr>
              <a:t>爬虫基类 </a:t>
            </a:r>
            <a:r>
              <a:rPr kumimoji="1" lang="en-US" altLang="zh-CN" sz="2800" b="1" dirty="0" err="1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</a:rPr>
              <a:t>BaseCatcher</a:t>
            </a:r>
            <a:endParaRPr kumimoji="1" lang="en-US" altLang="zh-CN" sz="2800" b="1" dirty="0">
              <a:solidFill>
                <a:schemeClr val="accent4">
                  <a:lumMod val="50000"/>
                </a:schemeClr>
              </a:solidFill>
              <a:latin typeface="华文楷体" panose="02010600040101010101" pitchFamily="2" charset="-122"/>
            </a:endParaRPr>
          </a:p>
          <a:p>
            <a:pPr lvl="2">
              <a:lnSpc>
                <a:spcPct val="100000"/>
              </a:lnSpc>
            </a:pPr>
            <a:r>
              <a:rPr kumimoji="1" lang="zh-CN" altLang="en-US" sz="2400" dirty="0">
                <a:latin typeface="华文楷体" panose="02010600040101010101" pitchFamily="2" charset="-122"/>
              </a:rPr>
              <a:t>成员变量：</a:t>
            </a:r>
            <a:r>
              <a:rPr kumimoji="1" lang="en-US" altLang="zh-CN" sz="2400" dirty="0" err="1">
                <a:latin typeface="华文楷体" panose="02010600040101010101" pitchFamily="2" charset="-122"/>
              </a:rPr>
              <a:t>BaseObject</a:t>
            </a:r>
            <a:r>
              <a:rPr kumimoji="1" lang="zh-CN" altLang="en-US" sz="2400" dirty="0">
                <a:latin typeface="华文楷体" panose="02010600040101010101" pitchFamily="2" charset="-122"/>
              </a:rPr>
              <a:t>列表用以存储爬取的信息内容</a:t>
            </a:r>
            <a:endParaRPr kumimoji="1" lang="en-US" altLang="zh-CN" sz="2400" dirty="0">
              <a:latin typeface="华文楷体" panose="02010600040101010101" pitchFamily="2" charset="-122"/>
            </a:endParaRPr>
          </a:p>
          <a:p>
            <a:pPr lvl="2">
              <a:lnSpc>
                <a:spcPct val="100000"/>
              </a:lnSpc>
            </a:pPr>
            <a:r>
              <a:rPr kumimoji="1" lang="zh-CN" altLang="en-US" sz="2400" dirty="0">
                <a:latin typeface="华文楷体" panose="02010600040101010101" pitchFamily="2" charset="-122"/>
              </a:rPr>
              <a:t>成员方法：设置爬虫基本参数、设置爬取内容</a:t>
            </a:r>
            <a:r>
              <a:rPr kumimoji="1" lang="en-US" altLang="zh-CN" sz="2400" dirty="0">
                <a:latin typeface="华文楷体" panose="02010600040101010101" pitchFamily="2" charset="-122"/>
              </a:rPr>
              <a:t>BaseData</a:t>
            </a:r>
            <a:r>
              <a:rPr kumimoji="1" lang="zh-CN" altLang="en-US" sz="2400" dirty="0">
                <a:latin typeface="华文楷体" panose="02010600040101010101" pitchFamily="2" charset="-122"/>
              </a:rPr>
              <a:t>列表、根据</a:t>
            </a:r>
            <a:r>
              <a:rPr kumimoji="1" lang="en-US" altLang="zh-CN" sz="2400" dirty="0">
                <a:latin typeface="华文楷体" panose="02010600040101010101" pitchFamily="2" charset="-122"/>
              </a:rPr>
              <a:t>BaseData</a:t>
            </a:r>
            <a:r>
              <a:rPr kumimoji="1" lang="zh-CN" altLang="en-US" sz="2400" dirty="0">
                <a:latin typeface="华文楷体" panose="02010600040101010101" pitchFamily="2" charset="-122"/>
              </a:rPr>
              <a:t>列表生成爬虫模板、爬取、将爬取数据存入</a:t>
            </a:r>
            <a:r>
              <a:rPr kumimoji="1" lang="en-US" altLang="zh-CN" sz="2400" dirty="0" err="1">
                <a:latin typeface="华文楷体" panose="02010600040101010101" pitchFamily="2" charset="-122"/>
              </a:rPr>
              <a:t>BaseObject</a:t>
            </a:r>
            <a:r>
              <a:rPr kumimoji="1" lang="zh-CN" altLang="en-US" sz="2400" dirty="0">
                <a:latin typeface="华文楷体" panose="02010600040101010101" pitchFamily="2" charset="-122"/>
              </a:rPr>
              <a:t>列表、将</a:t>
            </a:r>
            <a:r>
              <a:rPr kumimoji="1" lang="en-US" altLang="zh-CN" sz="2400" dirty="0" err="1">
                <a:latin typeface="华文楷体" panose="02010600040101010101" pitchFamily="2" charset="-122"/>
              </a:rPr>
              <a:t>BaseObject</a:t>
            </a:r>
            <a:r>
              <a:rPr kumimoji="1" lang="zh-CN" altLang="en-US" sz="2400" dirty="0">
                <a:latin typeface="华文楷体" panose="02010600040101010101" pitchFamily="2" charset="-122"/>
              </a:rPr>
              <a:t>列表导出到数据库</a:t>
            </a:r>
            <a:r>
              <a:rPr kumimoji="1" lang="en-US" altLang="zh-CN" sz="2400" dirty="0">
                <a:latin typeface="华文楷体" panose="02010600040101010101" pitchFamily="2" charset="-122"/>
              </a:rPr>
              <a:t>……</a:t>
            </a:r>
          </a:p>
          <a:p>
            <a:pPr lvl="2">
              <a:lnSpc>
                <a:spcPct val="100000"/>
              </a:lnSpc>
            </a:pPr>
            <a:r>
              <a:rPr kumimoji="1" lang="zh-CN" altLang="en-US" sz="2400" dirty="0">
                <a:latin typeface="华文楷体" panose="02010600040101010101" pitchFamily="2" charset="-122"/>
              </a:rPr>
              <a:t>派生类：豆瓣爬虫类、</a:t>
            </a:r>
            <a:r>
              <a:rPr kumimoji="1" lang="en-US" altLang="zh-CN" sz="2400" dirty="0">
                <a:latin typeface="华文楷体" panose="02010600040101010101" pitchFamily="2" charset="-122"/>
              </a:rPr>
              <a:t>IMDB</a:t>
            </a:r>
            <a:r>
              <a:rPr kumimoji="1" lang="zh-CN" altLang="en-US" sz="2400" dirty="0">
                <a:latin typeface="华文楷体" panose="02010600040101010101" pitchFamily="2" charset="-122"/>
              </a:rPr>
              <a:t>爬虫类、烂番茄爬虫类</a:t>
            </a:r>
            <a:endParaRPr kumimoji="1" lang="en-US" altLang="zh-CN" sz="2400" dirty="0">
              <a:latin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4774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对象抽象和接口说明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179512" y="1811444"/>
            <a:ext cx="8407845" cy="35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lnSpc>
                <a:spcPct val="100000"/>
              </a:lnSpc>
              <a:buNone/>
            </a:pPr>
            <a:r>
              <a:rPr kumimoji="1" lang="zh-CN" altLang="en-US" sz="2800" b="1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</a:rPr>
              <a:t>脚本解析类 </a:t>
            </a:r>
            <a:r>
              <a:rPr kumimoji="1" lang="en-US" altLang="zh-CN" sz="2800" b="1" dirty="0" err="1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</a:rPr>
              <a:t>ScriptAnalyzer</a:t>
            </a:r>
            <a:endParaRPr kumimoji="1" lang="en-US" altLang="zh-CN" sz="2800" b="1" dirty="0">
              <a:solidFill>
                <a:schemeClr val="accent4">
                  <a:lumMod val="50000"/>
                </a:schemeClr>
              </a:solidFill>
              <a:latin typeface="华文楷体" panose="02010600040101010101" pitchFamily="2" charset="-122"/>
            </a:endParaRPr>
          </a:p>
          <a:p>
            <a:pPr lvl="2">
              <a:lnSpc>
                <a:spcPct val="100000"/>
              </a:lnSpc>
            </a:pPr>
            <a:r>
              <a:rPr kumimoji="1" lang="zh-CN" altLang="en-US" sz="2400" dirty="0">
                <a:latin typeface="华文楷体" panose="02010600040101010101" pitchFamily="2" charset="-122"/>
              </a:rPr>
              <a:t>成员变量：需要抓取的</a:t>
            </a:r>
            <a:r>
              <a:rPr kumimoji="1" lang="en-US" altLang="zh-CN" sz="2400" dirty="0">
                <a:latin typeface="华文楷体" panose="02010600040101010101" pitchFamily="2" charset="-122"/>
              </a:rPr>
              <a:t>BaseData</a:t>
            </a:r>
            <a:r>
              <a:rPr kumimoji="1" lang="zh-CN" altLang="en-US" sz="2400" dirty="0">
                <a:latin typeface="华文楷体" panose="02010600040101010101" pitchFamily="2" charset="-122"/>
              </a:rPr>
              <a:t>列表、爬虫</a:t>
            </a:r>
            <a:r>
              <a:rPr kumimoji="1" lang="en-US" altLang="zh-CN" sz="2400" dirty="0" err="1">
                <a:latin typeface="华文楷体" panose="02010600040101010101" pitchFamily="2" charset="-122"/>
              </a:rPr>
              <a:t>BaseCatcher</a:t>
            </a:r>
            <a:endParaRPr kumimoji="1" lang="en-US" altLang="zh-CN" sz="2400" dirty="0">
              <a:latin typeface="华文楷体" panose="02010600040101010101" pitchFamily="2" charset="-122"/>
            </a:endParaRPr>
          </a:p>
          <a:p>
            <a:pPr lvl="2">
              <a:lnSpc>
                <a:spcPct val="100000"/>
              </a:lnSpc>
            </a:pPr>
            <a:r>
              <a:rPr kumimoji="1" lang="zh-CN" altLang="en-US" sz="2400" dirty="0">
                <a:latin typeface="华文楷体" panose="02010600040101010101" pitchFamily="2" charset="-122"/>
              </a:rPr>
              <a:t>成员方法：脚本输入、脚本解析、生成</a:t>
            </a:r>
            <a:r>
              <a:rPr kumimoji="1" lang="en-US" altLang="zh-CN" sz="2400" dirty="0">
                <a:latin typeface="华文楷体" panose="02010600040101010101" pitchFamily="2" charset="-122"/>
              </a:rPr>
              <a:t>BaseData</a:t>
            </a:r>
            <a:r>
              <a:rPr kumimoji="1" lang="zh-CN" altLang="en-US" sz="2400" dirty="0">
                <a:latin typeface="华文楷体" panose="02010600040101010101" pitchFamily="2" charset="-122"/>
              </a:rPr>
              <a:t>列表、给</a:t>
            </a:r>
            <a:r>
              <a:rPr kumimoji="1" lang="en-US" altLang="zh-CN" sz="2400" dirty="0" err="1">
                <a:latin typeface="华文楷体" panose="02010600040101010101" pitchFamily="2" charset="-122"/>
              </a:rPr>
              <a:t>BaseCatcher</a:t>
            </a:r>
            <a:r>
              <a:rPr kumimoji="1" lang="zh-CN" altLang="en-US" sz="2400" dirty="0">
                <a:latin typeface="华文楷体" panose="02010600040101010101" pitchFamily="2" charset="-122"/>
              </a:rPr>
              <a:t>具体实例化、控制</a:t>
            </a:r>
            <a:r>
              <a:rPr kumimoji="1" lang="en-US" altLang="zh-CN" sz="2400" dirty="0" err="1">
                <a:latin typeface="华文楷体" panose="02010600040101010101" pitchFamily="2" charset="-122"/>
              </a:rPr>
              <a:t>BaseCatcher</a:t>
            </a:r>
            <a:r>
              <a:rPr kumimoji="1" lang="zh-CN" altLang="en-US" sz="2400" dirty="0">
                <a:latin typeface="华文楷体" panose="02010600040101010101" pitchFamily="2" charset="-122"/>
              </a:rPr>
              <a:t>进行网页内容爬取</a:t>
            </a:r>
            <a:endParaRPr kumimoji="1" lang="en-US" altLang="zh-CN" sz="2400" dirty="0">
              <a:latin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643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可读性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首先是写给人看的，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zh-CN" altLang="en-US" sz="3200" dirty="0"/>
              <a:t>只是恰巧能够运行</a:t>
            </a:r>
            <a:endParaRPr lang="en-US" altLang="zh-CN" sz="3200" dirty="0"/>
          </a:p>
          <a:p>
            <a:r>
              <a:rPr lang="zh-CN" altLang="en-US" sz="3200" dirty="0"/>
              <a:t>文本清晰可读</a:t>
            </a:r>
            <a:endParaRPr lang="en-US" altLang="zh-CN" sz="3200" dirty="0"/>
          </a:p>
          <a:p>
            <a:pPr lvl="1"/>
            <a:r>
              <a:rPr lang="zh-CN" altLang="en-US" sz="2800" dirty="0"/>
              <a:t>文本缩进</a:t>
            </a:r>
            <a:endParaRPr lang="en-US" altLang="zh-CN" sz="2800" dirty="0"/>
          </a:p>
          <a:p>
            <a:pPr lvl="1"/>
            <a:r>
              <a:rPr lang="zh-CN" altLang="en-US" sz="2800" dirty="0"/>
              <a:t>适当空格和空行</a:t>
            </a:r>
            <a:endParaRPr lang="en-US" altLang="zh-CN" sz="2800" dirty="0"/>
          </a:p>
          <a:p>
            <a:pPr lvl="1"/>
            <a:r>
              <a:rPr lang="zh-CN" altLang="en-US" sz="2800" dirty="0"/>
              <a:t>使用语句括号（花括号）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D4BB-78AE-4348-B817-7175D1FF9E4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852161" y="474985"/>
            <a:ext cx="2663189" cy="5985551"/>
            <a:chOff x="628650" y="2918917"/>
            <a:chExt cx="7886699" cy="5985551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628650" y="2918917"/>
              <a:ext cx="7886699" cy="598555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14400" y="3056713"/>
              <a:ext cx="7600949" cy="5847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n-NO" altLang="zh-CN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#include &lt;stdio.h&gt;</a:t>
              </a:r>
            </a:p>
            <a:p>
              <a:r>
                <a:rPr lang="nn-NO" altLang="zh-CN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#define _(_) putchar(_);</a:t>
              </a:r>
            </a:p>
            <a:p>
              <a:r>
                <a:rPr lang="nn-NO" altLang="zh-CN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main(void){int i = 0;_(</a:t>
              </a:r>
            </a:p>
            <a:p>
              <a:r>
                <a:rPr lang="nn-NO" altLang="zh-CN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++++++++++++++++++++++++++++</a:t>
              </a:r>
            </a:p>
            <a:p>
              <a:r>
                <a:rPr lang="nn-NO" altLang="zh-CN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++++++++++++++++++++++++++++</a:t>
              </a:r>
            </a:p>
            <a:p>
              <a:r>
                <a:rPr lang="nn-NO" altLang="zh-CN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++++++++++++++++++++++++++++</a:t>
              </a:r>
            </a:p>
            <a:p>
              <a:r>
                <a:rPr lang="nn-NO" altLang="zh-CN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++++++++++++++++++++++++++++</a:t>
              </a:r>
            </a:p>
            <a:p>
              <a:r>
                <a:rPr lang="nn-NO" altLang="zh-CN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++++++++++++++++++++++++++++</a:t>
              </a:r>
            </a:p>
            <a:p>
              <a:r>
                <a:rPr lang="nn-NO" altLang="zh-CN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++++i)_(++++++++++++++++++++</a:t>
              </a:r>
            </a:p>
            <a:p>
              <a:r>
                <a:rPr lang="nn-NO" altLang="zh-CN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++++++++++++++++++++++++++++</a:t>
              </a:r>
            </a:p>
            <a:p>
              <a:r>
                <a:rPr lang="nn-NO" altLang="zh-CN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++++++++++i)_(++++++++++++++</a:t>
              </a:r>
            </a:p>
            <a:p>
              <a:r>
                <a:rPr lang="nn-NO" altLang="zh-CN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i)_(--++i)_(++++++i)_(------</a:t>
              </a:r>
            </a:p>
            <a:p>
              <a:r>
                <a:rPr lang="nn-NO" altLang="zh-CN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----------------------------</a:t>
              </a:r>
            </a:p>
            <a:p>
              <a:r>
                <a:rPr lang="nn-NO" altLang="zh-CN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----------------------------</a:t>
              </a:r>
            </a:p>
            <a:p>
              <a:r>
                <a:rPr lang="nn-NO" altLang="zh-CN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----------------------------</a:t>
              </a:r>
            </a:p>
            <a:p>
              <a:r>
                <a:rPr lang="nn-NO" altLang="zh-CN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----------------------------</a:t>
              </a:r>
            </a:p>
            <a:p>
              <a:r>
                <a:rPr lang="nn-NO" altLang="zh-CN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----------------i)_(--------</a:t>
              </a:r>
            </a:p>
            <a:p>
              <a:r>
                <a:rPr lang="nn-NO" altLang="zh-CN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----------------i)_(++++++++</a:t>
              </a:r>
            </a:p>
            <a:p>
              <a:r>
                <a:rPr lang="nn-NO" altLang="zh-CN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++++++++++++++++++++++++++++</a:t>
              </a:r>
            </a:p>
            <a:p>
              <a:r>
                <a:rPr lang="nn-NO" altLang="zh-CN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++++++++++++++++++++++++++++</a:t>
              </a:r>
            </a:p>
            <a:p>
              <a:r>
                <a:rPr lang="nn-NO" altLang="zh-CN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++++++++++++++++++++++++++++</a:t>
              </a:r>
            </a:p>
            <a:p>
              <a:r>
                <a:rPr lang="nn-NO" altLang="zh-CN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++++++++++++++++++++++++++++</a:t>
              </a:r>
            </a:p>
            <a:p>
              <a:r>
                <a:rPr lang="nn-NO" altLang="zh-CN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++++++++++++++++++++++++++++</a:t>
              </a:r>
            </a:p>
            <a:p>
              <a:r>
                <a:rPr lang="nn-NO" altLang="zh-CN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++++++++++++++++++++++++++i)</a:t>
              </a:r>
            </a:p>
            <a:p>
              <a:r>
                <a:rPr lang="nn-NO" altLang="zh-CN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_(----------------i)_(++++++</a:t>
              </a:r>
            </a:p>
            <a:p>
              <a:r>
                <a:rPr lang="nn-NO" altLang="zh-CN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i)_(------------i)_(--------</a:t>
              </a:r>
            </a:p>
            <a:p>
              <a:r>
                <a:rPr lang="nn-NO" altLang="zh-CN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--------i)_(----------------</a:t>
              </a:r>
            </a:p>
            <a:p>
              <a:r>
                <a:rPr lang="nn-NO" altLang="zh-CN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----------------------------</a:t>
              </a:r>
            </a:p>
            <a:p>
              <a:r>
                <a:rPr lang="nn-NO" altLang="zh-CN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----------------------------</a:t>
              </a:r>
            </a:p>
            <a:p>
              <a:r>
                <a:rPr lang="nn-NO" altLang="zh-CN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----------------------------</a:t>
              </a:r>
            </a:p>
            <a:p>
              <a:r>
                <a:rPr lang="nn-NO" altLang="zh-CN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----------------------------</a:t>
              </a:r>
            </a:p>
            <a:p>
              <a:r>
                <a:rPr lang="nn-NO" altLang="zh-CN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------i)_(------------------</a:t>
              </a:r>
            </a:p>
            <a:p>
              <a:r>
                <a:rPr lang="nn-NO" altLang="zh-CN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----------------------------</a:t>
              </a:r>
            </a:p>
            <a:p>
              <a:r>
                <a:rPr lang="nn-NO" altLang="zh-CN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i)return i;}</a:t>
              </a:r>
              <a:endParaRPr lang="zh-CN" alt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63" y="2477544"/>
            <a:ext cx="7057074" cy="361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8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对象抽象和接口说明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75001" y="1268760"/>
            <a:ext cx="79123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小结：</a:t>
            </a:r>
            <a:endParaRPr lang="en-US" altLang="zh-CN" sz="2800" b="1" dirty="0">
              <a:solidFill>
                <a:schemeClr val="accent4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800" b="1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我们在类的抽象和分析时，有很多的选择，但一定要尽可能选择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耦合少</a:t>
            </a:r>
            <a:r>
              <a:rPr lang="zh-CN" altLang="en-US" sz="2800" b="1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的情况。在刚才推荐的架构下，电影数据和爬虫都可以灵活根据脚本来制定。</a:t>
            </a:r>
            <a:endParaRPr lang="en-US" altLang="zh-CN" sz="2800" b="1" dirty="0">
              <a:solidFill>
                <a:schemeClr val="accent4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800" b="1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我们将数据写死在电影类中，电影和爬虫也都写死的话那么有需求变动的话将改动很多内容。现在我们实现最抽象的东西，每次使用都像拼积木一样来定制，多一些新的特性我们只需要额外增加拼接规则就可以了，整体代码无需变动，从而很好的做到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解耦合</a:t>
            </a:r>
            <a:r>
              <a:rPr lang="zh-CN" altLang="en-US" sz="2800" b="1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89921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对象抽象和接口说明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41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8" name="组 57"/>
          <p:cNvGrpSpPr/>
          <p:nvPr/>
        </p:nvGrpSpPr>
        <p:grpSpPr>
          <a:xfrm>
            <a:off x="1652580" y="1752825"/>
            <a:ext cx="7042130" cy="4073872"/>
            <a:chOff x="1081206" y="1267723"/>
            <a:chExt cx="9389507" cy="5431829"/>
          </a:xfrm>
        </p:grpSpPr>
        <p:grpSp>
          <p:nvGrpSpPr>
            <p:cNvPr id="36" name="组 35"/>
            <p:cNvGrpSpPr/>
            <p:nvPr/>
          </p:nvGrpSpPr>
          <p:grpSpPr>
            <a:xfrm>
              <a:off x="1788355" y="1267723"/>
              <a:ext cx="8654093" cy="3730752"/>
              <a:chOff x="1788355" y="1584960"/>
              <a:chExt cx="8654093" cy="3730752"/>
            </a:xfrm>
          </p:grpSpPr>
          <p:grpSp>
            <p:nvGrpSpPr>
              <p:cNvPr id="7" name="组 6"/>
              <p:cNvGrpSpPr/>
              <p:nvPr/>
            </p:nvGrpSpPr>
            <p:grpSpPr>
              <a:xfrm>
                <a:off x="7114032" y="1584960"/>
                <a:ext cx="3328416" cy="3730752"/>
                <a:chOff x="7114032" y="1584960"/>
                <a:chExt cx="3328416" cy="3730752"/>
              </a:xfrm>
            </p:grpSpPr>
            <p:sp>
              <p:nvSpPr>
                <p:cNvPr id="8" name="矩形 7"/>
                <p:cNvSpPr/>
                <p:nvPr/>
              </p:nvSpPr>
              <p:spPr>
                <a:xfrm>
                  <a:off x="7114032" y="1584960"/>
                  <a:ext cx="3328416" cy="3730752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7463951" y="2173716"/>
                  <a:ext cx="2508675" cy="627357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7482112" y="2251683"/>
                  <a:ext cx="1816951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b="1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电影类</a:t>
                  </a:r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7208179" y="1705985"/>
                  <a:ext cx="1816951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b="1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事物基类</a:t>
                  </a: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7463951" y="2968978"/>
                  <a:ext cx="2508675" cy="627357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7482112" y="3046945"/>
                  <a:ext cx="1816951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b="1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电视剧类</a:t>
                  </a: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7482112" y="4344775"/>
                  <a:ext cx="2508675" cy="627357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7500272" y="4422743"/>
                  <a:ext cx="2349783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b="1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其他可扩展类</a:t>
                  </a:r>
                </a:p>
              </p:txBody>
            </p:sp>
            <p:sp>
              <p:nvSpPr>
                <p:cNvPr id="3" name="文本框 2"/>
                <p:cNvSpPr txBox="1"/>
                <p:nvPr/>
              </p:nvSpPr>
              <p:spPr>
                <a:xfrm>
                  <a:off x="7874060" y="3620243"/>
                  <a:ext cx="1393553" cy="553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2100" b="1" dirty="0"/>
                    <a:t>……</a:t>
                  </a:r>
                  <a:endParaRPr kumimoji="1" lang="zh-CN" altLang="en-US" sz="2100" b="1" dirty="0"/>
                </a:p>
              </p:txBody>
            </p:sp>
          </p:grpSp>
          <p:grpSp>
            <p:nvGrpSpPr>
              <p:cNvPr id="4" name="组 3"/>
              <p:cNvGrpSpPr/>
              <p:nvPr/>
            </p:nvGrpSpPr>
            <p:grpSpPr>
              <a:xfrm>
                <a:off x="1788355" y="1584960"/>
                <a:ext cx="3328416" cy="3730752"/>
                <a:chOff x="1788355" y="1584960"/>
                <a:chExt cx="3328416" cy="3730752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1788355" y="1584960"/>
                  <a:ext cx="3328416" cy="3730752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2010687" y="2173716"/>
                  <a:ext cx="2508675" cy="627357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1882502" y="1712051"/>
                  <a:ext cx="1816951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b="1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数据基类</a:t>
                  </a:r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2266687" y="2251683"/>
                  <a:ext cx="1816951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b="1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评分数据类</a:t>
                  </a: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2010687" y="2968978"/>
                  <a:ext cx="2508675" cy="627357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2266687" y="3046945"/>
                  <a:ext cx="1816951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b="1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导演数据类</a:t>
                  </a:r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2699256" y="3620243"/>
                  <a:ext cx="1393553" cy="553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2100" b="1" dirty="0"/>
                    <a:t>……</a:t>
                  </a:r>
                  <a:endParaRPr kumimoji="1" lang="zh-CN" altLang="en-US" sz="2100" b="1" dirty="0"/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2010687" y="4284956"/>
                  <a:ext cx="2508675" cy="627357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1972864" y="4362923"/>
                  <a:ext cx="2349783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b="1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其他数据类</a:t>
                  </a:r>
                </a:p>
              </p:txBody>
            </p:sp>
          </p:grpSp>
          <p:cxnSp>
            <p:nvCxnSpPr>
              <p:cNvPr id="35" name="直线箭头连接符 34"/>
              <p:cNvCxnSpPr/>
              <p:nvPr/>
            </p:nvCxnSpPr>
            <p:spPr>
              <a:xfrm flipH="1">
                <a:off x="5116771" y="3090106"/>
                <a:ext cx="199726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矩形 36"/>
            <p:cNvSpPr/>
            <p:nvPr/>
          </p:nvSpPr>
          <p:spPr>
            <a:xfrm>
              <a:off x="1081206" y="5703511"/>
              <a:ext cx="9389507" cy="996041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203618" y="5942381"/>
              <a:ext cx="181694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爬虫基类</a:t>
              </a:r>
              <a:endPara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982628" y="5904719"/>
              <a:ext cx="2508675" cy="6273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167794" y="5951387"/>
              <a:ext cx="181694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豆瓣爬虫类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5750645" y="5904719"/>
              <a:ext cx="2508675" cy="6273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935810" y="5965241"/>
              <a:ext cx="223279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IMDB</a:t>
              </a:r>
              <a:r>
                <a:rPr lang="zh-CN" altLang="en-US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爬虫类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675164" y="5880825"/>
              <a:ext cx="1393553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100" b="1" dirty="0"/>
                <a:t>……</a:t>
              </a:r>
              <a:endParaRPr kumimoji="1" lang="zh-CN" altLang="en-US" sz="2100" b="1" dirty="0"/>
            </a:p>
          </p:txBody>
        </p:sp>
        <p:cxnSp>
          <p:nvCxnSpPr>
            <p:cNvPr id="45" name="直线箭头连接符 44"/>
            <p:cNvCxnSpPr>
              <a:endCxn id="8" idx="2"/>
            </p:cNvCxnSpPr>
            <p:nvPr/>
          </p:nvCxnSpPr>
          <p:spPr>
            <a:xfrm flipH="1" flipV="1">
              <a:off x="8778240" y="4998475"/>
              <a:ext cx="5542" cy="7050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肘形连接符 53"/>
            <p:cNvCxnSpPr>
              <a:endCxn id="37" idx="1"/>
            </p:cNvCxnSpPr>
            <p:nvPr/>
          </p:nvCxnSpPr>
          <p:spPr>
            <a:xfrm rot="5400000">
              <a:off x="-308846" y="4119761"/>
              <a:ext cx="3471824" cy="691719"/>
            </a:xfrm>
            <a:prstGeom prst="bentConnector4">
              <a:avLst>
                <a:gd name="adj1" fmla="val 129"/>
                <a:gd name="adj2" fmla="val 161088"/>
              </a:avLst>
            </a:prstGeom>
            <a:ln w="381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矩形 60"/>
          <p:cNvSpPr/>
          <p:nvPr/>
        </p:nvSpPr>
        <p:spPr>
          <a:xfrm>
            <a:off x="168254" y="1770636"/>
            <a:ext cx="1267295" cy="47051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2" name="文本框 61"/>
          <p:cNvSpPr txBox="1"/>
          <p:nvPr/>
        </p:nvSpPr>
        <p:spPr>
          <a:xfrm>
            <a:off x="150700" y="1808328"/>
            <a:ext cx="125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解析器类</a:t>
            </a:r>
          </a:p>
        </p:txBody>
      </p:sp>
      <p:cxnSp>
        <p:nvCxnSpPr>
          <p:cNvPr id="68" name="肘形连接符 67"/>
          <p:cNvCxnSpPr>
            <a:stCxn id="61" idx="2"/>
          </p:cNvCxnSpPr>
          <p:nvPr/>
        </p:nvCxnSpPr>
        <p:spPr>
          <a:xfrm rot="16200000" flipH="1">
            <a:off x="99658" y="2943397"/>
            <a:ext cx="1941392" cy="536903"/>
          </a:xfrm>
          <a:prstGeom prst="bentConnector3">
            <a:avLst>
              <a:gd name="adj1" fmla="val 99776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870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棋类对战平台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endParaRPr lang="en-US" sz="400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BE51-03DD-4CCA-8227-D775462981B4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38562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棋类对战平台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43363"/>
            <a:ext cx="8047806" cy="5009973"/>
          </a:xfrm>
        </p:spPr>
        <p:txBody>
          <a:bodyPr/>
          <a:lstStyle/>
          <a:p>
            <a:r>
              <a:rPr lang="zh-CN" altLang="en-US" dirty="0"/>
              <a:t>完成一个棋类游戏对战平台，支持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黑白棋</a:t>
            </a:r>
            <a:endParaRPr lang="en-US" altLang="zh-CN" dirty="0"/>
          </a:p>
          <a:p>
            <a:pPr lvl="1"/>
            <a:r>
              <a:rPr lang="en-US" altLang="zh-CN" dirty="0"/>
              <a:t>9*9</a:t>
            </a:r>
            <a:r>
              <a:rPr lang="zh-CN" altLang="en-US" dirty="0"/>
              <a:t>五子棋</a:t>
            </a:r>
            <a:endParaRPr lang="en-US" altLang="zh-CN" dirty="0"/>
          </a:p>
          <a:p>
            <a:pPr lvl="1"/>
            <a:r>
              <a:rPr lang="en-US" altLang="zh-CN" dirty="0"/>
              <a:t>9</a:t>
            </a:r>
            <a:r>
              <a:rPr lang="zh-CN" altLang="en-US" dirty="0"/>
              <a:t>*</a:t>
            </a:r>
            <a:r>
              <a:rPr lang="en-US" altLang="zh-CN" dirty="0"/>
              <a:t>9</a:t>
            </a:r>
            <a:r>
              <a:rPr lang="zh-CN" altLang="en-US" dirty="0"/>
              <a:t>棋盘的围棋</a:t>
            </a:r>
            <a:endParaRPr lang="en-US" altLang="zh-CN" dirty="0"/>
          </a:p>
        </p:txBody>
      </p:sp>
      <p:pic>
        <p:nvPicPr>
          <p:cNvPr id="1026" name="Picture 2" descr="https://timgsa.baidu.com/timg?image&amp;quality=80&amp;size=b9999_10000&amp;sec=1524841515&amp;di=09f7334eebc66f5a71d4601a51c01b6b&amp;imgtype=jpg&amp;er=1&amp;src=http%3A%2F%2Fwww.txwb.com%2FArticle%2FUploadFiles%2F201010%2F20101015124637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246" y="3114621"/>
            <a:ext cx="512445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1109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任务分析</a:t>
            </a:r>
          </a:p>
        </p:txBody>
      </p:sp>
      <p:sp>
        <p:nvSpPr>
          <p:cNvPr id="5" name="AutoShape 4" descr="Dev-C+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趣味黑白棋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35530" y="1268760"/>
            <a:ext cx="8040926" cy="482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支持不同的棋类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支持悔棋操作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支持保存和加载游戏存档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可选的多机</a:t>
            </a:r>
            <a:r>
              <a:rPr lang="en-US" altLang="zh-CN" dirty="0"/>
              <a:t>/AI</a:t>
            </a:r>
            <a:r>
              <a:rPr lang="zh-CN" altLang="en-US" dirty="0"/>
              <a:t>策略</a:t>
            </a:r>
            <a:r>
              <a:rPr lang="en-US" altLang="zh-CN" dirty="0"/>
              <a:t>/UI</a:t>
            </a:r>
            <a:r>
              <a:rPr lang="zh-CN" altLang="en-US" dirty="0"/>
              <a:t>界面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实现如下指令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668" y="1844824"/>
            <a:ext cx="2016224" cy="321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0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任务分析</a:t>
            </a:r>
          </a:p>
        </p:txBody>
      </p:sp>
      <p:sp>
        <p:nvSpPr>
          <p:cNvPr id="5" name="AutoShape 4" descr="Dev-C+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460374" y="1268760"/>
          <a:ext cx="8360098" cy="5112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003">
                  <a:extLst>
                    <a:ext uri="{9D8B030D-6E8A-4147-A177-3AD203B41FA5}">
                      <a16:colId xmlns:a16="http://schemas.microsoft.com/office/drawing/2014/main" xmlns="" val="645614087"/>
                    </a:ext>
                  </a:extLst>
                </a:gridCol>
                <a:gridCol w="6155095">
                  <a:extLst>
                    <a:ext uri="{9D8B030D-6E8A-4147-A177-3AD203B41FA5}">
                      <a16:colId xmlns:a16="http://schemas.microsoft.com/office/drawing/2014/main" xmlns="" val="964996790"/>
                    </a:ext>
                  </a:extLst>
                </a:gridCol>
              </a:tblGrid>
              <a:tr h="63907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指令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响应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148103447"/>
                  </a:ext>
                </a:extLst>
              </a:tr>
              <a:tr h="639071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Start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开始一局游戏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56565974"/>
                  </a:ext>
                </a:extLst>
              </a:tr>
              <a:tr h="639071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Restart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重新开始一局游戏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790034420"/>
                  </a:ext>
                </a:extLst>
              </a:tr>
              <a:tr h="639071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Set (x,y)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如</a:t>
                      </a:r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Set (c,4)</a:t>
                      </a:r>
                      <a:r>
                        <a:rPr lang="zh-CN" alt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为在</a:t>
                      </a:r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c4</a:t>
                      </a:r>
                      <a:r>
                        <a:rPr lang="zh-CN" alt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位置下子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092488599"/>
                  </a:ext>
                </a:extLst>
              </a:tr>
              <a:tr h="639071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Draw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悔棋一步，无棋子可悔时提示错误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77809586"/>
                  </a:ext>
                </a:extLst>
              </a:tr>
              <a:tr h="639071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Load path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加载</a:t>
                      </a:r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Path</a:t>
                      </a:r>
                      <a:r>
                        <a:rPr lang="zh-CN" alt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路径的存档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46673115"/>
                  </a:ext>
                </a:extLst>
              </a:tr>
              <a:tr h="639071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Save path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将当前游戏局面存档在</a:t>
                      </a:r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path</a:t>
                      </a:r>
                      <a:r>
                        <a:rPr lang="zh-CN" alt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路径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35081584"/>
                  </a:ext>
                </a:extLst>
              </a:tr>
              <a:tr h="63907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其他指令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提示指令无效错误信息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90152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559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对象抽象和接口说明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179513" y="1268760"/>
            <a:ext cx="8407844" cy="35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lnSpc>
                <a:spcPct val="100000"/>
              </a:lnSpc>
              <a:buNone/>
            </a:pPr>
            <a:r>
              <a:rPr kumimoji="1" lang="zh-CN" altLang="en-US" sz="2800" b="1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</a:rPr>
              <a:t>游戏基类 </a:t>
            </a:r>
            <a:endParaRPr kumimoji="1" lang="en-US" altLang="zh-CN" sz="2800" b="1" dirty="0">
              <a:solidFill>
                <a:schemeClr val="accent4">
                  <a:lumMod val="50000"/>
                </a:schemeClr>
              </a:solidFill>
              <a:latin typeface="华文楷体" panose="02010600040101010101" pitchFamily="2" charset="-122"/>
            </a:endParaRPr>
          </a:p>
          <a:p>
            <a:pPr lvl="2">
              <a:lnSpc>
                <a:spcPct val="100000"/>
              </a:lnSpc>
            </a:pPr>
            <a:r>
              <a:rPr kumimoji="1" lang="zh-CN" altLang="en-US" sz="2400" dirty="0">
                <a:latin typeface="华文楷体" panose="02010600040101010101" pitchFamily="2" charset="-122"/>
              </a:rPr>
              <a:t>成员变量：游戏名称，棋盘大小，棋子状态</a:t>
            </a:r>
            <a:endParaRPr kumimoji="1" lang="en-US" altLang="zh-CN" sz="2400" dirty="0">
              <a:latin typeface="华文楷体" panose="02010600040101010101" pitchFamily="2" charset="-122"/>
            </a:endParaRPr>
          </a:p>
          <a:p>
            <a:pPr lvl="2">
              <a:lnSpc>
                <a:spcPct val="100000"/>
              </a:lnSpc>
            </a:pPr>
            <a:r>
              <a:rPr kumimoji="1" lang="zh-CN" altLang="en-US" sz="2400" dirty="0">
                <a:latin typeface="华文楷体" panose="02010600040101010101" pitchFamily="2" charset="-122"/>
              </a:rPr>
              <a:t>成员方法：下子、判断胜负、保存</a:t>
            </a:r>
            <a:r>
              <a:rPr kumimoji="1" lang="en-US" altLang="zh-CN" sz="2400" dirty="0">
                <a:latin typeface="华文楷体" panose="02010600040101010101" pitchFamily="2" charset="-122"/>
              </a:rPr>
              <a:t>/</a:t>
            </a:r>
            <a:r>
              <a:rPr kumimoji="1" lang="zh-CN" altLang="en-US" sz="2400" dirty="0">
                <a:latin typeface="华文楷体" panose="02010600040101010101" pitchFamily="2" charset="-122"/>
              </a:rPr>
              <a:t>加载存档、开始一局游戏、悔棋等</a:t>
            </a:r>
            <a:endParaRPr kumimoji="1" lang="en-US" altLang="zh-CN" sz="2400" dirty="0">
              <a:latin typeface="华文楷体" panose="02010600040101010101" pitchFamily="2" charset="-122"/>
            </a:endParaRPr>
          </a:p>
          <a:p>
            <a:pPr lvl="2">
              <a:lnSpc>
                <a:spcPct val="100000"/>
              </a:lnSpc>
            </a:pPr>
            <a:r>
              <a:rPr kumimoji="1" lang="zh-CN" altLang="en-US" sz="2400" dirty="0">
                <a:latin typeface="华文楷体" panose="02010600040101010101" pitchFamily="2" charset="-122"/>
              </a:rPr>
              <a:t>派生类：黑白棋类、五子棋类、围棋类</a:t>
            </a:r>
            <a:endParaRPr kumimoji="1" lang="en-US" altLang="zh-CN" sz="2400" dirty="0">
              <a:latin typeface="华文楷体" panose="02010600040101010101" pitchFamily="2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179512" y="3823295"/>
            <a:ext cx="8568952" cy="35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lnSpc>
                <a:spcPct val="100000"/>
              </a:lnSpc>
              <a:buNone/>
            </a:pPr>
            <a:r>
              <a:rPr kumimoji="1" lang="zh-CN" altLang="en-US" sz="2800" b="1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</a:rPr>
              <a:t>通信基类 </a:t>
            </a:r>
            <a:r>
              <a:rPr kumimoji="1" lang="en-US" altLang="zh-CN" sz="2800" b="1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</a:rPr>
              <a:t>(</a:t>
            </a:r>
            <a:r>
              <a:rPr kumimoji="1" lang="zh-CN" altLang="en-US" sz="2800" b="1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</a:rPr>
              <a:t>可选</a:t>
            </a:r>
            <a:r>
              <a:rPr kumimoji="1" lang="en-US" altLang="zh-CN" sz="2800" b="1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kumimoji="1" lang="zh-CN" altLang="en-US" sz="2400" dirty="0">
                <a:latin typeface="华文楷体" panose="02010600040101010101" pitchFamily="2" charset="-122"/>
              </a:rPr>
              <a:t>成员变量：</a:t>
            </a:r>
            <a:r>
              <a:rPr kumimoji="1" lang="en-US" altLang="zh-CN" sz="2400" dirty="0">
                <a:latin typeface="华文楷体" panose="02010600040101010101" pitchFamily="2" charset="-122"/>
              </a:rPr>
              <a:t>Socket</a:t>
            </a:r>
            <a:r>
              <a:rPr kumimoji="1" lang="zh-CN" altLang="en-US" sz="2400" dirty="0">
                <a:latin typeface="华文楷体" panose="02010600040101010101" pitchFamily="2" charset="-122"/>
              </a:rPr>
              <a:t>信息</a:t>
            </a:r>
            <a:endParaRPr kumimoji="1" lang="en-US" altLang="zh-CN" sz="2400" dirty="0">
              <a:latin typeface="华文楷体" panose="02010600040101010101" pitchFamily="2" charset="-122"/>
            </a:endParaRPr>
          </a:p>
          <a:p>
            <a:pPr lvl="2">
              <a:lnSpc>
                <a:spcPct val="100000"/>
              </a:lnSpc>
            </a:pPr>
            <a:r>
              <a:rPr kumimoji="1" lang="zh-CN" altLang="en-US" sz="2400" dirty="0">
                <a:latin typeface="华文楷体" panose="02010600040101010101" pitchFamily="2" charset="-122"/>
              </a:rPr>
              <a:t>成员方法：建立连接、传输信息</a:t>
            </a:r>
            <a:endParaRPr kumimoji="1" lang="en-US" altLang="zh-CN" sz="2400" dirty="0">
              <a:latin typeface="华文楷体" panose="02010600040101010101" pitchFamily="2" charset="-122"/>
            </a:endParaRPr>
          </a:p>
          <a:p>
            <a:pPr lvl="2">
              <a:lnSpc>
                <a:spcPct val="100000"/>
              </a:lnSpc>
            </a:pPr>
            <a:r>
              <a:rPr kumimoji="1" lang="zh-CN" altLang="en-US" sz="2400" dirty="0">
                <a:latin typeface="华文楷体" panose="02010600040101010101" pitchFamily="2" charset="-122"/>
              </a:rPr>
              <a:t>派生类：服务器类，客户端类</a:t>
            </a:r>
            <a:endParaRPr kumimoji="1" lang="en-US" altLang="zh-CN" sz="2400" dirty="0">
              <a:latin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10331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对象抽象和接口说明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179513" y="1268760"/>
            <a:ext cx="8407844" cy="35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lnSpc>
                <a:spcPct val="100000"/>
              </a:lnSpc>
              <a:buNone/>
            </a:pPr>
            <a:r>
              <a:rPr kumimoji="1" lang="en-US" altLang="zh-CN" sz="2800" b="1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</a:rPr>
              <a:t>AI</a:t>
            </a:r>
            <a:r>
              <a:rPr kumimoji="1" lang="zh-CN" altLang="en-US" sz="2800" b="1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</a:rPr>
              <a:t>基类 </a:t>
            </a:r>
            <a:r>
              <a:rPr kumimoji="1" lang="en-US" altLang="zh-CN" sz="2800" b="1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</a:rPr>
              <a:t>(</a:t>
            </a:r>
            <a:r>
              <a:rPr kumimoji="1" lang="zh-CN" altLang="en-US" sz="2800" b="1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</a:rPr>
              <a:t>可选</a:t>
            </a:r>
            <a:r>
              <a:rPr kumimoji="1" lang="en-US" altLang="zh-CN" sz="2800" b="1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</a:rPr>
              <a:t>)</a:t>
            </a:r>
            <a:r>
              <a:rPr kumimoji="1" lang="zh-CN" altLang="en-US" sz="2800" b="1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</a:rPr>
              <a:t> </a:t>
            </a:r>
            <a:endParaRPr kumimoji="1" lang="en-US" altLang="zh-CN" sz="2800" b="1" dirty="0">
              <a:solidFill>
                <a:schemeClr val="accent4">
                  <a:lumMod val="50000"/>
                </a:schemeClr>
              </a:solidFill>
              <a:latin typeface="华文楷体" panose="02010600040101010101" pitchFamily="2" charset="-122"/>
            </a:endParaRPr>
          </a:p>
          <a:p>
            <a:pPr lvl="2">
              <a:lnSpc>
                <a:spcPct val="100000"/>
              </a:lnSpc>
            </a:pPr>
            <a:r>
              <a:rPr kumimoji="1" lang="zh-CN" altLang="en-US" sz="2400" dirty="0">
                <a:latin typeface="华文楷体" panose="02010600040101010101" pitchFamily="2" charset="-122"/>
              </a:rPr>
              <a:t>成员变量：游戏基类指针</a:t>
            </a:r>
            <a:endParaRPr kumimoji="1" lang="en-US" altLang="zh-CN" sz="2400" dirty="0">
              <a:latin typeface="华文楷体" panose="02010600040101010101" pitchFamily="2" charset="-122"/>
            </a:endParaRPr>
          </a:p>
          <a:p>
            <a:pPr lvl="2">
              <a:lnSpc>
                <a:spcPct val="100000"/>
              </a:lnSpc>
            </a:pPr>
            <a:r>
              <a:rPr kumimoji="1" lang="zh-CN" altLang="en-US" sz="2400" dirty="0">
                <a:latin typeface="华文楷体" panose="02010600040101010101" pitchFamily="2" charset="-122"/>
              </a:rPr>
              <a:t>成员方法：估价策略</a:t>
            </a:r>
            <a:endParaRPr kumimoji="1" lang="en-US" altLang="zh-CN" sz="2400" dirty="0">
              <a:latin typeface="华文楷体" panose="02010600040101010101" pitchFamily="2" charset="-122"/>
            </a:endParaRPr>
          </a:p>
          <a:p>
            <a:pPr lvl="2">
              <a:lnSpc>
                <a:spcPct val="100000"/>
              </a:lnSpc>
            </a:pPr>
            <a:r>
              <a:rPr kumimoji="1" lang="zh-CN" altLang="en-US" sz="2400" dirty="0">
                <a:latin typeface="华文楷体" panose="02010600040101010101" pitchFamily="2" charset="-122"/>
              </a:rPr>
              <a:t>派生类：黑白棋</a:t>
            </a:r>
            <a:r>
              <a:rPr kumimoji="1" lang="en-US" altLang="zh-CN" sz="2400" dirty="0">
                <a:latin typeface="华文楷体" panose="02010600040101010101" pitchFamily="2" charset="-122"/>
              </a:rPr>
              <a:t>AI</a:t>
            </a:r>
            <a:r>
              <a:rPr kumimoji="1" lang="zh-CN" altLang="en-US" sz="2400" dirty="0">
                <a:latin typeface="华文楷体" panose="02010600040101010101" pitchFamily="2" charset="-122"/>
              </a:rPr>
              <a:t>类、五子棋</a:t>
            </a:r>
            <a:r>
              <a:rPr kumimoji="1" lang="en-US" altLang="zh-CN" sz="2400" dirty="0">
                <a:latin typeface="华文楷体" panose="02010600040101010101" pitchFamily="2" charset="-122"/>
              </a:rPr>
              <a:t>AI</a:t>
            </a:r>
            <a:r>
              <a:rPr kumimoji="1" lang="zh-CN" altLang="en-US" sz="2400" dirty="0">
                <a:latin typeface="华文楷体" panose="02010600040101010101" pitchFamily="2" charset="-122"/>
              </a:rPr>
              <a:t>类</a:t>
            </a:r>
            <a:endParaRPr kumimoji="1" lang="en-US" altLang="zh-CN" sz="2400" dirty="0">
              <a:latin typeface="华文楷体" panose="02010600040101010101" pitchFamily="2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179512" y="3429000"/>
            <a:ext cx="8568952" cy="35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lnSpc>
                <a:spcPct val="100000"/>
              </a:lnSpc>
              <a:buNone/>
            </a:pPr>
            <a:r>
              <a:rPr kumimoji="1" lang="en-US" altLang="zh-CN" sz="2800" b="1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</a:rPr>
              <a:t>UI</a:t>
            </a:r>
            <a:r>
              <a:rPr kumimoji="1" lang="zh-CN" altLang="en-US" sz="2800" b="1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</a:rPr>
              <a:t>类 </a:t>
            </a:r>
            <a:r>
              <a:rPr kumimoji="1" lang="en-US" altLang="zh-CN" sz="2800" b="1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</a:rPr>
              <a:t>(</a:t>
            </a:r>
            <a:r>
              <a:rPr kumimoji="1" lang="zh-CN" altLang="en-US" sz="2800" b="1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</a:rPr>
              <a:t>可选</a:t>
            </a:r>
            <a:r>
              <a:rPr kumimoji="1" lang="en-US" altLang="zh-CN" sz="2800" b="1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kumimoji="1" lang="zh-CN" altLang="en-US" sz="2400" dirty="0">
                <a:latin typeface="华文楷体" panose="02010600040101010101" pitchFamily="2" charset="-122"/>
              </a:rPr>
              <a:t>成员变量：游戏基类指针</a:t>
            </a:r>
            <a:endParaRPr kumimoji="1" lang="en-US" altLang="zh-CN" sz="2400" dirty="0">
              <a:latin typeface="华文楷体" panose="02010600040101010101" pitchFamily="2" charset="-122"/>
            </a:endParaRPr>
          </a:p>
          <a:p>
            <a:pPr lvl="2">
              <a:lnSpc>
                <a:spcPct val="100000"/>
              </a:lnSpc>
            </a:pPr>
            <a:r>
              <a:rPr kumimoji="1" lang="zh-CN" altLang="en-US" sz="2400" dirty="0">
                <a:latin typeface="华文楷体" panose="02010600040101010101" pitchFamily="2" charset="-122"/>
              </a:rPr>
              <a:t>成员方法：接受鼠标事件重绘界面，按钮处理</a:t>
            </a:r>
            <a:endParaRPr kumimoji="1" lang="en-US" altLang="zh-CN" sz="2400" dirty="0">
              <a:latin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86081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对象抽象和接口说明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06" y="1340768"/>
            <a:ext cx="8481335" cy="503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332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设计模式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endParaRPr lang="en-US" sz="400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BE51-03DD-4CCA-8227-D775462981B4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383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可读性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信息充分富集</a:t>
            </a:r>
            <a:endParaRPr lang="en-US" altLang="zh-CN" dirty="0"/>
          </a:p>
          <a:p>
            <a:pPr lvl="1"/>
            <a:r>
              <a:rPr lang="zh-CN" altLang="en-US" dirty="0"/>
              <a:t>丰富合理的注释、易于理解的命名、避免“魔数”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D4BB-78AE-4348-B817-7175D1FF9E4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28650" y="2845347"/>
            <a:ext cx="7886699" cy="3485789"/>
            <a:chOff x="628650" y="2845347"/>
            <a:chExt cx="7886699" cy="3485789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628650" y="2845347"/>
              <a:ext cx="7886699" cy="3485789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14400" y="3056713"/>
              <a:ext cx="7600949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#include&lt;</a:t>
              </a:r>
              <a:r>
                <a:rPr lang="en-US" altLang="zh-CN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main(){</a:t>
              </a:r>
            </a:p>
            <a:p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zh-CN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x=0,y[14],*z=y;*(z++)=0x48;*(z++)=y[x++]+0x1D;</a:t>
              </a:r>
            </a:p>
            <a:p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*(z++)=y[x++]+0x07;*(z++)=y[x++]+0x00;</a:t>
              </a:r>
            </a:p>
            <a:p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*(z++)=y[x++]+0x03;*(z++)=y[x++]-0x43;</a:t>
              </a:r>
            </a:p>
            <a:p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*(z++)=y[x++]-0x0C;*(z++)=y[x++]+0x57;</a:t>
              </a:r>
            </a:p>
            <a:p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*(z++)=y[x++]-0x08;*(z++)=y[x++]+0x03;</a:t>
              </a:r>
            </a:p>
            <a:p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*(z++)=y[x++]-0x06;*(z++)=y[x++]-0x08;</a:t>
              </a:r>
            </a:p>
            <a:p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*(z++)=y[x++]-0x43;*(z++)=y[x]-0x21;</a:t>
              </a:r>
            </a:p>
            <a:p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x=*(--z);while(y[x]!=NULL)</a:t>
              </a:r>
              <a:r>
                <a:rPr lang="en-US" altLang="zh-CN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putchar</a:t>
              </a:r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(y[x++]);</a:t>
              </a:r>
            </a:p>
            <a:p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53" y="2614083"/>
            <a:ext cx="7228441" cy="368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8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设计模式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21146" y="1488283"/>
            <a:ext cx="8515350" cy="4749029"/>
          </a:xfrm>
        </p:spPr>
        <p:txBody>
          <a:bodyPr/>
          <a:lstStyle/>
          <a:p>
            <a:r>
              <a:rPr lang="zh-CN" altLang="en-US" dirty="0"/>
              <a:t>在日常的开发任务中，采用精心设计的程序架构可以极大方便日常的变动与修改，从而降低维护的代价</a:t>
            </a:r>
          </a:p>
          <a:p>
            <a:r>
              <a:rPr lang="zh-CN" altLang="en-US" dirty="0"/>
              <a:t>设计模式（</a:t>
            </a:r>
            <a:r>
              <a:rPr lang="en-US" altLang="zh-CN" dirty="0"/>
              <a:t>Design Pattern</a:t>
            </a:r>
            <a:r>
              <a:rPr lang="zh-CN" altLang="en-US" dirty="0"/>
              <a:t>）则是在长时间的实践之中，开发人员总结出的</a:t>
            </a:r>
            <a:r>
              <a:rPr lang="zh-CN" altLang="en-US" dirty="0">
                <a:solidFill>
                  <a:srgbClr val="FF0000"/>
                </a:solidFill>
              </a:rPr>
              <a:t>优秀架构与解决方案</a:t>
            </a:r>
            <a:r>
              <a:rPr lang="zh-CN" altLang="en-US" dirty="0"/>
              <a:t>。经典的设计模式，都是经过相当长的一段时间的试验和错误总结而成的</a:t>
            </a:r>
          </a:p>
          <a:p>
            <a:r>
              <a:rPr lang="zh-CN" altLang="en-US" dirty="0"/>
              <a:t>学习设计模式将有助于</a:t>
            </a:r>
            <a:r>
              <a:rPr lang="zh-CN" altLang="en-US" dirty="0">
                <a:solidFill>
                  <a:srgbClr val="FF0000"/>
                </a:solidFill>
              </a:rPr>
              <a:t>经验不足的开发人员</a:t>
            </a:r>
            <a:r>
              <a:rPr lang="zh-CN" altLang="en-US" dirty="0"/>
              <a:t>在实际开发中，灵活地运用面向对象特性，并能够</a:t>
            </a:r>
            <a:r>
              <a:rPr lang="zh-CN" altLang="en-US" dirty="0">
                <a:solidFill>
                  <a:srgbClr val="FF0000"/>
                </a:solidFill>
              </a:rPr>
              <a:t>快速</a:t>
            </a:r>
            <a:r>
              <a:rPr lang="zh-CN" altLang="en-US" dirty="0"/>
              <a:t>构建不同场景下的程序框架，写出优质代码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2934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设计模式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23528" y="1196752"/>
            <a:ext cx="8424936" cy="4749029"/>
          </a:xfrm>
        </p:spPr>
        <p:txBody>
          <a:bodyPr/>
          <a:lstStyle/>
          <a:p>
            <a:r>
              <a:rPr lang="en-US" altLang="zh-CN" dirty="0"/>
              <a:t>《Design Patterns - Elements of Reusable Object-Oriented Software》</a:t>
            </a:r>
            <a:r>
              <a:rPr lang="zh-CN" altLang="en-US" dirty="0"/>
              <a:t>首次提到了软件开发中设计模式的概念</a:t>
            </a:r>
            <a:endParaRPr lang="en-US" altLang="zh-CN" dirty="0"/>
          </a:p>
          <a:p>
            <a:pPr lvl="2">
              <a:lnSpc>
                <a:spcPct val="100000"/>
              </a:lnSpc>
              <a:buSzPct val="75000"/>
              <a:buFont typeface="Wingdings" pitchFamily="2" charset="2"/>
              <a:buChar char="§"/>
            </a:pPr>
            <a:r>
              <a:rPr lang="zh-CN" altLang="en-US" sz="2400" dirty="0"/>
              <a:t>遵循</a:t>
            </a:r>
            <a:r>
              <a:rPr lang="zh-CN" altLang="en-US" sz="2400" dirty="0">
                <a:solidFill>
                  <a:srgbClr val="FF0000"/>
                </a:solidFill>
              </a:rPr>
              <a:t>面向对象</a:t>
            </a:r>
            <a:r>
              <a:rPr lang="zh-CN" altLang="en-US" sz="2400" dirty="0"/>
              <a:t>设计原则</a:t>
            </a:r>
            <a:endParaRPr lang="en-US" altLang="zh-CN" sz="2400" dirty="0"/>
          </a:p>
          <a:p>
            <a:pPr lvl="2">
              <a:lnSpc>
                <a:spcPct val="100000"/>
              </a:lnSpc>
              <a:buSzPct val="75000"/>
              <a:buFont typeface="Wingdings" pitchFamily="2" charset="2"/>
              <a:buChar char="§"/>
            </a:pPr>
            <a:r>
              <a:rPr lang="zh-CN" altLang="en-US" sz="2400" dirty="0"/>
              <a:t>对接口编程而不是对实现编程（即</a:t>
            </a:r>
            <a:r>
              <a:rPr lang="zh-CN" altLang="en-US" sz="2400" dirty="0">
                <a:solidFill>
                  <a:srgbClr val="FF0000"/>
                </a:solidFill>
              </a:rPr>
              <a:t>提高代码复用</a:t>
            </a:r>
            <a:r>
              <a:rPr lang="zh-CN" altLang="en-US" sz="2400" dirty="0"/>
              <a:t>，抽象通用接口）</a:t>
            </a:r>
            <a:endParaRPr lang="en-US" altLang="zh-CN" sz="2400" dirty="0"/>
          </a:p>
          <a:p>
            <a:pPr lvl="2">
              <a:lnSpc>
                <a:spcPct val="100000"/>
              </a:lnSpc>
              <a:buSzPct val="75000"/>
              <a:buFont typeface="Wingdings" pitchFamily="2" charset="2"/>
              <a:buChar char="§"/>
            </a:pPr>
            <a:r>
              <a:rPr lang="zh-CN" altLang="en-US" sz="2400" dirty="0"/>
              <a:t>优先使用对象组合而不是继承（即</a:t>
            </a:r>
            <a:r>
              <a:rPr lang="zh-CN" altLang="en-US" sz="2400" dirty="0">
                <a:solidFill>
                  <a:srgbClr val="FF0000"/>
                </a:solidFill>
              </a:rPr>
              <a:t>降低模型复杂程度</a:t>
            </a:r>
            <a:r>
              <a:rPr lang="zh-CN" altLang="en-US" sz="2400" dirty="0"/>
              <a:t>，对功能尽可能划分）</a:t>
            </a:r>
            <a:endParaRPr lang="en-US" altLang="zh-CN" sz="2400" dirty="0"/>
          </a:p>
          <a:p>
            <a:pPr marL="228600" lvl="2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3366"/>
                </a:solidFill>
              </a:rPr>
              <a:t>设计模式也被划分为三大类</a:t>
            </a:r>
            <a:endParaRPr lang="en-US" altLang="zh-CN" sz="2400" dirty="0"/>
          </a:p>
          <a:p>
            <a:pPr lvl="2">
              <a:lnSpc>
                <a:spcPct val="100000"/>
              </a:lnSpc>
              <a:buSzPct val="75000"/>
              <a:buFont typeface="Wingdings" pitchFamily="2" charset="2"/>
              <a:buChar char="§"/>
            </a:pPr>
            <a:r>
              <a:rPr lang="zh-CN" altLang="en-US" sz="2400" dirty="0"/>
              <a:t>行为型模式（</a:t>
            </a:r>
            <a:r>
              <a:rPr lang="en-US" altLang="zh-CN" sz="2400" dirty="0"/>
              <a:t>Behavioral Patterns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2">
              <a:lnSpc>
                <a:spcPct val="100000"/>
              </a:lnSpc>
              <a:buSzPct val="75000"/>
              <a:buFont typeface="Wingdings" pitchFamily="2" charset="2"/>
              <a:buChar char="§"/>
            </a:pPr>
            <a:r>
              <a:rPr lang="zh-CN" altLang="en-US" sz="2400" dirty="0"/>
              <a:t>结构型模式（</a:t>
            </a:r>
            <a:r>
              <a:rPr lang="en-US" altLang="zh-CN" sz="2400" dirty="0"/>
              <a:t>Structural Patterns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2">
              <a:lnSpc>
                <a:spcPct val="100000"/>
              </a:lnSpc>
              <a:buSzPct val="75000"/>
              <a:buFont typeface="Wingdings" pitchFamily="2" charset="2"/>
              <a:buChar char="§"/>
            </a:pPr>
            <a:r>
              <a:rPr lang="zh-CN" altLang="en-US" sz="2400" dirty="0"/>
              <a:t>创建型模式（</a:t>
            </a:r>
            <a:r>
              <a:rPr lang="en-US" altLang="zh-CN" sz="2400" dirty="0"/>
              <a:t>Creational Patterns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7001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设计模式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95536" y="1196752"/>
            <a:ext cx="8280920" cy="4749029"/>
          </a:xfrm>
        </p:spPr>
        <p:txBody>
          <a:bodyPr/>
          <a:lstStyle/>
          <a:p>
            <a:pPr marL="228600" lvl="2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3366"/>
                </a:solidFill>
              </a:rPr>
              <a:t>行为型模式（</a:t>
            </a:r>
            <a:r>
              <a:rPr lang="en-US" altLang="zh-CN" sz="2800" b="1" dirty="0">
                <a:solidFill>
                  <a:srgbClr val="003366"/>
                </a:solidFill>
              </a:rPr>
              <a:t>Behavioral Patterns</a:t>
            </a:r>
            <a:r>
              <a:rPr lang="zh-CN" altLang="en-US" sz="2800" b="1" dirty="0">
                <a:solidFill>
                  <a:srgbClr val="003366"/>
                </a:solidFill>
              </a:rPr>
              <a:t>）</a:t>
            </a:r>
            <a:endParaRPr lang="en-US" altLang="zh-CN" sz="2800" b="1" dirty="0">
              <a:solidFill>
                <a:srgbClr val="003366"/>
              </a:solidFill>
            </a:endParaRPr>
          </a:p>
          <a:p>
            <a:pPr lvl="2">
              <a:lnSpc>
                <a:spcPct val="100000"/>
              </a:lnSpc>
              <a:buSzPct val="75000"/>
              <a:buFont typeface="Wingdings" pitchFamily="2" charset="2"/>
              <a:buChar char="§"/>
            </a:pPr>
            <a:r>
              <a:rPr lang="zh-CN" altLang="en-US" sz="2400" dirty="0"/>
              <a:t>关注对象行为功能上的抽象，从而提升对象在行为功能上的可拓展性，</a:t>
            </a:r>
            <a:r>
              <a:rPr lang="zh-CN" altLang="en-US" sz="2400" dirty="0">
                <a:solidFill>
                  <a:srgbClr val="FF0000"/>
                </a:solidFill>
              </a:rPr>
              <a:t>能以最少的代码变动完成功能的增减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228600" lvl="2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3366"/>
                </a:solidFill>
              </a:rPr>
              <a:t>结构型模式（</a:t>
            </a:r>
            <a:r>
              <a:rPr lang="en-US" altLang="zh-CN" sz="2800" b="1" dirty="0">
                <a:solidFill>
                  <a:srgbClr val="003366"/>
                </a:solidFill>
              </a:rPr>
              <a:t>Structural Patterns</a:t>
            </a:r>
            <a:r>
              <a:rPr lang="zh-CN" altLang="en-US" sz="2800" b="1" dirty="0">
                <a:solidFill>
                  <a:srgbClr val="003366"/>
                </a:solidFill>
              </a:rPr>
              <a:t>）</a:t>
            </a:r>
            <a:endParaRPr lang="en-US" altLang="zh-CN" dirty="0"/>
          </a:p>
          <a:p>
            <a:pPr lvl="2">
              <a:lnSpc>
                <a:spcPct val="100000"/>
              </a:lnSpc>
              <a:buSzPct val="75000"/>
              <a:buFont typeface="Wingdings" pitchFamily="2" charset="2"/>
              <a:buChar char="§"/>
            </a:pPr>
            <a:r>
              <a:rPr lang="zh-CN" altLang="en-US" sz="2400" dirty="0"/>
              <a:t>关注对象之间结构关系上的抽象，从而提升对象结构的可维护性、代码的健壮性，</a:t>
            </a:r>
            <a:r>
              <a:rPr lang="zh-CN" altLang="en-US" sz="2400" dirty="0">
                <a:solidFill>
                  <a:srgbClr val="FF0000"/>
                </a:solidFill>
              </a:rPr>
              <a:t>能在结构层面上尽可能的解耦合</a:t>
            </a:r>
            <a:endParaRPr lang="en-US" altLang="zh-CN" sz="2400" dirty="0"/>
          </a:p>
          <a:p>
            <a:pPr marL="228600" lvl="2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3366"/>
                </a:solidFill>
              </a:rPr>
              <a:t>创建型模式（</a:t>
            </a:r>
            <a:r>
              <a:rPr lang="en-US" altLang="zh-CN" sz="2800" b="1" dirty="0">
                <a:solidFill>
                  <a:srgbClr val="003366"/>
                </a:solidFill>
              </a:rPr>
              <a:t>Creational Patterns</a:t>
            </a:r>
            <a:r>
              <a:rPr lang="zh-CN" altLang="en-US" sz="2800" b="1" dirty="0">
                <a:solidFill>
                  <a:srgbClr val="003366"/>
                </a:solidFill>
              </a:rPr>
              <a:t>）</a:t>
            </a:r>
            <a:endParaRPr lang="en-US" altLang="zh-CN" sz="2800" b="1" dirty="0">
              <a:solidFill>
                <a:srgbClr val="003366"/>
              </a:solidFill>
            </a:endParaRPr>
          </a:p>
          <a:p>
            <a:pPr lvl="2">
              <a:lnSpc>
                <a:spcPct val="100000"/>
              </a:lnSpc>
              <a:buSzPct val="75000"/>
              <a:buFont typeface="Wingdings" pitchFamily="2" charset="2"/>
              <a:buChar char="§"/>
            </a:pPr>
            <a:r>
              <a:rPr lang="zh-CN" altLang="en-US" sz="2400" dirty="0"/>
              <a:t>将对象的创建与使用进行划分，从而规避复杂对象创建带来的资源消耗，</a:t>
            </a:r>
            <a:r>
              <a:rPr lang="zh-CN" altLang="en-US" sz="2400" dirty="0">
                <a:solidFill>
                  <a:srgbClr val="FF0000"/>
                </a:solidFill>
              </a:rPr>
              <a:t>能以简短的代码完成对象的高效创建</a:t>
            </a:r>
            <a:endParaRPr lang="en-US" altLang="zh-CN" sz="2400" dirty="0"/>
          </a:p>
          <a:p>
            <a:pPr lvl="2">
              <a:lnSpc>
                <a:spcPct val="100000"/>
              </a:lnSpc>
              <a:buSzPct val="75000"/>
              <a:buFont typeface="Wingdings" pitchFamily="2" charset="2"/>
              <a:buChar char="§"/>
            </a:pPr>
            <a:endParaRPr lang="en-US" altLang="zh-CN" sz="240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18139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相关资源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95536" y="1196752"/>
            <a:ext cx="8280920" cy="4749029"/>
          </a:xfrm>
        </p:spPr>
        <p:txBody>
          <a:bodyPr/>
          <a:lstStyle/>
          <a:p>
            <a:pPr marL="228600" lvl="2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3366"/>
                </a:solidFill>
              </a:rPr>
              <a:t>在线资源</a:t>
            </a:r>
            <a:endParaRPr lang="en-US" altLang="zh-CN" sz="2800" b="1" dirty="0">
              <a:solidFill>
                <a:srgbClr val="003366"/>
              </a:solidFill>
            </a:endParaRPr>
          </a:p>
          <a:p>
            <a:pPr marL="685800" lvl="3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en" altLang="zh-CN" sz="2800" dirty="0">
                <a:hlinkClick r:id="rId2"/>
              </a:rPr>
              <a:t>https://www.runoob.com/design-pattern/design-pattern-intro.html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228600" lvl="2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3366"/>
                </a:solidFill>
              </a:rPr>
              <a:t>参考书</a:t>
            </a:r>
            <a:endParaRPr lang="en-US" altLang="zh-CN" sz="2800" b="1" dirty="0">
              <a:solidFill>
                <a:srgbClr val="003366"/>
              </a:solidFill>
            </a:endParaRPr>
          </a:p>
          <a:p>
            <a:pPr marL="685800" lvl="3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en" altLang="zh-CN" sz="2800" dirty="0" smtClean="0"/>
              <a:t> GoF</a:t>
            </a:r>
            <a:r>
              <a:rPr lang="zh-CN" altLang="en-US" sz="2800" dirty="0"/>
              <a:t>的</a:t>
            </a:r>
            <a:r>
              <a:rPr lang="en-US" altLang="zh-CN" sz="2800" dirty="0"/>
              <a:t>《</a:t>
            </a:r>
            <a:r>
              <a:rPr lang="zh-CN" altLang="en-US" sz="2800" dirty="0"/>
              <a:t>设计模式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1994</a:t>
            </a:r>
            <a:r>
              <a:rPr lang="zh-CN" altLang="en-US" sz="2800" dirty="0"/>
              <a:t>年英文版出版</a:t>
            </a:r>
            <a:endParaRPr lang="en-US" altLang="zh-CN" sz="2800" dirty="0"/>
          </a:p>
          <a:p>
            <a:pPr marL="685800" lvl="3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dirty="0"/>
              <a:t>《</a:t>
            </a:r>
            <a:r>
              <a:rPr lang="zh-CN" altLang="en-US" sz="2800" dirty="0"/>
              <a:t>大话设计模式</a:t>
            </a:r>
            <a:r>
              <a:rPr lang="en-US" altLang="zh-CN" sz="2800" dirty="0"/>
              <a:t>》</a:t>
            </a:r>
          </a:p>
          <a:p>
            <a:pPr marL="685800" lvl="3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dirty="0"/>
              <a:t>《</a:t>
            </a:r>
            <a:r>
              <a:rPr lang="zh-CN" altLang="en-US" sz="2800" dirty="0"/>
              <a:t>设计模式之禅</a:t>
            </a:r>
            <a:r>
              <a:rPr lang="en-US" altLang="zh-CN" sz="2800" dirty="0"/>
              <a:t>》</a:t>
            </a:r>
          </a:p>
          <a:p>
            <a:pPr marL="685800" lvl="3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dirty="0"/>
              <a:t>《</a:t>
            </a:r>
            <a:r>
              <a:rPr lang="zh-CN" altLang="en-US" sz="2800" dirty="0"/>
              <a:t>研磨设计模式</a:t>
            </a:r>
            <a:r>
              <a:rPr lang="en-US" altLang="zh-CN" sz="2800" dirty="0"/>
              <a:t>》</a:t>
            </a:r>
          </a:p>
          <a:p>
            <a:pPr lvl="2">
              <a:lnSpc>
                <a:spcPct val="100000"/>
              </a:lnSpc>
              <a:buSzPct val="75000"/>
              <a:buFont typeface="Wingdings" pitchFamily="2" charset="2"/>
              <a:buChar char="§"/>
            </a:pPr>
            <a:endParaRPr lang="en-US" altLang="zh-CN" sz="240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12484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>
                <a:solidFill>
                  <a:srgbClr val="0070C0"/>
                </a:solidFill>
              </a:rPr>
              <a:t>结 束</a:t>
            </a:r>
            <a:endParaRPr lang="en-US" altLang="zh-CN" sz="115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9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可读性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690689"/>
            <a:ext cx="3359876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逻辑容易理解</a:t>
            </a:r>
            <a:endParaRPr lang="en-US" altLang="zh-CN" dirty="0"/>
          </a:p>
          <a:p>
            <a:pPr lvl="1"/>
            <a:r>
              <a:rPr lang="zh-CN" altLang="en-US" dirty="0"/>
              <a:t>使用易于理解的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表达方式</a:t>
            </a:r>
            <a:endParaRPr lang="en-US" altLang="zh-CN" dirty="0"/>
          </a:p>
          <a:p>
            <a:pPr lvl="1"/>
            <a:r>
              <a:rPr lang="zh-CN" altLang="en-US" dirty="0"/>
              <a:t>避免过度优化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（除非必须）</a:t>
            </a:r>
            <a:endParaRPr lang="en-US" altLang="zh-CN" dirty="0"/>
          </a:p>
          <a:p>
            <a:r>
              <a:rPr lang="zh-CN" altLang="en-US" sz="2400" dirty="0"/>
              <a:t>在截止期前</a:t>
            </a:r>
            <a:r>
              <a:rPr lang="en-US" altLang="zh-CN" sz="2400" dirty="0"/>
              <a:t>2</a:t>
            </a:r>
            <a:r>
              <a:rPr lang="zh-CN" altLang="en-US" sz="2400" dirty="0"/>
              <a:t>小时已连续工作</a:t>
            </a:r>
            <a:r>
              <a:rPr lang="en-US" altLang="zh-CN" sz="2400" dirty="0"/>
              <a:t>48</a:t>
            </a:r>
            <a:r>
              <a:rPr lang="zh-CN" altLang="en-US" sz="2400" dirty="0"/>
              <a:t>小时，如果你在半睡半醒的状态下能够阅读你所使用的代码，你应该对过去的自己说声“谢谢”！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D4BB-78AE-4348-B817-7175D1FF9E4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988526" y="1641883"/>
            <a:ext cx="4526824" cy="3947339"/>
            <a:chOff x="628651" y="2845347"/>
            <a:chExt cx="7886699" cy="3947339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628651" y="2845347"/>
              <a:ext cx="7886699" cy="3947339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14400" y="3056713"/>
              <a:ext cx="7600949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#include&lt;</a:t>
              </a:r>
              <a:r>
                <a:rPr lang="en-US" altLang="zh-CN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#define __(a) </a:t>
              </a:r>
              <a:r>
                <a:rPr lang="en-US" altLang="zh-CN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goto</a:t>
              </a:r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a;</a:t>
              </a:r>
            </a:p>
            <a:p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#define ___(a) </a:t>
              </a:r>
              <a:r>
                <a:rPr lang="en-US" altLang="zh-CN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putchar</a:t>
              </a:r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#define _(</a:t>
              </a:r>
              <a:r>
                <a:rPr lang="en-US" altLang="zh-CN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___(a) __(b);</a:t>
              </a:r>
            </a:p>
            <a:p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main()</a:t>
              </a:r>
            </a:p>
            <a:p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_:__(t)a:_('</a:t>
              </a:r>
              <a:r>
                <a:rPr lang="en-US" altLang="zh-CN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r',g</a:t>
              </a:r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)b:_('$',p)</a:t>
              </a:r>
            </a:p>
            <a:p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c:_('l',f)d:_(' ',s)e:_('</a:t>
              </a:r>
              <a:r>
                <a:rPr lang="en-US" altLang="zh-CN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a',s</a:t>
              </a:r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f:_('o',q)g:_('l',h)h:_('d',n)</a:t>
              </a:r>
            </a:p>
            <a:p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i:_('e',w)j:_('e',x)k:_('\n',z)</a:t>
              </a:r>
            </a:p>
            <a:p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l:_('H',l)m:_('X',i)n:_('!',k)</a:t>
              </a:r>
            </a:p>
            <a:p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o:_('z',q)p:_('q',b)q:_(',',d)</a:t>
              </a:r>
            </a:p>
            <a:p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r:_('i',l)s:_('w',v)t:_('H',j)</a:t>
              </a:r>
            </a:p>
            <a:p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u:_('a',a)v:_('o',a)w:_(')',k)</a:t>
              </a:r>
            </a:p>
            <a:p>
              <a:r>
                <a:rPr lang="en-US" altLang="zh-CN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x:_('l',c)y:_('\t',g)z:___(0x0)}</a:t>
              </a:r>
              <a:endPara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61" y="2604273"/>
            <a:ext cx="6600878" cy="375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8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可复用性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4100104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你不是在孤军奋战</a:t>
            </a:r>
            <a:endParaRPr lang="en-US" altLang="zh-CN" dirty="0"/>
          </a:p>
          <a:p>
            <a:r>
              <a:rPr lang="zh-CN" altLang="en-US" dirty="0"/>
              <a:t>让你的同伴（包括未来的同伴）能够简单地复用你的程序非常重要</a:t>
            </a:r>
            <a:endParaRPr lang="en-US" altLang="zh-CN" dirty="0"/>
          </a:p>
          <a:p>
            <a:pPr lvl="1"/>
            <a:r>
              <a:rPr lang="zh-CN" altLang="en-US" dirty="0"/>
              <a:t>减少重复代码，提高效率</a:t>
            </a:r>
            <a:endParaRPr lang="en-US" altLang="zh-CN" dirty="0"/>
          </a:p>
          <a:p>
            <a:pPr lvl="1"/>
            <a:r>
              <a:rPr lang="zh-CN" altLang="en-US" dirty="0"/>
              <a:t>实践是检验代码的唯一标准，抛弃经过长期实践的代码是一种很愚蠢的行为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D4BB-78AE-4348-B817-7175D1FF9E4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075465" y="1146176"/>
            <a:ext cx="3439885" cy="5030787"/>
            <a:chOff x="628651" y="2845347"/>
            <a:chExt cx="7886699" cy="5030787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628651" y="2845347"/>
              <a:ext cx="7886699" cy="5030787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14400" y="3056713"/>
              <a:ext cx="7600950" cy="4555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#include &lt;</a:t>
              </a:r>
              <a:r>
                <a:rPr lang="en-US" altLang="zh-CN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</a:p>
            <a:p>
              <a:r>
                <a:rPr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main(){</a:t>
              </a:r>
              <a:r>
                <a:rPr lang="en-US" altLang="zh-CN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i,n</a:t>
              </a:r>
              <a:r>
                <a:rPr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[]={(((1&lt;&lt;1)&lt;&lt;(1&lt;&lt;1)&lt;&lt;(1&lt;&lt;</a:t>
              </a:r>
            </a:p>
            <a:p>
              <a:r>
                <a:rPr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1)&lt;&lt;(1&lt;&lt;(1&gt;&gt;1)))+((1&lt;&lt;1)&lt;&lt;(1&lt;&lt;1))), (((1</a:t>
              </a:r>
            </a:p>
            <a:p>
              <a:r>
                <a:rPr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&lt;&lt;1)&lt;&lt;(1&lt;&lt;1)&lt;&lt;(1&lt;&lt;1)&lt;&lt;(1&lt;&lt;1))-((1&lt;&lt;1)&lt;&lt;(</a:t>
              </a:r>
            </a:p>
            <a:p>
              <a:r>
                <a:rPr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1&lt;&lt;1)&lt;&lt;(1&lt;&lt;1))+((1&lt;&lt;1)&lt;&lt;(1&lt;&lt;(1&gt;&gt;1)))+ (1</a:t>
              </a:r>
            </a:p>
            <a:p>
              <a:r>
                <a:rPr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&lt;&lt;(1&gt;&gt;1))),(((1&lt;&lt;1)&lt;&lt;(1&lt;&lt;1)&lt;&lt;(1&lt;&lt;1)&lt;&lt; (1</a:t>
              </a:r>
            </a:p>
            <a:p>
              <a:r>
                <a:rPr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&lt;&lt;1))-((1&lt;&lt;1)&lt;&lt;(1&lt;&lt;1)&lt;&lt;(1&lt;&lt;(1&gt;&gt;1)))- ((1</a:t>
              </a:r>
            </a:p>
            <a:p>
              <a:r>
                <a:rPr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&lt;&lt;1)&lt;&lt;(1&lt;&lt;(1&gt;&gt;1)))),(((1&lt;&lt;1)&lt;&lt;(1&lt;&lt;1)&lt;&lt;(1</a:t>
              </a:r>
            </a:p>
            <a:p>
              <a:r>
                <a:rPr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&lt;&lt;1)&lt;&lt;(1&lt;&lt;1))-((1&lt;&lt;1)&lt;&lt;(1&lt;&lt;1)&lt;&lt;(1&lt;&lt;(1&gt;&gt;1</a:t>
              </a:r>
            </a:p>
            <a:p>
              <a:r>
                <a:rPr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)))-((1&lt;&lt;1)&lt;&lt;(1&lt;&lt;(1&gt;&gt;1)))),(((1&lt;&lt;1)&lt;&lt; (1</a:t>
              </a:r>
            </a:p>
            <a:p>
              <a:r>
                <a:rPr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&lt;&lt;1)&lt;&lt;(1&lt;&lt;1)&lt;&lt;(1&lt;&lt;1))-((1&lt;&lt;1)&lt;&lt;(1&lt;&lt;1)&lt;&lt;(</a:t>
              </a:r>
            </a:p>
            <a:p>
              <a:r>
                <a:rPr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1&lt;&lt;(1&gt;&gt;1)))-(1&lt;&lt;(1&gt;&gt;1))),(((1&lt;&lt;1)&lt;&lt;(1&lt;&lt;1</a:t>
              </a:r>
            </a:p>
            <a:p>
              <a:r>
                <a:rPr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)&lt;&lt;(1&lt;&lt;1))+((1&lt;&lt;1)&lt;&lt;(1&lt;&lt;1)&lt;&lt;(1&lt;&lt;(1&gt;&gt;1)))</a:t>
              </a:r>
            </a:p>
            <a:p>
              <a:r>
                <a:rPr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-((1&lt;&lt;1)&lt;&lt;(1&lt;&lt;(1&gt;&gt;1)))),((1&lt;&lt;1)&lt;&lt; (1&lt;&lt;1)</a:t>
              </a:r>
            </a:p>
            <a:p>
              <a:r>
                <a:rPr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&lt;&lt;(1&lt;&lt;1)),(((1&lt;&lt;1)&lt;&lt;(1&lt;&lt;1)&lt;&lt;(1&lt;&lt;1)&lt;&lt;(1&lt;&lt;</a:t>
              </a:r>
            </a:p>
            <a:p>
              <a:r>
                <a:rPr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1))-((1&lt;&lt;1)&lt;&lt;(1&lt;&lt;1))-(1&lt;&lt;(1&gt;&gt;1))),(((1&lt;&lt;</a:t>
              </a:r>
            </a:p>
            <a:p>
              <a:r>
                <a:rPr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1)&lt;&lt;(1&lt;&lt;1)&lt;&lt;(1&lt;&lt;1)&lt;&lt;(1&lt;&lt;1))-((1&lt;&lt;1)&lt;&lt; (1</a:t>
              </a:r>
            </a:p>
            <a:p>
              <a:r>
                <a:rPr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&lt;&lt;1)&lt;&lt;(1&lt;&lt;(1&gt;&gt;1)))-(1&lt;&lt;(1&gt;&gt;1))), (((1&lt;&lt;1</a:t>
              </a:r>
            </a:p>
            <a:p>
              <a:r>
                <a:rPr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)&lt;&lt;(1&lt;&lt;1)&lt;&lt;(1&lt;&lt;1)&lt;&lt;(1&lt;&lt;1))- ((1&lt;&lt;1)&lt;&lt; (1</a:t>
              </a:r>
            </a:p>
            <a:p>
              <a:r>
                <a:rPr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&lt;&lt;1)&lt;&lt;(1&lt;&lt;(1&gt;&gt;1)))+(1&lt;&lt;1)), (((1&lt;&lt;1)&lt;&lt; (</a:t>
              </a:r>
            </a:p>
            <a:p>
              <a:r>
                <a:rPr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1&lt;&lt;1)&lt;&lt;(1&lt;&lt;1)&lt;&lt; (1&lt;&lt;1))-((1&lt;&lt;1)&lt;&lt; (1&lt;&lt;1)</a:t>
              </a:r>
            </a:p>
            <a:p>
              <a:r>
                <a:rPr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&lt;&lt;(1&lt;&lt;(1&gt;&gt;1)))-((1&lt;&lt;1) &lt;&lt;(1&lt;&lt; (1&gt;&gt;1)))),</a:t>
              </a:r>
            </a:p>
            <a:p>
              <a:r>
                <a:rPr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(((1&lt;&lt;1)&lt;&lt; (1&lt;&lt;1)&lt;&lt;(1&lt;&lt;1)&lt;&lt; (1&lt;&lt;1))- ((1</a:t>
              </a:r>
            </a:p>
            <a:p>
              <a:r>
                <a:rPr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&lt;&lt;1)&lt;&lt;(1&lt;&lt;1)&lt;&lt;(1&lt;&lt;1))+((1&lt;&lt;1)&lt;&lt; (1&lt;&lt;(1&gt;&gt;</a:t>
              </a:r>
            </a:p>
            <a:p>
              <a:r>
                <a:rPr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1)))), (((1&lt;&lt;1)&lt;&lt;(1&lt;&lt;1) &lt;&lt;(1&lt;&lt;1))+(1&lt;&lt;(1</a:t>
              </a:r>
            </a:p>
            <a:p>
              <a:r>
                <a:rPr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&gt;&gt;1))),(((1&lt;&lt;1)&lt;&lt;(1&lt;&lt;1))+((1&lt;&lt;1)&lt;&lt; (1&lt;&lt;(</a:t>
              </a:r>
            </a:p>
            <a:p>
              <a:r>
                <a:rPr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1&gt;&gt;1))) + (1&lt;&lt; (1&gt;&gt;1)))}; for(</a:t>
              </a:r>
              <a:r>
                <a:rPr lang="en-US" altLang="zh-CN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=(1&gt;&gt;1);</a:t>
              </a:r>
              <a:r>
                <a:rPr lang="en-US" altLang="zh-CN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&lt;(((1&lt;&lt;1) &lt;&lt;(1&lt;&lt;1))+((1 &lt;&lt;1)&lt;&lt; (1&lt;&lt;(1&gt;&gt;1</a:t>
              </a:r>
            </a:p>
            <a:p>
              <a:r>
                <a:rPr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))) + (1&lt;&lt;1)); </a:t>
              </a:r>
              <a:r>
                <a:rPr lang="en-US" altLang="zh-CN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 </a:t>
              </a:r>
              <a:r>
                <a:rPr lang="en-US" altLang="zh-CN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("%</a:t>
              </a:r>
              <a:r>
                <a:rPr lang="en-US" altLang="zh-CN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c",n</a:t>
              </a:r>
              <a:r>
                <a:rPr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altLang="zh-CN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]); }</a:t>
              </a:r>
              <a:endParaRPr lang="zh-CN" alt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178" y="2334713"/>
            <a:ext cx="6425643" cy="384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1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可复用性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需求说明和项目经理一样不靠谱</a:t>
            </a:r>
            <a:endParaRPr lang="en-US" altLang="zh-CN" dirty="0"/>
          </a:p>
          <a:p>
            <a:r>
              <a:rPr lang="zh-CN" altLang="en-US" dirty="0"/>
              <a:t>软件“完成”以后，仍然需要对软件进行扩展，加入新的功能</a:t>
            </a:r>
            <a:endParaRPr lang="en-US" altLang="zh-CN" dirty="0"/>
          </a:p>
          <a:p>
            <a:r>
              <a:rPr lang="zh-CN" altLang="en-US" dirty="0"/>
              <a:t>当面对新的需求时，可以用最少的改动实现它</a:t>
            </a:r>
            <a:endParaRPr lang="en-US" altLang="zh-CN" dirty="0"/>
          </a:p>
          <a:p>
            <a:pPr lvl="1"/>
            <a:r>
              <a:rPr lang="zh-CN" altLang="en-US" dirty="0"/>
              <a:t>能够通过</a:t>
            </a:r>
            <a:r>
              <a:rPr lang="zh-CN" altLang="en-US" b="1" dirty="0">
                <a:solidFill>
                  <a:srgbClr val="FF0000"/>
                </a:solidFill>
              </a:rPr>
              <a:t>增加</a:t>
            </a:r>
            <a:r>
              <a:rPr lang="zh-CN" altLang="en-US" dirty="0"/>
              <a:t>新的代码实现新的需求</a:t>
            </a:r>
            <a:endParaRPr lang="en-US" altLang="zh-CN" dirty="0"/>
          </a:p>
          <a:p>
            <a:pPr lvl="1"/>
            <a:r>
              <a:rPr lang="zh-CN" altLang="en-US" dirty="0"/>
              <a:t>尽可能少</a:t>
            </a:r>
            <a:r>
              <a:rPr lang="zh-CN" altLang="en-US" b="1" dirty="0">
                <a:solidFill>
                  <a:srgbClr val="FF0000"/>
                </a:solidFill>
              </a:rPr>
              <a:t>改动</a:t>
            </a:r>
            <a:r>
              <a:rPr lang="zh-CN" altLang="en-US" dirty="0"/>
              <a:t>已有代码</a:t>
            </a:r>
            <a:r>
              <a:rPr lang="en-US" altLang="zh-CN" dirty="0"/>
              <a:t>——</a:t>
            </a:r>
            <a:r>
              <a:rPr lang="zh-CN" altLang="en-US" dirty="0"/>
              <a:t>用添加新代码的方法来应对新的需求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D4BB-78AE-4348-B817-7175D1FF9E4B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77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“开</a:t>
            </a:r>
            <a:r>
              <a:rPr lang="en-US" altLang="zh-CN" dirty="0"/>
              <a:t>-</a:t>
            </a:r>
            <a:r>
              <a:rPr lang="zh-CN" altLang="en-US" dirty="0"/>
              <a:t>闭”原则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软件实体应当对扩展开放，对修改关闭</a:t>
            </a:r>
            <a:endParaRPr lang="en-US" altLang="zh-CN" dirty="0"/>
          </a:p>
          <a:p>
            <a:pPr lvl="1"/>
            <a:r>
              <a:rPr lang="zh-CN" altLang="en-US" dirty="0"/>
              <a:t>在软件完成以后，仍然可以对软件进行扩展，加入新的功能（开）</a:t>
            </a:r>
            <a:endParaRPr lang="en-US" altLang="zh-CN" dirty="0"/>
          </a:p>
          <a:p>
            <a:pPr lvl="1"/>
            <a:r>
              <a:rPr lang="zh-CN" altLang="en-US" dirty="0"/>
              <a:t>对于已有的软件系统的组件，特别是它的抽象底层不去修改，因此，我们不用担心软件系统中原有组件的稳定性（闭）</a:t>
            </a:r>
            <a:endParaRPr lang="en-US" altLang="zh-CN" dirty="0"/>
          </a:p>
          <a:p>
            <a:r>
              <a:rPr lang="zh-CN" altLang="en-US" dirty="0"/>
              <a:t>评价一个程序“好不好”的根本原则，是面向对象设计的终极目标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D4BB-78AE-4348-B817-7175D1FF9E4B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07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8550</TotalTime>
  <Words>3528</Words>
  <Application>Microsoft Office PowerPoint</Application>
  <PresentationFormat>全屏显示(4:3)</PresentationFormat>
  <Paragraphs>490</Paragraphs>
  <Slides>54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5" baseType="lpstr">
      <vt:lpstr>Office Theme</vt:lpstr>
      <vt:lpstr>面向对象程序设计基础 （OOP）</vt:lpstr>
      <vt:lpstr>OOP-设计思想</vt:lpstr>
      <vt:lpstr>“好”程序是怎么炼成的？</vt:lpstr>
      <vt:lpstr>可读性</vt:lpstr>
      <vt:lpstr>可读性</vt:lpstr>
      <vt:lpstr>可读性</vt:lpstr>
      <vt:lpstr>可复用性</vt:lpstr>
      <vt:lpstr>可复用性</vt:lpstr>
      <vt:lpstr>“开-闭”原则</vt:lpstr>
      <vt:lpstr>更精细地刻画“对象”</vt:lpstr>
      <vt:lpstr>封装的“封”—— 从权限到接口</vt:lpstr>
      <vt:lpstr>旋转方阵（OOP版）</vt:lpstr>
      <vt:lpstr>针对接口而不是针对实现编程</vt:lpstr>
      <vt:lpstr>隔离变与不变</vt:lpstr>
      <vt:lpstr>虚函数的使用</vt:lpstr>
      <vt:lpstr>OOP-思想实战 以往年大作业为例</vt:lpstr>
      <vt:lpstr>Python语言解释器</vt:lpstr>
      <vt:lpstr>Python语言解释器</vt:lpstr>
      <vt:lpstr>背景介绍</vt:lpstr>
      <vt:lpstr>背景介绍</vt:lpstr>
      <vt:lpstr>设计思路</vt:lpstr>
      <vt:lpstr>设计思路</vt:lpstr>
      <vt:lpstr>设计思路</vt:lpstr>
      <vt:lpstr>考试组卷系统</vt:lpstr>
      <vt:lpstr>考试组卷系统</vt:lpstr>
      <vt:lpstr>考试组卷系统</vt:lpstr>
      <vt:lpstr>任务分析</vt:lpstr>
      <vt:lpstr>任务分析</vt:lpstr>
      <vt:lpstr>任务分析</vt:lpstr>
      <vt:lpstr>任务分析</vt:lpstr>
      <vt:lpstr>电影信息收集系统</vt:lpstr>
      <vt:lpstr>电影信息收集系统</vt:lpstr>
      <vt:lpstr>典型网站</vt:lpstr>
      <vt:lpstr>任务分析</vt:lpstr>
      <vt:lpstr>任务分析</vt:lpstr>
      <vt:lpstr>任务分析</vt:lpstr>
      <vt:lpstr>对象抽象和接口说明</vt:lpstr>
      <vt:lpstr>对象抽象和接口说明</vt:lpstr>
      <vt:lpstr>对象抽象和接口说明</vt:lpstr>
      <vt:lpstr>对象抽象和接口说明</vt:lpstr>
      <vt:lpstr>对象抽象和接口说明</vt:lpstr>
      <vt:lpstr>棋类对战平台</vt:lpstr>
      <vt:lpstr>棋类对战平台</vt:lpstr>
      <vt:lpstr>任务分析</vt:lpstr>
      <vt:lpstr>任务分析</vt:lpstr>
      <vt:lpstr>对象抽象和接口说明</vt:lpstr>
      <vt:lpstr>对象抽象和接口说明</vt:lpstr>
      <vt:lpstr>对象抽象和接口说明</vt:lpstr>
      <vt:lpstr>设计模式</vt:lpstr>
      <vt:lpstr>设计模式</vt:lpstr>
      <vt:lpstr>设计模式</vt:lpstr>
      <vt:lpstr>设计模式</vt:lpstr>
      <vt:lpstr>相关资源</vt:lpstr>
      <vt:lpstr>结 束</vt:lpstr>
    </vt:vector>
  </TitlesOfParts>
  <Company>清华大学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课程介绍</dc:title>
  <dc:creator>徐明星</dc:creator>
  <cp:lastModifiedBy>Pei Ke</cp:lastModifiedBy>
  <cp:revision>2045</cp:revision>
  <dcterms:created xsi:type="dcterms:W3CDTF">2002-09-18T00:55:13Z</dcterms:created>
  <dcterms:modified xsi:type="dcterms:W3CDTF">2019-04-28T07:14:37Z</dcterms:modified>
</cp:coreProperties>
</file>